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9" r:id="rId1"/>
  </p:sldMasterIdLst>
  <p:notesMasterIdLst>
    <p:notesMasterId r:id="rId65"/>
  </p:notesMasterIdLst>
  <p:sldIdLst>
    <p:sldId id="879" r:id="rId2"/>
    <p:sldId id="880" r:id="rId3"/>
    <p:sldId id="881" r:id="rId4"/>
    <p:sldId id="882" r:id="rId5"/>
    <p:sldId id="883" r:id="rId6"/>
    <p:sldId id="884" r:id="rId7"/>
    <p:sldId id="885" r:id="rId8"/>
    <p:sldId id="886" r:id="rId9"/>
    <p:sldId id="887" r:id="rId10"/>
    <p:sldId id="888" r:id="rId11"/>
    <p:sldId id="889" r:id="rId12"/>
    <p:sldId id="890" r:id="rId13"/>
    <p:sldId id="891" r:id="rId14"/>
    <p:sldId id="892" r:id="rId15"/>
    <p:sldId id="893" r:id="rId16"/>
    <p:sldId id="894" r:id="rId17"/>
    <p:sldId id="895" r:id="rId18"/>
    <p:sldId id="896" r:id="rId19"/>
    <p:sldId id="897" r:id="rId20"/>
    <p:sldId id="898" r:id="rId21"/>
    <p:sldId id="899" r:id="rId22"/>
    <p:sldId id="900" r:id="rId23"/>
    <p:sldId id="901" r:id="rId24"/>
    <p:sldId id="902" r:id="rId25"/>
    <p:sldId id="903" r:id="rId26"/>
    <p:sldId id="904" r:id="rId27"/>
    <p:sldId id="905" r:id="rId28"/>
    <p:sldId id="906" r:id="rId29"/>
    <p:sldId id="907" r:id="rId30"/>
    <p:sldId id="908" r:id="rId31"/>
    <p:sldId id="909" r:id="rId32"/>
    <p:sldId id="910" r:id="rId33"/>
    <p:sldId id="911" r:id="rId34"/>
    <p:sldId id="912" r:id="rId35"/>
    <p:sldId id="913" r:id="rId36"/>
    <p:sldId id="914" r:id="rId37"/>
    <p:sldId id="915" r:id="rId38"/>
    <p:sldId id="916" r:id="rId39"/>
    <p:sldId id="917" r:id="rId40"/>
    <p:sldId id="918" r:id="rId41"/>
    <p:sldId id="919" r:id="rId42"/>
    <p:sldId id="920" r:id="rId43"/>
    <p:sldId id="921" r:id="rId44"/>
    <p:sldId id="922" r:id="rId45"/>
    <p:sldId id="923" r:id="rId46"/>
    <p:sldId id="924" r:id="rId47"/>
    <p:sldId id="925" r:id="rId48"/>
    <p:sldId id="926" r:id="rId49"/>
    <p:sldId id="927" r:id="rId50"/>
    <p:sldId id="928" r:id="rId51"/>
    <p:sldId id="929" r:id="rId52"/>
    <p:sldId id="930" r:id="rId53"/>
    <p:sldId id="931" r:id="rId54"/>
    <p:sldId id="932" r:id="rId55"/>
    <p:sldId id="933" r:id="rId56"/>
    <p:sldId id="934" r:id="rId57"/>
    <p:sldId id="935" r:id="rId58"/>
    <p:sldId id="936" r:id="rId59"/>
    <p:sldId id="937" r:id="rId60"/>
    <p:sldId id="938" r:id="rId61"/>
    <p:sldId id="939" r:id="rId62"/>
    <p:sldId id="940" r:id="rId63"/>
    <p:sldId id="941" r:id="rId6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A3838"/>
    <a:srgbClr val="942093"/>
    <a:srgbClr val="FABD01"/>
    <a:srgbClr val="FFF5F5"/>
    <a:srgbClr val="1F3864"/>
    <a:srgbClr val="FF8AD8"/>
    <a:srgbClr val="536688"/>
    <a:srgbClr val="AE1518"/>
    <a:srgbClr val="514F4F"/>
    <a:srgbClr val="943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889" autoAdjust="0"/>
    <p:restoredTop sz="66863" autoAdjust="0"/>
  </p:normalViewPr>
  <p:slideViewPr>
    <p:cSldViewPr snapToGrid="0">
      <p:cViewPr varScale="1">
        <p:scale>
          <a:sx n="76" d="100"/>
          <a:sy n="76" d="100"/>
        </p:scale>
        <p:origin x="1614" y="9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FD7C4E-A99A-464F-881F-E7193E73E596}" type="datetimeFigureOut">
              <a:rPr lang="es-ES_tradnl" smtClean="0"/>
              <a:t>01/04/2024</a:t>
            </a:fld>
            <a:endParaRPr lang="es-ES_trad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s-ES_trad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F16B9A-6AB5-4F2C-B5AA-1FCE0982A6FE}" type="slidenum">
              <a:rPr lang="es-ES_tradnl" smtClean="0"/>
              <a:t>‹#›</a:t>
            </a:fld>
            <a:endParaRPr lang="es-ES_tradnl"/>
          </a:p>
        </p:txBody>
      </p:sp>
    </p:spTree>
    <p:extLst>
      <p:ext uri="{BB962C8B-B14F-4D97-AF65-F5344CB8AC3E}">
        <p14:creationId xmlns:p14="http://schemas.microsoft.com/office/powerpoint/2010/main" val="26375176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reativecommons.org/licenses/by-sa/2.0"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s://cnnespanol.cnn.com/author/kimberly-berryman/" TargetMode="External"/><Relationship Id="rId5" Type="http://schemas.openxmlformats.org/officeDocument/2006/relationships/hyperlink" Target="https://cnnespanol.cnn.com/author/ray-sanchez/" TargetMode="External"/><Relationship Id="rId4" Type="http://schemas.openxmlformats.org/officeDocument/2006/relationships/hyperlink" Target="https://cnnespanol.cnn.com/author/polo-sandoval/" TargetMode="Externa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rtl="0">
              <a:lnSpc>
                <a:spcPct val="100000"/>
              </a:lnSpc>
              <a:spcBef>
                <a:spcPts val="0"/>
              </a:spcBef>
              <a:spcAft>
                <a:spcPts val="0"/>
              </a:spcAft>
              <a:buClr>
                <a:schemeClr val="dk1"/>
              </a:buClr>
              <a:buSzPts val="1200"/>
              <a:buFont typeface="Calibri"/>
              <a:buNone/>
            </a:pPr>
            <a:r>
              <a:rPr lang="en-GB" sz="1200" b="1" i="0" u="none" strike="noStrike" dirty="0">
                <a:solidFill>
                  <a:schemeClr val="dk1"/>
                </a:solidFill>
                <a:latin typeface="Calibri"/>
                <a:ea typeface="Calibri"/>
                <a:cs typeface="Calibri"/>
                <a:sym typeface="Calibri"/>
              </a:rPr>
              <a:t>All words from this lesson’s vocabulary are on the three AO GCSE wordlists, with the following exception(s):</a:t>
            </a:r>
            <a:br>
              <a:rPr lang="en-GB" sz="1200" b="1"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AQA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adelante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confundir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continente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poeta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guerra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Estados</a:t>
            </a:r>
            <a:r>
              <a:rPr lang="en-GB" sz="1200" b="0" i="0" u="none" strike="noStrike" dirty="0">
                <a:solidFill>
                  <a:schemeClr val="dk1"/>
                </a:solidFill>
                <a:latin typeface="Calibri"/>
                <a:ea typeface="Calibri"/>
                <a:cs typeface="Calibri"/>
                <a:sym typeface="Calibri"/>
              </a:rPr>
              <a:t> Unidos, </a:t>
            </a:r>
            <a:r>
              <a:rPr lang="en-GB" sz="1200" b="0" i="0" u="none" strike="noStrike" dirty="0" err="1">
                <a:solidFill>
                  <a:schemeClr val="dk1"/>
                </a:solidFill>
                <a:latin typeface="Calibri"/>
                <a:ea typeface="Calibri"/>
                <a:cs typeface="Calibri"/>
                <a:sym typeface="Calibri"/>
              </a:rPr>
              <a:t>huir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desear</a:t>
            </a:r>
            <a:r>
              <a:rPr lang="en-GB" sz="1200" b="0" i="0" u="none" strike="noStrike" dirty="0">
                <a:solidFill>
                  <a:schemeClr val="dk1"/>
                </a:solidFill>
                <a:latin typeface="Calibri"/>
                <a:ea typeface="Calibri"/>
                <a:cs typeface="Calibri"/>
                <a:sym typeface="Calibri"/>
              </a:rPr>
              <a:t>, México, por </a:t>
            </a:r>
            <a:r>
              <a:rPr lang="en-GB" sz="1200" b="0" i="0" u="none" strike="noStrike" dirty="0" err="1">
                <a:solidFill>
                  <a:schemeClr val="dk1"/>
                </a:solidFill>
                <a:latin typeface="Calibri"/>
                <a:ea typeface="Calibri"/>
                <a:cs typeface="Calibri"/>
                <a:sym typeface="Calibri"/>
              </a:rPr>
              <a:t>supuesto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cárcel</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estadounidense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enemigo</a:t>
            </a:r>
            <a:br>
              <a:rPr lang="en-GB" sz="1200" b="1"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Edexcel: </a:t>
            </a:r>
            <a:r>
              <a:rPr lang="en-GB" sz="1200" b="0" i="0" u="none" strike="noStrike" dirty="0" err="1">
                <a:solidFill>
                  <a:schemeClr val="dk1"/>
                </a:solidFill>
                <a:latin typeface="Calibri"/>
                <a:ea typeface="Calibri"/>
                <a:cs typeface="Calibri"/>
                <a:sym typeface="Calibri"/>
              </a:rPr>
              <a:t>sistema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adelante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confundir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incluir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influir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poeta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guerra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Estados</a:t>
            </a:r>
            <a:r>
              <a:rPr lang="en-GB" sz="1200" b="0" i="0" u="none" strike="noStrike" dirty="0">
                <a:solidFill>
                  <a:schemeClr val="dk1"/>
                </a:solidFill>
                <a:latin typeface="Calibri"/>
                <a:ea typeface="Calibri"/>
                <a:cs typeface="Calibri"/>
                <a:sym typeface="Calibri"/>
              </a:rPr>
              <a:t> Unidos, </a:t>
            </a:r>
            <a:r>
              <a:rPr lang="en-GB" sz="1200" b="0" i="0" u="none" strike="noStrike" dirty="0" err="1">
                <a:solidFill>
                  <a:schemeClr val="dk1"/>
                </a:solidFill>
                <a:latin typeface="Calibri"/>
                <a:ea typeface="Calibri"/>
                <a:cs typeface="Calibri"/>
                <a:sym typeface="Calibri"/>
              </a:rPr>
              <a:t>huir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respuesta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matar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mentira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piedra</a:t>
            </a:r>
            <a:r>
              <a:rPr lang="en-GB" sz="1200" b="0" i="0" u="none" strike="noStrike" dirty="0">
                <a:solidFill>
                  <a:schemeClr val="dk1"/>
                </a:solidFill>
                <a:latin typeface="Calibri"/>
                <a:ea typeface="Calibri"/>
                <a:cs typeface="Calibri"/>
                <a:sym typeface="Calibri"/>
              </a:rPr>
              <a:t>, México, </a:t>
            </a:r>
            <a:r>
              <a:rPr lang="en-GB" sz="1200" b="0" i="0" u="none" strike="noStrike" dirty="0" err="1">
                <a:solidFill>
                  <a:schemeClr val="dk1"/>
                </a:solidFill>
                <a:latin typeface="Calibri"/>
                <a:ea typeface="Calibri"/>
                <a:cs typeface="Calibri"/>
                <a:sym typeface="Calibri"/>
              </a:rPr>
              <a:t>cárcel</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sangre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estadounidense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enemigo</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kern="1200" dirty="0">
                <a:solidFill>
                  <a:schemeClr val="tx1"/>
                </a:solidFill>
                <a:effectLst/>
                <a:latin typeface="+mn-lt"/>
                <a:ea typeface="+mn-ea"/>
                <a:cs typeface="+mn-cs"/>
              </a:rPr>
              <a:t>With thanks to Rachel Hawkes for her input on the lesson material and Jo Cairns for teacher feedback.</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(H) addition of 'y' in 3rd person singular forms of verbs in the preterite (e.g. leer </a:t>
            </a:r>
            <a:r>
              <a:rPr lang="en-GB" sz="1200" b="1" i="0" u="none" strike="noStrike" cap="none" dirty="0">
                <a:solidFill>
                  <a:schemeClr val="dk1"/>
                </a:solidFill>
                <a:latin typeface="Calibri"/>
                <a:ea typeface="Calibri"/>
                <a:cs typeface="Calibri"/>
                <a:sym typeface="Wingdings" panose="05000000000000000000" pitchFamily="2" charset="2"/>
              </a:rPr>
              <a:t></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leyó</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(H) syntax of prepositions in questions</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Revisited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regular -er/-</a:t>
            </a:r>
            <a:r>
              <a:rPr lang="en-GB" sz="1200" b="1" i="0" u="none" strike="noStrike" cap="none" dirty="0" err="1">
                <a:solidFill>
                  <a:schemeClr val="dk1"/>
                </a:solidFill>
                <a:latin typeface="Calibri"/>
                <a:ea typeface="Calibri"/>
                <a:cs typeface="Calibri"/>
                <a:sym typeface="Calibri"/>
              </a:rPr>
              <a:t>ir</a:t>
            </a:r>
            <a:r>
              <a:rPr lang="en-GB" sz="1200" b="1" i="0" u="none" strike="noStrike" cap="none" dirty="0">
                <a:solidFill>
                  <a:schemeClr val="dk1"/>
                </a:solidFill>
                <a:latin typeface="Calibri"/>
                <a:ea typeface="Calibri"/>
                <a:cs typeface="Calibri"/>
                <a:sym typeface="Calibri"/>
              </a:rPr>
              <a:t> verbs: 1st, 2nd, 3rd person singular PAST preterite (-í, </a:t>
            </a:r>
            <a:r>
              <a:rPr lang="en-GB" sz="1200" b="1" i="0" u="none" strike="noStrike" cap="none" dirty="0" err="1">
                <a:solidFill>
                  <a:schemeClr val="dk1"/>
                </a:solidFill>
                <a:latin typeface="Calibri"/>
                <a:ea typeface="Calibri"/>
                <a:cs typeface="Calibri"/>
                <a:sym typeface="Calibri"/>
              </a:rPr>
              <a:t>iste</a:t>
            </a:r>
            <a:r>
              <a:rPr lang="en-GB" sz="1200" b="1" i="0" u="none" strike="noStrike" cap="none" dirty="0">
                <a:solidFill>
                  <a:schemeClr val="dk1"/>
                </a:solidFill>
                <a:latin typeface="Calibri"/>
                <a:ea typeface="Calibri"/>
                <a:cs typeface="Calibri"/>
                <a:sym typeface="Calibri"/>
              </a:rPr>
              <a:t> &amp; -</a:t>
            </a:r>
            <a:r>
              <a:rPr lang="en-GB" sz="1200" b="1" i="0" u="none" strike="noStrike" cap="none" dirty="0" err="1">
                <a:solidFill>
                  <a:schemeClr val="dk1"/>
                </a:solidFill>
                <a:latin typeface="Calibri"/>
                <a:ea typeface="Calibri"/>
                <a:cs typeface="Calibri"/>
                <a:sym typeface="Calibri"/>
              </a:rPr>
              <a:t>ió</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question words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word order of verbal negation with no (pre-verbal position)</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formation of plural nouns Rule 1: ending in vowel add -s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formation of plural nouns Rule 2: ending in a consonant add -es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indefinite articles 'un' and '</a:t>
            </a:r>
            <a:r>
              <a:rPr lang="en-GB" sz="1200" b="0" i="0" u="none" strike="noStrike" cap="none" dirty="0" err="1">
                <a:solidFill>
                  <a:schemeClr val="dk1"/>
                </a:solidFill>
                <a:latin typeface="Calibri"/>
                <a:ea typeface="Calibri"/>
                <a:cs typeface="Calibri"/>
                <a:sym typeface="Calibri"/>
              </a:rPr>
              <a:t>una</a:t>
            </a:r>
            <a:r>
              <a:rPr lang="en-GB" sz="1200" b="0"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indefinite articles '</a:t>
            </a:r>
            <a:r>
              <a:rPr lang="en-GB" sz="1200" b="0" i="0" u="none" strike="noStrike" cap="none" dirty="0" err="1">
                <a:solidFill>
                  <a:schemeClr val="dk1"/>
                </a:solidFill>
                <a:latin typeface="Calibri"/>
                <a:ea typeface="Calibri"/>
                <a:cs typeface="Calibri"/>
                <a:sym typeface="Calibri"/>
              </a:rPr>
              <a:t>unos</a:t>
            </a:r>
            <a:r>
              <a:rPr lang="en-GB" sz="1200" b="0" i="0" u="none" strike="noStrike" cap="none" dirty="0">
                <a:solidFill>
                  <a:schemeClr val="dk1"/>
                </a:solidFill>
                <a:latin typeface="Calibri"/>
                <a:ea typeface="Calibri"/>
                <a:cs typeface="Calibri"/>
                <a:sym typeface="Calibri"/>
              </a:rPr>
              <a:t>' and '</a:t>
            </a:r>
            <a:r>
              <a:rPr lang="en-GB" sz="1200" b="0" i="0" u="none" strike="noStrike" cap="none" dirty="0" err="1">
                <a:solidFill>
                  <a:schemeClr val="dk1"/>
                </a:solidFill>
                <a:latin typeface="Calibri"/>
                <a:ea typeface="Calibri"/>
                <a:cs typeface="Calibri"/>
                <a:sym typeface="Calibri"/>
              </a:rPr>
              <a:t>unas</a:t>
            </a:r>
            <a:r>
              <a:rPr lang="en-GB" sz="1200" b="0" i="0" u="none" strike="noStrike" cap="none" dirty="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Phonics: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(H) final syllable stress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[cu], [ca], [co], [ci], [</a:t>
            </a:r>
            <a:r>
              <a:rPr lang="en-GB" sz="1200" b="1" i="0" u="none" strike="noStrike" cap="none" dirty="0" err="1">
                <a:solidFill>
                  <a:schemeClr val="dk1"/>
                </a:solidFill>
                <a:latin typeface="Calibri"/>
                <a:ea typeface="Calibri"/>
                <a:cs typeface="Calibri"/>
                <a:sym typeface="Calibri"/>
              </a:rPr>
              <a:t>ce</a:t>
            </a:r>
            <a:r>
              <a:rPr lang="en-GB" sz="1200" b="1" i="0" u="none" strike="noStrike" cap="none" dirty="0">
                <a:solidFill>
                  <a:schemeClr val="dk1"/>
                </a:solidFill>
                <a:latin typeface="Calibri"/>
                <a:ea typeface="Calibri"/>
                <a:cs typeface="Calibri"/>
                <a:sym typeface="Calibri"/>
              </a:rPr>
              <a:t>], [cue], [</a:t>
            </a:r>
            <a:r>
              <a:rPr lang="en-GB" sz="1200" b="1" i="0" u="none" strike="noStrike" cap="none" dirty="0" err="1">
                <a:solidFill>
                  <a:schemeClr val="dk1"/>
                </a:solidFill>
                <a:latin typeface="Calibri"/>
                <a:ea typeface="Calibri"/>
                <a:cs typeface="Calibri"/>
                <a:sym typeface="Calibri"/>
              </a:rPr>
              <a:t>cua</a:t>
            </a:r>
            <a:r>
              <a:rPr lang="en-GB" sz="1200" b="1" i="0" u="none" strike="noStrike" cap="none" dirty="0">
                <a:solidFill>
                  <a:schemeClr val="dk1"/>
                </a:solidFill>
                <a:latin typeface="Calibri"/>
                <a:ea typeface="Calibri"/>
                <a:cs typeface="Calibri"/>
                <a:sym typeface="Calibri"/>
              </a:rPr>
              <a:t>], [cui]</a:t>
            </a:r>
            <a:endParaRPr lang="en-GB" sz="1200" b="0"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vocabulary: </a:t>
            </a:r>
            <a:r>
              <a:rPr lang="es-ES" b="0" i="0" dirty="0">
                <a:solidFill>
                  <a:srgbClr val="000000"/>
                </a:solidFill>
                <a:effectLst/>
                <a:latin typeface="docs-Century Gothic"/>
              </a:rPr>
              <a:t>diferencia [533]; dificultad [1153]; educación [490]; oportunidad [564]; sistema [221]; sueño² (</a:t>
            </a:r>
            <a:r>
              <a:rPr lang="es-ES" b="0" i="0" dirty="0" err="1">
                <a:solidFill>
                  <a:srgbClr val="000000"/>
                </a:solidFill>
                <a:effectLst/>
                <a:latin typeface="docs-Century Gothic"/>
              </a:rPr>
              <a:t>dream</a:t>
            </a:r>
            <a:r>
              <a:rPr lang="es-ES" b="0" i="0" dirty="0">
                <a:solidFill>
                  <a:srgbClr val="000000"/>
                </a:solidFill>
                <a:effectLst/>
                <a:latin typeface="docs-Century Gothic"/>
              </a:rPr>
              <a:t>) [460]; necesario [362]; seguir adelante [n/a] </a:t>
            </a:r>
            <a:r>
              <a:rPr lang="en-GB" b="1" i="0" u="none" strike="noStrike" dirty="0">
                <a:solidFill>
                  <a:srgbClr val="000000"/>
                </a:solidFill>
                <a:effectLst/>
                <a:latin typeface="docs-Century Gothic"/>
              </a:rPr>
              <a:t>(8)</a:t>
            </a:r>
            <a:r>
              <a:rPr lang="en-GB" b="0" i="0" u="none" strike="noStrike" dirty="0">
                <a:solidFill>
                  <a:srgbClr val="000000"/>
                </a:solidFill>
                <a:effectLst/>
                <a:latin typeface="docs-Century Gothic"/>
              </a:rPr>
              <a:t> </a:t>
            </a:r>
            <a:r>
              <a:rPr lang="en-GB" b="0" i="0" u="none" strike="noStrike" dirty="0">
                <a:solidFill>
                  <a:srgbClr val="FF0000"/>
                </a:solidFill>
                <a:effectLst/>
                <a:latin typeface="docs-Century Gothic"/>
              </a:rPr>
              <a:t>/ </a:t>
            </a:r>
            <a:r>
              <a:rPr lang="en-GB" b="1" i="0" u="none" strike="noStrike" dirty="0">
                <a:solidFill>
                  <a:srgbClr val="FF0000"/>
                </a:solidFill>
                <a:effectLst/>
                <a:latin typeface="docs-Century Gothic"/>
              </a:rPr>
              <a:t>H only</a:t>
            </a:r>
            <a:r>
              <a:rPr lang="en-GB" b="0" i="0" u="none" strike="noStrike" dirty="0">
                <a:solidFill>
                  <a:srgbClr val="FF0000"/>
                </a:solidFill>
                <a:effectLst/>
                <a:latin typeface="docs-Century Gothic"/>
              </a:rPr>
              <a:t>: </a:t>
            </a:r>
            <a:r>
              <a:rPr lang="en-GB" b="0" i="0" u="none" strike="noStrike" dirty="0" err="1">
                <a:solidFill>
                  <a:srgbClr val="FF0000"/>
                </a:solidFill>
                <a:effectLst/>
                <a:latin typeface="docs-Century Gothic"/>
              </a:rPr>
              <a:t>confundir</a:t>
            </a:r>
            <a:r>
              <a:rPr lang="en-GB" b="0" i="0" u="none" strike="noStrike" dirty="0">
                <a:solidFill>
                  <a:srgbClr val="FF0000"/>
                </a:solidFill>
                <a:effectLst/>
                <a:latin typeface="docs-Century Gothic"/>
              </a:rPr>
              <a:t> [1634]; </a:t>
            </a:r>
            <a:r>
              <a:rPr lang="en-GB" b="0" i="0" u="none" strike="noStrike" dirty="0" err="1">
                <a:solidFill>
                  <a:srgbClr val="FF0000"/>
                </a:solidFill>
                <a:effectLst/>
                <a:latin typeface="docs-Century Gothic"/>
              </a:rPr>
              <a:t>construir</a:t>
            </a:r>
            <a:r>
              <a:rPr lang="en-GB" b="0" i="0" u="none" strike="noStrike" dirty="0">
                <a:solidFill>
                  <a:srgbClr val="FF0000"/>
                </a:solidFill>
                <a:effectLst/>
                <a:latin typeface="docs-Century Gothic"/>
              </a:rPr>
              <a:t> [608]; </a:t>
            </a:r>
            <a:r>
              <a:rPr lang="en-GB" b="0" i="0" u="none" strike="noStrike" dirty="0" err="1">
                <a:solidFill>
                  <a:srgbClr val="FF0000"/>
                </a:solidFill>
                <a:effectLst/>
                <a:latin typeface="docs-Century Gothic"/>
              </a:rPr>
              <a:t>incluir</a:t>
            </a:r>
            <a:r>
              <a:rPr lang="en-GB" b="0" i="0" u="none" strike="noStrike" dirty="0">
                <a:solidFill>
                  <a:srgbClr val="FF0000"/>
                </a:solidFill>
                <a:effectLst/>
                <a:latin typeface="docs-Century Gothic"/>
              </a:rPr>
              <a:t> [417]; </a:t>
            </a:r>
            <a:r>
              <a:rPr lang="en-GB" b="0" i="0" u="none" strike="noStrike" dirty="0" err="1">
                <a:solidFill>
                  <a:srgbClr val="FF0000"/>
                </a:solidFill>
                <a:effectLst/>
                <a:latin typeface="docs-Century Gothic"/>
              </a:rPr>
              <a:t>influir</a:t>
            </a:r>
            <a:r>
              <a:rPr lang="en-GB" b="0" i="0" u="none" strike="noStrike" dirty="0">
                <a:solidFill>
                  <a:srgbClr val="FF0000"/>
                </a:solidFill>
                <a:effectLst/>
                <a:latin typeface="docs-Century Gothic"/>
              </a:rPr>
              <a:t> [1678]; </a:t>
            </a:r>
            <a:r>
              <a:rPr lang="en-GB" b="0" i="0" u="none" strike="noStrike" dirty="0" err="1">
                <a:solidFill>
                  <a:srgbClr val="FF0000"/>
                </a:solidFill>
                <a:effectLst/>
                <a:latin typeface="docs-Century Gothic"/>
              </a:rPr>
              <a:t>continente</a:t>
            </a:r>
            <a:r>
              <a:rPr lang="en-GB" b="0" i="0" u="none" strike="noStrike" dirty="0">
                <a:solidFill>
                  <a:srgbClr val="FF0000"/>
                </a:solidFill>
                <a:effectLst/>
                <a:latin typeface="docs-Century Gothic"/>
              </a:rPr>
              <a:t> [1950]; </a:t>
            </a:r>
            <a:r>
              <a:rPr lang="en-GB" b="0" i="0" u="none" strike="noStrike" dirty="0" err="1">
                <a:solidFill>
                  <a:srgbClr val="FF0000"/>
                </a:solidFill>
                <a:effectLst/>
                <a:latin typeface="docs-Century Gothic"/>
              </a:rPr>
              <a:t>poeta</a:t>
            </a:r>
            <a:r>
              <a:rPr lang="en-GB" b="0" i="0" u="none" strike="noStrike" dirty="0">
                <a:solidFill>
                  <a:srgbClr val="FF0000"/>
                </a:solidFill>
                <a:effectLst/>
                <a:latin typeface="docs-Century Gothic"/>
              </a:rPr>
              <a:t> [1054]; </a:t>
            </a:r>
            <a:r>
              <a:rPr lang="en-GB" b="0" i="0" u="none" strike="noStrike" dirty="0" err="1">
                <a:solidFill>
                  <a:srgbClr val="FF0000"/>
                </a:solidFill>
                <a:effectLst/>
                <a:latin typeface="docs-Century Gothic"/>
              </a:rPr>
              <a:t>debido</a:t>
            </a:r>
            <a:r>
              <a:rPr lang="en-GB" b="0" i="0" u="none" strike="noStrike" dirty="0">
                <a:solidFill>
                  <a:srgbClr val="FF0000"/>
                </a:solidFill>
                <a:effectLst/>
                <a:latin typeface="docs-Century Gothic"/>
              </a:rPr>
              <a:t> (a) [922]; </a:t>
            </a:r>
            <a:r>
              <a:rPr lang="en-GB" b="0" i="0" u="none" strike="noStrike" dirty="0" err="1">
                <a:solidFill>
                  <a:srgbClr val="FF0000"/>
                </a:solidFill>
                <a:effectLst/>
                <a:latin typeface="docs-Century Gothic"/>
              </a:rPr>
              <a:t>ya</a:t>
            </a:r>
            <a:r>
              <a:rPr lang="en-GB" b="0" i="0" u="none" strike="noStrike" dirty="0">
                <a:solidFill>
                  <a:srgbClr val="FF0000"/>
                </a:solidFill>
                <a:effectLst/>
                <a:latin typeface="docs-Century Gothic"/>
              </a:rPr>
              <a:t> no [n/a] </a:t>
            </a:r>
            <a:r>
              <a:rPr lang="en-GB" b="1" i="0" u="none" strike="noStrike" dirty="0">
                <a:solidFill>
                  <a:srgbClr val="FF0000"/>
                </a:solidFill>
                <a:effectLst/>
                <a:latin typeface="docs-Century Gothic"/>
              </a:rPr>
              <a:t>(8)</a:t>
            </a:r>
            <a:endParaRPr lang="en-GB" sz="1200" b="0" i="0" u="none" strike="noStrike" cap="none" dirty="0">
              <a:solidFill>
                <a:srgbClr val="FF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b="1" i="0" dirty="0"/>
              <a:t>Thematic revisited vocabulary</a:t>
            </a:r>
            <a:r>
              <a:rPr lang="en-GB" b="0" i="0" dirty="0"/>
              <a:t>: </a:t>
            </a:r>
            <a:r>
              <a:rPr lang="es-ES" b="0" i="0" dirty="0">
                <a:solidFill>
                  <a:srgbClr val="000000"/>
                </a:solidFill>
                <a:effectLst/>
                <a:latin typeface="docs-Century Gothic"/>
              </a:rPr>
              <a:t>guerra [282]; nuevo [94]; vida [85]; ayuda [784]; amigo [210]; grupo [200]; diferente [293]; difícil [374]; escuela [424]; experiencia [416]; joven [423]; país [109]; padre [162]; Estados Unidos [n/a]; cincuenta [963]; años [46]; lengua [586]; inglés [583]; costumbre [972]; echar de menos [n/a]; pensar [105]; ayudar [328]; incluir [417]; huir [1359]; leer [209]; creer [83]; tío [988]; respuesta [488]; silencio [518]; matar [576] </a:t>
            </a:r>
            <a:r>
              <a:rPr lang="es-ES" b="1" i="0" dirty="0">
                <a:solidFill>
                  <a:srgbClr val="000000"/>
                </a:solidFill>
                <a:effectLst/>
                <a:latin typeface="docs-Century Gothic"/>
              </a:rPr>
              <a:t>(30)</a:t>
            </a:r>
            <a:endParaRPr lang="en-GB" b="0" i="0" u="none" strike="noStrike" dirty="0">
              <a:solidFill>
                <a:srgbClr val="000000"/>
              </a:solidFill>
              <a:effectLst/>
              <a:latin typeface="docs-Century Gothic"/>
            </a:endParaRPr>
          </a:p>
          <a:p>
            <a:pPr marL="0" lvl="0" indent="0" algn="l" rtl="0">
              <a:lnSpc>
                <a:spcPct val="100000"/>
              </a:lnSpc>
              <a:spcBef>
                <a:spcPts val="0"/>
              </a:spcBef>
              <a:spcAft>
                <a:spcPts val="0"/>
              </a:spcAft>
              <a:buSzPts val="1400"/>
              <a:buNone/>
            </a:pPr>
            <a:r>
              <a:rPr lang="en-GB" b="1" i="0" u="none" strike="noStrike" dirty="0">
                <a:solidFill>
                  <a:srgbClr val="000000"/>
                </a:solidFill>
                <a:effectLst/>
                <a:latin typeface="docs-Century Gothic"/>
              </a:rPr>
              <a:t>Spaced repetition: </a:t>
            </a:r>
            <a:r>
              <a:rPr lang="en-GB" b="0" i="0" dirty="0" err="1">
                <a:solidFill>
                  <a:srgbClr val="000000"/>
                </a:solidFill>
                <a:effectLst/>
                <a:latin typeface="docs-Century Gothic"/>
              </a:rPr>
              <a:t>funcionar</a:t>
            </a:r>
            <a:r>
              <a:rPr lang="en-GB" b="0" i="0" dirty="0">
                <a:solidFill>
                  <a:srgbClr val="000000"/>
                </a:solidFill>
                <a:effectLst/>
                <a:latin typeface="docs-Century Gothic"/>
              </a:rPr>
              <a:t> [777]; </a:t>
            </a:r>
            <a:r>
              <a:rPr lang="en-GB" b="0" i="0" dirty="0" err="1">
                <a:solidFill>
                  <a:srgbClr val="000000"/>
                </a:solidFill>
                <a:effectLst/>
                <a:latin typeface="docs-Century Gothic"/>
              </a:rPr>
              <a:t>delito</a:t>
            </a:r>
            <a:r>
              <a:rPr lang="en-GB" b="0" i="0" dirty="0">
                <a:solidFill>
                  <a:srgbClr val="000000"/>
                </a:solidFill>
                <a:effectLst/>
                <a:latin typeface="docs-Century Gothic"/>
              </a:rPr>
              <a:t> [1644]; </a:t>
            </a:r>
            <a:r>
              <a:rPr lang="en-GB" b="0" i="0" dirty="0" err="1">
                <a:solidFill>
                  <a:srgbClr val="000000"/>
                </a:solidFill>
                <a:effectLst/>
                <a:latin typeface="docs-Century Gothic"/>
              </a:rPr>
              <a:t>mentira</a:t>
            </a:r>
            <a:r>
              <a:rPr lang="en-GB" b="0" i="0" dirty="0">
                <a:solidFill>
                  <a:srgbClr val="000000"/>
                </a:solidFill>
                <a:effectLst/>
                <a:latin typeface="docs-Century Gothic"/>
              </a:rPr>
              <a:t> [1673]; </a:t>
            </a:r>
            <a:r>
              <a:rPr lang="en-GB" b="0" i="0" dirty="0" err="1">
                <a:solidFill>
                  <a:srgbClr val="000000"/>
                </a:solidFill>
                <a:effectLst/>
                <a:latin typeface="docs-Century Gothic"/>
              </a:rPr>
              <a:t>piedra</a:t>
            </a:r>
            <a:r>
              <a:rPr lang="en-GB" b="0" i="0" dirty="0">
                <a:solidFill>
                  <a:srgbClr val="000000"/>
                </a:solidFill>
                <a:effectLst/>
                <a:latin typeface="docs-Century Gothic"/>
              </a:rPr>
              <a:t> [774]; </a:t>
            </a:r>
            <a:r>
              <a:rPr lang="en-GB" b="0" i="0" dirty="0" err="1">
                <a:solidFill>
                  <a:srgbClr val="000000"/>
                </a:solidFill>
                <a:effectLst/>
                <a:latin typeface="docs-Century Gothic"/>
              </a:rPr>
              <a:t>tecnología</a:t>
            </a:r>
            <a:r>
              <a:rPr lang="en-GB" b="0" i="0" dirty="0">
                <a:solidFill>
                  <a:srgbClr val="000000"/>
                </a:solidFill>
                <a:effectLst/>
                <a:latin typeface="docs-Century Gothic"/>
              </a:rPr>
              <a:t> [1048]; </a:t>
            </a:r>
            <a:r>
              <a:rPr lang="es-ES" b="0" i="0" dirty="0">
                <a:solidFill>
                  <a:srgbClr val="000000"/>
                </a:solidFill>
                <a:effectLst/>
                <a:latin typeface="docs-Century Gothic"/>
              </a:rPr>
              <a:t>desear [542]; reducir [883]; México [N/A]; nombre [215]; por supuesto [529] </a:t>
            </a:r>
            <a:r>
              <a:rPr lang="es-ES" b="1" i="0" dirty="0">
                <a:solidFill>
                  <a:srgbClr val="000000"/>
                </a:solidFill>
                <a:effectLst/>
                <a:latin typeface="docs-Century Gothic"/>
              </a:rPr>
              <a:t>(10) /H </a:t>
            </a:r>
            <a:r>
              <a:rPr lang="es-ES" b="1" i="0" dirty="0" err="1">
                <a:solidFill>
                  <a:srgbClr val="000000"/>
                </a:solidFill>
                <a:effectLst/>
                <a:latin typeface="docs-Century Gothic"/>
              </a:rPr>
              <a:t>only</a:t>
            </a:r>
            <a:r>
              <a:rPr lang="es-ES" b="1" i="0" dirty="0">
                <a:solidFill>
                  <a:srgbClr val="000000"/>
                </a:solidFill>
                <a:effectLst/>
                <a:latin typeface="docs-Century Gothic"/>
              </a:rPr>
              <a:t>: </a:t>
            </a:r>
            <a:r>
              <a:rPr lang="es-ES" b="0" i="0" dirty="0">
                <a:solidFill>
                  <a:srgbClr val="FF0000"/>
                </a:solidFill>
                <a:effectLst/>
                <a:latin typeface="docs-Century Gothic"/>
              </a:rPr>
              <a:t>cárcel [2043]; prueba [651]; sangre [555]; estadounidense [1071]; </a:t>
            </a:r>
            <a:r>
              <a:rPr lang="en-GB" b="0" i="0" dirty="0" err="1">
                <a:solidFill>
                  <a:srgbClr val="FF0000"/>
                </a:solidFill>
                <a:effectLst/>
                <a:latin typeface="docs-Century Gothic"/>
              </a:rPr>
              <a:t>prometer</a:t>
            </a:r>
            <a:r>
              <a:rPr lang="en-GB" b="0" i="0" dirty="0">
                <a:solidFill>
                  <a:srgbClr val="FF0000"/>
                </a:solidFill>
                <a:effectLst/>
                <a:latin typeface="docs-Century Gothic"/>
              </a:rPr>
              <a:t> [1461]; </a:t>
            </a:r>
            <a:r>
              <a:rPr lang="en-GB" b="0" i="0" dirty="0" err="1">
                <a:solidFill>
                  <a:srgbClr val="FF0000"/>
                </a:solidFill>
                <a:effectLst/>
                <a:latin typeface="docs-Century Gothic"/>
              </a:rPr>
              <a:t>enemigo</a:t>
            </a:r>
            <a:r>
              <a:rPr lang="en-GB" b="0" i="0" dirty="0">
                <a:solidFill>
                  <a:srgbClr val="FF0000"/>
                </a:solidFill>
                <a:effectLst/>
                <a:latin typeface="docs-Century Gothic"/>
              </a:rPr>
              <a:t> [1066] </a:t>
            </a:r>
            <a:r>
              <a:rPr lang="en-GB" b="1" i="0" dirty="0">
                <a:solidFill>
                  <a:srgbClr val="FF0000"/>
                </a:solidFill>
                <a:effectLst/>
                <a:latin typeface="docs-Century Gothic"/>
              </a:rPr>
              <a:t>(6)</a:t>
            </a:r>
            <a:br>
              <a:rPr lang="en-GB" b="0" i="0" dirty="0"/>
            </a:br>
            <a:r>
              <a:rPr lang="en-GB" b="1" i="0" dirty="0"/>
              <a:t>Revisited function words</a:t>
            </a:r>
            <a:r>
              <a:rPr lang="en-GB" b="0" i="0" dirty="0"/>
              <a:t>: </a:t>
            </a:r>
            <a:r>
              <a:rPr lang="es-ES" b="0" i="0" dirty="0">
                <a:solidFill>
                  <a:srgbClr val="000000"/>
                </a:solidFill>
                <a:effectLst/>
                <a:latin typeface="docs-Century Gothic"/>
              </a:rPr>
              <a:t>está [21]; están [21]; estar [21]; cuándo [138]; cómo [151]; dónde [161]; por qué [n/a]; quién(es) [289]; ¿cuál(es)? [445]; un[6]; una [6]; unos [6]; unas [6] </a:t>
            </a:r>
            <a:r>
              <a:rPr lang="es-ES" b="1" i="0" dirty="0">
                <a:solidFill>
                  <a:srgbClr val="000000"/>
                </a:solidFill>
                <a:effectLst/>
                <a:latin typeface="docs-Century Gothic"/>
              </a:rPr>
              <a:t>(13)</a:t>
            </a:r>
          </a:p>
          <a:p>
            <a:pPr marL="0" lvl="0" indent="0" algn="l" rtl="0">
              <a:lnSpc>
                <a:spcPct val="100000"/>
              </a:lnSpc>
              <a:spcBef>
                <a:spcPts val="0"/>
              </a:spcBef>
              <a:spcAft>
                <a:spcPts val="0"/>
              </a:spcAft>
              <a:buSzPts val="1400"/>
              <a:buNone/>
            </a:pPr>
            <a:endParaRPr lang="en-GB" b="0" i="0" u="none" strike="noStrike" dirty="0">
              <a:solidFill>
                <a:srgbClr val="000000"/>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lvl="0" indent="0" algn="l" rtl="0">
              <a:lnSpc>
                <a:spcPct val="100000"/>
              </a:lnSpc>
              <a:spcBef>
                <a:spcPts val="0"/>
              </a:spcBef>
              <a:spcAft>
                <a:spcPts val="0"/>
              </a:spcAft>
              <a:buSzPts val="1400"/>
              <a:buNone/>
            </a:pPr>
            <a:endParaRPr lang="en-GB" i="1"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9887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a:t>
            </a:r>
            <a:r>
              <a:rPr lang="en-GB" b="1" dirty="0"/>
              <a:t>This is an alternative of the previous activity, where the Spanish translation is elicited rather than the English.</a:t>
            </a:r>
            <a:endParaRPr lang="en-GB" b="0" dirty="0"/>
          </a:p>
          <a:p>
            <a:endParaRPr lang="en-GB" b="1" dirty="0"/>
          </a:p>
          <a:p>
            <a:r>
              <a:rPr lang="en-ES" b="1" dirty="0"/>
              <a:t>Timing: </a:t>
            </a:r>
            <a:r>
              <a:rPr lang="en-ES" b="0" dirty="0"/>
              <a:t>2 minutes</a:t>
            </a:r>
            <a:endParaRPr lang="en-ES" b="1" dirty="0"/>
          </a:p>
          <a:p>
            <a:endParaRPr lang="en-ES" b="1" dirty="0"/>
          </a:p>
          <a:p>
            <a:r>
              <a:rPr lang="en-ES" b="1" dirty="0"/>
              <a:t>Aim:</a:t>
            </a:r>
            <a:r>
              <a:rPr lang="en-GB" b="1" dirty="0"/>
              <a:t> </a:t>
            </a:r>
            <a:r>
              <a:rPr lang="en-GB" b="0" dirty="0"/>
              <a:t>to recall the meaning of question words in Spanish</a:t>
            </a:r>
            <a:endParaRPr lang="en-ES" b="1" dirty="0"/>
          </a:p>
          <a:p>
            <a:endParaRPr lang="en-ES" b="1" dirty="0"/>
          </a:p>
          <a:p>
            <a:r>
              <a:rPr lang="en-ES" b="1" dirty="0"/>
              <a:t>Procedure: </a:t>
            </a:r>
            <a:endParaRPr lang="en-GB" b="1" dirty="0"/>
          </a:p>
          <a:p>
            <a:pPr marL="228600" indent="-228600">
              <a:buAutoNum type="arabicPeriod"/>
            </a:pPr>
            <a:r>
              <a:rPr lang="en-GB" b="0" dirty="0"/>
              <a:t>Click to spin one of the question words;</a:t>
            </a:r>
          </a:p>
          <a:p>
            <a:pPr marL="228600" indent="-228600">
              <a:buAutoNum type="arabicPeriod"/>
            </a:pPr>
            <a:r>
              <a:rPr lang="en-GB" b="0" dirty="0"/>
              <a:t>Elicit the meaning from students;</a:t>
            </a:r>
          </a:p>
          <a:p>
            <a:pPr marL="228600" indent="-228600">
              <a:buAutoNum type="arabicPeriod"/>
            </a:pPr>
            <a:r>
              <a:rPr lang="en-GB" b="0" dirty="0"/>
              <a:t>Click to reveal the translation.</a:t>
            </a:r>
            <a:endParaRPr lang="en-ES" b="0" dirty="0"/>
          </a:p>
          <a:p>
            <a:endParaRPr lang="en-ES"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10</a:t>
            </a:fld>
            <a:endParaRPr lang="es-ES_tradnl"/>
          </a:p>
        </p:txBody>
      </p:sp>
    </p:spTree>
    <p:extLst>
      <p:ext uri="{BB962C8B-B14F-4D97-AF65-F5344CB8AC3E}">
        <p14:creationId xmlns:p14="http://schemas.microsoft.com/office/powerpoint/2010/main" val="1233395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Higher only</a:t>
            </a:r>
          </a:p>
          <a:p>
            <a:endParaRPr lang="en-GB" b="1" dirty="0"/>
          </a:p>
          <a:p>
            <a:r>
              <a:rPr lang="en-ES" b="1" dirty="0"/>
              <a:t>Timing: </a:t>
            </a:r>
            <a:r>
              <a:rPr lang="en-ES" b="0" dirty="0"/>
              <a:t>2 minutes</a:t>
            </a:r>
            <a:endParaRPr lang="en-ES" b="1" dirty="0"/>
          </a:p>
          <a:p>
            <a:endParaRPr lang="en-ES" b="1" dirty="0"/>
          </a:p>
          <a:p>
            <a:r>
              <a:rPr lang="en-ES" b="1" dirty="0"/>
              <a:t>Aim:</a:t>
            </a:r>
            <a:r>
              <a:rPr lang="en-GB" b="1" dirty="0"/>
              <a:t> </a:t>
            </a:r>
            <a:r>
              <a:rPr lang="en-GB" b="0" dirty="0"/>
              <a:t>to introduce the syntax on questions with prepositions.</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Procedure: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US" b="0" dirty="0"/>
              <a:t>Click through the animation sequence to see the rule with examples</a:t>
            </a:r>
            <a:endParaRPr lang="en-US" b="0" baseline="0" dirty="0"/>
          </a:p>
          <a:p>
            <a:endParaRPr lang="en-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57964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OPTIONAL Higher only</a:t>
            </a:r>
          </a:p>
          <a:p>
            <a:r>
              <a:rPr lang="en-ES" b="1" dirty="0"/>
              <a:t>Timing: </a:t>
            </a:r>
            <a:r>
              <a:rPr lang="en-ES" b="0" dirty="0"/>
              <a:t>5 minutes</a:t>
            </a:r>
            <a:endParaRPr lang="en-ES" b="1" dirty="0"/>
          </a:p>
          <a:p>
            <a:endParaRPr lang="en-ES" b="1" dirty="0"/>
          </a:p>
          <a:p>
            <a:r>
              <a:rPr lang="en-ES" b="1" dirty="0"/>
              <a:t>Aim: </a:t>
            </a:r>
          </a:p>
          <a:p>
            <a:r>
              <a:rPr lang="en-ES" b="0" dirty="0"/>
              <a:t>1) to recognise the use of prepositions before a question word.</a:t>
            </a:r>
          </a:p>
          <a:p>
            <a:r>
              <a:rPr lang="en-ES" b="0" dirty="0"/>
              <a:t>2) to provide an introduction to the following activity.</a:t>
            </a:r>
          </a:p>
          <a:p>
            <a:endParaRPr lang="en-ES" b="1" dirty="0"/>
          </a:p>
          <a:p>
            <a:r>
              <a:rPr lang="en-ES" b="1" dirty="0"/>
              <a:t>Procedure: </a:t>
            </a:r>
          </a:p>
          <a:p>
            <a:r>
              <a:rPr lang="en-ES" b="0" dirty="0"/>
              <a:t>1) Students read each question and decide which is the correct preposition for each gap.</a:t>
            </a:r>
          </a:p>
          <a:p>
            <a:r>
              <a:rPr lang="en-ES" b="0" dirty="0"/>
              <a:t>2) Then, they listen to each question to check their answers.</a:t>
            </a:r>
          </a:p>
          <a:p>
            <a:r>
              <a:rPr lang="en-ES" b="0" dirty="0"/>
              <a:t>3) Click to show answers.</a:t>
            </a:r>
          </a:p>
          <a:p>
            <a:endParaRPr lang="en-ES"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12</a:t>
            </a:fld>
            <a:endParaRPr lang="es-ES_tradnl"/>
          </a:p>
        </p:txBody>
      </p:sp>
    </p:spTree>
    <p:extLst>
      <p:ext uri="{BB962C8B-B14F-4D97-AF65-F5344CB8AC3E}">
        <p14:creationId xmlns:p14="http://schemas.microsoft.com/office/powerpoint/2010/main" val="32348847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7 minutes</a:t>
            </a:r>
            <a:endParaRPr lang="en-ES" b="1" dirty="0"/>
          </a:p>
          <a:p>
            <a:endParaRPr lang="en-ES" b="1" dirty="0"/>
          </a:p>
          <a:p>
            <a:r>
              <a:rPr lang="en-ES" b="1" dirty="0"/>
              <a:t>Aim: </a:t>
            </a:r>
          </a:p>
          <a:p>
            <a:pPr marL="228600" indent="-228600">
              <a:buAutoNum type="arabicParenR"/>
            </a:pPr>
            <a:r>
              <a:rPr lang="en-ES" b="0" dirty="0"/>
              <a:t>to connect questions and answers.</a:t>
            </a:r>
          </a:p>
          <a:p>
            <a:pPr marL="228600" indent="-228600">
              <a:buAutoNum type="arabicParenR"/>
            </a:pPr>
            <a:r>
              <a:rPr lang="en-ES" b="0" dirty="0"/>
              <a:t>to practise these week’s grammar points in the reading and the listening modalities.</a:t>
            </a:r>
            <a:endParaRPr lang="en-ES" b="1" dirty="0"/>
          </a:p>
          <a:p>
            <a:endParaRPr lang="en-ES" b="1" dirty="0"/>
          </a:p>
          <a:p>
            <a:r>
              <a:rPr lang="en-ES" b="1" dirty="0"/>
              <a:t>Procedure: </a:t>
            </a:r>
          </a:p>
          <a:p>
            <a:pPr marL="228600" indent="-228600">
              <a:buAutoNum type="arabicParenR"/>
            </a:pPr>
            <a:r>
              <a:rPr lang="en-ES" dirty="0"/>
              <a:t>Students read questions and answers and decide which is the most appropriate answer for each question.</a:t>
            </a:r>
          </a:p>
          <a:p>
            <a:pPr marL="228600" indent="-228600">
              <a:buAutoNum type="arabicParenR"/>
            </a:pPr>
            <a:r>
              <a:rPr lang="en-ES" dirty="0"/>
              <a:t>Then, they listen to the full interview.</a:t>
            </a:r>
          </a:p>
          <a:p>
            <a:pPr marL="228600" indent="-228600">
              <a:buAutoNum type="arabicParenR"/>
            </a:pPr>
            <a:r>
              <a:rPr lang="en-ES" dirty="0"/>
              <a:t>Click to show answers.</a:t>
            </a:r>
          </a:p>
          <a:p>
            <a:pPr marL="228600" indent="-228600">
              <a:buAutoNum type="arabicParenR"/>
            </a:pPr>
            <a:endParaRPr lang="en-ES" dirty="0"/>
          </a:p>
          <a:p>
            <a:pPr marL="0" indent="0">
              <a:buNone/>
            </a:pPr>
            <a:r>
              <a:rPr lang="en-ES" b="1" dirty="0"/>
              <a:t>Notes</a:t>
            </a:r>
            <a:r>
              <a:rPr lang="en-ES" dirty="0"/>
              <a:t>:</a:t>
            </a:r>
          </a:p>
          <a:p>
            <a:pPr marL="228600" indent="-228600">
              <a:buAutoNum type="arabicParenR"/>
            </a:pPr>
            <a:r>
              <a:rPr lang="en-GB" dirty="0"/>
              <a:t>A </a:t>
            </a:r>
            <a:r>
              <a:rPr lang="en-ES" dirty="0"/>
              <a:t>callout appears after one click, reminding students of the position of ‘no’ in negative sentences.</a:t>
            </a:r>
          </a:p>
          <a:p>
            <a:pPr marL="228600" indent="-228600">
              <a:buAutoNum type="arabicParenR"/>
            </a:pPr>
            <a:r>
              <a:rPr lang="en-ES" dirty="0"/>
              <a:t>The word ‘estadounidense’ is classed for Higher, therefore it’s glossed at the bottom of the slide.</a:t>
            </a:r>
            <a:endParaRPr lang="en-GB" dirty="0"/>
          </a:p>
          <a:p>
            <a:pPr marL="228600" indent="-228600">
              <a:buAutoNum type="arabicParenR"/>
            </a:pPr>
            <a:r>
              <a:rPr lang="en-GB" dirty="0"/>
              <a:t>If foundation students struggle with understanding the prepositions in questions (H grammar feature), the teacher can click on the black boxes to reveal a foundation level alternative.</a:t>
            </a:r>
            <a:endParaRPr lang="en-ES" dirty="0"/>
          </a:p>
          <a:p>
            <a:pPr marL="228600" indent="-228600">
              <a:buAutoNum type="arabicParenR"/>
            </a:pPr>
            <a:endParaRPr lang="en-ES" dirty="0"/>
          </a:p>
          <a:p>
            <a:pPr marL="0" indent="0">
              <a:buNone/>
            </a:pPr>
            <a:r>
              <a:rPr lang="en-ES" b="1" dirty="0"/>
              <a:t>Frequency of unknown words:</a:t>
            </a:r>
          </a:p>
          <a:p>
            <a:pPr marL="0" indent="0">
              <a:buNone/>
            </a:pPr>
            <a:r>
              <a:rPr lang="en-ES" dirty="0"/>
              <a:t>República Dominicana (&gt;5000)</a:t>
            </a:r>
          </a:p>
          <a:p>
            <a:pPr marL="0" indent="0">
              <a:buNone/>
            </a:pPr>
            <a:endParaRPr lang="en-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156709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1 minute</a:t>
            </a:r>
            <a:endParaRPr lang="en-ES" b="1" dirty="0"/>
          </a:p>
          <a:p>
            <a:endParaRPr lang="en-ES" b="1" dirty="0"/>
          </a:p>
          <a:p>
            <a:r>
              <a:rPr lang="en-ES" b="1" dirty="0"/>
              <a:t>Aim: </a:t>
            </a:r>
            <a:r>
              <a:rPr lang="en-ES" b="0" dirty="0"/>
              <a:t>to practicise this week’s SSCs: ‘ca’, ‘co’, ‘cue’, ‘cui’, ‘ce’, ‘ci’.</a:t>
            </a:r>
            <a:endParaRPr lang="en-ES" b="1" dirty="0"/>
          </a:p>
          <a:p>
            <a:endParaRPr lang="en-ES" b="1" dirty="0"/>
          </a:p>
          <a:p>
            <a:r>
              <a:rPr lang="en-ES" b="1" dirty="0"/>
              <a:t>Procedure: </a:t>
            </a:r>
          </a:p>
          <a:p>
            <a:pPr marL="228600" indent="-228600">
              <a:buAutoNum type="arabicParenR"/>
            </a:pPr>
            <a:r>
              <a:rPr lang="en-ES" b="0" dirty="0"/>
              <a:t>When each word appears, students have to pronounce it correctly.</a:t>
            </a:r>
          </a:p>
          <a:p>
            <a:pPr marL="228600" indent="-228600">
              <a:buAutoNum type="arabicParenR"/>
            </a:pPr>
            <a:r>
              <a:rPr lang="en-ES" b="0" dirty="0"/>
              <a:t>Each word appears with a click and dissapears in 2 seconds. Click to make the next word appear.</a:t>
            </a:r>
          </a:p>
          <a:p>
            <a:r>
              <a:rPr lang="en-ES" b="0" dirty="0"/>
              <a:t>2) The teacher can play the recording to model the pronunciation for each word if necessary.</a:t>
            </a:r>
          </a:p>
          <a:p>
            <a:endParaRPr lang="en-ES" b="1" dirty="0"/>
          </a:p>
          <a:p>
            <a:r>
              <a:rPr lang="en-ES" b="1" dirty="0"/>
              <a:t>Notes:</a:t>
            </a:r>
          </a:p>
          <a:p>
            <a:r>
              <a:rPr lang="en-ES" b="0" dirty="0"/>
              <a:t>1) Students can be reminded of the variation in the pronunciation of SSCs ’ce’ and ‘ci’: in Latin America, these are pronounced with an ‘s’ and in Spain mainland and Balearic Islands these are pronounced with /</a:t>
            </a:r>
            <a:r>
              <a:rPr lang="el-GR" b="1" i="0" u="none" strike="noStrike" dirty="0">
                <a:solidFill>
                  <a:srgbClr val="202124"/>
                </a:solidFill>
                <a:effectLst/>
                <a:latin typeface="arial" panose="020B0604020202020204" pitchFamily="34" charset="0"/>
              </a:rPr>
              <a:t>θ</a:t>
            </a:r>
            <a:r>
              <a:rPr lang="es-ES" b="1" i="0" u="none" strike="noStrike" dirty="0">
                <a:solidFill>
                  <a:srgbClr val="202124"/>
                </a:solidFill>
                <a:effectLst/>
                <a:latin typeface="arial" panose="020B0604020202020204" pitchFamily="34" charset="0"/>
              </a:rPr>
              <a:t>/</a:t>
            </a:r>
            <a:r>
              <a:rPr lang="en-ES" b="0" dirty="0"/>
              <a:t> as in the word ‘thing’.</a:t>
            </a:r>
          </a:p>
          <a:p>
            <a:endParaRPr lang="en-ES" dirty="0"/>
          </a:p>
          <a:p>
            <a:endParaRPr lang="en-ES"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14</a:t>
            </a:fld>
            <a:endParaRPr lang="es-ES_tradnl"/>
          </a:p>
        </p:txBody>
      </p:sp>
    </p:spTree>
    <p:extLst>
      <p:ext uri="{BB962C8B-B14F-4D97-AF65-F5344CB8AC3E}">
        <p14:creationId xmlns:p14="http://schemas.microsoft.com/office/powerpoint/2010/main" val="3032261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9"/>
        <p:cNvGrpSpPr/>
        <p:nvPr/>
      </p:nvGrpSpPr>
      <p:grpSpPr>
        <a:xfrm>
          <a:off x="0" y="0"/>
          <a:ext cx="0" cy="0"/>
          <a:chOff x="0" y="0"/>
          <a:chExt cx="0" cy="0"/>
        </a:xfrm>
      </p:grpSpPr>
      <p:sp>
        <p:nvSpPr>
          <p:cNvPr id="530" name="Google Shape;530;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1" name="Google Shape;531;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n-GB" b="1" dirty="0"/>
              <a:t>[1/8]</a:t>
            </a:r>
          </a:p>
          <a:p>
            <a:pPr marL="0" marR="0" lvl="0" indent="0" algn="l" rtl="0">
              <a:lnSpc>
                <a:spcPct val="100000"/>
              </a:lnSpc>
              <a:spcBef>
                <a:spcPts val="0"/>
              </a:spcBef>
              <a:spcAft>
                <a:spcPts val="0"/>
              </a:spcAft>
              <a:buClr>
                <a:schemeClr val="dk1"/>
              </a:buClr>
              <a:buSzPts val="1200"/>
              <a:buFont typeface="Arial"/>
              <a:buNone/>
            </a:pPr>
            <a:endParaRPr lang="en-GB" b="1" dirty="0"/>
          </a:p>
          <a:p>
            <a:pPr marL="0" marR="0" lvl="0" indent="0" algn="l" rtl="0">
              <a:lnSpc>
                <a:spcPct val="100000"/>
              </a:lnSpc>
              <a:spcBef>
                <a:spcPts val="0"/>
              </a:spcBef>
              <a:spcAft>
                <a:spcPts val="0"/>
              </a:spcAft>
              <a:buClr>
                <a:schemeClr val="dk1"/>
              </a:buClr>
              <a:buSzPts val="1200"/>
              <a:buFont typeface="Arial"/>
              <a:buNone/>
            </a:pPr>
            <a:r>
              <a:rPr lang="en-GB" b="1" dirty="0"/>
              <a:t>Timing: </a:t>
            </a:r>
            <a:r>
              <a:rPr lang="en-GB" b="0" dirty="0"/>
              <a:t>10 min</a:t>
            </a:r>
            <a:endParaRPr dirty="0"/>
          </a:p>
          <a:p>
            <a:pPr marL="0" marR="0" lvl="0" indent="0" algn="l" rtl="0">
              <a:lnSpc>
                <a:spcPct val="100000"/>
              </a:lnSpc>
              <a:spcBef>
                <a:spcPts val="0"/>
              </a:spcBef>
              <a:spcAft>
                <a:spcPts val="0"/>
              </a:spcAft>
              <a:buClr>
                <a:schemeClr val="dk1"/>
              </a:buClr>
              <a:buSzPts val="1200"/>
              <a:buFont typeface="Arial"/>
              <a:buNone/>
            </a:pPr>
            <a:endParaRPr b="1" dirty="0"/>
          </a:p>
          <a:p>
            <a:pPr marL="0" marR="0" lvl="0" indent="0" algn="l" rtl="0">
              <a:lnSpc>
                <a:spcPct val="100000"/>
              </a:lnSpc>
              <a:spcBef>
                <a:spcPts val="0"/>
              </a:spcBef>
              <a:spcAft>
                <a:spcPts val="0"/>
              </a:spcAft>
              <a:buClr>
                <a:schemeClr val="dk1"/>
              </a:buClr>
              <a:buSzPts val="1200"/>
              <a:buFont typeface="Arial"/>
              <a:buNone/>
            </a:pPr>
            <a:r>
              <a:rPr lang="en-GB" b="1" dirty="0"/>
              <a:t>Aim: </a:t>
            </a:r>
            <a:r>
              <a:rPr lang="en-GB" b="0" dirty="0"/>
              <a:t>to practise oral production and aural recognition of regular </a:t>
            </a:r>
            <a:r>
              <a:rPr lang="en-GB" b="0" dirty="0" err="1"/>
              <a:t>preterite</a:t>
            </a:r>
            <a:r>
              <a:rPr lang="en-GB" b="0" dirty="0"/>
              <a:t> tense -er/-</a:t>
            </a:r>
            <a:r>
              <a:rPr lang="en-GB" b="0" dirty="0" err="1"/>
              <a:t>ir</a:t>
            </a:r>
            <a:r>
              <a:rPr lang="en-GB" b="0" dirty="0"/>
              <a:t> verbs in singular persons. (H) to practise producing and understanding questions with prepositions.</a:t>
            </a:r>
            <a:endParaRPr dirty="0"/>
          </a:p>
          <a:p>
            <a:pPr marL="0" marR="0" lvl="0" indent="0" algn="l" rtl="0">
              <a:lnSpc>
                <a:spcPct val="100000"/>
              </a:lnSpc>
              <a:spcBef>
                <a:spcPts val="0"/>
              </a:spcBef>
              <a:spcAft>
                <a:spcPts val="0"/>
              </a:spcAft>
              <a:buClr>
                <a:schemeClr val="dk1"/>
              </a:buClr>
              <a:buSzPts val="1200"/>
              <a:buFont typeface="Arial"/>
              <a:buNone/>
            </a:pPr>
            <a:endParaRPr b="1" dirty="0"/>
          </a:p>
          <a:p>
            <a:pPr marL="0" marR="0" lvl="0" indent="0" algn="l" rtl="0">
              <a:lnSpc>
                <a:spcPct val="100000"/>
              </a:lnSpc>
              <a:spcBef>
                <a:spcPts val="0"/>
              </a:spcBef>
              <a:spcAft>
                <a:spcPts val="0"/>
              </a:spcAft>
              <a:buClr>
                <a:schemeClr val="dk1"/>
              </a:buClr>
              <a:buSzPts val="1200"/>
              <a:buFont typeface="Arial"/>
              <a:buNone/>
            </a:pPr>
            <a:r>
              <a:rPr lang="en-GB" b="1" dirty="0"/>
              <a:t>Procedure: </a:t>
            </a:r>
            <a:endParaRPr dirty="0"/>
          </a:p>
          <a:p>
            <a:pPr marL="228600" marR="0" lvl="0" indent="-228600" algn="l" rtl="0">
              <a:lnSpc>
                <a:spcPct val="100000"/>
              </a:lnSpc>
              <a:spcBef>
                <a:spcPts val="0"/>
              </a:spcBef>
              <a:spcAft>
                <a:spcPts val="0"/>
              </a:spcAft>
              <a:buClr>
                <a:schemeClr val="dk1"/>
              </a:buClr>
              <a:buSzPts val="1200"/>
              <a:buFont typeface="Arial"/>
              <a:buAutoNum type="arabicPeriod"/>
            </a:pPr>
            <a:r>
              <a:rPr lang="en-GB" b="0" dirty="0"/>
              <a:t>Students work in pairs.</a:t>
            </a:r>
            <a:endParaRPr dirty="0"/>
          </a:p>
          <a:p>
            <a:pPr marL="228600" marR="0" lvl="0" indent="-228600" algn="l" rtl="0">
              <a:lnSpc>
                <a:spcPct val="100000"/>
              </a:lnSpc>
              <a:spcBef>
                <a:spcPts val="0"/>
              </a:spcBef>
              <a:spcAft>
                <a:spcPts val="0"/>
              </a:spcAft>
              <a:buClr>
                <a:schemeClr val="dk1"/>
              </a:buClr>
              <a:buSzPts val="1200"/>
              <a:buFont typeface="Arial"/>
              <a:buAutoNum type="arabicPeriod"/>
            </a:pPr>
            <a:r>
              <a:rPr lang="en-GB" b="0" dirty="0"/>
              <a:t>Student A looks at the question in English on their card and asks their partner in Spanish. </a:t>
            </a:r>
            <a:endParaRPr dirty="0"/>
          </a:p>
          <a:p>
            <a:pPr marL="228600" marR="0" lvl="0" indent="-228600" algn="l" rtl="0">
              <a:lnSpc>
                <a:spcPct val="100000"/>
              </a:lnSpc>
              <a:spcBef>
                <a:spcPts val="0"/>
              </a:spcBef>
              <a:spcAft>
                <a:spcPts val="0"/>
              </a:spcAft>
              <a:buClr>
                <a:schemeClr val="dk1"/>
              </a:buClr>
              <a:buSzPts val="1200"/>
              <a:buFont typeface="Arial"/>
              <a:buAutoNum type="arabicPeriod"/>
            </a:pPr>
            <a:r>
              <a:rPr lang="en-GB" b="0" dirty="0"/>
              <a:t>Student B listens to work out whether the question is in the second or third person singular. They then use the corresponding English prompt on their card to answer the question in Spanish</a:t>
            </a:r>
            <a:endParaRPr dirty="0"/>
          </a:p>
          <a:p>
            <a:pPr marL="228600" marR="0" lvl="0" indent="-228600" algn="l" rtl="0">
              <a:lnSpc>
                <a:spcPct val="100000"/>
              </a:lnSpc>
              <a:spcBef>
                <a:spcPts val="0"/>
              </a:spcBef>
              <a:spcAft>
                <a:spcPts val="0"/>
              </a:spcAft>
              <a:buClr>
                <a:schemeClr val="dk1"/>
              </a:buClr>
              <a:buSzPts val="1200"/>
              <a:buFont typeface="Arial"/>
              <a:buAutoNum type="arabicPeriod"/>
            </a:pPr>
            <a:r>
              <a:rPr lang="en-GB" b="0" dirty="0"/>
              <a:t>Student A listens to the response and writes the answer in English.</a:t>
            </a:r>
          </a:p>
          <a:p>
            <a:pPr marL="228600" marR="0" lvl="0" indent="-228600" algn="l" rtl="0">
              <a:lnSpc>
                <a:spcPct val="100000"/>
              </a:lnSpc>
              <a:spcBef>
                <a:spcPts val="0"/>
              </a:spcBef>
              <a:spcAft>
                <a:spcPts val="0"/>
              </a:spcAft>
              <a:buClr>
                <a:schemeClr val="dk1"/>
              </a:buClr>
              <a:buSzPts val="1200"/>
              <a:buFont typeface="Arial"/>
              <a:buAutoNum type="arabicPeriod"/>
            </a:pPr>
            <a:r>
              <a:rPr lang="en-GB" b="0" dirty="0"/>
              <a:t>Once student A has asked all six questions on their card, they swap roles so that student B can ask their questions.</a:t>
            </a:r>
          </a:p>
          <a:p>
            <a:pPr marL="228600" marR="0" lvl="0" indent="-228600" algn="l" rtl="0">
              <a:lnSpc>
                <a:spcPct val="100000"/>
              </a:lnSpc>
              <a:spcBef>
                <a:spcPts val="0"/>
              </a:spcBef>
              <a:spcAft>
                <a:spcPts val="0"/>
              </a:spcAft>
              <a:buClr>
                <a:schemeClr val="dk1"/>
              </a:buClr>
              <a:buSzPts val="1200"/>
              <a:buFont typeface="Arial"/>
              <a:buAutoNum type="arabicPeriod"/>
            </a:pPr>
            <a:endParaRPr lang="en-GB" b="0" dirty="0"/>
          </a:p>
          <a:p>
            <a:pPr marL="0" marR="0" lvl="0" indent="0" algn="l" rtl="0">
              <a:lnSpc>
                <a:spcPct val="100000"/>
              </a:lnSpc>
              <a:spcBef>
                <a:spcPts val="0"/>
              </a:spcBef>
              <a:spcAft>
                <a:spcPts val="0"/>
              </a:spcAft>
              <a:buClr>
                <a:schemeClr val="dk1"/>
              </a:buClr>
              <a:buSzPts val="1200"/>
              <a:buFont typeface="Arial"/>
              <a:buNone/>
            </a:pPr>
            <a:r>
              <a:rPr lang="en-GB" b="1" dirty="0"/>
              <a:t>Notes:</a:t>
            </a:r>
            <a:endParaRPr lang="en-GB" b="0" dirty="0"/>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b="0" dirty="0"/>
              <a:t>(H) Some of the -er/-</a:t>
            </a:r>
            <a:r>
              <a:rPr lang="en-GB" b="0" dirty="0" err="1"/>
              <a:t>ir</a:t>
            </a:r>
            <a:r>
              <a:rPr lang="en-GB" b="0" dirty="0"/>
              <a:t> verbs which students have to conjugate are irregular e.g. ‘</a:t>
            </a:r>
            <a:r>
              <a:rPr lang="en-GB" b="0" dirty="0" err="1"/>
              <a:t>huyó</a:t>
            </a:r>
            <a:r>
              <a:rPr lang="en-GB" b="0" dirty="0"/>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b="0" dirty="0"/>
              <a:t>The next four slides show the cards students will use during the activity (there are foundation and higher versions for each student)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b="0" dirty="0"/>
              <a:t>The final two slides in this activity can be used to display the answers (one for foundation students and one for higher). Initially, students will see the responses in English that they should have written on their cards. Then, with further clicks, students will see Spanish translations of these to check what they produced orally.</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endParaRPr lang="en-GB" b="0" dirty="0"/>
          </a:p>
          <a:p>
            <a:pPr marL="0" indent="0">
              <a:buNone/>
            </a:pPr>
            <a:r>
              <a:rPr lang="en-ES" b="1" dirty="0"/>
              <a:t>Frequency of unknown words:</a:t>
            </a:r>
          </a:p>
          <a:p>
            <a:pPr marL="0" indent="0">
              <a:buNone/>
            </a:pPr>
            <a:r>
              <a:rPr lang="en-GB" dirty="0" err="1"/>
              <a:t>contacto</a:t>
            </a:r>
            <a:r>
              <a:rPr lang="en-GB" dirty="0"/>
              <a:t> [818]</a:t>
            </a:r>
            <a:endParaRPr lang="en-ES" dirty="0"/>
          </a:p>
          <a:p>
            <a:pPr marL="0" indent="0">
              <a:buNone/>
            </a:pPr>
            <a:endParaRPr lang="en-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p:txBody>
      </p:sp>
      <p:sp>
        <p:nvSpPr>
          <p:cNvPr id="532" name="Google Shape;532;p1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15</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1813523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[2/8]</a:t>
            </a:r>
          </a:p>
          <a:p>
            <a:endParaRPr lang="en-GB" dirty="0"/>
          </a:p>
          <a:p>
            <a:r>
              <a:rPr lang="en-ES" dirty="0"/>
              <a:t>Teachers can use this slide to aid students’ oral production. It can be displayed during the activity.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4818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1" dirty="0"/>
              <a:t>[3/8]</a:t>
            </a:r>
          </a:p>
          <a:p>
            <a:pPr marL="0" lvl="0" indent="0" algn="l" rtl="0">
              <a:spcBef>
                <a:spcPts val="0"/>
              </a:spcBef>
              <a:spcAft>
                <a:spcPts val="0"/>
              </a:spcAft>
              <a:buClr>
                <a:schemeClr val="dk1"/>
              </a:buClr>
              <a:buSzPts val="1200"/>
              <a:buFont typeface="Calibri"/>
              <a:buNone/>
            </a:pPr>
            <a:endParaRPr lang="en-US" b="1" dirty="0"/>
          </a:p>
          <a:p>
            <a:pPr marL="0" lvl="0" indent="0" algn="l" rtl="0">
              <a:spcBef>
                <a:spcPts val="0"/>
              </a:spcBef>
              <a:spcAft>
                <a:spcPts val="0"/>
              </a:spcAft>
              <a:buClr>
                <a:schemeClr val="dk1"/>
              </a:buClr>
              <a:buSzPts val="1200"/>
              <a:buFont typeface="Calibri"/>
              <a:buNone/>
            </a:pPr>
            <a:r>
              <a:rPr lang="en-US" b="1" dirty="0"/>
              <a:t>DO NOT DISPLAY DURING ACTIVITY</a:t>
            </a:r>
            <a:endParaRPr lang="en-US" dirty="0"/>
          </a:p>
          <a:p>
            <a:pPr marL="0" lvl="0" indent="0" algn="l" rtl="0">
              <a:spcBef>
                <a:spcPts val="0"/>
              </a:spcBef>
              <a:spcAft>
                <a:spcPts val="0"/>
              </a:spcAft>
              <a:buClr>
                <a:schemeClr val="dk1"/>
              </a:buClr>
              <a:buSzPts val="1200"/>
              <a:buFont typeface="Calibri"/>
              <a:buNone/>
            </a:pPr>
            <a:r>
              <a:rPr lang="en-US" b="0" dirty="0"/>
              <a:t>See accompanying Word doc for printable version.</a:t>
            </a:r>
          </a:p>
        </p:txBody>
      </p:sp>
      <p:sp>
        <p:nvSpPr>
          <p:cNvPr id="558" name="Google Shape;55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17</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6106734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1" dirty="0"/>
              <a:t>[4/8]</a:t>
            </a:r>
          </a:p>
          <a:p>
            <a:pPr marL="0" lvl="0" indent="0" algn="l" rtl="0">
              <a:spcBef>
                <a:spcPts val="0"/>
              </a:spcBef>
              <a:spcAft>
                <a:spcPts val="0"/>
              </a:spcAft>
              <a:buClr>
                <a:schemeClr val="dk1"/>
              </a:buClr>
              <a:buSzPts val="1200"/>
              <a:buFont typeface="Calibri"/>
              <a:buNone/>
            </a:pPr>
            <a:endParaRPr lang="en-US" b="1" dirty="0"/>
          </a:p>
          <a:p>
            <a:pPr marL="0" lvl="0" indent="0" algn="l" rtl="0">
              <a:spcBef>
                <a:spcPts val="0"/>
              </a:spcBef>
              <a:spcAft>
                <a:spcPts val="0"/>
              </a:spcAft>
              <a:buClr>
                <a:schemeClr val="dk1"/>
              </a:buClr>
              <a:buSzPts val="1200"/>
              <a:buFont typeface="Calibri"/>
              <a:buNone/>
            </a:pPr>
            <a:r>
              <a:rPr lang="en-US" b="1" dirty="0"/>
              <a:t>DO NOT DISPLAY DURING ACTIVITY</a:t>
            </a:r>
            <a:endParaRPr lang="en-US" dirty="0"/>
          </a:p>
          <a:p>
            <a:pPr marL="0" lvl="0" indent="0" algn="l" rtl="0">
              <a:spcBef>
                <a:spcPts val="0"/>
              </a:spcBef>
              <a:spcAft>
                <a:spcPts val="0"/>
              </a:spcAft>
              <a:buClr>
                <a:schemeClr val="dk1"/>
              </a:buClr>
              <a:buSzPts val="1200"/>
              <a:buFont typeface="Calibri"/>
              <a:buNone/>
            </a:pPr>
            <a:r>
              <a:rPr lang="en-US" b="0" dirty="0"/>
              <a:t>See accompanying Word doc for printable version.</a:t>
            </a:r>
          </a:p>
        </p:txBody>
      </p:sp>
      <p:sp>
        <p:nvSpPr>
          <p:cNvPr id="558" name="Google Shape;55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18</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197115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1" dirty="0"/>
              <a:t>[5/8]</a:t>
            </a:r>
          </a:p>
          <a:p>
            <a:pPr marL="0" lvl="0" indent="0" algn="l" rtl="0">
              <a:spcBef>
                <a:spcPts val="0"/>
              </a:spcBef>
              <a:spcAft>
                <a:spcPts val="0"/>
              </a:spcAft>
              <a:buClr>
                <a:schemeClr val="dk1"/>
              </a:buClr>
              <a:buSzPts val="1200"/>
              <a:buFont typeface="Calibri"/>
              <a:buNone/>
            </a:pPr>
            <a:endParaRPr lang="en-US" b="1" dirty="0"/>
          </a:p>
          <a:p>
            <a:pPr marL="0" lvl="0" indent="0" algn="l" rtl="0">
              <a:spcBef>
                <a:spcPts val="0"/>
              </a:spcBef>
              <a:spcAft>
                <a:spcPts val="0"/>
              </a:spcAft>
              <a:buClr>
                <a:schemeClr val="dk1"/>
              </a:buClr>
              <a:buSzPts val="1200"/>
              <a:buFont typeface="Calibri"/>
              <a:buNone/>
            </a:pPr>
            <a:r>
              <a:rPr lang="en-US" b="1" dirty="0"/>
              <a:t>DO NOT DISPLAY DURING ACTIVITY</a:t>
            </a:r>
            <a:endParaRPr lang="en-US" dirty="0"/>
          </a:p>
          <a:p>
            <a:pPr marL="0" lvl="0" indent="0" algn="l" rtl="0">
              <a:spcBef>
                <a:spcPts val="0"/>
              </a:spcBef>
              <a:spcAft>
                <a:spcPts val="0"/>
              </a:spcAft>
              <a:buClr>
                <a:schemeClr val="dk1"/>
              </a:buClr>
              <a:buSzPts val="1200"/>
              <a:buFont typeface="Calibri"/>
              <a:buNone/>
            </a:pPr>
            <a:r>
              <a:rPr lang="en-US" b="0" dirty="0"/>
              <a:t>See accompanying Word doc for printable version.</a:t>
            </a:r>
          </a:p>
        </p:txBody>
      </p:sp>
      <p:sp>
        <p:nvSpPr>
          <p:cNvPr id="558" name="Google Shape;55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19</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528778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5 minutes</a:t>
            </a:r>
            <a:endParaRPr lang="en-ES" b="1" dirty="0"/>
          </a:p>
          <a:p>
            <a:endParaRPr lang="en-ES" b="1" dirty="0"/>
          </a:p>
          <a:p>
            <a:r>
              <a:rPr lang="en-ES" b="1" dirty="0"/>
              <a:t>Aim: </a:t>
            </a:r>
            <a:r>
              <a:rPr lang="en-ES" b="0" dirty="0"/>
              <a:t>to recap the introduced vocabulary for this week.</a:t>
            </a:r>
            <a:endParaRPr lang="en-ES" b="1" dirty="0"/>
          </a:p>
          <a:p>
            <a:endParaRPr lang="en-ES" b="1" dirty="0"/>
          </a:p>
          <a:p>
            <a:r>
              <a:rPr lang="en-ES" b="1" dirty="0"/>
              <a:t>Procedure: </a:t>
            </a:r>
            <a:endParaRPr lang="en-ES" b="0" dirty="0"/>
          </a:p>
          <a:p>
            <a:pPr marL="228600" indent="-228600">
              <a:buAutoNum type="arabicParenR"/>
            </a:pPr>
            <a:r>
              <a:rPr lang="en-ES" b="0" dirty="0"/>
              <a:t>Students write a list from 1 to 8.</a:t>
            </a:r>
          </a:p>
          <a:p>
            <a:pPr marL="228600" indent="-228600">
              <a:buAutoNum type="arabicParenR"/>
            </a:pPr>
            <a:r>
              <a:rPr lang="en-ES" b="0" dirty="0"/>
              <a:t>Click on each action box to listen to each word. After each word is played, students need to note down which is the corresponding word in English. Alternatively, students can say the answer chorally. As an alternative, </a:t>
            </a:r>
            <a:r>
              <a:rPr lang="en-GB" sz="1800" dirty="0">
                <a:effectLst/>
                <a:latin typeface="Century Gothic" panose="020B0502020202020204" pitchFamily="34" charset="0"/>
                <a:ea typeface="Calibri" panose="020F0502020204030204" pitchFamily="34" charset="0"/>
                <a:cs typeface="Times New Roman" panose="02020603050405020304" pitchFamily="18" charset="0"/>
              </a:rPr>
              <a:t>teachers could also choose to do one at a time so pupils hear the word and then see the meaning straight away</a:t>
            </a:r>
            <a:r>
              <a:rPr lang="en-ES" sz="1800" dirty="0">
                <a:effectLst/>
                <a:latin typeface="Century Gothic" panose="020B0502020202020204" pitchFamily="34" charset="0"/>
                <a:ea typeface="Calibri" panose="020F0502020204030204" pitchFamily="34" charset="0"/>
                <a:cs typeface="Times New Roman" panose="02020603050405020304" pitchFamily="18" charset="0"/>
              </a:rPr>
              <a:t>.</a:t>
            </a:r>
            <a:endParaRPr lang="en-ES" b="0" dirty="0"/>
          </a:p>
          <a:p>
            <a:pPr marL="228600" indent="-228600">
              <a:buAutoNum type="arabicParenR"/>
            </a:pPr>
            <a:r>
              <a:rPr lang="en-ES" b="0" dirty="0"/>
              <a:t>Show the answers with further clicks.</a:t>
            </a:r>
          </a:p>
          <a:p>
            <a:pPr marL="228600" indent="-228600">
              <a:buAutoNum type="arabicParenR"/>
            </a:pPr>
            <a:endParaRPr lang="en-ES" b="0" dirty="0"/>
          </a:p>
          <a:p>
            <a:pPr marL="0" indent="0">
              <a:buNone/>
            </a:pPr>
            <a:r>
              <a:rPr lang="en-ES" b="1" dirty="0"/>
              <a:t>Transcript:</a:t>
            </a:r>
          </a:p>
          <a:p>
            <a:pPr marL="228600" indent="-228600">
              <a:buAutoNum type="arabicPeriod"/>
            </a:pPr>
            <a:r>
              <a:rPr lang="en-ES" b="0" dirty="0"/>
              <a:t>la diferencia</a:t>
            </a:r>
          </a:p>
          <a:p>
            <a:pPr marL="228600" indent="-228600">
              <a:buAutoNum type="arabicPeriod"/>
            </a:pPr>
            <a:r>
              <a:rPr lang="en-ES" b="0" dirty="0"/>
              <a:t>debido a</a:t>
            </a:r>
          </a:p>
          <a:p>
            <a:pPr marL="228600" indent="-228600">
              <a:buAutoNum type="arabicPeriod"/>
            </a:pPr>
            <a:r>
              <a:rPr lang="en-ES" b="0" dirty="0"/>
              <a:t>la educación</a:t>
            </a:r>
          </a:p>
          <a:p>
            <a:pPr marL="228600" indent="-228600">
              <a:buAutoNum type="arabicPeriod"/>
            </a:pPr>
            <a:r>
              <a:rPr lang="en-ES" b="0" dirty="0"/>
              <a:t>la oportunidad</a:t>
            </a:r>
          </a:p>
          <a:p>
            <a:pPr marL="228600" indent="-228600">
              <a:buAutoNum type="arabicPeriod"/>
            </a:pPr>
            <a:r>
              <a:rPr lang="en-ES" b="0" dirty="0"/>
              <a:t>seguir adelante</a:t>
            </a:r>
          </a:p>
          <a:p>
            <a:pPr marL="228600" indent="-228600">
              <a:buAutoNum type="arabicPeriod"/>
            </a:pPr>
            <a:r>
              <a:rPr lang="en-ES" b="0" dirty="0"/>
              <a:t>la dificultad</a:t>
            </a:r>
          </a:p>
          <a:p>
            <a:pPr marL="228600" indent="-228600">
              <a:buAutoNum type="arabicPeriod"/>
            </a:pPr>
            <a:r>
              <a:rPr lang="en-ES" b="0" dirty="0"/>
              <a:t>necesario</a:t>
            </a:r>
          </a:p>
          <a:p>
            <a:pPr marL="228600" indent="-228600">
              <a:buAutoNum type="arabicPeriod"/>
            </a:pPr>
            <a:r>
              <a:rPr lang="en-ES" b="0" dirty="0"/>
              <a:t>el sueño</a:t>
            </a:r>
          </a:p>
          <a:p>
            <a:pPr marL="228600" indent="-228600">
              <a:buAutoNum type="arabicPeriod"/>
            </a:pPr>
            <a:endParaRPr lang="en-ES" b="0" dirty="0"/>
          </a:p>
          <a:p>
            <a:pPr marL="0" indent="0">
              <a:buNone/>
            </a:pPr>
            <a:r>
              <a:rPr lang="en-ES" b="1" dirty="0"/>
              <a:t>Notes:</a:t>
            </a:r>
          </a:p>
          <a:p>
            <a:pPr marL="0" indent="0">
              <a:buNone/>
            </a:pPr>
            <a:r>
              <a:rPr lang="en-ES" b="0" dirty="0"/>
              <a:t>1) Note that there is another slide with vocabulary for only Higher.</a:t>
            </a:r>
          </a:p>
        </p:txBody>
      </p:sp>
      <p:sp>
        <p:nvSpPr>
          <p:cNvPr id="4" name="Slide Number Placeholder 3"/>
          <p:cNvSpPr>
            <a:spLocks noGrp="1"/>
          </p:cNvSpPr>
          <p:nvPr>
            <p:ph type="sldNum" sz="quarter" idx="5"/>
          </p:nvPr>
        </p:nvSpPr>
        <p:spPr/>
        <p:txBody>
          <a:bodyPr/>
          <a:lstStyle/>
          <a:p>
            <a:fld id="{5EF16B9A-6AB5-4F2C-B5AA-1FCE0982A6FE}" type="slidenum">
              <a:rPr lang="es-ES_tradnl" smtClean="0"/>
              <a:t>2</a:t>
            </a:fld>
            <a:endParaRPr lang="es-ES_tradnl"/>
          </a:p>
        </p:txBody>
      </p:sp>
    </p:spTree>
    <p:extLst>
      <p:ext uri="{BB962C8B-B14F-4D97-AF65-F5344CB8AC3E}">
        <p14:creationId xmlns:p14="http://schemas.microsoft.com/office/powerpoint/2010/main" val="2171740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US" b="1" dirty="0"/>
              <a:t>[6/8]</a:t>
            </a:r>
          </a:p>
          <a:p>
            <a:pPr marL="0" lvl="0" indent="0" algn="l" rtl="0">
              <a:spcBef>
                <a:spcPts val="0"/>
              </a:spcBef>
              <a:spcAft>
                <a:spcPts val="0"/>
              </a:spcAft>
              <a:buClr>
                <a:schemeClr val="dk1"/>
              </a:buClr>
              <a:buSzPts val="1200"/>
              <a:buFont typeface="Calibri"/>
              <a:buNone/>
            </a:pPr>
            <a:endParaRPr lang="en-US" b="1" dirty="0"/>
          </a:p>
          <a:p>
            <a:pPr marL="0" lvl="0" indent="0" algn="l" rtl="0">
              <a:spcBef>
                <a:spcPts val="0"/>
              </a:spcBef>
              <a:spcAft>
                <a:spcPts val="0"/>
              </a:spcAft>
              <a:buClr>
                <a:schemeClr val="dk1"/>
              </a:buClr>
              <a:buSzPts val="1200"/>
              <a:buFont typeface="Calibri"/>
              <a:buNone/>
            </a:pPr>
            <a:r>
              <a:rPr lang="en-US" b="1" dirty="0"/>
              <a:t>DO NOT DISPLAY DURING ACTIVITY</a:t>
            </a:r>
            <a:endParaRPr lang="en-US" dirty="0"/>
          </a:p>
          <a:p>
            <a:pPr marL="0" lvl="0" indent="0" algn="l" rtl="0">
              <a:spcBef>
                <a:spcPts val="0"/>
              </a:spcBef>
              <a:spcAft>
                <a:spcPts val="0"/>
              </a:spcAft>
              <a:buClr>
                <a:schemeClr val="dk1"/>
              </a:buClr>
              <a:buSzPts val="1200"/>
              <a:buFont typeface="Calibri"/>
              <a:buNone/>
            </a:pPr>
            <a:r>
              <a:rPr lang="en-US" b="0" dirty="0"/>
              <a:t>See accompanying Word doc for printable version.</a:t>
            </a:r>
          </a:p>
        </p:txBody>
      </p:sp>
      <p:sp>
        <p:nvSpPr>
          <p:cNvPr id="558" name="Google Shape;558;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20</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39247480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[7/8]</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ANSWER SLIDE. DO NOT DISPLAY DURING ACTIVITY.</a:t>
            </a:r>
            <a:endParaRPr dirty="0"/>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GB" b="1" dirty="0"/>
              <a:t>Procedure:</a:t>
            </a:r>
          </a:p>
          <a:p>
            <a:pPr marL="228600" lvl="0" indent="-228600" algn="l" rtl="0">
              <a:spcBef>
                <a:spcPts val="0"/>
              </a:spcBef>
              <a:spcAft>
                <a:spcPts val="0"/>
              </a:spcAft>
              <a:buClr>
                <a:schemeClr val="dk1"/>
              </a:buClr>
              <a:buSzPts val="1200"/>
              <a:buFont typeface="+mj-lt"/>
              <a:buAutoNum type="arabicPeriod"/>
            </a:pPr>
            <a:r>
              <a:rPr lang="en-GB" b="0" dirty="0"/>
              <a:t>Teacher clicks to reveal the answers that students should have written in English on their cards.</a:t>
            </a:r>
          </a:p>
          <a:p>
            <a:pPr marL="228600" lvl="0" indent="-228600" algn="l" rtl="0">
              <a:spcBef>
                <a:spcPts val="0"/>
              </a:spcBef>
              <a:spcAft>
                <a:spcPts val="0"/>
              </a:spcAft>
              <a:buClr>
                <a:schemeClr val="dk1"/>
              </a:buClr>
              <a:buSzPts val="1200"/>
              <a:buFont typeface="+mj-lt"/>
              <a:buAutoNum type="arabicPeriod"/>
            </a:pPr>
            <a:r>
              <a:rPr lang="en-GB" b="0" dirty="0"/>
              <a:t>Further clicks reveal the Spanish translation of each question and answer, showing what students should have produced orally in Spanish. (If there is sufficient time, the teacher may choose to elicit the Spanish from students before revealing it.)</a:t>
            </a:r>
            <a:endParaRPr b="0" dirty="0"/>
          </a:p>
          <a:p>
            <a:pPr marL="0" lvl="0" indent="0" algn="l" rtl="0">
              <a:spcBef>
                <a:spcPts val="0"/>
              </a:spcBef>
              <a:spcAft>
                <a:spcPts val="0"/>
              </a:spcAft>
              <a:buClr>
                <a:schemeClr val="dk1"/>
              </a:buClr>
              <a:buSzPts val="1200"/>
              <a:buFont typeface="Calibri"/>
              <a:buNone/>
            </a:pPr>
            <a:endParaRPr dirty="0"/>
          </a:p>
          <a:p>
            <a:pPr marL="0" lvl="0" indent="0" algn="l" rtl="0">
              <a:spcBef>
                <a:spcPts val="0"/>
              </a:spcBef>
              <a:spcAft>
                <a:spcPts val="0"/>
              </a:spcAft>
              <a:buClr>
                <a:schemeClr val="dk1"/>
              </a:buClr>
              <a:buSzPts val="1200"/>
              <a:buFont typeface="Calibri"/>
              <a:buNone/>
            </a:pPr>
            <a:endParaRPr b="1" dirty="0"/>
          </a:p>
          <a:p>
            <a:pPr marL="0" lvl="0" indent="0" algn="l" rtl="0">
              <a:spcBef>
                <a:spcPts val="0"/>
              </a:spcBef>
              <a:spcAft>
                <a:spcPts val="0"/>
              </a:spcAft>
              <a:buClr>
                <a:schemeClr val="dk1"/>
              </a:buClr>
              <a:buSzPts val="1200"/>
              <a:buFont typeface="Calibri"/>
              <a:buNone/>
            </a:pPr>
            <a:endParaRPr b="0" dirty="0"/>
          </a:p>
        </p:txBody>
      </p:sp>
      <p:sp>
        <p:nvSpPr>
          <p:cNvPr id="635" name="Google Shape;63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21</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5362440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2"/>
        <p:cNvGrpSpPr/>
        <p:nvPr/>
      </p:nvGrpSpPr>
      <p:grpSpPr>
        <a:xfrm>
          <a:off x="0" y="0"/>
          <a:ext cx="0" cy="0"/>
          <a:chOff x="0" y="0"/>
          <a:chExt cx="0" cy="0"/>
        </a:xfrm>
      </p:grpSpPr>
      <p:sp>
        <p:nvSpPr>
          <p:cNvPr id="633" name="Google Shape;63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4" name="Google Shape;634;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200"/>
              <a:buFont typeface="Calibri"/>
              <a:buNone/>
            </a:pPr>
            <a:r>
              <a:rPr lang="en-GB" b="1" dirty="0"/>
              <a:t>[8/8]</a:t>
            </a:r>
          </a:p>
          <a:p>
            <a:pPr marL="0" lvl="0" indent="0" algn="l" rtl="0">
              <a:spcBef>
                <a:spcPts val="0"/>
              </a:spcBef>
              <a:spcAft>
                <a:spcPts val="0"/>
              </a:spcAft>
              <a:buClr>
                <a:schemeClr val="dk1"/>
              </a:buClr>
              <a:buSzPts val="1200"/>
              <a:buFont typeface="Calibri"/>
              <a:buNone/>
            </a:pPr>
            <a:endParaRPr lang="en-GB" b="1" dirty="0"/>
          </a:p>
          <a:p>
            <a:pPr marL="0" lvl="0" indent="0" algn="l" rtl="0">
              <a:spcBef>
                <a:spcPts val="0"/>
              </a:spcBef>
              <a:spcAft>
                <a:spcPts val="0"/>
              </a:spcAft>
              <a:buClr>
                <a:schemeClr val="dk1"/>
              </a:buClr>
              <a:buSzPts val="1200"/>
              <a:buFont typeface="Calibri"/>
              <a:buNone/>
            </a:pPr>
            <a:r>
              <a:rPr lang="en-US" b="1" dirty="0"/>
              <a:t>ANSWER SLIDE. DO NOT DISPLAY DURING ACTIVITY.</a:t>
            </a:r>
            <a:endParaRPr lang="en-US" dirty="0"/>
          </a:p>
          <a:p>
            <a:pPr marL="0" lvl="0" indent="0" algn="l" rtl="0">
              <a:spcBef>
                <a:spcPts val="0"/>
              </a:spcBef>
              <a:spcAft>
                <a:spcPts val="0"/>
              </a:spcAft>
              <a:buClr>
                <a:schemeClr val="dk1"/>
              </a:buClr>
              <a:buSzPts val="1200"/>
              <a:buFont typeface="Calibri"/>
              <a:buNone/>
            </a:pPr>
            <a:endParaRPr lang="en-US" b="1" dirty="0"/>
          </a:p>
          <a:p>
            <a:pPr marL="0" lvl="0" indent="0" algn="l" rtl="0">
              <a:spcBef>
                <a:spcPts val="0"/>
              </a:spcBef>
              <a:spcAft>
                <a:spcPts val="0"/>
              </a:spcAft>
              <a:buClr>
                <a:schemeClr val="dk1"/>
              </a:buClr>
              <a:buSzPts val="1200"/>
              <a:buFont typeface="Calibri"/>
              <a:buNone/>
            </a:pPr>
            <a:r>
              <a:rPr lang="en-US" b="1" dirty="0"/>
              <a:t>Procedure:</a:t>
            </a:r>
          </a:p>
          <a:p>
            <a:pPr marL="228600" lvl="0" indent="-228600" algn="l" rtl="0">
              <a:spcBef>
                <a:spcPts val="0"/>
              </a:spcBef>
              <a:spcAft>
                <a:spcPts val="0"/>
              </a:spcAft>
              <a:buClr>
                <a:schemeClr val="dk1"/>
              </a:buClr>
              <a:buSzPts val="1200"/>
              <a:buFont typeface="+mj-lt"/>
              <a:buAutoNum type="arabicPeriod"/>
            </a:pPr>
            <a:r>
              <a:rPr lang="en-US" b="0" dirty="0"/>
              <a:t>Teacher clicks to reveal the answers that students should have written in English on their cards.</a:t>
            </a:r>
          </a:p>
          <a:p>
            <a:pPr marL="228600" lvl="0" indent="-228600" algn="l" rtl="0">
              <a:spcBef>
                <a:spcPts val="0"/>
              </a:spcBef>
              <a:spcAft>
                <a:spcPts val="0"/>
              </a:spcAft>
              <a:buClr>
                <a:schemeClr val="dk1"/>
              </a:buClr>
              <a:buSzPts val="1200"/>
              <a:buFont typeface="+mj-lt"/>
              <a:buAutoNum type="arabicPeriod"/>
            </a:pPr>
            <a:r>
              <a:rPr lang="en-US" b="0" dirty="0"/>
              <a:t>Further clicks reveal the Spanish translation of each question and answer, showing what students should have produced orally in Spanish. (If there is sufficient time, the teacher may choose to elicit the Spanish from students before revealing it.)</a:t>
            </a:r>
          </a:p>
        </p:txBody>
      </p:sp>
      <p:sp>
        <p:nvSpPr>
          <p:cNvPr id="635" name="Google Shape;635;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22</a:t>
            </a:fld>
            <a:endParaRPr kumimoji="0" sz="1200" b="0" i="0" u="none" strike="noStrike" kern="120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27458513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Calibri"/>
                <a:ea typeface="Calibri"/>
                <a:cs typeface="Calibri"/>
                <a:sym typeface="Calibri"/>
              </a:rPr>
              <a:t>All words from this lesson’s vocabulary are on the three AO GCSE wordlists, with the following exception(s):</a:t>
            </a:r>
            <a:br>
              <a:rPr lang="en-GB" sz="1200" b="1"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AQA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adelante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confundir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continente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poeta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guerra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Estados</a:t>
            </a:r>
            <a:r>
              <a:rPr lang="en-GB" sz="1200" b="0" i="0" u="none" strike="noStrike" dirty="0">
                <a:solidFill>
                  <a:schemeClr val="dk1"/>
                </a:solidFill>
                <a:latin typeface="Calibri"/>
                <a:ea typeface="Calibri"/>
                <a:cs typeface="Calibri"/>
                <a:sym typeface="Calibri"/>
              </a:rPr>
              <a:t> Unidos, </a:t>
            </a:r>
            <a:r>
              <a:rPr lang="en-GB" sz="1200" b="0" i="0" u="none" strike="noStrike" dirty="0" err="1">
                <a:solidFill>
                  <a:schemeClr val="dk1"/>
                </a:solidFill>
                <a:latin typeface="Calibri"/>
                <a:ea typeface="Calibri"/>
                <a:cs typeface="Calibri"/>
                <a:sym typeface="Calibri"/>
              </a:rPr>
              <a:t>huir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desear</a:t>
            </a:r>
            <a:r>
              <a:rPr lang="en-GB" sz="1200" b="0" i="0" u="none" strike="noStrike" dirty="0">
                <a:solidFill>
                  <a:schemeClr val="dk1"/>
                </a:solidFill>
                <a:latin typeface="Calibri"/>
                <a:ea typeface="Calibri"/>
                <a:cs typeface="Calibri"/>
                <a:sym typeface="Calibri"/>
              </a:rPr>
              <a:t>, México, por </a:t>
            </a:r>
            <a:r>
              <a:rPr lang="en-GB" sz="1200" b="0" i="0" u="none" strike="noStrike" dirty="0" err="1">
                <a:solidFill>
                  <a:schemeClr val="dk1"/>
                </a:solidFill>
                <a:latin typeface="Calibri"/>
                <a:ea typeface="Calibri"/>
                <a:cs typeface="Calibri"/>
                <a:sym typeface="Calibri"/>
              </a:rPr>
              <a:t>supuesto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cárcel</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estadounidense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enemigo</a:t>
            </a:r>
            <a:br>
              <a:rPr lang="en-GB" sz="1200" b="1"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Edexcel: </a:t>
            </a:r>
            <a:r>
              <a:rPr lang="en-GB" sz="1200" b="0" i="0" u="none" strike="noStrike" dirty="0" err="1">
                <a:solidFill>
                  <a:schemeClr val="dk1"/>
                </a:solidFill>
                <a:latin typeface="Calibri"/>
                <a:ea typeface="Calibri"/>
                <a:cs typeface="Calibri"/>
                <a:sym typeface="Calibri"/>
              </a:rPr>
              <a:t>sistema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adelante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confundir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incluir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influir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poeta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guerra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Estados</a:t>
            </a:r>
            <a:r>
              <a:rPr lang="en-GB" sz="1200" b="0" i="0" u="none" strike="noStrike" dirty="0">
                <a:solidFill>
                  <a:schemeClr val="dk1"/>
                </a:solidFill>
                <a:latin typeface="Calibri"/>
                <a:ea typeface="Calibri"/>
                <a:cs typeface="Calibri"/>
                <a:sym typeface="Calibri"/>
              </a:rPr>
              <a:t> Unidos, </a:t>
            </a:r>
            <a:r>
              <a:rPr lang="en-GB" sz="1200" b="0" i="0" u="none" strike="noStrike" dirty="0" err="1">
                <a:solidFill>
                  <a:schemeClr val="dk1"/>
                </a:solidFill>
                <a:latin typeface="Calibri"/>
                <a:ea typeface="Calibri"/>
                <a:cs typeface="Calibri"/>
                <a:sym typeface="Calibri"/>
              </a:rPr>
              <a:t>huir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respuesta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matar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mentira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piedra</a:t>
            </a:r>
            <a:r>
              <a:rPr lang="en-GB" sz="1200" b="0" i="0" u="none" strike="noStrike" dirty="0">
                <a:solidFill>
                  <a:schemeClr val="dk1"/>
                </a:solidFill>
                <a:latin typeface="Calibri"/>
                <a:ea typeface="Calibri"/>
                <a:cs typeface="Calibri"/>
                <a:sym typeface="Calibri"/>
              </a:rPr>
              <a:t>, México, </a:t>
            </a:r>
            <a:r>
              <a:rPr lang="en-GB" sz="1200" b="0" i="0" u="none" strike="noStrike" dirty="0" err="1">
                <a:solidFill>
                  <a:schemeClr val="dk1"/>
                </a:solidFill>
                <a:latin typeface="Calibri"/>
                <a:ea typeface="Calibri"/>
                <a:cs typeface="Calibri"/>
                <a:sym typeface="Calibri"/>
              </a:rPr>
              <a:t>cárcel</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sangre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estadounidense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enemigo</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dirty="0">
                <a:solidFill>
                  <a:schemeClr val="dk1"/>
                </a:solidFill>
                <a:latin typeface="Calibri"/>
                <a:ea typeface="Calibri"/>
                <a:cs typeface="Calibri"/>
                <a:sym typeface="Calibri"/>
              </a:rPr>
              <a:t>Artwork 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kern="1200" dirty="0">
                <a:solidFill>
                  <a:schemeClr val="tx1"/>
                </a:solidFill>
                <a:effectLst/>
                <a:latin typeface="+mn-lt"/>
                <a:ea typeface="+mn-ea"/>
                <a:cs typeface="+mn-cs"/>
              </a:rPr>
              <a:t>With thanks to Rachel Hawkes for her input on the lesson material and Jo Cairns for teacher feedback.</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(H) addition of 'y' in 3rd person singular forms of verbs in the preterite (e.g. leer </a:t>
            </a:r>
            <a:r>
              <a:rPr lang="en-GB" sz="1200" b="1" i="0" u="none" strike="noStrike" cap="none" dirty="0">
                <a:solidFill>
                  <a:schemeClr val="dk1"/>
                </a:solidFill>
                <a:latin typeface="Calibri"/>
                <a:ea typeface="Calibri"/>
                <a:cs typeface="Calibri"/>
                <a:sym typeface="Wingdings" panose="05000000000000000000" pitchFamily="2" charset="2"/>
              </a:rPr>
              <a:t></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leyó</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(H) syntax of prepositions in questions</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Revisited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regular -er/-</a:t>
            </a:r>
            <a:r>
              <a:rPr lang="en-GB" sz="1200" b="1" i="0" u="none" strike="noStrike" cap="none" dirty="0" err="1">
                <a:solidFill>
                  <a:schemeClr val="dk1"/>
                </a:solidFill>
                <a:latin typeface="Calibri"/>
                <a:ea typeface="Calibri"/>
                <a:cs typeface="Calibri"/>
                <a:sym typeface="Calibri"/>
              </a:rPr>
              <a:t>ir</a:t>
            </a:r>
            <a:r>
              <a:rPr lang="en-GB" sz="1200" b="1" i="0" u="none" strike="noStrike" cap="none" dirty="0">
                <a:solidFill>
                  <a:schemeClr val="dk1"/>
                </a:solidFill>
                <a:latin typeface="Calibri"/>
                <a:ea typeface="Calibri"/>
                <a:cs typeface="Calibri"/>
                <a:sym typeface="Calibri"/>
              </a:rPr>
              <a:t> verbs: 1st, 2nd, 3rd person singular PAST preterite (-í, </a:t>
            </a:r>
            <a:r>
              <a:rPr lang="en-GB" sz="1200" b="1" i="0" u="none" strike="noStrike" cap="none" dirty="0" err="1">
                <a:solidFill>
                  <a:schemeClr val="dk1"/>
                </a:solidFill>
                <a:latin typeface="Calibri"/>
                <a:ea typeface="Calibri"/>
                <a:cs typeface="Calibri"/>
                <a:sym typeface="Calibri"/>
              </a:rPr>
              <a:t>iste</a:t>
            </a:r>
            <a:r>
              <a:rPr lang="en-GB" sz="1200" b="1" i="0" u="none" strike="noStrike" cap="none" dirty="0">
                <a:solidFill>
                  <a:schemeClr val="dk1"/>
                </a:solidFill>
                <a:latin typeface="Calibri"/>
                <a:ea typeface="Calibri"/>
                <a:cs typeface="Calibri"/>
                <a:sym typeface="Calibri"/>
              </a:rPr>
              <a:t> &amp; -</a:t>
            </a:r>
            <a:r>
              <a:rPr lang="en-GB" sz="1200" b="1" i="0" u="none" strike="noStrike" cap="none" dirty="0" err="1">
                <a:solidFill>
                  <a:schemeClr val="dk1"/>
                </a:solidFill>
                <a:latin typeface="Calibri"/>
                <a:ea typeface="Calibri"/>
                <a:cs typeface="Calibri"/>
                <a:sym typeface="Calibri"/>
              </a:rPr>
              <a:t>ió</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question words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word order of verbal negation with no (pre-verbal position)</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formation of plural nouns Rule 1: ending in vowel add -s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formation of plural nouns Rule 2: ending in a consonant add -es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indefinite articles 'un' and '</a:t>
            </a:r>
            <a:r>
              <a:rPr lang="en-GB" sz="1200" b="1" i="0" u="none" strike="noStrike" cap="none" dirty="0" err="1">
                <a:solidFill>
                  <a:schemeClr val="dk1"/>
                </a:solidFill>
                <a:latin typeface="Calibri"/>
                <a:ea typeface="Calibri"/>
                <a:cs typeface="Calibri"/>
                <a:sym typeface="Calibri"/>
              </a:rPr>
              <a:t>una</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indefinite articles '</a:t>
            </a:r>
            <a:r>
              <a:rPr lang="en-GB" sz="1200" b="1" i="0" u="none" strike="noStrike" cap="none" dirty="0" err="1">
                <a:solidFill>
                  <a:schemeClr val="dk1"/>
                </a:solidFill>
                <a:latin typeface="Calibri"/>
                <a:ea typeface="Calibri"/>
                <a:cs typeface="Calibri"/>
                <a:sym typeface="Calibri"/>
              </a:rPr>
              <a:t>unos</a:t>
            </a:r>
            <a:r>
              <a:rPr lang="en-GB" sz="1200" b="1" i="0" u="none" strike="noStrike" cap="none" dirty="0">
                <a:solidFill>
                  <a:schemeClr val="dk1"/>
                </a:solidFill>
                <a:latin typeface="Calibri"/>
                <a:ea typeface="Calibri"/>
                <a:cs typeface="Calibri"/>
                <a:sym typeface="Calibri"/>
              </a:rPr>
              <a:t>' and '</a:t>
            </a:r>
            <a:r>
              <a:rPr lang="en-GB" sz="1200" b="1" i="0" u="none" strike="noStrike" cap="none" dirty="0" err="1">
                <a:solidFill>
                  <a:schemeClr val="dk1"/>
                </a:solidFill>
                <a:latin typeface="Calibri"/>
                <a:ea typeface="Calibri"/>
                <a:cs typeface="Calibri"/>
                <a:sym typeface="Calibri"/>
              </a:rPr>
              <a:t>unas</a:t>
            </a:r>
            <a:r>
              <a:rPr lang="en-GB" sz="1200" b="1" i="0" u="none" strike="noStrike" cap="none" dirty="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Phonics: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(H) final syllable stress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[cu], [ca], [co], [ci], [</a:t>
            </a:r>
            <a:r>
              <a:rPr lang="en-GB" sz="1200" b="1" i="0" u="none" strike="noStrike" cap="none" dirty="0" err="1">
                <a:solidFill>
                  <a:schemeClr val="dk1"/>
                </a:solidFill>
                <a:latin typeface="Calibri"/>
                <a:ea typeface="Calibri"/>
                <a:cs typeface="Calibri"/>
                <a:sym typeface="Calibri"/>
              </a:rPr>
              <a:t>ce</a:t>
            </a:r>
            <a:r>
              <a:rPr lang="en-GB" sz="1200" b="1" i="0" u="none" strike="noStrike" cap="none" dirty="0">
                <a:solidFill>
                  <a:schemeClr val="dk1"/>
                </a:solidFill>
                <a:latin typeface="Calibri"/>
                <a:ea typeface="Calibri"/>
                <a:cs typeface="Calibri"/>
                <a:sym typeface="Calibri"/>
              </a:rPr>
              <a:t>], [cue], </a:t>
            </a:r>
            <a:r>
              <a:rPr lang="en-GB" sz="1200" b="0" i="0" u="none" strike="noStrike" cap="none" dirty="0">
                <a:solidFill>
                  <a:schemeClr val="dk1"/>
                </a:solidFill>
                <a:latin typeface="Calibri"/>
                <a:ea typeface="Calibri"/>
                <a:cs typeface="Calibri"/>
                <a:sym typeface="Calibri"/>
              </a:rPr>
              <a:t>[</a:t>
            </a:r>
            <a:r>
              <a:rPr lang="en-GB" sz="1200" b="0" i="0" u="none" strike="noStrike" cap="none" dirty="0" err="1">
                <a:solidFill>
                  <a:schemeClr val="dk1"/>
                </a:solidFill>
                <a:latin typeface="Calibri"/>
                <a:ea typeface="Calibri"/>
                <a:cs typeface="Calibri"/>
                <a:sym typeface="Calibri"/>
              </a:rPr>
              <a:t>cua</a:t>
            </a:r>
            <a:r>
              <a:rPr lang="en-GB" sz="1200" b="0" i="0" u="none" strike="noStrike" cap="none" dirty="0">
                <a:solidFill>
                  <a:schemeClr val="dk1"/>
                </a:solidFill>
                <a:latin typeface="Calibri"/>
                <a:ea typeface="Calibri"/>
                <a:cs typeface="Calibri"/>
                <a:sym typeface="Calibri"/>
              </a:rPr>
              <a:t>], [cui]</a:t>
            </a:r>
          </a:p>
          <a:p>
            <a:pPr marL="0" marR="0" lvl="0" indent="0" algn="l" rtl="0">
              <a:lnSpc>
                <a:spcPct val="100000"/>
              </a:lnSpc>
              <a:spcBef>
                <a:spcPts val="0"/>
              </a:spcBef>
              <a:spcAft>
                <a:spcPts val="0"/>
              </a:spcAft>
              <a:buClr>
                <a:schemeClr val="dk1"/>
              </a:buClr>
              <a:buSzPts val="1200"/>
              <a:buFont typeface="Calibri"/>
              <a:buNone/>
            </a:pPr>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vocabulary: </a:t>
            </a:r>
            <a:r>
              <a:rPr lang="es-ES" b="0" i="0" dirty="0">
                <a:solidFill>
                  <a:srgbClr val="000000"/>
                </a:solidFill>
                <a:effectLst/>
                <a:latin typeface="docs-Century Gothic"/>
              </a:rPr>
              <a:t>diferencia [533]; dificultad [1153]; educación [490]; oportunidad [564]; sistema [221]; sueño² (</a:t>
            </a:r>
            <a:r>
              <a:rPr lang="es-ES" b="0" i="0" dirty="0" err="1">
                <a:solidFill>
                  <a:srgbClr val="000000"/>
                </a:solidFill>
                <a:effectLst/>
                <a:latin typeface="docs-Century Gothic"/>
              </a:rPr>
              <a:t>dream</a:t>
            </a:r>
            <a:r>
              <a:rPr lang="es-ES" b="0" i="0" dirty="0">
                <a:solidFill>
                  <a:srgbClr val="000000"/>
                </a:solidFill>
                <a:effectLst/>
                <a:latin typeface="docs-Century Gothic"/>
              </a:rPr>
              <a:t>) [460]; necesario [362]; seguir adelante [n/a] </a:t>
            </a:r>
            <a:r>
              <a:rPr lang="en-GB" b="1" i="0" u="none" strike="noStrike" dirty="0">
                <a:solidFill>
                  <a:srgbClr val="000000"/>
                </a:solidFill>
                <a:effectLst/>
                <a:latin typeface="docs-Century Gothic"/>
              </a:rPr>
              <a:t>(8)</a:t>
            </a:r>
            <a:r>
              <a:rPr lang="en-GB" b="0" i="0" u="none" strike="noStrike" dirty="0">
                <a:solidFill>
                  <a:srgbClr val="000000"/>
                </a:solidFill>
                <a:effectLst/>
                <a:latin typeface="docs-Century Gothic"/>
              </a:rPr>
              <a:t> </a:t>
            </a:r>
            <a:r>
              <a:rPr lang="en-GB" b="0" i="0" u="none" strike="noStrike" dirty="0">
                <a:solidFill>
                  <a:srgbClr val="FF0000"/>
                </a:solidFill>
                <a:effectLst/>
                <a:latin typeface="docs-Century Gothic"/>
              </a:rPr>
              <a:t>/ </a:t>
            </a:r>
            <a:r>
              <a:rPr lang="en-GB" b="1" i="0" u="none" strike="noStrike" dirty="0">
                <a:solidFill>
                  <a:srgbClr val="FF0000"/>
                </a:solidFill>
                <a:effectLst/>
                <a:latin typeface="docs-Century Gothic"/>
              </a:rPr>
              <a:t>H only</a:t>
            </a:r>
            <a:r>
              <a:rPr lang="en-GB" b="0" i="0" u="none" strike="noStrike" dirty="0">
                <a:solidFill>
                  <a:srgbClr val="FF0000"/>
                </a:solidFill>
                <a:effectLst/>
                <a:latin typeface="docs-Century Gothic"/>
              </a:rPr>
              <a:t>: </a:t>
            </a:r>
            <a:r>
              <a:rPr lang="en-GB" b="0" i="0" u="none" strike="noStrike" dirty="0" err="1">
                <a:solidFill>
                  <a:srgbClr val="FF0000"/>
                </a:solidFill>
                <a:effectLst/>
                <a:latin typeface="docs-Century Gothic"/>
              </a:rPr>
              <a:t>confundir</a:t>
            </a:r>
            <a:r>
              <a:rPr lang="en-GB" b="0" i="0" u="none" strike="noStrike" dirty="0">
                <a:solidFill>
                  <a:srgbClr val="FF0000"/>
                </a:solidFill>
                <a:effectLst/>
                <a:latin typeface="docs-Century Gothic"/>
              </a:rPr>
              <a:t> [1634]; </a:t>
            </a:r>
            <a:r>
              <a:rPr lang="en-GB" b="0" i="0" u="none" strike="noStrike" dirty="0" err="1">
                <a:solidFill>
                  <a:srgbClr val="FF0000"/>
                </a:solidFill>
                <a:effectLst/>
                <a:latin typeface="docs-Century Gothic"/>
              </a:rPr>
              <a:t>construir</a:t>
            </a:r>
            <a:r>
              <a:rPr lang="en-GB" b="0" i="0" u="none" strike="noStrike" dirty="0">
                <a:solidFill>
                  <a:srgbClr val="FF0000"/>
                </a:solidFill>
                <a:effectLst/>
                <a:latin typeface="docs-Century Gothic"/>
              </a:rPr>
              <a:t> [608]; </a:t>
            </a:r>
            <a:r>
              <a:rPr lang="en-GB" b="0" i="0" u="none" strike="noStrike" dirty="0" err="1">
                <a:solidFill>
                  <a:srgbClr val="FF0000"/>
                </a:solidFill>
                <a:effectLst/>
                <a:latin typeface="docs-Century Gothic"/>
              </a:rPr>
              <a:t>incluir</a:t>
            </a:r>
            <a:r>
              <a:rPr lang="en-GB" b="0" i="0" u="none" strike="noStrike" dirty="0">
                <a:solidFill>
                  <a:srgbClr val="FF0000"/>
                </a:solidFill>
                <a:effectLst/>
                <a:latin typeface="docs-Century Gothic"/>
              </a:rPr>
              <a:t> [417]; </a:t>
            </a:r>
            <a:r>
              <a:rPr lang="en-GB" b="0" i="0" u="none" strike="noStrike" dirty="0" err="1">
                <a:solidFill>
                  <a:srgbClr val="FF0000"/>
                </a:solidFill>
                <a:effectLst/>
                <a:latin typeface="docs-Century Gothic"/>
              </a:rPr>
              <a:t>influir</a:t>
            </a:r>
            <a:r>
              <a:rPr lang="en-GB" b="0" i="0" u="none" strike="noStrike" dirty="0">
                <a:solidFill>
                  <a:srgbClr val="FF0000"/>
                </a:solidFill>
                <a:effectLst/>
                <a:latin typeface="docs-Century Gothic"/>
              </a:rPr>
              <a:t> [1678]; </a:t>
            </a:r>
            <a:r>
              <a:rPr lang="en-GB" b="0" i="0" u="none" strike="noStrike" dirty="0" err="1">
                <a:solidFill>
                  <a:srgbClr val="FF0000"/>
                </a:solidFill>
                <a:effectLst/>
                <a:latin typeface="docs-Century Gothic"/>
              </a:rPr>
              <a:t>continente</a:t>
            </a:r>
            <a:r>
              <a:rPr lang="en-GB" b="0" i="0" u="none" strike="noStrike" dirty="0">
                <a:solidFill>
                  <a:srgbClr val="FF0000"/>
                </a:solidFill>
                <a:effectLst/>
                <a:latin typeface="docs-Century Gothic"/>
              </a:rPr>
              <a:t> [1950]; </a:t>
            </a:r>
            <a:r>
              <a:rPr lang="en-GB" b="0" i="0" u="none" strike="noStrike" dirty="0" err="1">
                <a:solidFill>
                  <a:srgbClr val="FF0000"/>
                </a:solidFill>
                <a:effectLst/>
                <a:latin typeface="docs-Century Gothic"/>
              </a:rPr>
              <a:t>poeta</a:t>
            </a:r>
            <a:r>
              <a:rPr lang="en-GB" b="0" i="0" u="none" strike="noStrike" dirty="0">
                <a:solidFill>
                  <a:srgbClr val="FF0000"/>
                </a:solidFill>
                <a:effectLst/>
                <a:latin typeface="docs-Century Gothic"/>
              </a:rPr>
              <a:t> [1054]; </a:t>
            </a:r>
            <a:r>
              <a:rPr lang="en-GB" b="0" i="0" u="none" strike="noStrike" dirty="0" err="1">
                <a:solidFill>
                  <a:srgbClr val="FF0000"/>
                </a:solidFill>
                <a:effectLst/>
                <a:latin typeface="docs-Century Gothic"/>
              </a:rPr>
              <a:t>debido</a:t>
            </a:r>
            <a:r>
              <a:rPr lang="en-GB" b="0" i="0" u="none" strike="noStrike" dirty="0">
                <a:solidFill>
                  <a:srgbClr val="FF0000"/>
                </a:solidFill>
                <a:effectLst/>
                <a:latin typeface="docs-Century Gothic"/>
              </a:rPr>
              <a:t> (a) [922]; </a:t>
            </a:r>
            <a:r>
              <a:rPr lang="en-GB" b="0" i="0" u="none" strike="noStrike" dirty="0" err="1">
                <a:solidFill>
                  <a:srgbClr val="FF0000"/>
                </a:solidFill>
                <a:effectLst/>
                <a:latin typeface="docs-Century Gothic"/>
              </a:rPr>
              <a:t>ya</a:t>
            </a:r>
            <a:r>
              <a:rPr lang="en-GB" b="0" i="0" u="none" strike="noStrike" dirty="0">
                <a:solidFill>
                  <a:srgbClr val="FF0000"/>
                </a:solidFill>
                <a:effectLst/>
                <a:latin typeface="docs-Century Gothic"/>
              </a:rPr>
              <a:t> no [n/a] </a:t>
            </a:r>
            <a:r>
              <a:rPr lang="en-GB" b="1" i="0" u="none" strike="noStrike" dirty="0">
                <a:solidFill>
                  <a:srgbClr val="FF0000"/>
                </a:solidFill>
                <a:effectLst/>
                <a:latin typeface="docs-Century Gothic"/>
              </a:rPr>
              <a:t>(8)</a:t>
            </a:r>
            <a:endParaRPr lang="en-GB" sz="1200" b="0" i="0" u="none" strike="noStrike" cap="none" dirty="0">
              <a:solidFill>
                <a:srgbClr val="FF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b="1" i="0" dirty="0"/>
              <a:t>Thematic revisited vocabulary</a:t>
            </a:r>
            <a:r>
              <a:rPr lang="en-GB" b="0" i="0" dirty="0"/>
              <a:t>: </a:t>
            </a:r>
            <a:r>
              <a:rPr lang="es-ES" b="0" i="0" dirty="0">
                <a:solidFill>
                  <a:srgbClr val="000000"/>
                </a:solidFill>
                <a:effectLst/>
                <a:latin typeface="docs-Century Gothic"/>
              </a:rPr>
              <a:t>guerra [282]; nuevo [94]; vida [85]; ayuda [784]; amigo [210]; grupo [200]; diferente [293]; difícil [374]; escuela [424]; experiencia [416]; joven [423]; país [109]; padre [162]; Estados Unidos [n/a]; cincuenta [963]; años [46]; lengua [586]; inglés [583]; costumbre [972]; echar de menos [n/a]; pensar [105]; ayudar [328]; incluir [417]; huir [1359]; leer [209]; creer [83]; tío [988]; respuesta [488]; silencio [518]; matar [576] </a:t>
            </a:r>
            <a:r>
              <a:rPr lang="es-ES" b="1" i="0" dirty="0">
                <a:solidFill>
                  <a:srgbClr val="000000"/>
                </a:solidFill>
                <a:effectLst/>
                <a:latin typeface="docs-Century Gothic"/>
              </a:rPr>
              <a:t>(30)</a:t>
            </a:r>
            <a:endParaRPr lang="en-GB" b="0" i="0" u="none" strike="noStrike" dirty="0">
              <a:solidFill>
                <a:srgbClr val="000000"/>
              </a:solidFill>
              <a:effectLst/>
              <a:latin typeface="docs-Century Gothic"/>
            </a:endParaRPr>
          </a:p>
          <a:p>
            <a:pPr marL="0" lvl="0" indent="0" algn="l" rtl="0">
              <a:lnSpc>
                <a:spcPct val="100000"/>
              </a:lnSpc>
              <a:spcBef>
                <a:spcPts val="0"/>
              </a:spcBef>
              <a:spcAft>
                <a:spcPts val="0"/>
              </a:spcAft>
              <a:buSzPts val="1400"/>
              <a:buNone/>
            </a:pPr>
            <a:r>
              <a:rPr lang="en-GB" b="1" i="0" u="none" strike="noStrike" dirty="0">
                <a:solidFill>
                  <a:srgbClr val="000000"/>
                </a:solidFill>
                <a:effectLst/>
                <a:latin typeface="docs-Century Gothic"/>
              </a:rPr>
              <a:t>Spaced repetition: </a:t>
            </a:r>
            <a:r>
              <a:rPr lang="en-GB" b="0" i="0" dirty="0" err="1">
                <a:solidFill>
                  <a:srgbClr val="000000"/>
                </a:solidFill>
                <a:effectLst/>
                <a:latin typeface="docs-Century Gothic"/>
              </a:rPr>
              <a:t>funcionar</a:t>
            </a:r>
            <a:r>
              <a:rPr lang="en-GB" b="0" i="0" dirty="0">
                <a:solidFill>
                  <a:srgbClr val="000000"/>
                </a:solidFill>
                <a:effectLst/>
                <a:latin typeface="docs-Century Gothic"/>
              </a:rPr>
              <a:t> [777]; </a:t>
            </a:r>
            <a:r>
              <a:rPr lang="en-GB" b="0" i="0" dirty="0" err="1">
                <a:solidFill>
                  <a:srgbClr val="000000"/>
                </a:solidFill>
                <a:effectLst/>
                <a:latin typeface="docs-Century Gothic"/>
              </a:rPr>
              <a:t>delito</a:t>
            </a:r>
            <a:r>
              <a:rPr lang="en-GB" b="0" i="0" dirty="0">
                <a:solidFill>
                  <a:srgbClr val="000000"/>
                </a:solidFill>
                <a:effectLst/>
                <a:latin typeface="docs-Century Gothic"/>
              </a:rPr>
              <a:t> [1644]; </a:t>
            </a:r>
            <a:r>
              <a:rPr lang="en-GB" b="0" i="0" dirty="0" err="1">
                <a:solidFill>
                  <a:srgbClr val="000000"/>
                </a:solidFill>
                <a:effectLst/>
                <a:latin typeface="docs-Century Gothic"/>
              </a:rPr>
              <a:t>mentira</a:t>
            </a:r>
            <a:r>
              <a:rPr lang="en-GB" b="0" i="0" dirty="0">
                <a:solidFill>
                  <a:srgbClr val="000000"/>
                </a:solidFill>
                <a:effectLst/>
                <a:latin typeface="docs-Century Gothic"/>
              </a:rPr>
              <a:t> [1673]; </a:t>
            </a:r>
            <a:r>
              <a:rPr lang="en-GB" b="0" i="0" dirty="0" err="1">
                <a:solidFill>
                  <a:srgbClr val="000000"/>
                </a:solidFill>
                <a:effectLst/>
                <a:latin typeface="docs-Century Gothic"/>
              </a:rPr>
              <a:t>piedra</a:t>
            </a:r>
            <a:r>
              <a:rPr lang="en-GB" b="0" i="0" dirty="0">
                <a:solidFill>
                  <a:srgbClr val="000000"/>
                </a:solidFill>
                <a:effectLst/>
                <a:latin typeface="docs-Century Gothic"/>
              </a:rPr>
              <a:t> [774]; </a:t>
            </a:r>
            <a:r>
              <a:rPr lang="en-GB" b="0" i="0" dirty="0" err="1">
                <a:solidFill>
                  <a:srgbClr val="000000"/>
                </a:solidFill>
                <a:effectLst/>
                <a:latin typeface="docs-Century Gothic"/>
              </a:rPr>
              <a:t>tecnología</a:t>
            </a:r>
            <a:r>
              <a:rPr lang="en-GB" b="0" i="0" dirty="0">
                <a:solidFill>
                  <a:srgbClr val="000000"/>
                </a:solidFill>
                <a:effectLst/>
                <a:latin typeface="docs-Century Gothic"/>
              </a:rPr>
              <a:t> [1048]; </a:t>
            </a:r>
            <a:r>
              <a:rPr lang="es-ES" b="0" i="0" dirty="0">
                <a:solidFill>
                  <a:srgbClr val="000000"/>
                </a:solidFill>
                <a:effectLst/>
                <a:latin typeface="docs-Century Gothic"/>
              </a:rPr>
              <a:t>desear [542]; reducir [883]; México [N/A]; nombre [215]; por supuesto [529] </a:t>
            </a:r>
            <a:r>
              <a:rPr lang="es-ES" b="1" i="0" dirty="0">
                <a:solidFill>
                  <a:srgbClr val="000000"/>
                </a:solidFill>
                <a:effectLst/>
                <a:latin typeface="docs-Century Gothic"/>
              </a:rPr>
              <a:t>(10) /H </a:t>
            </a:r>
            <a:r>
              <a:rPr lang="es-ES" b="1" i="0" dirty="0" err="1">
                <a:solidFill>
                  <a:srgbClr val="000000"/>
                </a:solidFill>
                <a:effectLst/>
                <a:latin typeface="docs-Century Gothic"/>
              </a:rPr>
              <a:t>only</a:t>
            </a:r>
            <a:r>
              <a:rPr lang="es-ES" b="1" i="0" dirty="0">
                <a:solidFill>
                  <a:srgbClr val="000000"/>
                </a:solidFill>
                <a:effectLst/>
                <a:latin typeface="docs-Century Gothic"/>
              </a:rPr>
              <a:t>: </a:t>
            </a:r>
            <a:r>
              <a:rPr lang="es-ES" b="0" i="0" dirty="0">
                <a:solidFill>
                  <a:srgbClr val="FF0000"/>
                </a:solidFill>
                <a:effectLst/>
                <a:latin typeface="docs-Century Gothic"/>
              </a:rPr>
              <a:t>cárcel [2043]; prueba [651]; sangre [555]; estadounidense [1071]; </a:t>
            </a:r>
            <a:r>
              <a:rPr lang="en-GB" b="0" i="0" dirty="0" err="1">
                <a:solidFill>
                  <a:srgbClr val="FF0000"/>
                </a:solidFill>
                <a:effectLst/>
                <a:latin typeface="docs-Century Gothic"/>
              </a:rPr>
              <a:t>prometer</a:t>
            </a:r>
            <a:r>
              <a:rPr lang="en-GB" b="0" i="0" dirty="0">
                <a:solidFill>
                  <a:srgbClr val="FF0000"/>
                </a:solidFill>
                <a:effectLst/>
                <a:latin typeface="docs-Century Gothic"/>
              </a:rPr>
              <a:t> [1461]; </a:t>
            </a:r>
            <a:r>
              <a:rPr lang="en-GB" b="0" i="0" dirty="0" err="1">
                <a:solidFill>
                  <a:srgbClr val="FF0000"/>
                </a:solidFill>
                <a:effectLst/>
                <a:latin typeface="docs-Century Gothic"/>
              </a:rPr>
              <a:t>enemigo</a:t>
            </a:r>
            <a:r>
              <a:rPr lang="en-GB" b="0" i="0" dirty="0">
                <a:solidFill>
                  <a:srgbClr val="FF0000"/>
                </a:solidFill>
                <a:effectLst/>
                <a:latin typeface="docs-Century Gothic"/>
              </a:rPr>
              <a:t> [1066] </a:t>
            </a:r>
            <a:r>
              <a:rPr lang="en-GB" b="1" i="0" dirty="0">
                <a:solidFill>
                  <a:srgbClr val="FF0000"/>
                </a:solidFill>
                <a:effectLst/>
                <a:latin typeface="docs-Century Gothic"/>
              </a:rPr>
              <a:t>(6)</a:t>
            </a:r>
            <a:br>
              <a:rPr lang="en-GB" b="0" i="0" dirty="0"/>
            </a:br>
            <a:r>
              <a:rPr lang="en-GB" b="1" i="0" dirty="0"/>
              <a:t>Revisited function words</a:t>
            </a:r>
            <a:r>
              <a:rPr lang="en-GB" b="0" i="0" dirty="0"/>
              <a:t>: </a:t>
            </a:r>
            <a:r>
              <a:rPr lang="es-ES" b="0" i="0" dirty="0">
                <a:solidFill>
                  <a:srgbClr val="000000"/>
                </a:solidFill>
                <a:effectLst/>
                <a:latin typeface="docs-Century Gothic"/>
              </a:rPr>
              <a:t>está [21]; están [21]; estar [21]; cuándo [138]; cómo [151]; dónde [161]; por qué [n/a]; quién(es) [289]; ¿cuál(es)? [445]; un[6]; una [6]; unos [6]; unas [6] </a:t>
            </a:r>
            <a:r>
              <a:rPr lang="es-ES" b="1" i="0" dirty="0">
                <a:solidFill>
                  <a:srgbClr val="000000"/>
                </a:solidFill>
                <a:effectLst/>
                <a:latin typeface="docs-Century Gothic"/>
              </a:rPr>
              <a:t>(13)</a:t>
            </a:r>
            <a:endParaRPr lang="en-GB" b="0" i="0" u="none" strike="noStrike" dirty="0">
              <a:solidFill>
                <a:srgbClr val="000000"/>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lvl="0" indent="0" algn="l" rtl="0">
              <a:lnSpc>
                <a:spcPct val="100000"/>
              </a:lnSpc>
              <a:spcBef>
                <a:spcPts val="0"/>
              </a:spcBef>
              <a:spcAft>
                <a:spcPts val="0"/>
              </a:spcAft>
              <a:buSzPts val="1400"/>
              <a:buNone/>
            </a:pPr>
            <a:endParaRPr lang="en-GB" i="1"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23</a:t>
            </a:fld>
            <a:endParaRPr lang="en-GB"/>
          </a:p>
        </p:txBody>
      </p:sp>
    </p:spTree>
    <p:extLst>
      <p:ext uri="{BB962C8B-B14F-4D97-AF65-F5344CB8AC3E}">
        <p14:creationId xmlns:p14="http://schemas.microsoft.com/office/powerpoint/2010/main" val="1532651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[1/13]</a:t>
            </a:r>
          </a:p>
          <a:p>
            <a:r>
              <a:rPr lang="en-GB" b="1" dirty="0"/>
              <a:t>Timing:</a:t>
            </a:r>
            <a:r>
              <a:rPr lang="en-GB" b="1" baseline="0" dirty="0"/>
              <a:t> </a:t>
            </a:r>
            <a:r>
              <a:rPr lang="en-GB" b="0" baseline="0" dirty="0"/>
              <a:t>4 min</a:t>
            </a:r>
          </a:p>
          <a:p>
            <a:r>
              <a:rPr lang="en-GB" b="1" dirty="0"/>
              <a:t>Foundation version</a:t>
            </a:r>
          </a:p>
          <a:p>
            <a:r>
              <a:rPr lang="en-GB" b="1" dirty="0"/>
              <a:t>Aim:</a:t>
            </a:r>
            <a:r>
              <a:rPr lang="en-GB" b="1" baseline="0" dirty="0"/>
              <a:t> </a:t>
            </a:r>
            <a:r>
              <a:rPr lang="en-GB" b="0" baseline="0" dirty="0"/>
              <a:t>to practise recall of previously taught vocabulary</a:t>
            </a:r>
          </a:p>
          <a:p>
            <a:endParaRPr lang="en-GB" b="0" baseline="0" dirty="0"/>
          </a:p>
          <a:p>
            <a:r>
              <a:rPr lang="en-GB" b="1" baseline="0" dirty="0"/>
              <a:t>Procedure: </a:t>
            </a:r>
          </a:p>
          <a:p>
            <a:pPr marL="228600" indent="-228600">
              <a:buAutoNum type="arabicPeriod"/>
            </a:pPr>
            <a:r>
              <a:rPr lang="en-GB" b="0" baseline="0" dirty="0"/>
              <a:t>Students read the word in the centre of the screen and recall the Spanish. The first few letters of the word are provided to facilitate retrieval. Teachers may decide to reduce to one letter should they wish increase the level of difficulty.</a:t>
            </a:r>
            <a:endParaRPr lang="en-GB" b="1" baseline="0" dirty="0"/>
          </a:p>
          <a:p>
            <a:pPr marL="228600" indent="-228600">
              <a:buAutoNum type="arabicPeriod"/>
            </a:pPr>
            <a:endParaRPr lang="en-GB" b="1" baseline="0" dirty="0"/>
          </a:p>
          <a:p>
            <a:pPr marL="0" indent="0">
              <a:buNone/>
            </a:pPr>
            <a:r>
              <a:rPr lang="en-GB" b="1" baseline="0" dirty="0"/>
              <a:t>Note:</a:t>
            </a:r>
          </a:p>
          <a:p>
            <a:pPr marL="0" indent="0">
              <a:buNone/>
            </a:pPr>
            <a:r>
              <a:rPr lang="en-GB" b="0" baseline="0" dirty="0"/>
              <a:t>1. Note that Higher only words are in a different colour (yellow) and will appear at the end.</a:t>
            </a:r>
            <a:endParaRPr lang="en-GB" b="0" dirty="0"/>
          </a:p>
        </p:txBody>
      </p:sp>
      <p:sp>
        <p:nvSpPr>
          <p:cNvPr id="4" name="Marcador de número de diapositiva 3"/>
          <p:cNvSpPr>
            <a:spLocks noGrp="1"/>
          </p:cNvSpPr>
          <p:nvPr>
            <p:ph type="sldNum" sz="quarter" idx="5"/>
          </p:nvPr>
        </p:nvSpPr>
        <p:spPr/>
        <p:txBody>
          <a:bodyPr/>
          <a:lstStyle/>
          <a:p>
            <a:fld id="{051212F4-EB5A-464B-92EC-DACFCB1CC2CD}" type="slidenum">
              <a:rPr lang="en-GB" smtClean="0"/>
              <a:t>24</a:t>
            </a:fld>
            <a:endParaRPr lang="en-GB"/>
          </a:p>
        </p:txBody>
      </p:sp>
    </p:spTree>
    <p:extLst>
      <p:ext uri="{BB962C8B-B14F-4D97-AF65-F5344CB8AC3E}">
        <p14:creationId xmlns:p14="http://schemas.microsoft.com/office/powerpoint/2010/main" val="40894054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[2/13]</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25</a:t>
            </a:fld>
            <a:endParaRPr lang="en-GB"/>
          </a:p>
        </p:txBody>
      </p:sp>
    </p:spTree>
    <p:extLst>
      <p:ext uri="{BB962C8B-B14F-4D97-AF65-F5344CB8AC3E}">
        <p14:creationId xmlns:p14="http://schemas.microsoft.com/office/powerpoint/2010/main" val="1830766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[3/13]</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26</a:t>
            </a:fld>
            <a:endParaRPr lang="en-GB"/>
          </a:p>
        </p:txBody>
      </p:sp>
    </p:spTree>
    <p:extLst>
      <p:ext uri="{BB962C8B-B14F-4D97-AF65-F5344CB8AC3E}">
        <p14:creationId xmlns:p14="http://schemas.microsoft.com/office/powerpoint/2010/main" val="25926431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[4/13]</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27</a:t>
            </a:fld>
            <a:endParaRPr lang="en-GB"/>
          </a:p>
        </p:txBody>
      </p:sp>
    </p:spTree>
    <p:extLst>
      <p:ext uri="{BB962C8B-B14F-4D97-AF65-F5344CB8AC3E}">
        <p14:creationId xmlns:p14="http://schemas.microsoft.com/office/powerpoint/2010/main" val="82452383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[5/13]</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28</a:t>
            </a:fld>
            <a:endParaRPr lang="en-GB"/>
          </a:p>
        </p:txBody>
      </p:sp>
    </p:spTree>
    <p:extLst>
      <p:ext uri="{BB962C8B-B14F-4D97-AF65-F5344CB8AC3E}">
        <p14:creationId xmlns:p14="http://schemas.microsoft.com/office/powerpoint/2010/main" val="37578636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[6/13]</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29</a:t>
            </a:fld>
            <a:endParaRPr lang="en-GB"/>
          </a:p>
        </p:txBody>
      </p:sp>
    </p:spTree>
    <p:extLst>
      <p:ext uri="{BB962C8B-B14F-4D97-AF65-F5344CB8AC3E}">
        <p14:creationId xmlns:p14="http://schemas.microsoft.com/office/powerpoint/2010/main" val="3519596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H</a:t>
            </a:r>
            <a:r>
              <a:rPr lang="en-GB" b="1" dirty="0" err="1"/>
              <a:t>i</a:t>
            </a:r>
            <a:r>
              <a:rPr lang="en-ES" b="1" dirty="0"/>
              <a:t>gher only</a:t>
            </a:r>
          </a:p>
          <a:p>
            <a:endParaRPr lang="en-ES" b="1" dirty="0"/>
          </a:p>
          <a:p>
            <a:r>
              <a:rPr lang="en-ES" b="1" dirty="0"/>
              <a:t>Timing: </a:t>
            </a:r>
            <a:r>
              <a:rPr lang="en-ES" b="0" dirty="0"/>
              <a:t>5 minutes</a:t>
            </a:r>
            <a:endParaRPr lang="en-ES" b="1" dirty="0"/>
          </a:p>
          <a:p>
            <a:endParaRPr lang="en-ES" b="1" dirty="0"/>
          </a:p>
          <a:p>
            <a:r>
              <a:rPr lang="en-ES" b="1" dirty="0"/>
              <a:t>Aim: </a:t>
            </a:r>
            <a:r>
              <a:rPr lang="en-ES" b="0" dirty="0"/>
              <a:t>to recap the introduced vocabulary for this week.</a:t>
            </a:r>
            <a:endParaRPr lang="en-ES" b="1" dirty="0"/>
          </a:p>
          <a:p>
            <a:endParaRPr lang="en-ES" b="1" dirty="0"/>
          </a:p>
          <a:p>
            <a:r>
              <a:rPr lang="en-ES" b="1" dirty="0"/>
              <a:t>Procedure: </a:t>
            </a:r>
            <a:endParaRPr lang="en-ES" b="0" dirty="0"/>
          </a:p>
          <a:p>
            <a:pPr marL="228600" indent="-228600">
              <a:buAutoNum type="arabicParenR"/>
            </a:pPr>
            <a:r>
              <a:rPr lang="en-ES" b="0" dirty="0"/>
              <a:t>Students write a list from 1 to 8.</a:t>
            </a:r>
          </a:p>
          <a:p>
            <a:pPr marL="228600" indent="-228600">
              <a:buAutoNum type="arabicParenR"/>
            </a:pPr>
            <a:r>
              <a:rPr lang="en-ES" b="0" dirty="0"/>
              <a:t>Click on each action box to listen to each word. After each word is played, students need note down which is the corresponding word in English. Alternatively, students can say the answer chorally.</a:t>
            </a:r>
          </a:p>
          <a:p>
            <a:pPr marL="228600" indent="-228600">
              <a:buAutoNum type="arabicParenR"/>
            </a:pPr>
            <a:r>
              <a:rPr lang="en-ES" b="0" dirty="0"/>
              <a:t>Show the answers with further clicks.</a:t>
            </a:r>
          </a:p>
          <a:p>
            <a:pPr marL="228600" indent="-228600">
              <a:buAutoNum type="arabicParenR"/>
            </a:pPr>
            <a:endParaRPr lang="en-ES" b="0" dirty="0"/>
          </a:p>
          <a:p>
            <a:pPr marL="0" indent="0">
              <a:buNone/>
            </a:pPr>
            <a:r>
              <a:rPr lang="en-ES" b="1" dirty="0"/>
              <a:t>Transcript:</a:t>
            </a:r>
          </a:p>
          <a:p>
            <a:pPr marL="228600" indent="-228600">
              <a:buAutoNum type="arabicPeriod"/>
            </a:pPr>
            <a:r>
              <a:rPr lang="en-ES" b="0" dirty="0"/>
              <a:t>confundir</a:t>
            </a:r>
          </a:p>
          <a:p>
            <a:pPr marL="228600" indent="-228600">
              <a:buAutoNum type="arabicPeriod"/>
            </a:pPr>
            <a:r>
              <a:rPr lang="en-ES" b="0" dirty="0"/>
              <a:t>influir</a:t>
            </a:r>
          </a:p>
          <a:p>
            <a:pPr marL="228600" indent="-228600">
              <a:buAutoNum type="arabicPeriod"/>
            </a:pPr>
            <a:r>
              <a:rPr lang="en-ES" b="0" dirty="0"/>
              <a:t>ya no</a:t>
            </a:r>
          </a:p>
          <a:p>
            <a:pPr marL="228600" indent="-228600">
              <a:buAutoNum type="arabicPeriod"/>
            </a:pPr>
            <a:r>
              <a:rPr lang="en-ES" b="0" dirty="0"/>
              <a:t>incluir</a:t>
            </a:r>
          </a:p>
          <a:p>
            <a:pPr marL="228600" indent="-228600">
              <a:buAutoNum type="arabicPeriod"/>
            </a:pPr>
            <a:r>
              <a:rPr lang="en-ES" b="0" dirty="0"/>
              <a:t>el poeta</a:t>
            </a:r>
          </a:p>
          <a:p>
            <a:pPr marL="228600" indent="-228600">
              <a:buAutoNum type="arabicPeriod"/>
            </a:pPr>
            <a:r>
              <a:rPr lang="en-ES" b="0" dirty="0"/>
              <a:t>el sistema</a:t>
            </a:r>
          </a:p>
          <a:p>
            <a:pPr marL="228600" indent="-228600">
              <a:buAutoNum type="arabicPeriod"/>
            </a:pPr>
            <a:r>
              <a:rPr lang="en-ES" b="0" dirty="0"/>
              <a:t>construir</a:t>
            </a:r>
          </a:p>
          <a:p>
            <a:pPr marL="228600" indent="-228600">
              <a:buAutoNum type="arabicPeriod"/>
            </a:pPr>
            <a:r>
              <a:rPr lang="en-ES" b="0" dirty="0"/>
              <a:t>el continente</a:t>
            </a:r>
          </a:p>
        </p:txBody>
      </p:sp>
      <p:sp>
        <p:nvSpPr>
          <p:cNvPr id="4" name="Slide Number Placeholder 3"/>
          <p:cNvSpPr>
            <a:spLocks noGrp="1"/>
          </p:cNvSpPr>
          <p:nvPr>
            <p:ph type="sldNum" sz="quarter" idx="5"/>
          </p:nvPr>
        </p:nvSpPr>
        <p:spPr/>
        <p:txBody>
          <a:bodyPr/>
          <a:lstStyle/>
          <a:p>
            <a:fld id="{5EF16B9A-6AB5-4F2C-B5AA-1FCE0982A6FE}" type="slidenum">
              <a:rPr lang="es-ES_tradnl" smtClean="0"/>
              <a:t>3</a:t>
            </a:fld>
            <a:endParaRPr lang="es-ES_tradnl"/>
          </a:p>
        </p:txBody>
      </p:sp>
    </p:spTree>
    <p:extLst>
      <p:ext uri="{BB962C8B-B14F-4D97-AF65-F5344CB8AC3E}">
        <p14:creationId xmlns:p14="http://schemas.microsoft.com/office/powerpoint/2010/main" val="803449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[7/13]</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30</a:t>
            </a:fld>
            <a:endParaRPr lang="en-GB"/>
          </a:p>
        </p:txBody>
      </p:sp>
    </p:spTree>
    <p:extLst>
      <p:ext uri="{BB962C8B-B14F-4D97-AF65-F5344CB8AC3E}">
        <p14:creationId xmlns:p14="http://schemas.microsoft.com/office/powerpoint/2010/main" val="3223005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[8/13]</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31</a:t>
            </a:fld>
            <a:endParaRPr lang="en-GB"/>
          </a:p>
        </p:txBody>
      </p:sp>
    </p:spTree>
    <p:extLst>
      <p:ext uri="{BB962C8B-B14F-4D97-AF65-F5344CB8AC3E}">
        <p14:creationId xmlns:p14="http://schemas.microsoft.com/office/powerpoint/2010/main" val="352974696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[9/13]</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32</a:t>
            </a:fld>
            <a:endParaRPr lang="en-GB"/>
          </a:p>
        </p:txBody>
      </p:sp>
    </p:spTree>
    <p:extLst>
      <p:ext uri="{BB962C8B-B14F-4D97-AF65-F5344CB8AC3E}">
        <p14:creationId xmlns:p14="http://schemas.microsoft.com/office/powerpoint/2010/main" val="20392908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[10/13]</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33</a:t>
            </a:fld>
            <a:endParaRPr lang="en-GB"/>
          </a:p>
        </p:txBody>
      </p:sp>
    </p:spTree>
    <p:extLst>
      <p:ext uri="{BB962C8B-B14F-4D97-AF65-F5344CB8AC3E}">
        <p14:creationId xmlns:p14="http://schemas.microsoft.com/office/powerpoint/2010/main" val="299844076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[11/13]</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34</a:t>
            </a:fld>
            <a:endParaRPr lang="en-GB"/>
          </a:p>
        </p:txBody>
      </p:sp>
    </p:spTree>
    <p:extLst>
      <p:ext uri="{BB962C8B-B14F-4D97-AF65-F5344CB8AC3E}">
        <p14:creationId xmlns:p14="http://schemas.microsoft.com/office/powerpoint/2010/main" val="2961832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dirty="0"/>
              <a:t>[12/13]</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35</a:t>
            </a:fld>
            <a:endParaRPr lang="en-GB"/>
          </a:p>
        </p:txBody>
      </p:sp>
    </p:spTree>
    <p:extLst>
      <p:ext uri="{BB962C8B-B14F-4D97-AF65-F5344CB8AC3E}">
        <p14:creationId xmlns:p14="http://schemas.microsoft.com/office/powerpoint/2010/main" val="28259976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GB" b="1"/>
              <a:t>[13/13</a:t>
            </a:r>
            <a:r>
              <a:rPr lang="en-GB" b="1" dirty="0"/>
              <a:t>]</a:t>
            </a:r>
          </a:p>
        </p:txBody>
      </p:sp>
      <p:sp>
        <p:nvSpPr>
          <p:cNvPr id="4" name="Marcador de número de diapositiva 3"/>
          <p:cNvSpPr>
            <a:spLocks noGrp="1"/>
          </p:cNvSpPr>
          <p:nvPr>
            <p:ph type="sldNum" sz="quarter" idx="5"/>
          </p:nvPr>
        </p:nvSpPr>
        <p:spPr/>
        <p:txBody>
          <a:bodyPr/>
          <a:lstStyle/>
          <a:p>
            <a:fld id="{051212F4-EB5A-464B-92EC-DACFCB1CC2CD}" type="slidenum">
              <a:rPr lang="en-GB" smtClean="0"/>
              <a:t>36</a:t>
            </a:fld>
            <a:endParaRPr lang="en-GB"/>
          </a:p>
        </p:txBody>
      </p:sp>
    </p:spTree>
    <p:extLst>
      <p:ext uri="{BB962C8B-B14F-4D97-AF65-F5344CB8AC3E}">
        <p14:creationId xmlns:p14="http://schemas.microsoft.com/office/powerpoint/2010/main" val="205949526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8" name="Google Shape;17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GB" b="1" dirty="0"/>
              <a:t>Timing: </a:t>
            </a:r>
            <a:r>
              <a:rPr lang="en-GB" b="0" dirty="0"/>
              <a:t>2 minutes</a:t>
            </a:r>
            <a:endParaRPr dirty="0"/>
          </a:p>
          <a:p>
            <a:pPr marL="0" lvl="0" indent="0" algn="l" rtl="0">
              <a:spcBef>
                <a:spcPts val="0"/>
              </a:spcBef>
              <a:spcAft>
                <a:spcPts val="0"/>
              </a:spcAft>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recap 2 rules to form plural nouns and use of indefinite articles </a:t>
            </a:r>
            <a:r>
              <a:rPr lang="en-GB" b="1" dirty="0"/>
              <a:t>un, una, </a:t>
            </a:r>
            <a:r>
              <a:rPr lang="en-GB" b="1" dirty="0" err="1"/>
              <a:t>unos</a:t>
            </a:r>
            <a:r>
              <a:rPr lang="en-GB" b="1" dirty="0"/>
              <a:t>, </a:t>
            </a:r>
            <a:r>
              <a:rPr lang="en-GB" b="1" dirty="0" err="1"/>
              <a:t>unas</a:t>
            </a:r>
            <a:r>
              <a:rPr lang="en-GB" b="0" dirty="0"/>
              <a:t>.</a:t>
            </a:r>
            <a:endParaRPr b="1" dirty="0"/>
          </a:p>
          <a:p>
            <a:pPr marL="0" lvl="0" indent="0" algn="l" rtl="0">
              <a:spcBef>
                <a:spcPts val="0"/>
              </a:spcBef>
              <a:spcAft>
                <a:spcPts val="0"/>
              </a:spcAft>
              <a:buNone/>
            </a:pPr>
            <a:r>
              <a:rPr lang="en-GB" b="0" dirty="0"/>
              <a:t> </a:t>
            </a:r>
            <a:endParaRPr b="0" dirty="0"/>
          </a:p>
          <a:p>
            <a:pPr marL="0" lvl="0" indent="0" algn="l" rtl="0">
              <a:spcBef>
                <a:spcPts val="0"/>
              </a:spcBef>
              <a:spcAft>
                <a:spcPts val="0"/>
              </a:spcAft>
              <a:buNone/>
            </a:pPr>
            <a:r>
              <a:rPr lang="en-GB" b="1" dirty="0"/>
              <a:t>Procedure:</a:t>
            </a:r>
            <a:endParaRPr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US" b="0" dirty="0"/>
              <a:t>The teacher reads through the explanations.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The teacher elicits the plural for ‘</a:t>
            </a:r>
            <a:r>
              <a:rPr lang="en-GB" sz="1200" b="1" dirty="0" err="1">
                <a:solidFill>
                  <a:srgbClr val="1F3864"/>
                </a:solidFill>
                <a:latin typeface="Century Gothic"/>
                <a:ea typeface="Century Gothic"/>
                <a:cs typeface="Century Gothic"/>
                <a:sym typeface="Century Gothic"/>
              </a:rPr>
              <a:t>sueñ</a:t>
            </a:r>
            <a:r>
              <a:rPr lang="en-GB" sz="1200" b="1" dirty="0" err="1">
                <a:solidFill>
                  <a:schemeClr val="tx2"/>
                </a:solidFill>
                <a:latin typeface="Century Gothic"/>
                <a:ea typeface="Century Gothic"/>
                <a:cs typeface="Century Gothic"/>
                <a:sym typeface="Century Gothic"/>
              </a:rPr>
              <a:t>o</a:t>
            </a:r>
            <a:r>
              <a:rPr lang="en-GB" b="0" dirty="0"/>
              <a:t>’ and </a:t>
            </a:r>
            <a:r>
              <a:rPr lang="en-GB" b="1" dirty="0"/>
              <a:t>‘</a:t>
            </a:r>
            <a:r>
              <a:rPr lang="en-GB" b="1" dirty="0" err="1"/>
              <a:t>oportunidad</a:t>
            </a:r>
            <a:r>
              <a:rPr lang="en-GB" b="1" dirty="0"/>
              <a:t>’</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GB" b="0" dirty="0"/>
              <a:t>Click to reveal the answers</a:t>
            </a:r>
            <a:endParaRPr b="0" dirty="0"/>
          </a:p>
        </p:txBody>
      </p:sp>
      <p:sp>
        <p:nvSpPr>
          <p:cNvPr id="179" name="Google Shape;17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GB"/>
              <a:t>37</a:t>
            </a:fld>
            <a:endParaRPr/>
          </a:p>
        </p:txBody>
      </p:sp>
    </p:spTree>
    <p:extLst>
      <p:ext uri="{BB962C8B-B14F-4D97-AF65-F5344CB8AC3E}">
        <p14:creationId xmlns:p14="http://schemas.microsoft.com/office/powerpoint/2010/main" val="32214495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5 minutes</a:t>
            </a:r>
            <a:endParaRPr lang="en-ES" b="1" dirty="0"/>
          </a:p>
          <a:p>
            <a:endParaRPr lang="en-ES" b="1" dirty="0"/>
          </a:p>
          <a:p>
            <a:r>
              <a:rPr lang="en-ES" b="1" dirty="0"/>
              <a:t>Aim:</a:t>
            </a:r>
            <a:r>
              <a:rPr lang="en-GB" b="1" dirty="0"/>
              <a:t> </a:t>
            </a:r>
            <a:r>
              <a:rPr lang="en-GB" b="0" dirty="0"/>
              <a:t>to apply 2 rules to form plural nouns and to practise using the indefinite articles </a:t>
            </a:r>
            <a:r>
              <a:rPr lang="en-GB" b="1" dirty="0"/>
              <a:t>un, una, </a:t>
            </a:r>
            <a:r>
              <a:rPr lang="en-GB" b="1" dirty="0" err="1"/>
              <a:t>unos</a:t>
            </a:r>
            <a:r>
              <a:rPr lang="en-GB" b="1" dirty="0"/>
              <a:t>, </a:t>
            </a:r>
            <a:r>
              <a:rPr lang="en-GB" b="1" dirty="0" err="1"/>
              <a:t>unas</a:t>
            </a:r>
            <a:r>
              <a:rPr lang="en-GB" b="0" dirty="0"/>
              <a:t>.</a:t>
            </a:r>
            <a:endParaRPr lang="en-ES" b="1" dirty="0"/>
          </a:p>
          <a:p>
            <a:endParaRPr lang="en-ES" b="1" dirty="0"/>
          </a:p>
          <a:p>
            <a:r>
              <a:rPr lang="en-ES" b="1" dirty="0"/>
              <a:t>Procedure: </a:t>
            </a:r>
          </a:p>
          <a:p>
            <a:pPr marL="228600" indent="-228600">
              <a:buAutoNum type="arabicPeriod"/>
            </a:pPr>
            <a:r>
              <a:rPr lang="en-GB" dirty="0"/>
              <a:t>Look at the noun in each row of the table.</a:t>
            </a:r>
          </a:p>
          <a:p>
            <a:pPr marL="228600" indent="-228600">
              <a:buAutoNum type="arabicPeriod"/>
            </a:pPr>
            <a:r>
              <a:rPr lang="en-GB" dirty="0"/>
              <a:t>Write the noun in the other column in that row either by making the noun singular, or making the noun plural. </a:t>
            </a:r>
          </a:p>
          <a:p>
            <a:pPr marL="228600" indent="-228600">
              <a:buAutoNum type="arabicPeriod"/>
            </a:pPr>
            <a:r>
              <a:rPr lang="en-GB" dirty="0"/>
              <a:t>Remember to write the correct form of the indefinite article with the noun.</a:t>
            </a:r>
          </a:p>
          <a:p>
            <a:pPr marL="228600" indent="-228600">
              <a:buAutoNum type="arabicPeriod"/>
            </a:pPr>
            <a:r>
              <a:rPr lang="en-GB" dirty="0"/>
              <a:t>Click to reveal each response.</a:t>
            </a:r>
          </a:p>
          <a:p>
            <a:pPr marL="228600" indent="-228600">
              <a:buAutoNum type="arabicPeriod"/>
            </a:pPr>
            <a:r>
              <a:rPr lang="en-GB" dirty="0"/>
              <a:t>Elicit the meaning in English.</a:t>
            </a:r>
          </a:p>
          <a:p>
            <a:pPr marL="228600" indent="-228600">
              <a:buAutoNum type="arabicPeriod"/>
            </a:pPr>
            <a:r>
              <a:rPr lang="en-GB" dirty="0"/>
              <a:t>Click to reveal the meaning in </a:t>
            </a:r>
            <a:r>
              <a:rPr lang="en-GB" dirty="0" err="1"/>
              <a:t>Englsih</a:t>
            </a:r>
            <a:r>
              <a:rPr lang="en-GB" dirty="0"/>
              <a:t>.</a:t>
            </a:r>
            <a:endParaRPr lang="en-ES" dirty="0"/>
          </a:p>
          <a:p>
            <a:endParaRPr lang="en-ES" dirty="0"/>
          </a:p>
          <a:p>
            <a:endParaRPr lang="en-ES"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38</a:t>
            </a:fld>
            <a:endParaRPr lang="es-ES_tradnl"/>
          </a:p>
        </p:txBody>
      </p:sp>
    </p:spTree>
    <p:extLst>
      <p:ext uri="{BB962C8B-B14F-4D97-AF65-F5344CB8AC3E}">
        <p14:creationId xmlns:p14="http://schemas.microsoft.com/office/powerpoint/2010/main" val="30086731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2 minutes</a:t>
            </a:r>
            <a:endParaRPr lang="en-ES" b="1" dirty="0"/>
          </a:p>
          <a:p>
            <a:endParaRPr lang="en-ES" b="1" dirty="0"/>
          </a:p>
          <a:p>
            <a:r>
              <a:rPr lang="en-ES" b="1" dirty="0"/>
              <a:t>Aim:</a:t>
            </a:r>
            <a:r>
              <a:rPr lang="en-GB" b="1" dirty="0"/>
              <a:t> </a:t>
            </a:r>
            <a:r>
              <a:rPr lang="en-GB" b="0" dirty="0"/>
              <a:t>to introduce the </a:t>
            </a:r>
            <a:r>
              <a:rPr lang="en-US" sz="1200" dirty="0"/>
              <a:t>addition of 'y' in 3rd person singular </a:t>
            </a:r>
            <a:r>
              <a:rPr lang="en-US" sz="1200" dirty="0" err="1"/>
              <a:t>preterite</a:t>
            </a:r>
            <a:r>
              <a:rPr lang="en-US" sz="1200" dirty="0"/>
              <a:t> verbs</a:t>
            </a:r>
            <a:endParaRPr lang="en-ES" b="1" dirty="0"/>
          </a:p>
          <a:p>
            <a:endParaRPr lang="en-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Procedure: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US" b="0" dirty="0"/>
              <a:t>Click through the animation sequence to see the rule with examples</a:t>
            </a:r>
            <a:endParaRPr lang="en-US" b="0" baseline="0" dirty="0"/>
          </a:p>
          <a:p>
            <a:endParaRPr lang="en-ES" b="1" dirty="0"/>
          </a:p>
          <a:p>
            <a:endParaRPr lang="en-ES" b="1"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39</a:t>
            </a:fld>
            <a:endParaRPr lang="es-ES_tradnl"/>
          </a:p>
        </p:txBody>
      </p:sp>
    </p:spTree>
    <p:extLst>
      <p:ext uri="{BB962C8B-B14F-4D97-AF65-F5344CB8AC3E}">
        <p14:creationId xmlns:p14="http://schemas.microsoft.com/office/powerpoint/2010/main" val="248792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6 minutes</a:t>
            </a:r>
          </a:p>
          <a:p>
            <a:endParaRPr lang="en-ES" b="1" dirty="0"/>
          </a:p>
          <a:p>
            <a:r>
              <a:rPr lang="en-ES" b="1" dirty="0"/>
              <a:t>Aim:</a:t>
            </a:r>
            <a:r>
              <a:rPr lang="en-GB" b="1" dirty="0"/>
              <a:t> </a:t>
            </a:r>
            <a:r>
              <a:rPr lang="en-GB" b="0" dirty="0"/>
              <a:t>to provide background to the context of the lesson, to check understanding of some of this week’s vocabulary.</a:t>
            </a:r>
            <a:endParaRPr lang="en-ES" b="1" dirty="0"/>
          </a:p>
          <a:p>
            <a:endParaRPr lang="en-ES" b="1" dirty="0"/>
          </a:p>
          <a:p>
            <a:r>
              <a:rPr lang="en-ES" b="1" dirty="0"/>
              <a:t>Procedure: </a:t>
            </a:r>
            <a:endParaRPr lang="en-GB" b="1" dirty="0"/>
          </a:p>
          <a:p>
            <a:pPr marL="228600" indent="-228600">
              <a:buAutoNum type="arabicPeriod"/>
            </a:pPr>
            <a:r>
              <a:rPr lang="en-GB" b="0" dirty="0"/>
              <a:t>Read the text and answer the questions in English.</a:t>
            </a:r>
          </a:p>
          <a:p>
            <a:pPr marL="228600" indent="-228600">
              <a:buAutoNum type="arabicPeriod"/>
            </a:pPr>
            <a:r>
              <a:rPr lang="en-GB" b="0" dirty="0"/>
              <a:t>An additional task could be to highlight verbs in the 3</a:t>
            </a:r>
            <a:r>
              <a:rPr lang="en-GB" b="0" baseline="30000" dirty="0"/>
              <a:t>rd</a:t>
            </a:r>
            <a:r>
              <a:rPr lang="en-GB" b="0" dirty="0"/>
              <a:t> person singular </a:t>
            </a:r>
            <a:r>
              <a:rPr lang="en-GB" b="0" dirty="0" err="1"/>
              <a:t>preterite</a:t>
            </a:r>
            <a:r>
              <a:rPr lang="en-GB" b="0" dirty="0"/>
              <a:t> in the second paragraph (these are: </a:t>
            </a:r>
            <a:r>
              <a:rPr lang="en-GB" b="0" dirty="0" err="1"/>
              <a:t>vivió</a:t>
            </a:r>
            <a:r>
              <a:rPr lang="en-GB" b="0" dirty="0"/>
              <a:t>, </a:t>
            </a:r>
            <a:r>
              <a:rPr lang="en-GB" b="0" dirty="0" err="1"/>
              <a:t>llegó</a:t>
            </a:r>
            <a:r>
              <a:rPr lang="en-GB" b="0" dirty="0"/>
              <a:t>, </a:t>
            </a:r>
            <a:r>
              <a:rPr lang="en-GB" b="0" dirty="0" err="1"/>
              <a:t>tuvo</a:t>
            </a:r>
            <a:r>
              <a:rPr lang="en-GB" b="0" dirty="0"/>
              <a:t> que, </a:t>
            </a:r>
            <a:r>
              <a:rPr lang="en-GB" b="0" dirty="0" err="1"/>
              <a:t>sufrió</a:t>
            </a:r>
            <a:r>
              <a:rPr lang="en-GB" b="0" dirty="0"/>
              <a:t>, </a:t>
            </a:r>
            <a:r>
              <a:rPr lang="en-GB" b="0" dirty="0" err="1"/>
              <a:t>asistió</a:t>
            </a:r>
            <a:r>
              <a:rPr lang="en-GB" b="0" dirty="0"/>
              <a:t>). What is the difference between the verb, ‘she arrived’, and the other 3 verbs? I.e. ‘</a:t>
            </a:r>
            <a:r>
              <a:rPr lang="en-GB" b="0" dirty="0" err="1"/>
              <a:t>llegó</a:t>
            </a:r>
            <a:r>
              <a:rPr lang="en-GB" b="0" dirty="0"/>
              <a:t>’ is an –</a:t>
            </a:r>
            <a:r>
              <a:rPr lang="en-GB" b="0" dirty="0" err="1"/>
              <a:t>ar</a:t>
            </a:r>
            <a:r>
              <a:rPr lang="en-GB" b="0" dirty="0"/>
              <a:t> verb. Also note that ‘</a:t>
            </a:r>
            <a:r>
              <a:rPr lang="en-GB" b="0" dirty="0" err="1"/>
              <a:t>tuvo</a:t>
            </a:r>
            <a:r>
              <a:rPr lang="en-GB" b="0" dirty="0"/>
              <a:t> que’ is an irregular verb.</a:t>
            </a:r>
            <a:endParaRPr lang="en-ES" b="0" dirty="0"/>
          </a:p>
          <a:p>
            <a:endParaRPr lang="en-GB" dirty="0"/>
          </a:p>
          <a:p>
            <a:r>
              <a:rPr lang="en-GB" b="1" dirty="0"/>
              <a:t>Answers to questions </a:t>
            </a:r>
            <a:r>
              <a:rPr lang="en-GB" b="0" dirty="0"/>
              <a:t>(the detail in </a:t>
            </a:r>
            <a:r>
              <a:rPr lang="en-GB" b="0" dirty="0" err="1"/>
              <a:t>students’s</a:t>
            </a:r>
            <a:r>
              <a:rPr lang="en-GB" b="0" dirty="0"/>
              <a:t> responses will vary depending on the level of ability)</a:t>
            </a:r>
            <a:r>
              <a:rPr lang="en-GB" b="1" dirty="0"/>
              <a:t>:</a:t>
            </a:r>
          </a:p>
          <a:p>
            <a:pPr marL="228600" indent="-228600">
              <a:buAutoNum type="arabicPeriod"/>
            </a:pPr>
            <a:r>
              <a:rPr lang="en-GB" b="0" dirty="0"/>
              <a:t>1,400 young immigrants attended school in the USA for the first time.</a:t>
            </a:r>
          </a:p>
          <a:p>
            <a:pPr marL="228600" indent="-228600">
              <a:buAutoNum type="arabicPeriod"/>
            </a:pPr>
            <a:r>
              <a:rPr lang="en-GB" b="0" dirty="0"/>
              <a:t>That their months of doubts, fear and journey difficulties are in the past.</a:t>
            </a:r>
          </a:p>
          <a:p>
            <a:pPr marL="228600" indent="-228600">
              <a:buAutoNum type="arabicPeriod"/>
            </a:pPr>
            <a:r>
              <a:rPr lang="en-GB" b="0" dirty="0"/>
              <a:t>The opportunities offered by an education system in a country like the USA.</a:t>
            </a:r>
          </a:p>
          <a:p>
            <a:pPr marL="228600" indent="-228600">
              <a:buAutoNum type="arabicPeriod"/>
            </a:pPr>
            <a:r>
              <a:rPr lang="en-GB" b="0" dirty="0"/>
              <a:t>A poet who fled the Dominican Republic with her family in 1960.</a:t>
            </a:r>
          </a:p>
          <a:p>
            <a:pPr marL="228600" indent="-228600">
              <a:buAutoNum type="arabicPeriod"/>
            </a:pPr>
            <a:r>
              <a:rPr lang="en-GB" b="0" dirty="0"/>
              <a:t>10 years old.</a:t>
            </a:r>
          </a:p>
          <a:p>
            <a:pPr marL="228600" indent="-228600">
              <a:buAutoNum type="arabicPeriod"/>
            </a:pPr>
            <a:r>
              <a:rPr lang="en-GB" b="0" dirty="0"/>
              <a:t>She missed the language, culture and other members of her family.</a:t>
            </a:r>
          </a:p>
          <a:p>
            <a:pPr marL="228600" indent="-228600">
              <a:buAutoNum type="arabicPeriod"/>
            </a:pPr>
            <a:r>
              <a:rPr lang="en-GB" b="0" dirty="0"/>
              <a:t>She went to a traditional American school but she spent each summer in the Dominican Republic.</a:t>
            </a:r>
          </a:p>
          <a:p>
            <a:endParaRPr lang="en-GB" dirty="0"/>
          </a:p>
          <a:p>
            <a:r>
              <a:rPr lang="en-GB" dirty="0"/>
              <a:t>Julia Alvarez photo taken by Valerie Hinojosa and available at: https://commons.wikimedia.org/wiki/File:Julia_Alvarez_3967875650_(cropped).jpg</a:t>
            </a:r>
            <a:br>
              <a:rPr lang="en-GB" dirty="0"/>
            </a:br>
            <a:r>
              <a:rPr lang="en-GB" dirty="0"/>
              <a:t>Valerie Hinojosa, CC BY-SA 2.0 &lt;https://creativecommons.org/licenses/by-sa/2.0&gt;, via Wikimedia Commons</a:t>
            </a:r>
            <a:br>
              <a:rPr lang="en-GB" dirty="0"/>
            </a:br>
            <a:r>
              <a:rPr lang="en-GB" dirty="0"/>
              <a:t>licence: </a:t>
            </a:r>
            <a:r>
              <a:rPr lang="en-US" sz="1200" b="0" i="0" u="sng" kern="1200" dirty="0">
                <a:solidFill>
                  <a:schemeClr val="tx1"/>
                </a:solidFill>
                <a:effectLst/>
                <a:latin typeface="+mn-lt"/>
                <a:ea typeface="+mn-ea"/>
                <a:cs typeface="+mn-cs"/>
                <a:hlinkClick r:id="rId3"/>
              </a:rPr>
              <a:t>Creative Commons Attribution-Share Alike 2.0</a:t>
            </a:r>
            <a:endParaRPr lang="en-US" sz="1200" b="0" i="0" u="sng" kern="1200" dirty="0">
              <a:solidFill>
                <a:schemeClr val="tx1"/>
              </a:solidFill>
              <a:effectLst/>
              <a:latin typeface="+mn-lt"/>
              <a:ea typeface="+mn-ea"/>
              <a:cs typeface="+mn-cs"/>
            </a:endParaRPr>
          </a:p>
          <a:p>
            <a:endParaRPr lang="en-GB" sz="1200" b="0" i="0" u="sng" kern="1200" dirty="0">
              <a:solidFill>
                <a:schemeClr val="tx1"/>
              </a:solidFill>
              <a:effectLst/>
              <a:latin typeface="+mn-lt"/>
              <a:ea typeface="+mn-ea"/>
              <a:cs typeface="+mn-cs"/>
            </a:endParaRPr>
          </a:p>
          <a:p>
            <a:r>
              <a:rPr lang="en-US" sz="1200" b="0" i="0" u="none" kern="1200" dirty="0">
                <a:solidFill>
                  <a:schemeClr val="tx1"/>
                </a:solidFill>
                <a:effectLst/>
                <a:latin typeface="+mn-lt"/>
                <a:ea typeface="+mn-ea"/>
                <a:cs typeface="+mn-cs"/>
              </a:rPr>
              <a:t>Source of the information in the first paragraph: </a:t>
            </a:r>
            <a:r>
              <a:rPr lang="es-ES" sz="1200" b="0" u="none" kern="1200" dirty="0">
                <a:solidFill>
                  <a:schemeClr val="tx1"/>
                </a:solidFill>
                <a:effectLst/>
                <a:latin typeface="+mn-lt"/>
                <a:ea typeface="+mn-ea"/>
                <a:cs typeface="+mn-cs"/>
              </a:rPr>
              <a:t>"</a:t>
            </a:r>
            <a:r>
              <a:rPr lang="es-ES" sz="1200" b="0" i="1" u="none" kern="1200" dirty="0">
                <a:solidFill>
                  <a:schemeClr val="tx1"/>
                </a:solidFill>
                <a:effectLst/>
                <a:latin typeface="+mn-lt"/>
                <a:ea typeface="+mn-ea"/>
                <a:cs typeface="+mn-cs"/>
              </a:rPr>
              <a:t>Todo quedó en el pasado": 1.400 menores inmigrantes encuentran esperanza en el mayor sistema escolar del país</a:t>
            </a:r>
            <a:r>
              <a:rPr lang="es-ES" sz="1200" b="0" u="none" kern="1200" dirty="0">
                <a:solidFill>
                  <a:schemeClr val="tx1"/>
                </a:solidFill>
                <a:effectLst/>
                <a:latin typeface="+mn-lt"/>
                <a:ea typeface="+mn-ea"/>
                <a:cs typeface="+mn-cs"/>
              </a:rPr>
              <a:t>” por </a:t>
            </a:r>
            <a:r>
              <a:rPr lang="en-GB" sz="1200" b="0" u="none" kern="1200" dirty="0">
                <a:solidFill>
                  <a:schemeClr val="tx1"/>
                </a:solidFill>
                <a:effectLst/>
                <a:latin typeface="+mn-lt"/>
                <a:ea typeface="+mn-ea"/>
                <a:cs typeface="+mn-cs"/>
              </a:rPr>
              <a:t>Por </a:t>
            </a:r>
            <a:r>
              <a:rPr lang="en-GB" sz="1200" b="0" u="none" strike="noStrike" kern="1200" dirty="0">
                <a:solidFill>
                  <a:schemeClr val="tx1"/>
                </a:solidFill>
                <a:effectLst/>
                <a:latin typeface="+mn-lt"/>
                <a:ea typeface="+mn-ea"/>
                <a:cs typeface="+mn-cs"/>
                <a:hlinkClick r:id="rId4" tooltip="Polo Sandoval"/>
              </a:rPr>
              <a:t>Polo Sandoval</a:t>
            </a:r>
            <a:r>
              <a:rPr lang="en-GB" sz="1200" b="0" u="none" kern="1200" dirty="0">
                <a:solidFill>
                  <a:schemeClr val="tx1"/>
                </a:solidFill>
                <a:effectLst/>
                <a:latin typeface="+mn-lt"/>
                <a:ea typeface="+mn-ea"/>
                <a:cs typeface="+mn-cs"/>
              </a:rPr>
              <a:t>, </a:t>
            </a:r>
            <a:r>
              <a:rPr lang="en-GB" sz="1200" b="0" u="none" strike="noStrike" kern="1200" dirty="0">
                <a:solidFill>
                  <a:schemeClr val="tx1"/>
                </a:solidFill>
                <a:effectLst/>
                <a:latin typeface="+mn-lt"/>
                <a:ea typeface="+mn-ea"/>
                <a:cs typeface="+mn-cs"/>
                <a:hlinkClick r:id="rId5" tooltip="Ray Sánchez"/>
              </a:rPr>
              <a:t>Ray Sánchez</a:t>
            </a:r>
            <a:r>
              <a:rPr lang="en-GB" sz="1200" b="0" u="none" kern="1200" dirty="0">
                <a:solidFill>
                  <a:schemeClr val="tx1"/>
                </a:solidFill>
                <a:effectLst/>
                <a:latin typeface="+mn-lt"/>
                <a:ea typeface="+mn-ea"/>
                <a:cs typeface="+mn-cs"/>
              </a:rPr>
              <a:t>, </a:t>
            </a:r>
            <a:r>
              <a:rPr lang="en-GB" sz="1200" b="0" u="none" strike="noStrike" kern="1200" dirty="0">
                <a:solidFill>
                  <a:schemeClr val="tx1"/>
                </a:solidFill>
                <a:effectLst/>
                <a:latin typeface="+mn-lt"/>
                <a:ea typeface="+mn-ea"/>
                <a:cs typeface="+mn-cs"/>
                <a:hlinkClick r:id="rId6" tooltip="Kimberly Berryman"/>
              </a:rPr>
              <a:t>Kimberly Berryman</a:t>
            </a:r>
            <a:r>
              <a:rPr lang="en-GB" sz="1200" b="0" u="none" strike="noStrike" kern="1200" dirty="0">
                <a:solidFill>
                  <a:schemeClr val="tx1"/>
                </a:solidFill>
                <a:effectLst/>
                <a:latin typeface="+mn-lt"/>
                <a:ea typeface="+mn-ea"/>
                <a:cs typeface="+mn-cs"/>
              </a:rPr>
              <a:t>, </a:t>
            </a:r>
            <a:r>
              <a:rPr lang="en-GB" b="0" u="none" dirty="0"/>
              <a:t>20:09 ET(00:09 GMT) 19 </a:t>
            </a:r>
            <a:r>
              <a:rPr lang="en-GB" b="0" u="none" dirty="0" err="1"/>
              <a:t>Septiembre</a:t>
            </a:r>
            <a:r>
              <a:rPr lang="en-GB" b="0" u="none" dirty="0"/>
              <a:t>, 2022, accessed here: https://cnnespanol.cnn.com/2022/09/19/1-400-menores-inmigrantes-sistema-escolar-eeuu-trax/ on 31/10/22</a:t>
            </a:r>
          </a:p>
          <a:p>
            <a:endParaRPr lang="en-GB" sz="1200" b="0" i="0" u="none" kern="1200" dirty="0">
              <a:solidFill>
                <a:schemeClr val="tx1"/>
              </a:solidFill>
              <a:effectLst/>
              <a:latin typeface="+mn-lt"/>
              <a:ea typeface="+mn-ea"/>
              <a:cs typeface="+mn-cs"/>
            </a:endParaRPr>
          </a:p>
          <a:p>
            <a:r>
              <a:rPr lang="en-GB" sz="1200" b="0" i="0" u="none" kern="1200" dirty="0">
                <a:solidFill>
                  <a:schemeClr val="tx1"/>
                </a:solidFill>
                <a:effectLst/>
                <a:latin typeface="+mn-lt"/>
                <a:ea typeface="+mn-ea"/>
                <a:cs typeface="+mn-cs"/>
              </a:rPr>
              <a:t>Information about Julia Alvarez is available on Wikipedia here: https://en.wikipedia.org/wiki/</a:t>
            </a:r>
            <a:r>
              <a:rPr lang="en-GB" sz="1200" b="0" i="0" u="none" kern="1200" dirty="0" err="1">
                <a:solidFill>
                  <a:schemeClr val="tx1"/>
                </a:solidFill>
                <a:effectLst/>
                <a:latin typeface="+mn-lt"/>
                <a:ea typeface="+mn-ea"/>
                <a:cs typeface="+mn-cs"/>
              </a:rPr>
              <a:t>Julia_Alvarez</a:t>
            </a:r>
            <a:endParaRPr lang="en-GB" sz="1200" b="0" i="0" u="none" kern="1200" dirty="0">
              <a:solidFill>
                <a:schemeClr val="tx1"/>
              </a:solidFill>
              <a:effectLst/>
              <a:latin typeface="+mn-lt"/>
              <a:ea typeface="+mn-ea"/>
              <a:cs typeface="+mn-cs"/>
            </a:endParaRPr>
          </a:p>
          <a:p>
            <a:endParaRPr lang="en-GB" sz="1200" b="0" i="0" u="none" kern="1200" dirty="0">
              <a:solidFill>
                <a:schemeClr val="tx1"/>
              </a:solidFill>
              <a:effectLst/>
              <a:latin typeface="+mn-lt"/>
              <a:ea typeface="+mn-ea"/>
              <a:cs typeface="+mn-cs"/>
            </a:endParaRPr>
          </a:p>
          <a:p>
            <a:r>
              <a:rPr lang="en-GB" sz="1200" b="1" i="0" u="none" kern="1200" dirty="0">
                <a:solidFill>
                  <a:schemeClr val="tx1"/>
                </a:solidFill>
                <a:effectLst/>
                <a:latin typeface="+mn-lt"/>
                <a:ea typeface="+mn-ea"/>
                <a:cs typeface="+mn-cs"/>
              </a:rPr>
              <a:t>Frequency of unknown vocabulary:</a:t>
            </a:r>
          </a:p>
          <a:p>
            <a:r>
              <a:rPr lang="en-GB" sz="1200" b="0" i="0" u="none" kern="1200" dirty="0" err="1">
                <a:solidFill>
                  <a:schemeClr val="tx1"/>
                </a:solidFill>
                <a:effectLst/>
                <a:latin typeface="+mn-lt"/>
                <a:ea typeface="+mn-ea"/>
                <a:cs typeface="+mn-cs"/>
              </a:rPr>
              <a:t>el</a:t>
            </a:r>
            <a:r>
              <a:rPr lang="en-GB" sz="1200" b="0" i="0" u="none" kern="1200" dirty="0">
                <a:solidFill>
                  <a:schemeClr val="tx1"/>
                </a:solidFill>
                <a:effectLst/>
                <a:latin typeface="+mn-lt"/>
                <a:ea typeface="+mn-ea"/>
                <a:cs typeface="+mn-cs"/>
              </a:rPr>
              <a:t> </a:t>
            </a:r>
            <a:r>
              <a:rPr lang="en-GB" sz="1200" b="0" i="0" u="none" kern="1200" dirty="0" err="1">
                <a:solidFill>
                  <a:schemeClr val="tx1"/>
                </a:solidFill>
                <a:effectLst/>
                <a:latin typeface="+mn-lt"/>
                <a:ea typeface="+mn-ea"/>
                <a:cs typeface="+mn-cs"/>
              </a:rPr>
              <a:t>prejuicio</a:t>
            </a:r>
            <a:r>
              <a:rPr lang="en-GB" sz="1200" b="0" i="0" u="none" kern="1200" dirty="0">
                <a:solidFill>
                  <a:schemeClr val="tx1"/>
                </a:solidFill>
                <a:effectLst/>
                <a:latin typeface="+mn-lt"/>
                <a:ea typeface="+mn-ea"/>
                <a:cs typeface="+mn-cs"/>
              </a:rPr>
              <a:t> [3960]; la </a:t>
            </a:r>
            <a:r>
              <a:rPr lang="en-GB" sz="1200" b="0" i="0" u="none" kern="1200" dirty="0" err="1">
                <a:solidFill>
                  <a:schemeClr val="tx1"/>
                </a:solidFill>
                <a:effectLst/>
                <a:latin typeface="+mn-lt"/>
                <a:ea typeface="+mn-ea"/>
                <a:cs typeface="+mn-cs"/>
              </a:rPr>
              <a:t>identidad</a:t>
            </a:r>
            <a:r>
              <a:rPr lang="en-GB" sz="1200" b="0" i="0" u="none" kern="1200" dirty="0">
                <a:solidFill>
                  <a:schemeClr val="tx1"/>
                </a:solidFill>
                <a:effectLst/>
                <a:latin typeface="+mn-lt"/>
                <a:ea typeface="+mn-ea"/>
                <a:cs typeface="+mn-cs"/>
              </a:rPr>
              <a:t> [1806]</a:t>
            </a:r>
          </a:p>
          <a:p>
            <a:endParaRPr lang="en-GB" sz="1200" b="0" i="0" u="none" kern="1200" dirty="0">
              <a:solidFill>
                <a:schemeClr val="tx1"/>
              </a:solidFill>
              <a:effectLst/>
              <a:latin typeface="+mn-lt"/>
              <a:ea typeface="+mn-ea"/>
              <a:cs typeface="+mn-cs"/>
            </a:endParaRPr>
          </a:p>
          <a:p>
            <a:endParaRPr lang="en-US" sz="1200" b="0" i="0" u="none"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5EF16B9A-6AB5-4F2C-B5AA-1FCE0982A6FE}" type="slidenum">
              <a:rPr lang="es-ES_tradnl" smtClean="0"/>
              <a:t>4</a:t>
            </a:fld>
            <a:endParaRPr lang="es-ES_tradnl"/>
          </a:p>
        </p:txBody>
      </p:sp>
    </p:spTree>
    <p:extLst>
      <p:ext uri="{BB962C8B-B14F-4D97-AF65-F5344CB8AC3E}">
        <p14:creationId xmlns:p14="http://schemas.microsoft.com/office/powerpoint/2010/main" val="9018681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8 minutes</a:t>
            </a:r>
            <a:endParaRPr lang="en-ES" b="1" dirty="0"/>
          </a:p>
          <a:p>
            <a:endParaRPr lang="en-ES" b="1" dirty="0"/>
          </a:p>
          <a:p>
            <a:r>
              <a:rPr lang="en-ES" b="1" dirty="0"/>
              <a:t>Aim:</a:t>
            </a:r>
            <a:r>
              <a:rPr lang="en-GB" b="1" dirty="0"/>
              <a:t> </a:t>
            </a:r>
            <a:r>
              <a:rPr lang="en-GB" b="0" dirty="0"/>
              <a:t>recognise and understand the meaning of 3</a:t>
            </a:r>
            <a:r>
              <a:rPr lang="en-GB" b="0" baseline="30000" dirty="0"/>
              <a:t>rd</a:t>
            </a:r>
            <a:r>
              <a:rPr lang="en-GB" b="0" dirty="0"/>
              <a:t> person singular verbs in the </a:t>
            </a:r>
            <a:r>
              <a:rPr lang="en-GB" b="0" dirty="0" err="1"/>
              <a:t>preterite</a:t>
            </a:r>
            <a:endParaRPr lang="en-ES" b="1" dirty="0"/>
          </a:p>
          <a:p>
            <a:endParaRPr lang="en-ES" b="1" dirty="0"/>
          </a:p>
          <a:p>
            <a:r>
              <a:rPr lang="en-ES" b="1" dirty="0"/>
              <a:t>Procedure:</a:t>
            </a:r>
            <a:endParaRPr lang="en-GB" b="1" dirty="0"/>
          </a:p>
          <a:p>
            <a:pPr marL="228600" indent="-228600">
              <a:buAutoNum type="arabicPeriod"/>
            </a:pPr>
            <a:r>
              <a:rPr lang="en-GB" b="0" dirty="0"/>
              <a:t>Read part 1 of the story about the young immigrant Carlos José.</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1" dirty="0"/>
              <a:t>Foundation: </a:t>
            </a:r>
            <a:r>
              <a:rPr lang="en-GB" b="0" dirty="0"/>
              <a:t>un</a:t>
            </a:r>
            <a:r>
              <a:rPr lang="en-GB" dirty="0"/>
              <a:t>derline the –er /-</a:t>
            </a:r>
            <a:r>
              <a:rPr lang="en-GB" dirty="0" err="1"/>
              <a:t>ir</a:t>
            </a:r>
            <a:r>
              <a:rPr lang="en-GB" dirty="0"/>
              <a:t> verbs in the </a:t>
            </a:r>
            <a:r>
              <a:rPr lang="en-GB" dirty="0" err="1"/>
              <a:t>preterite</a:t>
            </a:r>
            <a:r>
              <a:rPr lang="en-GB" dirty="0"/>
              <a:t> tense and write each verb in order in the correct column </a:t>
            </a:r>
            <a:r>
              <a:rPr lang="en-GB" b="1" dirty="0" err="1"/>
              <a:t>yo</a:t>
            </a:r>
            <a:r>
              <a:rPr lang="en-GB" b="1" dirty="0"/>
              <a:t>, </a:t>
            </a:r>
            <a:r>
              <a:rPr lang="en-GB" b="1" dirty="0" err="1"/>
              <a:t>tú</a:t>
            </a:r>
            <a:r>
              <a:rPr lang="en-GB" b="1" dirty="0"/>
              <a:t>, </a:t>
            </a:r>
            <a:r>
              <a:rPr lang="en-GB" b="1" dirty="0" err="1"/>
              <a:t>él</a:t>
            </a:r>
            <a:r>
              <a:rPr lang="en-GB" b="1" dirty="0"/>
              <a:t>/</a:t>
            </a:r>
            <a:r>
              <a:rPr lang="en-GB" b="1" dirty="0" err="1"/>
              <a:t>ella</a:t>
            </a:r>
            <a:r>
              <a:rPr lang="en-GB" b="1" dirty="0"/>
              <a:t> </a:t>
            </a:r>
            <a:r>
              <a:rPr lang="en-GB" dirty="0"/>
              <a:t>depending on the subject of the verb.</a:t>
            </a:r>
            <a:r>
              <a:rPr lang="en-GB" b="0" dirty="0"/>
              <a:t> </a:t>
            </a:r>
            <a:r>
              <a:rPr lang="en-GB" b="1" dirty="0"/>
              <a:t>Higher</a:t>
            </a:r>
            <a:r>
              <a:rPr lang="en-GB" b="0" dirty="0"/>
              <a:t>: choose the most appropriate verb for each gap and </a:t>
            </a:r>
            <a:r>
              <a:rPr lang="en-GB" sz="1200" b="0" dirty="0"/>
              <a:t>write the verb in the correct person. The verbs are underneath the text, but their endings need to be changed to match the subject in each phrase</a:t>
            </a:r>
            <a:endParaRPr lang="en-GB" b="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 Play the recording to check answers.</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b="0" dirty="0"/>
              <a:t>Click to reveal the answers and their meaning in English.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GB" dirty="0"/>
          </a:p>
          <a:p>
            <a:pPr marL="228600" indent="-228600">
              <a:buAutoNum type="arabicPeriod"/>
            </a:pPr>
            <a:endParaRPr lang="en-ES" b="0" dirty="0"/>
          </a:p>
          <a:p>
            <a:endParaRPr lang="en-ES" b="1" dirty="0"/>
          </a:p>
          <a:p>
            <a:endParaRPr lang="en-ES" dirty="0"/>
          </a:p>
          <a:p>
            <a:endParaRPr lang="en-ES"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40</a:t>
            </a:fld>
            <a:endParaRPr lang="es-ES_tradnl"/>
          </a:p>
        </p:txBody>
      </p:sp>
    </p:spTree>
    <p:extLst>
      <p:ext uri="{BB962C8B-B14F-4D97-AF65-F5344CB8AC3E}">
        <p14:creationId xmlns:p14="http://schemas.microsoft.com/office/powerpoint/2010/main" val="15174863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8 minutes</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a:t>
            </a:r>
            <a:r>
              <a:rPr lang="en-GB" b="1" dirty="0"/>
              <a:t> </a:t>
            </a:r>
            <a:r>
              <a:rPr lang="en-GB" b="0" dirty="0"/>
              <a:t>recognise and understand the meaning of 3</a:t>
            </a:r>
            <a:r>
              <a:rPr lang="en-GB" b="0" baseline="30000" dirty="0"/>
              <a:t>rd</a:t>
            </a:r>
            <a:r>
              <a:rPr lang="en-GB" b="0" dirty="0"/>
              <a:t> person singular verbs in the </a:t>
            </a:r>
            <a:r>
              <a:rPr lang="en-GB" b="0" dirty="0" err="1"/>
              <a:t>preterite</a:t>
            </a:r>
            <a:r>
              <a:rPr lang="en-GB" b="0" dirty="0"/>
              <a:t> and also this week’s vocabulary.</a:t>
            </a:r>
            <a:endParaRPr lang="en-ES" b="1" dirty="0"/>
          </a:p>
          <a:p>
            <a:endParaRPr lang="en-ES" b="1" dirty="0"/>
          </a:p>
          <a:p>
            <a:r>
              <a:rPr lang="en-ES" b="1" dirty="0"/>
              <a:t>Procedure:</a:t>
            </a:r>
            <a:endParaRPr lang="en-GB" b="1" dirty="0"/>
          </a:p>
          <a:p>
            <a:pPr marL="228600" indent="-228600">
              <a:buAutoNum type="arabicPeriod"/>
            </a:pPr>
            <a:r>
              <a:rPr lang="en-GB" b="0" dirty="0"/>
              <a:t>Read and listen to the second part of the story.</a:t>
            </a:r>
          </a:p>
          <a:p>
            <a:pPr marL="228600" indent="-228600">
              <a:buAutoNum type="arabicPeriod"/>
            </a:pPr>
            <a:r>
              <a:rPr lang="en-GB" b="0" dirty="0"/>
              <a:t>Highlight/underline the phrases in the text which express the same ideas as the phrases 1-12 on the slide.</a:t>
            </a:r>
          </a:p>
          <a:p>
            <a:pPr marL="228600" indent="-228600">
              <a:buAutoNum type="arabicPeriod"/>
            </a:pPr>
            <a:r>
              <a:rPr lang="en-GB" b="1" dirty="0"/>
              <a:t>Note that Q3 and Q12 relate to the text for Higher students.</a:t>
            </a:r>
          </a:p>
          <a:p>
            <a:pPr marL="228600" indent="-228600">
              <a:buAutoNum type="arabicPeriod"/>
            </a:pPr>
            <a:r>
              <a:rPr lang="en-GB" b="1" dirty="0"/>
              <a:t>Higher: </a:t>
            </a:r>
            <a:r>
              <a:rPr lang="en-GB" b="0" dirty="0"/>
              <a:t>also</a:t>
            </a:r>
            <a:r>
              <a:rPr lang="en-GB" b="1" dirty="0"/>
              <a:t> </a:t>
            </a:r>
            <a:r>
              <a:rPr lang="en-GB" b="0" dirty="0"/>
              <a:t>spot the 8 differences between the recording and the text.</a:t>
            </a:r>
          </a:p>
          <a:p>
            <a:pPr marL="228600" indent="-228600">
              <a:buAutoNum type="arabicPeriod"/>
            </a:pPr>
            <a:r>
              <a:rPr lang="en-GB" b="0" dirty="0"/>
              <a:t>Click to reveal the answers.</a:t>
            </a:r>
            <a:endParaRPr lang="en-ES" b="0"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41</a:t>
            </a:fld>
            <a:endParaRPr lang="es-ES_tradnl"/>
          </a:p>
        </p:txBody>
      </p:sp>
    </p:spTree>
    <p:extLst>
      <p:ext uri="{BB962C8B-B14F-4D97-AF65-F5344CB8AC3E}">
        <p14:creationId xmlns:p14="http://schemas.microsoft.com/office/powerpoint/2010/main" val="123880814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OPTIONAL</a:t>
            </a:r>
          </a:p>
          <a:p>
            <a:r>
              <a:rPr lang="en-ES" b="1" dirty="0"/>
              <a:t>[1/2]</a:t>
            </a:r>
          </a:p>
          <a:p>
            <a:r>
              <a:rPr lang="en-ES" b="1" dirty="0"/>
              <a:t>Timing: </a:t>
            </a:r>
            <a:r>
              <a:rPr lang="en-ES" b="0" dirty="0"/>
              <a:t>5 minutes</a:t>
            </a:r>
            <a:endParaRPr lang="en-ES" b="1" dirty="0"/>
          </a:p>
          <a:p>
            <a:endParaRPr lang="en-ES" b="1" dirty="0"/>
          </a:p>
          <a:p>
            <a:r>
              <a:rPr lang="en-ES" b="1" dirty="0"/>
              <a:t>Aim:</a:t>
            </a:r>
            <a:r>
              <a:rPr lang="en-GB" b="1" dirty="0"/>
              <a:t> </a:t>
            </a:r>
            <a:r>
              <a:rPr lang="en-GB" b="0" dirty="0"/>
              <a:t>to infer, </a:t>
            </a:r>
            <a:r>
              <a:rPr lang="en-GB" sz="1200" b="0" i="0" u="none" strike="noStrike" kern="1200" baseline="0" dirty="0">
                <a:solidFill>
                  <a:schemeClr val="tx1"/>
                </a:solidFill>
                <a:latin typeface="+mn-lt"/>
                <a:ea typeface="+mn-ea"/>
                <a:cs typeface="+mn-cs"/>
              </a:rPr>
              <a:t>by </a:t>
            </a:r>
            <a:r>
              <a:rPr lang="en-US" sz="1200" b="0" i="0" u="none" strike="noStrike" kern="1200" baseline="0" dirty="0">
                <a:solidFill>
                  <a:schemeClr val="tx1"/>
                </a:solidFill>
                <a:latin typeface="+mn-lt"/>
                <a:ea typeface="+mn-ea"/>
                <a:cs typeface="+mn-cs"/>
              </a:rPr>
              <a:t>knowledge of the vocabulary and grammar, the meaning of the unknown words in the text</a:t>
            </a:r>
            <a:endParaRPr lang="en-ES" b="1" dirty="0"/>
          </a:p>
          <a:p>
            <a:endParaRPr lang="en-ES" b="1" dirty="0"/>
          </a:p>
          <a:p>
            <a:r>
              <a:rPr lang="en-ES" b="1" dirty="0"/>
              <a:t>Procedure:</a:t>
            </a:r>
            <a:endParaRPr lang="en-GB" b="1" dirty="0"/>
          </a:p>
          <a:p>
            <a:pPr marL="228600" indent="-228600">
              <a:buAutoNum type="arabicPeriod"/>
            </a:pPr>
            <a:r>
              <a:rPr lang="en-GB" b="0" dirty="0"/>
              <a:t>Students read each sentence taking note of the grammar and vocabulary used.</a:t>
            </a:r>
          </a:p>
          <a:p>
            <a:pPr marL="228600" indent="-228600">
              <a:buAutoNum type="arabicPeriod"/>
            </a:pPr>
            <a:r>
              <a:rPr lang="en-GB" b="0" dirty="0"/>
              <a:t>Students look at the word in bold; do they know what sort of word it is verb, noun, etc.</a:t>
            </a:r>
          </a:p>
          <a:p>
            <a:pPr marL="228600" indent="-228600">
              <a:buAutoNum type="arabicPeriod"/>
            </a:pPr>
            <a:r>
              <a:rPr lang="en-GB" b="0" dirty="0"/>
              <a:t>Students choose the most suitable description for each word in bold.</a:t>
            </a:r>
          </a:p>
          <a:p>
            <a:pPr marL="228600" indent="-228600">
              <a:buAutoNum type="arabicPeriod"/>
            </a:pPr>
            <a:r>
              <a:rPr lang="en-GB" b="0" dirty="0"/>
              <a:t>Students suggest a meaning for the word in English.</a:t>
            </a:r>
          </a:p>
          <a:p>
            <a:pPr marL="228600" indent="-228600">
              <a:buAutoNum type="arabicPeriod"/>
            </a:pPr>
            <a:r>
              <a:rPr lang="en-GB" b="0" dirty="0"/>
              <a:t>Click to reveal the correct English translation.</a:t>
            </a:r>
            <a:endParaRPr lang="en-ES" b="0" dirty="0"/>
          </a:p>
          <a:p>
            <a:endParaRPr lang="en-ES" b="1" dirty="0"/>
          </a:p>
          <a:p>
            <a:endParaRPr lang="en-ES" dirty="0"/>
          </a:p>
          <a:p>
            <a:endParaRPr lang="en-ES"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42</a:t>
            </a:fld>
            <a:endParaRPr lang="es-ES_tradnl"/>
          </a:p>
        </p:txBody>
      </p:sp>
    </p:spTree>
    <p:extLst>
      <p:ext uri="{BB962C8B-B14F-4D97-AF65-F5344CB8AC3E}">
        <p14:creationId xmlns:p14="http://schemas.microsoft.com/office/powerpoint/2010/main" val="5568960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[2/2] Higher only</a:t>
            </a:r>
          </a:p>
        </p:txBody>
      </p:sp>
      <p:sp>
        <p:nvSpPr>
          <p:cNvPr id="4" name="Slide Number Placeholder 3"/>
          <p:cNvSpPr>
            <a:spLocks noGrp="1"/>
          </p:cNvSpPr>
          <p:nvPr>
            <p:ph type="sldNum" sz="quarter" idx="5"/>
          </p:nvPr>
        </p:nvSpPr>
        <p:spPr/>
        <p:txBody>
          <a:bodyPr/>
          <a:lstStyle/>
          <a:p>
            <a:fld id="{5EF16B9A-6AB5-4F2C-B5AA-1FCE0982A6FE}" type="slidenum">
              <a:rPr lang="es-ES_tradnl" smtClean="0"/>
              <a:t>43</a:t>
            </a:fld>
            <a:endParaRPr lang="es-ES_tradnl"/>
          </a:p>
        </p:txBody>
      </p:sp>
    </p:spTree>
    <p:extLst>
      <p:ext uri="{BB962C8B-B14F-4D97-AF65-F5344CB8AC3E}">
        <p14:creationId xmlns:p14="http://schemas.microsoft.com/office/powerpoint/2010/main" val="189039708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b="1" dirty="0"/>
              <a:t>Higher only</a:t>
            </a:r>
          </a:p>
          <a:p>
            <a:pPr marL="0" lvl="0" indent="0" algn="l" rtl="0">
              <a:spcBef>
                <a:spcPts val="0"/>
              </a:spcBef>
              <a:spcAft>
                <a:spcPts val="0"/>
              </a:spcAft>
              <a:buNone/>
            </a:pPr>
            <a:r>
              <a:rPr lang="en-US" b="1" dirty="0"/>
              <a:t>Timing: </a:t>
            </a:r>
            <a:r>
              <a:rPr lang="en-US" b="0" dirty="0"/>
              <a:t>2 min.</a:t>
            </a:r>
            <a:endParaRPr lang="en-US" dirty="0"/>
          </a:p>
          <a:p>
            <a:pPr marL="0" lvl="0" indent="0" algn="l" rtl="0">
              <a:spcBef>
                <a:spcPts val="0"/>
              </a:spcBef>
              <a:spcAft>
                <a:spcPts val="0"/>
              </a:spcAft>
              <a:buNone/>
            </a:pPr>
            <a:endParaRPr lang="en-US" b="1" dirty="0"/>
          </a:p>
          <a:p>
            <a:pPr marL="0" marR="0" lvl="0" indent="0" algn="l" rtl="0">
              <a:lnSpc>
                <a:spcPct val="100000"/>
              </a:lnSpc>
              <a:spcBef>
                <a:spcPts val="0"/>
              </a:spcBef>
              <a:spcAft>
                <a:spcPts val="0"/>
              </a:spcAft>
              <a:buClr>
                <a:schemeClr val="dk1"/>
              </a:buClr>
              <a:buSzPts val="1200"/>
              <a:buFont typeface="Calibri"/>
              <a:buNone/>
            </a:pPr>
            <a:r>
              <a:rPr lang="en-US" b="1" dirty="0"/>
              <a:t>Aim: </a:t>
            </a:r>
            <a:r>
              <a:rPr lang="en-US" b="0" dirty="0"/>
              <a:t>to recap final syllable stress in Spanish and the rules for accents</a:t>
            </a:r>
            <a:endParaRPr lang="en-US" b="1" dirty="0"/>
          </a:p>
          <a:p>
            <a:pPr marL="0" lvl="0" indent="0" algn="l" rtl="0">
              <a:spcBef>
                <a:spcPts val="0"/>
              </a:spcBef>
              <a:spcAft>
                <a:spcPts val="0"/>
              </a:spcAft>
              <a:buNone/>
            </a:pPr>
            <a:r>
              <a:rPr lang="en-US" b="0" dirty="0"/>
              <a:t> </a:t>
            </a:r>
          </a:p>
          <a:p>
            <a:pPr marL="0" lvl="0" indent="0" algn="l" rtl="0">
              <a:spcBef>
                <a:spcPts val="0"/>
              </a:spcBef>
              <a:spcAft>
                <a:spcPts val="0"/>
              </a:spcAft>
              <a:buNone/>
            </a:pPr>
            <a:r>
              <a:rPr lang="en-US" b="1" dirty="0"/>
              <a:t>Procedure:</a:t>
            </a:r>
            <a:endParaRPr lang="en-US" dirty="0"/>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en-US" b="0" dirty="0"/>
              <a:t>The teacher reads the explanations whilst clicking through the animation sequence.</a:t>
            </a:r>
          </a:p>
          <a:p>
            <a:endParaRPr lang="en-ES"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44</a:t>
            </a:fld>
            <a:endParaRPr lang="es-ES_tradnl"/>
          </a:p>
        </p:txBody>
      </p:sp>
    </p:spTree>
    <p:extLst>
      <p:ext uri="{BB962C8B-B14F-4D97-AF65-F5344CB8AC3E}">
        <p14:creationId xmlns:p14="http://schemas.microsoft.com/office/powerpoint/2010/main" val="359976357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4 minutes</a:t>
            </a:r>
            <a:endParaRPr lang="en-ES" b="1" dirty="0"/>
          </a:p>
          <a:p>
            <a:endParaRPr lang="en-ES" b="1" dirty="0"/>
          </a:p>
          <a:p>
            <a:r>
              <a:rPr lang="en-ES" b="1" dirty="0"/>
              <a:t>Aim:</a:t>
            </a:r>
            <a:r>
              <a:rPr lang="en-GB" b="1" dirty="0"/>
              <a:t> </a:t>
            </a:r>
            <a:r>
              <a:rPr lang="en-GB" b="0" dirty="0"/>
              <a:t>to read aloud sentences which contain SSCs </a:t>
            </a:r>
            <a:r>
              <a:rPr lang="it-IT" b="0" dirty="0"/>
              <a:t>[cu], [ca], [co], [ci], [ce], [cue], [cua</a:t>
            </a:r>
            <a:r>
              <a:rPr lang="it-IT" b="0" dirty="0">
                <a:solidFill>
                  <a:schemeClr val="accent5">
                    <a:lumMod val="75000"/>
                  </a:schemeClr>
                </a:solidFill>
              </a:rPr>
              <a:t>], [cui] </a:t>
            </a:r>
            <a:r>
              <a:rPr lang="it-IT" b="0" dirty="0"/>
              <a:t>with accuracy and some degree of fluency; (H) to read aloud sentences with some degree of fluency and accurately pronounce words with final syllable stress.</a:t>
            </a:r>
            <a:endParaRPr lang="en-ES" b="1" dirty="0"/>
          </a:p>
          <a:p>
            <a:endParaRPr lang="en-ES" b="1" dirty="0"/>
          </a:p>
          <a:p>
            <a:r>
              <a:rPr lang="en-ES" b="1" dirty="0"/>
              <a:t>Procedure:</a:t>
            </a:r>
            <a:endParaRPr lang="en-GB" b="1" dirty="0"/>
          </a:p>
          <a:p>
            <a:pPr marL="228600" indent="-228600">
              <a:buAutoNum type="arabicPeriod"/>
            </a:pPr>
            <a:r>
              <a:rPr lang="en-GB" dirty="0"/>
              <a:t>Students work in pairs, taking turns to read a sentence.</a:t>
            </a:r>
          </a:p>
          <a:p>
            <a:pPr marL="228600" indent="-228600">
              <a:buAutoNum type="arabicPeriod"/>
            </a:pPr>
            <a:r>
              <a:rPr lang="en-GB" dirty="0"/>
              <a:t>Teacher clicks and the sentence appears on the screen one word at a time.</a:t>
            </a:r>
          </a:p>
          <a:p>
            <a:pPr marL="228600" indent="-228600">
              <a:buAutoNum type="arabicPeriod"/>
            </a:pPr>
            <a:r>
              <a:rPr lang="en-GB" dirty="0"/>
              <a:t>Students try to keep to the pace of the word by word animation of the sentences.</a:t>
            </a:r>
          </a:p>
          <a:p>
            <a:pPr marL="228600" indent="-228600">
              <a:buAutoNum type="arabicPeriod"/>
            </a:pPr>
            <a:r>
              <a:rPr lang="en-GB" dirty="0"/>
              <a:t>At the end of the activity, the teacher may want to ask students to pronounce some of the words with the target SSCs. Similarly, the teacher may ask higher student, which words in each sentence have final syllable stress.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6959683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5 minutes</a:t>
            </a:r>
            <a:endParaRPr lang="en-ES" b="1" dirty="0"/>
          </a:p>
          <a:p>
            <a:endParaRPr lang="en-ES" b="1" dirty="0"/>
          </a:p>
          <a:p>
            <a:r>
              <a:rPr lang="en-ES" b="1" dirty="0"/>
              <a:t>Aim:</a:t>
            </a:r>
            <a:r>
              <a:rPr lang="en-GB" b="1" dirty="0"/>
              <a:t> </a:t>
            </a:r>
            <a:r>
              <a:rPr lang="en-GB" b="0" dirty="0"/>
              <a:t>to transcribe sentences which contain SSCs </a:t>
            </a:r>
            <a:r>
              <a:rPr lang="it-IT" b="0" dirty="0"/>
              <a:t>[cu], [ca], [co], [ci], [ce], [cue], [cua</a:t>
            </a:r>
            <a:r>
              <a:rPr lang="it-IT" b="0" dirty="0">
                <a:solidFill>
                  <a:schemeClr val="accent5">
                    <a:lumMod val="75000"/>
                  </a:schemeClr>
                </a:solidFill>
              </a:rPr>
              <a:t>], [cui] </a:t>
            </a:r>
            <a:r>
              <a:rPr lang="it-IT" b="0" dirty="0"/>
              <a:t>with accuracy; (H) to transcribe sentences and accurately spell words with final syllable stress.</a:t>
            </a:r>
            <a:endParaRPr lang="en-ES" b="1" dirty="0"/>
          </a:p>
          <a:p>
            <a:endParaRPr lang="en-ES" b="1" dirty="0"/>
          </a:p>
          <a:p>
            <a:r>
              <a:rPr lang="en-ES" b="1" dirty="0"/>
              <a:t>Procedure:</a:t>
            </a:r>
            <a:endParaRPr lang="en-GB" b="1" dirty="0"/>
          </a:p>
          <a:p>
            <a:pPr marL="228600" indent="-228600">
              <a:buAutoNum type="arabicPeriod"/>
            </a:pPr>
            <a:r>
              <a:rPr lang="en-GB" dirty="0"/>
              <a:t>Teacher clicks on each number to play the audio. Students may listen to each audio up to 3 times.</a:t>
            </a:r>
          </a:p>
          <a:p>
            <a:pPr marL="228600" indent="-228600">
              <a:buAutoNum type="arabicPeriod"/>
            </a:pPr>
            <a:r>
              <a:rPr lang="en-GB" dirty="0"/>
              <a:t>Students try to write down the sentence they hear as accurately as possible.</a:t>
            </a:r>
          </a:p>
          <a:p>
            <a:pPr marL="228600" indent="-228600">
              <a:buAutoNum type="arabicPeriod"/>
            </a:pPr>
            <a:r>
              <a:rPr lang="en-GB" dirty="0"/>
              <a:t>Teacher clicks to reveal each sentence so that students can mark their response, giving a mark for each correct word containing one of the target SSCs (in bold). Higher students give themselves marks for the correct spelling of the words ending in red.</a:t>
            </a:r>
          </a:p>
          <a:p>
            <a:endParaRPr lang="en-GB" dirty="0"/>
          </a:p>
          <a:p>
            <a:r>
              <a:rPr lang="en-GB" b="1" dirty="0"/>
              <a:t>Transcript</a:t>
            </a:r>
            <a:r>
              <a:rPr lang="en-GB" dirty="0"/>
              <a:t>:</a:t>
            </a:r>
          </a:p>
          <a:p>
            <a:pPr marL="228600" indent="-228600">
              <a:buAutoNum type="arabicPeriod"/>
            </a:pPr>
            <a:r>
              <a:rPr lang="en-GB" dirty="0"/>
              <a:t>La </a:t>
            </a:r>
            <a:r>
              <a:rPr lang="en-GB" dirty="0" err="1"/>
              <a:t>madre</a:t>
            </a:r>
            <a:r>
              <a:rPr lang="en-GB" dirty="0"/>
              <a:t> de Carlos </a:t>
            </a:r>
            <a:r>
              <a:rPr lang="en-GB" dirty="0" err="1"/>
              <a:t>decidió</a:t>
            </a:r>
            <a:r>
              <a:rPr lang="en-GB" dirty="0"/>
              <a:t> que era </a:t>
            </a:r>
            <a:r>
              <a:rPr lang="en-GB" dirty="0" err="1"/>
              <a:t>necesario</a:t>
            </a:r>
            <a:r>
              <a:rPr lang="en-GB" dirty="0"/>
              <a:t> </a:t>
            </a:r>
            <a:r>
              <a:rPr lang="en-GB" dirty="0" err="1"/>
              <a:t>dejar</a:t>
            </a:r>
            <a:r>
              <a:rPr lang="en-GB" dirty="0"/>
              <a:t> </a:t>
            </a:r>
            <a:r>
              <a:rPr lang="en-GB" dirty="0" err="1"/>
              <a:t>el</a:t>
            </a:r>
            <a:r>
              <a:rPr lang="en-GB" dirty="0"/>
              <a:t> </a:t>
            </a:r>
            <a:r>
              <a:rPr lang="en-GB" dirty="0" err="1"/>
              <a:t>país</a:t>
            </a:r>
            <a:r>
              <a:rPr lang="en-GB" dirty="0"/>
              <a:t>.</a:t>
            </a:r>
          </a:p>
          <a:p>
            <a:pPr marL="228600" indent="-228600">
              <a:buAutoNum type="arabicPeriod"/>
            </a:pPr>
            <a:r>
              <a:rPr lang="en-GB" dirty="0"/>
              <a:t>Enrique </a:t>
            </a:r>
            <a:r>
              <a:rPr lang="en-GB" dirty="0" err="1"/>
              <a:t>aprendió</a:t>
            </a:r>
            <a:r>
              <a:rPr lang="en-GB" dirty="0"/>
              <a:t> </a:t>
            </a:r>
            <a:r>
              <a:rPr lang="en-GB" dirty="0" err="1"/>
              <a:t>inglés</a:t>
            </a:r>
            <a:r>
              <a:rPr lang="en-GB" dirty="0"/>
              <a:t> y </a:t>
            </a:r>
            <a:r>
              <a:rPr lang="en-GB" dirty="0" err="1"/>
              <a:t>consiguió</a:t>
            </a:r>
            <a:r>
              <a:rPr lang="en-GB" dirty="0"/>
              <a:t> un </a:t>
            </a:r>
            <a:r>
              <a:rPr lang="en-GB" dirty="0" err="1"/>
              <a:t>trabajo</a:t>
            </a:r>
            <a:r>
              <a:rPr lang="en-GB" dirty="0"/>
              <a:t> sin </a:t>
            </a:r>
            <a:r>
              <a:rPr lang="en-GB" dirty="0" err="1"/>
              <a:t>dificultad</a:t>
            </a:r>
            <a:r>
              <a:rPr lang="en-GB" dirty="0"/>
              <a:t>.</a:t>
            </a:r>
          </a:p>
          <a:p>
            <a:pPr marL="228600" indent="-228600">
              <a:buAutoNum type="arabicPeriod"/>
            </a:pPr>
            <a:r>
              <a:rPr lang="en-GB" dirty="0"/>
              <a:t>Carlos </a:t>
            </a:r>
            <a:r>
              <a:rPr lang="en-GB" dirty="0" err="1"/>
              <a:t>asistió</a:t>
            </a:r>
            <a:r>
              <a:rPr lang="en-GB" dirty="0"/>
              <a:t> a </a:t>
            </a:r>
            <a:r>
              <a:rPr lang="en-GB" dirty="0" err="1"/>
              <a:t>una</a:t>
            </a:r>
            <a:r>
              <a:rPr lang="en-GB" dirty="0"/>
              <a:t> </a:t>
            </a:r>
            <a:r>
              <a:rPr lang="en-GB" dirty="0" err="1"/>
              <a:t>escuela</a:t>
            </a:r>
            <a:r>
              <a:rPr lang="en-GB" dirty="0"/>
              <a:t> </a:t>
            </a:r>
            <a:r>
              <a:rPr lang="en-GB" dirty="0" err="1"/>
              <a:t>en</a:t>
            </a:r>
            <a:r>
              <a:rPr lang="en-GB" dirty="0"/>
              <a:t> la ciudad.</a:t>
            </a:r>
          </a:p>
          <a:p>
            <a:pPr marL="228600" indent="-228600">
              <a:buAutoNum type="arabicPeriod"/>
            </a:pPr>
            <a:r>
              <a:rPr lang="en-GB" dirty="0" err="1"/>
              <a:t>Encontró</a:t>
            </a:r>
            <a:r>
              <a:rPr lang="en-GB" dirty="0"/>
              <a:t> </a:t>
            </a:r>
            <a:r>
              <a:rPr lang="en-GB" dirty="0" err="1"/>
              <a:t>diferencias</a:t>
            </a:r>
            <a:r>
              <a:rPr lang="en-GB" dirty="0"/>
              <a:t> </a:t>
            </a:r>
            <a:r>
              <a:rPr lang="en-GB" dirty="0" err="1"/>
              <a:t>en</a:t>
            </a:r>
            <a:r>
              <a:rPr lang="en-GB" dirty="0"/>
              <a:t> la </a:t>
            </a:r>
            <a:r>
              <a:rPr lang="en-GB" dirty="0" err="1"/>
              <a:t>educación</a:t>
            </a:r>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5097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10 minutes</a:t>
            </a:r>
            <a:endParaRPr lang="en-ES" b="1" dirty="0"/>
          </a:p>
          <a:p>
            <a:endParaRPr lang="en-ES" b="1" dirty="0"/>
          </a:p>
          <a:p>
            <a:r>
              <a:rPr lang="en-ES" b="1" dirty="0"/>
              <a:t>Aim:</a:t>
            </a:r>
            <a:r>
              <a:rPr lang="en-GB" b="1" dirty="0"/>
              <a:t> </a:t>
            </a:r>
            <a:r>
              <a:rPr lang="en-GB" b="0" dirty="0"/>
              <a:t>to produce questions using -er and -</a:t>
            </a:r>
            <a:r>
              <a:rPr lang="en-GB" b="0" dirty="0" err="1"/>
              <a:t>ir</a:t>
            </a:r>
            <a:r>
              <a:rPr lang="en-GB" b="0" dirty="0"/>
              <a:t> verbs in the </a:t>
            </a:r>
            <a:r>
              <a:rPr lang="en-GB" b="0" dirty="0" err="1"/>
              <a:t>preterite</a:t>
            </a:r>
            <a:r>
              <a:rPr lang="en-GB" b="0" dirty="0"/>
              <a:t> tense</a:t>
            </a:r>
          </a:p>
          <a:p>
            <a:endParaRPr lang="en-ES" b="1" dirty="0"/>
          </a:p>
          <a:p>
            <a:r>
              <a:rPr lang="en-ES" b="1" dirty="0"/>
              <a:t>Procedure:</a:t>
            </a:r>
          </a:p>
          <a:p>
            <a:pPr marL="228600" indent="-228600">
              <a:buAutoNum type="arabicPeriod"/>
            </a:pPr>
            <a:r>
              <a:rPr lang="en-GB" b="0" dirty="0"/>
              <a:t>Students look at the question starters and the infinitive verbs on the left and create questions in the past tense about the text (from the previous two slides) to ask their partner.</a:t>
            </a:r>
          </a:p>
          <a:p>
            <a:pPr marL="228600" indent="-228600">
              <a:buAutoNum type="arabicPeriod"/>
            </a:pPr>
            <a:r>
              <a:rPr lang="en-GB" b="0" dirty="0"/>
              <a:t>Students ask their partner the questions.</a:t>
            </a:r>
          </a:p>
          <a:p>
            <a:pPr marL="228600" indent="-228600">
              <a:buAutoNum type="arabicPeriod"/>
            </a:pPr>
            <a:r>
              <a:rPr lang="en-GB" b="0" dirty="0"/>
              <a:t>Students try to answer the questions using the text. Answers can be read straight from the text, as long as they answer the question. Alternatively, the teacher can ask some students to share a question with the class and then nominate someone else in the class to answer.</a:t>
            </a:r>
          </a:p>
          <a:p>
            <a:pPr marL="228600" indent="-228600">
              <a:buAutoNum type="arabicPeriod"/>
            </a:pPr>
            <a:r>
              <a:rPr lang="en-GB" b="0" dirty="0"/>
              <a:t>Click to reveal possible questions in English, one at a time. Click again to translate them into Spanish.</a:t>
            </a:r>
          </a:p>
          <a:p>
            <a:endParaRPr lang="en-ES" b="1" dirty="0"/>
          </a:p>
          <a:p>
            <a:r>
              <a:rPr lang="en-ES" b="1" dirty="0"/>
              <a:t>Notes</a:t>
            </a:r>
            <a:r>
              <a:rPr lang="en-ES" dirty="0"/>
              <a:t>:</a:t>
            </a:r>
          </a:p>
          <a:p>
            <a:pPr marL="228600" indent="-228600">
              <a:buFont typeface="+mj-lt"/>
              <a:buAutoNum type="arabicPeriod"/>
            </a:pPr>
            <a:r>
              <a:rPr lang="en-ES" dirty="0"/>
              <a:t>Note that there are 4 suggested questions prompted in English. Depending on the level of the class, the teacher might decide to use these prompts fully or partially. Or they can also be removed. Questions will appear in Spanish with further clicks.</a:t>
            </a:r>
          </a:p>
          <a:p>
            <a:endParaRPr lang="en-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81351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10 minutes</a:t>
            </a:r>
            <a:endParaRPr lang="en-ES" b="1" dirty="0"/>
          </a:p>
          <a:p>
            <a:endParaRPr lang="en-ES" b="1" dirty="0"/>
          </a:p>
          <a:p>
            <a:r>
              <a:rPr lang="en-ES" b="1" dirty="0"/>
              <a:t>Aim:</a:t>
            </a:r>
            <a:r>
              <a:rPr lang="en-GB" b="1" dirty="0"/>
              <a:t> </a:t>
            </a:r>
            <a:r>
              <a:rPr lang="en-GB" b="0" dirty="0"/>
              <a:t>to produce questions using prepositions and -er and -</a:t>
            </a:r>
            <a:r>
              <a:rPr lang="en-GB" b="0" dirty="0" err="1"/>
              <a:t>ir</a:t>
            </a:r>
            <a:r>
              <a:rPr lang="en-GB" b="0" dirty="0"/>
              <a:t> verbs in the </a:t>
            </a:r>
            <a:r>
              <a:rPr lang="en-GB" b="0" dirty="0" err="1"/>
              <a:t>preterite</a:t>
            </a:r>
            <a:r>
              <a:rPr lang="en-GB" b="0" dirty="0"/>
              <a:t> tense</a:t>
            </a:r>
            <a:endParaRPr lang="en-ES" b="1" dirty="0"/>
          </a:p>
          <a:p>
            <a:endParaRPr lang="en-ES" b="1" dirty="0"/>
          </a:p>
          <a:p>
            <a:r>
              <a:rPr lang="en-ES" b="1" dirty="0"/>
              <a:t>Procedure:</a:t>
            </a:r>
          </a:p>
          <a:p>
            <a:pPr marL="228600" indent="-228600">
              <a:buAutoNum type="arabicPeriod"/>
            </a:pPr>
            <a:r>
              <a:rPr lang="en-GB" b="0" dirty="0"/>
              <a:t>Students look at the question starters and the infinitive verbs on the left and create questions in the past tense about the text (from the previous two slides) to ask their partner.</a:t>
            </a:r>
          </a:p>
          <a:p>
            <a:pPr marL="228600" indent="-228600">
              <a:buAutoNum type="arabicPeriod"/>
            </a:pPr>
            <a:r>
              <a:rPr lang="en-GB" b="0" dirty="0"/>
              <a:t>Students ask their partner the questions.</a:t>
            </a:r>
          </a:p>
          <a:p>
            <a:pPr marL="228600" indent="-228600">
              <a:buAutoNum type="arabicPeriod"/>
            </a:pPr>
            <a:r>
              <a:rPr lang="en-GB" b="0" dirty="0"/>
              <a:t>Students try to answer the questions using the text. Answers can be read straight from the text, as long as they answer the question. Alternatively, the teacher can ask some students to share a question with the class and then nominate someone else in the class to answer.</a:t>
            </a:r>
          </a:p>
          <a:p>
            <a:pPr marL="228600" indent="-228600">
              <a:buAutoNum type="arabicPeriod"/>
            </a:pPr>
            <a:r>
              <a:rPr lang="en-GB" b="0" dirty="0"/>
              <a:t>Click to reveal possible questions in English, one at a time. Click again to translate them into Spanish.</a:t>
            </a:r>
          </a:p>
          <a:p>
            <a:endParaRPr lang="en-ES" b="1" dirty="0"/>
          </a:p>
          <a:p>
            <a:r>
              <a:rPr lang="en-ES" b="1" dirty="0"/>
              <a:t>Notes</a:t>
            </a:r>
            <a:r>
              <a:rPr lang="en-ES" dirty="0"/>
              <a:t>:</a:t>
            </a:r>
          </a:p>
          <a:p>
            <a:pPr marL="228600" indent="-228600">
              <a:buFont typeface="+mj-lt"/>
              <a:buAutoNum type="arabicPeriod"/>
            </a:pPr>
            <a:r>
              <a:rPr lang="en-ES" dirty="0"/>
              <a:t>Note that there are 4 suggested questions prompted in English. Depending on the level of the class, the teacher might decide to use these prompts fully or partially. Or they can also be removed. Questions will appear in Spanish with further clicks.</a:t>
            </a:r>
          </a:p>
          <a:p>
            <a:endParaRPr lang="en-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09010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1" i="0" u="none" strike="noStrike" dirty="0">
                <a:solidFill>
                  <a:schemeClr val="dk1"/>
                </a:solidFill>
                <a:latin typeface="Calibri"/>
                <a:ea typeface="Calibri"/>
                <a:cs typeface="Calibri"/>
                <a:sym typeface="Calibri"/>
              </a:rPr>
              <a:t>All words from this lesson’s vocabulary are on the three AO GCSE wordlists, with the following exception(s):</a:t>
            </a:r>
            <a:br>
              <a:rPr lang="en-GB" sz="1200" b="1"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AQA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adelante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confundir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continente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poeta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guerra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Estados</a:t>
            </a:r>
            <a:r>
              <a:rPr lang="en-GB" sz="1200" b="0" i="0" u="none" strike="noStrike" dirty="0">
                <a:solidFill>
                  <a:schemeClr val="dk1"/>
                </a:solidFill>
                <a:latin typeface="Calibri"/>
                <a:ea typeface="Calibri"/>
                <a:cs typeface="Calibri"/>
                <a:sym typeface="Calibri"/>
              </a:rPr>
              <a:t> Unidos, </a:t>
            </a:r>
            <a:r>
              <a:rPr lang="en-GB" sz="1200" b="0" i="0" u="none" strike="noStrike" dirty="0" err="1">
                <a:solidFill>
                  <a:schemeClr val="dk1"/>
                </a:solidFill>
                <a:latin typeface="Calibri"/>
                <a:ea typeface="Calibri"/>
                <a:cs typeface="Calibri"/>
                <a:sym typeface="Calibri"/>
              </a:rPr>
              <a:t>huir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desear</a:t>
            </a:r>
            <a:r>
              <a:rPr lang="en-GB" sz="1200" b="0" i="0" u="none" strike="noStrike" dirty="0">
                <a:solidFill>
                  <a:schemeClr val="dk1"/>
                </a:solidFill>
                <a:latin typeface="Calibri"/>
                <a:ea typeface="Calibri"/>
                <a:cs typeface="Calibri"/>
                <a:sym typeface="Calibri"/>
              </a:rPr>
              <a:t>, México, por </a:t>
            </a:r>
            <a:r>
              <a:rPr lang="en-GB" sz="1200" b="0" i="0" u="none" strike="noStrike" dirty="0" err="1">
                <a:solidFill>
                  <a:schemeClr val="dk1"/>
                </a:solidFill>
                <a:latin typeface="Calibri"/>
                <a:ea typeface="Calibri"/>
                <a:cs typeface="Calibri"/>
                <a:sym typeface="Calibri"/>
              </a:rPr>
              <a:t>supuesto</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cárcel</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estadounidense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enemigo</a:t>
            </a:r>
            <a:br>
              <a:rPr lang="en-GB" sz="1200" b="1" i="0" u="none" strike="noStrike" dirty="0">
                <a:solidFill>
                  <a:schemeClr val="dk1"/>
                </a:solidFill>
                <a:latin typeface="Calibri"/>
                <a:ea typeface="Calibri"/>
                <a:cs typeface="Calibri"/>
                <a:sym typeface="Calibri"/>
              </a:rPr>
            </a:br>
            <a:r>
              <a:rPr lang="en-GB" sz="1200" b="1" i="0" u="none" strike="noStrike" dirty="0">
                <a:solidFill>
                  <a:schemeClr val="dk1"/>
                </a:solidFill>
                <a:latin typeface="Calibri"/>
                <a:ea typeface="Calibri"/>
                <a:cs typeface="Calibri"/>
                <a:sym typeface="Calibri"/>
              </a:rPr>
              <a:t>Edexcel: </a:t>
            </a:r>
            <a:r>
              <a:rPr lang="en-GB" sz="1200" b="0" i="0" u="none" strike="noStrike" dirty="0" err="1">
                <a:solidFill>
                  <a:schemeClr val="dk1"/>
                </a:solidFill>
                <a:latin typeface="Calibri"/>
                <a:ea typeface="Calibri"/>
                <a:cs typeface="Calibri"/>
                <a:sym typeface="Calibri"/>
              </a:rPr>
              <a:t>sistema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adelante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confundir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incluir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influir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poeta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guerra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Estados</a:t>
            </a:r>
            <a:r>
              <a:rPr lang="en-GB" sz="1200" b="0" i="0" u="none" strike="noStrike" dirty="0">
                <a:solidFill>
                  <a:schemeClr val="dk1"/>
                </a:solidFill>
                <a:latin typeface="Calibri"/>
                <a:ea typeface="Calibri"/>
                <a:cs typeface="Calibri"/>
                <a:sym typeface="Calibri"/>
              </a:rPr>
              <a:t> Unidos, </a:t>
            </a:r>
            <a:r>
              <a:rPr lang="en-GB" sz="1200" b="0" i="0" u="none" strike="noStrike" dirty="0" err="1">
                <a:solidFill>
                  <a:schemeClr val="dk1"/>
                </a:solidFill>
                <a:latin typeface="Calibri"/>
                <a:ea typeface="Calibri"/>
                <a:cs typeface="Calibri"/>
                <a:sym typeface="Calibri"/>
              </a:rPr>
              <a:t>huir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respuesta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matar</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mentira</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piedra</a:t>
            </a:r>
            <a:r>
              <a:rPr lang="en-GB" sz="1200" b="0" i="0" u="none" strike="noStrike" dirty="0">
                <a:solidFill>
                  <a:schemeClr val="dk1"/>
                </a:solidFill>
                <a:latin typeface="Calibri"/>
                <a:ea typeface="Calibri"/>
                <a:cs typeface="Calibri"/>
                <a:sym typeface="Calibri"/>
              </a:rPr>
              <a:t>, México, </a:t>
            </a:r>
            <a:r>
              <a:rPr lang="en-GB" sz="1200" b="0" i="0" u="none" strike="noStrike" dirty="0" err="1">
                <a:solidFill>
                  <a:schemeClr val="dk1"/>
                </a:solidFill>
                <a:latin typeface="Calibri"/>
                <a:ea typeface="Calibri"/>
                <a:cs typeface="Calibri"/>
                <a:sym typeface="Calibri"/>
              </a:rPr>
              <a:t>cárcel</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sangre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estadounidense</a:t>
            </a:r>
            <a:r>
              <a:rPr lang="en-GB" sz="1200" b="0" i="0" u="none" strike="noStrike" dirty="0">
                <a:solidFill>
                  <a:schemeClr val="dk1"/>
                </a:solidFill>
                <a:latin typeface="Calibri"/>
                <a:ea typeface="Calibri"/>
                <a:cs typeface="Calibri"/>
                <a:sym typeface="Calibri"/>
              </a:rPr>
              <a:t>, </a:t>
            </a:r>
            <a:r>
              <a:rPr lang="en-GB" sz="1200" b="0" i="0" u="none" strike="noStrike" dirty="0" err="1">
                <a:solidFill>
                  <a:schemeClr val="dk1"/>
                </a:solidFill>
                <a:latin typeface="Calibri"/>
                <a:ea typeface="Calibri"/>
                <a:cs typeface="Calibri"/>
                <a:sym typeface="Calibri"/>
              </a:rPr>
              <a:t>enemigo</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0" i="0" u="none" strike="noStrik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0" i="0" u="none" strike="noStrike">
                <a:solidFill>
                  <a:schemeClr val="dk1"/>
                </a:solidFill>
                <a:latin typeface="Calibri"/>
                <a:ea typeface="Calibri"/>
                <a:cs typeface="Calibri"/>
                <a:sym typeface="Calibri"/>
              </a:rPr>
              <a:t>Artwork </a:t>
            </a:r>
            <a:r>
              <a:rPr lang="en-GB" sz="1200" b="0" i="0" u="none" strike="noStrike" dirty="0">
                <a:solidFill>
                  <a:schemeClr val="dk1"/>
                </a:solidFill>
                <a:latin typeface="Calibri"/>
                <a:ea typeface="Calibri"/>
                <a:cs typeface="Calibri"/>
                <a:sym typeface="Calibri"/>
              </a:rPr>
              <a:t>by Mark Davies.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GB" sz="1200" b="0" i="0" u="none" strike="noStrike" kern="1200" dirty="0">
                <a:solidFill>
                  <a:schemeClr val="tx1"/>
                </a:solidFill>
                <a:effectLst/>
                <a:latin typeface="+mn-lt"/>
                <a:ea typeface="+mn-ea"/>
                <a:cs typeface="+mn-cs"/>
              </a:rPr>
              <a:t>With thanks to Rachel Hawkes for her input on the lesson material and Jo Cairns for teacher feedback.</a:t>
            </a:r>
            <a:endParaRPr lang="en-GB" sz="1200" b="0" i="0" u="none" strike="noStrik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dirty="0"/>
              <a:t>Note that activities in lesson 3 have been timed to last 30 minutes, leaving time to correct homework, give feedback, etc. There are also a number of optional activities that can be used.</a:t>
            </a:r>
          </a:p>
          <a:p>
            <a:pPr marL="0" marR="0" lvl="0" indent="0" algn="l" rtl="0">
              <a:lnSpc>
                <a:spcPct val="100000"/>
              </a:lnSpc>
              <a:spcBef>
                <a:spcPts val="0"/>
              </a:spcBef>
              <a:spcAft>
                <a:spcPts val="0"/>
              </a:spcAft>
              <a:buClr>
                <a:schemeClr val="dk1"/>
              </a:buClr>
              <a:buSzPts val="1200"/>
              <a:buFont typeface="Calibri"/>
              <a:buNone/>
            </a:pPr>
            <a:endParaRPr lang="en-GB" sz="1200" b="1" dirty="0"/>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(H) addition of 'y' in 3rd person singular forms of verbs in the preterite (e.g. leer </a:t>
            </a:r>
            <a:r>
              <a:rPr lang="en-GB" sz="1200" b="1" i="0" u="none" strike="noStrike" cap="none" dirty="0">
                <a:solidFill>
                  <a:schemeClr val="dk1"/>
                </a:solidFill>
                <a:latin typeface="Calibri"/>
                <a:ea typeface="Calibri"/>
                <a:cs typeface="Calibri"/>
                <a:sym typeface="Wingdings" panose="05000000000000000000" pitchFamily="2" charset="2"/>
              </a:rPr>
              <a:t></a:t>
            </a:r>
            <a:r>
              <a:rPr lang="en-GB" sz="1200" b="1" i="0" u="none" strike="noStrike" cap="none" dirty="0">
                <a:solidFill>
                  <a:schemeClr val="dk1"/>
                </a:solidFill>
                <a:latin typeface="Calibri"/>
                <a:ea typeface="Calibri"/>
                <a:cs typeface="Calibri"/>
                <a:sym typeface="Calibri"/>
              </a:rPr>
              <a:t> </a:t>
            </a:r>
            <a:r>
              <a:rPr lang="en-GB" sz="1200" b="1" i="0" u="none" strike="noStrike" cap="none" dirty="0" err="1">
                <a:solidFill>
                  <a:schemeClr val="dk1"/>
                </a:solidFill>
                <a:latin typeface="Calibri"/>
                <a:ea typeface="Calibri"/>
                <a:cs typeface="Calibri"/>
                <a:sym typeface="Calibri"/>
              </a:rPr>
              <a:t>leyó</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(H) syntax of prepositions in questions</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Revisited grammar features: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regular -er/-</a:t>
            </a:r>
            <a:r>
              <a:rPr lang="en-GB" sz="1200" b="1" i="0" u="none" strike="noStrike" cap="none" dirty="0" err="1">
                <a:solidFill>
                  <a:schemeClr val="dk1"/>
                </a:solidFill>
                <a:latin typeface="Calibri"/>
                <a:ea typeface="Calibri"/>
                <a:cs typeface="Calibri"/>
                <a:sym typeface="Calibri"/>
              </a:rPr>
              <a:t>ir</a:t>
            </a:r>
            <a:r>
              <a:rPr lang="en-GB" sz="1200" b="1" i="0" u="none" strike="noStrike" cap="none" dirty="0">
                <a:solidFill>
                  <a:schemeClr val="dk1"/>
                </a:solidFill>
                <a:latin typeface="Calibri"/>
                <a:ea typeface="Calibri"/>
                <a:cs typeface="Calibri"/>
                <a:sym typeface="Calibri"/>
              </a:rPr>
              <a:t> verbs: 1st, 2nd, 3rd person singular PAST preterite (-í, </a:t>
            </a:r>
            <a:r>
              <a:rPr lang="en-GB" sz="1200" b="1" i="0" u="none" strike="noStrike" cap="none" dirty="0" err="1">
                <a:solidFill>
                  <a:schemeClr val="dk1"/>
                </a:solidFill>
                <a:latin typeface="Calibri"/>
                <a:ea typeface="Calibri"/>
                <a:cs typeface="Calibri"/>
                <a:sym typeface="Calibri"/>
              </a:rPr>
              <a:t>iste</a:t>
            </a:r>
            <a:r>
              <a:rPr lang="en-GB" sz="1200" b="1" i="0" u="none" strike="noStrike" cap="none" dirty="0">
                <a:solidFill>
                  <a:schemeClr val="dk1"/>
                </a:solidFill>
                <a:latin typeface="Calibri"/>
                <a:ea typeface="Calibri"/>
                <a:cs typeface="Calibri"/>
                <a:sym typeface="Calibri"/>
              </a:rPr>
              <a:t> &amp; -</a:t>
            </a:r>
            <a:r>
              <a:rPr lang="en-GB" sz="1200" b="1" i="0" u="none" strike="noStrike" cap="none" dirty="0" err="1">
                <a:solidFill>
                  <a:schemeClr val="dk1"/>
                </a:solidFill>
                <a:latin typeface="Calibri"/>
                <a:ea typeface="Calibri"/>
                <a:cs typeface="Calibri"/>
                <a:sym typeface="Calibri"/>
              </a:rPr>
              <a:t>ió</a:t>
            </a:r>
            <a:r>
              <a:rPr lang="en-GB" sz="1200" b="1"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question words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word order of verbal negation with no (pre-verbal position)</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formation of plural nouns Rule 1: ending in vowel add -s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formation of plural nouns Rule 2: ending in a consonant add -es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indefinite articles 'un' and '</a:t>
            </a:r>
            <a:r>
              <a:rPr lang="en-GB" sz="1200" b="0" i="0" u="none" strike="noStrike" cap="none" dirty="0" err="1">
                <a:solidFill>
                  <a:schemeClr val="dk1"/>
                </a:solidFill>
                <a:latin typeface="Calibri"/>
                <a:ea typeface="Calibri"/>
                <a:cs typeface="Calibri"/>
                <a:sym typeface="Calibri"/>
              </a:rPr>
              <a:t>una</a:t>
            </a:r>
            <a:r>
              <a:rPr lang="en-GB" sz="1200" b="0" i="0" u="none" strike="noStrike" cap="none" dirty="0">
                <a:solidFill>
                  <a:schemeClr val="dk1"/>
                </a:solidFill>
                <a:latin typeface="Calibri"/>
                <a:ea typeface="Calibri"/>
                <a:cs typeface="Calibri"/>
                <a:sym typeface="Calibri"/>
              </a:rPr>
              <a:t>'</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indefinite articles '</a:t>
            </a:r>
            <a:r>
              <a:rPr lang="en-GB" sz="1200" b="0" i="0" u="none" strike="noStrike" cap="none" dirty="0" err="1">
                <a:solidFill>
                  <a:schemeClr val="dk1"/>
                </a:solidFill>
                <a:latin typeface="Calibri"/>
                <a:ea typeface="Calibri"/>
                <a:cs typeface="Calibri"/>
                <a:sym typeface="Calibri"/>
              </a:rPr>
              <a:t>unos</a:t>
            </a:r>
            <a:r>
              <a:rPr lang="en-GB" sz="1200" b="0" i="0" u="none" strike="noStrike" cap="none" dirty="0">
                <a:solidFill>
                  <a:schemeClr val="dk1"/>
                </a:solidFill>
                <a:latin typeface="Calibri"/>
                <a:ea typeface="Calibri"/>
                <a:cs typeface="Calibri"/>
                <a:sym typeface="Calibri"/>
              </a:rPr>
              <a:t>' and '</a:t>
            </a:r>
            <a:r>
              <a:rPr lang="en-GB" sz="1200" b="0" i="0" u="none" strike="noStrike" cap="none" dirty="0" err="1">
                <a:solidFill>
                  <a:schemeClr val="dk1"/>
                </a:solidFill>
                <a:latin typeface="Calibri"/>
                <a:ea typeface="Calibri"/>
                <a:cs typeface="Calibri"/>
                <a:sym typeface="Calibri"/>
              </a:rPr>
              <a:t>unas</a:t>
            </a:r>
            <a:r>
              <a:rPr lang="en-GB" sz="1200" b="0" i="0" u="none" strike="noStrike" cap="none" dirty="0">
                <a:solidFill>
                  <a:schemeClr val="dk1"/>
                </a:solidFill>
                <a:latin typeface="Calibri"/>
                <a:ea typeface="Calibri"/>
                <a:cs typeface="Calibri"/>
                <a:sym typeface="Calibri"/>
              </a:rPr>
              <a:t>'</a:t>
            </a:r>
          </a:p>
          <a:p>
            <a:pPr marL="0" marR="0" lvl="0" indent="0" algn="l" rtl="0">
              <a:lnSpc>
                <a:spcPct val="100000"/>
              </a:lnSpc>
              <a:spcBef>
                <a:spcPts val="0"/>
              </a:spcBef>
              <a:spcAft>
                <a:spcPts val="0"/>
              </a:spcAft>
              <a:buClr>
                <a:schemeClr val="dk1"/>
              </a:buClr>
              <a:buSzPts val="1200"/>
              <a:buFont typeface="Calibri"/>
              <a:buNone/>
            </a:pPr>
            <a:endParaRPr lang="en-GB" sz="1200" b="1" i="0" u="none" strike="noStrike" cap="none" dirty="0">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Phonics: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0" i="0" u="none" strike="noStrike" cap="none" dirty="0">
                <a:solidFill>
                  <a:schemeClr val="dk1"/>
                </a:solidFill>
                <a:latin typeface="Calibri"/>
                <a:ea typeface="Calibri"/>
                <a:cs typeface="Calibri"/>
                <a:sym typeface="Calibri"/>
              </a:rPr>
              <a:t>(H) final syllable stress</a:t>
            </a: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GB" sz="1200" b="1" i="0" u="none" strike="noStrike" cap="none" dirty="0">
                <a:solidFill>
                  <a:schemeClr val="dk1"/>
                </a:solidFill>
                <a:latin typeface="Calibri"/>
                <a:ea typeface="Calibri"/>
                <a:cs typeface="Calibri"/>
                <a:sym typeface="Calibri"/>
              </a:rPr>
              <a:t>[cu], [ca], [co], [ci], [</a:t>
            </a:r>
            <a:r>
              <a:rPr lang="en-GB" sz="1200" b="1" i="0" u="none" strike="noStrike" cap="none" dirty="0" err="1">
                <a:solidFill>
                  <a:schemeClr val="dk1"/>
                </a:solidFill>
                <a:latin typeface="Calibri"/>
                <a:ea typeface="Calibri"/>
                <a:cs typeface="Calibri"/>
                <a:sym typeface="Calibri"/>
              </a:rPr>
              <a:t>ce</a:t>
            </a:r>
            <a:r>
              <a:rPr lang="en-GB" sz="1200" b="1" i="0" u="none" strike="noStrike" cap="none" dirty="0">
                <a:solidFill>
                  <a:schemeClr val="dk1"/>
                </a:solidFill>
                <a:latin typeface="Calibri"/>
                <a:ea typeface="Calibri"/>
                <a:cs typeface="Calibri"/>
                <a:sym typeface="Calibri"/>
              </a:rPr>
              <a:t>], [cue], [</a:t>
            </a:r>
            <a:r>
              <a:rPr lang="en-GB" sz="1200" b="1" i="0" u="none" strike="noStrike" cap="none" dirty="0" err="1">
                <a:solidFill>
                  <a:schemeClr val="dk1"/>
                </a:solidFill>
                <a:latin typeface="Calibri"/>
                <a:ea typeface="Calibri"/>
                <a:cs typeface="Calibri"/>
                <a:sym typeface="Calibri"/>
              </a:rPr>
              <a:t>cua</a:t>
            </a:r>
            <a:r>
              <a:rPr lang="en-GB" sz="1200" b="1" i="0" u="none" strike="noStrike" cap="none" dirty="0">
                <a:solidFill>
                  <a:schemeClr val="dk1"/>
                </a:solidFill>
                <a:latin typeface="Calibri"/>
                <a:ea typeface="Calibri"/>
                <a:cs typeface="Calibri"/>
                <a:sym typeface="Calibri"/>
              </a:rPr>
              <a:t>], [cui]</a:t>
            </a:r>
          </a:p>
          <a:p>
            <a:pPr marL="0" marR="0" lvl="0" indent="0" algn="l" rtl="0">
              <a:lnSpc>
                <a:spcPct val="100000"/>
              </a:lnSpc>
              <a:spcBef>
                <a:spcPts val="0"/>
              </a:spcBef>
              <a:spcAft>
                <a:spcPts val="0"/>
              </a:spcAft>
              <a:buClr>
                <a:schemeClr val="dk1"/>
              </a:buClr>
              <a:buSzPts val="1200"/>
              <a:buFont typeface="Calibri"/>
              <a:buNone/>
            </a:pPr>
            <a:br>
              <a:rPr lang="en-GB" sz="1200" b="0" i="0" u="none" strike="noStrike" cap="none" dirty="0">
                <a:solidFill>
                  <a:schemeClr val="dk1"/>
                </a:solidFill>
                <a:latin typeface="Calibri"/>
                <a:ea typeface="Calibri"/>
                <a:cs typeface="Calibri"/>
                <a:sym typeface="Calibri"/>
              </a:rPr>
            </a:br>
            <a:r>
              <a:rPr lang="en-GB" sz="1200" b="1" i="0" u="none" strike="noStrike" cap="none" dirty="0">
                <a:solidFill>
                  <a:schemeClr val="dk1"/>
                </a:solidFill>
                <a:latin typeface="Calibri"/>
                <a:ea typeface="Calibri"/>
                <a:cs typeface="Calibri"/>
                <a:sym typeface="Calibri"/>
              </a:rPr>
              <a:t>Word frequency (1 is the most frequent word in Spanish): </a:t>
            </a:r>
          </a:p>
          <a:p>
            <a:pPr marL="0" marR="0" lvl="0" indent="0" algn="l" rtl="0">
              <a:lnSpc>
                <a:spcPct val="100000"/>
              </a:lnSpc>
              <a:spcBef>
                <a:spcPts val="0"/>
              </a:spcBef>
              <a:spcAft>
                <a:spcPts val="0"/>
              </a:spcAft>
              <a:buClr>
                <a:schemeClr val="dk1"/>
              </a:buClr>
              <a:buSzPts val="1200"/>
              <a:buFont typeface="Calibri"/>
              <a:buNone/>
            </a:pPr>
            <a:r>
              <a:rPr lang="en-GB" sz="1200" b="1" i="0" u="none" strike="noStrike" cap="none" dirty="0">
                <a:solidFill>
                  <a:schemeClr val="dk1"/>
                </a:solidFill>
                <a:latin typeface="Calibri"/>
                <a:ea typeface="Calibri"/>
                <a:cs typeface="Calibri"/>
                <a:sym typeface="Calibri"/>
              </a:rPr>
              <a:t>New vocabulary: </a:t>
            </a:r>
            <a:r>
              <a:rPr lang="es-ES" b="0" i="0" dirty="0">
                <a:solidFill>
                  <a:srgbClr val="000000"/>
                </a:solidFill>
                <a:effectLst/>
                <a:latin typeface="docs-Century Gothic"/>
              </a:rPr>
              <a:t>diferencia [533]; dificultad [1153]; educación [490]; oportunidad [564]; sistema [221]; sueño² (</a:t>
            </a:r>
            <a:r>
              <a:rPr lang="es-ES" b="0" i="0" dirty="0" err="1">
                <a:solidFill>
                  <a:srgbClr val="000000"/>
                </a:solidFill>
                <a:effectLst/>
                <a:latin typeface="docs-Century Gothic"/>
              </a:rPr>
              <a:t>dream</a:t>
            </a:r>
            <a:r>
              <a:rPr lang="es-ES" b="0" i="0" dirty="0">
                <a:solidFill>
                  <a:srgbClr val="000000"/>
                </a:solidFill>
                <a:effectLst/>
                <a:latin typeface="docs-Century Gothic"/>
              </a:rPr>
              <a:t>) [460]; necesario [362]; seguir adelante [n/a] </a:t>
            </a:r>
            <a:r>
              <a:rPr lang="en-GB" b="1" i="0" u="none" strike="noStrike" dirty="0">
                <a:solidFill>
                  <a:srgbClr val="000000"/>
                </a:solidFill>
                <a:effectLst/>
                <a:latin typeface="docs-Century Gothic"/>
              </a:rPr>
              <a:t>(8)</a:t>
            </a:r>
            <a:r>
              <a:rPr lang="en-GB" b="0" i="0" u="none" strike="noStrike" dirty="0">
                <a:solidFill>
                  <a:srgbClr val="000000"/>
                </a:solidFill>
                <a:effectLst/>
                <a:latin typeface="docs-Century Gothic"/>
              </a:rPr>
              <a:t> </a:t>
            </a:r>
            <a:r>
              <a:rPr lang="en-GB" b="0" i="0" u="none" strike="noStrike" dirty="0">
                <a:solidFill>
                  <a:srgbClr val="FF0000"/>
                </a:solidFill>
                <a:effectLst/>
                <a:latin typeface="docs-Century Gothic"/>
              </a:rPr>
              <a:t>/ </a:t>
            </a:r>
            <a:r>
              <a:rPr lang="en-GB" b="1" i="0" u="none" strike="noStrike" dirty="0">
                <a:solidFill>
                  <a:srgbClr val="FF0000"/>
                </a:solidFill>
                <a:effectLst/>
                <a:latin typeface="docs-Century Gothic"/>
              </a:rPr>
              <a:t>H only</a:t>
            </a:r>
            <a:r>
              <a:rPr lang="en-GB" b="0" i="0" u="none" strike="noStrike" dirty="0">
                <a:solidFill>
                  <a:srgbClr val="FF0000"/>
                </a:solidFill>
                <a:effectLst/>
                <a:latin typeface="docs-Century Gothic"/>
              </a:rPr>
              <a:t>: </a:t>
            </a:r>
            <a:r>
              <a:rPr lang="en-GB" b="0" i="0" u="none" strike="noStrike" dirty="0" err="1">
                <a:solidFill>
                  <a:srgbClr val="FF0000"/>
                </a:solidFill>
                <a:effectLst/>
                <a:latin typeface="docs-Century Gothic"/>
              </a:rPr>
              <a:t>confundir</a:t>
            </a:r>
            <a:r>
              <a:rPr lang="en-GB" b="0" i="0" u="none" strike="noStrike" dirty="0">
                <a:solidFill>
                  <a:srgbClr val="FF0000"/>
                </a:solidFill>
                <a:effectLst/>
                <a:latin typeface="docs-Century Gothic"/>
              </a:rPr>
              <a:t> [1634]; </a:t>
            </a:r>
            <a:r>
              <a:rPr lang="en-GB" b="0" i="0" u="none" strike="noStrike" dirty="0" err="1">
                <a:solidFill>
                  <a:srgbClr val="FF0000"/>
                </a:solidFill>
                <a:effectLst/>
                <a:latin typeface="docs-Century Gothic"/>
              </a:rPr>
              <a:t>construir</a:t>
            </a:r>
            <a:r>
              <a:rPr lang="en-GB" b="0" i="0" u="none" strike="noStrike" dirty="0">
                <a:solidFill>
                  <a:srgbClr val="FF0000"/>
                </a:solidFill>
                <a:effectLst/>
                <a:latin typeface="docs-Century Gothic"/>
              </a:rPr>
              <a:t> [608]; </a:t>
            </a:r>
            <a:r>
              <a:rPr lang="en-GB" b="0" i="0" u="none" strike="noStrike" dirty="0" err="1">
                <a:solidFill>
                  <a:srgbClr val="FF0000"/>
                </a:solidFill>
                <a:effectLst/>
                <a:latin typeface="docs-Century Gothic"/>
              </a:rPr>
              <a:t>incluir</a:t>
            </a:r>
            <a:r>
              <a:rPr lang="en-GB" b="0" i="0" u="none" strike="noStrike" dirty="0">
                <a:solidFill>
                  <a:srgbClr val="FF0000"/>
                </a:solidFill>
                <a:effectLst/>
                <a:latin typeface="docs-Century Gothic"/>
              </a:rPr>
              <a:t> [417]; </a:t>
            </a:r>
            <a:r>
              <a:rPr lang="en-GB" b="0" i="0" u="none" strike="noStrike" dirty="0" err="1">
                <a:solidFill>
                  <a:srgbClr val="FF0000"/>
                </a:solidFill>
                <a:effectLst/>
                <a:latin typeface="docs-Century Gothic"/>
              </a:rPr>
              <a:t>influir</a:t>
            </a:r>
            <a:r>
              <a:rPr lang="en-GB" b="0" i="0" u="none" strike="noStrike" dirty="0">
                <a:solidFill>
                  <a:srgbClr val="FF0000"/>
                </a:solidFill>
                <a:effectLst/>
                <a:latin typeface="docs-Century Gothic"/>
              </a:rPr>
              <a:t> [1678]; </a:t>
            </a:r>
            <a:r>
              <a:rPr lang="en-GB" b="0" i="0" u="none" strike="noStrike" dirty="0" err="1">
                <a:solidFill>
                  <a:srgbClr val="FF0000"/>
                </a:solidFill>
                <a:effectLst/>
                <a:latin typeface="docs-Century Gothic"/>
              </a:rPr>
              <a:t>continente</a:t>
            </a:r>
            <a:r>
              <a:rPr lang="en-GB" b="0" i="0" u="none" strike="noStrike" dirty="0">
                <a:solidFill>
                  <a:srgbClr val="FF0000"/>
                </a:solidFill>
                <a:effectLst/>
                <a:latin typeface="docs-Century Gothic"/>
              </a:rPr>
              <a:t> [1950]; </a:t>
            </a:r>
            <a:r>
              <a:rPr lang="en-GB" b="0" i="0" u="none" strike="noStrike" dirty="0" err="1">
                <a:solidFill>
                  <a:srgbClr val="FF0000"/>
                </a:solidFill>
                <a:effectLst/>
                <a:latin typeface="docs-Century Gothic"/>
              </a:rPr>
              <a:t>poeta</a:t>
            </a:r>
            <a:r>
              <a:rPr lang="en-GB" b="0" i="0" u="none" strike="noStrike" dirty="0">
                <a:solidFill>
                  <a:srgbClr val="FF0000"/>
                </a:solidFill>
                <a:effectLst/>
                <a:latin typeface="docs-Century Gothic"/>
              </a:rPr>
              <a:t> [1054]; </a:t>
            </a:r>
            <a:r>
              <a:rPr lang="en-GB" b="0" i="0" u="none" strike="noStrike" dirty="0" err="1">
                <a:solidFill>
                  <a:srgbClr val="FF0000"/>
                </a:solidFill>
                <a:effectLst/>
                <a:latin typeface="docs-Century Gothic"/>
              </a:rPr>
              <a:t>debido</a:t>
            </a:r>
            <a:r>
              <a:rPr lang="en-GB" b="0" i="0" u="none" strike="noStrike" dirty="0">
                <a:solidFill>
                  <a:srgbClr val="FF0000"/>
                </a:solidFill>
                <a:effectLst/>
                <a:latin typeface="docs-Century Gothic"/>
              </a:rPr>
              <a:t> (a) [922]; </a:t>
            </a:r>
            <a:r>
              <a:rPr lang="en-GB" b="0" i="0" u="none" strike="noStrike" dirty="0" err="1">
                <a:solidFill>
                  <a:srgbClr val="FF0000"/>
                </a:solidFill>
                <a:effectLst/>
                <a:latin typeface="docs-Century Gothic"/>
              </a:rPr>
              <a:t>ya</a:t>
            </a:r>
            <a:r>
              <a:rPr lang="en-GB" b="0" i="0" u="none" strike="noStrike" dirty="0">
                <a:solidFill>
                  <a:srgbClr val="FF0000"/>
                </a:solidFill>
                <a:effectLst/>
                <a:latin typeface="docs-Century Gothic"/>
              </a:rPr>
              <a:t> no [n/a] </a:t>
            </a:r>
            <a:r>
              <a:rPr lang="en-GB" b="1" i="0" u="none" strike="noStrike" dirty="0">
                <a:solidFill>
                  <a:srgbClr val="FF0000"/>
                </a:solidFill>
                <a:effectLst/>
                <a:latin typeface="docs-Century Gothic"/>
              </a:rPr>
              <a:t>(8)</a:t>
            </a:r>
            <a:endParaRPr lang="en-GB" sz="1200" b="0" i="0" u="none" strike="noStrike" cap="none" dirty="0">
              <a:solidFill>
                <a:srgbClr val="FF0000"/>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GB" b="1" i="0" dirty="0"/>
              <a:t>Thematic revisited vocabulary</a:t>
            </a:r>
            <a:r>
              <a:rPr lang="en-GB" b="0" i="0" dirty="0"/>
              <a:t>: </a:t>
            </a:r>
            <a:r>
              <a:rPr lang="es-ES" b="0" i="0" dirty="0">
                <a:solidFill>
                  <a:srgbClr val="000000"/>
                </a:solidFill>
                <a:effectLst/>
                <a:latin typeface="docs-Century Gothic"/>
              </a:rPr>
              <a:t>guerra [282]; nuevo [94]; vida [85]; ayuda [784]; amigo [210]; grupo [200]; diferente [293]; difícil [374]; escuela [424]; experiencia [416]; joven [423]; país [109]; padre [162]; Estados Unidos [n/a]; cincuenta [963]; años [46]; lengua [586]; inglés [583]; costumbre [972]; echar de menos [n/a]; pensar [105]; ayudar [328]; incluir [417]; huir [1359]; leer [209]; creer [83]; tío [988]; respuesta [488]; silencio [518]; matar [576] </a:t>
            </a:r>
            <a:r>
              <a:rPr lang="es-ES" b="1" i="0" dirty="0">
                <a:solidFill>
                  <a:srgbClr val="000000"/>
                </a:solidFill>
                <a:effectLst/>
                <a:latin typeface="docs-Century Gothic"/>
              </a:rPr>
              <a:t>(30)</a:t>
            </a:r>
            <a:endParaRPr lang="en-GB" b="0" i="0" u="none" strike="noStrike" dirty="0">
              <a:solidFill>
                <a:srgbClr val="000000"/>
              </a:solidFill>
              <a:effectLst/>
              <a:latin typeface="docs-Century Gothic"/>
            </a:endParaRPr>
          </a:p>
          <a:p>
            <a:pPr marL="0" lvl="0" indent="0" algn="l" rtl="0">
              <a:lnSpc>
                <a:spcPct val="100000"/>
              </a:lnSpc>
              <a:spcBef>
                <a:spcPts val="0"/>
              </a:spcBef>
              <a:spcAft>
                <a:spcPts val="0"/>
              </a:spcAft>
              <a:buSzPts val="1400"/>
              <a:buNone/>
            </a:pPr>
            <a:r>
              <a:rPr lang="en-GB" b="1" i="0" u="none" strike="noStrike" dirty="0">
                <a:solidFill>
                  <a:srgbClr val="000000"/>
                </a:solidFill>
                <a:effectLst/>
                <a:latin typeface="docs-Century Gothic"/>
              </a:rPr>
              <a:t>Spaced repetition: </a:t>
            </a:r>
            <a:r>
              <a:rPr lang="en-GB" b="0" i="0" dirty="0" err="1">
                <a:solidFill>
                  <a:srgbClr val="000000"/>
                </a:solidFill>
                <a:effectLst/>
                <a:latin typeface="docs-Century Gothic"/>
              </a:rPr>
              <a:t>funcionar</a:t>
            </a:r>
            <a:r>
              <a:rPr lang="en-GB" b="0" i="0" dirty="0">
                <a:solidFill>
                  <a:srgbClr val="000000"/>
                </a:solidFill>
                <a:effectLst/>
                <a:latin typeface="docs-Century Gothic"/>
              </a:rPr>
              <a:t> [777]; </a:t>
            </a:r>
            <a:r>
              <a:rPr lang="en-GB" b="0" i="0" dirty="0" err="1">
                <a:solidFill>
                  <a:srgbClr val="000000"/>
                </a:solidFill>
                <a:effectLst/>
                <a:latin typeface="docs-Century Gothic"/>
              </a:rPr>
              <a:t>delito</a:t>
            </a:r>
            <a:r>
              <a:rPr lang="en-GB" b="0" i="0" dirty="0">
                <a:solidFill>
                  <a:srgbClr val="000000"/>
                </a:solidFill>
                <a:effectLst/>
                <a:latin typeface="docs-Century Gothic"/>
              </a:rPr>
              <a:t> [1644]; </a:t>
            </a:r>
            <a:r>
              <a:rPr lang="en-GB" b="0" i="0" dirty="0" err="1">
                <a:solidFill>
                  <a:srgbClr val="000000"/>
                </a:solidFill>
                <a:effectLst/>
                <a:latin typeface="docs-Century Gothic"/>
              </a:rPr>
              <a:t>mentira</a:t>
            </a:r>
            <a:r>
              <a:rPr lang="en-GB" b="0" i="0" dirty="0">
                <a:solidFill>
                  <a:srgbClr val="000000"/>
                </a:solidFill>
                <a:effectLst/>
                <a:latin typeface="docs-Century Gothic"/>
              </a:rPr>
              <a:t> [1673]; </a:t>
            </a:r>
            <a:r>
              <a:rPr lang="en-GB" b="0" i="0" dirty="0" err="1">
                <a:solidFill>
                  <a:srgbClr val="000000"/>
                </a:solidFill>
                <a:effectLst/>
                <a:latin typeface="docs-Century Gothic"/>
              </a:rPr>
              <a:t>piedra</a:t>
            </a:r>
            <a:r>
              <a:rPr lang="en-GB" b="0" i="0" dirty="0">
                <a:solidFill>
                  <a:srgbClr val="000000"/>
                </a:solidFill>
                <a:effectLst/>
                <a:latin typeface="docs-Century Gothic"/>
              </a:rPr>
              <a:t> [774]; </a:t>
            </a:r>
            <a:r>
              <a:rPr lang="en-GB" b="0" i="0" dirty="0" err="1">
                <a:solidFill>
                  <a:srgbClr val="000000"/>
                </a:solidFill>
                <a:effectLst/>
                <a:latin typeface="docs-Century Gothic"/>
              </a:rPr>
              <a:t>tecnología</a:t>
            </a:r>
            <a:r>
              <a:rPr lang="en-GB" b="0" i="0" dirty="0">
                <a:solidFill>
                  <a:srgbClr val="000000"/>
                </a:solidFill>
                <a:effectLst/>
                <a:latin typeface="docs-Century Gothic"/>
              </a:rPr>
              <a:t> [1048]; </a:t>
            </a:r>
            <a:r>
              <a:rPr lang="es-ES" b="0" i="0" dirty="0">
                <a:solidFill>
                  <a:srgbClr val="000000"/>
                </a:solidFill>
                <a:effectLst/>
                <a:latin typeface="docs-Century Gothic"/>
              </a:rPr>
              <a:t>desear [542]; reducir [883]; México [N/A]; nombre [215]; por supuesto [529] </a:t>
            </a:r>
            <a:r>
              <a:rPr lang="es-ES" b="1" i="0" dirty="0">
                <a:solidFill>
                  <a:srgbClr val="000000"/>
                </a:solidFill>
                <a:effectLst/>
                <a:latin typeface="docs-Century Gothic"/>
              </a:rPr>
              <a:t>(10) /H </a:t>
            </a:r>
            <a:r>
              <a:rPr lang="es-ES" b="1" i="0" dirty="0" err="1">
                <a:solidFill>
                  <a:srgbClr val="000000"/>
                </a:solidFill>
                <a:effectLst/>
                <a:latin typeface="docs-Century Gothic"/>
              </a:rPr>
              <a:t>only</a:t>
            </a:r>
            <a:r>
              <a:rPr lang="es-ES" b="1" i="0" dirty="0">
                <a:solidFill>
                  <a:srgbClr val="000000"/>
                </a:solidFill>
                <a:effectLst/>
                <a:latin typeface="docs-Century Gothic"/>
              </a:rPr>
              <a:t>: </a:t>
            </a:r>
            <a:r>
              <a:rPr lang="es-ES" b="0" i="0" dirty="0">
                <a:solidFill>
                  <a:srgbClr val="FF0000"/>
                </a:solidFill>
                <a:effectLst/>
                <a:latin typeface="docs-Century Gothic"/>
              </a:rPr>
              <a:t>cárcel [2043]; prueba [651]; sangre [555]; estadounidense [1071]; </a:t>
            </a:r>
            <a:r>
              <a:rPr lang="en-GB" b="0" i="0" dirty="0" err="1">
                <a:solidFill>
                  <a:srgbClr val="FF0000"/>
                </a:solidFill>
                <a:effectLst/>
                <a:latin typeface="docs-Century Gothic"/>
              </a:rPr>
              <a:t>prometer</a:t>
            </a:r>
            <a:r>
              <a:rPr lang="en-GB" b="0" i="0" dirty="0">
                <a:solidFill>
                  <a:srgbClr val="FF0000"/>
                </a:solidFill>
                <a:effectLst/>
                <a:latin typeface="docs-Century Gothic"/>
              </a:rPr>
              <a:t> [1461]; </a:t>
            </a:r>
            <a:r>
              <a:rPr lang="en-GB" b="0" i="0" dirty="0" err="1">
                <a:solidFill>
                  <a:srgbClr val="FF0000"/>
                </a:solidFill>
                <a:effectLst/>
                <a:latin typeface="docs-Century Gothic"/>
              </a:rPr>
              <a:t>enemigo</a:t>
            </a:r>
            <a:r>
              <a:rPr lang="en-GB" b="0" i="0" dirty="0">
                <a:solidFill>
                  <a:srgbClr val="FF0000"/>
                </a:solidFill>
                <a:effectLst/>
                <a:latin typeface="docs-Century Gothic"/>
              </a:rPr>
              <a:t> [1066] </a:t>
            </a:r>
            <a:r>
              <a:rPr lang="en-GB" b="1" i="0" dirty="0">
                <a:solidFill>
                  <a:srgbClr val="FF0000"/>
                </a:solidFill>
                <a:effectLst/>
                <a:latin typeface="docs-Century Gothic"/>
              </a:rPr>
              <a:t>(6)</a:t>
            </a:r>
            <a:br>
              <a:rPr lang="en-GB" b="0" i="0" dirty="0"/>
            </a:br>
            <a:r>
              <a:rPr lang="en-GB" b="1" i="0" dirty="0"/>
              <a:t>Revisited function words</a:t>
            </a:r>
            <a:r>
              <a:rPr lang="en-GB" b="0" i="0" dirty="0"/>
              <a:t>: </a:t>
            </a:r>
            <a:r>
              <a:rPr lang="es-ES" b="0" i="0" dirty="0">
                <a:solidFill>
                  <a:srgbClr val="000000"/>
                </a:solidFill>
                <a:effectLst/>
                <a:latin typeface="docs-Century Gothic"/>
              </a:rPr>
              <a:t>está [21]; están [21]; estar [21]; cuándo [138]; cómo [151]; dónde [161]; por qué [n/a]; quién(es) [289]; ¿cuál(es)? [445]; un[6]; una [6]; unos [6]; unas [6] </a:t>
            </a:r>
            <a:r>
              <a:rPr lang="es-ES" b="1" i="0" dirty="0">
                <a:solidFill>
                  <a:srgbClr val="000000"/>
                </a:solidFill>
                <a:effectLst/>
                <a:latin typeface="docs-Century Gothic"/>
              </a:rPr>
              <a:t>(13)</a:t>
            </a:r>
            <a:endParaRPr lang="en-GB" b="0" i="0" u="none" strike="noStrike" dirty="0">
              <a:solidFill>
                <a:srgbClr val="000000"/>
              </a:solidFill>
              <a:effectLst/>
              <a:latin typeface="docs-Century Gothic"/>
            </a:endParaRPr>
          </a:p>
          <a:p>
            <a:pPr marL="0" marR="0" lvl="0" indent="0" algn="l" defTabSz="914400" rtl="0" eaLnBrk="1" fontAlgn="auto" latinLnBrk="0" hangingPunct="1">
              <a:lnSpc>
                <a:spcPct val="100000"/>
              </a:lnSpc>
              <a:spcBef>
                <a:spcPts val="0"/>
              </a:spcBef>
              <a:spcAft>
                <a:spcPts val="0"/>
              </a:spcAft>
              <a:buClrTx/>
              <a:buSzPts val="1400"/>
              <a:buFontTx/>
              <a:buNone/>
              <a:tabLst/>
              <a:defRPr/>
            </a:pPr>
            <a:r>
              <a:rPr lang="es-ES" dirty="0" err="1"/>
              <a:t>Source</a:t>
            </a:r>
            <a:r>
              <a:rPr lang="es-ES" dirty="0"/>
              <a:t>:</a:t>
            </a:r>
            <a:r>
              <a:rPr lang="es-ES" baseline="0" dirty="0"/>
              <a:t> Davies, M. &amp; Davies, K. (2018</a:t>
            </a:r>
            <a:r>
              <a:rPr lang="es-ES" i="0" baseline="0" dirty="0"/>
              <a:t>)</a:t>
            </a:r>
            <a:r>
              <a:rPr lang="es-ES" i="1" baseline="0" dirty="0"/>
              <a:t>. A </a:t>
            </a:r>
            <a:r>
              <a:rPr lang="es-ES" i="1" baseline="0" dirty="0" err="1"/>
              <a:t>frequency</a:t>
            </a:r>
            <a:r>
              <a:rPr lang="es-ES" i="1" baseline="0" dirty="0"/>
              <a:t> </a:t>
            </a:r>
            <a:r>
              <a:rPr lang="es-ES" i="1" baseline="0" dirty="0" err="1"/>
              <a:t>dictionary</a:t>
            </a:r>
            <a:r>
              <a:rPr lang="es-ES" i="1" baseline="0" dirty="0"/>
              <a:t> </a:t>
            </a:r>
            <a:r>
              <a:rPr lang="es-ES" i="1" baseline="0" dirty="0" err="1"/>
              <a:t>of</a:t>
            </a:r>
            <a:r>
              <a:rPr lang="es-ES" i="1" baseline="0" dirty="0"/>
              <a:t> </a:t>
            </a:r>
            <a:r>
              <a:rPr lang="es-ES" i="1" baseline="0" dirty="0" err="1"/>
              <a:t>Spanish</a:t>
            </a:r>
            <a:r>
              <a:rPr lang="es-ES" i="1" baseline="0" dirty="0"/>
              <a:t>: Core </a:t>
            </a:r>
            <a:r>
              <a:rPr lang="es-ES" i="1" baseline="0" dirty="0" err="1"/>
              <a:t>vocabulary</a:t>
            </a:r>
            <a:r>
              <a:rPr lang="es-ES" i="1" baseline="0" dirty="0"/>
              <a:t> </a:t>
            </a:r>
            <a:r>
              <a:rPr lang="es-ES" i="1" baseline="0" dirty="0" err="1"/>
              <a:t>for</a:t>
            </a:r>
            <a:r>
              <a:rPr lang="es-ES" i="1" baseline="0" dirty="0"/>
              <a:t> </a:t>
            </a:r>
            <a:r>
              <a:rPr lang="es-ES" i="1" baseline="0" dirty="0" err="1"/>
              <a:t>learners</a:t>
            </a:r>
            <a:r>
              <a:rPr lang="es-ES" i="1" baseline="0" dirty="0"/>
              <a:t> </a:t>
            </a:r>
            <a:r>
              <a:rPr lang="es-ES" baseline="0" dirty="0"/>
              <a:t>(2nd ed.). Routledge: London</a:t>
            </a:r>
          </a:p>
          <a:p>
            <a:pPr marL="0" lvl="0" indent="0" algn="l" rtl="0">
              <a:lnSpc>
                <a:spcPct val="100000"/>
              </a:lnSpc>
              <a:spcBef>
                <a:spcPts val="0"/>
              </a:spcBef>
              <a:spcAft>
                <a:spcPts val="0"/>
              </a:spcAft>
              <a:buSzPts val="1400"/>
              <a:buNone/>
            </a:pPr>
            <a:endParaRPr lang="en-GB" i="1"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The frequency rankings for words that occur in this PowerPoint which have been</a:t>
            </a:r>
            <a:r>
              <a:rPr lang="en-GB" sz="1200" b="0" i="1" u="none" strike="noStrike" dirty="0">
                <a:solidFill>
                  <a:schemeClr val="dk1"/>
                </a:solidFill>
                <a:latin typeface="Calibri"/>
                <a:ea typeface="Calibri"/>
                <a:cs typeface="Calibri"/>
                <a:sym typeface="Calibri"/>
              </a:rPr>
              <a:t> previously</a:t>
            </a:r>
            <a:r>
              <a:rPr lang="en-GB" sz="1200" b="0" i="0" u="none" strike="noStrike" dirty="0">
                <a:solidFill>
                  <a:schemeClr val="dk1"/>
                </a:solidFill>
                <a:latin typeface="Calibri"/>
                <a:ea typeface="Calibri"/>
                <a:cs typeface="Calibri"/>
                <a:sym typeface="Calibri"/>
              </a:rPr>
              <a:t> introduced in NCELP resources are given in the NCELP SOW and in the resources that first introduced and formally re-visited those words. </a:t>
            </a:r>
            <a:endParaRPr lang="en-GB" dirty="0"/>
          </a:p>
          <a:p>
            <a:pPr marL="0" lvl="0" indent="0" algn="l" rtl="0">
              <a:lnSpc>
                <a:spcPct val="100000"/>
              </a:lnSpc>
              <a:spcBef>
                <a:spcPts val="0"/>
              </a:spcBef>
              <a:spcAft>
                <a:spcPts val="0"/>
              </a:spcAft>
              <a:buSzPts val="1400"/>
              <a:buNone/>
            </a:pPr>
            <a:r>
              <a:rPr lang="en-GB" sz="1200" b="0" i="0" u="none" strike="noStrike" dirty="0">
                <a:solidFill>
                  <a:schemeClr val="dk1"/>
                </a:solidFill>
                <a:latin typeface="Calibri"/>
                <a:ea typeface="Calibri"/>
                <a:cs typeface="Calibri"/>
                <a:sym typeface="Calibri"/>
              </a:rPr>
              <a:t>For any </a:t>
            </a:r>
            <a:r>
              <a:rPr lang="en-GB" sz="1200" b="0" i="1" u="none" strike="noStrike" dirty="0">
                <a:solidFill>
                  <a:schemeClr val="dk1"/>
                </a:solidFill>
                <a:latin typeface="Calibri"/>
                <a:ea typeface="Calibri"/>
                <a:cs typeface="Calibri"/>
                <a:sym typeface="Calibri"/>
              </a:rPr>
              <a:t>other </a:t>
            </a:r>
            <a:r>
              <a:rPr lang="en-GB" sz="1200" b="0" i="0" u="none" strike="noStrike" dirty="0">
                <a:solidFill>
                  <a:schemeClr val="dk1"/>
                </a:solidFill>
                <a:latin typeface="Calibri"/>
                <a:ea typeface="Calibri"/>
                <a:cs typeface="Calibri"/>
                <a:sym typeface="Calibri"/>
              </a:rPr>
              <a:t>words that occur incidentally in this PowerPoint, frequency rankings will be provided in the notes field wherever possible.</a:t>
            </a:r>
            <a:endParaRPr lang="en-GB" dirty="0"/>
          </a:p>
          <a:p>
            <a:pPr marL="0" marR="0" lvl="0" indent="0" algn="l" rtl="0">
              <a:lnSpc>
                <a:spcPct val="100000"/>
              </a:lnSpc>
              <a:spcBef>
                <a:spcPts val="0"/>
              </a:spcBef>
              <a:spcAft>
                <a:spcPts val="0"/>
              </a:spcAft>
              <a:buClr>
                <a:schemeClr val="dk1"/>
              </a:buClr>
              <a:buSzPts val="1200"/>
              <a:buFont typeface="Calibri"/>
              <a:buNone/>
            </a:pPr>
            <a:endParaRPr lang="en-GB" dirty="0"/>
          </a:p>
        </p:txBody>
      </p:sp>
      <p:sp>
        <p:nvSpPr>
          <p:cNvPr id="4" name="Slide Number Placeholder 3"/>
          <p:cNvSpPr>
            <a:spLocks noGrp="1"/>
          </p:cNvSpPr>
          <p:nvPr>
            <p:ph type="sldNum" sz="quarter" idx="5"/>
          </p:nvPr>
        </p:nvSpPr>
        <p:spPr/>
        <p:txBody>
          <a:bodyPr/>
          <a:lstStyle/>
          <a:p>
            <a:fld id="{051212F4-EB5A-464B-92EC-DACFCB1CC2CD}" type="slidenum">
              <a:rPr lang="en-GB" smtClean="0"/>
              <a:t>49</a:t>
            </a:fld>
            <a:endParaRPr lang="en-GB"/>
          </a:p>
        </p:txBody>
      </p:sp>
    </p:spTree>
    <p:extLst>
      <p:ext uri="{BB962C8B-B14F-4D97-AF65-F5344CB8AC3E}">
        <p14:creationId xmlns:p14="http://schemas.microsoft.com/office/powerpoint/2010/main" val="15451193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b="1" dirty="0"/>
              <a:t>Timing: </a:t>
            </a:r>
            <a:r>
              <a:rPr lang="en-US" b="0" dirty="0"/>
              <a:t>2 minutes</a:t>
            </a:r>
          </a:p>
          <a:p>
            <a:endParaRPr lang="en-US" b="1" dirty="0"/>
          </a:p>
          <a:p>
            <a:r>
              <a:rPr lang="en-US" b="1" dirty="0"/>
              <a:t>Aim: </a:t>
            </a:r>
            <a:r>
              <a:rPr lang="en-US" b="0" dirty="0"/>
              <a:t>to recap 1</a:t>
            </a:r>
            <a:r>
              <a:rPr lang="en-US" b="0" baseline="30000" dirty="0"/>
              <a:t>st</a:t>
            </a:r>
            <a:r>
              <a:rPr lang="en-US" b="0" dirty="0"/>
              <a:t>, 2</a:t>
            </a:r>
            <a:r>
              <a:rPr lang="en-US" b="0" baseline="30000" dirty="0"/>
              <a:t>nd</a:t>
            </a:r>
            <a:r>
              <a:rPr lang="en-US" b="0" dirty="0"/>
              <a:t>, </a:t>
            </a:r>
            <a:r>
              <a:rPr lang="en-GB" sz="1200" b="0" kern="1200" dirty="0">
                <a:solidFill>
                  <a:schemeClr val="tx1"/>
                </a:solidFill>
                <a:effectLst/>
                <a:latin typeface="+mn-lt"/>
                <a:ea typeface="+mn-ea"/>
                <a:cs typeface="+mn-cs"/>
              </a:rPr>
              <a:t>and </a:t>
            </a:r>
            <a:r>
              <a:rPr lang="en-GB" sz="1200" b="0" kern="1200" baseline="30000" dirty="0" err="1">
                <a:solidFill>
                  <a:schemeClr val="tx1"/>
                </a:solidFill>
                <a:effectLst/>
                <a:latin typeface="+mn-lt"/>
                <a:ea typeface="+mn-ea"/>
                <a:cs typeface="+mn-cs"/>
              </a:rPr>
              <a:t>rd</a:t>
            </a:r>
            <a:r>
              <a:rPr lang="en-GB" sz="1200" b="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person singular form of </a:t>
            </a:r>
            <a:r>
              <a:rPr lang="en-GB" sz="1200" kern="1200" dirty="0" err="1">
                <a:solidFill>
                  <a:schemeClr val="tx1"/>
                </a:solidFill>
                <a:effectLst/>
                <a:latin typeface="+mn-lt"/>
                <a:ea typeface="+mn-ea"/>
                <a:cs typeface="+mn-cs"/>
              </a:rPr>
              <a:t>preterite</a:t>
            </a:r>
            <a:r>
              <a:rPr lang="en-GB" sz="1200" kern="1200" dirty="0">
                <a:solidFill>
                  <a:schemeClr val="tx1"/>
                </a:solidFill>
                <a:effectLst/>
                <a:latin typeface="+mn-lt"/>
                <a:ea typeface="+mn-ea"/>
                <a:cs typeface="+mn-cs"/>
              </a:rPr>
              <a:t> tense for  –er/–ir verbs.</a:t>
            </a:r>
          </a:p>
          <a:p>
            <a:endParaRPr lang="en-US" b="1" dirty="0"/>
          </a:p>
          <a:p>
            <a:r>
              <a:rPr lang="en-US" b="1" dirty="0"/>
              <a:t>Procedure:</a:t>
            </a:r>
          </a:p>
          <a:p>
            <a:pPr marL="228600" indent="-228600">
              <a:buAutoNum type="arabicPeriod"/>
            </a:pPr>
            <a:r>
              <a:rPr lang="en-US" b="0" dirty="0"/>
              <a:t>Go</a:t>
            </a:r>
            <a:r>
              <a:rPr lang="en-US" b="0" baseline="0" dirty="0"/>
              <a:t> through the grammar explanation with students, revealing each new sentence on a mouse click.</a:t>
            </a:r>
          </a:p>
          <a:p>
            <a:pPr marL="0" indent="0">
              <a:buNone/>
            </a:pPr>
            <a:endParaRPr lang="en-US" b="0" dirty="0"/>
          </a:p>
          <a:p>
            <a:endParaRPr lang="en-US" b="0" dirty="0"/>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ES" sz="1200" b="1" baseline="0" dirty="0"/>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r>
              <a:rPr lang="en-GB"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26628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Do not display during the activity.</a:t>
            </a:r>
          </a:p>
          <a:p>
            <a:pPr marL="0" indent="0">
              <a:buNone/>
            </a:pPr>
            <a:endParaRPr lang="en-GB" baseline="0" dirty="0"/>
          </a:p>
          <a:p>
            <a:pPr marL="0" indent="0">
              <a:buNone/>
            </a:pPr>
            <a:r>
              <a:rPr lang="en-GB" b="1" baseline="0" dirty="0"/>
              <a:t>Timing: </a:t>
            </a:r>
            <a:r>
              <a:rPr lang="en-GB" b="0" baseline="0" dirty="0"/>
              <a:t>8 minutes</a:t>
            </a:r>
          </a:p>
          <a:p>
            <a:pPr marL="0" indent="0">
              <a:buNone/>
            </a:pPr>
            <a:endParaRPr lang="en-GB" b="1" baseline="0" dirty="0"/>
          </a:p>
          <a:p>
            <a:pPr marL="0" indent="0">
              <a:buNone/>
            </a:pPr>
            <a:r>
              <a:rPr lang="en-GB" b="1" baseline="0" dirty="0"/>
              <a:t>Aim: </a:t>
            </a:r>
            <a:r>
              <a:rPr lang="en-GB" b="0" baseline="0" dirty="0"/>
              <a:t>speaking, listening and writing practice with SSCs </a:t>
            </a:r>
            <a:r>
              <a:rPr lang="it-IT" b="0" baseline="0" dirty="0"/>
              <a:t>[cu], [ca], [co], [ci], [ce], [cue], [cua], [cui]</a:t>
            </a:r>
            <a:endParaRPr lang="en-GB" b="1" baseline="0" dirty="0"/>
          </a:p>
          <a:p>
            <a:pPr marL="0" indent="0">
              <a:buNone/>
            </a:pPr>
            <a:endParaRPr lang="en-GB" b="1" baseline="0" dirty="0"/>
          </a:p>
          <a:p>
            <a:pPr marL="0" indent="0">
              <a:buNone/>
            </a:pPr>
            <a:r>
              <a:rPr lang="en-GB" b="1" baseline="0" dirty="0"/>
              <a:t>Procedure: </a:t>
            </a:r>
          </a:p>
          <a:p>
            <a:pPr marL="228600" indent="-228600">
              <a:buAutoNum type="arabicPeriod"/>
            </a:pPr>
            <a:r>
              <a:rPr lang="en-GB" baseline="0" dirty="0"/>
              <a:t>Students take it in turns to read out their parts in the text to their partner.</a:t>
            </a:r>
          </a:p>
          <a:p>
            <a:pPr marL="228600" indent="-228600">
              <a:buAutoNum type="arabicPeriod"/>
            </a:pPr>
            <a:r>
              <a:rPr lang="en-GB" baseline="0" dirty="0"/>
              <a:t>The partner listens and completes their version of the text, which is missing words with the target SSCs</a:t>
            </a:r>
          </a:p>
          <a:p>
            <a:pPr marL="228600" indent="-228600">
              <a:buAutoNum type="arabicPeriod"/>
            </a:pPr>
            <a:r>
              <a:rPr lang="en-GB" baseline="0" dirty="0"/>
              <a:t>Students can then give each other feedback on their respective parts (now showing each other their versions of the text, if helpful).</a:t>
            </a:r>
          </a:p>
          <a:p>
            <a:pPr marL="228600" indent="-228600">
              <a:buAutoNum type="arabicPeriod"/>
            </a:pPr>
            <a:r>
              <a:rPr lang="en-GB" baseline="0" dirty="0"/>
              <a:t>Teacher can use the following two slides to go through the answers. Click to reveal each missing word. Alternatively, play the recording so students can listen and check.</a:t>
            </a:r>
          </a:p>
          <a:p>
            <a:pPr marL="228600" indent="-228600">
              <a:buAutoNum type="arabicPeriod"/>
            </a:pPr>
            <a:endParaRPr lang="en-GB" baseline="0" dirty="0"/>
          </a:p>
          <a:p>
            <a:pPr marL="0" indent="0">
              <a:buNone/>
            </a:pPr>
            <a:r>
              <a:rPr lang="en-GB" b="1" baseline="0" dirty="0"/>
              <a:t>Transcript:</a:t>
            </a:r>
          </a:p>
          <a:p>
            <a:pPr marL="0" indent="0">
              <a:buNone/>
            </a:pPr>
            <a:endParaRPr lang="en-GB" b="0" baseline="0" dirty="0"/>
          </a:p>
          <a:p>
            <a:pPr>
              <a:lnSpc>
                <a:spcPct val="107000"/>
              </a:lnSpc>
              <a:spcAft>
                <a:spcPts val="800"/>
              </a:spcAft>
            </a:pPr>
            <a:r>
              <a:rPr lang="es-ES_tradnl" sz="1200" b="1" dirty="0">
                <a:ea typeface="Calibri" panose="020F0502020204030204" pitchFamily="34" charset="0"/>
                <a:cs typeface="Times New Roman" panose="02020603050405020304" pitchFamily="18" charset="0"/>
              </a:rPr>
              <a:t>- </a:t>
            </a:r>
            <a:r>
              <a:rPr lang="es-ES_tradnl" sz="1200" dirty="0">
                <a:ea typeface="Calibri" panose="020F0502020204030204" pitchFamily="34" charset="0"/>
                <a:cs typeface="Times New Roman" panose="02020603050405020304" pitchFamily="18" charset="0"/>
              </a:rPr>
              <a:t>Hola, estoy bus</a:t>
            </a:r>
            <a:r>
              <a:rPr lang="es-ES_tradnl" sz="1200" b="1" dirty="0">
                <a:ea typeface="Calibri" panose="020F0502020204030204" pitchFamily="34" charset="0"/>
                <a:cs typeface="Times New Roman" panose="02020603050405020304" pitchFamily="18" charset="0"/>
              </a:rPr>
              <a:t>ca</a:t>
            </a:r>
            <a:r>
              <a:rPr lang="es-ES_tradnl" sz="1200" dirty="0">
                <a:ea typeface="Calibri" panose="020F0502020204030204" pitchFamily="34" charset="0"/>
                <a:cs typeface="Times New Roman" panose="02020603050405020304" pitchFamily="18" charset="0"/>
              </a:rPr>
              <a:t>ndo la es</a:t>
            </a:r>
            <a:r>
              <a:rPr lang="es-ES_tradnl" sz="1200" b="1" dirty="0">
                <a:ea typeface="Calibri" panose="020F0502020204030204" pitchFamily="34" charset="0"/>
                <a:cs typeface="Times New Roman" panose="02020603050405020304" pitchFamily="18" charset="0"/>
              </a:rPr>
              <a:t>cue</a:t>
            </a:r>
            <a:r>
              <a:rPr lang="es-ES_tradnl" sz="1200" dirty="0">
                <a:ea typeface="Calibri" panose="020F0502020204030204" pitchFamily="34" charset="0"/>
                <a:cs typeface="Times New Roman" panose="02020603050405020304" pitchFamily="18" charset="0"/>
              </a:rPr>
              <a:t>la de músi</a:t>
            </a:r>
            <a:r>
              <a:rPr lang="es-ES_tradnl" sz="1200" b="1" dirty="0">
                <a:ea typeface="Calibri" panose="020F0502020204030204" pitchFamily="34" charset="0"/>
                <a:cs typeface="Times New Roman" panose="02020603050405020304" pitchFamily="18" charset="0"/>
              </a:rPr>
              <a:t>ca</a:t>
            </a:r>
            <a:r>
              <a:rPr lang="es-ES_tradnl" sz="1200" dirty="0">
                <a:ea typeface="Calibri" panose="020F0502020204030204" pitchFamily="34" charset="0"/>
                <a:cs typeface="Times New Roman" panose="02020603050405020304" pitchFamily="18" charset="0"/>
              </a:rPr>
              <a:t>, ¿la </a:t>
            </a:r>
            <a:r>
              <a:rPr lang="es-ES_tradnl" sz="1200" b="1" dirty="0">
                <a:ea typeface="Calibri" panose="020F0502020204030204" pitchFamily="34" charset="0"/>
                <a:cs typeface="Times New Roman" panose="02020603050405020304" pitchFamily="18" charset="0"/>
              </a:rPr>
              <a:t>co</a:t>
            </a:r>
            <a:r>
              <a:rPr lang="es-ES_tradnl" sz="1200" dirty="0">
                <a:ea typeface="Calibri" panose="020F0502020204030204" pitchFamily="34" charset="0"/>
                <a:cs typeface="Times New Roman" panose="02020603050405020304" pitchFamily="18" charset="0"/>
              </a:rPr>
              <a:t>no</a:t>
            </a:r>
            <a:r>
              <a:rPr lang="es-ES_tradnl" sz="1200" b="1" dirty="0">
                <a:ea typeface="Calibri" panose="020F0502020204030204" pitchFamily="34" charset="0"/>
                <a:cs typeface="Times New Roman" panose="02020603050405020304" pitchFamily="18" charset="0"/>
              </a:rPr>
              <a:t>ce</a:t>
            </a:r>
            <a:r>
              <a:rPr lang="es-ES_tradnl" sz="1200" dirty="0">
                <a:ea typeface="Calibri" panose="020F0502020204030204" pitchFamily="34" charset="0"/>
                <a:cs typeface="Times New Roman" panose="02020603050405020304" pitchFamily="18" charset="0"/>
              </a:rPr>
              <a:t>s? Es mi primer día y no puedo en</a:t>
            </a:r>
            <a:r>
              <a:rPr lang="es-ES_tradnl" sz="1200" b="1" dirty="0">
                <a:ea typeface="Calibri" panose="020F0502020204030204" pitchFamily="34" charset="0"/>
                <a:cs typeface="Times New Roman" panose="02020603050405020304" pitchFamily="18" charset="0"/>
              </a:rPr>
              <a:t>co</a:t>
            </a:r>
            <a:r>
              <a:rPr lang="es-ES_tradnl" sz="1200" dirty="0">
                <a:ea typeface="Calibri" panose="020F0502020204030204" pitchFamily="34" charset="0"/>
                <a:cs typeface="Times New Roman" panose="02020603050405020304" pitchFamily="18" charset="0"/>
              </a:rPr>
              <a:t>ntrar la </a:t>
            </a:r>
            <a:r>
              <a:rPr lang="es-ES_tradnl" sz="1200" b="1" dirty="0">
                <a:ea typeface="Calibri" panose="020F0502020204030204" pitchFamily="34" charset="0"/>
                <a:cs typeface="Times New Roman" panose="02020603050405020304" pitchFamily="18" charset="0"/>
              </a:rPr>
              <a:t>ca</a:t>
            </a:r>
            <a:r>
              <a:rPr lang="es-ES_tradnl" sz="1200" dirty="0">
                <a:ea typeface="Calibri" panose="020F0502020204030204" pitchFamily="34" charset="0"/>
                <a:cs typeface="Times New Roman" panose="02020603050405020304" pitchFamily="18" charset="0"/>
              </a:rPr>
              <a:t>lle </a:t>
            </a:r>
            <a:r>
              <a:rPr lang="es-ES_tradnl" sz="1200" b="1" dirty="0">
                <a:ea typeface="Calibri" panose="020F0502020204030204" pitchFamily="34" charset="0"/>
                <a:cs typeface="Times New Roman" panose="02020603050405020304" pitchFamily="18" charset="0"/>
              </a:rPr>
              <a:t>co</a:t>
            </a:r>
            <a:r>
              <a:rPr lang="es-ES_tradnl" sz="1200" dirty="0">
                <a:ea typeface="Calibri" panose="020F0502020204030204" pitchFamily="34" charset="0"/>
                <a:cs typeface="Times New Roman" panose="02020603050405020304" pitchFamily="18" charset="0"/>
              </a:rPr>
              <a:t>rrecta.</a:t>
            </a:r>
            <a:endParaRPr lang="en-GB" sz="1200" dirty="0">
              <a:ea typeface="Calibri" panose="020F0502020204030204" pitchFamily="34" charset="0"/>
              <a:cs typeface="Times New Roman" panose="02020603050405020304" pitchFamily="18" charset="0"/>
            </a:endParaRPr>
          </a:p>
          <a:p>
            <a:pPr>
              <a:lnSpc>
                <a:spcPct val="107000"/>
              </a:lnSpc>
              <a:spcAft>
                <a:spcPts val="800"/>
              </a:spcAft>
            </a:pPr>
            <a:r>
              <a:rPr lang="es-ES_tradnl" sz="1200" b="1" dirty="0">
                <a:ea typeface="Calibri" panose="020F0502020204030204" pitchFamily="34" charset="0"/>
                <a:cs typeface="Times New Roman" panose="02020603050405020304" pitchFamily="18" charset="0"/>
              </a:rPr>
              <a:t>- </a:t>
            </a:r>
            <a:r>
              <a:rPr lang="es-ES_tradnl" sz="1200" dirty="0">
                <a:ea typeface="Calibri" panose="020F0502020204030204" pitchFamily="34" charset="0"/>
                <a:cs typeface="Times New Roman" panose="02020603050405020304" pitchFamily="18" charset="0"/>
              </a:rPr>
              <a:t>¡Soy estudiante de esa es</a:t>
            </a:r>
            <a:r>
              <a:rPr lang="es-ES_tradnl" sz="1200" b="1" dirty="0">
                <a:ea typeface="Calibri" panose="020F0502020204030204" pitchFamily="34" charset="0"/>
                <a:cs typeface="Times New Roman" panose="02020603050405020304" pitchFamily="18" charset="0"/>
              </a:rPr>
              <a:t>cue</a:t>
            </a:r>
            <a:r>
              <a:rPr lang="es-ES_tradnl" sz="1200" dirty="0">
                <a:ea typeface="Calibri" panose="020F0502020204030204" pitchFamily="34" charset="0"/>
                <a:cs typeface="Times New Roman" panose="02020603050405020304" pitchFamily="18" charset="0"/>
              </a:rPr>
              <a:t>la! Está en el </a:t>
            </a:r>
            <a:r>
              <a:rPr lang="es-ES_tradnl" sz="1200" b="1" dirty="0">
                <a:ea typeface="Calibri" panose="020F0502020204030204" pitchFamily="34" charset="0"/>
                <a:cs typeface="Times New Roman" panose="02020603050405020304" pitchFamily="18" charset="0"/>
              </a:rPr>
              <a:t>ce</a:t>
            </a:r>
            <a:r>
              <a:rPr lang="es-ES_tradnl" sz="1200" dirty="0">
                <a:ea typeface="Calibri" panose="020F0502020204030204" pitchFamily="34" charset="0"/>
                <a:cs typeface="Times New Roman" panose="02020603050405020304" pitchFamily="18" charset="0"/>
              </a:rPr>
              <a:t>ntro de la </a:t>
            </a:r>
            <a:r>
              <a:rPr lang="es-ES_tradnl" sz="1200" b="1" dirty="0">
                <a:ea typeface="Calibri" panose="020F0502020204030204" pitchFamily="34" charset="0"/>
                <a:cs typeface="Times New Roman" panose="02020603050405020304" pitchFamily="18" charset="0"/>
              </a:rPr>
              <a:t>ci</a:t>
            </a:r>
            <a:r>
              <a:rPr lang="es-ES_tradnl" sz="1200" dirty="0">
                <a:ea typeface="Calibri" panose="020F0502020204030204" pitchFamily="34" charset="0"/>
                <a:cs typeface="Times New Roman" panose="02020603050405020304" pitchFamily="18" charset="0"/>
              </a:rPr>
              <a:t>udad así que estamos muy </a:t>
            </a:r>
            <a:r>
              <a:rPr lang="es-ES_tradnl" sz="1200" b="1" dirty="0">
                <a:ea typeface="Calibri" panose="020F0502020204030204" pitchFamily="34" charset="0"/>
                <a:cs typeface="Times New Roman" panose="02020603050405020304" pitchFamily="18" charset="0"/>
              </a:rPr>
              <a:t>ce</a:t>
            </a:r>
            <a:r>
              <a:rPr lang="es-ES_tradnl" sz="1200" dirty="0">
                <a:ea typeface="Calibri" panose="020F0502020204030204" pitchFamily="34" charset="0"/>
                <a:cs typeface="Times New Roman" panose="02020603050405020304" pitchFamily="18" charset="0"/>
              </a:rPr>
              <a:t>r</a:t>
            </a:r>
            <a:r>
              <a:rPr lang="es-ES_tradnl" sz="1200" b="1" dirty="0">
                <a:ea typeface="Calibri" panose="020F0502020204030204" pitchFamily="34" charset="0"/>
                <a:cs typeface="Times New Roman" panose="02020603050405020304" pitchFamily="18" charset="0"/>
              </a:rPr>
              <a:t>ca</a:t>
            </a:r>
            <a:r>
              <a:rPr lang="es-ES_tradnl" sz="1200" dirty="0">
                <a:ea typeface="Calibri" panose="020F0502020204030204" pitchFamily="34" charset="0"/>
                <a:cs typeface="Times New Roman" panose="02020603050405020304" pitchFamily="18" charset="0"/>
              </a:rPr>
              <a:t>. ¿</a:t>
            </a:r>
            <a:r>
              <a:rPr lang="es-ES_tradnl" sz="1200" b="1" dirty="0">
                <a:ea typeface="Calibri" panose="020F0502020204030204" pitchFamily="34" charset="0"/>
                <a:cs typeface="Times New Roman" panose="02020603050405020304" pitchFamily="18" charset="0"/>
              </a:rPr>
              <a:t>Cuá</a:t>
            </a:r>
            <a:r>
              <a:rPr lang="es-ES_tradnl" sz="1200" dirty="0">
                <a:ea typeface="Calibri" panose="020F0502020204030204" pitchFamily="34" charset="0"/>
                <a:cs typeface="Times New Roman" panose="02020603050405020304" pitchFamily="18" charset="0"/>
              </a:rPr>
              <a:t>ndo de</a:t>
            </a:r>
            <a:r>
              <a:rPr lang="es-ES_tradnl" sz="1200" b="1" dirty="0">
                <a:ea typeface="Calibri" panose="020F0502020204030204" pitchFamily="34" charset="0"/>
                <a:cs typeface="Times New Roman" panose="02020603050405020304" pitchFamily="18" charset="0"/>
              </a:rPr>
              <a:t>ci</a:t>
            </a:r>
            <a:r>
              <a:rPr lang="es-ES_tradnl" sz="1200" dirty="0">
                <a:ea typeface="Calibri" panose="020F0502020204030204" pitchFamily="34" charset="0"/>
                <a:cs typeface="Times New Roman" panose="02020603050405020304" pitchFamily="18" charset="0"/>
              </a:rPr>
              <a:t>diste estudiar músi</a:t>
            </a:r>
            <a:r>
              <a:rPr lang="es-ES_tradnl" sz="1200" b="1" dirty="0">
                <a:ea typeface="Calibri" panose="020F0502020204030204" pitchFamily="34" charset="0"/>
                <a:cs typeface="Times New Roman" panose="02020603050405020304" pitchFamily="18" charset="0"/>
              </a:rPr>
              <a:t>ca</a:t>
            </a:r>
            <a:r>
              <a:rPr lang="es-ES_tradnl" sz="1200" dirty="0">
                <a:ea typeface="Calibri" panose="020F0502020204030204" pitchFamily="34" charset="0"/>
                <a:cs typeface="Times New Roman" panose="02020603050405020304" pitchFamily="18" charset="0"/>
              </a:rPr>
              <a:t>? </a:t>
            </a:r>
            <a:endParaRPr lang="en-GB" sz="1200" dirty="0">
              <a:ea typeface="Calibri" panose="020F0502020204030204" pitchFamily="34" charset="0"/>
              <a:cs typeface="Times New Roman" panose="02020603050405020304" pitchFamily="18" charset="0"/>
            </a:endParaRPr>
          </a:p>
          <a:p>
            <a:pPr>
              <a:lnSpc>
                <a:spcPct val="107000"/>
              </a:lnSpc>
              <a:spcAft>
                <a:spcPts val="800"/>
              </a:spcAft>
            </a:pPr>
            <a:r>
              <a:rPr lang="es-ES_tradnl" sz="1200" b="1" dirty="0">
                <a:ea typeface="Calibri" panose="020F0502020204030204" pitchFamily="34" charset="0"/>
                <a:cs typeface="Times New Roman" panose="02020603050405020304" pitchFamily="18" charset="0"/>
              </a:rPr>
              <a:t>- </a:t>
            </a:r>
            <a:r>
              <a:rPr lang="es-ES_tradnl" sz="1200" dirty="0">
                <a:ea typeface="Calibri" panose="020F0502020204030204" pitchFamily="34" charset="0"/>
                <a:cs typeface="Times New Roman" panose="02020603050405020304" pitchFamily="18" charset="0"/>
              </a:rPr>
              <a:t>Ha</a:t>
            </a:r>
            <a:r>
              <a:rPr lang="es-ES_tradnl" sz="1200" b="1" dirty="0">
                <a:ea typeface="Calibri" panose="020F0502020204030204" pitchFamily="34" charset="0"/>
                <a:cs typeface="Times New Roman" panose="02020603050405020304" pitchFamily="18" charset="0"/>
              </a:rPr>
              <a:t>ce</a:t>
            </a:r>
            <a:r>
              <a:rPr lang="es-ES_tradnl" sz="1200" dirty="0">
                <a:ea typeface="Calibri" panose="020F0502020204030204" pitchFamily="34" charset="0"/>
                <a:cs typeface="Times New Roman" panose="02020603050405020304" pitchFamily="18" charset="0"/>
              </a:rPr>
              <a:t> </a:t>
            </a:r>
            <a:r>
              <a:rPr lang="es-ES_tradnl" sz="1200" b="1" dirty="0">
                <a:ea typeface="Calibri" panose="020F0502020204030204" pitchFamily="34" charset="0"/>
                <a:cs typeface="Times New Roman" panose="02020603050405020304" pitchFamily="18" charset="0"/>
              </a:rPr>
              <a:t>cua</a:t>
            </a:r>
            <a:r>
              <a:rPr lang="es-ES_tradnl" sz="1200" dirty="0">
                <a:ea typeface="Calibri" panose="020F0502020204030204" pitchFamily="34" charset="0"/>
                <a:cs typeface="Times New Roman" panose="02020603050405020304" pitchFamily="18" charset="0"/>
              </a:rPr>
              <a:t>tro años. </a:t>
            </a:r>
            <a:r>
              <a:rPr lang="es-ES_tradnl" sz="1200" b="1" dirty="0">
                <a:ea typeface="Calibri" panose="020F0502020204030204" pitchFamily="34" charset="0"/>
                <a:cs typeface="Times New Roman" panose="02020603050405020304" pitchFamily="18" charset="0"/>
              </a:rPr>
              <a:t>Co</a:t>
            </a:r>
            <a:r>
              <a:rPr lang="es-ES_tradnl" sz="1200" dirty="0">
                <a:ea typeface="Calibri" panose="020F0502020204030204" pitchFamily="34" charset="0"/>
                <a:cs typeface="Times New Roman" panose="02020603050405020304" pitchFamily="18" charset="0"/>
              </a:rPr>
              <a:t>mpré mi propia trompeta* y la usé para to</a:t>
            </a:r>
            <a:r>
              <a:rPr lang="es-ES_tradnl" sz="1200" b="1" dirty="0">
                <a:ea typeface="Calibri" panose="020F0502020204030204" pitchFamily="34" charset="0"/>
                <a:cs typeface="Times New Roman" panose="02020603050405020304" pitchFamily="18" charset="0"/>
              </a:rPr>
              <a:t>ca</a:t>
            </a:r>
            <a:r>
              <a:rPr lang="es-ES_tradnl" sz="1200" dirty="0">
                <a:ea typeface="Calibri" panose="020F0502020204030204" pitchFamily="34" charset="0"/>
                <a:cs typeface="Times New Roman" panose="02020603050405020304" pitchFamily="18" charset="0"/>
              </a:rPr>
              <a:t>r mi </a:t>
            </a:r>
            <a:r>
              <a:rPr lang="es-ES_tradnl" sz="1200" b="1" dirty="0">
                <a:ea typeface="Calibri" panose="020F0502020204030204" pitchFamily="34" charset="0"/>
                <a:cs typeface="Times New Roman" panose="02020603050405020304" pitchFamily="18" charset="0"/>
              </a:rPr>
              <a:t>ca</a:t>
            </a:r>
            <a:r>
              <a:rPr lang="es-ES_tradnl" sz="1200" dirty="0">
                <a:ea typeface="Calibri" panose="020F0502020204030204" pitchFamily="34" charset="0"/>
                <a:cs typeface="Times New Roman" panose="02020603050405020304" pitchFamily="18" charset="0"/>
              </a:rPr>
              <a:t>n</a:t>
            </a:r>
            <a:r>
              <a:rPr lang="es-ES_tradnl" sz="1200" b="1" dirty="0">
                <a:ea typeface="Calibri" panose="020F0502020204030204" pitchFamily="34" charset="0"/>
                <a:cs typeface="Times New Roman" panose="02020603050405020304" pitchFamily="18" charset="0"/>
              </a:rPr>
              <a:t>ci</a:t>
            </a:r>
            <a:r>
              <a:rPr lang="es-ES_tradnl" sz="1200" dirty="0">
                <a:ea typeface="Calibri" panose="020F0502020204030204" pitchFamily="34" charset="0"/>
                <a:cs typeface="Times New Roman" panose="02020603050405020304" pitchFamily="18" charset="0"/>
              </a:rPr>
              <a:t>ón favorita durante un espectá</a:t>
            </a:r>
            <a:r>
              <a:rPr lang="es-ES_tradnl" sz="1200" b="1" dirty="0">
                <a:ea typeface="Calibri" panose="020F0502020204030204" pitchFamily="34" charset="0"/>
                <a:cs typeface="Times New Roman" panose="02020603050405020304" pitchFamily="18" charset="0"/>
              </a:rPr>
              <a:t>cu</a:t>
            </a:r>
            <a:r>
              <a:rPr lang="es-ES_tradnl" sz="1200" dirty="0">
                <a:ea typeface="Calibri" panose="020F0502020204030204" pitchFamily="34" charset="0"/>
                <a:cs typeface="Times New Roman" panose="02020603050405020304" pitchFamily="18" charset="0"/>
              </a:rPr>
              <a:t>lo en el </a:t>
            </a:r>
            <a:r>
              <a:rPr lang="es-ES_tradnl" sz="1200" b="1" dirty="0">
                <a:ea typeface="Calibri" panose="020F0502020204030204" pitchFamily="34" charset="0"/>
                <a:cs typeface="Times New Roman" panose="02020603050405020304" pitchFamily="18" charset="0"/>
              </a:rPr>
              <a:t>co</a:t>
            </a:r>
            <a:r>
              <a:rPr lang="es-ES_tradnl" sz="1200" dirty="0">
                <a:ea typeface="Calibri" panose="020F0502020204030204" pitchFamily="34" charset="0"/>
                <a:cs typeface="Times New Roman" panose="02020603050405020304" pitchFamily="18" charset="0"/>
              </a:rPr>
              <a:t>legio. ¿Y tú?</a:t>
            </a:r>
            <a:endParaRPr lang="en-GB" sz="1200" dirty="0">
              <a:ea typeface="Calibri" panose="020F0502020204030204" pitchFamily="34" charset="0"/>
              <a:cs typeface="Times New Roman" panose="02020603050405020304" pitchFamily="18" charset="0"/>
            </a:endParaRPr>
          </a:p>
          <a:p>
            <a:pPr>
              <a:lnSpc>
                <a:spcPct val="107000"/>
              </a:lnSpc>
              <a:spcAft>
                <a:spcPts val="800"/>
              </a:spcAft>
            </a:pPr>
            <a:r>
              <a:rPr lang="es-ES_tradnl" sz="1200" b="1" dirty="0">
                <a:ea typeface="Calibri" panose="020F0502020204030204" pitchFamily="34" charset="0"/>
                <a:cs typeface="Times New Roman" panose="02020603050405020304" pitchFamily="18" charset="0"/>
              </a:rPr>
              <a:t>- </a:t>
            </a:r>
            <a:r>
              <a:rPr lang="es-ES_tradnl" sz="1200" dirty="0">
                <a:ea typeface="Calibri" panose="020F0502020204030204" pitchFamily="34" charset="0"/>
                <a:cs typeface="Times New Roman" panose="02020603050405020304" pitchFamily="18" charset="0"/>
              </a:rPr>
              <a:t>Ha</a:t>
            </a:r>
            <a:r>
              <a:rPr lang="es-ES_tradnl" sz="1200" b="1" dirty="0">
                <a:ea typeface="Calibri" panose="020F0502020204030204" pitchFamily="34" charset="0"/>
                <a:cs typeface="Times New Roman" panose="02020603050405020304" pitchFamily="18" charset="0"/>
              </a:rPr>
              <a:t>ce</a:t>
            </a:r>
            <a:r>
              <a:rPr lang="es-ES_tradnl" sz="1200" dirty="0">
                <a:ea typeface="Calibri" panose="020F0502020204030204" pitchFamily="34" charset="0"/>
                <a:cs typeface="Times New Roman" panose="02020603050405020304" pitchFamily="18" charset="0"/>
              </a:rPr>
              <a:t> </a:t>
            </a:r>
            <a:r>
              <a:rPr lang="es-ES_tradnl" sz="1200" b="1" dirty="0">
                <a:ea typeface="Calibri" panose="020F0502020204030204" pitchFamily="34" charset="0"/>
                <a:cs typeface="Times New Roman" panose="02020603050405020304" pitchFamily="18" charset="0"/>
              </a:rPr>
              <a:t>ci</a:t>
            </a:r>
            <a:r>
              <a:rPr lang="es-ES_tradnl" sz="1200" dirty="0">
                <a:ea typeface="Calibri" panose="020F0502020204030204" pitchFamily="34" charset="0"/>
                <a:cs typeface="Times New Roman" panose="02020603050405020304" pitchFamily="18" charset="0"/>
              </a:rPr>
              <a:t>n</a:t>
            </a:r>
            <a:r>
              <a:rPr lang="es-ES_tradnl" sz="1200" b="1" dirty="0">
                <a:ea typeface="Calibri" panose="020F0502020204030204" pitchFamily="34" charset="0"/>
                <a:cs typeface="Times New Roman" panose="02020603050405020304" pitchFamily="18" charset="0"/>
              </a:rPr>
              <a:t>co</a:t>
            </a:r>
            <a:r>
              <a:rPr lang="es-ES_tradnl" sz="1200" dirty="0">
                <a:ea typeface="Calibri" panose="020F0502020204030204" pitchFamily="34" charset="0"/>
                <a:cs typeface="Times New Roman" panose="02020603050405020304" pitchFamily="18" charset="0"/>
              </a:rPr>
              <a:t> años, </a:t>
            </a:r>
            <a:r>
              <a:rPr lang="es-ES_tradnl" sz="1200" b="1" dirty="0">
                <a:ea typeface="Calibri" panose="020F0502020204030204" pitchFamily="34" charset="0"/>
                <a:cs typeface="Times New Roman" panose="02020603050405020304" pitchFamily="18" charset="0"/>
              </a:rPr>
              <a:t>cua</a:t>
            </a:r>
            <a:r>
              <a:rPr lang="es-ES_tradnl" sz="1200" dirty="0">
                <a:ea typeface="Calibri" panose="020F0502020204030204" pitchFamily="34" charset="0"/>
                <a:cs typeface="Times New Roman" panose="02020603050405020304" pitchFamily="18" charset="0"/>
              </a:rPr>
              <a:t>ndo re</a:t>
            </a:r>
            <a:r>
              <a:rPr lang="es-ES_tradnl" sz="1200" b="1" dirty="0">
                <a:ea typeface="Calibri" panose="020F0502020204030204" pitchFamily="34" charset="0"/>
                <a:cs typeface="Times New Roman" panose="02020603050405020304" pitchFamily="18" charset="0"/>
              </a:rPr>
              <a:t>ci</a:t>
            </a:r>
            <a:r>
              <a:rPr lang="es-ES_tradnl" sz="1200" dirty="0">
                <a:ea typeface="Calibri" panose="020F0502020204030204" pitchFamily="34" charset="0"/>
                <a:cs typeface="Times New Roman" panose="02020603050405020304" pitchFamily="18" charset="0"/>
              </a:rPr>
              <a:t>bí una armóni</a:t>
            </a:r>
            <a:r>
              <a:rPr lang="es-ES_tradnl" sz="1200" b="1" dirty="0">
                <a:ea typeface="Calibri" panose="020F0502020204030204" pitchFamily="34" charset="0"/>
                <a:cs typeface="Times New Roman" panose="02020603050405020304" pitchFamily="18" charset="0"/>
              </a:rPr>
              <a:t>ca</a:t>
            </a:r>
            <a:r>
              <a:rPr lang="es-ES_tradnl" sz="1200" dirty="0">
                <a:ea typeface="Calibri" panose="020F0502020204030204" pitchFamily="34" charset="0"/>
                <a:cs typeface="Times New Roman" panose="02020603050405020304" pitchFamily="18" charset="0"/>
              </a:rPr>
              <a:t>* </a:t>
            </a:r>
            <a:r>
              <a:rPr lang="es-ES_tradnl" sz="1200" b="1" dirty="0">
                <a:ea typeface="Calibri" panose="020F0502020204030204" pitchFamily="34" charset="0"/>
                <a:cs typeface="Times New Roman" panose="02020603050405020304" pitchFamily="18" charset="0"/>
              </a:rPr>
              <a:t>co</a:t>
            </a:r>
            <a:r>
              <a:rPr lang="es-ES_tradnl" sz="1200" dirty="0">
                <a:ea typeface="Calibri" panose="020F0502020204030204" pitchFamily="34" charset="0"/>
                <a:cs typeface="Times New Roman" panose="02020603050405020304" pitchFamily="18" charset="0"/>
              </a:rPr>
              <a:t>mo regalo de </a:t>
            </a:r>
            <a:r>
              <a:rPr lang="es-ES_tradnl" sz="1200" b="1" dirty="0">
                <a:ea typeface="Calibri" panose="020F0502020204030204" pitchFamily="34" charset="0"/>
                <a:cs typeface="Times New Roman" panose="02020603050405020304" pitchFamily="18" charset="0"/>
              </a:rPr>
              <a:t>cu</a:t>
            </a:r>
            <a:r>
              <a:rPr lang="es-ES_tradnl" sz="1200" dirty="0">
                <a:ea typeface="Calibri" panose="020F0502020204030204" pitchFamily="34" charset="0"/>
                <a:cs typeface="Times New Roman" panose="02020603050405020304" pitchFamily="18" charset="0"/>
              </a:rPr>
              <a:t>mpleaños. Me en</a:t>
            </a:r>
            <a:r>
              <a:rPr lang="es-ES_tradnl" sz="1200" b="1" dirty="0">
                <a:ea typeface="Calibri" panose="020F0502020204030204" pitchFamily="34" charset="0"/>
                <a:cs typeface="Times New Roman" panose="02020603050405020304" pitchFamily="18" charset="0"/>
              </a:rPr>
              <a:t>ca</a:t>
            </a:r>
            <a:r>
              <a:rPr lang="es-ES_tradnl" sz="1200" dirty="0">
                <a:ea typeface="Calibri" panose="020F0502020204030204" pitchFamily="34" charset="0"/>
                <a:cs typeface="Times New Roman" panose="02020603050405020304" pitchFamily="18" charset="0"/>
              </a:rPr>
              <a:t>ntó. ¿A tu familia le gusta la músi</a:t>
            </a:r>
            <a:r>
              <a:rPr lang="es-ES_tradnl" sz="1200" b="1" dirty="0">
                <a:ea typeface="Calibri" panose="020F0502020204030204" pitchFamily="34" charset="0"/>
                <a:cs typeface="Times New Roman" panose="02020603050405020304" pitchFamily="18" charset="0"/>
              </a:rPr>
              <a:t>ca </a:t>
            </a:r>
            <a:r>
              <a:rPr lang="es-ES_tradnl" sz="1200" dirty="0">
                <a:ea typeface="Calibri" panose="020F0502020204030204" pitchFamily="34" charset="0"/>
                <a:cs typeface="Times New Roman" panose="02020603050405020304" pitchFamily="18" charset="0"/>
              </a:rPr>
              <a:t>también?</a:t>
            </a:r>
            <a:endParaRPr lang="en-GB" sz="1200" dirty="0">
              <a:ea typeface="Calibri" panose="020F0502020204030204" pitchFamily="34" charset="0"/>
              <a:cs typeface="Times New Roman" panose="02020603050405020304" pitchFamily="18" charset="0"/>
            </a:endParaRPr>
          </a:p>
          <a:p>
            <a:pPr>
              <a:lnSpc>
                <a:spcPct val="107000"/>
              </a:lnSpc>
              <a:spcAft>
                <a:spcPts val="800"/>
              </a:spcAft>
            </a:pPr>
            <a:r>
              <a:rPr lang="es-ES_tradnl" sz="1200" b="1" dirty="0">
                <a:ea typeface="Calibri" panose="020F0502020204030204" pitchFamily="34" charset="0"/>
                <a:cs typeface="Times New Roman" panose="02020603050405020304" pitchFamily="18" charset="0"/>
              </a:rPr>
              <a:t>- </a:t>
            </a:r>
            <a:r>
              <a:rPr lang="es-ES_tradnl" sz="1200" dirty="0">
                <a:ea typeface="Calibri" panose="020F0502020204030204" pitchFamily="34" charset="0"/>
                <a:cs typeface="Times New Roman" panose="02020603050405020304" pitchFamily="18" charset="0"/>
              </a:rPr>
              <a:t>En el </a:t>
            </a:r>
            <a:r>
              <a:rPr lang="es-ES_tradnl" sz="1200" b="1" dirty="0">
                <a:ea typeface="Calibri" panose="020F0502020204030204" pitchFamily="34" charset="0"/>
                <a:cs typeface="Times New Roman" panose="02020603050405020304" pitchFamily="18" charset="0"/>
              </a:rPr>
              <a:t>co</a:t>
            </a:r>
            <a:r>
              <a:rPr lang="es-ES_tradnl" sz="1200" dirty="0">
                <a:ea typeface="Calibri" panose="020F0502020204030204" pitchFamily="34" charset="0"/>
                <a:cs typeface="Times New Roman" panose="02020603050405020304" pitchFamily="18" charset="0"/>
              </a:rPr>
              <a:t>legio de mi madre la músi</a:t>
            </a:r>
            <a:r>
              <a:rPr lang="es-ES_tradnl" sz="1200" b="1" dirty="0">
                <a:ea typeface="Calibri" panose="020F0502020204030204" pitchFamily="34" charset="0"/>
                <a:cs typeface="Times New Roman" panose="02020603050405020304" pitchFamily="18" charset="0"/>
              </a:rPr>
              <a:t>ca</a:t>
            </a:r>
            <a:r>
              <a:rPr lang="es-ES_tradnl" sz="1200" dirty="0">
                <a:ea typeface="Calibri" panose="020F0502020204030204" pitchFamily="34" charset="0"/>
                <a:cs typeface="Times New Roman" panose="02020603050405020304" pitchFamily="18" charset="0"/>
              </a:rPr>
              <a:t> no era una asignatura y no era parte de la orquesta</a:t>
            </a:r>
            <a:r>
              <a:rPr lang="es-ES" sz="1200" dirty="0">
                <a:ea typeface="Calibri" panose="020F0502020204030204" pitchFamily="34" charset="0"/>
                <a:cs typeface="Times New Roman" panose="02020603050405020304" pitchFamily="18" charset="0"/>
              </a:rPr>
              <a:t>*</a:t>
            </a:r>
            <a:r>
              <a:rPr lang="es-ES_tradnl" sz="1200" dirty="0">
                <a:ea typeface="Calibri" panose="020F0502020204030204" pitchFamily="34" charset="0"/>
                <a:cs typeface="Times New Roman" panose="02020603050405020304" pitchFamily="18" charset="0"/>
              </a:rPr>
              <a:t> porque tenía que </a:t>
            </a:r>
            <a:r>
              <a:rPr lang="es-ES_tradnl" sz="1200" b="1" dirty="0">
                <a:ea typeface="Calibri" panose="020F0502020204030204" pitchFamily="34" charset="0"/>
                <a:cs typeface="Times New Roman" panose="02020603050405020304" pitchFamily="18" charset="0"/>
              </a:rPr>
              <a:t>cui</a:t>
            </a:r>
            <a:r>
              <a:rPr lang="es-ES_tradnl" sz="1200" dirty="0">
                <a:ea typeface="Calibri" panose="020F0502020204030204" pitchFamily="34" charset="0"/>
                <a:cs typeface="Times New Roman" panose="02020603050405020304" pitchFamily="18" charset="0"/>
              </a:rPr>
              <a:t>dar a su hermano después del </a:t>
            </a:r>
            <a:r>
              <a:rPr lang="es-ES_tradnl" sz="1200" b="1" dirty="0">
                <a:ea typeface="Calibri" panose="020F0502020204030204" pitchFamily="34" charset="0"/>
                <a:cs typeface="Times New Roman" panose="02020603050405020304" pitchFamily="18" charset="0"/>
              </a:rPr>
              <a:t>co</a:t>
            </a:r>
            <a:r>
              <a:rPr lang="es-ES_tradnl" sz="1200" dirty="0">
                <a:ea typeface="Calibri" panose="020F0502020204030204" pitchFamily="34" charset="0"/>
                <a:cs typeface="Times New Roman" panose="02020603050405020304" pitchFamily="18" charset="0"/>
              </a:rPr>
              <a:t>legio.</a:t>
            </a:r>
            <a:endParaRPr lang="en-GB" sz="1200" dirty="0">
              <a:ea typeface="Calibri" panose="020F0502020204030204" pitchFamily="34" charset="0"/>
              <a:cs typeface="Times New Roman" panose="02020603050405020304" pitchFamily="18" charset="0"/>
            </a:endParaRPr>
          </a:p>
          <a:p>
            <a:pPr>
              <a:lnSpc>
                <a:spcPct val="107000"/>
              </a:lnSpc>
              <a:spcAft>
                <a:spcPts val="800"/>
              </a:spcAft>
            </a:pPr>
            <a:r>
              <a:rPr lang="es-ES_tradnl" sz="1200" b="1" dirty="0">
                <a:ea typeface="Calibri" panose="020F0502020204030204" pitchFamily="34" charset="0"/>
                <a:cs typeface="Times New Roman" panose="02020603050405020304" pitchFamily="18" charset="0"/>
              </a:rPr>
              <a:t>- </a:t>
            </a:r>
            <a:r>
              <a:rPr lang="es-ES_tradnl" sz="1200" dirty="0">
                <a:ea typeface="Calibri" panose="020F0502020204030204" pitchFamily="34" charset="0"/>
                <a:cs typeface="Times New Roman" panose="02020603050405020304" pitchFamily="18" charset="0"/>
              </a:rPr>
              <a:t>Hoy en día es una parte ne</a:t>
            </a:r>
            <a:r>
              <a:rPr lang="es-ES_tradnl" sz="1200" b="1" dirty="0">
                <a:ea typeface="Calibri" panose="020F0502020204030204" pitchFamily="34" charset="0"/>
                <a:cs typeface="Times New Roman" panose="02020603050405020304" pitchFamily="18" charset="0"/>
              </a:rPr>
              <a:t>ce</a:t>
            </a:r>
            <a:r>
              <a:rPr lang="es-ES_tradnl" sz="1200" dirty="0">
                <a:ea typeface="Calibri" panose="020F0502020204030204" pitchFamily="34" charset="0"/>
                <a:cs typeface="Times New Roman" panose="02020603050405020304" pitchFamily="18" charset="0"/>
              </a:rPr>
              <a:t>saria de la edu</a:t>
            </a:r>
            <a:r>
              <a:rPr lang="es-ES_tradnl" sz="1200" b="1" dirty="0">
                <a:ea typeface="Calibri" panose="020F0502020204030204" pitchFamily="34" charset="0"/>
                <a:cs typeface="Times New Roman" panose="02020603050405020304" pitchFamily="18" charset="0"/>
              </a:rPr>
              <a:t>caci</a:t>
            </a:r>
            <a:r>
              <a:rPr lang="es-ES_tradnl" sz="1200" dirty="0">
                <a:ea typeface="Calibri" panose="020F0502020204030204" pitchFamily="34" charset="0"/>
                <a:cs typeface="Times New Roman" panose="02020603050405020304" pitchFamily="18" charset="0"/>
              </a:rPr>
              <a:t>ón porque es muy importante en nuestra </a:t>
            </a:r>
            <a:r>
              <a:rPr lang="es-ES_tradnl" sz="1200" b="1" dirty="0">
                <a:ea typeface="Calibri" panose="020F0502020204030204" pitchFamily="34" charset="0"/>
                <a:cs typeface="Times New Roman" panose="02020603050405020304" pitchFamily="18" charset="0"/>
              </a:rPr>
              <a:t>cu</a:t>
            </a:r>
            <a:r>
              <a:rPr lang="es-ES_tradnl" sz="1200" dirty="0">
                <a:ea typeface="Calibri" panose="020F0502020204030204" pitchFamily="34" charset="0"/>
                <a:cs typeface="Times New Roman" panose="02020603050405020304" pitchFamily="18" charset="0"/>
              </a:rPr>
              <a:t>ltura. En mi casa es</a:t>
            </a:r>
            <a:r>
              <a:rPr lang="es-ES_tradnl" sz="1200" b="1" dirty="0">
                <a:ea typeface="Calibri" panose="020F0502020204030204" pitchFamily="34" charset="0"/>
                <a:cs typeface="Times New Roman" panose="02020603050405020304" pitchFamily="18" charset="0"/>
              </a:rPr>
              <a:t>cu</a:t>
            </a:r>
            <a:r>
              <a:rPr lang="es-ES_tradnl" sz="1200" dirty="0">
                <a:ea typeface="Calibri" panose="020F0502020204030204" pitchFamily="34" charset="0"/>
                <a:cs typeface="Times New Roman" panose="02020603050405020304" pitchFamily="18" charset="0"/>
              </a:rPr>
              <a:t>chamos músi</a:t>
            </a:r>
            <a:r>
              <a:rPr lang="es-ES_tradnl" sz="1200" b="1" dirty="0">
                <a:ea typeface="Calibri" panose="020F0502020204030204" pitchFamily="34" charset="0"/>
                <a:cs typeface="Times New Roman" panose="02020603050405020304" pitchFamily="18" charset="0"/>
              </a:rPr>
              <a:t>ca</a:t>
            </a:r>
            <a:r>
              <a:rPr lang="es-ES_tradnl" sz="1200" dirty="0">
                <a:ea typeface="Calibri" panose="020F0502020204030204" pitchFamily="34" charset="0"/>
                <a:cs typeface="Times New Roman" panose="02020603050405020304" pitchFamily="18" charset="0"/>
              </a:rPr>
              <a:t> todo el tiempo. </a:t>
            </a:r>
            <a:endParaRPr lang="en-GB" b="0" baseline="0" dirty="0"/>
          </a:p>
          <a:p>
            <a:pPr marL="228600" indent="-228600">
              <a:buAutoNum type="arabicPeriod"/>
            </a:pP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Frequency of unknown/glossed words (1 is the most frequent word in Spanish):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err="1"/>
              <a:t>trompeta</a:t>
            </a:r>
            <a:r>
              <a:rPr lang="en-GB" b="0" baseline="0" dirty="0"/>
              <a:t> [&gt;5000]; </a:t>
            </a:r>
            <a:r>
              <a:rPr lang="en-GB" b="0" baseline="0" dirty="0" err="1"/>
              <a:t>armónica</a:t>
            </a:r>
            <a:r>
              <a:rPr lang="en-GB" b="0" baseline="0" dirty="0"/>
              <a:t> [&gt;5000]; </a:t>
            </a:r>
            <a:r>
              <a:rPr lang="en-GB" b="0" baseline="0" dirty="0" err="1"/>
              <a:t>orquesta</a:t>
            </a:r>
            <a:r>
              <a:rPr lang="en-GB" b="0" baseline="0" dirty="0"/>
              <a:t> [1719]</a:t>
            </a:r>
          </a:p>
        </p:txBody>
      </p:sp>
      <p:sp>
        <p:nvSpPr>
          <p:cNvPr id="4" name="Slide Number Placeholder 3"/>
          <p:cNvSpPr>
            <a:spLocks noGrp="1"/>
          </p:cNvSpPr>
          <p:nvPr>
            <p:ph type="sldNum" sz="quarter" idx="5"/>
          </p:nvPr>
        </p:nvSpPr>
        <p:spPr/>
        <p:txBody>
          <a:bodyPr/>
          <a:lstStyle/>
          <a:p>
            <a:fld id="{051212F4-EB5A-464B-92EC-DACFCB1CC2CD}" type="slidenum">
              <a:rPr lang="en-GB" smtClean="0"/>
              <a:t>50</a:t>
            </a:fld>
            <a:endParaRPr lang="en-GB"/>
          </a:p>
        </p:txBody>
      </p:sp>
    </p:spTree>
    <p:extLst>
      <p:ext uri="{BB962C8B-B14F-4D97-AF65-F5344CB8AC3E}">
        <p14:creationId xmlns:p14="http://schemas.microsoft.com/office/powerpoint/2010/main" val="353778061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s-ES" b="1" baseline="0" dirty="0"/>
              <a:t>ANSWERS </a:t>
            </a:r>
            <a:r>
              <a:rPr lang="en-GB" b="1" baseline="0" dirty="0"/>
              <a:t>– PERSONA A – DO NOT DISPLAY DURING ACTIVITY</a:t>
            </a:r>
          </a:p>
        </p:txBody>
      </p:sp>
      <p:sp>
        <p:nvSpPr>
          <p:cNvPr id="4" name="Slide Number Placeholder 3"/>
          <p:cNvSpPr>
            <a:spLocks noGrp="1"/>
          </p:cNvSpPr>
          <p:nvPr>
            <p:ph type="sldNum" sz="quarter" idx="5"/>
          </p:nvPr>
        </p:nvSpPr>
        <p:spPr/>
        <p:txBody>
          <a:bodyPr/>
          <a:lstStyle/>
          <a:p>
            <a:fld id="{051212F4-EB5A-464B-92EC-DACFCB1CC2CD}" type="slidenum">
              <a:rPr lang="en-GB" smtClean="0"/>
              <a:t>51</a:t>
            </a:fld>
            <a:endParaRPr lang="en-GB"/>
          </a:p>
        </p:txBody>
      </p:sp>
    </p:spTree>
    <p:extLst>
      <p:ext uri="{BB962C8B-B14F-4D97-AF65-F5344CB8AC3E}">
        <p14:creationId xmlns:p14="http://schemas.microsoft.com/office/powerpoint/2010/main" val="39505955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s-ES" b="1" baseline="0" dirty="0"/>
              <a:t>ANSWERS </a:t>
            </a:r>
            <a:r>
              <a:rPr lang="en-GB" b="1" baseline="0" dirty="0"/>
              <a:t>– PERSONA B – DO NOT DISPLAY DURING ACTIVITY</a:t>
            </a:r>
          </a:p>
        </p:txBody>
      </p:sp>
      <p:sp>
        <p:nvSpPr>
          <p:cNvPr id="4" name="Slide Number Placeholder 3"/>
          <p:cNvSpPr>
            <a:spLocks noGrp="1"/>
          </p:cNvSpPr>
          <p:nvPr>
            <p:ph type="sldNum" sz="quarter" idx="5"/>
          </p:nvPr>
        </p:nvSpPr>
        <p:spPr/>
        <p:txBody>
          <a:bodyPr/>
          <a:lstStyle/>
          <a:p>
            <a:fld id="{051212F4-EB5A-464B-92EC-DACFCB1CC2CD}" type="slidenum">
              <a:rPr lang="en-GB" smtClean="0"/>
              <a:t>52</a:t>
            </a:fld>
            <a:endParaRPr lang="en-GB"/>
          </a:p>
        </p:txBody>
      </p:sp>
    </p:spTree>
    <p:extLst>
      <p:ext uri="{BB962C8B-B14F-4D97-AF65-F5344CB8AC3E}">
        <p14:creationId xmlns:p14="http://schemas.microsoft.com/office/powerpoint/2010/main" val="87564984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OPTIONAL</a:t>
            </a:r>
          </a:p>
          <a:p>
            <a:r>
              <a:rPr lang="en-GB" b="1" dirty="0"/>
              <a:t>[1/2] </a:t>
            </a:r>
          </a:p>
          <a:p>
            <a:r>
              <a:rPr lang="en-GB" b="1" dirty="0"/>
              <a:t>Timing: </a:t>
            </a:r>
            <a:r>
              <a:rPr lang="en-GB" b="0" dirty="0"/>
              <a:t>6 minutes</a:t>
            </a:r>
            <a:br>
              <a:rPr lang="en-GB" dirty="0"/>
            </a:br>
            <a:br>
              <a:rPr lang="en-GB" b="1" dirty="0"/>
            </a:br>
            <a:r>
              <a:rPr lang="en-GB" b="1" dirty="0"/>
              <a:t>Aim: </a:t>
            </a:r>
            <a:r>
              <a:rPr lang="en-GB" b="0" dirty="0"/>
              <a:t>to revisit this week’s vocabulary.</a:t>
            </a:r>
          </a:p>
          <a:p>
            <a:br>
              <a:rPr lang="en-GB" dirty="0"/>
            </a:br>
            <a:r>
              <a:rPr lang="en-GB" b="1" dirty="0"/>
              <a:t>Procedure:</a:t>
            </a:r>
            <a:br>
              <a:rPr lang="en-GB" dirty="0"/>
            </a:br>
            <a:r>
              <a:rPr lang="en-GB" dirty="0"/>
              <a:t>1. Explain the scenario: Carlos’ mother is calling him to ask about his new school. </a:t>
            </a:r>
          </a:p>
          <a:p>
            <a:r>
              <a:rPr lang="en-GB" dirty="0"/>
              <a:t>2. Students note down the English translation of the word in bold. </a:t>
            </a:r>
          </a:p>
          <a:p>
            <a:r>
              <a:rPr lang="en-GB" dirty="0"/>
              <a:t>3. Click to reveal the answer.</a:t>
            </a:r>
          </a:p>
          <a:p>
            <a:endParaRPr lang="en-GB" dirty="0"/>
          </a:p>
          <a:p>
            <a:r>
              <a:rPr lang="en-GB" b="1" dirty="0"/>
              <a:t>Transcript:</a:t>
            </a:r>
            <a:endParaRPr lang="en-GB"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0" dirty="0">
                <a:solidFill>
                  <a:srgbClr val="115076"/>
                </a:solidFill>
              </a:rPr>
              <a:t>¡Carlos! </a:t>
            </a:r>
            <a:r>
              <a:rPr lang="en-US" sz="1200" b="0" dirty="0">
                <a:solidFill>
                  <a:srgbClr val="203864"/>
                </a:solidFill>
              </a:rPr>
              <a:t>¿</a:t>
            </a:r>
            <a:r>
              <a:rPr lang="de-DE" sz="1200" b="0" dirty="0" err="1">
                <a:solidFill>
                  <a:srgbClr val="115076"/>
                </a:solidFill>
              </a:rPr>
              <a:t>Cómo</a:t>
            </a:r>
            <a:r>
              <a:rPr lang="de-DE" sz="1200" b="0" dirty="0">
                <a:solidFill>
                  <a:srgbClr val="115076"/>
                </a:solidFill>
              </a:rPr>
              <a:t> </a:t>
            </a:r>
            <a:r>
              <a:rPr lang="de-DE" sz="1200" b="0" dirty="0" err="1">
                <a:solidFill>
                  <a:srgbClr val="115076"/>
                </a:solidFill>
              </a:rPr>
              <a:t>estás</a:t>
            </a:r>
            <a:r>
              <a:rPr lang="de-DE" sz="1200" b="0" dirty="0">
                <a:solidFill>
                  <a:srgbClr val="115076"/>
                </a:solidFill>
              </a:rPr>
              <a:t>? </a:t>
            </a:r>
            <a:r>
              <a:rPr lang="en-US" sz="1200" b="0" dirty="0">
                <a:solidFill>
                  <a:srgbClr val="203864"/>
                </a:solidFill>
              </a:rPr>
              <a:t>¿</a:t>
            </a:r>
            <a:r>
              <a:rPr lang="de-DE" sz="1200" b="0" dirty="0" err="1">
                <a:solidFill>
                  <a:srgbClr val="115076"/>
                </a:solidFill>
              </a:rPr>
              <a:t>Qué</a:t>
            </a:r>
            <a:r>
              <a:rPr lang="de-DE" sz="1200" b="0" dirty="0">
                <a:solidFill>
                  <a:srgbClr val="115076"/>
                </a:solidFill>
              </a:rPr>
              <a:t> </a:t>
            </a:r>
            <a:r>
              <a:rPr lang="de-DE" sz="1200" b="0" dirty="0" err="1">
                <a:solidFill>
                  <a:srgbClr val="115076"/>
                </a:solidFill>
              </a:rPr>
              <a:t>tal</a:t>
            </a:r>
            <a:r>
              <a:rPr lang="de-DE" sz="1200" b="0" dirty="0">
                <a:solidFill>
                  <a:srgbClr val="115076"/>
                </a:solidFill>
              </a:rPr>
              <a:t> la </a:t>
            </a:r>
            <a:r>
              <a:rPr lang="de-DE" sz="1200" b="1" dirty="0" err="1">
                <a:solidFill>
                  <a:srgbClr val="115076"/>
                </a:solidFill>
              </a:rPr>
              <a:t>escuela</a:t>
            </a:r>
            <a:r>
              <a:rPr lang="de-DE" sz="1200" b="0" dirty="0">
                <a:solidFill>
                  <a:srgbClr val="115076"/>
                </a:solidFill>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dirty="0" err="1">
                <a:solidFill>
                  <a:srgbClr val="115076"/>
                </a:solidFill>
              </a:rPr>
              <a:t>Estoy</a:t>
            </a:r>
            <a:r>
              <a:rPr lang="de-DE" sz="1200" dirty="0">
                <a:solidFill>
                  <a:srgbClr val="115076"/>
                </a:solidFill>
              </a:rPr>
              <a:t> </a:t>
            </a:r>
            <a:r>
              <a:rPr lang="de-DE" sz="1200" dirty="0" err="1">
                <a:solidFill>
                  <a:srgbClr val="115076"/>
                </a:solidFill>
              </a:rPr>
              <a:t>bien</a:t>
            </a:r>
            <a:r>
              <a:rPr lang="de-DE" sz="1200" dirty="0">
                <a:solidFill>
                  <a:srgbClr val="115076"/>
                </a:solidFill>
              </a:rPr>
              <a:t>, la </a:t>
            </a:r>
            <a:r>
              <a:rPr lang="de-DE" sz="1200" b="1" dirty="0" err="1">
                <a:solidFill>
                  <a:srgbClr val="115076"/>
                </a:solidFill>
              </a:rPr>
              <a:t>educación</a:t>
            </a:r>
            <a:r>
              <a:rPr lang="de-DE" sz="1200" dirty="0">
                <a:solidFill>
                  <a:srgbClr val="115076"/>
                </a:solidFill>
              </a:rPr>
              <a:t> es </a:t>
            </a:r>
            <a:r>
              <a:rPr lang="de-DE" sz="1200" dirty="0" err="1">
                <a:solidFill>
                  <a:srgbClr val="115076"/>
                </a:solidFill>
              </a:rPr>
              <a:t>muy</a:t>
            </a:r>
            <a:r>
              <a:rPr lang="de-DE" sz="1200" dirty="0">
                <a:solidFill>
                  <a:srgbClr val="115076"/>
                </a:solidFill>
              </a:rPr>
              <a:t> </a:t>
            </a:r>
            <a:r>
              <a:rPr lang="de-DE" sz="1200" dirty="0" err="1">
                <a:solidFill>
                  <a:srgbClr val="115076"/>
                </a:solidFill>
              </a:rPr>
              <a:t>diferente</a:t>
            </a:r>
            <a:r>
              <a:rPr lang="de-DE" sz="1200" dirty="0">
                <a:solidFill>
                  <a:srgbClr val="115076"/>
                </a:solidFill>
              </a:rPr>
              <a:t> </a:t>
            </a:r>
            <a:r>
              <a:rPr lang="de-DE" sz="1200" dirty="0" err="1">
                <a:solidFill>
                  <a:srgbClr val="115076"/>
                </a:solidFill>
              </a:rPr>
              <a:t>aquí</a:t>
            </a:r>
            <a:r>
              <a:rPr lang="de-DE" sz="1200" dirty="0">
                <a:solidFill>
                  <a:srgbClr val="115076"/>
                </a:solidFill>
              </a:rPr>
              <a:t> </a:t>
            </a:r>
            <a:r>
              <a:rPr lang="de-DE" sz="1200" dirty="0" err="1">
                <a:solidFill>
                  <a:srgbClr val="115076"/>
                </a:solidFill>
              </a:rPr>
              <a:t>pero</a:t>
            </a:r>
            <a:r>
              <a:rPr lang="de-DE" sz="1200" dirty="0">
                <a:solidFill>
                  <a:srgbClr val="115076"/>
                </a:solidFill>
              </a:rPr>
              <a:t> </a:t>
            </a:r>
            <a:r>
              <a:rPr lang="de-DE" sz="1200" dirty="0" err="1">
                <a:solidFill>
                  <a:srgbClr val="115076"/>
                </a:solidFill>
              </a:rPr>
              <a:t>aprendo</a:t>
            </a:r>
            <a:r>
              <a:rPr lang="de-DE" sz="1200" dirty="0">
                <a:solidFill>
                  <a:srgbClr val="115076"/>
                </a:solidFill>
              </a:rPr>
              <a:t> </a:t>
            </a:r>
            <a:r>
              <a:rPr lang="de-DE" sz="1200" dirty="0" err="1">
                <a:solidFill>
                  <a:srgbClr val="115076"/>
                </a:solidFill>
              </a:rPr>
              <a:t>muchas</a:t>
            </a:r>
            <a:r>
              <a:rPr lang="de-DE" sz="1200" dirty="0">
                <a:solidFill>
                  <a:srgbClr val="115076"/>
                </a:solidFill>
              </a:rPr>
              <a:t> </a:t>
            </a:r>
            <a:r>
              <a:rPr lang="de-DE" sz="1200" dirty="0" err="1">
                <a:solidFill>
                  <a:srgbClr val="115076"/>
                </a:solidFill>
              </a:rPr>
              <a:t>cosas</a:t>
            </a:r>
            <a:r>
              <a:rPr lang="de-DE" sz="1200" dirty="0">
                <a:solidFill>
                  <a:srgbClr val="115076"/>
                </a:solidFill>
              </a:rPr>
              <a:t> </a:t>
            </a:r>
            <a:r>
              <a:rPr lang="de-DE" sz="1200" dirty="0" err="1">
                <a:solidFill>
                  <a:srgbClr val="115076"/>
                </a:solidFill>
              </a:rPr>
              <a:t>nuevas</a:t>
            </a:r>
            <a:r>
              <a:rPr lang="de-DE" sz="1200" dirty="0">
                <a:solidFill>
                  <a:srgbClr val="115076"/>
                </a:solidFill>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dirty="0">
                <a:solidFill>
                  <a:srgbClr val="115076"/>
                </a:solidFill>
              </a:rPr>
              <a:t>Vale. </a:t>
            </a:r>
            <a:r>
              <a:rPr lang="en-US" sz="1200" b="0" dirty="0">
                <a:solidFill>
                  <a:srgbClr val="203864"/>
                </a:solidFill>
              </a:rPr>
              <a:t>¿Has </a:t>
            </a:r>
            <a:r>
              <a:rPr lang="en-US" sz="1200" b="0" dirty="0" err="1">
                <a:solidFill>
                  <a:srgbClr val="203864"/>
                </a:solidFill>
              </a:rPr>
              <a:t>encontrado</a:t>
            </a:r>
            <a:r>
              <a:rPr lang="en-US" sz="1200" b="0" dirty="0">
                <a:solidFill>
                  <a:srgbClr val="203864"/>
                </a:solidFill>
              </a:rPr>
              <a:t> </a:t>
            </a:r>
            <a:r>
              <a:rPr lang="en-US" sz="1200" b="0" dirty="0" err="1">
                <a:solidFill>
                  <a:srgbClr val="203864"/>
                </a:solidFill>
              </a:rPr>
              <a:t>algunas</a:t>
            </a:r>
            <a:r>
              <a:rPr lang="en-US" sz="1200" b="0" dirty="0">
                <a:solidFill>
                  <a:srgbClr val="203864"/>
                </a:solidFill>
              </a:rPr>
              <a:t> </a:t>
            </a:r>
            <a:r>
              <a:rPr lang="en-US" sz="1200" b="1" dirty="0" err="1">
                <a:solidFill>
                  <a:srgbClr val="203864"/>
                </a:solidFill>
              </a:rPr>
              <a:t>dificultades</a:t>
            </a:r>
            <a:r>
              <a:rPr lang="en-US" sz="1200" b="0" dirty="0">
                <a:solidFill>
                  <a:srgbClr val="203864"/>
                </a:solidFill>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err="1">
                <a:solidFill>
                  <a:srgbClr val="115076"/>
                </a:solidFill>
              </a:rPr>
              <a:t>Sí</a:t>
            </a:r>
            <a:r>
              <a:rPr lang="en-GB" sz="1200" dirty="0">
                <a:solidFill>
                  <a:srgbClr val="115076"/>
                </a:solidFill>
              </a:rPr>
              <a:t>, </a:t>
            </a:r>
            <a:r>
              <a:rPr lang="en-GB" sz="1200" b="1" dirty="0" err="1">
                <a:solidFill>
                  <a:srgbClr val="115076"/>
                </a:solidFill>
              </a:rPr>
              <a:t>por</a:t>
            </a:r>
            <a:r>
              <a:rPr lang="en-GB" sz="1200" b="1" dirty="0">
                <a:solidFill>
                  <a:srgbClr val="115076"/>
                </a:solidFill>
              </a:rPr>
              <a:t> </a:t>
            </a:r>
            <a:r>
              <a:rPr lang="en-GB" sz="1200" b="1" dirty="0" err="1">
                <a:solidFill>
                  <a:srgbClr val="115076"/>
                </a:solidFill>
              </a:rPr>
              <a:t>supuesto</a:t>
            </a:r>
            <a:r>
              <a:rPr lang="en-GB" sz="1200" dirty="0">
                <a:solidFill>
                  <a:srgbClr val="115076"/>
                </a:solidFill>
              </a:rPr>
              <a:t>. Es </a:t>
            </a:r>
            <a:r>
              <a:rPr lang="en-GB" sz="1200" b="1" dirty="0" err="1">
                <a:solidFill>
                  <a:srgbClr val="115076"/>
                </a:solidFill>
              </a:rPr>
              <a:t>necesario</a:t>
            </a:r>
            <a:r>
              <a:rPr lang="en-GB" sz="1200" dirty="0">
                <a:solidFill>
                  <a:srgbClr val="115076"/>
                </a:solidFill>
              </a:rPr>
              <a:t> leer </a:t>
            </a:r>
            <a:r>
              <a:rPr lang="en-GB" sz="1200" dirty="0" err="1">
                <a:solidFill>
                  <a:srgbClr val="115076"/>
                </a:solidFill>
              </a:rPr>
              <a:t>muchas</a:t>
            </a:r>
            <a:r>
              <a:rPr lang="en-GB" sz="1200" dirty="0">
                <a:solidFill>
                  <a:srgbClr val="115076"/>
                </a:solidFill>
              </a:rPr>
              <a:t> </a:t>
            </a:r>
            <a:r>
              <a:rPr lang="en-GB" sz="1200" dirty="0" err="1">
                <a:solidFill>
                  <a:srgbClr val="115076"/>
                </a:solidFill>
              </a:rPr>
              <a:t>páginas</a:t>
            </a:r>
            <a:r>
              <a:rPr lang="en-GB" sz="1200" dirty="0">
                <a:solidFill>
                  <a:srgbClr val="115076"/>
                </a:solidFill>
              </a:rPr>
              <a:t> de </a:t>
            </a:r>
            <a:r>
              <a:rPr lang="en-GB" sz="1200" dirty="0" err="1">
                <a:solidFill>
                  <a:srgbClr val="115076"/>
                </a:solidFill>
              </a:rPr>
              <a:t>historia</a:t>
            </a:r>
            <a:r>
              <a:rPr lang="en-GB" sz="1200" dirty="0">
                <a:solidFill>
                  <a:srgbClr val="115076"/>
                </a:solidFill>
              </a:rPr>
              <a:t> y </a:t>
            </a:r>
            <a:r>
              <a:rPr lang="en-GB" sz="1200" dirty="0" err="1">
                <a:solidFill>
                  <a:srgbClr val="115076"/>
                </a:solidFill>
              </a:rPr>
              <a:t>los</a:t>
            </a:r>
            <a:r>
              <a:rPr lang="en-GB" sz="1200" dirty="0">
                <a:solidFill>
                  <a:srgbClr val="115076"/>
                </a:solidFill>
              </a:rPr>
              <a:t> </a:t>
            </a:r>
            <a:r>
              <a:rPr lang="en-GB" sz="1200" dirty="0" err="1">
                <a:solidFill>
                  <a:srgbClr val="115076"/>
                </a:solidFill>
              </a:rPr>
              <a:t>deberes</a:t>
            </a:r>
            <a:r>
              <a:rPr lang="en-GB" sz="1200" dirty="0">
                <a:solidFill>
                  <a:srgbClr val="115076"/>
                </a:solidFill>
              </a:rPr>
              <a:t> son </a:t>
            </a:r>
            <a:r>
              <a:rPr lang="en-GB" sz="1200" dirty="0" err="1">
                <a:solidFill>
                  <a:srgbClr val="115076"/>
                </a:solidFill>
              </a:rPr>
              <a:t>difíciles</a:t>
            </a:r>
            <a:r>
              <a:rPr lang="en-GB" sz="1200" dirty="0">
                <a:solidFill>
                  <a:srgbClr val="115076"/>
                </a:solidFill>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dirty="0" err="1">
                <a:solidFill>
                  <a:srgbClr val="203864"/>
                </a:solidFill>
              </a:rPr>
              <a:t>Entiendo</a:t>
            </a:r>
            <a:r>
              <a:rPr lang="en-US" sz="1200" b="0" dirty="0">
                <a:solidFill>
                  <a:srgbClr val="203864"/>
                </a:solidFill>
              </a:rPr>
              <a:t>, </a:t>
            </a:r>
            <a:r>
              <a:rPr lang="en-US" sz="1200" b="0" dirty="0" err="1">
                <a:solidFill>
                  <a:srgbClr val="203864"/>
                </a:solidFill>
              </a:rPr>
              <a:t>pero</a:t>
            </a:r>
            <a:r>
              <a:rPr lang="en-US" sz="1200" b="0" dirty="0">
                <a:solidFill>
                  <a:srgbClr val="203864"/>
                </a:solidFill>
              </a:rPr>
              <a:t> es </a:t>
            </a:r>
            <a:r>
              <a:rPr lang="en-US" sz="1200" b="0" dirty="0" err="1">
                <a:solidFill>
                  <a:srgbClr val="203864"/>
                </a:solidFill>
              </a:rPr>
              <a:t>importante</a:t>
            </a:r>
            <a:r>
              <a:rPr lang="en-US" sz="1200" b="0" dirty="0">
                <a:solidFill>
                  <a:srgbClr val="203864"/>
                </a:solidFill>
              </a:rPr>
              <a:t> </a:t>
            </a:r>
            <a:r>
              <a:rPr lang="en-US" sz="1200" b="0" dirty="0" err="1">
                <a:solidFill>
                  <a:srgbClr val="203864"/>
                </a:solidFill>
              </a:rPr>
              <a:t>tener</a:t>
            </a:r>
            <a:r>
              <a:rPr lang="en-US" sz="1200" b="0" dirty="0">
                <a:solidFill>
                  <a:srgbClr val="203864"/>
                </a:solidFill>
              </a:rPr>
              <a:t> la </a:t>
            </a:r>
            <a:r>
              <a:rPr lang="en-US" sz="1200" b="0" dirty="0" err="1">
                <a:solidFill>
                  <a:srgbClr val="203864"/>
                </a:solidFill>
              </a:rPr>
              <a:t>costumbre</a:t>
            </a:r>
            <a:r>
              <a:rPr lang="en-US" sz="1200" b="0" dirty="0">
                <a:solidFill>
                  <a:srgbClr val="203864"/>
                </a:solidFill>
              </a:rPr>
              <a:t> de </a:t>
            </a:r>
            <a:r>
              <a:rPr lang="en-US" sz="1200" b="0" dirty="0" err="1">
                <a:solidFill>
                  <a:srgbClr val="203864"/>
                </a:solidFill>
              </a:rPr>
              <a:t>estudiar</a:t>
            </a:r>
            <a:r>
              <a:rPr lang="en-US" sz="1200" b="0" dirty="0">
                <a:solidFill>
                  <a:srgbClr val="203864"/>
                </a:solidFill>
              </a:rPr>
              <a:t> </a:t>
            </a:r>
            <a:r>
              <a:rPr lang="en-US" sz="1200" b="0" dirty="0" err="1">
                <a:solidFill>
                  <a:srgbClr val="203864"/>
                </a:solidFill>
              </a:rPr>
              <a:t>todos</a:t>
            </a:r>
            <a:r>
              <a:rPr lang="en-US" sz="1200" b="0" dirty="0">
                <a:solidFill>
                  <a:srgbClr val="203864"/>
                </a:solidFill>
              </a:rPr>
              <a:t> </a:t>
            </a:r>
            <a:r>
              <a:rPr lang="en-US" sz="1200" b="0" dirty="0" err="1">
                <a:solidFill>
                  <a:srgbClr val="203864"/>
                </a:solidFill>
              </a:rPr>
              <a:t>los</a:t>
            </a:r>
            <a:r>
              <a:rPr lang="en-US" sz="1200" b="0" dirty="0">
                <a:solidFill>
                  <a:srgbClr val="203864"/>
                </a:solidFill>
              </a:rPr>
              <a:t> días.</a:t>
            </a:r>
            <a:endParaRPr lang="en-GB" sz="1200" b="0" dirty="0">
              <a:solidFill>
                <a:srgbClr val="115076"/>
              </a:solidFill>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934071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[2/2]</a:t>
            </a:r>
          </a:p>
          <a:p>
            <a:endParaRPr lang="en-GB" b="1" dirty="0"/>
          </a:p>
          <a:p>
            <a:r>
              <a:rPr lang="en-GB" b="1" dirty="0"/>
              <a:t>Transcript: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b="0" dirty="0">
                <a:solidFill>
                  <a:srgbClr val="115076"/>
                </a:solidFill>
              </a:rPr>
              <a:t>Esta </a:t>
            </a:r>
            <a:r>
              <a:rPr lang="de-DE" sz="1200" b="0" dirty="0" err="1">
                <a:solidFill>
                  <a:srgbClr val="115076"/>
                </a:solidFill>
              </a:rPr>
              <a:t>semana</a:t>
            </a:r>
            <a:r>
              <a:rPr lang="de-DE" sz="1200" b="0" dirty="0">
                <a:solidFill>
                  <a:srgbClr val="115076"/>
                </a:solidFill>
              </a:rPr>
              <a:t> </a:t>
            </a:r>
            <a:r>
              <a:rPr lang="de-DE" sz="1200" b="0" dirty="0" err="1">
                <a:solidFill>
                  <a:srgbClr val="115076"/>
                </a:solidFill>
              </a:rPr>
              <a:t>estudiamos</a:t>
            </a:r>
            <a:r>
              <a:rPr lang="de-DE" sz="1200" b="0" dirty="0">
                <a:solidFill>
                  <a:srgbClr val="115076"/>
                </a:solidFill>
              </a:rPr>
              <a:t> la Guerra </a:t>
            </a:r>
            <a:r>
              <a:rPr lang="de-DE" sz="1200" b="0" dirty="0" err="1">
                <a:solidFill>
                  <a:srgbClr val="115076"/>
                </a:solidFill>
              </a:rPr>
              <a:t>Civil</a:t>
            </a:r>
            <a:r>
              <a:rPr lang="de-DE" sz="1200" b="0" dirty="0">
                <a:solidFill>
                  <a:srgbClr val="115076"/>
                </a:solidFill>
              </a:rPr>
              <a:t> de </a:t>
            </a:r>
            <a:r>
              <a:rPr lang="de-DE" sz="1200" b="0" dirty="0" err="1">
                <a:solidFill>
                  <a:srgbClr val="115076"/>
                </a:solidFill>
              </a:rPr>
              <a:t>Estados</a:t>
            </a:r>
            <a:r>
              <a:rPr lang="de-DE" sz="1200" b="0" dirty="0">
                <a:solidFill>
                  <a:srgbClr val="115076"/>
                </a:solidFill>
              </a:rPr>
              <a:t> </a:t>
            </a:r>
            <a:r>
              <a:rPr lang="de-DE" sz="1200" b="0" dirty="0" err="1">
                <a:solidFill>
                  <a:srgbClr val="115076"/>
                </a:solidFill>
              </a:rPr>
              <a:t>Unidos</a:t>
            </a:r>
            <a:r>
              <a:rPr lang="de-DE" sz="1200" b="0" dirty="0">
                <a:solidFill>
                  <a:srgbClr val="115076"/>
                </a:solidFill>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de-DE" sz="1200" dirty="0">
                <a:solidFill>
                  <a:srgbClr val="115076"/>
                </a:solidFill>
              </a:rPr>
              <a:t>Vale, </a:t>
            </a:r>
            <a:r>
              <a:rPr lang="de-DE" sz="1200" dirty="0" err="1">
                <a:solidFill>
                  <a:srgbClr val="115076"/>
                </a:solidFill>
              </a:rPr>
              <a:t>conozco</a:t>
            </a:r>
            <a:r>
              <a:rPr lang="de-DE" sz="1200" dirty="0">
                <a:solidFill>
                  <a:srgbClr val="115076"/>
                </a:solidFill>
              </a:rPr>
              <a:t> la </a:t>
            </a:r>
            <a:r>
              <a:rPr lang="de-DE" sz="1200" dirty="0" err="1">
                <a:solidFill>
                  <a:srgbClr val="115076"/>
                </a:solidFill>
              </a:rPr>
              <a:t>historia</a:t>
            </a:r>
            <a:r>
              <a:rPr lang="de-DE" sz="1200" dirty="0">
                <a:solidFill>
                  <a:srgbClr val="115076"/>
                </a:solidFill>
              </a:rPr>
              <a:t>. </a:t>
            </a:r>
            <a:r>
              <a:rPr lang="en-US" sz="1200" b="0" dirty="0">
                <a:solidFill>
                  <a:srgbClr val="203864"/>
                </a:solidFill>
              </a:rPr>
              <a:t>¿</a:t>
            </a:r>
            <a:r>
              <a:rPr lang="en-US" sz="1200" b="1" dirty="0" err="1">
                <a:solidFill>
                  <a:srgbClr val="203864"/>
                </a:solidFill>
              </a:rPr>
              <a:t>Echas</a:t>
            </a:r>
            <a:r>
              <a:rPr lang="en-US" sz="1200" b="1" dirty="0">
                <a:solidFill>
                  <a:srgbClr val="203864"/>
                </a:solidFill>
              </a:rPr>
              <a:t> de </a:t>
            </a:r>
            <a:r>
              <a:rPr lang="en-US" sz="1200" b="1" dirty="0" err="1">
                <a:solidFill>
                  <a:srgbClr val="203864"/>
                </a:solidFill>
              </a:rPr>
              <a:t>menos</a:t>
            </a:r>
            <a:r>
              <a:rPr lang="en-US" sz="1200" b="1" dirty="0">
                <a:solidFill>
                  <a:srgbClr val="203864"/>
                </a:solidFill>
              </a:rPr>
              <a:t> </a:t>
            </a:r>
            <a:r>
              <a:rPr lang="en-US" sz="1200" b="0" dirty="0">
                <a:solidFill>
                  <a:srgbClr val="203864"/>
                </a:solidFill>
              </a:rPr>
              <a:t>a la </a:t>
            </a:r>
            <a:r>
              <a:rPr lang="en-US" sz="1200" b="0" dirty="0" err="1">
                <a:solidFill>
                  <a:srgbClr val="203864"/>
                </a:solidFill>
              </a:rPr>
              <a:t>familia</a:t>
            </a:r>
            <a:r>
              <a:rPr lang="en-US" sz="1200" b="0" dirty="0">
                <a:solidFill>
                  <a:srgbClr val="203864"/>
                </a:solidFill>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dirty="0" err="1">
                <a:solidFill>
                  <a:srgbClr val="115076"/>
                </a:solidFill>
              </a:rPr>
              <a:t>Sí</a:t>
            </a:r>
            <a:r>
              <a:rPr lang="en-GB" sz="1200" dirty="0">
                <a:solidFill>
                  <a:srgbClr val="115076"/>
                </a:solidFill>
              </a:rPr>
              <a:t>, es </a:t>
            </a:r>
            <a:r>
              <a:rPr lang="en-GB" sz="1200" dirty="0" err="1">
                <a:solidFill>
                  <a:srgbClr val="115076"/>
                </a:solidFill>
              </a:rPr>
              <a:t>muy</a:t>
            </a:r>
            <a:r>
              <a:rPr lang="en-GB" sz="1200" dirty="0">
                <a:solidFill>
                  <a:srgbClr val="115076"/>
                </a:solidFill>
              </a:rPr>
              <a:t> extra</a:t>
            </a:r>
            <a:r>
              <a:rPr lang="de-DE" sz="1200" b="0" dirty="0" err="1">
                <a:solidFill>
                  <a:srgbClr val="115076"/>
                </a:solidFill>
              </a:rPr>
              <a:t>ñ</a:t>
            </a:r>
            <a:r>
              <a:rPr lang="en-GB" sz="1200" dirty="0">
                <a:solidFill>
                  <a:srgbClr val="115076"/>
                </a:solidFill>
              </a:rPr>
              <a:t>o </a:t>
            </a:r>
            <a:r>
              <a:rPr lang="en-GB" sz="1200" dirty="0" err="1">
                <a:solidFill>
                  <a:srgbClr val="115076"/>
                </a:solidFill>
              </a:rPr>
              <a:t>estar</a:t>
            </a:r>
            <a:r>
              <a:rPr lang="en-GB" sz="1200" dirty="0">
                <a:solidFill>
                  <a:srgbClr val="115076"/>
                </a:solidFill>
              </a:rPr>
              <a:t> </a:t>
            </a:r>
            <a:r>
              <a:rPr lang="en-GB" sz="1200" dirty="0" err="1">
                <a:solidFill>
                  <a:srgbClr val="115076"/>
                </a:solidFill>
              </a:rPr>
              <a:t>en</a:t>
            </a:r>
            <a:r>
              <a:rPr lang="en-GB" sz="1200" dirty="0">
                <a:solidFill>
                  <a:srgbClr val="115076"/>
                </a:solidFill>
              </a:rPr>
              <a:t> </a:t>
            </a:r>
            <a:r>
              <a:rPr lang="en-GB" sz="1200" dirty="0" err="1">
                <a:solidFill>
                  <a:srgbClr val="115076"/>
                </a:solidFill>
              </a:rPr>
              <a:t>otro</a:t>
            </a:r>
            <a:r>
              <a:rPr lang="en-GB" sz="1200" dirty="0">
                <a:solidFill>
                  <a:srgbClr val="115076"/>
                </a:solidFill>
              </a:rPr>
              <a:t> </a:t>
            </a:r>
            <a:r>
              <a:rPr lang="en-GB" sz="1200" b="1" dirty="0" err="1">
                <a:solidFill>
                  <a:srgbClr val="115076"/>
                </a:solidFill>
              </a:rPr>
              <a:t>continente</a:t>
            </a:r>
            <a:r>
              <a:rPr lang="en-GB" sz="1200" b="1" dirty="0">
                <a:solidFill>
                  <a:srgbClr val="115076"/>
                </a:solidFill>
              </a:rPr>
              <a:t> </a:t>
            </a:r>
            <a:r>
              <a:rPr lang="en-GB" sz="1200" b="0" dirty="0" err="1">
                <a:solidFill>
                  <a:srgbClr val="115076"/>
                </a:solidFill>
              </a:rPr>
              <a:t>pero</a:t>
            </a:r>
            <a:r>
              <a:rPr lang="en-GB" sz="1200" b="1" dirty="0">
                <a:solidFill>
                  <a:srgbClr val="115076"/>
                </a:solidFill>
              </a:rPr>
              <a:t> no </a:t>
            </a:r>
            <a:r>
              <a:rPr lang="en-GB" sz="1200" b="1" dirty="0" err="1">
                <a:solidFill>
                  <a:srgbClr val="115076"/>
                </a:solidFill>
              </a:rPr>
              <a:t>deseo</a:t>
            </a:r>
            <a:r>
              <a:rPr lang="en-GB" sz="1200" b="0" dirty="0">
                <a:solidFill>
                  <a:srgbClr val="115076"/>
                </a:solidFill>
              </a:rPr>
              <a:t> </a:t>
            </a:r>
            <a:r>
              <a:rPr lang="en-GB" sz="1200" b="0" dirty="0" err="1">
                <a:solidFill>
                  <a:srgbClr val="115076"/>
                </a:solidFill>
              </a:rPr>
              <a:t>regresar</a:t>
            </a:r>
            <a:r>
              <a:rPr lang="en-GB" sz="1200" b="0" dirty="0">
                <a:solidFill>
                  <a:srgbClr val="115076"/>
                </a:solidFill>
              </a:rPr>
              <a:t> a casa.</a:t>
            </a:r>
            <a:r>
              <a:rPr lang="en-GB" sz="1200" dirty="0">
                <a:solidFill>
                  <a:srgbClr val="115076"/>
                </a:solidFill>
              </a:rPr>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b="0" dirty="0">
                <a:solidFill>
                  <a:srgbClr val="203864"/>
                </a:solidFill>
              </a:rPr>
              <a:t>¿Por </a:t>
            </a:r>
            <a:r>
              <a:rPr lang="en-US" sz="1200" b="0" dirty="0" err="1">
                <a:solidFill>
                  <a:srgbClr val="203864"/>
                </a:solidFill>
              </a:rPr>
              <a:t>qué</a:t>
            </a:r>
            <a:r>
              <a:rPr lang="en-US" sz="1200" b="0" dirty="0">
                <a:solidFill>
                  <a:srgbClr val="203864"/>
                </a:solidFill>
              </a:rPr>
              <a:t>? ¿Es </a:t>
            </a:r>
            <a:r>
              <a:rPr lang="en-US" sz="1200" b="1" dirty="0" err="1">
                <a:solidFill>
                  <a:srgbClr val="203864"/>
                </a:solidFill>
              </a:rPr>
              <a:t>debido</a:t>
            </a:r>
            <a:r>
              <a:rPr lang="en-US" sz="1200" b="1" dirty="0">
                <a:solidFill>
                  <a:srgbClr val="203864"/>
                </a:solidFill>
              </a:rPr>
              <a:t> al </a:t>
            </a:r>
            <a:r>
              <a:rPr lang="en-US" sz="1200" b="1" dirty="0" err="1">
                <a:solidFill>
                  <a:srgbClr val="203864"/>
                </a:solidFill>
              </a:rPr>
              <a:t>viaje</a:t>
            </a:r>
            <a:r>
              <a:rPr lang="en-US" sz="1200" b="0" dirty="0">
                <a:solidFill>
                  <a:srgbClr val="203864"/>
                </a:solidFill>
              </a:rPr>
              <a:t> largo?</a:t>
            </a:r>
            <a:r>
              <a:rPr lang="en-US" sz="1200" b="1" dirty="0">
                <a:solidFill>
                  <a:srgbClr val="203864"/>
                </a:solidFill>
              </a:rPr>
              <a:t> </a:t>
            </a:r>
            <a:endParaRPr lang="en-GB" sz="1200" b="1" dirty="0">
              <a:solidFill>
                <a:srgbClr val="115076"/>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b="0" dirty="0">
                <a:solidFill>
                  <a:srgbClr val="115076"/>
                </a:solidFill>
              </a:rPr>
              <a:t>No, es </a:t>
            </a:r>
            <a:r>
              <a:rPr lang="en-GB" sz="1200" b="0" dirty="0" err="1">
                <a:solidFill>
                  <a:srgbClr val="115076"/>
                </a:solidFill>
              </a:rPr>
              <a:t>porque</a:t>
            </a:r>
            <a:r>
              <a:rPr lang="en-GB" sz="1200" b="0" dirty="0">
                <a:solidFill>
                  <a:srgbClr val="115076"/>
                </a:solidFill>
              </a:rPr>
              <a:t> </a:t>
            </a:r>
            <a:r>
              <a:rPr lang="en-GB" sz="1200" b="1" dirty="0" err="1">
                <a:solidFill>
                  <a:srgbClr val="115076"/>
                </a:solidFill>
              </a:rPr>
              <a:t>vivir</a:t>
            </a:r>
            <a:r>
              <a:rPr lang="en-GB" sz="1200" b="0" dirty="0">
                <a:solidFill>
                  <a:srgbClr val="115076"/>
                </a:solidFill>
              </a:rPr>
              <a:t> </a:t>
            </a:r>
            <a:r>
              <a:rPr lang="en-GB" sz="1200" b="0" dirty="0" err="1">
                <a:solidFill>
                  <a:srgbClr val="115076"/>
                </a:solidFill>
              </a:rPr>
              <a:t>aquí</a:t>
            </a:r>
            <a:r>
              <a:rPr lang="en-GB" sz="1200" b="0" dirty="0">
                <a:solidFill>
                  <a:srgbClr val="115076"/>
                </a:solidFill>
              </a:rPr>
              <a:t> era mi </a:t>
            </a:r>
            <a:r>
              <a:rPr lang="en-GB" sz="1200" b="1" dirty="0" err="1">
                <a:solidFill>
                  <a:srgbClr val="115076"/>
                </a:solidFill>
              </a:rPr>
              <a:t>sueño</a:t>
            </a:r>
            <a:r>
              <a:rPr lang="en-GB" sz="1200" b="0" dirty="0">
                <a:solidFill>
                  <a:srgbClr val="115076"/>
                </a:solidFill>
              </a:rPr>
              <a:t>. </a:t>
            </a:r>
            <a:r>
              <a:rPr lang="en-GB" sz="1200" b="0" dirty="0" err="1">
                <a:solidFill>
                  <a:srgbClr val="115076"/>
                </a:solidFill>
              </a:rPr>
              <a:t>Puedo</a:t>
            </a:r>
            <a:r>
              <a:rPr lang="en-GB" sz="1200" b="0" dirty="0">
                <a:solidFill>
                  <a:srgbClr val="115076"/>
                </a:solidFill>
              </a:rPr>
              <a:t> </a:t>
            </a:r>
            <a:r>
              <a:rPr lang="en-GB" sz="1200" b="0" dirty="0" err="1">
                <a:solidFill>
                  <a:srgbClr val="115076"/>
                </a:solidFill>
              </a:rPr>
              <a:t>tener</a:t>
            </a:r>
            <a:r>
              <a:rPr lang="en-GB" sz="1200" b="0" dirty="0">
                <a:solidFill>
                  <a:srgbClr val="115076"/>
                </a:solidFill>
              </a:rPr>
              <a:t> </a:t>
            </a:r>
            <a:r>
              <a:rPr lang="en-GB" sz="1200" b="0" dirty="0" err="1">
                <a:solidFill>
                  <a:srgbClr val="115076"/>
                </a:solidFill>
              </a:rPr>
              <a:t>más</a:t>
            </a:r>
            <a:r>
              <a:rPr lang="en-GB" sz="1200" b="0" dirty="0">
                <a:solidFill>
                  <a:srgbClr val="115076"/>
                </a:solidFill>
              </a:rPr>
              <a:t> </a:t>
            </a:r>
            <a:r>
              <a:rPr lang="en-GB" sz="1200" b="0" dirty="0" err="1">
                <a:solidFill>
                  <a:srgbClr val="115076"/>
                </a:solidFill>
              </a:rPr>
              <a:t>oportunidades</a:t>
            </a:r>
            <a:r>
              <a:rPr lang="en-GB" sz="1200" b="0" dirty="0">
                <a:solidFill>
                  <a:srgbClr val="115076"/>
                </a:solidFill>
              </a:rPr>
              <a:t>. ¡Y </a:t>
            </a:r>
            <a:r>
              <a:rPr lang="en-GB" sz="1200" b="0" dirty="0" err="1">
                <a:solidFill>
                  <a:srgbClr val="115076"/>
                </a:solidFill>
              </a:rPr>
              <a:t>tengo</a:t>
            </a:r>
            <a:r>
              <a:rPr lang="en-GB" sz="1200" b="0" dirty="0">
                <a:solidFill>
                  <a:srgbClr val="115076"/>
                </a:solidFill>
              </a:rPr>
              <a:t> </a:t>
            </a:r>
            <a:r>
              <a:rPr lang="en-GB" sz="1200" b="0" dirty="0" err="1">
                <a:solidFill>
                  <a:srgbClr val="115076"/>
                </a:solidFill>
              </a:rPr>
              <a:t>muchos</a:t>
            </a:r>
            <a:r>
              <a:rPr lang="en-GB" sz="1200" b="0" dirty="0">
                <a:solidFill>
                  <a:srgbClr val="115076"/>
                </a:solidFill>
              </a:rPr>
              <a:t> amigos </a:t>
            </a:r>
            <a:r>
              <a:rPr lang="en-GB" sz="1200" b="0" dirty="0" err="1">
                <a:solidFill>
                  <a:srgbClr val="115076"/>
                </a:solidFill>
              </a:rPr>
              <a:t>nuevos</a:t>
            </a:r>
            <a:r>
              <a:rPr lang="en-GB" sz="1200" b="0" dirty="0">
                <a:solidFill>
                  <a:srgbClr val="115076"/>
                </a:solidFill>
              </a:rPr>
              <a:t>!</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dirty="0">
              <a:solidFill>
                <a:srgbClr val="115076"/>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b="0" dirty="0">
              <a:solidFill>
                <a:srgbClr val="115076"/>
              </a:solidFill>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b="0" dirty="0">
              <a:solidFill>
                <a:srgbClr val="115076"/>
              </a:solidFill>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60916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[1/2]</a:t>
            </a:r>
          </a:p>
          <a:p>
            <a:pPr marL="0" indent="0">
              <a:buNone/>
            </a:pPr>
            <a:r>
              <a:rPr lang="en-GB" b="1" baseline="0" dirty="0"/>
              <a:t>Timing: </a:t>
            </a:r>
            <a:r>
              <a:rPr lang="en-GB" b="0" baseline="0" dirty="0"/>
              <a:t>10 minutes</a:t>
            </a:r>
          </a:p>
          <a:p>
            <a:pPr marL="0" indent="0">
              <a:buNone/>
            </a:pPr>
            <a:endParaRPr lang="en-GB" b="1" baseline="0" dirty="0"/>
          </a:p>
          <a:p>
            <a:pPr marL="0" indent="0">
              <a:buNone/>
            </a:pPr>
            <a:r>
              <a:rPr lang="en-GB" b="1" baseline="0" dirty="0"/>
              <a:t>Aim: </a:t>
            </a:r>
          </a:p>
          <a:p>
            <a:pPr marL="228600" indent="-228600">
              <a:buFont typeface="+mj-lt"/>
              <a:buAutoNum type="arabicPeriod"/>
            </a:pPr>
            <a:r>
              <a:rPr lang="en-GB" b="0" baseline="0" dirty="0"/>
              <a:t>(H) to understand questions which have a preposition.</a:t>
            </a:r>
          </a:p>
          <a:p>
            <a:pPr marL="228600" indent="-228600">
              <a:buAutoNum type="arabicPeriod"/>
            </a:pPr>
            <a:r>
              <a:rPr lang="en-GB" b="0" baseline="0" dirty="0"/>
              <a:t>to understand the meaning of verbs in the </a:t>
            </a:r>
            <a:r>
              <a:rPr lang="en-GB" b="0" baseline="0" dirty="0" err="1"/>
              <a:t>preterite</a:t>
            </a:r>
            <a:r>
              <a:rPr lang="en-GB" b="0" baseline="0" dirty="0"/>
              <a:t> tense.</a:t>
            </a:r>
            <a:endParaRPr lang="en-GB" b="1" baseline="0" dirty="0"/>
          </a:p>
          <a:p>
            <a:pPr marL="0" indent="0">
              <a:buNone/>
            </a:pPr>
            <a:endParaRPr lang="en-GB" b="1" baseline="0" dirty="0"/>
          </a:p>
          <a:p>
            <a:pPr marL="0" indent="0">
              <a:buNone/>
            </a:pPr>
            <a:r>
              <a:rPr lang="en-GB" b="1" baseline="0" dirty="0"/>
              <a:t>Procedure: </a:t>
            </a:r>
          </a:p>
          <a:p>
            <a:pPr marL="228600" indent="-228600">
              <a:buAutoNum type="arabicPeriod"/>
            </a:pPr>
            <a:r>
              <a:rPr kumimoji="0" lang="en-GB" sz="1200" b="0" i="0" u="none" strike="noStrike" kern="1200" cap="none" spc="0" normalizeH="0" baseline="0" noProof="0" dirty="0">
                <a:ln>
                  <a:noFill/>
                </a:ln>
                <a:solidFill>
                  <a:srgbClr val="3A3838"/>
                </a:solidFill>
                <a:effectLst/>
                <a:uLnTx/>
                <a:uFillTx/>
                <a:latin typeface="Century Gothic"/>
                <a:ea typeface="+mn-ea"/>
                <a:cs typeface="+mn-cs"/>
              </a:rPr>
              <a:t>Students read questions 1-5.</a:t>
            </a:r>
          </a:p>
          <a:p>
            <a:pPr marL="228600" indent="-228600">
              <a:buAutoNum type="arabicPeriod"/>
            </a:pPr>
            <a:r>
              <a:rPr kumimoji="0" lang="en-GB" sz="1200" b="0" i="0" u="none" strike="noStrike" kern="1200" cap="none" spc="0" normalizeH="0" baseline="0" noProof="0" dirty="0">
                <a:ln>
                  <a:noFill/>
                </a:ln>
                <a:solidFill>
                  <a:srgbClr val="3A3838"/>
                </a:solidFill>
                <a:effectLst/>
                <a:uLnTx/>
                <a:uFillTx/>
                <a:latin typeface="Century Gothic"/>
                <a:ea typeface="+mn-ea"/>
                <a:cs typeface="+mn-cs"/>
              </a:rPr>
              <a:t>The questions in black boxes contain a (H) grammar feature. If Foundation students are struggling to understand them, the teacher can click on those boxes to reveal an alternative question.</a:t>
            </a:r>
          </a:p>
          <a:p>
            <a:pPr marL="228600" indent="-228600">
              <a:buAutoNum type="arabicPeriod"/>
            </a:pPr>
            <a:r>
              <a:rPr kumimoji="0" lang="en-GB" sz="1200" b="0" i="0" u="none" strike="noStrike" kern="1200" cap="none" spc="0" normalizeH="0" baseline="0" noProof="0" dirty="0">
                <a:ln>
                  <a:noFill/>
                </a:ln>
                <a:solidFill>
                  <a:srgbClr val="3A3838"/>
                </a:solidFill>
                <a:effectLst/>
                <a:uLnTx/>
                <a:uFillTx/>
                <a:latin typeface="Century Gothic"/>
                <a:ea typeface="+mn-ea"/>
                <a:cs typeface="+mn-cs"/>
              </a:rPr>
              <a:t>Students match the questions with the appropriate answer on the right.</a:t>
            </a:r>
          </a:p>
          <a:p>
            <a:pPr marL="228600" indent="-228600">
              <a:buAutoNum type="arabicPeriod"/>
            </a:pPr>
            <a:r>
              <a:rPr kumimoji="0" lang="en-GB" sz="1200" b="0" i="0" u="none" strike="noStrike" kern="1200" cap="none" spc="0" normalizeH="0" baseline="0" noProof="0" dirty="0">
                <a:ln>
                  <a:noFill/>
                </a:ln>
                <a:solidFill>
                  <a:srgbClr val="3A3838"/>
                </a:solidFill>
                <a:effectLst/>
                <a:uLnTx/>
                <a:uFillTx/>
                <a:latin typeface="Century Gothic"/>
                <a:ea typeface="+mn-ea"/>
                <a:cs typeface="+mn-cs"/>
              </a:rPr>
              <a:t>Repeat for questions 6-10 on the following slide. (Note that questions 8-10 and answers H-J are for Higher students only)</a:t>
            </a:r>
          </a:p>
          <a:p>
            <a:pPr marL="0" indent="0">
              <a:buNone/>
            </a:pPr>
            <a:endParaRPr kumimoji="0" lang="en-GB" sz="1200" b="0" i="0" u="none" strike="noStrike" kern="1200" cap="none" spc="0" normalizeH="0" baseline="0" noProof="0" dirty="0">
              <a:ln>
                <a:noFill/>
              </a:ln>
              <a:solidFill>
                <a:srgbClr val="3A3838"/>
              </a:solidFill>
              <a:effectLst/>
              <a:uLnTx/>
              <a:uFillTx/>
              <a:latin typeface="Century Gothic"/>
              <a:ea typeface="+mn-ea"/>
              <a:cs typeface="+mn-cs"/>
            </a:endParaRPr>
          </a:p>
          <a:p>
            <a:r>
              <a:rPr lang="en-GB" dirty="0">
                <a:solidFill>
                  <a:srgbClr val="3A3838"/>
                </a:solidFill>
                <a:latin typeface="Century Gothic"/>
              </a:rPr>
              <a:t>(F) – Students match up questions and answers and then listen to the audio to check their work. The teacher clicks on each letter to play the corresponding audio.</a:t>
            </a:r>
          </a:p>
          <a:p>
            <a:r>
              <a:rPr kumimoji="0" lang="en-GB" sz="1200" b="0" i="0" u="none" strike="noStrike" kern="1200" cap="none" spc="0" normalizeH="0" baseline="0" noProof="0" dirty="0">
                <a:ln>
                  <a:noFill/>
                </a:ln>
                <a:solidFill>
                  <a:srgbClr val="3A3838"/>
                </a:solidFill>
                <a:effectLst/>
                <a:uLnTx/>
                <a:uFillTx/>
                <a:latin typeface="Century Gothic"/>
                <a:ea typeface="+mn-ea"/>
                <a:cs typeface="+mn-cs"/>
              </a:rPr>
              <a:t>(H) – Students write down the questions and face away from the board – they only listen to answers</a:t>
            </a:r>
            <a:r>
              <a:rPr lang="en-GB" dirty="0">
                <a:solidFill>
                  <a:srgbClr val="3A3838"/>
                </a:solidFill>
                <a:latin typeface="Century Gothic"/>
              </a:rPr>
              <a:t> and they have to decide which is the corresponding question.</a:t>
            </a:r>
          </a:p>
          <a:p>
            <a:endParaRPr lang="en-GB" dirty="0">
              <a:solidFill>
                <a:srgbClr val="3A3838"/>
              </a:solidFill>
              <a:latin typeface="Century Gothic"/>
            </a:endParaRPr>
          </a:p>
          <a:p>
            <a:r>
              <a:rPr lang="en-GB" dirty="0">
                <a:solidFill>
                  <a:srgbClr val="3A3838"/>
                </a:solidFill>
                <a:latin typeface="Century Gothic"/>
              </a:rPr>
              <a:t>Transcript:</a:t>
            </a:r>
          </a:p>
          <a:p>
            <a:r>
              <a:rPr lang="en-GB" dirty="0">
                <a:solidFill>
                  <a:srgbClr val="3A3838"/>
                </a:solidFill>
                <a:latin typeface="Century Gothic"/>
              </a:rPr>
              <a:t>A – Soy de Caracas.</a:t>
            </a:r>
          </a:p>
          <a:p>
            <a:r>
              <a:rPr lang="en-GB" dirty="0">
                <a:solidFill>
                  <a:srgbClr val="3A3838"/>
                </a:solidFill>
                <a:latin typeface="Century Gothic"/>
              </a:rPr>
              <a:t>B – Como mi padre </a:t>
            </a:r>
            <a:r>
              <a:rPr lang="en-GB" dirty="0" err="1">
                <a:solidFill>
                  <a:srgbClr val="3A3838"/>
                </a:solidFill>
                <a:latin typeface="Century Gothic"/>
              </a:rPr>
              <a:t>vendió</a:t>
            </a:r>
            <a:r>
              <a:rPr lang="en-GB" dirty="0">
                <a:solidFill>
                  <a:srgbClr val="3A3838"/>
                </a:solidFill>
                <a:latin typeface="Century Gothic"/>
              </a:rPr>
              <a:t> </a:t>
            </a:r>
            <a:r>
              <a:rPr lang="en-GB" dirty="0" err="1">
                <a:solidFill>
                  <a:srgbClr val="3A3838"/>
                </a:solidFill>
                <a:latin typeface="Century Gothic"/>
              </a:rPr>
              <a:t>nuestro</a:t>
            </a:r>
            <a:r>
              <a:rPr lang="en-GB" dirty="0">
                <a:solidFill>
                  <a:srgbClr val="3A3838"/>
                </a:solidFill>
                <a:latin typeface="Century Gothic"/>
              </a:rPr>
              <a:t> </a:t>
            </a:r>
            <a:r>
              <a:rPr lang="en-GB" dirty="0" err="1">
                <a:solidFill>
                  <a:srgbClr val="3A3838"/>
                </a:solidFill>
                <a:latin typeface="Century Gothic"/>
              </a:rPr>
              <a:t>coche</a:t>
            </a:r>
            <a:r>
              <a:rPr lang="en-GB" dirty="0">
                <a:solidFill>
                  <a:srgbClr val="3A3838"/>
                </a:solidFill>
                <a:latin typeface="Century Gothic"/>
              </a:rPr>
              <a:t>, </a:t>
            </a:r>
            <a:r>
              <a:rPr lang="en-GB" dirty="0" err="1">
                <a:solidFill>
                  <a:srgbClr val="3A3838"/>
                </a:solidFill>
                <a:latin typeface="Century Gothic"/>
              </a:rPr>
              <a:t>toda</a:t>
            </a:r>
            <a:r>
              <a:rPr lang="en-GB" dirty="0">
                <a:solidFill>
                  <a:srgbClr val="3A3838"/>
                </a:solidFill>
                <a:latin typeface="Century Gothic"/>
              </a:rPr>
              <a:t> la </a:t>
            </a:r>
            <a:r>
              <a:rPr lang="en-GB" dirty="0" err="1">
                <a:solidFill>
                  <a:srgbClr val="3A3838"/>
                </a:solidFill>
                <a:latin typeface="Century Gothic"/>
              </a:rPr>
              <a:t>familia</a:t>
            </a:r>
            <a:r>
              <a:rPr lang="en-GB" dirty="0">
                <a:solidFill>
                  <a:srgbClr val="3A3838"/>
                </a:solidFill>
                <a:latin typeface="Century Gothic"/>
              </a:rPr>
              <a:t> </a:t>
            </a:r>
            <a:r>
              <a:rPr lang="en-GB" dirty="0" err="1">
                <a:solidFill>
                  <a:srgbClr val="3A3838"/>
                </a:solidFill>
                <a:latin typeface="Century Gothic"/>
              </a:rPr>
              <a:t>debió</a:t>
            </a:r>
            <a:r>
              <a:rPr lang="en-GB" dirty="0">
                <a:solidFill>
                  <a:srgbClr val="3A3838"/>
                </a:solidFill>
                <a:latin typeface="Century Gothic"/>
              </a:rPr>
              <a:t> </a:t>
            </a:r>
            <a:r>
              <a:rPr lang="en-GB" dirty="0" err="1">
                <a:solidFill>
                  <a:srgbClr val="3A3838"/>
                </a:solidFill>
                <a:latin typeface="Century Gothic"/>
              </a:rPr>
              <a:t>ir</a:t>
            </a:r>
            <a:r>
              <a:rPr lang="en-GB" dirty="0">
                <a:solidFill>
                  <a:srgbClr val="3A3838"/>
                </a:solidFill>
                <a:latin typeface="Century Gothic"/>
              </a:rPr>
              <a:t> a pie hasta </a:t>
            </a:r>
            <a:r>
              <a:rPr lang="en-GB" dirty="0" err="1">
                <a:solidFill>
                  <a:srgbClr val="3A3838"/>
                </a:solidFill>
                <a:latin typeface="Century Gothic"/>
              </a:rPr>
              <a:t>Riohacha</a:t>
            </a:r>
            <a:r>
              <a:rPr lang="en-GB" dirty="0">
                <a:solidFill>
                  <a:srgbClr val="3A3838"/>
                </a:solidFill>
                <a:latin typeface="Century Gothic"/>
              </a:rPr>
              <a:t>.</a:t>
            </a:r>
          </a:p>
          <a:p>
            <a:r>
              <a:rPr lang="en-GB" dirty="0">
                <a:solidFill>
                  <a:srgbClr val="3A3838"/>
                </a:solidFill>
                <a:latin typeface="Century Gothic"/>
              </a:rPr>
              <a:t>C – </a:t>
            </a:r>
            <a:r>
              <a:rPr lang="es-ES" dirty="0">
                <a:solidFill>
                  <a:srgbClr val="3A3838"/>
                </a:solidFill>
                <a:latin typeface="Century Gothic"/>
              </a:rPr>
              <a:t>Mi tío conoció a un hombre que le ofreció un trabajo y una casa.</a:t>
            </a:r>
          </a:p>
          <a:p>
            <a:r>
              <a:rPr lang="en-GB" dirty="0">
                <a:solidFill>
                  <a:srgbClr val="3A3838"/>
                </a:solidFill>
                <a:latin typeface="Century Gothic"/>
              </a:rPr>
              <a:t>D – </a:t>
            </a:r>
            <a:r>
              <a:rPr lang="es-ES" dirty="0">
                <a:solidFill>
                  <a:srgbClr val="3A3838"/>
                </a:solidFill>
                <a:latin typeface="Century Gothic"/>
              </a:rPr>
              <a:t>Mi tío sufrió mucho en su barrio y no recibió ayuda. </a:t>
            </a:r>
            <a:endParaRPr lang="en-GB" dirty="0">
              <a:solidFill>
                <a:srgbClr val="3A3838"/>
              </a:solidFill>
              <a:latin typeface="Century Gothic"/>
            </a:endParaRPr>
          </a:p>
          <a:p>
            <a:r>
              <a:rPr lang="en-GB" dirty="0">
                <a:solidFill>
                  <a:srgbClr val="3A3838"/>
                </a:solidFill>
                <a:latin typeface="Century Gothic"/>
              </a:rPr>
              <a:t>E – Soy Héctor Díaz López.</a:t>
            </a:r>
            <a:endParaRPr lang="en-E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74987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[2/2]</a:t>
            </a:r>
          </a:p>
          <a:p>
            <a:pPr marL="0" indent="0">
              <a:buNone/>
            </a:pPr>
            <a:endParaRPr lang="en-GB" b="1" baseline="0" dirty="0"/>
          </a:p>
          <a:p>
            <a:r>
              <a:rPr lang="en-GB" dirty="0">
                <a:solidFill>
                  <a:srgbClr val="3A3838"/>
                </a:solidFill>
                <a:latin typeface="Century Gothic"/>
              </a:rPr>
              <a:t>Transcript:</a:t>
            </a:r>
          </a:p>
          <a:p>
            <a:r>
              <a:rPr lang="en-GB" dirty="0">
                <a:solidFill>
                  <a:srgbClr val="3A3838"/>
                </a:solidFill>
                <a:latin typeface="Century Gothic"/>
              </a:rPr>
              <a:t>F – Para </a:t>
            </a:r>
            <a:r>
              <a:rPr lang="es-ES" dirty="0">
                <a:solidFill>
                  <a:srgbClr val="3A3838"/>
                </a:solidFill>
                <a:latin typeface="Century Gothic"/>
              </a:rPr>
              <a:t>conseguir un trabajo y una vida mejor en un lugar donde la cultura es como en Venezuela.</a:t>
            </a:r>
            <a:endParaRPr lang="en-GB" dirty="0">
              <a:solidFill>
                <a:srgbClr val="3A3838"/>
              </a:solidFill>
              <a:latin typeface="Century Gothic"/>
            </a:endParaRPr>
          </a:p>
          <a:p>
            <a:r>
              <a:rPr lang="en-GB" b="0" dirty="0">
                <a:solidFill>
                  <a:srgbClr val="3A3838"/>
                </a:solidFill>
                <a:latin typeface="Century Gothic"/>
              </a:rPr>
              <a:t>G – </a:t>
            </a:r>
            <a:r>
              <a:rPr lang="en-GB" b="0" dirty="0" err="1">
                <a:solidFill>
                  <a:srgbClr val="3A3838"/>
                </a:solidFill>
                <a:latin typeface="Century Gothic"/>
              </a:rPr>
              <a:t>Sentí</a:t>
            </a:r>
            <a:r>
              <a:rPr lang="en-GB" b="0" dirty="0">
                <a:solidFill>
                  <a:srgbClr val="3A3838"/>
                </a:solidFill>
                <a:latin typeface="Century Gothic"/>
              </a:rPr>
              <a:t> </a:t>
            </a:r>
            <a:r>
              <a:rPr lang="es-ES" b="0" dirty="0">
                <a:solidFill>
                  <a:srgbClr val="3A3838"/>
                </a:solidFill>
                <a:latin typeface="Century Gothic"/>
              </a:rPr>
              <a:t>mucha tristeza cuando dejamos nuestra casa, nuestros amigos, nuestra vida, sin saber nuestro futuro.</a:t>
            </a:r>
            <a:endParaRPr lang="en-GB" b="0" dirty="0">
              <a:solidFill>
                <a:srgbClr val="3A3838"/>
              </a:solidFill>
              <a:latin typeface="Century Gothic"/>
            </a:endParaRPr>
          </a:p>
          <a:p>
            <a:r>
              <a:rPr lang="en-GB" b="0" dirty="0">
                <a:solidFill>
                  <a:srgbClr val="3A3838"/>
                </a:solidFill>
                <a:latin typeface="Century Gothic"/>
              </a:rPr>
              <a:t>H – </a:t>
            </a:r>
            <a:r>
              <a:rPr lang="en-GB" b="0" dirty="0" err="1">
                <a:solidFill>
                  <a:srgbClr val="3A3838"/>
                </a:solidFill>
                <a:latin typeface="Century Gothic"/>
              </a:rPr>
              <a:t>Sí</a:t>
            </a:r>
            <a:r>
              <a:rPr lang="en-GB" b="0" dirty="0">
                <a:solidFill>
                  <a:srgbClr val="3A3838"/>
                </a:solidFill>
                <a:latin typeface="Century Gothic"/>
              </a:rPr>
              <a:t>. </a:t>
            </a:r>
            <a:r>
              <a:rPr lang="es-ES" b="0" dirty="0">
                <a:solidFill>
                  <a:srgbClr val="3A3838"/>
                </a:solidFill>
                <a:latin typeface="Century Gothic"/>
              </a:rPr>
              <a:t>Descubrí que existen algunas diferencias en el sistema de educación. (H)</a:t>
            </a:r>
            <a:endParaRPr lang="en-GB" b="0" dirty="0">
              <a:solidFill>
                <a:srgbClr val="3A3838"/>
              </a:solidFill>
              <a:latin typeface="Century Gothic"/>
            </a:endParaRPr>
          </a:p>
          <a:p>
            <a:r>
              <a:rPr lang="en-GB" b="0" dirty="0">
                <a:solidFill>
                  <a:srgbClr val="3A3838"/>
                </a:solidFill>
                <a:latin typeface="Century Gothic"/>
              </a:rPr>
              <a:t>I – Mi </a:t>
            </a:r>
            <a:r>
              <a:rPr lang="es-ES" b="0" dirty="0">
                <a:solidFill>
                  <a:srgbClr val="3A3838"/>
                </a:solidFill>
                <a:latin typeface="Century Gothic"/>
              </a:rPr>
              <a:t>familia empezó a vivir en Bogotá después de 6 meses. Entonces asistí a la </a:t>
            </a:r>
            <a:r>
              <a:rPr lang="es-ES" b="0" dirty="0" err="1">
                <a:solidFill>
                  <a:srgbClr val="3A3838"/>
                </a:solidFill>
                <a:latin typeface="Century Gothic"/>
              </a:rPr>
              <a:t>escuella</a:t>
            </a:r>
            <a:r>
              <a:rPr lang="es-ES" b="0" dirty="0">
                <a:solidFill>
                  <a:srgbClr val="3A3838"/>
                </a:solidFill>
                <a:latin typeface="Century Gothic"/>
              </a:rPr>
              <a:t> allí. (H)</a:t>
            </a:r>
            <a:endParaRPr lang="en-GB" b="0" dirty="0">
              <a:solidFill>
                <a:srgbClr val="3A3838"/>
              </a:solidFill>
              <a:latin typeface="Century Gothic"/>
            </a:endParaRPr>
          </a:p>
          <a:p>
            <a:r>
              <a:rPr lang="en-GB" b="0" dirty="0">
                <a:solidFill>
                  <a:srgbClr val="3A3838"/>
                </a:solidFill>
                <a:latin typeface="Century Gothic"/>
              </a:rPr>
              <a:t>J – Mi </a:t>
            </a:r>
            <a:r>
              <a:rPr lang="es-ES" b="0" dirty="0">
                <a:solidFill>
                  <a:srgbClr val="3A3838"/>
                </a:solidFill>
                <a:latin typeface="Century Gothic"/>
              </a:rPr>
              <a:t>tío entendió que la situación era siempre peor. No había tiempo que perder. (H)</a:t>
            </a:r>
            <a:endParaRPr lang="en-E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44275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b="1" baseline="0" dirty="0"/>
              <a:t>OPTIONAL</a:t>
            </a:r>
          </a:p>
          <a:p>
            <a:pPr marL="0" indent="0">
              <a:buNone/>
            </a:pPr>
            <a:r>
              <a:rPr lang="en-GB" b="1" baseline="0" dirty="0"/>
              <a:t>[1/3]</a:t>
            </a:r>
          </a:p>
          <a:p>
            <a:pPr marL="0" indent="0">
              <a:buNone/>
            </a:pPr>
            <a:r>
              <a:rPr lang="en-GB" b="1" baseline="0" dirty="0"/>
              <a:t>Timing: </a:t>
            </a:r>
            <a:r>
              <a:rPr lang="en-GB" b="0" baseline="0" dirty="0"/>
              <a:t>12 minutes</a:t>
            </a:r>
          </a:p>
          <a:p>
            <a:pPr marL="0" indent="0">
              <a:buNone/>
            </a:pPr>
            <a:endParaRPr lang="en-GB" b="1" baseline="0" dirty="0"/>
          </a:p>
          <a:p>
            <a:pPr marL="0" indent="0">
              <a:buNone/>
            </a:pPr>
            <a:r>
              <a:rPr lang="en-GB" b="1" baseline="0" dirty="0"/>
              <a:t>Aim: </a:t>
            </a:r>
            <a:r>
              <a:rPr lang="en-GB" b="0" baseline="0" dirty="0"/>
              <a:t>to practise forming questions using prepositions and the </a:t>
            </a:r>
            <a:r>
              <a:rPr lang="en-GB" b="0" baseline="0" dirty="0" err="1"/>
              <a:t>preterite</a:t>
            </a:r>
            <a:r>
              <a:rPr lang="en-GB" b="0" baseline="0" dirty="0"/>
              <a:t> tense for singular persons.</a:t>
            </a:r>
            <a:endParaRPr lang="en-GB" b="1" baseline="0" dirty="0"/>
          </a:p>
          <a:p>
            <a:pPr marL="0" indent="0">
              <a:buNone/>
            </a:pPr>
            <a:endParaRPr lang="en-GB" b="1" baseline="0" dirty="0"/>
          </a:p>
          <a:p>
            <a:pPr marL="0" indent="0">
              <a:buNone/>
            </a:pPr>
            <a:r>
              <a:rPr lang="en-GB" b="1" baseline="0" dirty="0"/>
              <a:t>Procedure: </a:t>
            </a:r>
          </a:p>
          <a:p>
            <a:pPr marL="228600" indent="-228600">
              <a:buAutoNum type="arabicPeriod"/>
            </a:pPr>
            <a:r>
              <a:rPr lang="en-GB" baseline="0" dirty="0"/>
              <a:t>Read the answers from Héctor.</a:t>
            </a:r>
          </a:p>
          <a:p>
            <a:pPr marL="228600" indent="-228600">
              <a:buAutoNum type="arabicPeriod"/>
            </a:pPr>
            <a:r>
              <a:rPr lang="en-GB" baseline="0" dirty="0"/>
              <a:t>Students have to write a question to match the answers he gives. A click will bring up prompts for extra support. Those in yellow speech bubbles are Higher only.</a:t>
            </a:r>
          </a:p>
          <a:p>
            <a:pPr marL="228600" indent="-228600">
              <a:buAutoNum type="arabicPeriod"/>
            </a:pPr>
            <a:r>
              <a:rPr lang="en-GB" baseline="0" dirty="0"/>
              <a:t>In pairs, students ask each other their questions, the other person responds to the question with the most appropriate answer from Héctor.</a:t>
            </a:r>
          </a:p>
          <a:p>
            <a:pPr marL="228600" indent="-228600">
              <a:buAutoNum type="arabicPeriod"/>
            </a:pPr>
            <a:r>
              <a:rPr lang="en-GB" baseline="0" dirty="0"/>
              <a:t>Suggested questions are on the next two slides (one is Higher only).</a:t>
            </a:r>
          </a:p>
          <a:p>
            <a:pPr marL="0" indent="0">
              <a:buNone/>
            </a:pPr>
            <a:endParaRPr lang="en-GB" baseline="0" dirty="0"/>
          </a:p>
          <a:p>
            <a:pPr marL="0" indent="0">
              <a:buNone/>
            </a:pPr>
            <a:r>
              <a:rPr lang="en-GB" b="1" baseline="0" dirty="0"/>
              <a:t>Frequency of unknown vocabulary:</a:t>
            </a:r>
          </a:p>
          <a:p>
            <a:pPr marL="0" indent="0">
              <a:buNone/>
            </a:pPr>
            <a:r>
              <a:rPr lang="en-GB" baseline="0" dirty="0" err="1"/>
              <a:t>banda</a:t>
            </a:r>
            <a:r>
              <a:rPr lang="en-GB" baseline="0" dirty="0"/>
              <a:t> [1311]</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8118780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[2/3] Suggested questions for each answer.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0809344"/>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[3/3] Suggested questions for each answer. HIGHER ONLY.</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EF16B9A-6AB5-4F2C-B5AA-1FCE0982A6FE}"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45103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2 minutes</a:t>
            </a:r>
            <a:endParaRPr lang="en-ES" b="1" dirty="0"/>
          </a:p>
          <a:p>
            <a:endParaRPr lang="en-ES" b="1" dirty="0"/>
          </a:p>
          <a:p>
            <a:r>
              <a:rPr lang="en-ES" b="1" dirty="0"/>
              <a:t>Aim:</a:t>
            </a:r>
            <a:r>
              <a:rPr lang="en-GB" b="1" dirty="0"/>
              <a:t> </a:t>
            </a:r>
            <a:r>
              <a:rPr lang="en-GB" b="0" dirty="0"/>
              <a:t>to introduce the </a:t>
            </a:r>
            <a:r>
              <a:rPr lang="en-US" sz="1200" dirty="0"/>
              <a:t>addition of 'y' in 3rd person singular </a:t>
            </a:r>
            <a:r>
              <a:rPr lang="en-US" sz="1200" dirty="0" err="1"/>
              <a:t>preterite</a:t>
            </a:r>
            <a:r>
              <a:rPr lang="en-US" sz="1200" dirty="0"/>
              <a:t> verbs</a:t>
            </a:r>
            <a:endParaRPr lang="en-ES" b="1" dirty="0"/>
          </a:p>
          <a:p>
            <a:endParaRPr lang="en-E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Procedure: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1. </a:t>
            </a:r>
            <a:r>
              <a:rPr lang="en-US" b="0" dirty="0"/>
              <a:t>Click through the animation sequence to see the rule with examples</a:t>
            </a:r>
            <a:endParaRPr lang="en-US" b="0" baseline="0" dirty="0"/>
          </a:p>
          <a:p>
            <a:endParaRPr lang="en-ES" b="1" dirty="0"/>
          </a:p>
          <a:p>
            <a:endParaRPr lang="en-ES" b="1"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6</a:t>
            </a:fld>
            <a:endParaRPr lang="es-ES_tradnl"/>
          </a:p>
        </p:txBody>
      </p:sp>
    </p:spTree>
    <p:extLst>
      <p:ext uri="{BB962C8B-B14F-4D97-AF65-F5344CB8AC3E}">
        <p14:creationId xmlns:p14="http://schemas.microsoft.com/office/powerpoint/2010/main" val="15821770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Note: Question 7 is Higher only. The animated callouts are presented as static tip boxes on the handouts.</a:t>
            </a:r>
            <a:br>
              <a:rPr lang="en-GB" b="1" dirty="0"/>
            </a:br>
            <a:endParaRPr b="1" dirty="0"/>
          </a:p>
          <a:p>
            <a:pPr marL="0" lvl="0" indent="0" algn="l" rtl="0">
              <a:lnSpc>
                <a:spcPct val="100000"/>
              </a:lnSpc>
              <a:spcBef>
                <a:spcPts val="0"/>
              </a:spcBef>
              <a:spcAft>
                <a:spcPts val="0"/>
              </a:spcAft>
              <a:buSzPts val="1400"/>
              <a:buNone/>
            </a:pPr>
            <a:r>
              <a:rPr lang="en-GB" b="1" dirty="0"/>
              <a:t>Timing: </a:t>
            </a:r>
            <a:r>
              <a:rPr lang="en-GB" b="0" dirty="0"/>
              <a:t>10-12 minutes</a:t>
            </a:r>
            <a:br>
              <a:rPr lang="en-GB" dirty="0"/>
            </a:br>
            <a:br>
              <a:rPr lang="en-GB" b="1" dirty="0"/>
            </a:br>
            <a:r>
              <a:rPr lang="en-GB" b="1" dirty="0"/>
              <a:t>Aim: </a:t>
            </a:r>
            <a:r>
              <a:rPr lang="en-GB" b="0" dirty="0"/>
              <a:t>to practise written production of language and structures from this week and prior learning.</a:t>
            </a:r>
            <a:br>
              <a:rPr lang="en-GB" sz="1200" dirty="0">
                <a:solidFill>
                  <a:schemeClr val="dk1"/>
                </a:solidFill>
                <a:latin typeface="Calibri"/>
                <a:ea typeface="Calibri"/>
                <a:cs typeface="Calibri"/>
                <a:sym typeface="Calibri"/>
              </a:rPr>
            </a:br>
            <a:br>
              <a:rPr lang="en-GB" dirty="0"/>
            </a:br>
            <a:r>
              <a:rPr lang="en-GB" b="1" dirty="0"/>
              <a:t>Procedure:</a:t>
            </a:r>
            <a:br>
              <a:rPr lang="en-GB" dirty="0"/>
            </a:br>
            <a:r>
              <a:rPr lang="en-GB" dirty="0"/>
              <a:t>1. Students translate the seven sentences from Spanish to English</a:t>
            </a:r>
            <a:br>
              <a:rPr lang="en-GB" dirty="0"/>
            </a:br>
            <a:r>
              <a:rPr lang="en-GB" dirty="0"/>
              <a:t>2. Students can peer mark this task (at the start of next lesson, perhaps).</a:t>
            </a:r>
            <a:br>
              <a:rPr lang="en-GB" dirty="0"/>
            </a:br>
            <a:br>
              <a:rPr lang="en-GB" dirty="0"/>
            </a:br>
            <a:r>
              <a:rPr lang="en-GB" b="1" dirty="0"/>
              <a:t>Note</a:t>
            </a:r>
            <a:r>
              <a:rPr lang="en-GB" dirty="0"/>
              <a:t>: this task deliberately targets words and grammar from this week, whilst including other previously taught language, which is not credited in the </a:t>
            </a:r>
            <a:r>
              <a:rPr lang="en-GB" dirty="0" err="1"/>
              <a:t>markscheme</a:t>
            </a:r>
            <a:r>
              <a:rPr lang="en-GB" dirty="0"/>
              <a:t>.  Students should write full, coherent sentences, but they should also be clear which words are targeted.</a:t>
            </a:r>
            <a:br>
              <a:rPr lang="en-GB" dirty="0"/>
            </a:br>
            <a:r>
              <a:rPr lang="en-GB" dirty="0"/>
              <a:t>Each underlined section is worth 1 point, giving a total of 18 for the task for Foundation students and 20 for Higher students.</a:t>
            </a:r>
            <a:br>
              <a:rPr lang="en-GB" dirty="0"/>
            </a:br>
            <a:endParaRPr dirty="0"/>
          </a:p>
          <a:p>
            <a:pPr marL="0" lvl="0" indent="0" algn="l" rtl="0">
              <a:lnSpc>
                <a:spcPct val="100000"/>
              </a:lnSpc>
              <a:spcBef>
                <a:spcPts val="0"/>
              </a:spcBef>
              <a:spcAft>
                <a:spcPts val="0"/>
              </a:spcAft>
              <a:buSzPts val="1400"/>
              <a:buNone/>
            </a:pPr>
            <a:r>
              <a:rPr lang="en-GB" dirty="0"/>
              <a:t>Teachers may consider it useful to include summary tasks like this (either weekly or fortnightly), recording the scores and sharing them with students and parents (e.g., on the schools online data system).  The tasks provide a very useful regular snapshot of student effort and progress over time.  In our department, we have teacher-marked every 1/3 of these tasks, with peer marking for the rest. We have generally considered that 14+/20 is a benchmark for good progress, whilst regular scores of &lt;12 are of concern.</a:t>
            </a:r>
            <a:endParaRPr dirty="0"/>
          </a:p>
        </p:txBody>
      </p:sp>
      <p:sp>
        <p:nvSpPr>
          <p:cNvPr id="712" name="Google Shape;71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GB"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60</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7812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9"/>
        <p:cNvGrpSpPr/>
        <p:nvPr/>
      </p:nvGrpSpPr>
      <p:grpSpPr>
        <a:xfrm>
          <a:off x="0" y="0"/>
          <a:ext cx="0" cy="0"/>
          <a:chOff x="0" y="0"/>
          <a:chExt cx="0" cy="0"/>
        </a:xfrm>
      </p:grpSpPr>
      <p:sp>
        <p:nvSpPr>
          <p:cNvPr id="710" name="Google Shape;710;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1" name="Google Shape;711;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b="1" dirty="0"/>
              <a:t>Note: this is a Higher version of the task. The animated callouts are presented as static tip boxes on the handouts.</a:t>
            </a:r>
            <a:br>
              <a:rPr lang="en-GB" b="1" dirty="0"/>
            </a:br>
            <a:endParaRPr b="1" dirty="0"/>
          </a:p>
          <a:p>
            <a:pPr marL="0" lvl="0" indent="0" algn="l" rtl="0">
              <a:lnSpc>
                <a:spcPct val="100000"/>
              </a:lnSpc>
              <a:spcBef>
                <a:spcPts val="0"/>
              </a:spcBef>
              <a:spcAft>
                <a:spcPts val="0"/>
              </a:spcAft>
              <a:buSzPts val="1400"/>
              <a:buNone/>
            </a:pPr>
            <a:r>
              <a:rPr lang="en-GB" b="1" dirty="0"/>
              <a:t>Timing: </a:t>
            </a:r>
            <a:r>
              <a:rPr lang="en-GB" b="0" dirty="0"/>
              <a:t>10-12 minutes</a:t>
            </a:r>
            <a:br>
              <a:rPr lang="en-GB" dirty="0"/>
            </a:br>
            <a:br>
              <a:rPr lang="en-GB" b="1" dirty="0"/>
            </a:br>
            <a:r>
              <a:rPr lang="en-GB" b="1" dirty="0"/>
              <a:t>Aim: </a:t>
            </a:r>
            <a:r>
              <a:rPr lang="en-GB" b="0" dirty="0"/>
              <a:t>to practise written production of language and structures from this week and prior learning.</a:t>
            </a:r>
            <a:br>
              <a:rPr lang="en-GB" sz="1200" dirty="0">
                <a:solidFill>
                  <a:schemeClr val="dk1"/>
                </a:solidFill>
                <a:latin typeface="Calibri"/>
                <a:ea typeface="Calibri"/>
                <a:cs typeface="Calibri"/>
                <a:sym typeface="Calibri"/>
              </a:rPr>
            </a:br>
            <a:br>
              <a:rPr lang="en-GB" dirty="0"/>
            </a:br>
            <a:r>
              <a:rPr lang="en-GB" b="1" dirty="0"/>
              <a:t>Procedure:</a:t>
            </a:r>
            <a:br>
              <a:rPr lang="en-GB" dirty="0"/>
            </a:br>
            <a:r>
              <a:rPr lang="en-GB" dirty="0"/>
              <a:t>1. Students translate the paragraph from Spanish to English.</a:t>
            </a:r>
            <a:br>
              <a:rPr lang="en-GB" dirty="0">
                <a:highlight>
                  <a:srgbClr val="FF00FF"/>
                </a:highlight>
              </a:rPr>
            </a:br>
            <a:r>
              <a:rPr lang="en-GB" dirty="0"/>
              <a:t>2. Students can peer mark this task (at the start of next lesson, perhaps).</a:t>
            </a:r>
            <a:br>
              <a:rPr lang="en-GB" dirty="0"/>
            </a:br>
            <a:br>
              <a:rPr lang="en-GB" dirty="0"/>
            </a:br>
            <a:r>
              <a:rPr lang="en-GB" b="1" dirty="0"/>
              <a:t>Note</a:t>
            </a:r>
            <a:r>
              <a:rPr lang="en-GB" dirty="0"/>
              <a:t>: this task deliberately targets words and grammar from this week, whilst including other previously taught language, which is not credited in the </a:t>
            </a:r>
            <a:r>
              <a:rPr lang="en-GB" dirty="0" err="1"/>
              <a:t>markscheme</a:t>
            </a:r>
            <a:r>
              <a:rPr lang="en-GB" dirty="0"/>
              <a:t>.  Students should write full, coherent sentences, but they should also be clear which words are targeted.</a:t>
            </a:r>
            <a:br>
              <a:rPr lang="en-GB" dirty="0"/>
            </a:br>
            <a:r>
              <a:rPr lang="en-GB" dirty="0"/>
              <a:t>Each underlined section is worth 1 point, giving a total of 20 for the task.</a:t>
            </a:r>
            <a:br>
              <a:rPr lang="en-GB" dirty="0"/>
            </a:br>
            <a:br>
              <a:rPr lang="en-GB" dirty="0"/>
            </a:br>
            <a:r>
              <a:rPr lang="en-GB" b="1" dirty="0" err="1"/>
              <a:t>Markscheme</a:t>
            </a:r>
            <a:r>
              <a:rPr lang="en-GB" dirty="0"/>
              <a:t>:</a:t>
            </a:r>
            <a:br>
              <a:rPr lang="en-GB" dirty="0"/>
            </a:br>
            <a:r>
              <a:rPr lang="en-GB" dirty="0"/>
              <a:t>1 point – message communicated (included correct tense / subject)</a:t>
            </a:r>
            <a:br>
              <a:rPr lang="en-GB" dirty="0"/>
            </a:br>
            <a:r>
              <a:rPr lang="en-GB" dirty="0"/>
              <a:t>0 – message not communicated</a:t>
            </a:r>
            <a:br>
              <a:rPr lang="en-GB" dirty="0"/>
            </a:br>
            <a:endParaRPr dirty="0"/>
          </a:p>
        </p:txBody>
      </p:sp>
      <p:sp>
        <p:nvSpPr>
          <p:cNvPr id="712" name="Google Shape;712;p1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GB"/>
              <a:t>61</a:t>
            </a:fld>
            <a:endParaRPr/>
          </a:p>
        </p:txBody>
      </p:sp>
    </p:spTree>
    <p:extLst>
      <p:ext uri="{BB962C8B-B14F-4D97-AF65-F5344CB8AC3E}">
        <p14:creationId xmlns:p14="http://schemas.microsoft.com/office/powerpoint/2010/main" val="227691966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Homework slide</a:t>
            </a:r>
          </a:p>
          <a:p>
            <a:endParaRPr lang="en-ES" dirty="0"/>
          </a:p>
          <a:p>
            <a:r>
              <a:rPr lang="en-ES" dirty="0"/>
              <a:t>Students have 2 sets of vocabulary to study: a set of new vocabulary to be introduced in the next lesson and a set of revisited vocabulary from Year 9.</a:t>
            </a:r>
          </a:p>
          <a:p>
            <a:endParaRPr lang="en-ES" dirty="0"/>
          </a:p>
          <a:p>
            <a:r>
              <a:rPr lang="en-ES" dirty="0"/>
              <a:t>As suggested homework can translate into English the text in the following slide (see also accompanying word document).</a:t>
            </a:r>
          </a:p>
        </p:txBody>
      </p:sp>
      <p:sp>
        <p:nvSpPr>
          <p:cNvPr id="4" name="Slide Number Placeholder 3"/>
          <p:cNvSpPr>
            <a:spLocks noGrp="1"/>
          </p:cNvSpPr>
          <p:nvPr>
            <p:ph type="sldNum" sz="quarter" idx="5"/>
          </p:nvPr>
        </p:nvSpPr>
        <p:spPr/>
        <p:txBody>
          <a:bodyPr/>
          <a:lstStyle/>
          <a:p>
            <a:fld id="{5EF16B9A-6AB5-4F2C-B5AA-1FCE0982A6FE}" type="slidenum">
              <a:rPr lang="es-ES_tradnl" smtClean="0"/>
              <a:t>62</a:t>
            </a:fld>
            <a:endParaRPr lang="es-ES_tradnl"/>
          </a:p>
        </p:txBody>
      </p:sp>
    </p:spTree>
    <p:extLst>
      <p:ext uri="{BB962C8B-B14F-4D97-AF65-F5344CB8AC3E}">
        <p14:creationId xmlns:p14="http://schemas.microsoft.com/office/powerpoint/2010/main" val="180327043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dirty="0"/>
              <a:t>Suggested homework: students can translate this text into English. This text includes new and revisited vocabulary for this week. It also contains grammar features studied this week. </a:t>
            </a:r>
          </a:p>
        </p:txBody>
      </p:sp>
      <p:sp>
        <p:nvSpPr>
          <p:cNvPr id="4" name="Slide Number Placeholder 3"/>
          <p:cNvSpPr>
            <a:spLocks noGrp="1"/>
          </p:cNvSpPr>
          <p:nvPr>
            <p:ph type="sldNum" sz="quarter" idx="5"/>
          </p:nvPr>
        </p:nvSpPr>
        <p:spPr/>
        <p:txBody>
          <a:bodyPr/>
          <a:lstStyle/>
          <a:p>
            <a:fld id="{5EF16B9A-6AB5-4F2C-B5AA-1FCE0982A6FE}" type="slidenum">
              <a:rPr lang="es-ES_tradnl" smtClean="0"/>
              <a:t>63</a:t>
            </a:fld>
            <a:endParaRPr lang="es-ES_tradnl"/>
          </a:p>
        </p:txBody>
      </p:sp>
    </p:spTree>
    <p:extLst>
      <p:ext uri="{BB962C8B-B14F-4D97-AF65-F5344CB8AC3E}">
        <p14:creationId xmlns:p14="http://schemas.microsoft.com/office/powerpoint/2010/main" val="29829855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6 minutes</a:t>
            </a:r>
            <a:endParaRPr lang="en-ES" b="1" dirty="0"/>
          </a:p>
          <a:p>
            <a:endParaRPr lang="en-ES" b="1" dirty="0"/>
          </a:p>
          <a:p>
            <a:r>
              <a:rPr lang="en-ES" b="1" dirty="0"/>
              <a:t>Aim:</a:t>
            </a:r>
            <a:r>
              <a:rPr lang="en-GB" b="1" dirty="0"/>
              <a:t> </a:t>
            </a:r>
            <a:r>
              <a:rPr lang="en-GB" b="0" dirty="0"/>
              <a:t>to practice recognising 1</a:t>
            </a:r>
            <a:r>
              <a:rPr lang="en-GB" b="0" baseline="30000" dirty="0"/>
              <a:t>st</a:t>
            </a:r>
            <a:r>
              <a:rPr lang="en-GB" b="0" dirty="0"/>
              <a:t>, 2</a:t>
            </a:r>
            <a:r>
              <a:rPr lang="en-GB" b="0" baseline="30000" dirty="0"/>
              <a:t>nd</a:t>
            </a:r>
            <a:r>
              <a:rPr lang="en-GB" b="0" dirty="0"/>
              <a:t> and 3</a:t>
            </a:r>
            <a:r>
              <a:rPr lang="en-GB" b="0" baseline="30000" dirty="0"/>
              <a:t>rd</a:t>
            </a:r>
            <a:r>
              <a:rPr lang="en-GB" b="0" dirty="0"/>
              <a:t> person singular endings for the </a:t>
            </a:r>
            <a:r>
              <a:rPr lang="en-GB" b="0" dirty="0" err="1"/>
              <a:t>preterite</a:t>
            </a:r>
            <a:r>
              <a:rPr lang="en-GB" b="0" dirty="0"/>
              <a:t> and this week’s vocabulary.</a:t>
            </a:r>
            <a:endParaRPr lang="en-ES" b="1" dirty="0"/>
          </a:p>
          <a:p>
            <a:endParaRPr lang="en-ES" b="1" dirty="0"/>
          </a:p>
          <a:p>
            <a:r>
              <a:rPr lang="en-ES" b="1" dirty="0"/>
              <a:t>Procedure: </a:t>
            </a:r>
            <a:endParaRPr lang="en-GB" b="1" dirty="0"/>
          </a:p>
          <a:p>
            <a:pPr marL="228600" indent="-228600">
              <a:buAutoNum type="arabicPeriod"/>
            </a:pPr>
            <a:r>
              <a:rPr lang="en-GB" b="0" dirty="0"/>
              <a:t>Read the speech bubbles.</a:t>
            </a:r>
          </a:p>
          <a:p>
            <a:pPr marL="228600" indent="-228600">
              <a:buAutoNum type="arabicPeriod"/>
            </a:pPr>
            <a:r>
              <a:rPr lang="en-GB" b="0" dirty="0"/>
              <a:t>Use the vocabulary to match the bubble to the correct row on the table.</a:t>
            </a:r>
          </a:p>
          <a:p>
            <a:pPr marL="228600" indent="-228600">
              <a:buAutoNum type="arabicPeriod"/>
            </a:pPr>
            <a:r>
              <a:rPr lang="en-GB" b="0" dirty="0"/>
              <a:t>Look at the verb ending and tick the correct column to indicate who is the subject of the verb: </a:t>
            </a:r>
            <a:r>
              <a:rPr lang="en-GB" b="0" dirty="0" err="1"/>
              <a:t>yo</a:t>
            </a:r>
            <a:r>
              <a:rPr lang="en-GB" b="0" dirty="0"/>
              <a:t>, </a:t>
            </a:r>
            <a:r>
              <a:rPr lang="en-GB" b="0" dirty="0" err="1"/>
              <a:t>tú</a:t>
            </a:r>
            <a:r>
              <a:rPr lang="en-GB" b="0" dirty="0"/>
              <a:t>, or </a:t>
            </a:r>
            <a:r>
              <a:rPr lang="en-GB" b="0" dirty="0" err="1"/>
              <a:t>él</a:t>
            </a:r>
            <a:r>
              <a:rPr lang="en-GB" b="0" dirty="0"/>
              <a:t>/</a:t>
            </a:r>
            <a:r>
              <a:rPr lang="en-GB" b="0" dirty="0" err="1"/>
              <a:t>ella</a:t>
            </a:r>
            <a:r>
              <a:rPr lang="en-GB" b="0" dirty="0"/>
              <a:t>.</a:t>
            </a:r>
          </a:p>
          <a:p>
            <a:pPr marL="228600" indent="-228600">
              <a:buAutoNum type="arabicPeriod"/>
            </a:pPr>
            <a:r>
              <a:rPr lang="en-GB" b="0" dirty="0"/>
              <a:t>Click to reveal the answers.</a:t>
            </a:r>
            <a:endParaRPr lang="en-ES" b="1" dirty="0"/>
          </a:p>
          <a:p>
            <a:endParaRPr lang="en-ES"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7</a:t>
            </a:fld>
            <a:endParaRPr lang="es-ES_tradnl"/>
          </a:p>
        </p:txBody>
      </p:sp>
    </p:spTree>
    <p:extLst>
      <p:ext uri="{BB962C8B-B14F-4D97-AF65-F5344CB8AC3E}">
        <p14:creationId xmlns:p14="http://schemas.microsoft.com/office/powerpoint/2010/main" val="11831971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7 minutes</a:t>
            </a:r>
            <a:endParaRPr lang="en-ES" b="1" dirty="0"/>
          </a:p>
          <a:p>
            <a:endParaRPr lang="en-E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ES" b="1" dirty="0"/>
              <a:t>Aim:</a:t>
            </a:r>
            <a:r>
              <a:rPr lang="en-GB" b="1" dirty="0"/>
              <a:t> </a:t>
            </a:r>
            <a:r>
              <a:rPr lang="en-GB" b="0" dirty="0"/>
              <a:t>to practice recognising 1</a:t>
            </a:r>
            <a:r>
              <a:rPr lang="en-GB" b="0" baseline="30000" dirty="0"/>
              <a:t>st</a:t>
            </a:r>
            <a:r>
              <a:rPr lang="en-GB" b="0" dirty="0"/>
              <a:t>, 2</a:t>
            </a:r>
            <a:r>
              <a:rPr lang="en-GB" b="0" baseline="30000" dirty="0"/>
              <a:t>nd</a:t>
            </a:r>
            <a:r>
              <a:rPr lang="en-GB" b="0" dirty="0"/>
              <a:t> and 3</a:t>
            </a:r>
            <a:r>
              <a:rPr lang="en-GB" b="0" baseline="30000" dirty="0"/>
              <a:t>rd</a:t>
            </a:r>
            <a:r>
              <a:rPr lang="en-GB" b="0" dirty="0"/>
              <a:t> person singular endings for the </a:t>
            </a:r>
            <a:r>
              <a:rPr lang="en-GB" b="0" dirty="0" err="1"/>
              <a:t>preterite</a:t>
            </a:r>
            <a:r>
              <a:rPr lang="en-GB" b="0" dirty="0"/>
              <a:t> and this week’s vocabulary in spoken language.</a:t>
            </a:r>
            <a:endParaRPr lang="en-ES" b="1" dirty="0"/>
          </a:p>
          <a:p>
            <a:endParaRPr lang="en-ES" b="1" dirty="0"/>
          </a:p>
          <a:p>
            <a:r>
              <a:rPr lang="en-ES" b="1" dirty="0"/>
              <a:t>Procedure: </a:t>
            </a:r>
          </a:p>
          <a:p>
            <a:pPr marL="228600" indent="-228600">
              <a:buFont typeface="+mj-lt"/>
              <a:buAutoNum type="arabicPeriod"/>
            </a:pPr>
            <a:r>
              <a:rPr lang="en-GB" dirty="0"/>
              <a:t>Listen to each audio file (1-9) and decide whether the first part of the phrase is true or false, according to the subject of the verb in the audio.</a:t>
            </a:r>
          </a:p>
          <a:p>
            <a:pPr marL="228600" indent="-228600">
              <a:buFont typeface="+mj-lt"/>
              <a:buAutoNum type="arabicPeriod"/>
            </a:pPr>
            <a:r>
              <a:rPr lang="en-GB" dirty="0"/>
              <a:t>Either tick the second column or write in the phrase with the correct subject.</a:t>
            </a:r>
          </a:p>
          <a:p>
            <a:pPr marL="228600" indent="-228600">
              <a:buFont typeface="+mj-lt"/>
              <a:buAutoNum type="arabicPeriod"/>
            </a:pPr>
            <a:r>
              <a:rPr lang="en-GB" dirty="0"/>
              <a:t>Listen again and write down as much of the second half of the phrase.</a:t>
            </a:r>
          </a:p>
          <a:p>
            <a:pPr marL="228600" indent="-228600">
              <a:buFont typeface="+mj-lt"/>
              <a:buAutoNum type="arabicPeriod"/>
            </a:pPr>
            <a:r>
              <a:rPr lang="en-GB" dirty="0"/>
              <a:t>Click to reveal the responses.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r>
              <a:rPr lang="en-ES" b="1" dirty="0"/>
              <a:t>: </a:t>
            </a:r>
            <a:endParaRPr lang="en-GB" b="1"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ES" sz="1200" dirty="0"/>
              <a:t>Segu</a:t>
            </a:r>
            <a:r>
              <a:rPr lang="en-GB" sz="1200" dirty="0"/>
              <a:t>í</a:t>
            </a:r>
            <a:r>
              <a:rPr lang="en-ES" sz="1200" dirty="0"/>
              <a:t> adelante durante las dificultades.</a:t>
            </a:r>
            <a:endParaRPr lang="en-GB" sz="1200"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t>Crecí</a:t>
            </a:r>
            <a:r>
              <a:rPr lang="en-GB" sz="1200" dirty="0"/>
              <a:t> </a:t>
            </a:r>
            <a:r>
              <a:rPr lang="en-GB" sz="1200" dirty="0" err="1"/>
              <a:t>en</a:t>
            </a:r>
            <a:r>
              <a:rPr lang="en-GB" sz="1200" dirty="0"/>
              <a:t> un barrio con </a:t>
            </a:r>
            <a:r>
              <a:rPr lang="en-GB" sz="1200" dirty="0" err="1"/>
              <a:t>otras</a:t>
            </a:r>
            <a:r>
              <a:rPr lang="en-GB" sz="1200" dirty="0"/>
              <a:t> </a:t>
            </a:r>
            <a:r>
              <a:rPr lang="en-GB" sz="1200" dirty="0" err="1"/>
              <a:t>familias</a:t>
            </a:r>
            <a:r>
              <a:rPr lang="en-GB" sz="1200" dirty="0"/>
              <a:t> </a:t>
            </a:r>
            <a:r>
              <a:rPr lang="en-GB" sz="1200" dirty="0" err="1"/>
              <a:t>latinas</a:t>
            </a:r>
            <a:r>
              <a:rPr lang="en-GB" sz="120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t>Aprendiste</a:t>
            </a:r>
            <a:r>
              <a:rPr lang="en-GB" sz="1200" dirty="0"/>
              <a:t> </a:t>
            </a:r>
            <a:r>
              <a:rPr lang="en-GB" sz="1200" dirty="0" err="1"/>
              <a:t>inglés</a:t>
            </a:r>
            <a:r>
              <a:rPr lang="en-GB" sz="1200" dirty="0"/>
              <a:t> con un </a:t>
            </a:r>
            <a:r>
              <a:rPr lang="en-GB" sz="1200" dirty="0" err="1"/>
              <a:t>grupo</a:t>
            </a:r>
            <a:r>
              <a:rPr lang="en-GB" sz="1200" dirty="0"/>
              <a:t> de amigos de Mexico.</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t>Pediste</a:t>
            </a:r>
            <a:r>
              <a:rPr lang="en-GB" sz="1200" dirty="0"/>
              <a:t> </a:t>
            </a:r>
            <a:r>
              <a:rPr lang="en-GB" sz="1200" dirty="0" err="1"/>
              <a:t>ayuda</a:t>
            </a:r>
            <a:r>
              <a:rPr lang="en-GB" sz="1200" dirty="0"/>
              <a:t> a mi </a:t>
            </a:r>
            <a:r>
              <a:rPr lang="en-GB" sz="1200" dirty="0" err="1"/>
              <a:t>tío</a:t>
            </a:r>
            <a:r>
              <a:rPr lang="en-GB" sz="120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No </a:t>
            </a:r>
            <a:r>
              <a:rPr lang="en-GB" sz="1200" dirty="0" err="1"/>
              <a:t>creíste</a:t>
            </a:r>
            <a:r>
              <a:rPr lang="en-GB" sz="1200" dirty="0"/>
              <a:t> las </a:t>
            </a:r>
            <a:r>
              <a:rPr lang="en-GB" sz="1200" dirty="0" err="1"/>
              <a:t>mentiras</a:t>
            </a:r>
            <a:r>
              <a:rPr lang="en-GB" sz="1200" dirty="0"/>
              <a:t> del </a:t>
            </a:r>
            <a:r>
              <a:rPr lang="en-GB" sz="1200" dirty="0" err="1"/>
              <a:t>gobierno</a:t>
            </a:r>
            <a:r>
              <a:rPr lang="en-GB" sz="120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t>Saliste</a:t>
            </a:r>
            <a:r>
              <a:rPr lang="en-GB" sz="1200" dirty="0"/>
              <a:t> del </a:t>
            </a:r>
            <a:r>
              <a:rPr lang="en-GB" sz="1200" dirty="0" err="1"/>
              <a:t>país</a:t>
            </a:r>
            <a:r>
              <a:rPr lang="en-GB" sz="1200" dirty="0"/>
              <a:t> para </a:t>
            </a:r>
            <a:r>
              <a:rPr lang="en-GB" sz="1200" dirty="0" err="1"/>
              <a:t>huir</a:t>
            </a:r>
            <a:r>
              <a:rPr lang="en-GB" sz="1200" dirty="0"/>
              <a:t> de los </a:t>
            </a:r>
            <a:r>
              <a:rPr lang="en-GB" sz="1200" dirty="0" err="1"/>
              <a:t>enemigos</a:t>
            </a:r>
            <a:r>
              <a:rPr lang="en-GB" sz="1200" dirty="0"/>
              <a: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t>Incluyó</a:t>
            </a:r>
            <a:r>
              <a:rPr lang="en-GB" sz="1200" dirty="0"/>
              <a:t> </a:t>
            </a:r>
            <a:r>
              <a:rPr lang="en-GB" sz="1200" dirty="0" err="1"/>
              <a:t>varias</a:t>
            </a:r>
            <a:r>
              <a:rPr lang="en-GB" sz="1200" dirty="0"/>
              <a:t> horas a pie. (H)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err="1"/>
              <a:t>Influiste</a:t>
            </a:r>
            <a:r>
              <a:rPr lang="en-GB" sz="1200" dirty="0"/>
              <a:t> a </a:t>
            </a:r>
            <a:r>
              <a:rPr lang="en-GB" sz="1200" dirty="0" err="1"/>
              <a:t>otros</a:t>
            </a:r>
            <a:r>
              <a:rPr lang="en-GB" sz="1200" dirty="0"/>
              <a:t> a </a:t>
            </a:r>
            <a:r>
              <a:rPr lang="en-GB" sz="1200" dirty="0" err="1"/>
              <a:t>ayudar</a:t>
            </a:r>
            <a:r>
              <a:rPr lang="en-GB" sz="1200" dirty="0"/>
              <a:t> </a:t>
            </a:r>
            <a:r>
              <a:rPr lang="en-GB" sz="1200" dirty="0" err="1"/>
              <a:t>jóvenes</a:t>
            </a:r>
            <a:r>
              <a:rPr lang="en-GB" sz="1200" dirty="0"/>
              <a:t> </a:t>
            </a:r>
            <a:r>
              <a:rPr lang="en-GB" sz="1200" dirty="0" err="1"/>
              <a:t>inmigrantes</a:t>
            </a:r>
            <a:r>
              <a:rPr lang="en-GB" sz="1200" dirty="0"/>
              <a:t>. (H)</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GB" sz="1200" dirty="0"/>
              <a:t>No </a:t>
            </a:r>
            <a:r>
              <a:rPr lang="en-GB" sz="1200" dirty="0" err="1"/>
              <a:t>creyó</a:t>
            </a:r>
            <a:r>
              <a:rPr lang="en-GB" sz="1200" dirty="0"/>
              <a:t> las </a:t>
            </a:r>
            <a:r>
              <a:rPr lang="en-GB" sz="1200" dirty="0" err="1"/>
              <a:t>noticias</a:t>
            </a:r>
            <a:r>
              <a:rPr lang="en-GB" sz="1200" dirty="0"/>
              <a:t> </a:t>
            </a:r>
            <a:r>
              <a:rPr lang="en-GB" sz="1200" dirty="0" err="1"/>
              <a:t>sobre</a:t>
            </a:r>
            <a:r>
              <a:rPr lang="en-GB" sz="1200" dirty="0"/>
              <a:t> el </a:t>
            </a:r>
            <a:r>
              <a:rPr lang="en-GB" sz="1200" dirty="0" err="1"/>
              <a:t>delito</a:t>
            </a:r>
            <a:r>
              <a:rPr lang="en-GB" sz="1200" dirty="0"/>
              <a:t>. (H)</a:t>
            </a:r>
            <a:endParaRPr lang="en-E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ES" b="0" dirty="0"/>
          </a:p>
          <a:p>
            <a:endParaRPr lang="en-ES"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8</a:t>
            </a:fld>
            <a:endParaRPr lang="es-ES_tradnl"/>
          </a:p>
        </p:txBody>
      </p:sp>
    </p:spTree>
    <p:extLst>
      <p:ext uri="{BB962C8B-B14F-4D97-AF65-F5344CB8AC3E}">
        <p14:creationId xmlns:p14="http://schemas.microsoft.com/office/powerpoint/2010/main" val="3066134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ES" b="1" dirty="0"/>
              <a:t>Timing: </a:t>
            </a:r>
            <a:r>
              <a:rPr lang="en-ES" b="0" dirty="0"/>
              <a:t>2 minutes</a:t>
            </a:r>
            <a:endParaRPr lang="en-ES" b="1" dirty="0"/>
          </a:p>
          <a:p>
            <a:endParaRPr lang="en-ES" b="1" dirty="0"/>
          </a:p>
          <a:p>
            <a:r>
              <a:rPr lang="en-ES" b="1" dirty="0"/>
              <a:t>Aim:</a:t>
            </a:r>
            <a:r>
              <a:rPr lang="en-GB" b="1" dirty="0"/>
              <a:t> </a:t>
            </a:r>
            <a:r>
              <a:rPr lang="en-GB" b="0" dirty="0"/>
              <a:t>to recall the meaning of question words in Spanish</a:t>
            </a:r>
            <a:endParaRPr lang="en-ES" b="1" dirty="0"/>
          </a:p>
          <a:p>
            <a:endParaRPr lang="en-ES" b="1" dirty="0"/>
          </a:p>
          <a:p>
            <a:r>
              <a:rPr lang="en-ES" b="1" dirty="0"/>
              <a:t>Procedure: </a:t>
            </a:r>
            <a:endParaRPr lang="en-GB" b="1" dirty="0"/>
          </a:p>
          <a:p>
            <a:pPr marL="228600" indent="-228600">
              <a:buAutoNum type="arabicPeriod"/>
            </a:pPr>
            <a:r>
              <a:rPr lang="en-GB" b="0" dirty="0"/>
              <a:t>Click to spin one of the question words;</a:t>
            </a:r>
          </a:p>
          <a:p>
            <a:pPr marL="228600" indent="-228600">
              <a:buAutoNum type="arabicPeriod"/>
            </a:pPr>
            <a:r>
              <a:rPr lang="en-GB" b="0" dirty="0"/>
              <a:t>Elicit the meaning from students;</a:t>
            </a:r>
          </a:p>
          <a:p>
            <a:pPr marL="228600" indent="-228600">
              <a:buAutoNum type="arabicPeriod"/>
            </a:pPr>
            <a:r>
              <a:rPr lang="en-GB" b="0" dirty="0"/>
              <a:t>Click to reveal the translation.</a:t>
            </a:r>
            <a:endParaRPr lang="en-ES" b="0" dirty="0"/>
          </a:p>
          <a:p>
            <a:endParaRPr lang="en-ES" dirty="0"/>
          </a:p>
        </p:txBody>
      </p:sp>
      <p:sp>
        <p:nvSpPr>
          <p:cNvPr id="4" name="Slide Number Placeholder 3"/>
          <p:cNvSpPr>
            <a:spLocks noGrp="1"/>
          </p:cNvSpPr>
          <p:nvPr>
            <p:ph type="sldNum" sz="quarter" idx="5"/>
          </p:nvPr>
        </p:nvSpPr>
        <p:spPr/>
        <p:txBody>
          <a:bodyPr/>
          <a:lstStyle/>
          <a:p>
            <a:fld id="{5EF16B9A-6AB5-4F2C-B5AA-1FCE0982A6FE}" type="slidenum">
              <a:rPr lang="es-ES_tradnl" smtClean="0"/>
              <a:t>9</a:t>
            </a:fld>
            <a:endParaRPr lang="es-ES_tradnl"/>
          </a:p>
        </p:txBody>
      </p:sp>
    </p:spTree>
    <p:extLst>
      <p:ext uri="{BB962C8B-B14F-4D97-AF65-F5344CB8AC3E}">
        <p14:creationId xmlns:p14="http://schemas.microsoft.com/office/powerpoint/2010/main" val="41130911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ing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2571446-7954-414E-9DB8-BF1D3621885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Text Placeholder 14">
            <a:extLst>
              <a:ext uri="{FF2B5EF4-FFF2-40B4-BE49-F238E27FC236}">
                <a16:creationId xmlns:a16="http://schemas.microsoft.com/office/drawing/2014/main" id="{7FFCC4F5-9CCC-4717-BE70-2F72AABF9B18}"/>
              </a:ext>
            </a:extLst>
          </p:cNvPr>
          <p:cNvSpPr>
            <a:spLocks noGrp="1"/>
          </p:cNvSpPr>
          <p:nvPr>
            <p:ph type="body" sz="quarter" idx="12"/>
          </p:nvPr>
        </p:nvSpPr>
        <p:spPr>
          <a:xfrm>
            <a:off x="363538" y="5329486"/>
            <a:ext cx="2974975" cy="1154112"/>
          </a:xfrm>
        </p:spPr>
        <p:txBody>
          <a:bodyPr>
            <a:normAutofit/>
          </a:bodyPr>
          <a:lstStyle>
            <a:lvl1pPr marL="0" indent="0">
              <a:buNone/>
              <a:defRPr sz="2400">
                <a:solidFill>
                  <a:schemeClr val="bg1"/>
                </a:solidFill>
              </a:defRPr>
            </a:lvl1pPr>
          </a:lstStyle>
          <a:p>
            <a:pPr lvl="0"/>
            <a:r>
              <a:rPr lang="en-GB"/>
              <a:t>Click to edit Master text styles</a:t>
            </a:r>
          </a:p>
        </p:txBody>
      </p:sp>
      <p:sp>
        <p:nvSpPr>
          <p:cNvPr id="17" name="Text Placeholder 16">
            <a:extLst>
              <a:ext uri="{FF2B5EF4-FFF2-40B4-BE49-F238E27FC236}">
                <a16:creationId xmlns:a16="http://schemas.microsoft.com/office/drawing/2014/main" id="{2B2FBAE8-A440-4E2A-AF34-22068D446A49}"/>
              </a:ext>
            </a:extLst>
          </p:cNvPr>
          <p:cNvSpPr>
            <a:spLocks noGrp="1"/>
          </p:cNvSpPr>
          <p:nvPr>
            <p:ph type="body" sz="quarter" idx="13" hasCustomPrompt="1"/>
          </p:nvPr>
        </p:nvSpPr>
        <p:spPr>
          <a:xfrm>
            <a:off x="363538" y="2796466"/>
            <a:ext cx="4864546" cy="479394"/>
          </a:xfrm>
        </p:spPr>
        <p:txBody>
          <a:bodyPr/>
          <a:lstStyle>
            <a:lvl1pPr marL="0" indent="0">
              <a:buNone/>
              <a:defRPr>
                <a:solidFill>
                  <a:schemeClr val="bg1"/>
                </a:solidFill>
              </a:defRPr>
            </a:lvl1pPr>
          </a:lstStyle>
          <a:p>
            <a:pPr lvl="0"/>
            <a:r>
              <a:rPr lang="en-US" dirty="0"/>
              <a:t>Click to Edit Subtitle</a:t>
            </a:r>
          </a:p>
        </p:txBody>
      </p:sp>
      <p:sp>
        <p:nvSpPr>
          <p:cNvPr id="19" name="Text Placeholder 18">
            <a:extLst>
              <a:ext uri="{FF2B5EF4-FFF2-40B4-BE49-F238E27FC236}">
                <a16:creationId xmlns:a16="http://schemas.microsoft.com/office/drawing/2014/main" id="{1555EDF1-BA5E-4B1D-BBC1-D461B67A8489}"/>
              </a:ext>
            </a:extLst>
          </p:cNvPr>
          <p:cNvSpPr>
            <a:spLocks noGrp="1"/>
          </p:cNvSpPr>
          <p:nvPr>
            <p:ph type="body" sz="quarter" idx="14" hasCustomPrompt="1"/>
          </p:nvPr>
        </p:nvSpPr>
        <p:spPr>
          <a:xfrm>
            <a:off x="363538" y="1952625"/>
            <a:ext cx="6640512" cy="844550"/>
          </a:xfrm>
        </p:spPr>
        <p:txBody>
          <a:bodyPr>
            <a:normAutofit/>
          </a:bodyPr>
          <a:lstStyle>
            <a:lvl1pPr marL="0" indent="0">
              <a:buNone/>
              <a:defRPr sz="5400" b="1">
                <a:solidFill>
                  <a:schemeClr val="bg1"/>
                </a:solidFill>
              </a:defRPr>
            </a:lvl1pPr>
          </a:lstStyle>
          <a:p>
            <a:pPr lvl="0"/>
            <a:r>
              <a:rPr lang="en-US" dirty="0"/>
              <a:t>Click to Edit Title</a:t>
            </a:r>
          </a:p>
        </p:txBody>
      </p:sp>
      <p:pic>
        <p:nvPicPr>
          <p:cNvPr id="2" name="Picture 1">
            <a:extLst>
              <a:ext uri="{FF2B5EF4-FFF2-40B4-BE49-F238E27FC236}">
                <a16:creationId xmlns:a16="http://schemas.microsoft.com/office/drawing/2014/main" id="{8467F76C-DA5B-49DF-A177-918DB6A6C241}"/>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10854384" y="6009186"/>
            <a:ext cx="1337616" cy="947465"/>
          </a:xfrm>
          <a:prstGeom prst="rect">
            <a:avLst/>
          </a:prstGeom>
        </p:spPr>
      </p:pic>
    </p:spTree>
    <p:extLst>
      <p:ext uri="{BB962C8B-B14F-4D97-AF65-F5344CB8AC3E}">
        <p14:creationId xmlns:p14="http://schemas.microsoft.com/office/powerpoint/2010/main" val="10579543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loss_Box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66587BCE-A7F1-4179-89F8-239871931767}"/>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5956861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_&amp;_Chart">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34193" y="1260306"/>
            <a:ext cx="11123613" cy="4687887"/>
          </a:xfrm>
        </p:spPr>
        <p:txBody>
          <a:bodyPr>
            <a:normAutofit/>
          </a:bodyPr>
          <a:lstStyle>
            <a:lvl1pPr>
              <a:defRPr sz="2400"/>
            </a:lvl1pPr>
          </a:lstStyle>
          <a:p>
            <a:r>
              <a:rPr lang="en-GB" dirty="0"/>
              <a:t>Click icon to edit chart</a:t>
            </a:r>
          </a:p>
        </p:txBody>
      </p:sp>
      <p:sp>
        <p:nvSpPr>
          <p:cNvPr id="4" name="Title 3">
            <a:extLst>
              <a:ext uri="{FF2B5EF4-FFF2-40B4-BE49-F238E27FC236}">
                <a16:creationId xmlns:a16="http://schemas.microsoft.com/office/drawing/2014/main" id="{7F486051-81AD-43B6-AD4C-7A61DE5F90D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17854853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rt_Only">
    <p:spTree>
      <p:nvGrpSpPr>
        <p:cNvPr id="1" name=""/>
        <p:cNvGrpSpPr/>
        <p:nvPr/>
      </p:nvGrpSpPr>
      <p:grpSpPr>
        <a:xfrm>
          <a:off x="0" y="0"/>
          <a:ext cx="0" cy="0"/>
          <a:chOff x="0" y="0"/>
          <a:chExt cx="0" cy="0"/>
        </a:xfrm>
      </p:grpSpPr>
      <p:sp>
        <p:nvSpPr>
          <p:cNvPr id="3" name="Chart Placeholder 2">
            <a:extLst>
              <a:ext uri="{FF2B5EF4-FFF2-40B4-BE49-F238E27FC236}">
                <a16:creationId xmlns:a16="http://schemas.microsoft.com/office/drawing/2014/main" id="{4126FFC4-E941-4B9B-8000-255A16B39787}"/>
              </a:ext>
            </a:extLst>
          </p:cNvPr>
          <p:cNvSpPr>
            <a:spLocks noGrp="1"/>
          </p:cNvSpPr>
          <p:nvPr>
            <p:ph type="chart" sz="quarter" idx="10" hasCustomPrompt="1"/>
          </p:nvPr>
        </p:nvSpPr>
        <p:spPr>
          <a:xfrm>
            <a:off x="558800" y="461639"/>
            <a:ext cx="11123613" cy="5433134"/>
          </a:xfrm>
        </p:spPr>
        <p:txBody>
          <a:bodyPr/>
          <a:lstStyle>
            <a:lvl1pPr>
              <a:defRPr/>
            </a:lvl1pPr>
          </a:lstStyle>
          <a:p>
            <a:r>
              <a:rPr lang="en-GB" dirty="0"/>
              <a:t>Click icon to edit chart</a:t>
            </a:r>
          </a:p>
        </p:txBody>
      </p:sp>
    </p:spTree>
    <p:extLst>
      <p:ext uri="{BB962C8B-B14F-4D97-AF65-F5344CB8AC3E}">
        <p14:creationId xmlns:p14="http://schemas.microsoft.com/office/powerpoint/2010/main" val="5438838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_&amp;_Numbers">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036ABA6E-0756-48F7-A625-8EA2220E6265}"/>
              </a:ext>
            </a:extLst>
          </p:cNvPr>
          <p:cNvSpPr>
            <a:spLocks noGrp="1"/>
          </p:cNvSpPr>
          <p:nvPr>
            <p:ph type="body" sz="quarter" idx="14" hasCustomPrompt="1"/>
          </p:nvPr>
        </p:nvSpPr>
        <p:spPr>
          <a:xfrm>
            <a:off x="1099128" y="17071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56" name="Text Placeholder 15">
            <a:extLst>
              <a:ext uri="{FF2B5EF4-FFF2-40B4-BE49-F238E27FC236}">
                <a16:creationId xmlns:a16="http://schemas.microsoft.com/office/drawing/2014/main" id="{F06B0192-1A5A-4B80-AF1C-5C776E39E9D1}"/>
              </a:ext>
            </a:extLst>
          </p:cNvPr>
          <p:cNvSpPr>
            <a:spLocks noGrp="1"/>
          </p:cNvSpPr>
          <p:nvPr>
            <p:ph type="body" sz="quarter" idx="43" hasCustomPrompt="1"/>
          </p:nvPr>
        </p:nvSpPr>
        <p:spPr>
          <a:xfrm>
            <a:off x="1082563" y="2754077"/>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57" name="Text Placeholder 15">
            <a:extLst>
              <a:ext uri="{FF2B5EF4-FFF2-40B4-BE49-F238E27FC236}">
                <a16:creationId xmlns:a16="http://schemas.microsoft.com/office/drawing/2014/main" id="{E0221A15-F26C-497D-8296-4787B600AC25}"/>
              </a:ext>
            </a:extLst>
          </p:cNvPr>
          <p:cNvSpPr>
            <a:spLocks noGrp="1"/>
          </p:cNvSpPr>
          <p:nvPr>
            <p:ph type="body" sz="quarter" idx="44" hasCustomPrompt="1"/>
          </p:nvPr>
        </p:nvSpPr>
        <p:spPr>
          <a:xfrm>
            <a:off x="1075937" y="3860634"/>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58" name="Text Placeholder 15">
            <a:extLst>
              <a:ext uri="{FF2B5EF4-FFF2-40B4-BE49-F238E27FC236}">
                <a16:creationId xmlns:a16="http://schemas.microsoft.com/office/drawing/2014/main" id="{9D6B932B-8B45-4FFA-BDD8-9AB30FB5BCB4}"/>
              </a:ext>
            </a:extLst>
          </p:cNvPr>
          <p:cNvSpPr>
            <a:spLocks noGrp="1"/>
          </p:cNvSpPr>
          <p:nvPr>
            <p:ph type="body" sz="quarter" idx="45" hasCustomPrompt="1"/>
          </p:nvPr>
        </p:nvSpPr>
        <p:spPr>
          <a:xfrm>
            <a:off x="1089189" y="507652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59" name="Text Placeholder 15">
            <a:extLst>
              <a:ext uri="{FF2B5EF4-FFF2-40B4-BE49-F238E27FC236}">
                <a16:creationId xmlns:a16="http://schemas.microsoft.com/office/drawing/2014/main" id="{C27C6324-C464-44F5-B791-ACE63B3AC4C7}"/>
              </a:ext>
            </a:extLst>
          </p:cNvPr>
          <p:cNvSpPr>
            <a:spLocks noGrp="1"/>
          </p:cNvSpPr>
          <p:nvPr>
            <p:ph type="body" sz="quarter" idx="46" hasCustomPrompt="1"/>
          </p:nvPr>
        </p:nvSpPr>
        <p:spPr>
          <a:xfrm>
            <a:off x="6608720" y="17204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60" name="Text Placeholder 15">
            <a:extLst>
              <a:ext uri="{FF2B5EF4-FFF2-40B4-BE49-F238E27FC236}">
                <a16:creationId xmlns:a16="http://schemas.microsoft.com/office/drawing/2014/main" id="{0A13D7AE-E34F-4CDB-AAF4-C132357CC515}"/>
              </a:ext>
            </a:extLst>
          </p:cNvPr>
          <p:cNvSpPr>
            <a:spLocks noGrp="1"/>
          </p:cNvSpPr>
          <p:nvPr>
            <p:ph type="body" sz="quarter" idx="47" hasCustomPrompt="1"/>
          </p:nvPr>
        </p:nvSpPr>
        <p:spPr>
          <a:xfrm>
            <a:off x="6592155" y="276732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61" name="Text Placeholder 15">
            <a:extLst>
              <a:ext uri="{FF2B5EF4-FFF2-40B4-BE49-F238E27FC236}">
                <a16:creationId xmlns:a16="http://schemas.microsoft.com/office/drawing/2014/main" id="{964E7422-ADB1-4670-A633-1C8F2D04D799}"/>
              </a:ext>
            </a:extLst>
          </p:cNvPr>
          <p:cNvSpPr>
            <a:spLocks noGrp="1"/>
          </p:cNvSpPr>
          <p:nvPr>
            <p:ph type="body" sz="quarter" idx="48" hasCustomPrompt="1"/>
          </p:nvPr>
        </p:nvSpPr>
        <p:spPr>
          <a:xfrm>
            <a:off x="6585529" y="387388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62" name="Text Placeholder 15">
            <a:extLst>
              <a:ext uri="{FF2B5EF4-FFF2-40B4-BE49-F238E27FC236}">
                <a16:creationId xmlns:a16="http://schemas.microsoft.com/office/drawing/2014/main" id="{C3ECA795-2EFA-4A36-949F-E8B4DE4C8419}"/>
              </a:ext>
            </a:extLst>
          </p:cNvPr>
          <p:cNvSpPr>
            <a:spLocks noGrp="1"/>
          </p:cNvSpPr>
          <p:nvPr>
            <p:ph type="body" sz="quarter" idx="49" hasCustomPrompt="1"/>
          </p:nvPr>
        </p:nvSpPr>
        <p:spPr>
          <a:xfrm>
            <a:off x="6598781" y="508977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
        <p:nvSpPr>
          <p:cNvPr id="11" name="Title 3">
            <a:extLst>
              <a:ext uri="{FF2B5EF4-FFF2-40B4-BE49-F238E27FC236}">
                <a16:creationId xmlns:a16="http://schemas.microsoft.com/office/drawing/2014/main" id="{09994A4A-D944-41F2-8DEA-F17F60432A5D}"/>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18697224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s_Only">
    <p:spTree>
      <p:nvGrpSpPr>
        <p:cNvPr id="1" name=""/>
        <p:cNvGrpSpPr/>
        <p:nvPr/>
      </p:nvGrpSpPr>
      <p:grpSpPr>
        <a:xfrm>
          <a:off x="0" y="0"/>
          <a:ext cx="0" cy="0"/>
          <a:chOff x="0" y="0"/>
          <a:chExt cx="0" cy="0"/>
        </a:xfrm>
      </p:grpSpPr>
      <p:sp>
        <p:nvSpPr>
          <p:cNvPr id="10" name="Text Placeholder 15">
            <a:extLst>
              <a:ext uri="{FF2B5EF4-FFF2-40B4-BE49-F238E27FC236}">
                <a16:creationId xmlns:a16="http://schemas.microsoft.com/office/drawing/2014/main" id="{BE1EE79E-FB38-4A37-BA9B-631DCFF801A7}"/>
              </a:ext>
            </a:extLst>
          </p:cNvPr>
          <p:cNvSpPr>
            <a:spLocks noGrp="1"/>
          </p:cNvSpPr>
          <p:nvPr>
            <p:ph type="body" sz="quarter" idx="14" hasCustomPrompt="1"/>
          </p:nvPr>
        </p:nvSpPr>
        <p:spPr>
          <a:xfrm>
            <a:off x="1089401" y="132777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1</a:t>
            </a:r>
          </a:p>
        </p:txBody>
      </p:sp>
      <p:sp>
        <p:nvSpPr>
          <p:cNvPr id="11" name="Text Placeholder 15">
            <a:extLst>
              <a:ext uri="{FF2B5EF4-FFF2-40B4-BE49-F238E27FC236}">
                <a16:creationId xmlns:a16="http://schemas.microsoft.com/office/drawing/2014/main" id="{A3CECB09-ECFC-4213-8BBB-5E3A94F6E479}"/>
              </a:ext>
            </a:extLst>
          </p:cNvPr>
          <p:cNvSpPr>
            <a:spLocks noGrp="1"/>
          </p:cNvSpPr>
          <p:nvPr>
            <p:ph type="body" sz="quarter" idx="43" hasCustomPrompt="1"/>
          </p:nvPr>
        </p:nvSpPr>
        <p:spPr>
          <a:xfrm>
            <a:off x="1072836" y="2374699"/>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2</a:t>
            </a:r>
          </a:p>
        </p:txBody>
      </p:sp>
      <p:sp>
        <p:nvSpPr>
          <p:cNvPr id="12" name="Text Placeholder 15">
            <a:extLst>
              <a:ext uri="{FF2B5EF4-FFF2-40B4-BE49-F238E27FC236}">
                <a16:creationId xmlns:a16="http://schemas.microsoft.com/office/drawing/2014/main" id="{E599634D-BD6D-4834-A7C9-980C8B48934F}"/>
              </a:ext>
            </a:extLst>
          </p:cNvPr>
          <p:cNvSpPr>
            <a:spLocks noGrp="1"/>
          </p:cNvSpPr>
          <p:nvPr>
            <p:ph type="body" sz="quarter" idx="44" hasCustomPrompt="1"/>
          </p:nvPr>
        </p:nvSpPr>
        <p:spPr>
          <a:xfrm>
            <a:off x="1066210" y="3481256"/>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3</a:t>
            </a:r>
          </a:p>
        </p:txBody>
      </p:sp>
      <p:sp>
        <p:nvSpPr>
          <p:cNvPr id="13" name="Text Placeholder 15">
            <a:extLst>
              <a:ext uri="{FF2B5EF4-FFF2-40B4-BE49-F238E27FC236}">
                <a16:creationId xmlns:a16="http://schemas.microsoft.com/office/drawing/2014/main" id="{46DC617B-6FDE-4A8F-B7D5-282D64FD78F8}"/>
              </a:ext>
            </a:extLst>
          </p:cNvPr>
          <p:cNvSpPr>
            <a:spLocks noGrp="1"/>
          </p:cNvSpPr>
          <p:nvPr>
            <p:ph type="body" sz="quarter" idx="45" hasCustomPrompt="1"/>
          </p:nvPr>
        </p:nvSpPr>
        <p:spPr>
          <a:xfrm>
            <a:off x="1079462" y="4697143"/>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4</a:t>
            </a:r>
          </a:p>
        </p:txBody>
      </p:sp>
      <p:sp>
        <p:nvSpPr>
          <p:cNvPr id="14" name="Text Placeholder 15">
            <a:extLst>
              <a:ext uri="{FF2B5EF4-FFF2-40B4-BE49-F238E27FC236}">
                <a16:creationId xmlns:a16="http://schemas.microsoft.com/office/drawing/2014/main" id="{1A456C8A-BE46-4D0F-8213-46E52C20CD60}"/>
              </a:ext>
            </a:extLst>
          </p:cNvPr>
          <p:cNvSpPr>
            <a:spLocks noGrp="1"/>
          </p:cNvSpPr>
          <p:nvPr>
            <p:ph type="body" sz="quarter" idx="46" hasCustomPrompt="1"/>
          </p:nvPr>
        </p:nvSpPr>
        <p:spPr>
          <a:xfrm>
            <a:off x="6598993" y="1341030"/>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5</a:t>
            </a:r>
          </a:p>
        </p:txBody>
      </p:sp>
      <p:sp>
        <p:nvSpPr>
          <p:cNvPr id="15" name="Text Placeholder 15">
            <a:extLst>
              <a:ext uri="{FF2B5EF4-FFF2-40B4-BE49-F238E27FC236}">
                <a16:creationId xmlns:a16="http://schemas.microsoft.com/office/drawing/2014/main" id="{55766683-7AC3-4E4F-A9A7-9EDC76C39CE8}"/>
              </a:ext>
            </a:extLst>
          </p:cNvPr>
          <p:cNvSpPr>
            <a:spLocks noGrp="1"/>
          </p:cNvSpPr>
          <p:nvPr>
            <p:ph type="body" sz="quarter" idx="47" hasCustomPrompt="1"/>
          </p:nvPr>
        </p:nvSpPr>
        <p:spPr>
          <a:xfrm>
            <a:off x="6582428" y="2387951"/>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6</a:t>
            </a:r>
          </a:p>
        </p:txBody>
      </p:sp>
      <p:sp>
        <p:nvSpPr>
          <p:cNvPr id="16" name="Text Placeholder 15">
            <a:extLst>
              <a:ext uri="{FF2B5EF4-FFF2-40B4-BE49-F238E27FC236}">
                <a16:creationId xmlns:a16="http://schemas.microsoft.com/office/drawing/2014/main" id="{B465416C-6A60-4818-972A-2F8D549106CB}"/>
              </a:ext>
            </a:extLst>
          </p:cNvPr>
          <p:cNvSpPr>
            <a:spLocks noGrp="1"/>
          </p:cNvSpPr>
          <p:nvPr>
            <p:ph type="body" sz="quarter" idx="48" hasCustomPrompt="1"/>
          </p:nvPr>
        </p:nvSpPr>
        <p:spPr>
          <a:xfrm>
            <a:off x="6575802" y="3494508"/>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7</a:t>
            </a:r>
          </a:p>
        </p:txBody>
      </p:sp>
      <p:sp>
        <p:nvSpPr>
          <p:cNvPr id="17" name="Text Placeholder 15">
            <a:extLst>
              <a:ext uri="{FF2B5EF4-FFF2-40B4-BE49-F238E27FC236}">
                <a16:creationId xmlns:a16="http://schemas.microsoft.com/office/drawing/2014/main" id="{8B48A780-5959-4411-94B3-5C6A479C2B6F}"/>
              </a:ext>
            </a:extLst>
          </p:cNvPr>
          <p:cNvSpPr>
            <a:spLocks noGrp="1"/>
          </p:cNvSpPr>
          <p:nvPr>
            <p:ph type="body" sz="quarter" idx="49" hasCustomPrompt="1"/>
          </p:nvPr>
        </p:nvSpPr>
        <p:spPr>
          <a:xfrm>
            <a:off x="6589054" y="4710395"/>
            <a:ext cx="452582" cy="435679"/>
          </a:xfrm>
          <a:prstGeom prst="roundRect">
            <a:avLst/>
          </a:prstGeom>
          <a:solidFill>
            <a:srgbClr val="AE1518"/>
          </a:solidFill>
          <a:effectLst>
            <a:outerShdw blurRad="50800" dist="38100" dir="5400000" algn="t" rotWithShape="0">
              <a:prstClr val="black">
                <a:alpha val="40000"/>
              </a:prstClr>
            </a:outerShdw>
          </a:effectLst>
        </p:spPr>
        <p:txBody>
          <a:bodyPr/>
          <a:lstStyle>
            <a:lvl1pPr algn="ctr">
              <a:defRPr b="1">
                <a:solidFill>
                  <a:schemeClr val="bg1"/>
                </a:solidFill>
              </a:defRPr>
            </a:lvl1pPr>
          </a:lstStyle>
          <a:p>
            <a:pPr lvl="0"/>
            <a:r>
              <a:rPr lang="en-GB" dirty="0"/>
              <a:t>8</a:t>
            </a:r>
          </a:p>
        </p:txBody>
      </p:sp>
    </p:spTree>
    <p:extLst>
      <p:ext uri="{BB962C8B-B14F-4D97-AF65-F5344CB8AC3E}">
        <p14:creationId xmlns:p14="http://schemas.microsoft.com/office/powerpoint/2010/main" val="633389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777707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549291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Blank_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3849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_&amp;_Text Box">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742799C8-81C0-4519-88E3-F9A241FAF10D}"/>
              </a:ext>
            </a:extLst>
          </p:cNvPr>
          <p:cNvSpPr>
            <a:spLocks noGrp="1"/>
          </p:cNvSpPr>
          <p:nvPr>
            <p:ph type="body" sz="quarter" idx="10" hasCustomPrompt="1"/>
          </p:nvPr>
        </p:nvSpPr>
        <p:spPr>
          <a:xfrm>
            <a:off x="373063" y="1065213"/>
            <a:ext cx="11514137" cy="5105400"/>
          </a:xfrm>
        </p:spPr>
        <p:txBody>
          <a:bodyPr/>
          <a:lstStyle>
            <a:lvl1pPr marL="0" indent="0">
              <a:buNone/>
              <a:defRPr sz="2400">
                <a:solidFill>
                  <a:srgbClr val="525050"/>
                </a:solidFill>
              </a:defRPr>
            </a:lvl1pPr>
            <a:lvl2pPr marL="457200" indent="0">
              <a:buNone/>
              <a:defRPr sz="2200">
                <a:solidFill>
                  <a:srgbClr val="525050"/>
                </a:solidFill>
              </a:defRPr>
            </a:lvl2pPr>
            <a:lvl3pPr marL="914400" indent="0">
              <a:buNone/>
              <a:defRPr>
                <a:solidFill>
                  <a:srgbClr val="525050"/>
                </a:solidFill>
              </a:defRPr>
            </a:lvl3pPr>
            <a:lvl4pPr marL="1371600" indent="0">
              <a:buNone/>
              <a:defRPr>
                <a:solidFill>
                  <a:srgbClr val="525050"/>
                </a:solidFill>
              </a:defRPr>
            </a:lvl4pPr>
            <a:lvl5pPr marL="1828800" indent="0">
              <a:buNone/>
              <a:defRPr sz="1600">
                <a:solidFill>
                  <a:srgbClr val="525050"/>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Title 3">
            <a:extLst>
              <a:ext uri="{FF2B5EF4-FFF2-40B4-BE49-F238E27FC236}">
                <a16:creationId xmlns:a16="http://schemas.microsoft.com/office/drawing/2014/main" id="{B5626083-07F5-422B-BAF9-8C03F4F10DDA}"/>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3278849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_Box_Only">
    <p:spTree>
      <p:nvGrpSpPr>
        <p:cNvPr id="1" name=""/>
        <p:cNvGrpSpPr/>
        <p:nvPr/>
      </p:nvGrpSpPr>
      <p:grpSpPr>
        <a:xfrm>
          <a:off x="0" y="0"/>
          <a:ext cx="0" cy="0"/>
          <a:chOff x="0" y="0"/>
          <a:chExt cx="0" cy="0"/>
        </a:xfrm>
      </p:grpSpPr>
      <p:sp>
        <p:nvSpPr>
          <p:cNvPr id="3" name="Text Placeholder 8">
            <a:extLst>
              <a:ext uri="{FF2B5EF4-FFF2-40B4-BE49-F238E27FC236}">
                <a16:creationId xmlns:a16="http://schemas.microsoft.com/office/drawing/2014/main" id="{0C91D381-37F9-4BE8-A2AB-C70829F37D89}"/>
              </a:ext>
            </a:extLst>
          </p:cNvPr>
          <p:cNvSpPr>
            <a:spLocks noGrp="1"/>
          </p:cNvSpPr>
          <p:nvPr>
            <p:ph type="body" sz="quarter" idx="10" hasCustomPrompt="1"/>
          </p:nvPr>
        </p:nvSpPr>
        <p:spPr>
          <a:xfrm>
            <a:off x="266531" y="212956"/>
            <a:ext cx="11691690" cy="6019168"/>
          </a:xfrm>
        </p:spPr>
        <p:txBody>
          <a:bodyPr/>
          <a:lstStyle>
            <a:lvl1pPr marL="0" indent="0">
              <a:buNone/>
              <a:defRPr sz="2400"/>
            </a:lvl1pPr>
            <a:lvl2pPr marL="457200" indent="0">
              <a:buNone/>
              <a:defRPr sz="2200"/>
            </a:lvl2pPr>
            <a:lvl3pPr marL="914400" indent="0">
              <a:buNone/>
              <a:defRPr/>
            </a:lvl3pPr>
            <a:lvl4pPr marL="1371600" indent="0">
              <a:buNone/>
              <a:defRPr/>
            </a:lvl4pPr>
            <a:lvl5pPr marL="1828800" indent="0">
              <a:buNone/>
              <a:defRPr sz="160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764276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_&amp;_Table">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1198563"/>
            <a:ext cx="10733087" cy="4643437"/>
          </a:xfrm>
        </p:spPr>
        <p:txBody>
          <a:bodyPr>
            <a:normAutofit/>
          </a:bodyPr>
          <a:lstStyle>
            <a:lvl1pPr>
              <a:defRPr sz="2400"/>
            </a:lvl1pPr>
          </a:lstStyle>
          <a:p>
            <a:r>
              <a:rPr lang="en-GB" dirty="0"/>
              <a:t>Click icon to edit table</a:t>
            </a:r>
          </a:p>
        </p:txBody>
      </p:sp>
      <p:sp>
        <p:nvSpPr>
          <p:cNvPr id="4" name="Title 3">
            <a:extLst>
              <a:ext uri="{FF2B5EF4-FFF2-40B4-BE49-F238E27FC236}">
                <a16:creationId xmlns:a16="http://schemas.microsoft.com/office/drawing/2014/main" id="{4B2BAD87-395B-431E-B3EE-E8110C1FEBA2}"/>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515234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_Only">
    <p:spTree>
      <p:nvGrpSpPr>
        <p:cNvPr id="1" name=""/>
        <p:cNvGrpSpPr/>
        <p:nvPr/>
      </p:nvGrpSpPr>
      <p:grpSpPr>
        <a:xfrm>
          <a:off x="0" y="0"/>
          <a:ext cx="0" cy="0"/>
          <a:chOff x="0" y="0"/>
          <a:chExt cx="0" cy="0"/>
        </a:xfrm>
      </p:grpSpPr>
      <p:sp>
        <p:nvSpPr>
          <p:cNvPr id="6" name="Table Placeholder 5">
            <a:extLst>
              <a:ext uri="{FF2B5EF4-FFF2-40B4-BE49-F238E27FC236}">
                <a16:creationId xmlns:a16="http://schemas.microsoft.com/office/drawing/2014/main" id="{29D7E454-4825-4E11-9D97-AC88417DE892}"/>
              </a:ext>
            </a:extLst>
          </p:cNvPr>
          <p:cNvSpPr>
            <a:spLocks noGrp="1"/>
          </p:cNvSpPr>
          <p:nvPr>
            <p:ph type="tbl" sz="quarter" idx="10" hasCustomPrompt="1"/>
          </p:nvPr>
        </p:nvSpPr>
        <p:spPr>
          <a:xfrm>
            <a:off x="728663" y="479394"/>
            <a:ext cx="10733087" cy="5362606"/>
          </a:xfrm>
        </p:spPr>
        <p:txBody>
          <a:bodyPr/>
          <a:lstStyle>
            <a:lvl1pPr>
              <a:defRPr sz="2400"/>
            </a:lvl1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GB" dirty="0"/>
              <a:t>Click icon to edit table</a:t>
            </a:r>
          </a:p>
          <a:p>
            <a:endParaRPr lang="en-GB" dirty="0"/>
          </a:p>
        </p:txBody>
      </p:sp>
    </p:spTree>
    <p:extLst>
      <p:ext uri="{BB962C8B-B14F-4D97-AF65-F5344CB8AC3E}">
        <p14:creationId xmlns:p14="http://schemas.microsoft.com/office/powerpoint/2010/main" val="22647704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amp;_Callout">
    <p:spTree>
      <p:nvGrpSpPr>
        <p:cNvPr id="1" name=""/>
        <p:cNvGrpSpPr/>
        <p:nvPr/>
      </p:nvGrpSpPr>
      <p:grpSpPr>
        <a:xfrm>
          <a:off x="0" y="0"/>
          <a:ext cx="0" cy="0"/>
          <a:chOff x="0" y="0"/>
          <a:chExt cx="0" cy="0"/>
        </a:xfrm>
      </p:grpSpPr>
      <p:sp>
        <p:nvSpPr>
          <p:cNvPr id="18" name="Text Placeholder 16">
            <a:extLst>
              <a:ext uri="{FF2B5EF4-FFF2-40B4-BE49-F238E27FC236}">
                <a16:creationId xmlns:a16="http://schemas.microsoft.com/office/drawing/2014/main" id="{7445599D-3087-4CD8-84AE-3226DD4183E9}"/>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Text Placeholder 16">
            <a:extLst>
              <a:ext uri="{FF2B5EF4-FFF2-40B4-BE49-F238E27FC236}">
                <a16:creationId xmlns:a16="http://schemas.microsoft.com/office/drawing/2014/main" id="{A4D76083-378C-4F18-A41A-DF691C5BBE1E}"/>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itle 3">
            <a:extLst>
              <a:ext uri="{FF2B5EF4-FFF2-40B4-BE49-F238E27FC236}">
                <a16:creationId xmlns:a16="http://schemas.microsoft.com/office/drawing/2014/main" id="{1C96604B-D187-48EB-B216-EF8EB1032A75}"/>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5856886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allout_Only">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BCBF304C-CE99-40D8-AB7A-30072AC4CF7C}"/>
              </a:ext>
            </a:extLst>
          </p:cNvPr>
          <p:cNvSpPr>
            <a:spLocks noGrp="1"/>
          </p:cNvSpPr>
          <p:nvPr>
            <p:ph type="body" sz="quarter" idx="11" hasCustomPrompt="1"/>
          </p:nvPr>
        </p:nvSpPr>
        <p:spPr>
          <a:xfrm>
            <a:off x="1449850" y="1757778"/>
            <a:ext cx="3681444"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6">
            <a:extLst>
              <a:ext uri="{FF2B5EF4-FFF2-40B4-BE49-F238E27FC236}">
                <a16:creationId xmlns:a16="http://schemas.microsoft.com/office/drawing/2014/main" id="{E1024D67-5226-41E5-A06A-E4C244D07803}"/>
              </a:ext>
            </a:extLst>
          </p:cNvPr>
          <p:cNvSpPr>
            <a:spLocks noGrp="1"/>
          </p:cNvSpPr>
          <p:nvPr>
            <p:ph type="body" sz="quarter" idx="13" hasCustomPrompt="1"/>
          </p:nvPr>
        </p:nvSpPr>
        <p:spPr>
          <a:xfrm flipH="1">
            <a:off x="6991927" y="1790106"/>
            <a:ext cx="3694546" cy="2645545"/>
          </a:xfrm>
          <a:prstGeom prst="wedgeRoundRectCallout">
            <a:avLst>
              <a:gd name="adj1" fmla="val 51423"/>
              <a:gd name="adj2" fmla="val 97413"/>
              <a:gd name="adj3" fmla="val 16667"/>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211172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amp;_Gloss_Box">
    <p:spTree>
      <p:nvGrpSpPr>
        <p:cNvPr id="1" name=""/>
        <p:cNvGrpSpPr/>
        <p:nvPr/>
      </p:nvGrpSpPr>
      <p:grpSpPr>
        <a:xfrm>
          <a:off x="0" y="0"/>
          <a:ext cx="0" cy="0"/>
          <a:chOff x="0" y="0"/>
          <a:chExt cx="0" cy="0"/>
        </a:xfrm>
      </p:grpSpPr>
      <p:sp>
        <p:nvSpPr>
          <p:cNvPr id="6" name="Text Placeholder 16">
            <a:extLst>
              <a:ext uri="{FF2B5EF4-FFF2-40B4-BE49-F238E27FC236}">
                <a16:creationId xmlns:a16="http://schemas.microsoft.com/office/drawing/2014/main" id="{5535C424-5B8D-4C9E-A5A7-5D9ABAD23E31}"/>
              </a:ext>
            </a:extLst>
          </p:cNvPr>
          <p:cNvSpPr>
            <a:spLocks noGrp="1"/>
          </p:cNvSpPr>
          <p:nvPr>
            <p:ph type="body" sz="quarter" idx="11" hasCustomPrompt="1"/>
          </p:nvPr>
        </p:nvSpPr>
        <p:spPr>
          <a:xfrm>
            <a:off x="3544261" y="1951024"/>
            <a:ext cx="4826664" cy="2645545"/>
          </a:xfrm>
          <a:prstGeom prst="roundRect">
            <a:avLst/>
          </a:prstGeom>
          <a:solidFill>
            <a:schemeClr val="tx2"/>
          </a:solidFill>
        </p:spPr>
        <p:txBody>
          <a:bodyPr/>
          <a:lstStyle>
            <a:lvl1pPr marL="0" indent="0">
              <a:buNone/>
              <a:defRPr>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itle 3">
            <a:extLst>
              <a:ext uri="{FF2B5EF4-FFF2-40B4-BE49-F238E27FC236}">
                <a16:creationId xmlns:a16="http://schemas.microsoft.com/office/drawing/2014/main" id="{6A75DCF8-1088-417D-A2D4-5DAC15A25951}"/>
              </a:ext>
            </a:extLst>
          </p:cNvPr>
          <p:cNvSpPr>
            <a:spLocks noGrp="1"/>
          </p:cNvSpPr>
          <p:nvPr>
            <p:ph type="title" hasCustomPrompt="1"/>
          </p:nvPr>
        </p:nvSpPr>
        <p:spPr>
          <a:xfrm>
            <a:off x="0" y="213557"/>
            <a:ext cx="4427580" cy="647577"/>
          </a:xfrm>
          <a:prstGeom prst="rect">
            <a:avLst/>
          </a:prstGeom>
          <a:blipFill>
            <a:blip r:embed="rId2">
              <a:extLst>
                <a:ext uri="{28A0092B-C50C-407E-A947-70E740481C1C}">
                  <a14:useLocalDpi xmlns:a14="http://schemas.microsoft.com/office/drawing/2010/main" val="0"/>
                </a:ext>
              </a:extLst>
            </a:blip>
            <a:stretch>
              <a:fillRect/>
            </a:stretch>
          </a:blipFill>
        </p:spPr>
        <p:txBody>
          <a:bodyPr anchor="t" anchorCtr="0">
            <a:normAutofit/>
          </a:bodyPr>
          <a:lstStyle>
            <a:lvl1pPr>
              <a:defRPr sz="3200" b="1">
                <a:solidFill>
                  <a:schemeClr val="bg1"/>
                </a:solidFill>
              </a:defRPr>
            </a:lvl1pPr>
          </a:lstStyle>
          <a:p>
            <a:r>
              <a:rPr lang="en-US" dirty="0"/>
              <a:t>Click to Edit Title</a:t>
            </a:r>
            <a:endParaRPr lang="en-GB" dirty="0"/>
          </a:p>
        </p:txBody>
      </p:sp>
    </p:spTree>
    <p:extLst>
      <p:ext uri="{BB962C8B-B14F-4D97-AF65-F5344CB8AC3E}">
        <p14:creationId xmlns:p14="http://schemas.microsoft.com/office/powerpoint/2010/main" val="24680592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Tree>
    <p:extLst>
      <p:ext uri="{BB962C8B-B14F-4D97-AF65-F5344CB8AC3E}">
        <p14:creationId xmlns:p14="http://schemas.microsoft.com/office/powerpoint/2010/main" val="2962256449"/>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Lst>
  <p:txStyles>
    <p:titleStyle>
      <a:lvl1pPr algn="l" defTabSz="914400" rtl="0" eaLnBrk="1" latinLnBrk="0" hangingPunct="1">
        <a:lnSpc>
          <a:spcPct val="90000"/>
        </a:lnSpc>
        <a:spcBef>
          <a:spcPct val="0"/>
        </a:spcBef>
        <a:buNone/>
        <a:defRPr sz="3200" b="1" kern="1200">
          <a:solidFill>
            <a:srgbClr val="525050"/>
          </a:solidFill>
          <a:latin typeface="Century Gothic" panose="020B0502020202020204" pitchFamily="34"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5.jpeg"/><Relationship Id="rId3" Type="http://schemas.openxmlformats.org/officeDocument/2006/relationships/audio" Target="../media/audio29.wav"/><Relationship Id="rId7" Type="http://schemas.openxmlformats.org/officeDocument/2006/relationships/audio" Target="../media/audio33.wav"/><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audio" Target="../media/audio32.wav"/><Relationship Id="rId5" Type="http://schemas.openxmlformats.org/officeDocument/2006/relationships/audio" Target="../media/audio31.wav"/><Relationship Id="rId4" Type="http://schemas.openxmlformats.org/officeDocument/2006/relationships/audio" Target="../media/audio30.wav"/></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wav"/><Relationship Id="rId1" Type="http://schemas.microsoft.com/office/2007/relationships/media" Target="../media/media1.wav"/><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8" Type="http://schemas.openxmlformats.org/officeDocument/2006/relationships/audio" Target="../media/audio6.wav"/><Relationship Id="rId3" Type="http://schemas.openxmlformats.org/officeDocument/2006/relationships/audio" Target="../media/audio1.wav"/><Relationship Id="rId7" Type="http://schemas.openxmlformats.org/officeDocument/2006/relationships/audio" Target="../media/audio5.wav"/><Relationship Id="rId12"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audio" Target="../media/audio4.wav"/><Relationship Id="rId11" Type="http://schemas.openxmlformats.org/officeDocument/2006/relationships/image" Target="../media/image5.png"/><Relationship Id="rId5" Type="http://schemas.openxmlformats.org/officeDocument/2006/relationships/audio" Target="../media/audio3.wav"/><Relationship Id="rId10" Type="http://schemas.openxmlformats.org/officeDocument/2006/relationships/audio" Target="../media/audio8.wav"/><Relationship Id="rId4" Type="http://schemas.openxmlformats.org/officeDocument/2006/relationships/audio" Target="../media/audio2.wav"/><Relationship Id="rId9" Type="http://schemas.openxmlformats.org/officeDocument/2006/relationships/audio" Target="../media/audio7.wav"/></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audio" Target="../media/audio16.wav"/><Relationship Id="rId3" Type="http://schemas.openxmlformats.org/officeDocument/2006/relationships/image" Target="../media/image7.png"/><Relationship Id="rId7" Type="http://schemas.openxmlformats.org/officeDocument/2006/relationships/audio" Target="../media/audio10.wav"/><Relationship Id="rId12" Type="http://schemas.openxmlformats.org/officeDocument/2006/relationships/audio" Target="../media/audio15.wav"/><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image" Target="../media/image9.png"/><Relationship Id="rId10" Type="http://schemas.openxmlformats.org/officeDocument/2006/relationships/audio" Target="../media/audio13.wav"/><Relationship Id="rId4" Type="http://schemas.openxmlformats.org/officeDocument/2006/relationships/image" Target="../media/image8.jpeg"/><Relationship Id="rId9" Type="http://schemas.openxmlformats.org/officeDocument/2006/relationships/audio" Target="../media/audio12.wav"/></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7.xml"/><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8.xml"/><Relationship Id="rId1" Type="http://schemas.openxmlformats.org/officeDocument/2006/relationships/slideLayout" Target="../slideLayouts/slideLayout3.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39.xml.rels><?xml version="1.0" encoding="UTF-8" standalone="yes"?>
<Relationships xmlns="http://schemas.openxmlformats.org/package/2006/relationships"><Relationship Id="rId3" Type="http://schemas.openxmlformats.org/officeDocument/2006/relationships/audio" Target="../media/audio34.wav"/><Relationship Id="rId2" Type="http://schemas.openxmlformats.org/officeDocument/2006/relationships/notesSlide" Target="../notesSlides/notesSlide39.xml"/><Relationship Id="rId1" Type="http://schemas.openxmlformats.org/officeDocument/2006/relationships/slideLayout" Target="../slideLayouts/slideLayout3.xml"/><Relationship Id="rId5" Type="http://schemas.openxmlformats.org/officeDocument/2006/relationships/audio" Target="../media/audio36.wav"/><Relationship Id="rId4" Type="http://schemas.openxmlformats.org/officeDocument/2006/relationships/audio" Target="../media/audio35.wav"/></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1.jpe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24.png"/><Relationship Id="rId5" Type="http://schemas.openxmlformats.org/officeDocument/2006/relationships/image" Target="../media/image16.png"/><Relationship Id="rId4"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5.jpeg"/><Relationship Id="rId5" Type="http://schemas.openxmlformats.org/officeDocument/2006/relationships/image" Target="../media/image16.png"/><Relationship Id="rId4"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27.jpeg"/></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audio" Target="../media/audio40.wav"/><Relationship Id="rId2" Type="http://schemas.openxmlformats.org/officeDocument/2006/relationships/notesSlide" Target="../notesSlides/notesSlide46.xml"/><Relationship Id="rId1" Type="http://schemas.openxmlformats.org/officeDocument/2006/relationships/slideLayout" Target="../slideLayouts/slideLayout3.xml"/><Relationship Id="rId6" Type="http://schemas.openxmlformats.org/officeDocument/2006/relationships/audio" Target="../media/audio39.wav"/><Relationship Id="rId5" Type="http://schemas.openxmlformats.org/officeDocument/2006/relationships/audio" Target="../media/audio38.wav"/><Relationship Id="rId4" Type="http://schemas.openxmlformats.org/officeDocument/2006/relationships/audio" Target="../media/audio37.wav"/></Relationships>
</file>

<file path=ppt/slides/_rels/slide4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wav"/><Relationship Id="rId1" Type="http://schemas.microsoft.com/office/2007/relationships/media" Target="../media/media4.wav"/><Relationship Id="rId5" Type="http://schemas.openxmlformats.org/officeDocument/2006/relationships/image" Target="../media/image16.png"/><Relationship Id="rId4"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8" Type="http://schemas.openxmlformats.org/officeDocument/2006/relationships/audio" Target="../media/audio44.wav"/><Relationship Id="rId3" Type="http://schemas.openxmlformats.org/officeDocument/2006/relationships/image" Target="../media/image29.png"/><Relationship Id="rId7" Type="http://schemas.openxmlformats.org/officeDocument/2006/relationships/audio" Target="../media/audio43.wav"/><Relationship Id="rId2" Type="http://schemas.openxmlformats.org/officeDocument/2006/relationships/notesSlide" Target="../notesSlides/notesSlide53.xml"/><Relationship Id="rId1" Type="http://schemas.openxmlformats.org/officeDocument/2006/relationships/slideLayout" Target="../slideLayouts/slideLayout3.xml"/><Relationship Id="rId6" Type="http://schemas.openxmlformats.org/officeDocument/2006/relationships/audio" Target="../media/audio42.wav"/><Relationship Id="rId5" Type="http://schemas.openxmlformats.org/officeDocument/2006/relationships/audio" Target="../media/audio41.wav"/><Relationship Id="rId10"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audio" Target="../media/audio45.wav"/></Relationships>
</file>

<file path=ppt/slides/_rels/slide54.xml.rels><?xml version="1.0" encoding="UTF-8" standalone="yes"?>
<Relationships xmlns="http://schemas.openxmlformats.org/package/2006/relationships"><Relationship Id="rId8" Type="http://schemas.openxmlformats.org/officeDocument/2006/relationships/audio" Target="../media/audio49.wav"/><Relationship Id="rId3" Type="http://schemas.openxmlformats.org/officeDocument/2006/relationships/image" Target="../media/image30.png"/><Relationship Id="rId7" Type="http://schemas.openxmlformats.org/officeDocument/2006/relationships/audio" Target="../media/audio48.wav"/><Relationship Id="rId2" Type="http://schemas.openxmlformats.org/officeDocument/2006/relationships/notesSlide" Target="../notesSlides/notesSlide54.xml"/><Relationship Id="rId1" Type="http://schemas.openxmlformats.org/officeDocument/2006/relationships/slideLayout" Target="../slideLayouts/slideLayout3.xml"/><Relationship Id="rId6" Type="http://schemas.openxmlformats.org/officeDocument/2006/relationships/audio" Target="../media/audio47.wav"/><Relationship Id="rId5" Type="http://schemas.openxmlformats.org/officeDocument/2006/relationships/audio" Target="../media/audio46.wav"/><Relationship Id="rId10" Type="http://schemas.openxmlformats.org/officeDocument/2006/relationships/image" Target="../media/image32.png"/><Relationship Id="rId4" Type="http://schemas.openxmlformats.org/officeDocument/2006/relationships/image" Target="../media/image29.png"/><Relationship Id="rId9" Type="http://schemas.openxmlformats.org/officeDocument/2006/relationships/audio" Target="../media/audio50.wav"/></Relationships>
</file>

<file path=ppt/slides/_rels/slide55.xml.rels><?xml version="1.0" encoding="UTF-8" standalone="yes"?>
<Relationships xmlns="http://schemas.openxmlformats.org/package/2006/relationships"><Relationship Id="rId8" Type="http://schemas.openxmlformats.org/officeDocument/2006/relationships/image" Target="../media/image38.jpeg"/><Relationship Id="rId13" Type="http://schemas.openxmlformats.org/officeDocument/2006/relationships/audio" Target="../media/audio54.wav"/><Relationship Id="rId3" Type="http://schemas.openxmlformats.org/officeDocument/2006/relationships/image" Target="../media/image33.png"/><Relationship Id="rId7" Type="http://schemas.openxmlformats.org/officeDocument/2006/relationships/image" Target="../media/image37.jpeg"/><Relationship Id="rId12" Type="http://schemas.openxmlformats.org/officeDocument/2006/relationships/audio" Target="../media/audio53.wav"/><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36.jpeg"/><Relationship Id="rId11" Type="http://schemas.openxmlformats.org/officeDocument/2006/relationships/audio" Target="../media/audio52.wav"/><Relationship Id="rId5" Type="http://schemas.openxmlformats.org/officeDocument/2006/relationships/image" Target="../media/image35.jpeg"/><Relationship Id="rId10" Type="http://schemas.openxmlformats.org/officeDocument/2006/relationships/audio" Target="../media/audio51.wav"/><Relationship Id="rId4" Type="http://schemas.openxmlformats.org/officeDocument/2006/relationships/image" Target="../media/image34.png"/><Relationship Id="rId9" Type="http://schemas.openxmlformats.org/officeDocument/2006/relationships/image" Target="../media/image39.jpeg"/><Relationship Id="rId14" Type="http://schemas.openxmlformats.org/officeDocument/2006/relationships/audio" Target="../media/audio55.wav"/></Relationships>
</file>

<file path=ppt/slides/_rels/slide56.xml.rels><?xml version="1.0" encoding="UTF-8" standalone="yes"?>
<Relationships xmlns="http://schemas.openxmlformats.org/package/2006/relationships"><Relationship Id="rId8" Type="http://schemas.openxmlformats.org/officeDocument/2006/relationships/audio" Target="../media/audio56.wav"/><Relationship Id="rId13" Type="http://schemas.openxmlformats.org/officeDocument/2006/relationships/image" Target="../media/image35.jpeg"/><Relationship Id="rId3" Type="http://schemas.openxmlformats.org/officeDocument/2006/relationships/image" Target="../media/image34.png"/><Relationship Id="rId7" Type="http://schemas.openxmlformats.org/officeDocument/2006/relationships/image" Target="../media/image39.jpeg"/><Relationship Id="rId12" Type="http://schemas.openxmlformats.org/officeDocument/2006/relationships/audio" Target="../media/audio60.wav"/><Relationship Id="rId2" Type="http://schemas.openxmlformats.org/officeDocument/2006/relationships/notesSlide" Target="../notesSlides/notesSlide56.xml"/><Relationship Id="rId1" Type="http://schemas.openxmlformats.org/officeDocument/2006/relationships/slideLayout" Target="../slideLayouts/slideLayout3.xml"/><Relationship Id="rId6" Type="http://schemas.openxmlformats.org/officeDocument/2006/relationships/image" Target="../media/image38.jpeg"/><Relationship Id="rId11" Type="http://schemas.openxmlformats.org/officeDocument/2006/relationships/audio" Target="../media/audio59.wav"/><Relationship Id="rId5" Type="http://schemas.openxmlformats.org/officeDocument/2006/relationships/image" Target="../media/image37.jpeg"/><Relationship Id="rId10" Type="http://schemas.openxmlformats.org/officeDocument/2006/relationships/audio" Target="../media/audio58.wav"/><Relationship Id="rId4" Type="http://schemas.openxmlformats.org/officeDocument/2006/relationships/image" Target="../media/image33.png"/><Relationship Id="rId9" Type="http://schemas.openxmlformats.org/officeDocument/2006/relationships/audio" Target="../media/audio57.wav"/><Relationship Id="rId14" Type="http://schemas.openxmlformats.org/officeDocument/2006/relationships/image" Target="../media/image36.jpeg"/></Relationships>
</file>

<file path=ppt/slides/_rels/slide5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audio" Target="../media/audio17.wav"/><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2.png"/><Relationship Id="rId5" Type="http://schemas.openxmlformats.org/officeDocument/2006/relationships/audio" Target="../media/audio19.wav"/><Relationship Id="rId4" Type="http://schemas.openxmlformats.org/officeDocument/2006/relationships/audio" Target="../media/audio18.wav"/></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42.png"/></Relationships>
</file>

<file path=ppt/slides/_rels/slide6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1.xml"/><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audio" Target="../media/audio25.wav"/><Relationship Id="rId13" Type="http://schemas.openxmlformats.org/officeDocument/2006/relationships/image" Target="../media/image14.png"/><Relationship Id="rId3" Type="http://schemas.openxmlformats.org/officeDocument/2006/relationships/audio" Target="../media/audio20.wav"/><Relationship Id="rId7" Type="http://schemas.openxmlformats.org/officeDocument/2006/relationships/audio" Target="../media/audio24.wav"/><Relationship Id="rId12"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audio" Target="../media/audio23.wav"/><Relationship Id="rId11" Type="http://schemas.openxmlformats.org/officeDocument/2006/relationships/audio" Target="../media/audio28.wav"/><Relationship Id="rId5" Type="http://schemas.openxmlformats.org/officeDocument/2006/relationships/audio" Target="../media/audio22.wav"/><Relationship Id="rId10" Type="http://schemas.openxmlformats.org/officeDocument/2006/relationships/audio" Target="../media/audio27.wav"/><Relationship Id="rId4" Type="http://schemas.openxmlformats.org/officeDocument/2006/relationships/audio" Target="../media/audio21.wav"/><Relationship Id="rId9" Type="http://schemas.openxmlformats.org/officeDocument/2006/relationships/audio" Target="../media/audio26.wav"/></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A857F-F2A2-441C-9F58-601DA3815080}"/>
              </a:ext>
            </a:extLst>
          </p:cNvPr>
          <p:cNvSpPr>
            <a:spLocks noGrp="1"/>
          </p:cNvSpPr>
          <p:nvPr>
            <p:ph type="body" sz="quarter" idx="12"/>
          </p:nvPr>
        </p:nvSpPr>
        <p:spPr>
          <a:xfrm>
            <a:off x="363538" y="5329486"/>
            <a:ext cx="4164919" cy="1154112"/>
          </a:xfrm>
        </p:spPr>
        <p:txBody>
          <a:bodyPr>
            <a:normAutofit fontScale="70000" lnSpcReduction="20000"/>
          </a:bodyPr>
          <a:lstStyle/>
          <a:p>
            <a:r>
              <a:rPr lang="en-ES" dirty="0"/>
              <a:t>Louise Caruso / Amanda Izquierdo</a:t>
            </a:r>
          </a:p>
          <a:p>
            <a:r>
              <a:rPr lang="en-ES" dirty="0"/>
              <a:t>Artwork: Mark Davies</a:t>
            </a:r>
          </a:p>
          <a:p>
            <a:r>
              <a:rPr lang="en-ES" dirty="0"/>
              <a:t>Date updated </a:t>
            </a:r>
            <a:r>
              <a:rPr lang="en-GB" dirty="0"/>
              <a:t>02/03/23</a:t>
            </a:r>
            <a:endParaRPr lang="en-ES" dirty="0"/>
          </a:p>
        </p:txBody>
      </p:sp>
      <p:sp>
        <p:nvSpPr>
          <p:cNvPr id="3" name="Text Placeholder 2">
            <a:extLst>
              <a:ext uri="{FF2B5EF4-FFF2-40B4-BE49-F238E27FC236}">
                <a16:creationId xmlns:a16="http://schemas.microsoft.com/office/drawing/2014/main" id="{256A3B44-AA77-DC83-797E-DE8698233EE4}"/>
              </a:ext>
            </a:extLst>
          </p:cNvPr>
          <p:cNvSpPr>
            <a:spLocks noGrp="1"/>
          </p:cNvSpPr>
          <p:nvPr>
            <p:ph type="body" sz="quarter" idx="13"/>
          </p:nvPr>
        </p:nvSpPr>
        <p:spPr>
          <a:xfrm>
            <a:off x="363538" y="2796466"/>
            <a:ext cx="6392862" cy="2232734"/>
          </a:xfrm>
        </p:spPr>
        <p:txBody>
          <a:bodyPr>
            <a:normAutofit/>
          </a:bodyPr>
          <a:lstStyle/>
          <a:p>
            <a:r>
              <a:rPr lang="en-GB" sz="2000" dirty="0"/>
              <a:t>Syntax of prepositions in questions (H)</a:t>
            </a:r>
          </a:p>
          <a:p>
            <a:r>
              <a:rPr lang="en-GB" sz="2000" dirty="0"/>
              <a:t>Regular -er/-</a:t>
            </a:r>
            <a:r>
              <a:rPr lang="en-GB" sz="2000" dirty="0" err="1"/>
              <a:t>ir</a:t>
            </a:r>
            <a:r>
              <a:rPr lang="en-GB" sz="2000" dirty="0"/>
              <a:t> verbs: singular PAST </a:t>
            </a:r>
            <a:r>
              <a:rPr lang="en-GB" sz="2000" dirty="0" err="1"/>
              <a:t>preterite</a:t>
            </a:r>
            <a:endParaRPr lang="en-GB" sz="2000" dirty="0"/>
          </a:p>
          <a:p>
            <a:r>
              <a:rPr lang="en-GB" sz="2000" dirty="0"/>
              <a:t>Addition of 'y' in 3rd person singular forms of verbs in the </a:t>
            </a:r>
            <a:r>
              <a:rPr lang="en-GB" sz="2000" dirty="0" err="1"/>
              <a:t>preterite</a:t>
            </a:r>
            <a:r>
              <a:rPr lang="en-GB" sz="2000" dirty="0"/>
              <a:t> (e.g. leer -&gt; </a:t>
            </a:r>
            <a:r>
              <a:rPr lang="en-GB" sz="2000" dirty="0" err="1"/>
              <a:t>leyó</a:t>
            </a:r>
            <a:r>
              <a:rPr lang="en-GB" sz="2000" dirty="0"/>
              <a:t>) (H)</a:t>
            </a:r>
          </a:p>
        </p:txBody>
      </p:sp>
      <p:sp>
        <p:nvSpPr>
          <p:cNvPr id="4" name="Text Placeholder 3">
            <a:extLst>
              <a:ext uri="{FF2B5EF4-FFF2-40B4-BE49-F238E27FC236}">
                <a16:creationId xmlns:a16="http://schemas.microsoft.com/office/drawing/2014/main" id="{85B9A500-C87A-BD9E-BB7A-C2A275C8596F}"/>
              </a:ext>
            </a:extLst>
          </p:cNvPr>
          <p:cNvSpPr>
            <a:spLocks noGrp="1"/>
          </p:cNvSpPr>
          <p:nvPr>
            <p:ph type="body" sz="quarter" idx="14"/>
          </p:nvPr>
        </p:nvSpPr>
        <p:spPr>
          <a:xfrm>
            <a:off x="363538" y="1719743"/>
            <a:ext cx="6716770" cy="1077431"/>
          </a:xfrm>
        </p:spPr>
        <p:txBody>
          <a:bodyPr>
            <a:normAutofit fontScale="85000" lnSpcReduction="20000"/>
          </a:bodyPr>
          <a:lstStyle/>
          <a:p>
            <a:pPr>
              <a:lnSpc>
                <a:spcPct val="110000"/>
              </a:lnSpc>
            </a:pPr>
            <a:r>
              <a:rPr lang="en-ES" sz="4000" dirty="0"/>
              <a:t>The life of a refugee: the author Julia Álvarez</a:t>
            </a:r>
          </a:p>
        </p:txBody>
      </p:sp>
      <p:sp>
        <p:nvSpPr>
          <p:cNvPr id="5" name="Google Shape;125;p1">
            <a:extLst>
              <a:ext uri="{FF2B5EF4-FFF2-40B4-BE49-F238E27FC236}">
                <a16:creationId xmlns:a16="http://schemas.microsoft.com/office/drawing/2014/main" id="{13C81C34-23BC-C251-52AC-EDBAF813F1DB}"/>
              </a:ext>
            </a:extLst>
          </p:cNvPr>
          <p:cNvSpPr txBox="1">
            <a:spLocks/>
          </p:cNvSpPr>
          <p:nvPr/>
        </p:nvSpPr>
        <p:spPr>
          <a:xfrm>
            <a:off x="363538" y="4400974"/>
            <a:ext cx="5455371" cy="778369"/>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FFFFFF"/>
              </a:buClr>
              <a:buSzPts val="2400"/>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rPr>
              <a:t>Year 10 Term 1.1 Week </a:t>
            </a:r>
            <a:r>
              <a:rPr lang="en-GB" dirty="0">
                <a:solidFill>
                  <a:srgbClr val="FFFFFF"/>
                </a:solidFill>
              </a:rPr>
              <a:t>2 Lesson 1</a:t>
            </a:r>
            <a:endParaRPr kumimoji="0" lang="en-GB" sz="2400" b="0" i="0" u="none" strike="noStrike" kern="1200" cap="none" spc="0" normalizeH="0" baseline="0" noProof="0" dirty="0">
              <a:ln>
                <a:noFill/>
              </a:ln>
              <a:solidFill>
                <a:srgbClr val="FFFFFF"/>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4819274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1FB595-C6A0-AF1F-E637-5E15AB55568A}"/>
              </a:ext>
            </a:extLst>
          </p:cNvPr>
          <p:cNvSpPr>
            <a:spLocks noGrp="1"/>
          </p:cNvSpPr>
          <p:nvPr>
            <p:ph type="title"/>
          </p:nvPr>
        </p:nvSpPr>
        <p:spPr>
          <a:xfrm>
            <a:off x="-1" y="213557"/>
            <a:ext cx="4854132" cy="647577"/>
          </a:xfrm>
        </p:spPr>
        <p:txBody>
          <a:bodyPr>
            <a:normAutofit/>
          </a:bodyPr>
          <a:lstStyle/>
          <a:p>
            <a:r>
              <a:rPr lang="en-GB" dirty="0" err="1"/>
              <a:t>Hacemos</a:t>
            </a:r>
            <a:r>
              <a:rPr lang="en-GB" dirty="0"/>
              <a:t> </a:t>
            </a:r>
            <a:r>
              <a:rPr lang="en-GB" dirty="0" err="1"/>
              <a:t>preguntas</a:t>
            </a:r>
            <a:endParaRPr lang="en-ES" dirty="0"/>
          </a:p>
        </p:txBody>
      </p:sp>
      <p:sp>
        <p:nvSpPr>
          <p:cNvPr id="5" name="Rectangle 4">
            <a:extLst>
              <a:ext uri="{FF2B5EF4-FFF2-40B4-BE49-F238E27FC236}">
                <a16:creationId xmlns:a16="http://schemas.microsoft.com/office/drawing/2014/main" id="{EDD5EF04-E4CA-4176-B0EC-DCCD99FFD1EC}"/>
              </a:ext>
            </a:extLst>
          </p:cNvPr>
          <p:cNvSpPr/>
          <p:nvPr/>
        </p:nvSpPr>
        <p:spPr>
          <a:xfrm>
            <a:off x="851357" y="5168604"/>
            <a:ext cx="3765774" cy="646331"/>
          </a:xfrm>
          <a:prstGeom prst="rect">
            <a:avLst/>
          </a:prstGeom>
        </p:spPr>
        <p:txBody>
          <a:bodyPr wrap="none">
            <a:spAutoFit/>
          </a:bodyPr>
          <a:lstStyle/>
          <a:p>
            <a:r>
              <a:rPr lang="en-US" sz="3600" b="1" dirty="0">
                <a:solidFill>
                  <a:srgbClr val="92D050"/>
                </a:solidFill>
              </a:rPr>
              <a:t>¿</a:t>
            </a:r>
            <a:r>
              <a:rPr lang="en-US" sz="3600" b="1" dirty="0" err="1">
                <a:solidFill>
                  <a:srgbClr val="92D050"/>
                </a:solidFill>
              </a:rPr>
              <a:t>cómo</a:t>
            </a:r>
            <a:r>
              <a:rPr lang="en-US" sz="3600" b="1" dirty="0">
                <a:solidFill>
                  <a:srgbClr val="92D050"/>
                </a:solidFill>
              </a:rPr>
              <a:t> es/son? </a:t>
            </a:r>
            <a:endParaRPr lang="en-GB" sz="3600" b="1" dirty="0">
              <a:solidFill>
                <a:srgbClr val="92D050"/>
              </a:solidFill>
            </a:endParaRPr>
          </a:p>
        </p:txBody>
      </p:sp>
      <p:sp>
        <p:nvSpPr>
          <p:cNvPr id="6" name="Rectangle 5">
            <a:extLst>
              <a:ext uri="{FF2B5EF4-FFF2-40B4-BE49-F238E27FC236}">
                <a16:creationId xmlns:a16="http://schemas.microsoft.com/office/drawing/2014/main" id="{A45BC000-EEBE-429B-A736-83B3A4CEB4B2}"/>
              </a:ext>
            </a:extLst>
          </p:cNvPr>
          <p:cNvSpPr/>
          <p:nvPr/>
        </p:nvSpPr>
        <p:spPr>
          <a:xfrm>
            <a:off x="2766700" y="2905882"/>
            <a:ext cx="2702984" cy="646331"/>
          </a:xfrm>
          <a:prstGeom prst="rect">
            <a:avLst/>
          </a:prstGeom>
        </p:spPr>
        <p:txBody>
          <a:bodyPr wrap="none">
            <a:spAutoFit/>
          </a:bodyPr>
          <a:lstStyle/>
          <a:p>
            <a:r>
              <a:rPr lang="en-US" sz="3600" b="1" dirty="0">
                <a:solidFill>
                  <a:srgbClr val="00B0F0"/>
                </a:solidFill>
              </a:rPr>
              <a:t>¿</a:t>
            </a:r>
            <a:r>
              <a:rPr lang="en-US" sz="3600" b="1" dirty="0" err="1">
                <a:solidFill>
                  <a:srgbClr val="00B0F0"/>
                </a:solidFill>
              </a:rPr>
              <a:t>cuál</a:t>
            </a:r>
            <a:r>
              <a:rPr lang="en-US" sz="3600" b="1" dirty="0">
                <a:solidFill>
                  <a:srgbClr val="00B0F0"/>
                </a:solidFill>
              </a:rPr>
              <a:t>/es)? </a:t>
            </a:r>
            <a:endParaRPr lang="en-GB" sz="3600" b="1" dirty="0">
              <a:solidFill>
                <a:srgbClr val="00B0F0"/>
              </a:solidFill>
            </a:endParaRPr>
          </a:p>
        </p:txBody>
      </p:sp>
      <p:sp>
        <p:nvSpPr>
          <p:cNvPr id="8" name="Rectangle 7">
            <a:extLst>
              <a:ext uri="{FF2B5EF4-FFF2-40B4-BE49-F238E27FC236}">
                <a16:creationId xmlns:a16="http://schemas.microsoft.com/office/drawing/2014/main" id="{6CF9E217-F9FD-4511-8E60-9B36934C6EA5}"/>
              </a:ext>
            </a:extLst>
          </p:cNvPr>
          <p:cNvSpPr/>
          <p:nvPr/>
        </p:nvSpPr>
        <p:spPr>
          <a:xfrm>
            <a:off x="5192364" y="4644208"/>
            <a:ext cx="2584362" cy="646331"/>
          </a:xfrm>
          <a:prstGeom prst="rect">
            <a:avLst/>
          </a:prstGeom>
        </p:spPr>
        <p:txBody>
          <a:bodyPr wrap="none">
            <a:spAutoFit/>
          </a:bodyPr>
          <a:lstStyle/>
          <a:p>
            <a:r>
              <a:rPr lang="en-US" sz="3600" b="1" dirty="0">
                <a:solidFill>
                  <a:srgbClr val="FFC000"/>
                </a:solidFill>
              </a:rPr>
              <a:t>¿por </a:t>
            </a:r>
            <a:r>
              <a:rPr lang="en-US" sz="3600" b="1" dirty="0" err="1">
                <a:solidFill>
                  <a:srgbClr val="FFC000"/>
                </a:solidFill>
              </a:rPr>
              <a:t>qué</a:t>
            </a:r>
            <a:r>
              <a:rPr lang="en-US" sz="3600" b="1" dirty="0">
                <a:solidFill>
                  <a:srgbClr val="FFC000"/>
                </a:solidFill>
              </a:rPr>
              <a:t>? </a:t>
            </a:r>
          </a:p>
        </p:txBody>
      </p:sp>
      <p:sp>
        <p:nvSpPr>
          <p:cNvPr id="9" name="Rectangle 8">
            <a:extLst>
              <a:ext uri="{FF2B5EF4-FFF2-40B4-BE49-F238E27FC236}">
                <a16:creationId xmlns:a16="http://schemas.microsoft.com/office/drawing/2014/main" id="{CBB56391-559A-4551-AF90-B5FA47994C96}"/>
              </a:ext>
            </a:extLst>
          </p:cNvPr>
          <p:cNvSpPr/>
          <p:nvPr/>
        </p:nvSpPr>
        <p:spPr>
          <a:xfrm>
            <a:off x="8723132" y="2784858"/>
            <a:ext cx="2307042" cy="646331"/>
          </a:xfrm>
          <a:prstGeom prst="rect">
            <a:avLst/>
          </a:prstGeom>
        </p:spPr>
        <p:txBody>
          <a:bodyPr wrap="none">
            <a:spAutoFit/>
          </a:bodyPr>
          <a:lstStyle/>
          <a:p>
            <a:r>
              <a:rPr lang="en-US" sz="3600" b="1" dirty="0">
                <a:solidFill>
                  <a:srgbClr val="0070C0"/>
                </a:solidFill>
              </a:rPr>
              <a:t>¿</a:t>
            </a:r>
            <a:r>
              <a:rPr lang="en-US" sz="3600" b="1" dirty="0" err="1">
                <a:solidFill>
                  <a:srgbClr val="0070C0"/>
                </a:solidFill>
              </a:rPr>
              <a:t>dónde</a:t>
            </a:r>
            <a:r>
              <a:rPr lang="en-US" sz="3600" b="1" dirty="0">
                <a:solidFill>
                  <a:srgbClr val="0070C0"/>
                </a:solidFill>
              </a:rPr>
              <a:t>? </a:t>
            </a:r>
            <a:endParaRPr lang="en-GB" sz="3600" b="1" dirty="0">
              <a:solidFill>
                <a:srgbClr val="0070C0"/>
              </a:solidFill>
            </a:endParaRPr>
          </a:p>
        </p:txBody>
      </p:sp>
      <p:sp>
        <p:nvSpPr>
          <p:cNvPr id="13" name="Rectangle 12">
            <a:extLst>
              <a:ext uri="{FF2B5EF4-FFF2-40B4-BE49-F238E27FC236}">
                <a16:creationId xmlns:a16="http://schemas.microsoft.com/office/drawing/2014/main" id="{78069209-491C-4B7B-A38D-110B89778E06}"/>
              </a:ext>
            </a:extLst>
          </p:cNvPr>
          <p:cNvSpPr/>
          <p:nvPr/>
        </p:nvSpPr>
        <p:spPr>
          <a:xfrm>
            <a:off x="6508977" y="3541440"/>
            <a:ext cx="1707519" cy="646331"/>
          </a:xfrm>
          <a:prstGeom prst="rect">
            <a:avLst/>
          </a:prstGeom>
        </p:spPr>
        <p:txBody>
          <a:bodyPr wrap="none">
            <a:spAutoFit/>
          </a:bodyPr>
          <a:lstStyle/>
          <a:p>
            <a:r>
              <a:rPr lang="en-US" sz="3600" b="1" dirty="0">
                <a:solidFill>
                  <a:srgbClr val="00B050"/>
                </a:solidFill>
              </a:rPr>
              <a:t>¿</a:t>
            </a:r>
            <a:r>
              <a:rPr lang="en-US" sz="3600" b="1" dirty="0" err="1">
                <a:solidFill>
                  <a:srgbClr val="00B050"/>
                </a:solidFill>
              </a:rPr>
              <a:t>qué</a:t>
            </a:r>
            <a:r>
              <a:rPr lang="en-US" sz="3600" b="1" dirty="0">
                <a:solidFill>
                  <a:srgbClr val="00B050"/>
                </a:solidFill>
              </a:rPr>
              <a:t>? </a:t>
            </a:r>
            <a:endParaRPr lang="en-GB" sz="3600" b="1" dirty="0">
              <a:solidFill>
                <a:srgbClr val="00B050"/>
              </a:solidFill>
            </a:endParaRPr>
          </a:p>
        </p:txBody>
      </p:sp>
      <p:sp>
        <p:nvSpPr>
          <p:cNvPr id="14" name="Rectangle 13">
            <a:extLst>
              <a:ext uri="{FF2B5EF4-FFF2-40B4-BE49-F238E27FC236}">
                <a16:creationId xmlns:a16="http://schemas.microsoft.com/office/drawing/2014/main" id="{1AB69E46-58CB-4C80-9E27-E0952B99C908}"/>
              </a:ext>
            </a:extLst>
          </p:cNvPr>
          <p:cNvSpPr/>
          <p:nvPr/>
        </p:nvSpPr>
        <p:spPr>
          <a:xfrm>
            <a:off x="3885437" y="1724224"/>
            <a:ext cx="4363695" cy="646331"/>
          </a:xfrm>
          <a:prstGeom prst="rect">
            <a:avLst/>
          </a:prstGeom>
        </p:spPr>
        <p:txBody>
          <a:bodyPr wrap="none">
            <a:spAutoFit/>
          </a:bodyPr>
          <a:lstStyle/>
          <a:p>
            <a:r>
              <a:rPr lang="en-US" sz="3600" b="1" dirty="0">
                <a:solidFill>
                  <a:srgbClr val="FF8AD8"/>
                </a:solidFill>
              </a:rPr>
              <a:t>¿</a:t>
            </a:r>
            <a:r>
              <a:rPr lang="en-US" sz="3600" b="1" dirty="0" err="1">
                <a:solidFill>
                  <a:srgbClr val="FF8AD8"/>
                </a:solidFill>
              </a:rPr>
              <a:t>cuánto</a:t>
            </a:r>
            <a:r>
              <a:rPr lang="en-US" sz="3600" b="1" dirty="0">
                <a:solidFill>
                  <a:srgbClr val="FF8AD8"/>
                </a:solidFill>
              </a:rPr>
              <a:t>/a/</a:t>
            </a:r>
            <a:r>
              <a:rPr lang="en-US" sz="3600" b="1" dirty="0" err="1">
                <a:solidFill>
                  <a:srgbClr val="FF8AD8"/>
                </a:solidFill>
              </a:rPr>
              <a:t>os</a:t>
            </a:r>
            <a:r>
              <a:rPr lang="en-US" sz="3600" b="1" dirty="0">
                <a:solidFill>
                  <a:srgbClr val="FF8AD8"/>
                </a:solidFill>
              </a:rPr>
              <a:t>/as? </a:t>
            </a:r>
            <a:endParaRPr lang="en-GB" sz="3600" b="1" dirty="0">
              <a:solidFill>
                <a:srgbClr val="FF8AD8"/>
              </a:solidFill>
            </a:endParaRPr>
          </a:p>
        </p:txBody>
      </p:sp>
      <p:sp>
        <p:nvSpPr>
          <p:cNvPr id="15" name="Rectangle 14">
            <a:extLst>
              <a:ext uri="{FF2B5EF4-FFF2-40B4-BE49-F238E27FC236}">
                <a16:creationId xmlns:a16="http://schemas.microsoft.com/office/drawing/2014/main" id="{E16A4B56-7BAF-4BE8-9DD7-FA6589DE1CBE}"/>
              </a:ext>
            </a:extLst>
          </p:cNvPr>
          <p:cNvSpPr/>
          <p:nvPr/>
        </p:nvSpPr>
        <p:spPr>
          <a:xfrm>
            <a:off x="522203" y="3612577"/>
            <a:ext cx="2095445" cy="646331"/>
          </a:xfrm>
          <a:prstGeom prst="rect">
            <a:avLst/>
          </a:prstGeom>
        </p:spPr>
        <p:txBody>
          <a:bodyPr wrap="none">
            <a:spAutoFit/>
          </a:bodyPr>
          <a:lstStyle/>
          <a:p>
            <a:r>
              <a:rPr lang="en-US" sz="3600" b="1" dirty="0">
                <a:solidFill>
                  <a:srgbClr val="FF0000"/>
                </a:solidFill>
              </a:rPr>
              <a:t>¿</a:t>
            </a:r>
            <a:r>
              <a:rPr lang="en-US" sz="3600" b="1" dirty="0" err="1">
                <a:solidFill>
                  <a:srgbClr val="FF0000"/>
                </a:solidFill>
              </a:rPr>
              <a:t>quién</a:t>
            </a:r>
            <a:r>
              <a:rPr lang="en-US" sz="3600" b="1" dirty="0">
                <a:solidFill>
                  <a:srgbClr val="FF0000"/>
                </a:solidFill>
              </a:rPr>
              <a:t>? </a:t>
            </a:r>
          </a:p>
        </p:txBody>
      </p:sp>
      <p:sp>
        <p:nvSpPr>
          <p:cNvPr id="16" name="Rectangle 15">
            <a:extLst>
              <a:ext uri="{FF2B5EF4-FFF2-40B4-BE49-F238E27FC236}">
                <a16:creationId xmlns:a16="http://schemas.microsoft.com/office/drawing/2014/main" id="{C75C9FCD-1C41-4EEA-BBDE-8B6573933B5C}"/>
              </a:ext>
            </a:extLst>
          </p:cNvPr>
          <p:cNvSpPr/>
          <p:nvPr/>
        </p:nvSpPr>
        <p:spPr>
          <a:xfrm>
            <a:off x="7189496" y="637519"/>
            <a:ext cx="2584362" cy="646331"/>
          </a:xfrm>
          <a:prstGeom prst="rect">
            <a:avLst/>
          </a:prstGeom>
        </p:spPr>
        <p:txBody>
          <a:bodyPr wrap="none">
            <a:spAutoFit/>
          </a:bodyPr>
          <a:lstStyle/>
          <a:p>
            <a:r>
              <a:rPr lang="en-US" sz="3600" b="1" dirty="0">
                <a:solidFill>
                  <a:srgbClr val="7030A0"/>
                </a:solidFill>
              </a:rPr>
              <a:t>¿</a:t>
            </a:r>
            <a:r>
              <a:rPr lang="en-US" sz="3600" b="1" dirty="0" err="1">
                <a:solidFill>
                  <a:srgbClr val="7030A0"/>
                </a:solidFill>
              </a:rPr>
              <a:t>cuándo</a:t>
            </a:r>
            <a:r>
              <a:rPr lang="en-US" sz="3600" b="1" dirty="0">
                <a:solidFill>
                  <a:srgbClr val="7030A0"/>
                </a:solidFill>
              </a:rPr>
              <a:t>? </a:t>
            </a:r>
            <a:endParaRPr lang="en-GB" sz="3600" b="1" dirty="0">
              <a:solidFill>
                <a:srgbClr val="7030A0"/>
              </a:solidFill>
            </a:endParaRPr>
          </a:p>
        </p:txBody>
      </p:sp>
      <p:sp>
        <p:nvSpPr>
          <p:cNvPr id="17" name="Rectangle 16">
            <a:extLst>
              <a:ext uri="{FF2B5EF4-FFF2-40B4-BE49-F238E27FC236}">
                <a16:creationId xmlns:a16="http://schemas.microsoft.com/office/drawing/2014/main" id="{2664F6E6-8196-46EA-A7B4-A4B6D11783AC}"/>
              </a:ext>
            </a:extLst>
          </p:cNvPr>
          <p:cNvSpPr/>
          <p:nvPr/>
        </p:nvSpPr>
        <p:spPr>
          <a:xfrm>
            <a:off x="1227782" y="1471775"/>
            <a:ext cx="2149948" cy="646331"/>
          </a:xfrm>
          <a:prstGeom prst="rect">
            <a:avLst/>
          </a:prstGeom>
        </p:spPr>
        <p:txBody>
          <a:bodyPr wrap="none">
            <a:spAutoFit/>
          </a:bodyPr>
          <a:lstStyle/>
          <a:p>
            <a:r>
              <a:rPr lang="en-US" sz="3600" b="1" dirty="0">
                <a:solidFill>
                  <a:srgbClr val="942093"/>
                </a:solidFill>
              </a:rPr>
              <a:t>¿</a:t>
            </a:r>
            <a:r>
              <a:rPr lang="en-US" sz="3600" b="1" dirty="0" err="1">
                <a:solidFill>
                  <a:srgbClr val="942093"/>
                </a:solidFill>
              </a:rPr>
              <a:t>cómo</a:t>
            </a:r>
            <a:r>
              <a:rPr lang="en-US" sz="3600" b="1" dirty="0">
                <a:solidFill>
                  <a:srgbClr val="942093"/>
                </a:solidFill>
              </a:rPr>
              <a:t>? </a:t>
            </a:r>
            <a:endParaRPr lang="en-GB" sz="3600" b="1" dirty="0">
              <a:solidFill>
                <a:srgbClr val="942093"/>
              </a:solidFill>
            </a:endParaRPr>
          </a:p>
        </p:txBody>
      </p:sp>
      <p:sp>
        <p:nvSpPr>
          <p:cNvPr id="18" name="Speech Bubble: Rectangle with Corners Rounded 17">
            <a:extLst>
              <a:ext uri="{FF2B5EF4-FFF2-40B4-BE49-F238E27FC236}">
                <a16:creationId xmlns:a16="http://schemas.microsoft.com/office/drawing/2014/main" id="{8E59BCA7-F665-47B3-B6FB-211BD8D2FF72}"/>
              </a:ext>
            </a:extLst>
          </p:cNvPr>
          <p:cNvSpPr/>
          <p:nvPr/>
        </p:nvSpPr>
        <p:spPr>
          <a:xfrm>
            <a:off x="9014909" y="3935742"/>
            <a:ext cx="2653146" cy="1879193"/>
          </a:xfrm>
          <a:prstGeom prst="wedgeRoundRectCallout">
            <a:avLst>
              <a:gd name="adj1" fmla="val -74501"/>
              <a:gd name="adj2" fmla="val 2838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Note that all of the question words have an accent.</a:t>
            </a:r>
          </a:p>
        </p:txBody>
      </p:sp>
      <p:sp>
        <p:nvSpPr>
          <p:cNvPr id="19" name="Rectangle 18">
            <a:extLst>
              <a:ext uri="{FF2B5EF4-FFF2-40B4-BE49-F238E27FC236}">
                <a16:creationId xmlns:a16="http://schemas.microsoft.com/office/drawing/2014/main" id="{337AE05A-8D5C-478A-9D8F-1D75960EE459}"/>
              </a:ext>
            </a:extLst>
          </p:cNvPr>
          <p:cNvSpPr/>
          <p:nvPr/>
        </p:nvSpPr>
        <p:spPr>
          <a:xfrm>
            <a:off x="9117471" y="3321380"/>
            <a:ext cx="1518364" cy="461665"/>
          </a:xfrm>
          <a:prstGeom prst="rect">
            <a:avLst/>
          </a:prstGeom>
        </p:spPr>
        <p:txBody>
          <a:bodyPr wrap="none">
            <a:spAutoFit/>
          </a:bodyPr>
          <a:lstStyle/>
          <a:p>
            <a:r>
              <a:rPr lang="en-US" sz="2400" dirty="0"/>
              <a:t>[where?]</a:t>
            </a:r>
            <a:endParaRPr lang="en-GB" sz="2400" dirty="0"/>
          </a:p>
        </p:txBody>
      </p:sp>
      <p:sp>
        <p:nvSpPr>
          <p:cNvPr id="20" name="Rectangle 19">
            <a:extLst>
              <a:ext uri="{FF2B5EF4-FFF2-40B4-BE49-F238E27FC236}">
                <a16:creationId xmlns:a16="http://schemas.microsoft.com/office/drawing/2014/main" id="{EA75F18E-E26F-4EBB-BD7D-5913F434B207}"/>
              </a:ext>
            </a:extLst>
          </p:cNvPr>
          <p:cNvSpPr/>
          <p:nvPr/>
        </p:nvSpPr>
        <p:spPr>
          <a:xfrm>
            <a:off x="6693322" y="4070417"/>
            <a:ext cx="1338828" cy="461665"/>
          </a:xfrm>
          <a:prstGeom prst="rect">
            <a:avLst/>
          </a:prstGeom>
        </p:spPr>
        <p:txBody>
          <a:bodyPr wrap="none">
            <a:spAutoFit/>
          </a:bodyPr>
          <a:lstStyle/>
          <a:p>
            <a:r>
              <a:rPr lang="en-US" sz="2400" dirty="0"/>
              <a:t>[what?]</a:t>
            </a:r>
            <a:endParaRPr lang="en-GB" sz="2400" dirty="0"/>
          </a:p>
        </p:txBody>
      </p:sp>
      <p:sp>
        <p:nvSpPr>
          <p:cNvPr id="21" name="Rectangle 20">
            <a:extLst>
              <a:ext uri="{FF2B5EF4-FFF2-40B4-BE49-F238E27FC236}">
                <a16:creationId xmlns:a16="http://schemas.microsoft.com/office/drawing/2014/main" id="{1EBD71FB-BF95-4A89-97B0-36D6E17C5015}"/>
              </a:ext>
            </a:extLst>
          </p:cNvPr>
          <p:cNvSpPr/>
          <p:nvPr/>
        </p:nvSpPr>
        <p:spPr>
          <a:xfrm>
            <a:off x="3382253" y="3474077"/>
            <a:ext cx="1471878" cy="461665"/>
          </a:xfrm>
          <a:prstGeom prst="rect">
            <a:avLst/>
          </a:prstGeom>
        </p:spPr>
        <p:txBody>
          <a:bodyPr wrap="none">
            <a:spAutoFit/>
          </a:bodyPr>
          <a:lstStyle/>
          <a:p>
            <a:r>
              <a:rPr lang="en-US" sz="2400" dirty="0"/>
              <a:t>[which?]</a:t>
            </a:r>
            <a:endParaRPr lang="en-GB" sz="2400" dirty="0"/>
          </a:p>
        </p:txBody>
      </p:sp>
      <p:sp>
        <p:nvSpPr>
          <p:cNvPr id="22" name="Rectangle 21">
            <a:extLst>
              <a:ext uri="{FF2B5EF4-FFF2-40B4-BE49-F238E27FC236}">
                <a16:creationId xmlns:a16="http://schemas.microsoft.com/office/drawing/2014/main" id="{8848593B-F39C-4320-90E9-76696276D2C2}"/>
              </a:ext>
            </a:extLst>
          </p:cNvPr>
          <p:cNvSpPr/>
          <p:nvPr/>
        </p:nvSpPr>
        <p:spPr>
          <a:xfrm>
            <a:off x="4487365" y="2294488"/>
            <a:ext cx="3159839" cy="461665"/>
          </a:xfrm>
          <a:prstGeom prst="rect">
            <a:avLst/>
          </a:prstGeom>
        </p:spPr>
        <p:txBody>
          <a:bodyPr wrap="none">
            <a:spAutoFit/>
          </a:bodyPr>
          <a:lstStyle/>
          <a:p>
            <a:r>
              <a:rPr lang="en-US" sz="2400" dirty="0"/>
              <a:t>[how much/many?]</a:t>
            </a:r>
            <a:endParaRPr lang="en-GB" sz="2400" dirty="0"/>
          </a:p>
        </p:txBody>
      </p:sp>
      <p:sp>
        <p:nvSpPr>
          <p:cNvPr id="23" name="Rectangle 22">
            <a:extLst>
              <a:ext uri="{FF2B5EF4-FFF2-40B4-BE49-F238E27FC236}">
                <a16:creationId xmlns:a16="http://schemas.microsoft.com/office/drawing/2014/main" id="{E027AFDF-DD71-4F2D-BE1F-DF9076ECEE92}"/>
              </a:ext>
            </a:extLst>
          </p:cNvPr>
          <p:cNvSpPr/>
          <p:nvPr/>
        </p:nvSpPr>
        <p:spPr>
          <a:xfrm>
            <a:off x="1689447" y="1973280"/>
            <a:ext cx="1226618" cy="461665"/>
          </a:xfrm>
          <a:prstGeom prst="rect">
            <a:avLst/>
          </a:prstGeom>
        </p:spPr>
        <p:txBody>
          <a:bodyPr wrap="none">
            <a:spAutoFit/>
          </a:bodyPr>
          <a:lstStyle/>
          <a:p>
            <a:r>
              <a:rPr lang="en-US" sz="2400" dirty="0"/>
              <a:t>[how?]</a:t>
            </a:r>
            <a:endParaRPr lang="en-GB" sz="2400" dirty="0"/>
          </a:p>
        </p:txBody>
      </p:sp>
      <p:sp>
        <p:nvSpPr>
          <p:cNvPr id="24" name="Rectangle 23">
            <a:extLst>
              <a:ext uri="{FF2B5EF4-FFF2-40B4-BE49-F238E27FC236}">
                <a16:creationId xmlns:a16="http://schemas.microsoft.com/office/drawing/2014/main" id="{5394967F-5C2B-4CC8-80F3-F9073B75109C}"/>
              </a:ext>
            </a:extLst>
          </p:cNvPr>
          <p:cNvSpPr/>
          <p:nvPr/>
        </p:nvSpPr>
        <p:spPr>
          <a:xfrm>
            <a:off x="836128" y="5748924"/>
            <a:ext cx="3796232" cy="461665"/>
          </a:xfrm>
          <a:prstGeom prst="rect">
            <a:avLst/>
          </a:prstGeom>
        </p:spPr>
        <p:txBody>
          <a:bodyPr wrap="none">
            <a:spAutoFit/>
          </a:bodyPr>
          <a:lstStyle/>
          <a:p>
            <a:r>
              <a:rPr lang="en-US" sz="2400" dirty="0"/>
              <a:t>[what is it/are they like?]</a:t>
            </a:r>
            <a:endParaRPr lang="en-GB" sz="2400" dirty="0"/>
          </a:p>
        </p:txBody>
      </p:sp>
      <p:sp>
        <p:nvSpPr>
          <p:cNvPr id="25" name="Rectangle 24">
            <a:extLst>
              <a:ext uri="{FF2B5EF4-FFF2-40B4-BE49-F238E27FC236}">
                <a16:creationId xmlns:a16="http://schemas.microsoft.com/office/drawing/2014/main" id="{76C85F51-A7CE-4968-AA63-13E41C55FEF6}"/>
              </a:ext>
            </a:extLst>
          </p:cNvPr>
          <p:cNvSpPr/>
          <p:nvPr/>
        </p:nvSpPr>
        <p:spPr>
          <a:xfrm>
            <a:off x="956616" y="4194018"/>
            <a:ext cx="1226618" cy="461665"/>
          </a:xfrm>
          <a:prstGeom prst="rect">
            <a:avLst/>
          </a:prstGeom>
        </p:spPr>
        <p:txBody>
          <a:bodyPr wrap="none">
            <a:spAutoFit/>
          </a:bodyPr>
          <a:lstStyle/>
          <a:p>
            <a:r>
              <a:rPr lang="en-US" sz="2400" dirty="0"/>
              <a:t>[who?]</a:t>
            </a:r>
            <a:endParaRPr lang="en-GB" sz="2400" dirty="0"/>
          </a:p>
        </p:txBody>
      </p:sp>
      <p:sp>
        <p:nvSpPr>
          <p:cNvPr id="26" name="Rectangle 25">
            <a:extLst>
              <a:ext uri="{FF2B5EF4-FFF2-40B4-BE49-F238E27FC236}">
                <a16:creationId xmlns:a16="http://schemas.microsoft.com/office/drawing/2014/main" id="{7FBE4B64-A140-40F0-A1D4-8CD83EDD5D0D}"/>
              </a:ext>
            </a:extLst>
          </p:cNvPr>
          <p:cNvSpPr/>
          <p:nvPr/>
        </p:nvSpPr>
        <p:spPr>
          <a:xfrm>
            <a:off x="5889671" y="5162212"/>
            <a:ext cx="1189749" cy="461665"/>
          </a:xfrm>
          <a:prstGeom prst="rect">
            <a:avLst/>
          </a:prstGeom>
        </p:spPr>
        <p:txBody>
          <a:bodyPr wrap="none">
            <a:spAutoFit/>
          </a:bodyPr>
          <a:lstStyle/>
          <a:p>
            <a:r>
              <a:rPr lang="en-US" sz="2400" dirty="0"/>
              <a:t>[why?]</a:t>
            </a:r>
            <a:endParaRPr lang="en-GB" sz="2400" dirty="0"/>
          </a:p>
        </p:txBody>
      </p:sp>
      <p:sp>
        <p:nvSpPr>
          <p:cNvPr id="27" name="Rectangle 26">
            <a:extLst>
              <a:ext uri="{FF2B5EF4-FFF2-40B4-BE49-F238E27FC236}">
                <a16:creationId xmlns:a16="http://schemas.microsoft.com/office/drawing/2014/main" id="{0ACC95DF-8A0A-486D-997D-93D64168776D}"/>
              </a:ext>
            </a:extLst>
          </p:cNvPr>
          <p:cNvSpPr/>
          <p:nvPr/>
        </p:nvSpPr>
        <p:spPr>
          <a:xfrm>
            <a:off x="7775394" y="1176795"/>
            <a:ext cx="1412566" cy="461665"/>
          </a:xfrm>
          <a:prstGeom prst="rect">
            <a:avLst/>
          </a:prstGeom>
        </p:spPr>
        <p:txBody>
          <a:bodyPr wrap="none">
            <a:spAutoFit/>
          </a:bodyPr>
          <a:lstStyle/>
          <a:p>
            <a:r>
              <a:rPr lang="en-US" sz="2400" dirty="0"/>
              <a:t>[when?]</a:t>
            </a:r>
            <a:endParaRPr lang="en-GB" sz="2400" dirty="0"/>
          </a:p>
        </p:txBody>
      </p:sp>
    </p:spTree>
    <p:extLst>
      <p:ext uri="{BB962C8B-B14F-4D97-AF65-F5344CB8AC3E}">
        <p14:creationId xmlns:p14="http://schemas.microsoft.com/office/powerpoint/2010/main" val="788137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19"/>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2000" fill="hold"/>
                                        <p:tgtEl>
                                          <p:spTgt spid="20"/>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21600000">
                                      <p:cBhvr>
                                        <p:cTn id="22" dur="2000" fill="hold"/>
                                        <p:tgtEl>
                                          <p:spTgt spid="21"/>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grpId="0" nodeType="clickEffect">
                                  <p:stCondLst>
                                    <p:cond delay="0"/>
                                  </p:stCondLst>
                                  <p:childTnLst>
                                    <p:animRot by="21600000">
                                      <p:cBhvr>
                                        <p:cTn id="30" dur="2000" fill="hold"/>
                                        <p:tgtEl>
                                          <p:spTgt spid="22"/>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grpId="0" nodeType="clickEffect">
                                  <p:stCondLst>
                                    <p:cond delay="0"/>
                                  </p:stCondLst>
                                  <p:childTnLst>
                                    <p:animRot by="21600000">
                                      <p:cBhvr>
                                        <p:cTn id="38" dur="2000" fill="hold"/>
                                        <p:tgtEl>
                                          <p:spTgt spid="23"/>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8" presetClass="emph" presetSubtype="0" fill="hold" grpId="0" nodeType="clickEffect">
                                  <p:stCondLst>
                                    <p:cond delay="0"/>
                                  </p:stCondLst>
                                  <p:childTnLst>
                                    <p:animRot by="21600000">
                                      <p:cBhvr>
                                        <p:cTn id="46" dur="2000" fill="hold"/>
                                        <p:tgtEl>
                                          <p:spTgt spid="24"/>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grpId="0" nodeType="clickEffect">
                                  <p:stCondLst>
                                    <p:cond delay="0"/>
                                  </p:stCondLst>
                                  <p:childTnLst>
                                    <p:animRot by="21600000">
                                      <p:cBhvr>
                                        <p:cTn id="54" dur="2000" fill="hold"/>
                                        <p:tgtEl>
                                          <p:spTgt spid="25"/>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8" presetClass="emph" presetSubtype="0" fill="hold" grpId="0" nodeType="clickEffect">
                                  <p:stCondLst>
                                    <p:cond delay="0"/>
                                  </p:stCondLst>
                                  <p:childTnLst>
                                    <p:animRot by="21600000">
                                      <p:cBhvr>
                                        <p:cTn id="62" dur="2000" fill="hold"/>
                                        <p:tgtEl>
                                          <p:spTgt spid="26"/>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8"/>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grpId="0" nodeType="clickEffect">
                                  <p:stCondLst>
                                    <p:cond delay="0"/>
                                  </p:stCondLst>
                                  <p:childTnLst>
                                    <p:animRot by="21600000">
                                      <p:cBhvr>
                                        <p:cTn id="70" dur="2000" fill="hold"/>
                                        <p:tgtEl>
                                          <p:spTgt spid="27"/>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3" grpId="0"/>
      <p:bldP spid="14" grpId="0"/>
      <p:bldP spid="15" grpId="0"/>
      <p:bldP spid="16" grpId="0"/>
      <p:bldP spid="17" grpId="0"/>
      <p:bldP spid="19" grpId="0"/>
      <p:bldP spid="20" grpId="0"/>
      <p:bldP spid="21" grpId="0"/>
      <p:bldP spid="22" grpId="0"/>
      <p:bldP spid="23" grpId="0"/>
      <p:bldP spid="24" grpId="0"/>
      <p:bldP spid="25" grpId="0"/>
      <p:bldP spid="26" grpId="0"/>
      <p:bldP spid="2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5BC9E6-8F92-C56A-C3D5-78CB04D09FD7}"/>
              </a:ext>
            </a:extLst>
          </p:cNvPr>
          <p:cNvSpPr>
            <a:spLocks noGrp="1"/>
          </p:cNvSpPr>
          <p:nvPr>
            <p:ph type="body" sz="quarter" idx="10"/>
          </p:nvPr>
        </p:nvSpPr>
        <p:spPr>
          <a:xfrm>
            <a:off x="373063" y="5724362"/>
            <a:ext cx="11675502" cy="443498"/>
          </a:xfrm>
        </p:spPr>
        <p:txBody>
          <a:bodyPr>
            <a:normAutofit/>
          </a:bodyPr>
          <a:lstStyle/>
          <a:p>
            <a:r>
              <a:rPr lang="en-ES" dirty="0">
                <a:solidFill>
                  <a:srgbClr val="3A3838"/>
                </a:solidFill>
              </a:rPr>
              <a:t>¿</a:t>
            </a:r>
            <a:r>
              <a:rPr lang="en-ES" b="1" dirty="0">
                <a:solidFill>
                  <a:srgbClr val="3A3838"/>
                </a:solidFill>
              </a:rPr>
              <a:t>Por qué</a:t>
            </a:r>
            <a:r>
              <a:rPr lang="en-ES" dirty="0">
                <a:solidFill>
                  <a:srgbClr val="3A3838"/>
                </a:solidFill>
              </a:rPr>
              <a:t> qué salió de su país?</a:t>
            </a:r>
          </a:p>
        </p:txBody>
      </p:sp>
      <p:sp>
        <p:nvSpPr>
          <p:cNvPr id="3" name="Title 2">
            <a:extLst>
              <a:ext uri="{FF2B5EF4-FFF2-40B4-BE49-F238E27FC236}">
                <a16:creationId xmlns:a16="http://schemas.microsoft.com/office/drawing/2014/main" id="{6D1FB595-C6A0-AF1F-E637-5E15AB55568A}"/>
              </a:ext>
            </a:extLst>
          </p:cNvPr>
          <p:cNvSpPr>
            <a:spLocks noGrp="1"/>
          </p:cNvSpPr>
          <p:nvPr>
            <p:ph type="title"/>
          </p:nvPr>
        </p:nvSpPr>
        <p:spPr>
          <a:xfrm>
            <a:off x="0" y="213557"/>
            <a:ext cx="8339806" cy="647577"/>
          </a:xfrm>
        </p:spPr>
        <p:txBody>
          <a:bodyPr>
            <a:normAutofit/>
          </a:bodyPr>
          <a:lstStyle/>
          <a:p>
            <a:r>
              <a:rPr lang="en-ES" dirty="0"/>
              <a:t>Asking questions using prepositions</a:t>
            </a:r>
          </a:p>
        </p:txBody>
      </p:sp>
      <p:sp>
        <p:nvSpPr>
          <p:cNvPr id="14" name="Speech Bubble: Rectangle with Corners Rounded 13">
            <a:extLst>
              <a:ext uri="{FF2B5EF4-FFF2-40B4-BE49-F238E27FC236}">
                <a16:creationId xmlns:a16="http://schemas.microsoft.com/office/drawing/2014/main" id="{FD3476BE-C567-4F2F-88F3-4A5207EB2C21}"/>
              </a:ext>
            </a:extLst>
          </p:cNvPr>
          <p:cNvSpPr/>
          <p:nvPr/>
        </p:nvSpPr>
        <p:spPr>
          <a:xfrm>
            <a:off x="8636334" y="3874565"/>
            <a:ext cx="3479132" cy="1275576"/>
          </a:xfrm>
          <a:prstGeom prst="wedgeRoundRectCallout">
            <a:avLst>
              <a:gd name="adj1" fmla="val -63455"/>
              <a:gd name="adj2" fmla="val 41889"/>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a:t>
            </a:r>
            <a:r>
              <a:rPr kumimoji="0" lang="en-GB" sz="2000" b="1" i="0" u="none" strike="noStrike" kern="1200" cap="none" spc="0" normalizeH="0" baseline="0" noProof="0" dirty="0">
                <a:ln>
                  <a:noFill/>
                </a:ln>
                <a:solidFill>
                  <a:srgbClr val="FFFFFF"/>
                </a:solidFill>
                <a:effectLst/>
                <a:uLnTx/>
                <a:uFillTx/>
                <a:latin typeface="Century Gothic"/>
                <a:ea typeface="+mn-ea"/>
                <a:cs typeface="+mn-cs"/>
              </a:rPr>
              <a:t>Por</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qué? also begins with preposition, but is translated into English with only 1 word.</a:t>
            </a:r>
          </a:p>
        </p:txBody>
      </p:sp>
      <p:sp>
        <p:nvSpPr>
          <p:cNvPr id="4" name="Rounded Rectangle 11">
            <a:extLst>
              <a:ext uri="{FF2B5EF4-FFF2-40B4-BE49-F238E27FC236}">
                <a16:creationId xmlns:a16="http://schemas.microsoft.com/office/drawing/2014/main" id="{25607395-454A-DE09-7C4C-DCE3477BA73F}"/>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961FD82A-29EE-2B08-BFBD-1C2DEEE45953}"/>
              </a:ext>
            </a:extLst>
          </p:cNvPr>
          <p:cNvSpPr txBox="1"/>
          <p:nvPr/>
        </p:nvSpPr>
        <p:spPr>
          <a:xfrm>
            <a:off x="373064" y="1027533"/>
            <a:ext cx="1048268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Sometimes we need to include a </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preposition </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e.g. </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in, with </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as part of our question.  In informal English, we might say: </a:t>
            </a:r>
          </a:p>
        </p:txBody>
      </p:sp>
      <p:sp>
        <p:nvSpPr>
          <p:cNvPr id="7" name="TextBox 6">
            <a:extLst>
              <a:ext uri="{FF2B5EF4-FFF2-40B4-BE49-F238E27FC236}">
                <a16:creationId xmlns:a16="http://schemas.microsoft.com/office/drawing/2014/main" id="{FCB7497A-6419-BCBB-3533-7B67A8213E5E}"/>
              </a:ext>
            </a:extLst>
          </p:cNvPr>
          <p:cNvSpPr txBox="1"/>
          <p:nvPr/>
        </p:nvSpPr>
        <p:spPr>
          <a:xfrm>
            <a:off x="373063" y="1933449"/>
            <a:ext cx="101150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“Who did you go to Mexico </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with</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Or, “Which year did he leave school </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in</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8" name="TextBox 7">
            <a:extLst>
              <a:ext uri="{FF2B5EF4-FFF2-40B4-BE49-F238E27FC236}">
                <a16:creationId xmlns:a16="http://schemas.microsoft.com/office/drawing/2014/main" id="{0C69DA3B-2FD3-166E-CE60-67943C71B992}"/>
              </a:ext>
            </a:extLst>
          </p:cNvPr>
          <p:cNvSpPr txBox="1"/>
          <p:nvPr/>
        </p:nvSpPr>
        <p:spPr>
          <a:xfrm>
            <a:off x="373063" y="2839365"/>
            <a:ext cx="1011505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In formal English, however, the preposition comes at the beginning: </a:t>
            </a:r>
          </a:p>
        </p:txBody>
      </p:sp>
      <p:sp>
        <p:nvSpPr>
          <p:cNvPr id="9" name="TextBox 8">
            <a:extLst>
              <a:ext uri="{FF2B5EF4-FFF2-40B4-BE49-F238E27FC236}">
                <a16:creationId xmlns:a16="http://schemas.microsoft.com/office/drawing/2014/main" id="{D3D0F4FA-E2CA-B07D-0304-1F241CA6D8BE}"/>
              </a:ext>
            </a:extLst>
          </p:cNvPr>
          <p:cNvSpPr txBox="1"/>
          <p:nvPr/>
        </p:nvSpPr>
        <p:spPr>
          <a:xfrm>
            <a:off x="373063" y="3375949"/>
            <a:ext cx="917398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With</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whom did you go to Mexico?” Or, “</a:t>
            </a:r>
            <a:r>
              <a:rPr kumimoji="0" lang="en-GB" sz="2400" b="1" i="0" u="none" strike="noStrike" kern="1200" cap="none" spc="0" normalizeH="0" baseline="0" noProof="0" dirty="0">
                <a:ln>
                  <a:noFill/>
                </a:ln>
                <a:solidFill>
                  <a:srgbClr val="3A3838"/>
                </a:solidFill>
                <a:effectLst/>
                <a:uLnTx/>
                <a:uFillTx/>
                <a:latin typeface="Century Gothic"/>
                <a:ea typeface="+mn-ea"/>
                <a:cs typeface="+mn-cs"/>
              </a:rPr>
              <a:t>In </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which year did he leave school?”</a:t>
            </a:r>
          </a:p>
        </p:txBody>
      </p:sp>
      <p:sp>
        <p:nvSpPr>
          <p:cNvPr id="10" name="TextBox 9">
            <a:extLst>
              <a:ext uri="{FF2B5EF4-FFF2-40B4-BE49-F238E27FC236}">
                <a16:creationId xmlns:a16="http://schemas.microsoft.com/office/drawing/2014/main" id="{29D40E98-598E-D845-7391-9EC32655A5CA}"/>
              </a:ext>
            </a:extLst>
          </p:cNvPr>
          <p:cNvSpPr txBox="1"/>
          <p:nvPr/>
        </p:nvSpPr>
        <p:spPr>
          <a:xfrm>
            <a:off x="373063" y="4281865"/>
            <a:ext cx="816133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In Spanish, prepositions also come at the beginning of the sentence.</a:t>
            </a: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1" name="TextBox 10">
            <a:extLst>
              <a:ext uri="{FF2B5EF4-FFF2-40B4-BE49-F238E27FC236}">
                <a16:creationId xmlns:a16="http://schemas.microsoft.com/office/drawing/2014/main" id="{0C032EF0-1AC8-D270-ED78-5212D6677569}"/>
              </a:ext>
            </a:extLst>
          </p:cNvPr>
          <p:cNvSpPr txBox="1"/>
          <p:nvPr/>
        </p:nvSpPr>
        <p:spPr>
          <a:xfrm>
            <a:off x="373063" y="5187781"/>
            <a:ext cx="72852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400" b="0" i="0" u="none" strike="noStrike" kern="1200" cap="none" spc="0" normalizeH="0" baseline="0" noProof="0" dirty="0">
                <a:ln>
                  <a:noFill/>
                </a:ln>
                <a:solidFill>
                  <a:srgbClr val="3A3838"/>
                </a:solidFill>
                <a:effectLst/>
                <a:uLnTx/>
                <a:uFillTx/>
                <a:latin typeface="Century Gothic"/>
                <a:ea typeface="+mn-ea"/>
                <a:cs typeface="+mn-cs"/>
              </a:rPr>
              <a:t>¿</a:t>
            </a:r>
            <a:r>
              <a:rPr kumimoji="0" lang="en-ES" sz="2400" b="1" i="0" u="none" strike="noStrike" kern="1200" cap="none" spc="0" normalizeH="0" baseline="0" noProof="0" dirty="0">
                <a:ln>
                  <a:noFill/>
                </a:ln>
                <a:solidFill>
                  <a:srgbClr val="3A3838"/>
                </a:solidFill>
                <a:effectLst/>
                <a:uLnTx/>
                <a:uFillTx/>
                <a:latin typeface="Century Gothic"/>
                <a:ea typeface="+mn-ea"/>
                <a:cs typeface="+mn-cs"/>
              </a:rPr>
              <a:t>Con</a:t>
            </a:r>
            <a:r>
              <a:rPr kumimoji="0" lang="en-ES" sz="2400" b="0" i="0" u="none" strike="noStrike" kern="1200" cap="none" spc="0" normalizeH="0" baseline="0" noProof="0" dirty="0">
                <a:ln>
                  <a:noFill/>
                </a:ln>
                <a:solidFill>
                  <a:srgbClr val="3A3838"/>
                </a:solidFill>
                <a:effectLst/>
                <a:uLnTx/>
                <a:uFillTx/>
                <a:latin typeface="Century Gothic"/>
                <a:ea typeface="+mn-ea"/>
                <a:cs typeface="+mn-cs"/>
              </a:rPr>
              <a:t> quién volviste a Estados Unidos?</a:t>
            </a:r>
          </a:p>
        </p:txBody>
      </p:sp>
      <p:sp>
        <p:nvSpPr>
          <p:cNvPr id="5" name="TextBox 4">
            <a:extLst>
              <a:ext uri="{FF2B5EF4-FFF2-40B4-BE49-F238E27FC236}">
                <a16:creationId xmlns:a16="http://schemas.microsoft.com/office/drawing/2014/main" id="{C24106A2-DE99-343F-61EA-3BF0DDF60948}"/>
              </a:ext>
            </a:extLst>
          </p:cNvPr>
          <p:cNvSpPr txBox="1"/>
          <p:nvPr/>
        </p:nvSpPr>
        <p:spPr>
          <a:xfrm>
            <a:off x="6210814" y="5112862"/>
            <a:ext cx="59889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400" b="0" i="0" u="none" strike="noStrike" kern="1200" cap="none" spc="0" normalizeH="0" baseline="0" noProof="0" dirty="0">
                <a:ln>
                  <a:noFill/>
                </a:ln>
                <a:solidFill>
                  <a:srgbClr val="3A3838"/>
                </a:solidFill>
                <a:effectLst/>
                <a:uLnTx/>
                <a:uFillTx/>
                <a:latin typeface="Century Gothic"/>
                <a:ea typeface="+mn-ea"/>
                <a:cs typeface="+mn-cs"/>
              </a:rPr>
              <a:t>Who did you return to the US </a:t>
            </a:r>
            <a:r>
              <a:rPr kumimoji="0" lang="en-ES" sz="2400" b="1" i="0" u="none" strike="noStrike" kern="1200" cap="none" spc="0" normalizeH="0" baseline="0" noProof="0" dirty="0">
                <a:ln>
                  <a:noFill/>
                </a:ln>
                <a:solidFill>
                  <a:srgbClr val="3A3838"/>
                </a:solidFill>
                <a:effectLst/>
                <a:uLnTx/>
                <a:uFillTx/>
                <a:latin typeface="Century Gothic"/>
                <a:ea typeface="+mn-ea"/>
                <a:cs typeface="+mn-cs"/>
              </a:rPr>
              <a:t>with</a:t>
            </a:r>
            <a:r>
              <a:rPr kumimoji="0" lang="en-ES" sz="24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2" name="TextBox 11">
            <a:extLst>
              <a:ext uri="{FF2B5EF4-FFF2-40B4-BE49-F238E27FC236}">
                <a16:creationId xmlns:a16="http://schemas.microsoft.com/office/drawing/2014/main" id="{0BB22C5B-3594-4C51-ACBD-DDE664497940}"/>
              </a:ext>
            </a:extLst>
          </p:cNvPr>
          <p:cNvSpPr txBox="1"/>
          <p:nvPr/>
        </p:nvSpPr>
        <p:spPr>
          <a:xfrm>
            <a:off x="6295479" y="5649443"/>
            <a:ext cx="59889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400" b="1" i="0" u="none" strike="noStrike" kern="1200" cap="none" spc="0" normalizeH="0" baseline="0" noProof="0" dirty="0">
                <a:ln>
                  <a:noFill/>
                </a:ln>
                <a:solidFill>
                  <a:srgbClr val="3A3838"/>
                </a:solidFill>
                <a:effectLst/>
                <a:uLnTx/>
                <a:uFillTx/>
                <a:latin typeface="Century Gothic"/>
                <a:ea typeface="+mn-ea"/>
                <a:cs typeface="+mn-cs"/>
              </a:rPr>
              <a:t>Why</a:t>
            </a:r>
            <a:r>
              <a:rPr kumimoji="0" lang="en-ES" sz="2400" b="0" i="0" u="none" strike="noStrike" kern="1200" cap="none" spc="0" normalizeH="0" baseline="0" noProof="0" dirty="0">
                <a:ln>
                  <a:noFill/>
                </a:ln>
                <a:solidFill>
                  <a:srgbClr val="3A3838"/>
                </a:solidFill>
                <a:effectLst/>
                <a:uLnTx/>
                <a:uFillTx/>
                <a:latin typeface="Century Gothic"/>
                <a:ea typeface="+mn-ea"/>
                <a:cs typeface="+mn-cs"/>
              </a:rPr>
              <a:t> did s/he leave his/her country?</a:t>
            </a:r>
          </a:p>
        </p:txBody>
      </p:sp>
      <p:grpSp>
        <p:nvGrpSpPr>
          <p:cNvPr id="13" name="Group 12">
            <a:extLst>
              <a:ext uri="{FF2B5EF4-FFF2-40B4-BE49-F238E27FC236}">
                <a16:creationId xmlns:a16="http://schemas.microsoft.com/office/drawing/2014/main" id="{4605C7A6-5904-97A2-46B6-9DFD8EDB8FA3}"/>
              </a:ext>
            </a:extLst>
          </p:cNvPr>
          <p:cNvGrpSpPr/>
          <p:nvPr/>
        </p:nvGrpSpPr>
        <p:grpSpPr>
          <a:xfrm>
            <a:off x="10867054" y="855424"/>
            <a:ext cx="1061089" cy="344128"/>
            <a:chOff x="7758664" y="380605"/>
            <a:chExt cx="1026170" cy="344128"/>
          </a:xfrm>
        </p:grpSpPr>
        <p:sp>
          <p:nvSpPr>
            <p:cNvPr id="15" name="TextBox 14">
              <a:extLst>
                <a:ext uri="{FF2B5EF4-FFF2-40B4-BE49-F238E27FC236}">
                  <a16:creationId xmlns:a16="http://schemas.microsoft.com/office/drawing/2014/main" id="{6FADFD23-2E3C-225F-8CC9-3E7F39C4660B}"/>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16" name="Straight Connector 15">
              <a:extLst>
                <a:ext uri="{FF2B5EF4-FFF2-40B4-BE49-F238E27FC236}">
                  <a16:creationId xmlns:a16="http://schemas.microsoft.com/office/drawing/2014/main" id="{0FC50610-F185-15AC-781E-67D7A39ACC27}"/>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1A64D290-57D7-62DF-00D1-7E911DD395FB}"/>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FBD30B4-033C-FFBE-EBF9-68C62AEB727B}"/>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DDAF9937-2093-04DC-CD47-3A0D760D6701}"/>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18836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4" grpId="0" animBg="1"/>
      <p:bldP spid="6" grpId="0"/>
      <p:bldP spid="7" grpId="0"/>
      <p:bldP spid="8" grpId="0"/>
      <p:bldP spid="9" grpId="0"/>
      <p:bldP spid="10" grpId="0"/>
      <p:bldP spid="11" grpId="0"/>
      <p:bldP spid="5"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7D1D51A-1BF3-C19A-42CE-D454F0A2E52B}"/>
              </a:ext>
            </a:extLst>
          </p:cNvPr>
          <p:cNvSpPr>
            <a:spLocks noGrp="1"/>
          </p:cNvSpPr>
          <p:nvPr>
            <p:ph type="body" sz="quarter" idx="10"/>
          </p:nvPr>
        </p:nvSpPr>
        <p:spPr>
          <a:xfrm>
            <a:off x="208830" y="1038965"/>
            <a:ext cx="11514137" cy="701331"/>
          </a:xfrm>
        </p:spPr>
        <p:txBody>
          <a:bodyPr>
            <a:normAutofit/>
          </a:bodyPr>
          <a:lstStyle/>
          <a:p>
            <a:r>
              <a:rPr lang="en-ES" sz="2200" b="1" dirty="0"/>
              <a:t>Una periodista prepara unas preguntas para una entrevista con Julia Álvarez. ¿Cuál es la preposición correcta para cada pregunta?</a:t>
            </a:r>
          </a:p>
        </p:txBody>
      </p:sp>
      <p:sp>
        <p:nvSpPr>
          <p:cNvPr id="3" name="Title 2">
            <a:extLst>
              <a:ext uri="{FF2B5EF4-FFF2-40B4-BE49-F238E27FC236}">
                <a16:creationId xmlns:a16="http://schemas.microsoft.com/office/drawing/2014/main" id="{A33C2E60-E020-7195-F10D-7E0FB176C891}"/>
              </a:ext>
            </a:extLst>
          </p:cNvPr>
          <p:cNvSpPr>
            <a:spLocks noGrp="1"/>
          </p:cNvSpPr>
          <p:nvPr>
            <p:ph type="title"/>
          </p:nvPr>
        </p:nvSpPr>
        <p:spPr>
          <a:xfrm>
            <a:off x="-1" y="213557"/>
            <a:ext cx="6907238" cy="647577"/>
          </a:xfrm>
        </p:spPr>
        <p:txBody>
          <a:bodyPr>
            <a:normAutofit/>
          </a:bodyPr>
          <a:lstStyle/>
          <a:p>
            <a:r>
              <a:rPr lang="en-ES" dirty="0"/>
              <a:t>Una entrevista a Julia Álvarez</a:t>
            </a:r>
          </a:p>
        </p:txBody>
      </p:sp>
      <p:sp>
        <p:nvSpPr>
          <p:cNvPr id="9" name="Rounded Rectangle 11">
            <a:extLst>
              <a:ext uri="{FF2B5EF4-FFF2-40B4-BE49-F238E27FC236}">
                <a16:creationId xmlns:a16="http://schemas.microsoft.com/office/drawing/2014/main" id="{2A28A9F5-564C-F465-78B5-48625723D739}"/>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11" name="TextBox 10">
            <a:extLst>
              <a:ext uri="{FF2B5EF4-FFF2-40B4-BE49-F238E27FC236}">
                <a16:creationId xmlns:a16="http://schemas.microsoft.com/office/drawing/2014/main" id="{53975E3C-2A37-64A9-03A8-97D302CFEC4A}"/>
              </a:ext>
            </a:extLst>
          </p:cNvPr>
          <p:cNvSpPr txBox="1"/>
          <p:nvPr/>
        </p:nvSpPr>
        <p:spPr>
          <a:xfrm>
            <a:off x="499829" y="1802770"/>
            <a:ext cx="11531430" cy="1107996"/>
          </a:xfrm>
          <a:prstGeom prst="rect">
            <a:avLst/>
          </a:prstGeom>
          <a:noFill/>
        </p:spPr>
        <p:txBody>
          <a:bodyPr wrap="square" rtlCol="0">
            <a:spAutoFit/>
          </a:bodyPr>
          <a:lstStyle/>
          <a:p>
            <a:r>
              <a:rPr lang="en-ES" sz="2200" dirty="0"/>
              <a:t>Hoy hablamos con una autora estadounidense que vivió los primeros diez años de su vida en la República Dominicana*: Julia Álvarez. Julia, tu familia, ¿_____ qué país nació?</a:t>
            </a:r>
          </a:p>
        </p:txBody>
      </p:sp>
      <p:sp>
        <p:nvSpPr>
          <p:cNvPr id="13" name="TextBox 12">
            <a:extLst>
              <a:ext uri="{FF2B5EF4-FFF2-40B4-BE49-F238E27FC236}">
                <a16:creationId xmlns:a16="http://schemas.microsoft.com/office/drawing/2014/main" id="{5998E8BB-E897-127D-03E0-92ED4CAC8C78}"/>
              </a:ext>
            </a:extLst>
          </p:cNvPr>
          <p:cNvSpPr txBox="1"/>
          <p:nvPr/>
        </p:nvSpPr>
        <p:spPr>
          <a:xfrm>
            <a:off x="546999" y="3168764"/>
            <a:ext cx="10287217" cy="430887"/>
          </a:xfrm>
          <a:prstGeom prst="rect">
            <a:avLst/>
          </a:prstGeom>
          <a:noFill/>
        </p:spPr>
        <p:txBody>
          <a:bodyPr wrap="square" rtlCol="0">
            <a:spAutoFit/>
          </a:bodyPr>
          <a:lstStyle/>
          <a:p>
            <a:r>
              <a:rPr lang="en-ES" sz="2200" dirty="0"/>
              <a:t>Y, ¿ ______ cuándo viviste en Estados Unidos?</a:t>
            </a:r>
          </a:p>
        </p:txBody>
      </p:sp>
      <p:sp>
        <p:nvSpPr>
          <p:cNvPr id="15" name="TextBox 14">
            <a:extLst>
              <a:ext uri="{FF2B5EF4-FFF2-40B4-BE49-F238E27FC236}">
                <a16:creationId xmlns:a16="http://schemas.microsoft.com/office/drawing/2014/main" id="{DB54B822-80F5-209A-9ACF-1BF439325BDC}"/>
              </a:ext>
            </a:extLst>
          </p:cNvPr>
          <p:cNvSpPr txBox="1"/>
          <p:nvPr/>
        </p:nvSpPr>
        <p:spPr>
          <a:xfrm>
            <a:off x="516898" y="4047460"/>
            <a:ext cx="9783978" cy="430887"/>
          </a:xfrm>
          <a:prstGeom prst="rect">
            <a:avLst/>
          </a:prstGeom>
          <a:noFill/>
        </p:spPr>
        <p:txBody>
          <a:bodyPr wrap="square" rtlCol="0">
            <a:spAutoFit/>
          </a:bodyPr>
          <a:lstStyle/>
          <a:p>
            <a:r>
              <a:rPr lang="en-ES" sz="2200" dirty="0"/>
              <a:t>Y más tarde volviste a los Estados Unidos, ¿ _____ qué?</a:t>
            </a:r>
          </a:p>
        </p:txBody>
      </p:sp>
      <p:sp>
        <p:nvSpPr>
          <p:cNvPr id="17" name="TextBox 16">
            <a:extLst>
              <a:ext uri="{FF2B5EF4-FFF2-40B4-BE49-F238E27FC236}">
                <a16:creationId xmlns:a16="http://schemas.microsoft.com/office/drawing/2014/main" id="{7D836260-AE6C-2A5B-F522-0614756B35AC}"/>
              </a:ext>
            </a:extLst>
          </p:cNvPr>
          <p:cNvSpPr txBox="1"/>
          <p:nvPr/>
        </p:nvSpPr>
        <p:spPr>
          <a:xfrm>
            <a:off x="516898" y="4910140"/>
            <a:ext cx="9980469" cy="430887"/>
          </a:xfrm>
          <a:prstGeom prst="rect">
            <a:avLst/>
          </a:prstGeom>
          <a:noFill/>
        </p:spPr>
        <p:txBody>
          <a:bodyPr wrap="square" rtlCol="0">
            <a:spAutoFit/>
          </a:bodyPr>
          <a:lstStyle/>
          <a:p>
            <a:r>
              <a:rPr lang="en-ES" sz="2200" dirty="0"/>
              <a:t>Escribiste desde muy joven, ¿ _____ quién leíste tus primeros textos?</a:t>
            </a:r>
          </a:p>
        </p:txBody>
      </p:sp>
      <p:sp>
        <p:nvSpPr>
          <p:cNvPr id="22" name="TextBox 21">
            <a:extLst>
              <a:ext uri="{FF2B5EF4-FFF2-40B4-BE49-F238E27FC236}">
                <a16:creationId xmlns:a16="http://schemas.microsoft.com/office/drawing/2014/main" id="{9CF50C93-821F-A7FA-4758-439761206D28}"/>
              </a:ext>
            </a:extLst>
          </p:cNvPr>
          <p:cNvSpPr txBox="1"/>
          <p:nvPr/>
        </p:nvSpPr>
        <p:spPr>
          <a:xfrm>
            <a:off x="586624" y="5766839"/>
            <a:ext cx="9791676" cy="430887"/>
          </a:xfrm>
          <a:prstGeom prst="rect">
            <a:avLst/>
          </a:prstGeom>
          <a:noFill/>
        </p:spPr>
        <p:txBody>
          <a:bodyPr wrap="square" rtlCol="0">
            <a:spAutoFit/>
          </a:bodyPr>
          <a:lstStyle/>
          <a:p>
            <a:r>
              <a:rPr lang="en-ES" sz="2200" dirty="0"/>
              <a:t>¿Y _____ qué cosas encontraste inspiración para empezar a escribir?  </a:t>
            </a:r>
          </a:p>
        </p:txBody>
      </p:sp>
      <p:sp>
        <p:nvSpPr>
          <p:cNvPr id="24" name="TextBox 23">
            <a:hlinkClick r:id="" action="ppaction://noaction">
              <a:snd r:embed="rId3" name="Hoy hablamos....wav"/>
            </a:hlinkClick>
            <a:extLst>
              <a:ext uri="{FF2B5EF4-FFF2-40B4-BE49-F238E27FC236}">
                <a16:creationId xmlns:a16="http://schemas.microsoft.com/office/drawing/2014/main" id="{2206AA16-2C03-EFA3-B069-D74C730AD84F}"/>
              </a:ext>
            </a:extLst>
          </p:cNvPr>
          <p:cNvSpPr txBox="1"/>
          <p:nvPr/>
        </p:nvSpPr>
        <p:spPr>
          <a:xfrm>
            <a:off x="208830" y="1918127"/>
            <a:ext cx="327334" cy="400110"/>
          </a:xfrm>
          <a:prstGeom prst="rect">
            <a:avLst/>
          </a:prstGeom>
          <a:solidFill>
            <a:schemeClr val="accent1"/>
          </a:solidFill>
        </p:spPr>
        <p:txBody>
          <a:bodyPr wrap="square" rtlCol="0">
            <a:spAutoFit/>
          </a:bodyPr>
          <a:lstStyle/>
          <a:p>
            <a:r>
              <a:rPr lang="en-ES" sz="2000" b="1" dirty="0">
                <a:solidFill>
                  <a:schemeClr val="bg1"/>
                </a:solidFill>
              </a:rPr>
              <a:t>1</a:t>
            </a:r>
          </a:p>
        </p:txBody>
      </p:sp>
      <p:sp>
        <p:nvSpPr>
          <p:cNvPr id="25" name="TextBox 24">
            <a:hlinkClick r:id="" action="ppaction://noaction">
              <a:snd r:embed="rId4" name="Y hasta cuando....wav"/>
            </a:hlinkClick>
            <a:extLst>
              <a:ext uri="{FF2B5EF4-FFF2-40B4-BE49-F238E27FC236}">
                <a16:creationId xmlns:a16="http://schemas.microsoft.com/office/drawing/2014/main" id="{213478B2-20CE-8C16-CE0D-0562AE6467C5}"/>
              </a:ext>
            </a:extLst>
          </p:cNvPr>
          <p:cNvSpPr txBox="1"/>
          <p:nvPr/>
        </p:nvSpPr>
        <p:spPr>
          <a:xfrm>
            <a:off x="212645" y="3178252"/>
            <a:ext cx="328936" cy="400110"/>
          </a:xfrm>
          <a:prstGeom prst="rect">
            <a:avLst/>
          </a:prstGeom>
          <a:solidFill>
            <a:schemeClr val="accent1"/>
          </a:solidFill>
        </p:spPr>
        <p:txBody>
          <a:bodyPr wrap="none" rtlCol="0">
            <a:spAutoFit/>
          </a:bodyPr>
          <a:lstStyle/>
          <a:p>
            <a:r>
              <a:rPr lang="en-ES" sz="2000" b="1" dirty="0">
                <a:solidFill>
                  <a:schemeClr val="bg1"/>
                </a:solidFill>
              </a:rPr>
              <a:t>2</a:t>
            </a:r>
          </a:p>
        </p:txBody>
      </p:sp>
      <p:sp>
        <p:nvSpPr>
          <p:cNvPr id="26" name="TextBox 25">
            <a:hlinkClick r:id="" action="ppaction://noaction">
              <a:snd r:embed="rId5" name="Y ma%CC%81s tarde....wav"/>
            </a:hlinkClick>
            <a:extLst>
              <a:ext uri="{FF2B5EF4-FFF2-40B4-BE49-F238E27FC236}">
                <a16:creationId xmlns:a16="http://schemas.microsoft.com/office/drawing/2014/main" id="{1036E72E-EA3C-EDC4-EAF8-3C592888179B}"/>
              </a:ext>
            </a:extLst>
          </p:cNvPr>
          <p:cNvSpPr txBox="1"/>
          <p:nvPr/>
        </p:nvSpPr>
        <p:spPr>
          <a:xfrm>
            <a:off x="232713" y="4058255"/>
            <a:ext cx="288801" cy="400110"/>
          </a:xfrm>
          <a:prstGeom prst="rect">
            <a:avLst/>
          </a:prstGeom>
          <a:solidFill>
            <a:schemeClr val="accent1"/>
          </a:solidFill>
        </p:spPr>
        <p:txBody>
          <a:bodyPr wrap="square" rtlCol="0">
            <a:spAutoFit/>
          </a:bodyPr>
          <a:lstStyle/>
          <a:p>
            <a:r>
              <a:rPr lang="en-ES" sz="2000" b="1" dirty="0">
                <a:solidFill>
                  <a:schemeClr val="bg1"/>
                </a:solidFill>
              </a:rPr>
              <a:t>3</a:t>
            </a:r>
          </a:p>
        </p:txBody>
      </p:sp>
      <p:sp>
        <p:nvSpPr>
          <p:cNvPr id="27" name="TextBox 26">
            <a:hlinkClick r:id="" action="ppaction://noaction">
              <a:snd r:embed="rId6" name="escribiste desde.wav"/>
            </a:hlinkClick>
            <a:extLst>
              <a:ext uri="{FF2B5EF4-FFF2-40B4-BE49-F238E27FC236}">
                <a16:creationId xmlns:a16="http://schemas.microsoft.com/office/drawing/2014/main" id="{0C39FDBF-D542-69C4-620B-81A6E26A1C61}"/>
              </a:ext>
            </a:extLst>
          </p:cNvPr>
          <p:cNvSpPr txBox="1"/>
          <p:nvPr/>
        </p:nvSpPr>
        <p:spPr>
          <a:xfrm>
            <a:off x="212645" y="4938258"/>
            <a:ext cx="328936" cy="400110"/>
          </a:xfrm>
          <a:prstGeom prst="rect">
            <a:avLst/>
          </a:prstGeom>
          <a:solidFill>
            <a:schemeClr val="accent1"/>
          </a:solidFill>
        </p:spPr>
        <p:txBody>
          <a:bodyPr wrap="none" rtlCol="0">
            <a:spAutoFit/>
          </a:bodyPr>
          <a:lstStyle/>
          <a:p>
            <a:r>
              <a:rPr lang="en-ES" sz="2000" b="1" dirty="0">
                <a:solidFill>
                  <a:schemeClr val="bg1"/>
                </a:solidFill>
              </a:rPr>
              <a:t>4</a:t>
            </a:r>
          </a:p>
        </p:txBody>
      </p:sp>
      <p:sp>
        <p:nvSpPr>
          <p:cNvPr id="28" name="TextBox 27">
            <a:hlinkClick r:id="" action="ppaction://noaction">
              <a:snd r:embed="rId7" name="%C2%BFEn que%CC%81 cosas....wav"/>
            </a:hlinkClick>
            <a:extLst>
              <a:ext uri="{FF2B5EF4-FFF2-40B4-BE49-F238E27FC236}">
                <a16:creationId xmlns:a16="http://schemas.microsoft.com/office/drawing/2014/main" id="{E33E94DD-E5FE-EBA9-DBBA-CDDA8C264038}"/>
              </a:ext>
            </a:extLst>
          </p:cNvPr>
          <p:cNvSpPr txBox="1"/>
          <p:nvPr/>
        </p:nvSpPr>
        <p:spPr>
          <a:xfrm>
            <a:off x="212645" y="5818261"/>
            <a:ext cx="328936" cy="400110"/>
          </a:xfrm>
          <a:prstGeom prst="rect">
            <a:avLst/>
          </a:prstGeom>
          <a:solidFill>
            <a:schemeClr val="accent1"/>
          </a:solidFill>
        </p:spPr>
        <p:txBody>
          <a:bodyPr wrap="none" rtlCol="0">
            <a:spAutoFit/>
          </a:bodyPr>
          <a:lstStyle/>
          <a:p>
            <a:r>
              <a:rPr lang="en-ES" sz="2000" b="1" dirty="0">
                <a:solidFill>
                  <a:schemeClr val="bg1"/>
                </a:solidFill>
              </a:rPr>
              <a:t>5</a:t>
            </a:r>
          </a:p>
        </p:txBody>
      </p:sp>
      <p:sp>
        <p:nvSpPr>
          <p:cNvPr id="34" name="TextBox 33">
            <a:extLst>
              <a:ext uri="{FF2B5EF4-FFF2-40B4-BE49-F238E27FC236}">
                <a16:creationId xmlns:a16="http://schemas.microsoft.com/office/drawing/2014/main" id="{DC0BFB87-D4AE-246F-00B2-2651D8A50E4C}"/>
              </a:ext>
            </a:extLst>
          </p:cNvPr>
          <p:cNvSpPr txBox="1"/>
          <p:nvPr/>
        </p:nvSpPr>
        <p:spPr>
          <a:xfrm>
            <a:off x="6860034" y="170796"/>
            <a:ext cx="3329664" cy="707886"/>
          </a:xfrm>
          <a:prstGeom prst="rect">
            <a:avLst/>
          </a:prstGeom>
          <a:noFill/>
        </p:spPr>
        <p:txBody>
          <a:bodyPr wrap="square" rtlCol="0">
            <a:spAutoFit/>
          </a:bodyPr>
          <a:lstStyle/>
          <a:p>
            <a:r>
              <a:rPr lang="en-ES" sz="2000" dirty="0"/>
              <a:t>*República Dominicana = Dominican Republic</a:t>
            </a:r>
          </a:p>
        </p:txBody>
      </p:sp>
      <p:sp>
        <p:nvSpPr>
          <p:cNvPr id="35" name="TextBox 34">
            <a:extLst>
              <a:ext uri="{FF2B5EF4-FFF2-40B4-BE49-F238E27FC236}">
                <a16:creationId xmlns:a16="http://schemas.microsoft.com/office/drawing/2014/main" id="{022F2B27-20DE-47D5-D8A3-7CBD40EF8950}"/>
              </a:ext>
            </a:extLst>
          </p:cNvPr>
          <p:cNvSpPr txBox="1"/>
          <p:nvPr/>
        </p:nvSpPr>
        <p:spPr>
          <a:xfrm>
            <a:off x="3686414" y="6423483"/>
            <a:ext cx="5075359" cy="400110"/>
          </a:xfrm>
          <a:prstGeom prst="rect">
            <a:avLst/>
          </a:prstGeom>
          <a:noFill/>
        </p:spPr>
        <p:txBody>
          <a:bodyPr wrap="square" rtlCol="0">
            <a:spAutoFit/>
          </a:bodyPr>
          <a:lstStyle/>
          <a:p>
            <a:r>
              <a:rPr lang="en-ES" sz="2000" dirty="0">
                <a:highlight>
                  <a:srgbClr val="FFF5F5"/>
                </a:highlight>
              </a:rPr>
              <a:t>*estadounidense (H) = from the US</a:t>
            </a:r>
          </a:p>
        </p:txBody>
      </p:sp>
      <p:sp>
        <p:nvSpPr>
          <p:cNvPr id="43" name="TextBox 42">
            <a:extLst>
              <a:ext uri="{FF2B5EF4-FFF2-40B4-BE49-F238E27FC236}">
                <a16:creationId xmlns:a16="http://schemas.microsoft.com/office/drawing/2014/main" id="{67D30F38-B844-3B0E-5510-FF895BB60F62}"/>
              </a:ext>
            </a:extLst>
          </p:cNvPr>
          <p:cNvSpPr txBox="1"/>
          <p:nvPr/>
        </p:nvSpPr>
        <p:spPr>
          <a:xfrm>
            <a:off x="1693133" y="2548169"/>
            <a:ext cx="508473" cy="400110"/>
          </a:xfrm>
          <a:prstGeom prst="rect">
            <a:avLst/>
          </a:prstGeom>
          <a:solidFill>
            <a:schemeClr val="tx2">
              <a:lumMod val="20000"/>
              <a:lumOff val="80000"/>
            </a:schemeClr>
          </a:solidFill>
        </p:spPr>
        <p:txBody>
          <a:bodyPr wrap="none" rtlCol="0">
            <a:spAutoFit/>
          </a:bodyPr>
          <a:lstStyle/>
          <a:p>
            <a:r>
              <a:rPr lang="en-ES" sz="2000" dirty="0"/>
              <a:t>en</a:t>
            </a:r>
          </a:p>
        </p:txBody>
      </p:sp>
      <p:sp>
        <p:nvSpPr>
          <p:cNvPr id="44" name="TextBox 43">
            <a:extLst>
              <a:ext uri="{FF2B5EF4-FFF2-40B4-BE49-F238E27FC236}">
                <a16:creationId xmlns:a16="http://schemas.microsoft.com/office/drawing/2014/main" id="{7D0B1957-0B36-8150-FB39-999EA3CC427A}"/>
              </a:ext>
            </a:extLst>
          </p:cNvPr>
          <p:cNvSpPr txBox="1"/>
          <p:nvPr/>
        </p:nvSpPr>
        <p:spPr>
          <a:xfrm>
            <a:off x="2366037" y="2548169"/>
            <a:ext cx="359394" cy="400110"/>
          </a:xfrm>
          <a:prstGeom prst="rect">
            <a:avLst/>
          </a:prstGeom>
          <a:solidFill>
            <a:schemeClr val="tx2">
              <a:lumMod val="20000"/>
              <a:lumOff val="80000"/>
            </a:schemeClr>
          </a:solidFill>
        </p:spPr>
        <p:txBody>
          <a:bodyPr wrap="none" rtlCol="0">
            <a:spAutoFit/>
          </a:bodyPr>
          <a:lstStyle/>
          <a:p>
            <a:r>
              <a:rPr lang="en-ES" sz="2000" dirty="0"/>
              <a:t>a</a:t>
            </a:r>
          </a:p>
        </p:txBody>
      </p:sp>
      <p:sp>
        <p:nvSpPr>
          <p:cNvPr id="46" name="TextBox 45">
            <a:extLst>
              <a:ext uri="{FF2B5EF4-FFF2-40B4-BE49-F238E27FC236}">
                <a16:creationId xmlns:a16="http://schemas.microsoft.com/office/drawing/2014/main" id="{049274A1-4F96-93F7-7AE5-BACFB105EAB1}"/>
              </a:ext>
            </a:extLst>
          </p:cNvPr>
          <p:cNvSpPr txBox="1"/>
          <p:nvPr/>
        </p:nvSpPr>
        <p:spPr>
          <a:xfrm>
            <a:off x="2889862" y="2548169"/>
            <a:ext cx="527709" cy="400110"/>
          </a:xfrm>
          <a:prstGeom prst="rect">
            <a:avLst/>
          </a:prstGeom>
          <a:solidFill>
            <a:schemeClr val="tx2">
              <a:lumMod val="20000"/>
              <a:lumOff val="80000"/>
            </a:schemeClr>
          </a:solidFill>
        </p:spPr>
        <p:txBody>
          <a:bodyPr wrap="none" rtlCol="0">
            <a:spAutoFit/>
          </a:bodyPr>
          <a:lstStyle/>
          <a:p>
            <a:r>
              <a:rPr lang="en-ES" sz="2000" dirty="0"/>
              <a:t>de</a:t>
            </a:r>
          </a:p>
        </p:txBody>
      </p:sp>
      <p:sp>
        <p:nvSpPr>
          <p:cNvPr id="47" name="TextBox 46">
            <a:extLst>
              <a:ext uri="{FF2B5EF4-FFF2-40B4-BE49-F238E27FC236}">
                <a16:creationId xmlns:a16="http://schemas.microsoft.com/office/drawing/2014/main" id="{1E3A1992-A12B-A62C-10AF-53BE720E33CB}"/>
              </a:ext>
            </a:extLst>
          </p:cNvPr>
          <p:cNvSpPr txBox="1"/>
          <p:nvPr/>
        </p:nvSpPr>
        <p:spPr>
          <a:xfrm>
            <a:off x="6860034" y="3179603"/>
            <a:ext cx="604653" cy="400110"/>
          </a:xfrm>
          <a:prstGeom prst="rect">
            <a:avLst/>
          </a:prstGeom>
          <a:solidFill>
            <a:schemeClr val="tx2">
              <a:lumMod val="20000"/>
              <a:lumOff val="80000"/>
            </a:schemeClr>
          </a:solidFill>
        </p:spPr>
        <p:txBody>
          <a:bodyPr wrap="none" rtlCol="0">
            <a:spAutoFit/>
          </a:bodyPr>
          <a:lstStyle/>
          <a:p>
            <a:r>
              <a:rPr lang="en-ES" sz="2000" dirty="0"/>
              <a:t>por</a:t>
            </a:r>
          </a:p>
        </p:txBody>
      </p:sp>
      <p:sp>
        <p:nvSpPr>
          <p:cNvPr id="48" name="TextBox 47">
            <a:extLst>
              <a:ext uri="{FF2B5EF4-FFF2-40B4-BE49-F238E27FC236}">
                <a16:creationId xmlns:a16="http://schemas.microsoft.com/office/drawing/2014/main" id="{1739C86A-38E1-B3E7-9D68-C0EF80F33C93}"/>
              </a:ext>
            </a:extLst>
          </p:cNvPr>
          <p:cNvSpPr txBox="1"/>
          <p:nvPr/>
        </p:nvSpPr>
        <p:spPr>
          <a:xfrm>
            <a:off x="7603278" y="3177927"/>
            <a:ext cx="877163" cy="400110"/>
          </a:xfrm>
          <a:prstGeom prst="rect">
            <a:avLst/>
          </a:prstGeom>
          <a:solidFill>
            <a:schemeClr val="tx2">
              <a:lumMod val="20000"/>
              <a:lumOff val="80000"/>
            </a:schemeClr>
          </a:solidFill>
        </p:spPr>
        <p:txBody>
          <a:bodyPr wrap="none" rtlCol="0">
            <a:spAutoFit/>
          </a:bodyPr>
          <a:lstStyle/>
          <a:p>
            <a:r>
              <a:rPr lang="en-ES" sz="2000" dirty="0"/>
              <a:t>hasta</a:t>
            </a:r>
          </a:p>
        </p:txBody>
      </p:sp>
      <p:sp>
        <p:nvSpPr>
          <p:cNvPr id="49" name="TextBox 48">
            <a:extLst>
              <a:ext uri="{FF2B5EF4-FFF2-40B4-BE49-F238E27FC236}">
                <a16:creationId xmlns:a16="http://schemas.microsoft.com/office/drawing/2014/main" id="{A6FB7812-F08B-3518-6527-E1091BDDF051}"/>
              </a:ext>
            </a:extLst>
          </p:cNvPr>
          <p:cNvSpPr txBox="1"/>
          <p:nvPr/>
        </p:nvSpPr>
        <p:spPr>
          <a:xfrm>
            <a:off x="8619032" y="3174036"/>
            <a:ext cx="359394" cy="400110"/>
          </a:xfrm>
          <a:prstGeom prst="rect">
            <a:avLst/>
          </a:prstGeom>
          <a:solidFill>
            <a:schemeClr val="tx2">
              <a:lumMod val="20000"/>
              <a:lumOff val="80000"/>
            </a:schemeClr>
          </a:solidFill>
        </p:spPr>
        <p:txBody>
          <a:bodyPr wrap="none" rtlCol="0">
            <a:spAutoFit/>
          </a:bodyPr>
          <a:lstStyle/>
          <a:p>
            <a:r>
              <a:rPr lang="en-ES" sz="2000" dirty="0"/>
              <a:t>a</a:t>
            </a:r>
          </a:p>
        </p:txBody>
      </p:sp>
      <p:sp>
        <p:nvSpPr>
          <p:cNvPr id="50" name="TextBox 49">
            <a:extLst>
              <a:ext uri="{FF2B5EF4-FFF2-40B4-BE49-F238E27FC236}">
                <a16:creationId xmlns:a16="http://schemas.microsoft.com/office/drawing/2014/main" id="{71AFF4A2-EBF3-35F0-44C0-03AD72631504}"/>
              </a:ext>
            </a:extLst>
          </p:cNvPr>
          <p:cNvSpPr txBox="1"/>
          <p:nvPr/>
        </p:nvSpPr>
        <p:spPr>
          <a:xfrm>
            <a:off x="9430978" y="4068749"/>
            <a:ext cx="604653" cy="400110"/>
          </a:xfrm>
          <a:prstGeom prst="rect">
            <a:avLst/>
          </a:prstGeom>
          <a:solidFill>
            <a:schemeClr val="tx2">
              <a:lumMod val="20000"/>
              <a:lumOff val="80000"/>
            </a:schemeClr>
          </a:solidFill>
        </p:spPr>
        <p:txBody>
          <a:bodyPr wrap="square" rtlCol="0">
            <a:spAutoFit/>
          </a:bodyPr>
          <a:lstStyle/>
          <a:p>
            <a:r>
              <a:rPr lang="en-ES" sz="2000" dirty="0"/>
              <a:t>por</a:t>
            </a:r>
          </a:p>
        </p:txBody>
      </p:sp>
      <p:sp>
        <p:nvSpPr>
          <p:cNvPr id="51" name="TextBox 50">
            <a:extLst>
              <a:ext uri="{FF2B5EF4-FFF2-40B4-BE49-F238E27FC236}">
                <a16:creationId xmlns:a16="http://schemas.microsoft.com/office/drawing/2014/main" id="{60144B4C-079D-CDE4-0EBC-F3CCD65A2A2D}"/>
              </a:ext>
            </a:extLst>
          </p:cNvPr>
          <p:cNvSpPr txBox="1"/>
          <p:nvPr/>
        </p:nvSpPr>
        <p:spPr>
          <a:xfrm>
            <a:off x="8052569" y="4058255"/>
            <a:ext cx="508473" cy="400110"/>
          </a:xfrm>
          <a:prstGeom prst="rect">
            <a:avLst/>
          </a:prstGeom>
          <a:solidFill>
            <a:schemeClr val="tx2">
              <a:lumMod val="20000"/>
              <a:lumOff val="80000"/>
            </a:schemeClr>
          </a:solidFill>
        </p:spPr>
        <p:txBody>
          <a:bodyPr wrap="none" rtlCol="0">
            <a:spAutoFit/>
          </a:bodyPr>
          <a:lstStyle/>
          <a:p>
            <a:r>
              <a:rPr lang="en-ES" sz="2000" dirty="0"/>
              <a:t>en</a:t>
            </a:r>
          </a:p>
        </p:txBody>
      </p:sp>
      <p:sp>
        <p:nvSpPr>
          <p:cNvPr id="52" name="TextBox 51">
            <a:extLst>
              <a:ext uri="{FF2B5EF4-FFF2-40B4-BE49-F238E27FC236}">
                <a16:creationId xmlns:a16="http://schemas.microsoft.com/office/drawing/2014/main" id="{703B1CB0-D02F-BBC4-2D6C-E7344EE516E6}"/>
              </a:ext>
            </a:extLst>
          </p:cNvPr>
          <p:cNvSpPr txBox="1"/>
          <p:nvPr/>
        </p:nvSpPr>
        <p:spPr>
          <a:xfrm>
            <a:off x="8732155" y="4068749"/>
            <a:ext cx="527709" cy="400110"/>
          </a:xfrm>
          <a:prstGeom prst="rect">
            <a:avLst/>
          </a:prstGeom>
          <a:solidFill>
            <a:schemeClr val="tx2">
              <a:lumMod val="20000"/>
              <a:lumOff val="80000"/>
            </a:schemeClr>
          </a:solidFill>
        </p:spPr>
        <p:txBody>
          <a:bodyPr wrap="none" rtlCol="0">
            <a:spAutoFit/>
          </a:bodyPr>
          <a:lstStyle/>
          <a:p>
            <a:r>
              <a:rPr lang="en-ES" sz="2000" dirty="0"/>
              <a:t>de</a:t>
            </a:r>
          </a:p>
        </p:txBody>
      </p:sp>
      <p:sp>
        <p:nvSpPr>
          <p:cNvPr id="53" name="TextBox 52">
            <a:extLst>
              <a:ext uri="{FF2B5EF4-FFF2-40B4-BE49-F238E27FC236}">
                <a16:creationId xmlns:a16="http://schemas.microsoft.com/office/drawing/2014/main" id="{CC7C6018-D878-018F-D8F3-724A70165EF0}"/>
              </a:ext>
            </a:extLst>
          </p:cNvPr>
          <p:cNvSpPr txBox="1"/>
          <p:nvPr/>
        </p:nvSpPr>
        <p:spPr>
          <a:xfrm>
            <a:off x="9758230" y="4894671"/>
            <a:ext cx="527709" cy="400110"/>
          </a:xfrm>
          <a:prstGeom prst="rect">
            <a:avLst/>
          </a:prstGeom>
          <a:solidFill>
            <a:schemeClr val="tx2">
              <a:lumMod val="20000"/>
              <a:lumOff val="80000"/>
            </a:schemeClr>
          </a:solidFill>
        </p:spPr>
        <p:txBody>
          <a:bodyPr wrap="none" rtlCol="0">
            <a:spAutoFit/>
          </a:bodyPr>
          <a:lstStyle/>
          <a:p>
            <a:r>
              <a:rPr lang="en-ES" sz="2000" dirty="0"/>
              <a:t>de</a:t>
            </a:r>
          </a:p>
        </p:txBody>
      </p:sp>
      <p:sp>
        <p:nvSpPr>
          <p:cNvPr id="54" name="TextBox 53">
            <a:extLst>
              <a:ext uri="{FF2B5EF4-FFF2-40B4-BE49-F238E27FC236}">
                <a16:creationId xmlns:a16="http://schemas.microsoft.com/office/drawing/2014/main" id="{CAEC0355-A1E6-7A6A-01BD-6D4C8C08FEBD}"/>
              </a:ext>
            </a:extLst>
          </p:cNvPr>
          <p:cNvSpPr txBox="1"/>
          <p:nvPr/>
        </p:nvSpPr>
        <p:spPr>
          <a:xfrm>
            <a:off x="10442107" y="4894671"/>
            <a:ext cx="359394" cy="400110"/>
          </a:xfrm>
          <a:prstGeom prst="rect">
            <a:avLst/>
          </a:prstGeom>
          <a:solidFill>
            <a:schemeClr val="tx2">
              <a:lumMod val="20000"/>
              <a:lumOff val="80000"/>
            </a:schemeClr>
          </a:solidFill>
        </p:spPr>
        <p:txBody>
          <a:bodyPr wrap="none" rtlCol="0">
            <a:spAutoFit/>
          </a:bodyPr>
          <a:lstStyle/>
          <a:p>
            <a:r>
              <a:rPr lang="en-ES" sz="2000" dirty="0"/>
              <a:t>a</a:t>
            </a:r>
          </a:p>
        </p:txBody>
      </p:sp>
      <p:sp>
        <p:nvSpPr>
          <p:cNvPr id="55" name="TextBox 54">
            <a:extLst>
              <a:ext uri="{FF2B5EF4-FFF2-40B4-BE49-F238E27FC236}">
                <a16:creationId xmlns:a16="http://schemas.microsoft.com/office/drawing/2014/main" id="{2B4D5472-4109-EA9F-2CA3-EF36BF526D99}"/>
              </a:ext>
            </a:extLst>
          </p:cNvPr>
          <p:cNvSpPr txBox="1"/>
          <p:nvPr/>
        </p:nvSpPr>
        <p:spPr>
          <a:xfrm>
            <a:off x="10957669" y="4895708"/>
            <a:ext cx="785793" cy="400110"/>
          </a:xfrm>
          <a:prstGeom prst="rect">
            <a:avLst/>
          </a:prstGeom>
          <a:solidFill>
            <a:schemeClr val="tx2">
              <a:lumMod val="20000"/>
              <a:lumOff val="80000"/>
            </a:schemeClr>
          </a:solidFill>
        </p:spPr>
        <p:txBody>
          <a:bodyPr wrap="none" rtlCol="0">
            <a:spAutoFit/>
          </a:bodyPr>
          <a:lstStyle/>
          <a:p>
            <a:r>
              <a:rPr lang="en-ES" sz="2000" dirty="0"/>
              <a:t>para</a:t>
            </a:r>
          </a:p>
        </p:txBody>
      </p:sp>
      <p:sp>
        <p:nvSpPr>
          <p:cNvPr id="56" name="TextBox 55">
            <a:extLst>
              <a:ext uri="{FF2B5EF4-FFF2-40B4-BE49-F238E27FC236}">
                <a16:creationId xmlns:a16="http://schemas.microsoft.com/office/drawing/2014/main" id="{735D53DD-DB8F-74FC-CF3F-B15191A13419}"/>
              </a:ext>
            </a:extLst>
          </p:cNvPr>
          <p:cNvSpPr txBox="1"/>
          <p:nvPr/>
        </p:nvSpPr>
        <p:spPr>
          <a:xfrm>
            <a:off x="9988894" y="5779922"/>
            <a:ext cx="508473" cy="400110"/>
          </a:xfrm>
          <a:prstGeom prst="rect">
            <a:avLst/>
          </a:prstGeom>
          <a:solidFill>
            <a:schemeClr val="tx2">
              <a:lumMod val="20000"/>
              <a:lumOff val="80000"/>
            </a:schemeClr>
          </a:solidFill>
        </p:spPr>
        <p:txBody>
          <a:bodyPr wrap="none" rtlCol="0">
            <a:spAutoFit/>
          </a:bodyPr>
          <a:lstStyle/>
          <a:p>
            <a:r>
              <a:rPr lang="en-ES" sz="2000" dirty="0"/>
              <a:t>en</a:t>
            </a:r>
          </a:p>
        </p:txBody>
      </p:sp>
      <p:sp>
        <p:nvSpPr>
          <p:cNvPr id="57" name="TextBox 56">
            <a:extLst>
              <a:ext uri="{FF2B5EF4-FFF2-40B4-BE49-F238E27FC236}">
                <a16:creationId xmlns:a16="http://schemas.microsoft.com/office/drawing/2014/main" id="{E4C0BCCD-8779-BD19-2809-665954303E76}"/>
              </a:ext>
            </a:extLst>
          </p:cNvPr>
          <p:cNvSpPr txBox="1"/>
          <p:nvPr/>
        </p:nvSpPr>
        <p:spPr>
          <a:xfrm>
            <a:off x="10631428" y="5779922"/>
            <a:ext cx="676788" cy="400110"/>
          </a:xfrm>
          <a:prstGeom prst="rect">
            <a:avLst/>
          </a:prstGeom>
          <a:solidFill>
            <a:schemeClr val="tx2">
              <a:lumMod val="20000"/>
              <a:lumOff val="80000"/>
            </a:schemeClr>
          </a:solidFill>
        </p:spPr>
        <p:txBody>
          <a:bodyPr wrap="none" rtlCol="0">
            <a:spAutoFit/>
          </a:bodyPr>
          <a:lstStyle/>
          <a:p>
            <a:r>
              <a:rPr lang="en-ES" sz="2000" dirty="0"/>
              <a:t>con</a:t>
            </a:r>
          </a:p>
        </p:txBody>
      </p:sp>
      <p:sp>
        <p:nvSpPr>
          <p:cNvPr id="58" name="TextBox 57">
            <a:extLst>
              <a:ext uri="{FF2B5EF4-FFF2-40B4-BE49-F238E27FC236}">
                <a16:creationId xmlns:a16="http://schemas.microsoft.com/office/drawing/2014/main" id="{EF1BFC2F-E0BB-816D-DCBF-918F95C51F69}"/>
              </a:ext>
            </a:extLst>
          </p:cNvPr>
          <p:cNvSpPr txBox="1"/>
          <p:nvPr/>
        </p:nvSpPr>
        <p:spPr>
          <a:xfrm>
            <a:off x="11442277" y="5779922"/>
            <a:ext cx="604653" cy="400110"/>
          </a:xfrm>
          <a:prstGeom prst="rect">
            <a:avLst/>
          </a:prstGeom>
          <a:solidFill>
            <a:schemeClr val="tx2">
              <a:lumMod val="20000"/>
              <a:lumOff val="80000"/>
            </a:schemeClr>
          </a:solidFill>
        </p:spPr>
        <p:txBody>
          <a:bodyPr wrap="none" rtlCol="0">
            <a:spAutoFit/>
          </a:bodyPr>
          <a:lstStyle/>
          <a:p>
            <a:r>
              <a:rPr lang="en-ES" sz="2000" dirty="0"/>
              <a:t>por</a:t>
            </a:r>
          </a:p>
        </p:txBody>
      </p:sp>
      <p:sp>
        <p:nvSpPr>
          <p:cNvPr id="59" name="TextBox 58">
            <a:extLst>
              <a:ext uri="{FF2B5EF4-FFF2-40B4-BE49-F238E27FC236}">
                <a16:creationId xmlns:a16="http://schemas.microsoft.com/office/drawing/2014/main" id="{ACBB5803-31E7-CD4F-A028-56F184C75C6F}"/>
              </a:ext>
            </a:extLst>
          </p:cNvPr>
          <p:cNvSpPr txBox="1"/>
          <p:nvPr/>
        </p:nvSpPr>
        <p:spPr>
          <a:xfrm>
            <a:off x="9907692" y="2178702"/>
            <a:ext cx="743819" cy="400110"/>
          </a:xfrm>
          <a:prstGeom prst="rect">
            <a:avLst/>
          </a:prstGeom>
          <a:solidFill>
            <a:srgbClr val="92D050"/>
          </a:solidFill>
        </p:spPr>
        <p:txBody>
          <a:bodyPr wrap="square" rtlCol="0">
            <a:spAutoFit/>
          </a:bodyPr>
          <a:lstStyle/>
          <a:p>
            <a:pPr algn="ctr"/>
            <a:r>
              <a:rPr lang="en-ES" sz="2000" dirty="0"/>
              <a:t>en</a:t>
            </a:r>
          </a:p>
        </p:txBody>
      </p:sp>
      <p:sp>
        <p:nvSpPr>
          <p:cNvPr id="60" name="TextBox 59">
            <a:extLst>
              <a:ext uri="{FF2B5EF4-FFF2-40B4-BE49-F238E27FC236}">
                <a16:creationId xmlns:a16="http://schemas.microsoft.com/office/drawing/2014/main" id="{25B103F1-8ED7-00DD-2656-96617C37791C}"/>
              </a:ext>
            </a:extLst>
          </p:cNvPr>
          <p:cNvSpPr txBox="1"/>
          <p:nvPr/>
        </p:nvSpPr>
        <p:spPr>
          <a:xfrm>
            <a:off x="1139220" y="3166671"/>
            <a:ext cx="972609" cy="400110"/>
          </a:xfrm>
          <a:prstGeom prst="rect">
            <a:avLst/>
          </a:prstGeom>
          <a:solidFill>
            <a:srgbClr val="92D050"/>
          </a:solidFill>
        </p:spPr>
        <p:txBody>
          <a:bodyPr wrap="square" rtlCol="0">
            <a:spAutoFit/>
          </a:bodyPr>
          <a:lstStyle/>
          <a:p>
            <a:pPr algn="ctr"/>
            <a:r>
              <a:rPr lang="en-ES" sz="2000" dirty="0"/>
              <a:t>hasta</a:t>
            </a:r>
          </a:p>
        </p:txBody>
      </p:sp>
      <p:sp>
        <p:nvSpPr>
          <p:cNvPr id="61" name="TextBox 60">
            <a:extLst>
              <a:ext uri="{FF2B5EF4-FFF2-40B4-BE49-F238E27FC236}">
                <a16:creationId xmlns:a16="http://schemas.microsoft.com/office/drawing/2014/main" id="{A5AD2F67-F652-3922-26E9-6DA5CC8E3840}"/>
              </a:ext>
            </a:extLst>
          </p:cNvPr>
          <p:cNvSpPr txBox="1"/>
          <p:nvPr/>
        </p:nvSpPr>
        <p:spPr>
          <a:xfrm>
            <a:off x="6430738" y="4058255"/>
            <a:ext cx="751895" cy="400110"/>
          </a:xfrm>
          <a:prstGeom prst="rect">
            <a:avLst/>
          </a:prstGeom>
          <a:solidFill>
            <a:srgbClr val="92D050"/>
          </a:solidFill>
        </p:spPr>
        <p:txBody>
          <a:bodyPr wrap="square" rtlCol="0">
            <a:spAutoFit/>
          </a:bodyPr>
          <a:lstStyle/>
          <a:p>
            <a:pPr algn="ctr"/>
            <a:r>
              <a:rPr lang="en-ES" sz="2000" dirty="0"/>
              <a:t>por</a:t>
            </a:r>
          </a:p>
        </p:txBody>
      </p:sp>
      <p:sp>
        <p:nvSpPr>
          <p:cNvPr id="62" name="TextBox 61">
            <a:extLst>
              <a:ext uri="{FF2B5EF4-FFF2-40B4-BE49-F238E27FC236}">
                <a16:creationId xmlns:a16="http://schemas.microsoft.com/office/drawing/2014/main" id="{7E34A7BD-1379-7128-AD9A-441F74AC3CF7}"/>
              </a:ext>
            </a:extLst>
          </p:cNvPr>
          <p:cNvSpPr txBox="1"/>
          <p:nvPr/>
        </p:nvSpPr>
        <p:spPr>
          <a:xfrm>
            <a:off x="4618299" y="4904159"/>
            <a:ext cx="729205" cy="400110"/>
          </a:xfrm>
          <a:prstGeom prst="rect">
            <a:avLst/>
          </a:prstGeom>
          <a:solidFill>
            <a:srgbClr val="92D050"/>
          </a:solidFill>
        </p:spPr>
        <p:txBody>
          <a:bodyPr wrap="square" rtlCol="0">
            <a:spAutoFit/>
          </a:bodyPr>
          <a:lstStyle/>
          <a:p>
            <a:pPr algn="ctr"/>
            <a:r>
              <a:rPr lang="en-ES" sz="2000" dirty="0"/>
              <a:t>a</a:t>
            </a:r>
          </a:p>
        </p:txBody>
      </p:sp>
      <p:sp>
        <p:nvSpPr>
          <p:cNvPr id="63" name="TextBox 62">
            <a:extLst>
              <a:ext uri="{FF2B5EF4-FFF2-40B4-BE49-F238E27FC236}">
                <a16:creationId xmlns:a16="http://schemas.microsoft.com/office/drawing/2014/main" id="{C77B97B8-E8FD-419E-FA8C-3D2A59625B92}"/>
              </a:ext>
            </a:extLst>
          </p:cNvPr>
          <p:cNvSpPr txBox="1"/>
          <p:nvPr/>
        </p:nvSpPr>
        <p:spPr>
          <a:xfrm>
            <a:off x="1055617" y="5797616"/>
            <a:ext cx="758083" cy="400110"/>
          </a:xfrm>
          <a:prstGeom prst="rect">
            <a:avLst/>
          </a:prstGeom>
          <a:solidFill>
            <a:srgbClr val="92D050"/>
          </a:solidFill>
        </p:spPr>
        <p:txBody>
          <a:bodyPr wrap="square" rtlCol="0">
            <a:spAutoFit/>
          </a:bodyPr>
          <a:lstStyle/>
          <a:p>
            <a:pPr algn="ctr"/>
            <a:r>
              <a:rPr lang="en-ES" sz="2000" dirty="0"/>
              <a:t>en</a:t>
            </a:r>
          </a:p>
        </p:txBody>
      </p:sp>
      <p:pic>
        <p:nvPicPr>
          <p:cNvPr id="1026" name="Picture 2" descr="Journalism - Clip Art Library">
            <a:extLst>
              <a:ext uri="{FF2B5EF4-FFF2-40B4-BE49-F238E27FC236}">
                <a16:creationId xmlns:a16="http://schemas.microsoft.com/office/drawing/2014/main" id="{A46150DA-47EF-0189-B140-3A9BF2038E22}"/>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322470" y="2928547"/>
            <a:ext cx="1397066" cy="1505495"/>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D8BDD73E-CE25-4889-BDCF-1B7482956BA7}"/>
              </a:ext>
            </a:extLst>
          </p:cNvPr>
          <p:cNvGrpSpPr/>
          <p:nvPr/>
        </p:nvGrpSpPr>
        <p:grpSpPr>
          <a:xfrm>
            <a:off x="10843387" y="872456"/>
            <a:ext cx="1061089" cy="344128"/>
            <a:chOff x="7758664" y="380605"/>
            <a:chExt cx="1026170" cy="344128"/>
          </a:xfrm>
        </p:grpSpPr>
        <p:sp>
          <p:nvSpPr>
            <p:cNvPr id="5" name="TextBox 4">
              <a:extLst>
                <a:ext uri="{FF2B5EF4-FFF2-40B4-BE49-F238E27FC236}">
                  <a16:creationId xmlns:a16="http://schemas.microsoft.com/office/drawing/2014/main" id="{6186ED2F-BFDC-C2B8-94D1-A6B25BEF87B2}"/>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r>
                <a:rPr lang="en-GB" sz="2000" b="1" dirty="0"/>
                <a:t>Higher</a:t>
              </a:r>
              <a:endParaRPr lang="en-ES" sz="2000" b="1" dirty="0"/>
            </a:p>
          </p:txBody>
        </p:sp>
        <p:cxnSp>
          <p:nvCxnSpPr>
            <p:cNvPr id="6" name="Straight Connector 5">
              <a:extLst>
                <a:ext uri="{FF2B5EF4-FFF2-40B4-BE49-F238E27FC236}">
                  <a16:creationId xmlns:a16="http://schemas.microsoft.com/office/drawing/2014/main" id="{262ACEC3-598E-0A0F-AE5C-8C722696CE5B}"/>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35F21CF-8EFC-97E1-E7DC-D3ED23D1732C}"/>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A3D88E7-354E-742B-8798-D3A9E5CCCF34}"/>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91871F8C-15B7-126E-3335-68B3DC2E3956}"/>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17747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60" grpId="0" animBg="1"/>
      <p:bldP spid="61" grpId="0" animBg="1"/>
      <p:bldP spid="62" grpId="0" animBg="1"/>
      <p:bldP spid="6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D836260-AE6C-2A5B-F522-0614756B35AC}"/>
              </a:ext>
            </a:extLst>
          </p:cNvPr>
          <p:cNvSpPr txBox="1"/>
          <p:nvPr/>
        </p:nvSpPr>
        <p:spPr>
          <a:xfrm>
            <a:off x="415628" y="4822180"/>
            <a:ext cx="624107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Escribiste desde muy joven. ¿</a:t>
            </a:r>
            <a:r>
              <a:rPr kumimoji="0" lang="es-ES" sz="2000" b="0" i="0" u="none" strike="noStrike" kern="1200" cap="none" spc="0" normalizeH="0" baseline="0" noProof="0" dirty="0">
                <a:ln>
                  <a:noFill/>
                </a:ln>
                <a:solidFill>
                  <a:srgbClr val="3A3838"/>
                </a:solidFill>
                <a:effectLst/>
                <a:uLnTx/>
                <a:uFillTx/>
                <a:latin typeface="Century Gothic"/>
                <a:ea typeface="+mn-ea"/>
                <a:cs typeface="+mn-cs"/>
              </a:rPr>
              <a:t>Q</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uién </a:t>
            </a:r>
            <a:r>
              <a:rPr kumimoji="0" lang="es-ES" sz="2000" b="0" i="0" u="none" strike="noStrike" kern="1200" cap="none" spc="0" normalizeH="0" baseline="0" noProof="0" dirty="0">
                <a:ln>
                  <a:noFill/>
                </a:ln>
                <a:solidFill>
                  <a:srgbClr val="3A3838"/>
                </a:solidFill>
                <a:effectLst/>
                <a:uLnTx/>
                <a:uFillTx/>
                <a:latin typeface="Century Gothic"/>
                <a:ea typeface="+mn-ea"/>
                <a:cs typeface="+mn-cs"/>
              </a:rPr>
              <a:t>escuchó</a:t>
            </a:r>
            <a:br>
              <a:rPr kumimoji="0" lang="es-ES" sz="2000" b="0" i="0" u="none" strike="noStrike" kern="1200" cap="none" spc="0" normalizeH="0" baseline="0" noProof="0" dirty="0">
                <a:ln>
                  <a:noFill/>
                </a:ln>
                <a:solidFill>
                  <a:srgbClr val="3A3838"/>
                </a:solidFill>
                <a:effectLst/>
                <a:uLnTx/>
                <a:uFillTx/>
                <a:latin typeface="Century Gothic"/>
                <a:ea typeface="+mn-ea"/>
                <a:cs typeface="+mn-cs"/>
              </a:rPr>
            </a:br>
            <a:r>
              <a:rPr kumimoji="0" lang="en-ES" sz="2000" b="0" i="0" u="none" strike="noStrike" kern="1200" cap="none" spc="0" normalizeH="0" baseline="0" noProof="0" dirty="0">
                <a:ln>
                  <a:noFill/>
                </a:ln>
                <a:solidFill>
                  <a:srgbClr val="3A3838"/>
                </a:solidFill>
                <a:effectLst/>
                <a:uLnTx/>
                <a:uFillTx/>
                <a:latin typeface="Century Gothic"/>
                <a:ea typeface="+mn-ea"/>
                <a:cs typeface="+mn-cs"/>
              </a:rPr>
              <a:t>tus primeros textos?</a:t>
            </a:r>
          </a:p>
        </p:txBody>
      </p:sp>
      <p:sp>
        <p:nvSpPr>
          <p:cNvPr id="2" name="Text Placeholder 1">
            <a:extLst>
              <a:ext uri="{FF2B5EF4-FFF2-40B4-BE49-F238E27FC236}">
                <a16:creationId xmlns:a16="http://schemas.microsoft.com/office/drawing/2014/main" id="{97D1D51A-1BF3-C19A-42CE-D454F0A2E52B}"/>
              </a:ext>
            </a:extLst>
          </p:cNvPr>
          <p:cNvSpPr>
            <a:spLocks noGrp="1"/>
          </p:cNvSpPr>
          <p:nvPr>
            <p:ph type="body" sz="quarter" idx="10"/>
          </p:nvPr>
        </p:nvSpPr>
        <p:spPr>
          <a:xfrm>
            <a:off x="-1" y="880134"/>
            <a:ext cx="12163328" cy="701331"/>
          </a:xfrm>
        </p:spPr>
        <p:txBody>
          <a:bodyPr>
            <a:normAutofit/>
          </a:bodyPr>
          <a:lstStyle/>
          <a:p>
            <a:r>
              <a:rPr lang="en-ES" sz="2200" b="1" dirty="0"/>
              <a:t>Aquí tienes una entrevista con Julia Álvarez. La periodista perdió el orden de las respuestas. ¿Cuál es la respuesta para cada pregunta?</a:t>
            </a:r>
          </a:p>
        </p:txBody>
      </p:sp>
      <p:sp>
        <p:nvSpPr>
          <p:cNvPr id="3" name="Title 2">
            <a:extLst>
              <a:ext uri="{FF2B5EF4-FFF2-40B4-BE49-F238E27FC236}">
                <a16:creationId xmlns:a16="http://schemas.microsoft.com/office/drawing/2014/main" id="{A33C2E60-E020-7195-F10D-7E0FB176C891}"/>
              </a:ext>
            </a:extLst>
          </p:cNvPr>
          <p:cNvSpPr>
            <a:spLocks noGrp="1"/>
          </p:cNvSpPr>
          <p:nvPr>
            <p:ph type="title"/>
          </p:nvPr>
        </p:nvSpPr>
        <p:spPr>
          <a:xfrm>
            <a:off x="-1" y="213557"/>
            <a:ext cx="6907238" cy="647577"/>
          </a:xfrm>
        </p:spPr>
        <p:txBody>
          <a:bodyPr>
            <a:normAutofit/>
          </a:bodyPr>
          <a:lstStyle/>
          <a:p>
            <a:r>
              <a:rPr lang="en-ES" dirty="0"/>
              <a:t>Una entrevista a Julia Álvarez</a:t>
            </a:r>
          </a:p>
        </p:txBody>
      </p:sp>
      <p:sp>
        <p:nvSpPr>
          <p:cNvPr id="9" name="Rounded Rectangle 11">
            <a:extLst>
              <a:ext uri="{FF2B5EF4-FFF2-40B4-BE49-F238E27FC236}">
                <a16:creationId xmlns:a16="http://schemas.microsoft.com/office/drawing/2014/main" id="{2A28A9F5-564C-F465-78B5-48625723D739}"/>
              </a:ext>
            </a:extLst>
          </p:cNvPr>
          <p:cNvSpPr/>
          <p:nvPr/>
        </p:nvSpPr>
        <p:spPr>
          <a:xfrm>
            <a:off x="9965804" y="258166"/>
            <a:ext cx="1962340"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53975E3C-2A37-64A9-03A8-97D302CFEC4A}"/>
              </a:ext>
            </a:extLst>
          </p:cNvPr>
          <p:cNvSpPr txBox="1"/>
          <p:nvPr/>
        </p:nvSpPr>
        <p:spPr>
          <a:xfrm>
            <a:off x="415628" y="2003976"/>
            <a:ext cx="6239796"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Hoy hablamos con una autora estadounidense que vivió los primeros diez años de su vida en la República Dominicana*: Julia Álvarez. Julia, tu familia,</a:t>
            </a:r>
            <a:r>
              <a:rPr kumimoji="0" lang="es-ES"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s-ES" sz="2000" b="0" i="0" u="none" strike="noStrike" kern="1200" cap="none" spc="0" normalizeH="0" baseline="0" noProof="0" dirty="0">
                <a:ln>
                  <a:noFill/>
                </a:ln>
                <a:solidFill>
                  <a:srgbClr val="3A3838"/>
                </a:solidFill>
                <a:effectLst/>
                <a:uLnTx/>
                <a:uFillTx/>
                <a:latin typeface="Century Gothic"/>
                <a:ea typeface="+mn-ea"/>
                <a:cs typeface="+mn-cs"/>
              </a:rPr>
              <a:t>dónde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nació?</a:t>
            </a:r>
          </a:p>
        </p:txBody>
      </p:sp>
      <p:sp>
        <p:nvSpPr>
          <p:cNvPr id="12" name="TextBox 11">
            <a:extLst>
              <a:ext uri="{FF2B5EF4-FFF2-40B4-BE49-F238E27FC236}">
                <a16:creationId xmlns:a16="http://schemas.microsoft.com/office/drawing/2014/main" id="{0EF6D57F-E878-3651-02FB-DE9D07DDA2CA}"/>
              </a:ext>
            </a:extLst>
          </p:cNvPr>
          <p:cNvSpPr txBox="1"/>
          <p:nvPr/>
        </p:nvSpPr>
        <p:spPr>
          <a:xfrm>
            <a:off x="6908060" y="5040884"/>
            <a:ext cx="532471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En la República Dominicana, pero yo nací en Estados Unidos. Después, mi familia volvió a la República Dominicana, y yo también, ¡claro!</a:t>
            </a:r>
          </a:p>
        </p:txBody>
      </p:sp>
      <p:sp>
        <p:nvSpPr>
          <p:cNvPr id="13" name="TextBox 12">
            <a:extLst>
              <a:ext uri="{FF2B5EF4-FFF2-40B4-BE49-F238E27FC236}">
                <a16:creationId xmlns:a16="http://schemas.microsoft.com/office/drawing/2014/main" id="{5998E8BB-E897-127D-03E0-92ED4CAC8C78}"/>
              </a:ext>
            </a:extLst>
          </p:cNvPr>
          <p:cNvSpPr txBox="1"/>
          <p:nvPr/>
        </p:nvSpPr>
        <p:spPr>
          <a:xfrm>
            <a:off x="415627" y="3456338"/>
            <a:ext cx="599674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Y, </a:t>
            </a:r>
            <a:r>
              <a:rPr kumimoji="0" lang="es-ES" sz="2000" b="0" i="0" u="none" strike="noStrike" kern="1200" cap="none" spc="0" normalizeH="0" baseline="0" noProof="0" dirty="0">
                <a:ln>
                  <a:noFill/>
                </a:ln>
                <a:solidFill>
                  <a:srgbClr val="3A3838"/>
                </a:solidFill>
                <a:effectLst/>
                <a:uLnTx/>
                <a:uFillTx/>
                <a:latin typeface="Century Gothic"/>
                <a:ea typeface="+mn-ea"/>
                <a:cs typeface="+mn-cs"/>
              </a:rPr>
              <a:t>¿cuánto tiempo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viviste en Estados Unidos?</a:t>
            </a:r>
          </a:p>
        </p:txBody>
      </p:sp>
      <p:sp>
        <p:nvSpPr>
          <p:cNvPr id="14" name="TextBox 13">
            <a:extLst>
              <a:ext uri="{FF2B5EF4-FFF2-40B4-BE49-F238E27FC236}">
                <a16:creationId xmlns:a16="http://schemas.microsoft.com/office/drawing/2014/main" id="{1E7A4A05-9B25-2DBE-D891-C8EF73BAFC16}"/>
              </a:ext>
            </a:extLst>
          </p:cNvPr>
          <p:cNvSpPr txBox="1"/>
          <p:nvPr/>
        </p:nvSpPr>
        <p:spPr>
          <a:xfrm>
            <a:off x="6908060" y="2717828"/>
            <a:ext cx="5246912"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¡Pues solo tres meses! Asistí a la escuela en la República Dominicana y allí aprendí a leer y escribir.  </a:t>
            </a:r>
          </a:p>
        </p:txBody>
      </p:sp>
      <p:sp>
        <p:nvSpPr>
          <p:cNvPr id="15" name="TextBox 14">
            <a:extLst>
              <a:ext uri="{FF2B5EF4-FFF2-40B4-BE49-F238E27FC236}">
                <a16:creationId xmlns:a16="http://schemas.microsoft.com/office/drawing/2014/main" id="{DB54B822-80F5-209A-9ACF-1BF439325BDC}"/>
              </a:ext>
            </a:extLst>
          </p:cNvPr>
          <p:cNvSpPr txBox="1"/>
          <p:nvPr/>
        </p:nvSpPr>
        <p:spPr>
          <a:xfrm>
            <a:off x="415628" y="3985371"/>
            <a:ext cx="620666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Y más tarde volviste a los Estados Unidos, ¿por qué?</a:t>
            </a:r>
          </a:p>
        </p:txBody>
      </p:sp>
      <p:sp>
        <p:nvSpPr>
          <p:cNvPr id="16" name="TextBox 15">
            <a:extLst>
              <a:ext uri="{FF2B5EF4-FFF2-40B4-BE49-F238E27FC236}">
                <a16:creationId xmlns:a16="http://schemas.microsoft.com/office/drawing/2014/main" id="{14158D6B-F6C4-9332-E701-67E8AFD8F9B9}"/>
              </a:ext>
            </a:extLst>
          </p:cNvPr>
          <p:cNvSpPr txBox="1"/>
          <p:nvPr/>
        </p:nvSpPr>
        <p:spPr>
          <a:xfrm>
            <a:off x="6908060" y="3697364"/>
            <a:ext cx="524111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Porque el gobierno no permitió a mi padre estar en el país.</a:t>
            </a:r>
          </a:p>
        </p:txBody>
      </p:sp>
      <p:sp>
        <p:nvSpPr>
          <p:cNvPr id="18" name="TextBox 17">
            <a:extLst>
              <a:ext uri="{FF2B5EF4-FFF2-40B4-BE49-F238E27FC236}">
                <a16:creationId xmlns:a16="http://schemas.microsoft.com/office/drawing/2014/main" id="{89CD45E0-6FB8-7DEF-3AF0-C790C0DEC51D}"/>
              </a:ext>
            </a:extLst>
          </p:cNvPr>
          <p:cNvSpPr txBox="1"/>
          <p:nvPr/>
        </p:nvSpPr>
        <p:spPr>
          <a:xfrm>
            <a:off x="6908060" y="1738292"/>
            <a:ext cx="5246911"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En mis experiencias y en mi familia. En mi primera novela, describí las dificultades de vivir en un lugar nuevo.</a:t>
            </a:r>
          </a:p>
        </p:txBody>
      </p:sp>
      <p:sp>
        <p:nvSpPr>
          <p:cNvPr id="19" name="TextBox 18">
            <a:extLst>
              <a:ext uri="{FF2B5EF4-FFF2-40B4-BE49-F238E27FC236}">
                <a16:creationId xmlns:a16="http://schemas.microsoft.com/office/drawing/2014/main" id="{F2AB444C-FA2F-F00D-DBBF-D0428C73C519}"/>
              </a:ext>
            </a:extLst>
          </p:cNvPr>
          <p:cNvSpPr txBox="1"/>
          <p:nvPr/>
        </p:nvSpPr>
        <p:spPr>
          <a:xfrm>
            <a:off x="2493569" y="1576673"/>
            <a:ext cx="1426994" cy="400110"/>
          </a:xfrm>
          <a:prstGeom prst="rect">
            <a:avLst/>
          </a:prstGeom>
          <a:solidFill>
            <a:schemeClr val="accent4">
              <a:lumMod val="60000"/>
              <a:lumOff val="4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Preguntas</a:t>
            </a:r>
          </a:p>
        </p:txBody>
      </p:sp>
      <p:sp>
        <p:nvSpPr>
          <p:cNvPr id="20" name="TextBox 19">
            <a:extLst>
              <a:ext uri="{FF2B5EF4-FFF2-40B4-BE49-F238E27FC236}">
                <a16:creationId xmlns:a16="http://schemas.microsoft.com/office/drawing/2014/main" id="{29852BAC-0BD9-500A-D8B0-C9EBED2BA030}"/>
              </a:ext>
            </a:extLst>
          </p:cNvPr>
          <p:cNvSpPr txBox="1"/>
          <p:nvPr/>
        </p:nvSpPr>
        <p:spPr>
          <a:xfrm>
            <a:off x="8690061" y="1344579"/>
            <a:ext cx="1563248" cy="400110"/>
          </a:xfrm>
          <a:prstGeom prst="rect">
            <a:avLst/>
          </a:prstGeom>
          <a:solidFill>
            <a:schemeClr val="accent5"/>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Respuestas</a:t>
            </a:r>
          </a:p>
        </p:txBody>
      </p:sp>
      <p:sp>
        <p:nvSpPr>
          <p:cNvPr id="22" name="TextBox 21">
            <a:extLst>
              <a:ext uri="{FF2B5EF4-FFF2-40B4-BE49-F238E27FC236}">
                <a16:creationId xmlns:a16="http://schemas.microsoft.com/office/drawing/2014/main" id="{9CF50C93-821F-A7FA-4758-439761206D28}"/>
              </a:ext>
            </a:extLst>
          </p:cNvPr>
          <p:cNvSpPr txBox="1"/>
          <p:nvPr/>
        </p:nvSpPr>
        <p:spPr>
          <a:xfrm>
            <a:off x="415628" y="5658988"/>
            <a:ext cx="610549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¿Y </a:t>
            </a:r>
            <a:r>
              <a:rPr kumimoji="0" lang="es-ES" sz="2000" b="0" i="0" u="none" strike="noStrike" kern="1200" cap="none" spc="0" normalizeH="0" baseline="0" noProof="0" dirty="0">
                <a:ln>
                  <a:noFill/>
                </a:ln>
                <a:solidFill>
                  <a:srgbClr val="3A3838"/>
                </a:solidFill>
                <a:effectLst/>
                <a:uLnTx/>
                <a:uFillTx/>
                <a:latin typeface="Century Gothic"/>
                <a:ea typeface="+mn-ea"/>
                <a:cs typeface="+mn-cs"/>
              </a:rPr>
              <a:t>       dónde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encontraste inspiración para empezar a escribir?  </a:t>
            </a:r>
          </a:p>
        </p:txBody>
      </p:sp>
      <p:sp>
        <p:nvSpPr>
          <p:cNvPr id="23" name="TextBox 22">
            <a:extLst>
              <a:ext uri="{FF2B5EF4-FFF2-40B4-BE49-F238E27FC236}">
                <a16:creationId xmlns:a16="http://schemas.microsoft.com/office/drawing/2014/main" id="{7F777B7C-B88C-4561-FA6F-A75DC87264A1}"/>
              </a:ext>
            </a:extLst>
          </p:cNvPr>
          <p:cNvSpPr txBox="1"/>
          <p:nvPr/>
        </p:nvSpPr>
        <p:spPr>
          <a:xfrm>
            <a:off x="6908060" y="4369124"/>
            <a:ext cx="52067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No estoy segura, pero imagino que a mi profesora.</a:t>
            </a:r>
          </a:p>
        </p:txBody>
      </p:sp>
      <p:sp>
        <p:nvSpPr>
          <p:cNvPr id="24" name="TextBox 23">
            <a:extLst>
              <a:ext uri="{FF2B5EF4-FFF2-40B4-BE49-F238E27FC236}">
                <a16:creationId xmlns:a16="http://schemas.microsoft.com/office/drawing/2014/main" id="{2206AA16-2C03-EFA3-B069-D74C730AD84F}"/>
              </a:ext>
            </a:extLst>
          </p:cNvPr>
          <p:cNvSpPr txBox="1"/>
          <p:nvPr/>
        </p:nvSpPr>
        <p:spPr>
          <a:xfrm>
            <a:off x="88294" y="2007778"/>
            <a:ext cx="327334" cy="400110"/>
          </a:xfrm>
          <a:prstGeom prst="rect">
            <a:avLst/>
          </a:prstGeom>
          <a:solidFill>
            <a:schemeClr val="accent4">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1</a:t>
            </a:r>
          </a:p>
        </p:txBody>
      </p:sp>
      <p:sp>
        <p:nvSpPr>
          <p:cNvPr id="25" name="TextBox 24">
            <a:extLst>
              <a:ext uri="{FF2B5EF4-FFF2-40B4-BE49-F238E27FC236}">
                <a16:creationId xmlns:a16="http://schemas.microsoft.com/office/drawing/2014/main" id="{213478B2-20CE-8C16-CE0D-0562AE6467C5}"/>
              </a:ext>
            </a:extLst>
          </p:cNvPr>
          <p:cNvSpPr txBox="1"/>
          <p:nvPr/>
        </p:nvSpPr>
        <p:spPr>
          <a:xfrm>
            <a:off x="87493" y="3452714"/>
            <a:ext cx="328936" cy="400110"/>
          </a:xfrm>
          <a:prstGeom prst="rect">
            <a:avLst/>
          </a:prstGeom>
          <a:solidFill>
            <a:schemeClr val="accent4">
              <a:lumMod val="60000"/>
              <a:lumOff val="4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2</a:t>
            </a:r>
          </a:p>
        </p:txBody>
      </p:sp>
      <p:sp>
        <p:nvSpPr>
          <p:cNvPr id="26" name="TextBox 25">
            <a:extLst>
              <a:ext uri="{FF2B5EF4-FFF2-40B4-BE49-F238E27FC236}">
                <a16:creationId xmlns:a16="http://schemas.microsoft.com/office/drawing/2014/main" id="{1036E72E-EA3C-EDC4-EAF8-3C592888179B}"/>
              </a:ext>
            </a:extLst>
          </p:cNvPr>
          <p:cNvSpPr txBox="1"/>
          <p:nvPr/>
        </p:nvSpPr>
        <p:spPr>
          <a:xfrm>
            <a:off x="88028" y="3978123"/>
            <a:ext cx="327600" cy="400110"/>
          </a:xfrm>
          <a:prstGeom prst="rect">
            <a:avLst/>
          </a:prstGeom>
          <a:solidFill>
            <a:schemeClr val="accent4">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3</a:t>
            </a:r>
          </a:p>
        </p:txBody>
      </p:sp>
      <p:sp>
        <p:nvSpPr>
          <p:cNvPr id="27" name="TextBox 26">
            <a:extLst>
              <a:ext uri="{FF2B5EF4-FFF2-40B4-BE49-F238E27FC236}">
                <a16:creationId xmlns:a16="http://schemas.microsoft.com/office/drawing/2014/main" id="{0C39FDBF-D542-69C4-620B-81A6E26A1C61}"/>
              </a:ext>
            </a:extLst>
          </p:cNvPr>
          <p:cNvSpPr txBox="1"/>
          <p:nvPr/>
        </p:nvSpPr>
        <p:spPr>
          <a:xfrm>
            <a:off x="87493" y="4822180"/>
            <a:ext cx="328936" cy="400110"/>
          </a:xfrm>
          <a:prstGeom prst="rect">
            <a:avLst/>
          </a:prstGeom>
          <a:solidFill>
            <a:schemeClr val="accent4">
              <a:lumMod val="60000"/>
              <a:lumOff val="4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4</a:t>
            </a:r>
          </a:p>
        </p:txBody>
      </p:sp>
      <p:sp>
        <p:nvSpPr>
          <p:cNvPr id="28" name="TextBox 27">
            <a:extLst>
              <a:ext uri="{FF2B5EF4-FFF2-40B4-BE49-F238E27FC236}">
                <a16:creationId xmlns:a16="http://schemas.microsoft.com/office/drawing/2014/main" id="{E33E94DD-E5FE-EBA9-DBBA-CDDA8C264038}"/>
              </a:ext>
            </a:extLst>
          </p:cNvPr>
          <p:cNvSpPr txBox="1"/>
          <p:nvPr/>
        </p:nvSpPr>
        <p:spPr>
          <a:xfrm>
            <a:off x="84181" y="5658469"/>
            <a:ext cx="328936" cy="400110"/>
          </a:xfrm>
          <a:prstGeom prst="rect">
            <a:avLst/>
          </a:prstGeom>
          <a:solidFill>
            <a:schemeClr val="accent4">
              <a:lumMod val="60000"/>
              <a:lumOff val="4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5</a:t>
            </a:r>
          </a:p>
        </p:txBody>
      </p:sp>
      <p:sp>
        <p:nvSpPr>
          <p:cNvPr id="29" name="TextBox 28">
            <a:extLst>
              <a:ext uri="{FF2B5EF4-FFF2-40B4-BE49-F238E27FC236}">
                <a16:creationId xmlns:a16="http://schemas.microsoft.com/office/drawing/2014/main" id="{A296667A-9B4F-96DF-DDDB-F4BE93A674C8}"/>
              </a:ext>
            </a:extLst>
          </p:cNvPr>
          <p:cNvSpPr txBox="1"/>
          <p:nvPr/>
        </p:nvSpPr>
        <p:spPr>
          <a:xfrm>
            <a:off x="6579637" y="1738292"/>
            <a:ext cx="327600" cy="400110"/>
          </a:xfrm>
          <a:prstGeom prst="rect">
            <a:avLst/>
          </a:prstGeom>
          <a:solidFill>
            <a:schemeClr val="accent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A</a:t>
            </a:r>
          </a:p>
        </p:txBody>
      </p:sp>
      <p:sp>
        <p:nvSpPr>
          <p:cNvPr id="30" name="TextBox 29">
            <a:extLst>
              <a:ext uri="{FF2B5EF4-FFF2-40B4-BE49-F238E27FC236}">
                <a16:creationId xmlns:a16="http://schemas.microsoft.com/office/drawing/2014/main" id="{E2AEC57F-5D70-5B33-237F-5583537A7EA7}"/>
              </a:ext>
            </a:extLst>
          </p:cNvPr>
          <p:cNvSpPr txBox="1"/>
          <p:nvPr/>
        </p:nvSpPr>
        <p:spPr>
          <a:xfrm>
            <a:off x="6579637" y="2716529"/>
            <a:ext cx="327600" cy="400110"/>
          </a:xfrm>
          <a:prstGeom prst="rect">
            <a:avLst/>
          </a:prstGeom>
          <a:solidFill>
            <a:schemeClr val="accent5"/>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B</a:t>
            </a:r>
          </a:p>
        </p:txBody>
      </p:sp>
      <p:sp>
        <p:nvSpPr>
          <p:cNvPr id="31" name="TextBox 30">
            <a:extLst>
              <a:ext uri="{FF2B5EF4-FFF2-40B4-BE49-F238E27FC236}">
                <a16:creationId xmlns:a16="http://schemas.microsoft.com/office/drawing/2014/main" id="{34763BE1-AA28-2800-07AF-312FDF97708C}"/>
              </a:ext>
            </a:extLst>
          </p:cNvPr>
          <p:cNvSpPr txBox="1"/>
          <p:nvPr/>
        </p:nvSpPr>
        <p:spPr>
          <a:xfrm>
            <a:off x="6583742" y="3699962"/>
            <a:ext cx="327600" cy="400110"/>
          </a:xfrm>
          <a:prstGeom prst="rect">
            <a:avLst/>
          </a:prstGeom>
          <a:solidFill>
            <a:schemeClr val="accent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C</a:t>
            </a:r>
          </a:p>
        </p:txBody>
      </p:sp>
      <p:sp>
        <p:nvSpPr>
          <p:cNvPr id="32" name="TextBox 31">
            <a:extLst>
              <a:ext uri="{FF2B5EF4-FFF2-40B4-BE49-F238E27FC236}">
                <a16:creationId xmlns:a16="http://schemas.microsoft.com/office/drawing/2014/main" id="{B93C7379-01E6-7AAC-842A-F024E05B2F44}"/>
              </a:ext>
            </a:extLst>
          </p:cNvPr>
          <p:cNvSpPr txBox="1"/>
          <p:nvPr/>
        </p:nvSpPr>
        <p:spPr>
          <a:xfrm>
            <a:off x="6583742" y="4364579"/>
            <a:ext cx="327600" cy="400110"/>
          </a:xfrm>
          <a:prstGeom prst="rect">
            <a:avLst/>
          </a:prstGeom>
          <a:solidFill>
            <a:schemeClr val="accent5"/>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D</a:t>
            </a:r>
          </a:p>
        </p:txBody>
      </p:sp>
      <p:sp>
        <p:nvSpPr>
          <p:cNvPr id="33" name="TextBox 32">
            <a:extLst>
              <a:ext uri="{FF2B5EF4-FFF2-40B4-BE49-F238E27FC236}">
                <a16:creationId xmlns:a16="http://schemas.microsoft.com/office/drawing/2014/main" id="{8D1518C6-863E-08A2-D054-39246C529D37}"/>
              </a:ext>
            </a:extLst>
          </p:cNvPr>
          <p:cNvSpPr txBox="1"/>
          <p:nvPr/>
        </p:nvSpPr>
        <p:spPr>
          <a:xfrm>
            <a:off x="6579637" y="5045802"/>
            <a:ext cx="327600" cy="400110"/>
          </a:xfrm>
          <a:prstGeom prst="rect">
            <a:avLst/>
          </a:prstGeom>
          <a:solidFill>
            <a:schemeClr val="accent5"/>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E</a:t>
            </a:r>
          </a:p>
        </p:txBody>
      </p:sp>
      <p:sp>
        <p:nvSpPr>
          <p:cNvPr id="34" name="TextBox 33">
            <a:extLst>
              <a:ext uri="{FF2B5EF4-FFF2-40B4-BE49-F238E27FC236}">
                <a16:creationId xmlns:a16="http://schemas.microsoft.com/office/drawing/2014/main" id="{DC0BFB87-D4AE-246F-00B2-2651D8A50E4C}"/>
              </a:ext>
            </a:extLst>
          </p:cNvPr>
          <p:cNvSpPr txBox="1"/>
          <p:nvPr/>
        </p:nvSpPr>
        <p:spPr>
          <a:xfrm>
            <a:off x="6771689" y="57622"/>
            <a:ext cx="332966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*República Dominicana = Dominican Republic</a:t>
            </a:r>
          </a:p>
        </p:txBody>
      </p:sp>
      <p:sp>
        <p:nvSpPr>
          <p:cNvPr id="35" name="TextBox 34">
            <a:extLst>
              <a:ext uri="{FF2B5EF4-FFF2-40B4-BE49-F238E27FC236}">
                <a16:creationId xmlns:a16="http://schemas.microsoft.com/office/drawing/2014/main" id="{022F2B27-20DE-47D5-D8A3-7CBD40EF8950}"/>
              </a:ext>
            </a:extLst>
          </p:cNvPr>
          <p:cNvSpPr txBox="1"/>
          <p:nvPr/>
        </p:nvSpPr>
        <p:spPr>
          <a:xfrm>
            <a:off x="3689583" y="6414777"/>
            <a:ext cx="4621040"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highlight>
                  <a:srgbClr val="FFF5F5"/>
                </a:highlight>
                <a:uLnTx/>
                <a:uFillTx/>
                <a:latin typeface="Century Gothic"/>
                <a:ea typeface="+mn-ea"/>
                <a:cs typeface="+mn-cs"/>
              </a:rPr>
              <a:t>*estadounidense (H) = from the US</a:t>
            </a:r>
          </a:p>
        </p:txBody>
      </p:sp>
      <p:sp>
        <p:nvSpPr>
          <p:cNvPr id="37" name="Rounded Rectangular Callout 36">
            <a:extLst>
              <a:ext uri="{FF2B5EF4-FFF2-40B4-BE49-F238E27FC236}">
                <a16:creationId xmlns:a16="http://schemas.microsoft.com/office/drawing/2014/main" id="{0736DE37-DF3C-E567-D5A1-C775D75A7CCB}"/>
              </a:ext>
            </a:extLst>
          </p:cNvPr>
          <p:cNvSpPr/>
          <p:nvPr/>
        </p:nvSpPr>
        <p:spPr>
          <a:xfrm>
            <a:off x="8566162" y="2530008"/>
            <a:ext cx="3418443" cy="1112088"/>
          </a:xfrm>
          <a:prstGeom prst="wedgeRoundRectCallout">
            <a:avLst/>
          </a:prstGeom>
          <a:solidFill>
            <a:schemeClr val="accent5">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514F4F"/>
                </a:solidFill>
                <a:effectLst/>
                <a:uLnTx/>
                <a:uFillTx/>
                <a:latin typeface="Century Gothic"/>
                <a:ea typeface="+mn-ea"/>
                <a:cs typeface="+mn-cs"/>
              </a:rPr>
              <a:t>Remember that </a:t>
            </a:r>
            <a:r>
              <a:rPr kumimoji="0" lang="en-GB" sz="2000" b="0" i="0" u="none" strike="noStrike" kern="1200" cap="none" spc="0" normalizeH="0" baseline="0" noProof="0" dirty="0">
                <a:ln>
                  <a:noFill/>
                </a:ln>
                <a:solidFill>
                  <a:srgbClr val="514F4F"/>
                </a:solidFill>
                <a:effectLst/>
                <a:uLnTx/>
                <a:uFillTx/>
                <a:latin typeface="Century Gothic"/>
                <a:ea typeface="+mn-ea"/>
                <a:cs typeface="+mn-cs"/>
              </a:rPr>
              <a:t>in negative sentences, </a:t>
            </a:r>
            <a:r>
              <a:rPr kumimoji="0" lang="en-ES" sz="2000" b="0" i="0" u="none" strike="noStrike" kern="1200" cap="none" spc="0" normalizeH="0" baseline="0" noProof="0" dirty="0">
                <a:ln>
                  <a:noFill/>
                </a:ln>
                <a:solidFill>
                  <a:srgbClr val="514F4F"/>
                </a:solidFill>
                <a:effectLst/>
                <a:uLnTx/>
                <a:uFillTx/>
                <a:latin typeface="Century Gothic"/>
                <a:ea typeface="+mn-ea"/>
                <a:cs typeface="+mn-cs"/>
              </a:rPr>
              <a:t>‘</a:t>
            </a:r>
            <a:r>
              <a:rPr kumimoji="0" lang="en-ES" sz="2000" b="1" i="0" u="none" strike="noStrike" kern="1200" cap="none" spc="0" normalizeH="0" baseline="0" noProof="0" dirty="0">
                <a:ln>
                  <a:noFill/>
                </a:ln>
                <a:solidFill>
                  <a:srgbClr val="514F4F"/>
                </a:solidFill>
                <a:effectLst/>
                <a:uLnTx/>
                <a:uFillTx/>
                <a:latin typeface="Century Gothic"/>
                <a:ea typeface="+mn-ea"/>
                <a:cs typeface="+mn-cs"/>
              </a:rPr>
              <a:t>no</a:t>
            </a:r>
            <a:r>
              <a:rPr kumimoji="0" lang="en-ES" sz="2000" b="0" i="0" u="none" strike="noStrike" kern="1200" cap="none" spc="0" normalizeH="0" baseline="0" noProof="0" dirty="0">
                <a:ln>
                  <a:noFill/>
                </a:ln>
                <a:solidFill>
                  <a:srgbClr val="514F4F"/>
                </a:solidFill>
                <a:effectLst/>
                <a:uLnTx/>
                <a:uFillTx/>
                <a:latin typeface="Century Gothic"/>
                <a:ea typeface="+mn-ea"/>
                <a:cs typeface="+mn-cs"/>
              </a:rPr>
              <a:t>’ goes before the verb.</a:t>
            </a:r>
          </a:p>
        </p:txBody>
      </p:sp>
      <p:sp>
        <p:nvSpPr>
          <p:cNvPr id="38" name="TextBox 37">
            <a:extLst>
              <a:ext uri="{FF2B5EF4-FFF2-40B4-BE49-F238E27FC236}">
                <a16:creationId xmlns:a16="http://schemas.microsoft.com/office/drawing/2014/main" id="{DB6F4AD4-9956-A2A7-AC1B-C35CBAED63B7}"/>
              </a:ext>
            </a:extLst>
          </p:cNvPr>
          <p:cNvSpPr txBox="1"/>
          <p:nvPr/>
        </p:nvSpPr>
        <p:spPr>
          <a:xfrm>
            <a:off x="2983910" y="5977866"/>
            <a:ext cx="327600" cy="400110"/>
          </a:xfrm>
          <a:prstGeom prst="rect">
            <a:avLst/>
          </a:prstGeom>
          <a:solidFill>
            <a:schemeClr val="accent6">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A</a:t>
            </a:r>
          </a:p>
        </p:txBody>
      </p:sp>
      <p:sp>
        <p:nvSpPr>
          <p:cNvPr id="39" name="TextBox 38">
            <a:extLst>
              <a:ext uri="{FF2B5EF4-FFF2-40B4-BE49-F238E27FC236}">
                <a16:creationId xmlns:a16="http://schemas.microsoft.com/office/drawing/2014/main" id="{B15A6A66-F2F2-8CC6-0A45-7545F9FCA4EA}"/>
              </a:ext>
            </a:extLst>
          </p:cNvPr>
          <p:cNvSpPr txBox="1"/>
          <p:nvPr/>
        </p:nvSpPr>
        <p:spPr>
          <a:xfrm>
            <a:off x="6163612" y="3458839"/>
            <a:ext cx="327600" cy="400110"/>
          </a:xfrm>
          <a:prstGeom prst="rect">
            <a:avLst/>
          </a:prstGeom>
          <a:solidFill>
            <a:schemeClr val="accent6">
              <a:lumMod val="60000"/>
              <a:lumOff val="4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B</a:t>
            </a:r>
          </a:p>
        </p:txBody>
      </p:sp>
      <p:sp>
        <p:nvSpPr>
          <p:cNvPr id="40" name="TextBox 39">
            <a:extLst>
              <a:ext uri="{FF2B5EF4-FFF2-40B4-BE49-F238E27FC236}">
                <a16:creationId xmlns:a16="http://schemas.microsoft.com/office/drawing/2014/main" id="{80D363E6-5873-84ED-E70A-FF7D1B1906EB}"/>
              </a:ext>
            </a:extLst>
          </p:cNvPr>
          <p:cNvSpPr txBox="1"/>
          <p:nvPr/>
        </p:nvSpPr>
        <p:spPr>
          <a:xfrm>
            <a:off x="1240969" y="4344708"/>
            <a:ext cx="327600" cy="400110"/>
          </a:xfrm>
          <a:prstGeom prst="rect">
            <a:avLst/>
          </a:prstGeom>
          <a:solidFill>
            <a:schemeClr val="accent6">
              <a:lumMod val="60000"/>
              <a:lumOff val="4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C</a:t>
            </a:r>
          </a:p>
        </p:txBody>
      </p:sp>
      <p:sp>
        <p:nvSpPr>
          <p:cNvPr id="41" name="TextBox 40">
            <a:extLst>
              <a:ext uri="{FF2B5EF4-FFF2-40B4-BE49-F238E27FC236}">
                <a16:creationId xmlns:a16="http://schemas.microsoft.com/office/drawing/2014/main" id="{AFFA4B0C-E933-0C91-CC9B-37E1289EEF42}"/>
              </a:ext>
            </a:extLst>
          </p:cNvPr>
          <p:cNvSpPr txBox="1"/>
          <p:nvPr/>
        </p:nvSpPr>
        <p:spPr>
          <a:xfrm>
            <a:off x="2957028" y="5208741"/>
            <a:ext cx="327600" cy="400110"/>
          </a:xfrm>
          <a:prstGeom prst="rect">
            <a:avLst/>
          </a:prstGeom>
          <a:solidFill>
            <a:schemeClr val="accent6">
              <a:lumMod val="60000"/>
              <a:lumOff val="4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D</a:t>
            </a:r>
          </a:p>
        </p:txBody>
      </p:sp>
      <p:sp>
        <p:nvSpPr>
          <p:cNvPr id="42" name="TextBox 41">
            <a:extLst>
              <a:ext uri="{FF2B5EF4-FFF2-40B4-BE49-F238E27FC236}">
                <a16:creationId xmlns:a16="http://schemas.microsoft.com/office/drawing/2014/main" id="{0BFA4406-DA73-2859-11DA-2838CFD12DEA}"/>
              </a:ext>
            </a:extLst>
          </p:cNvPr>
          <p:cNvSpPr txBox="1"/>
          <p:nvPr/>
        </p:nvSpPr>
        <p:spPr>
          <a:xfrm>
            <a:off x="4200601" y="2967381"/>
            <a:ext cx="327600" cy="400110"/>
          </a:xfrm>
          <a:prstGeom prst="rect">
            <a:avLst/>
          </a:prstGeom>
          <a:solidFill>
            <a:schemeClr val="accent6">
              <a:lumMod val="60000"/>
              <a:lumOff val="40000"/>
            </a:schemeClr>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E</a:t>
            </a:r>
          </a:p>
        </p:txBody>
      </p:sp>
      <p:pic>
        <p:nvPicPr>
          <p:cNvPr id="4" name="Full text Entrevista Julia Álvarez.wav">
            <a:hlinkClick r:id="" action="ppaction://media"/>
            <a:extLst>
              <a:ext uri="{FF2B5EF4-FFF2-40B4-BE49-F238E27FC236}">
                <a16:creationId xmlns:a16="http://schemas.microsoft.com/office/drawing/2014/main" id="{D59609BE-530E-0542-4C04-D3201C998E7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094915" y="743881"/>
            <a:ext cx="812800" cy="812800"/>
          </a:xfrm>
          <a:prstGeom prst="rect">
            <a:avLst/>
          </a:prstGeom>
        </p:spPr>
      </p:pic>
      <p:sp>
        <p:nvSpPr>
          <p:cNvPr id="6" name="Rectangle 5">
            <a:extLst>
              <a:ext uri="{FF2B5EF4-FFF2-40B4-BE49-F238E27FC236}">
                <a16:creationId xmlns:a16="http://schemas.microsoft.com/office/drawing/2014/main" id="{53681FA9-ABBD-E800-960E-9955A3D02DC6}"/>
              </a:ext>
            </a:extLst>
          </p:cNvPr>
          <p:cNvSpPr/>
          <p:nvPr/>
        </p:nvSpPr>
        <p:spPr>
          <a:xfrm>
            <a:off x="1404769" y="2932636"/>
            <a:ext cx="1806691" cy="36131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FFFFFF"/>
                </a:solidFill>
                <a:effectLst/>
                <a:uLnTx/>
                <a:uFillTx/>
                <a:latin typeface="Century Gothic"/>
                <a:ea typeface="+mn-ea"/>
                <a:cs typeface="+mn-cs"/>
              </a:rPr>
              <a:t>¿</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en qué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país</a:t>
            </a:r>
            <a:endParaRPr kumimoji="0" lang="en-GB" sz="20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0" name="Rectangle 9">
            <a:extLst>
              <a:ext uri="{FF2B5EF4-FFF2-40B4-BE49-F238E27FC236}">
                <a16:creationId xmlns:a16="http://schemas.microsoft.com/office/drawing/2014/main" id="{3CF9D256-31BA-C992-A1C6-E61369004F10}"/>
              </a:ext>
            </a:extLst>
          </p:cNvPr>
          <p:cNvSpPr/>
          <p:nvPr/>
        </p:nvSpPr>
        <p:spPr>
          <a:xfrm>
            <a:off x="754298" y="3473015"/>
            <a:ext cx="2087783" cy="36131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FFFFFF"/>
                </a:solidFill>
                <a:effectLst/>
                <a:uLnTx/>
                <a:uFillTx/>
                <a:latin typeface="Century Gothic"/>
                <a:ea typeface="+mn-ea"/>
                <a:cs typeface="+mn-cs"/>
              </a:rPr>
              <a:t>¿</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hasta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cuándo</a:t>
            </a:r>
            <a:endParaRPr kumimoji="0" lang="en-GB" sz="20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1" name="Rectangle 20">
            <a:extLst>
              <a:ext uri="{FF2B5EF4-FFF2-40B4-BE49-F238E27FC236}">
                <a16:creationId xmlns:a16="http://schemas.microsoft.com/office/drawing/2014/main" id="{0DA44A77-E19C-DCDA-12BA-A66B3B6DBFDB}"/>
              </a:ext>
            </a:extLst>
          </p:cNvPr>
          <p:cNvSpPr/>
          <p:nvPr/>
        </p:nvSpPr>
        <p:spPr>
          <a:xfrm>
            <a:off x="3900364" y="4836376"/>
            <a:ext cx="2195636" cy="36131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FFFFFF"/>
                </a:solidFill>
                <a:effectLst/>
                <a:uLnTx/>
                <a:uFillTx/>
                <a:latin typeface="Century Gothic"/>
                <a:ea typeface="+mn-ea"/>
                <a:cs typeface="+mn-cs"/>
              </a:rPr>
              <a:t>¿</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A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quién</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leíste</a:t>
            </a:r>
            <a:endParaRPr kumimoji="0" lang="en-GB" sz="20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36" name="Rectangle 35">
            <a:extLst>
              <a:ext uri="{FF2B5EF4-FFF2-40B4-BE49-F238E27FC236}">
                <a16:creationId xmlns:a16="http://schemas.microsoft.com/office/drawing/2014/main" id="{5BF81E1C-3222-F5D3-FEFB-456CAD0D9152}"/>
              </a:ext>
            </a:extLst>
          </p:cNvPr>
          <p:cNvSpPr/>
          <p:nvPr/>
        </p:nvSpPr>
        <p:spPr>
          <a:xfrm>
            <a:off x="11414905" y="4405250"/>
            <a:ext cx="246256" cy="3613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3" name="Rectangle 42">
            <a:extLst>
              <a:ext uri="{FF2B5EF4-FFF2-40B4-BE49-F238E27FC236}">
                <a16:creationId xmlns:a16="http://schemas.microsoft.com/office/drawing/2014/main" id="{FB8CAEFE-1ED3-6FC9-031A-8833042F3383}"/>
              </a:ext>
            </a:extLst>
          </p:cNvPr>
          <p:cNvSpPr/>
          <p:nvPr/>
        </p:nvSpPr>
        <p:spPr>
          <a:xfrm>
            <a:off x="822906" y="5675217"/>
            <a:ext cx="1838311" cy="36131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en qué cosas</a:t>
            </a:r>
          </a:p>
        </p:txBody>
      </p:sp>
    </p:spTree>
    <p:extLst>
      <p:ext uri="{BB962C8B-B14F-4D97-AF65-F5344CB8AC3E}">
        <p14:creationId xmlns:p14="http://schemas.microsoft.com/office/powerpoint/2010/main" val="3674359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912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4"/>
                </p:tgtEl>
              </p:cMediaNode>
            </p:audio>
            <p:seq concurrent="1" nextAc="seek">
              <p:cTn id="36" restart="whenNotActive" fill="hold" evtFilter="cancelBubble" nodeType="interactiveSeq">
                <p:stCondLst>
                  <p:cond evt="onClick" delay="0">
                    <p:tgtEl>
                      <p:spTgt spid="6"/>
                    </p:tgtEl>
                  </p:cond>
                </p:stCondLst>
                <p:endSync evt="end" delay="0">
                  <p:rtn val="all"/>
                </p:endSync>
                <p:childTnLst>
                  <p:par>
                    <p:cTn id="37" fill="hold">
                      <p:stCondLst>
                        <p:cond delay="0"/>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1" restart="whenNotActive" fill="hold" evtFilter="cancelBubble" nodeType="interactiveSeq">
                <p:stCondLst>
                  <p:cond evt="onClick" delay="0">
                    <p:tgtEl>
                      <p:spTgt spid="10"/>
                    </p:tgtEl>
                  </p:cond>
                </p:stCondLst>
                <p:endSync evt="end" delay="0">
                  <p:rtn val="all"/>
                </p:endSync>
                <p:childTnLst>
                  <p:par>
                    <p:cTn id="42" fill="hold">
                      <p:stCondLst>
                        <p:cond delay="0"/>
                      </p:stCondLst>
                      <p:childTnLst>
                        <p:par>
                          <p:cTn id="43" fill="hold">
                            <p:stCondLst>
                              <p:cond delay="0"/>
                            </p:stCondLst>
                            <p:childTnLst>
                              <p:par>
                                <p:cTn id="44" presetID="1" presetClass="exit" presetSubtype="0" fill="hold" grpId="0" nodeType="clickEffect">
                                  <p:stCondLst>
                                    <p:cond delay="0"/>
                                  </p:stCondLst>
                                  <p:childTnLst>
                                    <p:set>
                                      <p:cBhvr>
                                        <p:cTn id="45" dur="1" fill="hold">
                                          <p:stCondLst>
                                            <p:cond delay="0"/>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46" restart="whenNotActive" fill="hold" evtFilter="cancelBubble" nodeType="interactiveSeq">
                <p:stCondLst>
                  <p:cond evt="onClick" delay="0">
                    <p:tgtEl>
                      <p:spTgt spid="21"/>
                    </p:tgtEl>
                  </p:cond>
                </p:stCondLst>
                <p:endSync evt="end" delay="0">
                  <p:rtn val="all"/>
                </p:endSync>
                <p:childTnLst>
                  <p:par>
                    <p:cTn id="47" fill="hold">
                      <p:stCondLst>
                        <p:cond delay="0"/>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21"/>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21"/>
                  </p:tgtEl>
                </p:cond>
              </p:nextCondLst>
            </p:seq>
            <p:seq concurrent="1" nextAc="seek">
              <p:cTn id="53" restart="whenNotActive" fill="hold" evtFilter="cancelBubble" nodeType="interactiveSeq">
                <p:stCondLst>
                  <p:cond evt="onClick" delay="0">
                    <p:tgtEl>
                      <p:spTgt spid="43"/>
                    </p:tgtEl>
                  </p:cond>
                </p:stCondLst>
                <p:endSync evt="end" delay="0">
                  <p:rtn val="all"/>
                </p:endSync>
                <p:childTnLst>
                  <p:par>
                    <p:cTn id="54" fill="hold">
                      <p:stCondLst>
                        <p:cond delay="0"/>
                      </p:stCondLst>
                      <p:childTnLst>
                        <p:par>
                          <p:cTn id="55" fill="hold">
                            <p:stCondLst>
                              <p:cond delay="0"/>
                            </p:stCondLst>
                            <p:childTnLst>
                              <p:par>
                                <p:cTn id="56" presetID="1" presetClass="exit" presetSubtype="0" fill="hold" grpId="0" nodeType="clickEffect">
                                  <p:stCondLst>
                                    <p:cond delay="0"/>
                                  </p:stCondLst>
                                  <p:childTnLst>
                                    <p:set>
                                      <p:cBhvr>
                                        <p:cTn id="57"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childTnLst>
        </p:cTn>
      </p:par>
    </p:tnLst>
    <p:bldLst>
      <p:bldP spid="37" grpId="0" animBg="1"/>
      <p:bldP spid="37" grpId="1" animBg="1"/>
      <p:bldP spid="38" grpId="0" animBg="1"/>
      <p:bldP spid="39" grpId="0" animBg="1"/>
      <p:bldP spid="40" grpId="0" animBg="1"/>
      <p:bldP spid="41" grpId="0" animBg="1"/>
      <p:bldP spid="42" grpId="0" animBg="1"/>
      <p:bldP spid="6" grpId="0" animBg="1"/>
      <p:bldP spid="10" grpId="0" animBg="1"/>
      <p:bldP spid="21" grpId="0" animBg="1"/>
      <p:bldP spid="36" grpId="0" animBg="1"/>
      <p:bldP spid="4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7B069AF-A0E3-23C3-B6D2-84BF15DC7076}"/>
              </a:ext>
            </a:extLst>
          </p:cNvPr>
          <p:cNvSpPr>
            <a:spLocks noGrp="1"/>
          </p:cNvSpPr>
          <p:nvPr>
            <p:ph type="body" sz="quarter" idx="10"/>
          </p:nvPr>
        </p:nvSpPr>
        <p:spPr>
          <a:xfrm>
            <a:off x="373064" y="1065213"/>
            <a:ext cx="9187626" cy="543668"/>
          </a:xfrm>
        </p:spPr>
        <p:txBody>
          <a:bodyPr>
            <a:normAutofit/>
          </a:bodyPr>
          <a:lstStyle/>
          <a:p>
            <a:r>
              <a:rPr lang="en-ES" sz="2600" dirty="0"/>
              <a:t>¡Rápido! Debes decir las palabras cuando aparecen. </a:t>
            </a:r>
          </a:p>
        </p:txBody>
      </p:sp>
      <p:sp>
        <p:nvSpPr>
          <p:cNvPr id="3" name="Title 2">
            <a:extLst>
              <a:ext uri="{FF2B5EF4-FFF2-40B4-BE49-F238E27FC236}">
                <a16:creationId xmlns:a16="http://schemas.microsoft.com/office/drawing/2014/main" id="{46CA4735-A679-5662-01AC-02594B0C3551}"/>
              </a:ext>
            </a:extLst>
          </p:cNvPr>
          <p:cNvSpPr>
            <a:spLocks noGrp="1"/>
          </p:cNvSpPr>
          <p:nvPr>
            <p:ph type="title"/>
          </p:nvPr>
        </p:nvSpPr>
        <p:spPr>
          <a:xfrm>
            <a:off x="0" y="213557"/>
            <a:ext cx="6275642" cy="647577"/>
          </a:xfrm>
        </p:spPr>
        <p:txBody>
          <a:bodyPr>
            <a:normAutofit/>
          </a:bodyPr>
          <a:lstStyle/>
          <a:p>
            <a:r>
              <a:rPr lang="en-ES" dirty="0"/>
              <a:t>¡Pronuncia las palabras!</a:t>
            </a:r>
          </a:p>
        </p:txBody>
      </p:sp>
      <p:sp>
        <p:nvSpPr>
          <p:cNvPr id="5" name="Rounded Rectangle 11">
            <a:extLst>
              <a:ext uri="{FF2B5EF4-FFF2-40B4-BE49-F238E27FC236}">
                <a16:creationId xmlns:a16="http://schemas.microsoft.com/office/drawing/2014/main" id="{3DFD2EBB-3483-0F02-62EF-719656B7DBA0}"/>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hablar</a:t>
            </a:r>
            <a:endParaRPr lang="en-GB" sz="2000" b="1" dirty="0">
              <a:solidFill>
                <a:prstClr val="white"/>
              </a:solidFill>
              <a:latin typeface="Century Gothic" panose="020B0502020202020204" pitchFamily="34" charset="0"/>
            </a:endParaRPr>
          </a:p>
        </p:txBody>
      </p:sp>
      <p:sp>
        <p:nvSpPr>
          <p:cNvPr id="6" name="TextBox 5">
            <a:extLst>
              <a:ext uri="{FF2B5EF4-FFF2-40B4-BE49-F238E27FC236}">
                <a16:creationId xmlns:a16="http://schemas.microsoft.com/office/drawing/2014/main" id="{05F0C060-7D19-AD94-BDBB-AFBA17D3C84E}"/>
              </a:ext>
            </a:extLst>
          </p:cNvPr>
          <p:cNvSpPr txBox="1"/>
          <p:nvPr/>
        </p:nvSpPr>
        <p:spPr>
          <a:xfrm>
            <a:off x="373064" y="2237506"/>
            <a:ext cx="5902578" cy="707886"/>
          </a:xfrm>
          <a:prstGeom prst="rect">
            <a:avLst/>
          </a:prstGeom>
          <a:noFill/>
        </p:spPr>
        <p:txBody>
          <a:bodyPr wrap="none" rtlCol="0">
            <a:spAutoFit/>
          </a:bodyPr>
          <a:lstStyle/>
          <a:p>
            <a:r>
              <a:rPr lang="en-ES" sz="4000" dirty="0">
                <a:solidFill>
                  <a:schemeClr val="accent6">
                    <a:lumMod val="50000"/>
                  </a:schemeClr>
                </a:solidFill>
              </a:rPr>
              <a:t>Repúbli</a:t>
            </a:r>
            <a:r>
              <a:rPr lang="en-ES" sz="4000" b="1" dirty="0">
                <a:solidFill>
                  <a:schemeClr val="accent6">
                    <a:lumMod val="50000"/>
                  </a:schemeClr>
                </a:solidFill>
              </a:rPr>
              <a:t>ca</a:t>
            </a:r>
            <a:r>
              <a:rPr lang="en-ES" sz="4000" dirty="0">
                <a:solidFill>
                  <a:schemeClr val="accent6">
                    <a:lumMod val="50000"/>
                  </a:schemeClr>
                </a:solidFill>
              </a:rPr>
              <a:t> Domini</a:t>
            </a:r>
            <a:r>
              <a:rPr lang="en-ES" sz="4000" b="1" dirty="0">
                <a:solidFill>
                  <a:schemeClr val="accent6">
                    <a:lumMod val="50000"/>
                  </a:schemeClr>
                </a:solidFill>
              </a:rPr>
              <a:t>ca</a:t>
            </a:r>
            <a:r>
              <a:rPr lang="en-ES" sz="4000" dirty="0">
                <a:solidFill>
                  <a:schemeClr val="accent6">
                    <a:lumMod val="50000"/>
                  </a:schemeClr>
                </a:solidFill>
              </a:rPr>
              <a:t>na</a:t>
            </a:r>
          </a:p>
        </p:txBody>
      </p:sp>
      <p:sp>
        <p:nvSpPr>
          <p:cNvPr id="7" name="TextBox 6">
            <a:extLst>
              <a:ext uri="{FF2B5EF4-FFF2-40B4-BE49-F238E27FC236}">
                <a16:creationId xmlns:a16="http://schemas.microsoft.com/office/drawing/2014/main" id="{260984CE-3A57-9C22-814E-59810C09AE24}"/>
              </a:ext>
            </a:extLst>
          </p:cNvPr>
          <p:cNvSpPr txBox="1"/>
          <p:nvPr/>
        </p:nvSpPr>
        <p:spPr>
          <a:xfrm>
            <a:off x="592676" y="4236796"/>
            <a:ext cx="2355132" cy="769441"/>
          </a:xfrm>
          <a:prstGeom prst="rect">
            <a:avLst/>
          </a:prstGeom>
          <a:noFill/>
        </p:spPr>
        <p:txBody>
          <a:bodyPr wrap="none" rtlCol="0">
            <a:spAutoFit/>
          </a:bodyPr>
          <a:lstStyle/>
          <a:p>
            <a:r>
              <a:rPr lang="en-ES" sz="4400" b="1" dirty="0">
                <a:solidFill>
                  <a:srgbClr val="00B050"/>
                </a:solidFill>
              </a:rPr>
              <a:t>cuá</a:t>
            </a:r>
            <a:r>
              <a:rPr lang="en-ES" sz="4400" dirty="0">
                <a:solidFill>
                  <a:srgbClr val="00B050"/>
                </a:solidFill>
              </a:rPr>
              <a:t>ndo</a:t>
            </a:r>
            <a:endParaRPr lang="en-ES" sz="3600" dirty="0">
              <a:solidFill>
                <a:srgbClr val="00B050"/>
              </a:solidFill>
            </a:endParaRPr>
          </a:p>
        </p:txBody>
      </p:sp>
      <p:sp>
        <p:nvSpPr>
          <p:cNvPr id="8" name="TextBox 7">
            <a:extLst>
              <a:ext uri="{FF2B5EF4-FFF2-40B4-BE49-F238E27FC236}">
                <a16:creationId xmlns:a16="http://schemas.microsoft.com/office/drawing/2014/main" id="{4F756280-01D7-AFAF-CF42-500449C38306}"/>
              </a:ext>
            </a:extLst>
          </p:cNvPr>
          <p:cNvSpPr txBox="1"/>
          <p:nvPr/>
        </p:nvSpPr>
        <p:spPr>
          <a:xfrm>
            <a:off x="9192993" y="4341530"/>
            <a:ext cx="1391728" cy="707886"/>
          </a:xfrm>
          <a:prstGeom prst="rect">
            <a:avLst/>
          </a:prstGeom>
          <a:noFill/>
        </p:spPr>
        <p:txBody>
          <a:bodyPr wrap="none" rtlCol="0">
            <a:spAutoFit/>
          </a:bodyPr>
          <a:lstStyle/>
          <a:p>
            <a:r>
              <a:rPr lang="en-ES" sz="4000" b="1" dirty="0"/>
              <a:t>co</a:t>
            </a:r>
            <a:r>
              <a:rPr lang="en-ES" sz="4000" dirty="0"/>
              <a:t>sa</a:t>
            </a:r>
            <a:endParaRPr lang="en-ES" sz="3600" dirty="0"/>
          </a:p>
        </p:txBody>
      </p:sp>
      <p:sp>
        <p:nvSpPr>
          <p:cNvPr id="9" name="TextBox 8">
            <a:extLst>
              <a:ext uri="{FF2B5EF4-FFF2-40B4-BE49-F238E27FC236}">
                <a16:creationId xmlns:a16="http://schemas.microsoft.com/office/drawing/2014/main" id="{7E3B0663-7290-E7E5-75B1-DB67156C36C8}"/>
              </a:ext>
            </a:extLst>
          </p:cNvPr>
          <p:cNvSpPr txBox="1"/>
          <p:nvPr/>
        </p:nvSpPr>
        <p:spPr>
          <a:xfrm>
            <a:off x="6630581" y="1749914"/>
            <a:ext cx="2284600" cy="646331"/>
          </a:xfrm>
          <a:prstGeom prst="rect">
            <a:avLst/>
          </a:prstGeom>
          <a:noFill/>
        </p:spPr>
        <p:txBody>
          <a:bodyPr wrap="none" rtlCol="0">
            <a:spAutoFit/>
          </a:bodyPr>
          <a:lstStyle/>
          <a:p>
            <a:r>
              <a:rPr lang="en-ES" sz="3600" dirty="0">
                <a:solidFill>
                  <a:schemeClr val="accent5">
                    <a:lumMod val="50000"/>
                  </a:schemeClr>
                </a:solidFill>
              </a:rPr>
              <a:t>difi</a:t>
            </a:r>
            <a:r>
              <a:rPr lang="en-ES" sz="3600" b="1" dirty="0">
                <a:solidFill>
                  <a:schemeClr val="accent5">
                    <a:lumMod val="50000"/>
                  </a:schemeClr>
                </a:solidFill>
              </a:rPr>
              <a:t>cu</a:t>
            </a:r>
            <a:r>
              <a:rPr lang="en-ES" sz="3600" dirty="0">
                <a:solidFill>
                  <a:schemeClr val="accent5">
                    <a:lumMod val="50000"/>
                  </a:schemeClr>
                </a:solidFill>
              </a:rPr>
              <a:t>ltad</a:t>
            </a:r>
          </a:p>
        </p:txBody>
      </p:sp>
      <p:sp>
        <p:nvSpPr>
          <p:cNvPr id="11" name="TextBox 10">
            <a:extLst>
              <a:ext uri="{FF2B5EF4-FFF2-40B4-BE49-F238E27FC236}">
                <a16:creationId xmlns:a16="http://schemas.microsoft.com/office/drawing/2014/main" id="{2A192CBF-CAC1-F979-4898-BDA2EC536680}"/>
              </a:ext>
            </a:extLst>
          </p:cNvPr>
          <p:cNvSpPr txBox="1"/>
          <p:nvPr/>
        </p:nvSpPr>
        <p:spPr>
          <a:xfrm>
            <a:off x="8851569" y="5389367"/>
            <a:ext cx="2932213" cy="707886"/>
          </a:xfrm>
          <a:prstGeom prst="rect">
            <a:avLst/>
          </a:prstGeom>
          <a:noFill/>
        </p:spPr>
        <p:txBody>
          <a:bodyPr wrap="none" rtlCol="0">
            <a:spAutoFit/>
          </a:bodyPr>
          <a:lstStyle/>
          <a:p>
            <a:r>
              <a:rPr lang="en-ES" sz="4000" dirty="0">
                <a:solidFill>
                  <a:srgbClr val="009051"/>
                </a:solidFill>
              </a:rPr>
              <a:t>edu</a:t>
            </a:r>
            <a:r>
              <a:rPr lang="en-ES" sz="4000" b="1" dirty="0">
                <a:solidFill>
                  <a:srgbClr val="009051"/>
                </a:solidFill>
              </a:rPr>
              <a:t>ca</a:t>
            </a:r>
            <a:r>
              <a:rPr lang="en-ES" sz="4000" dirty="0">
                <a:solidFill>
                  <a:srgbClr val="009051"/>
                </a:solidFill>
              </a:rPr>
              <a:t>ción</a:t>
            </a:r>
          </a:p>
        </p:txBody>
      </p:sp>
      <p:sp>
        <p:nvSpPr>
          <p:cNvPr id="12" name="TextBox 11">
            <a:extLst>
              <a:ext uri="{FF2B5EF4-FFF2-40B4-BE49-F238E27FC236}">
                <a16:creationId xmlns:a16="http://schemas.microsoft.com/office/drawing/2014/main" id="{1103E94A-64E9-77B3-E9DD-8B6BBFD2D05D}"/>
              </a:ext>
            </a:extLst>
          </p:cNvPr>
          <p:cNvSpPr txBox="1"/>
          <p:nvPr/>
        </p:nvSpPr>
        <p:spPr>
          <a:xfrm>
            <a:off x="9932589" y="2032973"/>
            <a:ext cx="1800493" cy="707886"/>
          </a:xfrm>
          <a:prstGeom prst="rect">
            <a:avLst/>
          </a:prstGeom>
          <a:noFill/>
        </p:spPr>
        <p:txBody>
          <a:bodyPr wrap="none" rtlCol="0">
            <a:spAutoFit/>
          </a:bodyPr>
          <a:lstStyle/>
          <a:p>
            <a:r>
              <a:rPr lang="en-ES" sz="4000" b="1" dirty="0">
                <a:solidFill>
                  <a:srgbClr val="9437FF"/>
                </a:solidFill>
              </a:rPr>
              <a:t>cui</a:t>
            </a:r>
            <a:r>
              <a:rPr lang="en-ES" sz="4000" dirty="0">
                <a:solidFill>
                  <a:srgbClr val="9437FF"/>
                </a:solidFill>
              </a:rPr>
              <a:t>dar</a:t>
            </a:r>
            <a:endParaRPr lang="en-ES" sz="3600" dirty="0">
              <a:solidFill>
                <a:srgbClr val="9437FF"/>
              </a:solidFill>
            </a:endParaRPr>
          </a:p>
        </p:txBody>
      </p:sp>
      <p:sp>
        <p:nvSpPr>
          <p:cNvPr id="13" name="TextBox 12">
            <a:extLst>
              <a:ext uri="{FF2B5EF4-FFF2-40B4-BE49-F238E27FC236}">
                <a16:creationId xmlns:a16="http://schemas.microsoft.com/office/drawing/2014/main" id="{456B0E2C-7036-CE8B-8525-2005C72BADDF}"/>
              </a:ext>
            </a:extLst>
          </p:cNvPr>
          <p:cNvSpPr txBox="1"/>
          <p:nvPr/>
        </p:nvSpPr>
        <p:spPr>
          <a:xfrm>
            <a:off x="6433838" y="3246475"/>
            <a:ext cx="2480166" cy="646331"/>
          </a:xfrm>
          <a:prstGeom prst="rect">
            <a:avLst/>
          </a:prstGeom>
          <a:noFill/>
        </p:spPr>
        <p:txBody>
          <a:bodyPr wrap="none" rtlCol="0">
            <a:spAutoFit/>
          </a:bodyPr>
          <a:lstStyle/>
          <a:p>
            <a:r>
              <a:rPr lang="en-ES" sz="3600" dirty="0">
                <a:solidFill>
                  <a:schemeClr val="accent4">
                    <a:lumMod val="50000"/>
                  </a:schemeClr>
                </a:solidFill>
              </a:rPr>
              <a:t>diferen</a:t>
            </a:r>
            <a:r>
              <a:rPr lang="en-ES" sz="3600" b="1" dirty="0">
                <a:solidFill>
                  <a:schemeClr val="accent4">
                    <a:lumMod val="50000"/>
                  </a:schemeClr>
                </a:solidFill>
              </a:rPr>
              <a:t>ci</a:t>
            </a:r>
            <a:r>
              <a:rPr lang="en-ES" sz="3600" dirty="0">
                <a:solidFill>
                  <a:schemeClr val="accent4">
                    <a:lumMod val="50000"/>
                  </a:schemeClr>
                </a:solidFill>
              </a:rPr>
              <a:t>a</a:t>
            </a:r>
          </a:p>
        </p:txBody>
      </p:sp>
      <p:sp>
        <p:nvSpPr>
          <p:cNvPr id="14" name="TextBox 13">
            <a:extLst>
              <a:ext uri="{FF2B5EF4-FFF2-40B4-BE49-F238E27FC236}">
                <a16:creationId xmlns:a16="http://schemas.microsoft.com/office/drawing/2014/main" id="{D9C9039F-1901-F08F-CFBA-BCE778C75FE9}"/>
              </a:ext>
            </a:extLst>
          </p:cNvPr>
          <p:cNvSpPr txBox="1"/>
          <p:nvPr/>
        </p:nvSpPr>
        <p:spPr>
          <a:xfrm>
            <a:off x="2490067" y="5244099"/>
            <a:ext cx="2844048" cy="707886"/>
          </a:xfrm>
          <a:prstGeom prst="rect">
            <a:avLst/>
          </a:prstGeom>
          <a:noFill/>
        </p:spPr>
        <p:txBody>
          <a:bodyPr wrap="none" rtlCol="0">
            <a:spAutoFit/>
          </a:bodyPr>
          <a:lstStyle/>
          <a:p>
            <a:r>
              <a:rPr lang="en-ES" sz="4000" b="1" dirty="0">
                <a:solidFill>
                  <a:schemeClr val="accent4">
                    <a:lumMod val="50000"/>
                  </a:schemeClr>
                </a:solidFill>
              </a:rPr>
              <a:t>co</a:t>
            </a:r>
            <a:r>
              <a:rPr lang="en-ES" sz="4000" dirty="0">
                <a:solidFill>
                  <a:schemeClr val="accent4">
                    <a:lumMod val="50000"/>
                  </a:schemeClr>
                </a:solidFill>
              </a:rPr>
              <a:t>stumbre</a:t>
            </a:r>
            <a:endParaRPr lang="en-ES" sz="3600" dirty="0">
              <a:solidFill>
                <a:schemeClr val="accent4">
                  <a:lumMod val="50000"/>
                </a:schemeClr>
              </a:solidFill>
            </a:endParaRPr>
          </a:p>
        </p:txBody>
      </p:sp>
      <p:sp>
        <p:nvSpPr>
          <p:cNvPr id="15" name="TextBox 14">
            <a:extLst>
              <a:ext uri="{FF2B5EF4-FFF2-40B4-BE49-F238E27FC236}">
                <a16:creationId xmlns:a16="http://schemas.microsoft.com/office/drawing/2014/main" id="{E56A4245-2FFC-F2F6-15DF-6D73F4D3104F}"/>
              </a:ext>
            </a:extLst>
          </p:cNvPr>
          <p:cNvSpPr txBox="1"/>
          <p:nvPr/>
        </p:nvSpPr>
        <p:spPr>
          <a:xfrm>
            <a:off x="5374093" y="5531177"/>
            <a:ext cx="2480166" cy="646331"/>
          </a:xfrm>
          <a:prstGeom prst="rect">
            <a:avLst/>
          </a:prstGeom>
          <a:noFill/>
        </p:spPr>
        <p:txBody>
          <a:bodyPr wrap="none" rtlCol="0">
            <a:spAutoFit/>
          </a:bodyPr>
          <a:lstStyle/>
          <a:p>
            <a:r>
              <a:rPr lang="en-ES" sz="3600" dirty="0">
                <a:solidFill>
                  <a:srgbClr val="FF8AD8"/>
                </a:solidFill>
              </a:rPr>
              <a:t>cin</a:t>
            </a:r>
            <a:r>
              <a:rPr lang="en-ES" sz="3600" b="1" dirty="0">
                <a:solidFill>
                  <a:srgbClr val="FF8AD8"/>
                </a:solidFill>
              </a:rPr>
              <a:t>cue</a:t>
            </a:r>
            <a:r>
              <a:rPr lang="en-ES" sz="3600" dirty="0">
                <a:solidFill>
                  <a:srgbClr val="FF8AD8"/>
                </a:solidFill>
              </a:rPr>
              <a:t>nta</a:t>
            </a:r>
          </a:p>
        </p:txBody>
      </p:sp>
      <p:sp>
        <p:nvSpPr>
          <p:cNvPr id="16" name="TextBox 15">
            <a:extLst>
              <a:ext uri="{FF2B5EF4-FFF2-40B4-BE49-F238E27FC236}">
                <a16:creationId xmlns:a16="http://schemas.microsoft.com/office/drawing/2014/main" id="{BEC9751C-7237-66E5-CB91-1FA6E258B981}"/>
              </a:ext>
            </a:extLst>
          </p:cNvPr>
          <p:cNvSpPr txBox="1"/>
          <p:nvPr/>
        </p:nvSpPr>
        <p:spPr>
          <a:xfrm>
            <a:off x="5513554" y="4255961"/>
            <a:ext cx="2204450" cy="769441"/>
          </a:xfrm>
          <a:prstGeom prst="rect">
            <a:avLst/>
          </a:prstGeom>
          <a:noFill/>
        </p:spPr>
        <p:txBody>
          <a:bodyPr wrap="none" rtlCol="0">
            <a:spAutoFit/>
          </a:bodyPr>
          <a:lstStyle/>
          <a:p>
            <a:r>
              <a:rPr lang="en-ES" sz="4400" dirty="0">
                <a:solidFill>
                  <a:schemeClr val="accent1"/>
                </a:solidFill>
              </a:rPr>
              <a:t>silen</a:t>
            </a:r>
            <a:r>
              <a:rPr lang="en-ES" sz="4400" b="1" dirty="0">
                <a:solidFill>
                  <a:schemeClr val="accent1"/>
                </a:solidFill>
              </a:rPr>
              <a:t>ci</a:t>
            </a:r>
            <a:r>
              <a:rPr lang="en-ES" sz="4400" dirty="0">
                <a:solidFill>
                  <a:schemeClr val="accent1"/>
                </a:solidFill>
              </a:rPr>
              <a:t>o</a:t>
            </a:r>
            <a:endParaRPr lang="en-ES" sz="4000" dirty="0">
              <a:solidFill>
                <a:schemeClr val="accent1"/>
              </a:solidFill>
            </a:endParaRPr>
          </a:p>
        </p:txBody>
      </p:sp>
      <p:sp>
        <p:nvSpPr>
          <p:cNvPr id="17" name="TextBox 16">
            <a:extLst>
              <a:ext uri="{FF2B5EF4-FFF2-40B4-BE49-F238E27FC236}">
                <a16:creationId xmlns:a16="http://schemas.microsoft.com/office/drawing/2014/main" id="{69FC7644-D178-93E9-DE77-2727EAB8608C}"/>
              </a:ext>
            </a:extLst>
          </p:cNvPr>
          <p:cNvSpPr txBox="1"/>
          <p:nvPr/>
        </p:nvSpPr>
        <p:spPr>
          <a:xfrm>
            <a:off x="9684622" y="3176299"/>
            <a:ext cx="2387192" cy="646331"/>
          </a:xfrm>
          <a:prstGeom prst="rect">
            <a:avLst/>
          </a:prstGeom>
          <a:noFill/>
        </p:spPr>
        <p:txBody>
          <a:bodyPr wrap="none" rtlCol="0">
            <a:spAutoFit/>
          </a:bodyPr>
          <a:lstStyle/>
          <a:p>
            <a:r>
              <a:rPr lang="en-ES" sz="3600" dirty="0">
                <a:solidFill>
                  <a:schemeClr val="accent3">
                    <a:lumMod val="60000"/>
                    <a:lumOff val="40000"/>
                  </a:schemeClr>
                </a:solidFill>
              </a:rPr>
              <a:t>ne</a:t>
            </a:r>
            <a:r>
              <a:rPr lang="en-ES" sz="3600" b="1" dirty="0">
                <a:solidFill>
                  <a:schemeClr val="accent3">
                    <a:lumMod val="60000"/>
                    <a:lumOff val="40000"/>
                  </a:schemeClr>
                </a:solidFill>
              </a:rPr>
              <a:t>ce</a:t>
            </a:r>
            <a:r>
              <a:rPr lang="en-ES" sz="3600" dirty="0">
                <a:solidFill>
                  <a:schemeClr val="accent3">
                    <a:lumMod val="60000"/>
                    <a:lumOff val="40000"/>
                  </a:schemeClr>
                </a:solidFill>
              </a:rPr>
              <a:t>sario</a:t>
            </a:r>
            <a:endParaRPr lang="en-ES" sz="3200" dirty="0">
              <a:solidFill>
                <a:schemeClr val="accent3">
                  <a:lumMod val="60000"/>
                  <a:lumOff val="40000"/>
                </a:schemeClr>
              </a:solidFill>
            </a:endParaRPr>
          </a:p>
        </p:txBody>
      </p:sp>
      <p:sp>
        <p:nvSpPr>
          <p:cNvPr id="18" name="TextBox 17">
            <a:extLst>
              <a:ext uri="{FF2B5EF4-FFF2-40B4-BE49-F238E27FC236}">
                <a16:creationId xmlns:a16="http://schemas.microsoft.com/office/drawing/2014/main" id="{D84B6C99-5354-350C-1CEE-B0EDA58FABDC}"/>
              </a:ext>
            </a:extLst>
          </p:cNvPr>
          <p:cNvSpPr txBox="1"/>
          <p:nvPr/>
        </p:nvSpPr>
        <p:spPr>
          <a:xfrm>
            <a:off x="3153560" y="3679079"/>
            <a:ext cx="2278188" cy="646331"/>
          </a:xfrm>
          <a:prstGeom prst="rect">
            <a:avLst/>
          </a:prstGeom>
          <a:noFill/>
        </p:spPr>
        <p:txBody>
          <a:bodyPr wrap="none" rtlCol="0">
            <a:spAutoFit/>
          </a:bodyPr>
          <a:lstStyle/>
          <a:p>
            <a:r>
              <a:rPr lang="en-ES" sz="3600" dirty="0">
                <a:solidFill>
                  <a:srgbClr val="7030A0"/>
                </a:solidFill>
              </a:rPr>
              <a:t>enton</a:t>
            </a:r>
            <a:r>
              <a:rPr lang="en-ES" sz="3600" b="1" dirty="0">
                <a:solidFill>
                  <a:srgbClr val="7030A0"/>
                </a:solidFill>
              </a:rPr>
              <a:t>ce</a:t>
            </a:r>
            <a:r>
              <a:rPr lang="en-ES" sz="3600" dirty="0">
                <a:solidFill>
                  <a:srgbClr val="7030A0"/>
                </a:solidFill>
              </a:rPr>
              <a:t>s</a:t>
            </a:r>
            <a:endParaRPr lang="en-ES" sz="3200" dirty="0">
              <a:solidFill>
                <a:srgbClr val="7030A0"/>
              </a:solidFill>
            </a:endParaRPr>
          </a:p>
        </p:txBody>
      </p:sp>
    </p:spTree>
    <p:extLst>
      <p:ext uri="{BB962C8B-B14F-4D97-AF65-F5344CB8AC3E}">
        <p14:creationId xmlns:p14="http://schemas.microsoft.com/office/powerpoint/2010/main" val="3109723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grpId="1" nodeType="withEffect">
                                  <p:stCondLst>
                                    <p:cond delay="2000"/>
                                  </p:stCondLst>
                                  <p:childTnLst>
                                    <p:set>
                                      <p:cBhvr>
                                        <p:cTn id="8" dur="1" fill="hold">
                                          <p:stCondLst>
                                            <p:cond delay="0"/>
                                          </p:stCondLst>
                                        </p:cTn>
                                        <p:tgtEl>
                                          <p:spTgt spid="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childTnLst>
                                </p:cTn>
                              </p:par>
                              <p:par>
                                <p:cTn id="13" presetID="1" presetClass="exit" presetSubtype="0" fill="hold" grpId="1" nodeType="withEffect">
                                  <p:stCondLst>
                                    <p:cond delay="2000"/>
                                  </p:stCondLst>
                                  <p:childTnLst>
                                    <p:set>
                                      <p:cBhvr>
                                        <p:cTn id="14" dur="1" fill="hold">
                                          <p:stCondLst>
                                            <p:cond delay="0"/>
                                          </p:stCondLst>
                                        </p:cTn>
                                        <p:tgtEl>
                                          <p:spTgt spid="9"/>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par>
                                <p:cTn id="19" presetID="1" presetClass="exit" presetSubtype="0" fill="hold" grpId="1" nodeType="withEffect">
                                  <p:stCondLst>
                                    <p:cond delay="2000"/>
                                  </p:stCondLst>
                                  <p:childTnLst>
                                    <p:set>
                                      <p:cBhvr>
                                        <p:cTn id="20" dur="1" fill="hold">
                                          <p:stCondLst>
                                            <p:cond delay="0"/>
                                          </p:stCondLst>
                                        </p:cTn>
                                        <p:tgtEl>
                                          <p:spTgt spid="12"/>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par>
                                <p:cTn id="25" presetID="1" presetClass="exit" presetSubtype="0" fill="hold" grpId="1" nodeType="withEffect">
                                  <p:stCondLst>
                                    <p:cond delay="2000"/>
                                  </p:stCondLst>
                                  <p:childTnLst>
                                    <p:set>
                                      <p:cBhvr>
                                        <p:cTn id="26" dur="1" fill="hold">
                                          <p:stCondLst>
                                            <p:cond delay="0"/>
                                          </p:stCondLst>
                                        </p:cTn>
                                        <p:tgtEl>
                                          <p:spTgt spid="1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xit" presetSubtype="0" fill="hold" grpId="1" nodeType="withEffect">
                                  <p:stCondLst>
                                    <p:cond delay="2000"/>
                                  </p:stCondLst>
                                  <p:childTnLst>
                                    <p:set>
                                      <p:cBhvr>
                                        <p:cTn id="32" dur="1" fill="hold">
                                          <p:stCondLst>
                                            <p:cond delay="0"/>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xit" presetSubtype="0" fill="hold" grpId="1" nodeType="withEffect">
                                  <p:stCondLst>
                                    <p:cond delay="0"/>
                                  </p:stCondLst>
                                  <p:childTnLst>
                                    <p:set>
                                      <p:cBhvr>
                                        <p:cTn id="38" dur="1" fill="hold">
                                          <p:stCondLst>
                                            <p:cond delay="0"/>
                                          </p:stCondLst>
                                        </p:cTn>
                                        <p:tgtEl>
                                          <p:spTgt spid="1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xit" presetSubtype="0" fill="hold" grpId="1" nodeType="withEffect">
                                  <p:stCondLst>
                                    <p:cond delay="2000"/>
                                  </p:stCondLst>
                                  <p:childTnLst>
                                    <p:set>
                                      <p:cBhvr>
                                        <p:cTn id="44" dur="1" fill="hold">
                                          <p:stCondLst>
                                            <p:cond delay="0"/>
                                          </p:stCondLst>
                                        </p:cTn>
                                        <p:tgtEl>
                                          <p:spTgt spid="13"/>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childTnLst>
                                </p:cTn>
                              </p:par>
                              <p:par>
                                <p:cTn id="49" presetID="1" presetClass="exit" presetSubtype="0" fill="hold" grpId="1" nodeType="withEffect">
                                  <p:stCondLst>
                                    <p:cond delay="2000"/>
                                  </p:stCondLst>
                                  <p:childTnLst>
                                    <p:set>
                                      <p:cBhvr>
                                        <p:cTn id="50" dur="1" fill="hold">
                                          <p:stCondLst>
                                            <p:cond delay="0"/>
                                          </p:stCondLst>
                                        </p:cTn>
                                        <p:tgtEl>
                                          <p:spTgt spid="1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 presetClass="exit" presetSubtype="0" fill="hold" grpId="1" nodeType="withEffect">
                                  <p:stCondLst>
                                    <p:cond delay="2000"/>
                                  </p:stCondLst>
                                  <p:childTnLst>
                                    <p:set>
                                      <p:cBhvr>
                                        <p:cTn id="56" dur="1" fill="hold">
                                          <p:stCondLst>
                                            <p:cond delay="0"/>
                                          </p:stCondLst>
                                        </p:cTn>
                                        <p:tgtEl>
                                          <p:spTgt spid="14"/>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8"/>
                                        </p:tgtEl>
                                        <p:attrNameLst>
                                          <p:attrName>style.visibility</p:attrName>
                                        </p:attrNameLst>
                                      </p:cBhvr>
                                      <p:to>
                                        <p:strVal val="visible"/>
                                      </p:to>
                                    </p:set>
                                  </p:childTnLst>
                                </p:cTn>
                              </p:par>
                              <p:par>
                                <p:cTn id="61" presetID="1" presetClass="exit" presetSubtype="0" fill="hold" grpId="1" nodeType="withEffect">
                                  <p:stCondLst>
                                    <p:cond delay="2000"/>
                                  </p:stCondLst>
                                  <p:childTnLst>
                                    <p:set>
                                      <p:cBhvr>
                                        <p:cTn id="62" dur="1" fill="hold">
                                          <p:stCondLst>
                                            <p:cond delay="0"/>
                                          </p:stCondLst>
                                        </p:cTn>
                                        <p:tgtEl>
                                          <p:spTgt spid="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15"/>
                                        </p:tgtEl>
                                        <p:attrNameLst>
                                          <p:attrName>style.visibility</p:attrName>
                                        </p:attrNameLst>
                                      </p:cBhvr>
                                      <p:to>
                                        <p:strVal val="visible"/>
                                      </p:to>
                                    </p:set>
                                  </p:childTnLst>
                                </p:cTn>
                              </p:par>
                              <p:par>
                                <p:cTn id="67" presetID="1" presetClass="exit" presetSubtype="0" fill="hold" grpId="1" nodeType="withEffect">
                                  <p:stCondLst>
                                    <p:cond delay="2000"/>
                                  </p:stCondLst>
                                  <p:childTnLst>
                                    <p:set>
                                      <p:cBhvr>
                                        <p:cTn id="68" dur="1" fill="hold">
                                          <p:stCondLst>
                                            <p:cond delay="0"/>
                                          </p:stCondLst>
                                        </p:cTn>
                                        <p:tgtEl>
                                          <p:spTgt spid="15"/>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childTnLst>
                                </p:cTn>
                              </p:par>
                              <p:par>
                                <p:cTn id="73" presetID="1" presetClass="exit" presetSubtype="0" fill="hold" grpId="1" nodeType="withEffect">
                                  <p:stCondLst>
                                    <p:cond delay="2000"/>
                                  </p:stCondLst>
                                  <p:childTnLst>
                                    <p:set>
                                      <p:cBhvr>
                                        <p:cTn id="74"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9" grpId="0"/>
      <p:bldP spid="9" grpId="1"/>
      <p:bldP spid="11" grpId="0"/>
      <p:bldP spid="11" grpId="1"/>
      <p:bldP spid="12" grpId="0"/>
      <p:bldP spid="12" grpId="1"/>
      <p:bldP spid="13" grpId="0"/>
      <p:bldP spid="13" grpId="1"/>
      <p:bldP spid="14" grpId="0"/>
      <p:bldP spid="14" grpId="1"/>
      <p:bldP spid="15" grpId="0"/>
      <p:bldP spid="15" grpId="1"/>
      <p:bldP spid="16" grpId="0"/>
      <p:bldP spid="16" grpId="1"/>
      <p:bldP spid="17" grpId="0"/>
      <p:bldP spid="17" grpId="1"/>
      <p:bldP spid="18" grpId="0"/>
      <p:bldP spid="18"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3"/>
        <p:cNvGrpSpPr/>
        <p:nvPr/>
      </p:nvGrpSpPr>
      <p:grpSpPr>
        <a:xfrm>
          <a:off x="0" y="0"/>
          <a:ext cx="0" cy="0"/>
          <a:chOff x="0" y="0"/>
          <a:chExt cx="0" cy="0"/>
        </a:xfrm>
      </p:grpSpPr>
      <p:pic>
        <p:nvPicPr>
          <p:cNvPr id="1026" name="Picture 2" descr="children talking clipart - Clip Art Library">
            <a:extLst>
              <a:ext uri="{FF2B5EF4-FFF2-40B4-BE49-F238E27FC236}">
                <a16:creationId xmlns:a16="http://schemas.microsoft.com/office/drawing/2014/main" id="{127B371A-97E4-31B4-2F5A-E1D3C3703436}"/>
              </a:ext>
            </a:extLst>
          </p:cNvPr>
          <p:cNvPicPr>
            <a:picLocks noChangeAspect="1" noChangeArrowheads="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a:ext>
            </a:extLst>
          </a:blip>
          <a:srcRect/>
          <a:stretch>
            <a:fillRect/>
          </a:stretch>
        </p:blipFill>
        <p:spPr bwMode="auto">
          <a:xfrm>
            <a:off x="9830217" y="900852"/>
            <a:ext cx="1821366" cy="1317731"/>
          </a:xfrm>
          <a:prstGeom prst="rect">
            <a:avLst/>
          </a:prstGeom>
          <a:noFill/>
          <a:extLst>
            <a:ext uri="{909E8E84-426E-40DD-AFC4-6F175D3DCCD1}">
              <a14:hiddenFill xmlns:a14="http://schemas.microsoft.com/office/drawing/2010/main">
                <a:solidFill>
                  <a:srgbClr val="FFFFFF"/>
                </a:solidFill>
              </a14:hiddenFill>
            </a:ext>
          </a:extLst>
        </p:spPr>
      </p:pic>
      <p:sp>
        <p:nvSpPr>
          <p:cNvPr id="535" name="Google Shape;535;p25"/>
          <p:cNvSpPr txBox="1"/>
          <p:nvPr/>
        </p:nvSpPr>
        <p:spPr>
          <a:xfrm>
            <a:off x="109182" y="1793138"/>
            <a:ext cx="12082818"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n-GB" sz="22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Estudiante</a:t>
            </a:r>
            <a:r>
              <a:rPr kumimoji="0" lang="en-GB" sz="22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B: </a:t>
            </a:r>
            <a:r>
              <a:rPr kumimoji="0" lang="en-GB" sz="22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Contesta</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 </a:t>
            </a:r>
            <a:r>
              <a:rPr kumimoji="0" lang="en-GB" sz="22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pregunta</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en</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español</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Tienes</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dos </a:t>
            </a:r>
            <a:r>
              <a:rPr kumimoji="0" lang="en-GB" sz="22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opciones</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36" name="Google Shape;536;p25"/>
          <p:cNvSpPr/>
          <p:nvPr/>
        </p:nvSpPr>
        <p:spPr>
          <a:xfrm>
            <a:off x="80154" y="4412217"/>
            <a:ext cx="4185922" cy="870497"/>
          </a:xfrm>
          <a:prstGeom prst="rect">
            <a:avLst/>
          </a:prstGeom>
          <a:solidFill>
            <a:srgbClr val="FBE4D4"/>
          </a:solidFill>
          <a:ln w="38100" cap="flat" cmpd="sng">
            <a:solidFill>
              <a:srgbClr val="3A5EAC"/>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500"/>
              <a:buFontTx/>
              <a:buNone/>
              <a:tabLst/>
              <a:defRPr/>
            </a:pPr>
            <a:endParaRPr kumimoji="0" sz="2000" b="0" i="0" u="none" strike="noStrike" kern="1200" cap="none" spc="0" normalizeH="0" baseline="0" noProof="0">
              <a:ln>
                <a:noFill/>
              </a:ln>
              <a:solidFill>
                <a:srgbClr val="3A3838"/>
              </a:solidFill>
              <a:effectLst/>
              <a:uLnTx/>
              <a:uFillTx/>
              <a:latin typeface="Century Gothic"/>
              <a:ea typeface="Century Gothic"/>
              <a:cs typeface="Century Gothic"/>
              <a:sym typeface="Century Gothic"/>
            </a:endParaRPr>
          </a:p>
        </p:txBody>
      </p:sp>
      <p:sp>
        <p:nvSpPr>
          <p:cNvPr id="537" name="Google Shape;537;p25"/>
          <p:cNvSpPr txBox="1"/>
          <p:nvPr/>
        </p:nvSpPr>
        <p:spPr>
          <a:xfrm>
            <a:off x="81878" y="4487098"/>
            <a:ext cx="4753924" cy="421614"/>
          </a:xfrm>
          <a:prstGeom prst="rect">
            <a:avLst/>
          </a:prstGeom>
          <a:noFill/>
          <a:ln>
            <a:noFill/>
          </a:ln>
        </p:spPr>
        <p:txBody>
          <a:bodyPr spcFirstLastPara="1" wrap="square" lIns="91433" tIns="45700" rIns="91433" bIns="45700" anchor="t" anchorCtr="0">
            <a:spAutoFit/>
          </a:bodyPr>
          <a:lstStyle/>
          <a:p>
            <a:pPr marL="457200" marR="0" lvl="0" indent="-457200" algn="l" defTabSz="914400" rtl="0" eaLnBrk="1" fontAlgn="auto" latinLnBrk="0" hangingPunct="1">
              <a:lnSpc>
                <a:spcPct val="107000"/>
              </a:lnSpc>
              <a:spcBef>
                <a:spcPts val="0"/>
              </a:spcBef>
              <a:spcAft>
                <a:spcPts val="0"/>
              </a:spcAft>
              <a:buClr>
                <a:srgbClr val="002060"/>
              </a:buClr>
              <a:buSzPts val="1800"/>
              <a:buFontTx/>
              <a:buAutoNum type="arabicPeriod"/>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How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did </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s/</a:t>
            </a:r>
            <a:r>
              <a:rPr kumimoji="0" lang="es-ES" sz="2000" b="0" i="0" u="none" strike="noStrike" kern="1200" cap="none" spc="0" normalizeH="0" baseline="0" noProof="0" dirty="0">
                <a:ln>
                  <a:noFill/>
                </a:ln>
                <a:solidFill>
                  <a:srgbClr val="3A3838"/>
                </a:solidFill>
                <a:effectLst/>
                <a:uLnTx/>
                <a:uFillTx/>
                <a:latin typeface="Century Gothic"/>
                <a:ea typeface="+mn-ea"/>
                <a:cs typeface="+mn-cs"/>
              </a:rPr>
              <a:t>he </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learn English</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538" name="Google Shape;538;p25"/>
          <p:cNvSpPr txBox="1"/>
          <p:nvPr/>
        </p:nvSpPr>
        <p:spPr>
          <a:xfrm>
            <a:off x="1221143" y="3971046"/>
            <a:ext cx="1880839" cy="441171"/>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n-GB" sz="2200" b="1" i="0" u="sng"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Estudiante</a:t>
            </a:r>
            <a:r>
              <a:rPr kumimoji="0" lang="en-GB" sz="2200" b="1" i="0" u="sng"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A</a:t>
            </a:r>
            <a:endParaRPr kumimoji="0" sz="2200" b="0" i="0" u="sng" strike="noStrike" kern="1200" cap="none" spc="0" normalizeH="0" baseline="0" noProof="0" dirty="0">
              <a:ln>
                <a:noFill/>
              </a:ln>
              <a:solidFill>
                <a:srgbClr val="AD1519"/>
              </a:solidFill>
              <a:effectLst/>
              <a:uLnTx/>
              <a:uFillTx/>
              <a:latin typeface="Century Gothic"/>
              <a:ea typeface="Century Gothic"/>
              <a:cs typeface="Century Gothic"/>
              <a:sym typeface="Century Gothic"/>
            </a:endParaRPr>
          </a:p>
        </p:txBody>
      </p:sp>
      <p:sp>
        <p:nvSpPr>
          <p:cNvPr id="539" name="Google Shape;539;p25"/>
          <p:cNvSpPr/>
          <p:nvPr/>
        </p:nvSpPr>
        <p:spPr>
          <a:xfrm>
            <a:off x="114430" y="5740338"/>
            <a:ext cx="3562932" cy="504000"/>
          </a:xfrm>
          <a:prstGeom prst="wedgeRoundRectCallout">
            <a:avLst>
              <a:gd name="adj1" fmla="val -3370"/>
              <a:gd name="adj2" fmla="val -114650"/>
              <a:gd name="adj3" fmla="val 16667"/>
            </a:avLst>
          </a:prstGeom>
          <a:solidFill>
            <a:srgbClr val="FFF2CC"/>
          </a:solidFill>
          <a:ln w="38100" cap="flat" cmpd="sng">
            <a:solidFill>
              <a:srgbClr val="3A5EAC"/>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1800"/>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Cómo</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aprendió</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inglés</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2000" b="0" i="0" u="none" strike="sng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41" name="Google Shape;541;p25"/>
          <p:cNvSpPr/>
          <p:nvPr/>
        </p:nvSpPr>
        <p:spPr>
          <a:xfrm>
            <a:off x="9418320" y="258167"/>
            <a:ext cx="2510000" cy="400800"/>
          </a:xfrm>
          <a:prstGeom prst="roundRect">
            <a:avLst>
              <a:gd name="adj" fmla="val 16667"/>
            </a:avLst>
          </a:prstGeom>
          <a:solidFill>
            <a:schemeClr val="tx2"/>
          </a:solidFill>
          <a:ln w="12700" cap="flat" cmpd="sng">
            <a:solidFill>
              <a:srgbClr val="115076"/>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500"/>
              <a:buFontTx/>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hablar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graphicFrame>
        <p:nvGraphicFramePr>
          <p:cNvPr id="543" name="Google Shape;543;p25"/>
          <p:cNvGraphicFramePr/>
          <p:nvPr/>
        </p:nvGraphicFramePr>
        <p:xfrm>
          <a:off x="4927430" y="4134473"/>
          <a:ext cx="7185486" cy="1476498"/>
        </p:xfrm>
        <a:graphic>
          <a:graphicData uri="http://schemas.openxmlformats.org/drawingml/2006/table">
            <a:tbl>
              <a:tblPr>
                <a:noFill/>
              </a:tblPr>
              <a:tblGrid>
                <a:gridCol w="407314">
                  <a:extLst>
                    <a:ext uri="{9D8B030D-6E8A-4147-A177-3AD203B41FA5}">
                      <a16:colId xmlns:a16="http://schemas.microsoft.com/office/drawing/2014/main" val="20000"/>
                    </a:ext>
                  </a:extLst>
                </a:gridCol>
                <a:gridCol w="2452915">
                  <a:extLst>
                    <a:ext uri="{9D8B030D-6E8A-4147-A177-3AD203B41FA5}">
                      <a16:colId xmlns:a16="http://schemas.microsoft.com/office/drawing/2014/main" val="20001"/>
                    </a:ext>
                  </a:extLst>
                </a:gridCol>
                <a:gridCol w="4325257">
                  <a:extLst>
                    <a:ext uri="{9D8B030D-6E8A-4147-A177-3AD203B41FA5}">
                      <a16:colId xmlns:a16="http://schemas.microsoft.com/office/drawing/2014/main" val="20002"/>
                    </a:ext>
                  </a:extLst>
                </a:gridCol>
              </a:tblGrid>
              <a:tr h="666177">
                <a:tc>
                  <a:txBody>
                    <a:bodyPr/>
                    <a:lstStyle/>
                    <a:p>
                      <a:pPr marL="0" marR="0" lvl="0" indent="0" algn="l" rtl="0">
                        <a:spcBef>
                          <a:spcPts val="0"/>
                        </a:spcBef>
                        <a:spcAft>
                          <a:spcPts val="0"/>
                        </a:spcAft>
                        <a:buClr>
                          <a:schemeClr val="dk1"/>
                        </a:buClr>
                        <a:buSzPts val="1500"/>
                        <a:buFont typeface="Century Gothic"/>
                        <a:buNone/>
                      </a:pPr>
                      <a:endParaRPr sz="2000" u="none" strike="noStrike" cap="none" dirty="0">
                        <a:solidFill>
                          <a:schemeClr val="tx1"/>
                        </a:solidFill>
                      </a:endParaRPr>
                    </a:p>
                  </a:txBody>
                  <a:tcPr marL="91467" marR="91467" marT="45733" marB="45733" anchor="ctr"/>
                </a:tc>
                <a:tc>
                  <a:txBody>
                    <a:bodyPr/>
                    <a:lstStyle/>
                    <a:p>
                      <a:pPr marL="0" marR="0" lvl="0" indent="0" algn="l" rtl="0">
                        <a:spcBef>
                          <a:spcPts val="0"/>
                        </a:spcBef>
                        <a:spcAft>
                          <a:spcPts val="0"/>
                        </a:spcAft>
                        <a:buClr>
                          <a:srgbClr val="1F3864"/>
                        </a:buClr>
                        <a:buSzPts val="1500"/>
                        <a:buFont typeface="Century Gothic"/>
                        <a:buNone/>
                      </a:pPr>
                      <a:r>
                        <a:rPr lang="en-GB" sz="2000" b="0" dirty="0" err="1">
                          <a:solidFill>
                            <a:schemeClr val="tx1"/>
                          </a:solidFill>
                        </a:rPr>
                        <a:t>Pregunta</a:t>
                      </a:r>
                      <a:r>
                        <a:rPr lang="en-GB" sz="2000" b="0" dirty="0">
                          <a:solidFill>
                            <a:schemeClr val="tx1"/>
                          </a:solidFill>
                        </a:rPr>
                        <a:t> </a:t>
                      </a:r>
                      <a:r>
                        <a:rPr lang="en-GB" sz="2000" b="0" dirty="0" err="1">
                          <a:solidFill>
                            <a:schemeClr val="tx1"/>
                          </a:solidFill>
                        </a:rPr>
                        <a:t>sobre</a:t>
                      </a:r>
                      <a:r>
                        <a:rPr lang="en-GB" sz="2000" b="0" dirty="0">
                          <a:solidFill>
                            <a:schemeClr val="tx1"/>
                          </a:solidFill>
                        </a:rPr>
                        <a:t> </a:t>
                      </a:r>
                      <a:r>
                        <a:rPr lang="en-GB" sz="2000" b="1" dirty="0" err="1">
                          <a:solidFill>
                            <a:schemeClr val="tx1"/>
                          </a:solidFill>
                        </a:rPr>
                        <a:t>tu</a:t>
                      </a:r>
                      <a:r>
                        <a:rPr lang="en-GB" sz="2000" b="1" dirty="0">
                          <a:solidFill>
                            <a:schemeClr val="tx1"/>
                          </a:solidFill>
                        </a:rPr>
                        <a:t> </a:t>
                      </a:r>
                      <a:r>
                        <a:rPr lang="en-GB" sz="2000" b="0" dirty="0" err="1">
                          <a:solidFill>
                            <a:schemeClr val="tx1"/>
                          </a:solidFill>
                        </a:rPr>
                        <a:t>experiencia</a:t>
                      </a:r>
                      <a:r>
                        <a:rPr lang="en-GB" sz="2000" b="0" dirty="0">
                          <a:solidFill>
                            <a:schemeClr val="tx1"/>
                          </a:solidFill>
                        </a:rPr>
                        <a:t> (-</a:t>
                      </a:r>
                      <a:r>
                        <a:rPr lang="en-GB" sz="2000" b="0" dirty="0" err="1">
                          <a:solidFill>
                            <a:schemeClr val="tx1"/>
                          </a:solidFill>
                        </a:rPr>
                        <a:t>iste</a:t>
                      </a:r>
                      <a:r>
                        <a:rPr lang="en-GB" sz="2000" b="0" dirty="0">
                          <a:solidFill>
                            <a:schemeClr val="tx1"/>
                          </a:solidFill>
                        </a:rPr>
                        <a:t>)</a:t>
                      </a:r>
                      <a:endParaRPr sz="2000" dirty="0">
                        <a:solidFill>
                          <a:schemeClr val="tx1"/>
                        </a:solidFill>
                      </a:endParaRPr>
                    </a:p>
                  </a:txBody>
                  <a:tcPr marL="91467" marR="91467" marT="45733" marB="45733" anchor="ctr"/>
                </a:tc>
                <a:tc>
                  <a:txBody>
                    <a:bodyPr/>
                    <a:lstStyle/>
                    <a:p>
                      <a:pPr marL="0" marR="0" lvl="0" indent="0" algn="l" rtl="0">
                        <a:spcBef>
                          <a:spcPts val="0"/>
                        </a:spcBef>
                        <a:spcAft>
                          <a:spcPts val="0"/>
                        </a:spcAft>
                        <a:buClr>
                          <a:srgbClr val="1F3864"/>
                        </a:buClr>
                        <a:buSzPts val="1500"/>
                        <a:buFont typeface="Century Gothic"/>
                        <a:buNone/>
                      </a:pPr>
                      <a:r>
                        <a:rPr lang="en-GB" sz="2000" b="0" dirty="0" err="1">
                          <a:solidFill>
                            <a:schemeClr val="tx1"/>
                          </a:solidFill>
                        </a:rPr>
                        <a:t>Pregunta</a:t>
                      </a:r>
                      <a:r>
                        <a:rPr lang="en-GB" sz="2000" b="0" dirty="0">
                          <a:solidFill>
                            <a:schemeClr val="tx1"/>
                          </a:solidFill>
                        </a:rPr>
                        <a:t> </a:t>
                      </a:r>
                      <a:r>
                        <a:rPr lang="en-GB" sz="2000" b="0" dirty="0" err="1">
                          <a:solidFill>
                            <a:schemeClr val="tx1"/>
                          </a:solidFill>
                        </a:rPr>
                        <a:t>sobre</a:t>
                      </a:r>
                      <a:r>
                        <a:rPr lang="en-GB" sz="2000" b="0" dirty="0">
                          <a:solidFill>
                            <a:schemeClr val="tx1"/>
                          </a:solidFill>
                        </a:rPr>
                        <a:t> la </a:t>
                      </a:r>
                      <a:r>
                        <a:rPr lang="en-GB" sz="2000" b="0" dirty="0" err="1">
                          <a:solidFill>
                            <a:schemeClr val="tx1"/>
                          </a:solidFill>
                        </a:rPr>
                        <a:t>experiencia</a:t>
                      </a:r>
                      <a:r>
                        <a:rPr lang="en-GB" sz="2000" b="0" dirty="0">
                          <a:solidFill>
                            <a:schemeClr val="tx1"/>
                          </a:solidFill>
                        </a:rPr>
                        <a:t> de </a:t>
                      </a:r>
                      <a:r>
                        <a:rPr lang="en-GB" sz="2000" b="1" dirty="0" err="1">
                          <a:solidFill>
                            <a:schemeClr val="tx1"/>
                          </a:solidFill>
                        </a:rPr>
                        <a:t>otra</a:t>
                      </a:r>
                      <a:r>
                        <a:rPr lang="en-GB" sz="2000" b="1" dirty="0">
                          <a:solidFill>
                            <a:schemeClr val="tx1"/>
                          </a:solidFill>
                        </a:rPr>
                        <a:t> persona</a:t>
                      </a:r>
                      <a:r>
                        <a:rPr lang="en-GB" sz="2000" b="0" dirty="0">
                          <a:solidFill>
                            <a:schemeClr val="tx1"/>
                          </a:solidFill>
                        </a:rPr>
                        <a:t>(-</a:t>
                      </a:r>
                      <a:r>
                        <a:rPr lang="en-GB" sz="2000" b="0" dirty="0" err="1">
                          <a:solidFill>
                            <a:schemeClr val="tx1"/>
                          </a:solidFill>
                        </a:rPr>
                        <a:t>ió</a:t>
                      </a:r>
                      <a:r>
                        <a:rPr lang="en-GB" sz="2000" b="0" dirty="0">
                          <a:solidFill>
                            <a:schemeClr val="tx1"/>
                          </a:solidFill>
                        </a:rPr>
                        <a:t>)</a:t>
                      </a:r>
                      <a:endParaRPr sz="2000" b="0" dirty="0">
                        <a:solidFill>
                          <a:schemeClr val="tx1"/>
                        </a:solidFill>
                      </a:endParaRPr>
                    </a:p>
                  </a:txBody>
                  <a:tcPr marL="91467" marR="91467" marT="45733" marB="45733" anchor="ctr"/>
                </a:tc>
                <a:extLst>
                  <a:ext uri="{0D108BD9-81ED-4DB2-BD59-A6C34878D82A}">
                    <a16:rowId xmlns:a16="http://schemas.microsoft.com/office/drawing/2014/main" val="10000"/>
                  </a:ext>
                </a:extLst>
              </a:tr>
              <a:tr h="775432">
                <a:tc>
                  <a:txBody>
                    <a:bodyPr/>
                    <a:lstStyle/>
                    <a:p>
                      <a:pPr marL="0" marR="0" lvl="0" indent="0" algn="l" rtl="0">
                        <a:spcBef>
                          <a:spcPts val="0"/>
                        </a:spcBef>
                        <a:spcAft>
                          <a:spcPts val="0"/>
                        </a:spcAft>
                        <a:buClr>
                          <a:schemeClr val="dk1"/>
                        </a:buClr>
                        <a:buSzPts val="1500"/>
                        <a:buFont typeface="Century Gothic"/>
                        <a:buNone/>
                      </a:pPr>
                      <a:r>
                        <a:rPr lang="en-GB" sz="2000" u="none" strike="noStrike" cap="none" dirty="0">
                          <a:solidFill>
                            <a:schemeClr val="tx1"/>
                          </a:solidFill>
                        </a:rPr>
                        <a:t>1.</a:t>
                      </a:r>
                      <a:endParaRPr sz="2000" dirty="0">
                        <a:solidFill>
                          <a:schemeClr val="tx1"/>
                        </a:solidFill>
                      </a:endParaRPr>
                    </a:p>
                  </a:txBody>
                  <a:tcPr marL="91467" marR="91467" marT="45733" marB="45733" anchor="ctr"/>
                </a:tc>
                <a:tc>
                  <a:txBody>
                    <a:bodyPr/>
                    <a:lstStyle/>
                    <a:p>
                      <a:pPr marL="0" marR="0" lvl="0" indent="0" algn="l" rtl="0">
                        <a:spcBef>
                          <a:spcPts val="0"/>
                        </a:spcBef>
                        <a:spcAft>
                          <a:spcPts val="0"/>
                        </a:spcAft>
                        <a:buClr>
                          <a:schemeClr val="dk1"/>
                        </a:buClr>
                        <a:buSzPts val="1400"/>
                        <a:buFont typeface="Century Gothic"/>
                        <a:buNone/>
                      </a:pPr>
                      <a:r>
                        <a:rPr lang="en-GB" sz="2000" dirty="0">
                          <a:solidFill>
                            <a:schemeClr val="tx1"/>
                          </a:solidFill>
                        </a:rPr>
                        <a:t>I learnt English from my mother.</a:t>
                      </a:r>
                      <a:endParaRPr sz="2000" dirty="0">
                        <a:solidFill>
                          <a:schemeClr val="tx1"/>
                        </a:solidFill>
                      </a:endParaRPr>
                    </a:p>
                  </a:txBody>
                  <a:tcPr marL="91467" marR="91467" marT="45733" marB="45733" anchor="ctr"/>
                </a:tc>
                <a:tc>
                  <a:txBody>
                    <a:bodyPr/>
                    <a:lstStyle/>
                    <a:p>
                      <a:pPr marL="0" marR="0" lvl="0" indent="0" algn="l" rtl="0">
                        <a:spcBef>
                          <a:spcPts val="0"/>
                        </a:spcBef>
                        <a:spcAft>
                          <a:spcPts val="0"/>
                        </a:spcAft>
                        <a:buClr>
                          <a:schemeClr val="dk1"/>
                        </a:buClr>
                        <a:buSzPts val="1400"/>
                        <a:buFont typeface="Century Gothic"/>
                        <a:buNone/>
                      </a:pPr>
                      <a:r>
                        <a:rPr lang="en-GB" sz="2000" dirty="0">
                          <a:solidFill>
                            <a:schemeClr val="tx1"/>
                          </a:solidFill>
                        </a:rPr>
                        <a:t>S/he attended English lessons.</a:t>
                      </a:r>
                      <a:endParaRPr sz="2000" dirty="0">
                        <a:solidFill>
                          <a:schemeClr val="tx1"/>
                        </a:solidFill>
                      </a:endParaRPr>
                    </a:p>
                  </a:txBody>
                  <a:tcPr marL="91467" marR="91467" marT="45733" marB="45733" anchor="ctr"/>
                </a:tc>
                <a:extLst>
                  <a:ext uri="{0D108BD9-81ED-4DB2-BD59-A6C34878D82A}">
                    <a16:rowId xmlns:a16="http://schemas.microsoft.com/office/drawing/2014/main" val="10001"/>
                  </a:ext>
                </a:extLst>
              </a:tr>
            </a:tbl>
          </a:graphicData>
        </a:graphic>
      </p:graphicFrame>
      <p:pic>
        <p:nvPicPr>
          <p:cNvPr id="544" name="Google Shape;544;p25" descr="write.jpeg"/>
          <p:cNvPicPr preferRelativeResize="0"/>
          <p:nvPr/>
        </p:nvPicPr>
        <p:blipFill rotWithShape="1">
          <a:blip r:embed="rId4" cstate="screen">
            <a:alphaModFix/>
            <a:extLst>
              <a:ext uri="{28A0092B-C50C-407E-A947-70E740481C1C}">
                <a14:useLocalDpi xmlns:a14="http://schemas.microsoft.com/office/drawing/2010/main"/>
              </a:ext>
            </a:extLst>
          </a:blip>
          <a:srcRect/>
          <a:stretch/>
        </p:blipFill>
        <p:spPr>
          <a:xfrm>
            <a:off x="3955741" y="4460900"/>
            <a:ext cx="877692" cy="702853"/>
          </a:xfrm>
          <a:prstGeom prst="rect">
            <a:avLst/>
          </a:prstGeom>
          <a:noFill/>
          <a:ln>
            <a:noFill/>
          </a:ln>
        </p:spPr>
      </p:pic>
      <p:sp>
        <p:nvSpPr>
          <p:cNvPr id="547" name="Google Shape;547;p25"/>
          <p:cNvSpPr txBox="1"/>
          <p:nvPr/>
        </p:nvSpPr>
        <p:spPr>
          <a:xfrm>
            <a:off x="161954" y="4894198"/>
            <a:ext cx="3999218" cy="400069"/>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500"/>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______________________________</a:t>
            </a:r>
            <a:endParaRPr kumimoji="0"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48" name="Google Shape;548;p25"/>
          <p:cNvSpPr txBox="1"/>
          <p:nvPr/>
        </p:nvSpPr>
        <p:spPr>
          <a:xfrm>
            <a:off x="179637" y="4827446"/>
            <a:ext cx="3999218" cy="400069"/>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1F3864"/>
              </a:buClr>
              <a:buSzPts val="1500"/>
              <a:buFontTx/>
              <a:buNone/>
              <a:tabLst/>
              <a:defRPr/>
            </a:pPr>
            <a:r>
              <a:rPr kumimoji="0" lang="en-GB" sz="2000" b="0" i="1"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S/he attended English lessons.</a:t>
            </a:r>
            <a:endParaRPr kumimoji="0" sz="1867" b="0" i="1"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49" name="Google Shape;549;p25"/>
          <p:cNvSpPr/>
          <p:nvPr/>
        </p:nvSpPr>
        <p:spPr>
          <a:xfrm>
            <a:off x="7623295" y="4925333"/>
            <a:ext cx="4124676" cy="613601"/>
          </a:xfrm>
          <a:prstGeom prst="ellipse">
            <a:avLst/>
          </a:prstGeom>
          <a:noFill/>
          <a:ln w="38100" cap="flat" cmpd="sng">
            <a:solidFill>
              <a:schemeClr val="tx2"/>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3A3838"/>
              </a:buClr>
              <a:buSzPts val="1400"/>
              <a:buFontTx/>
              <a:buNone/>
              <a:tabLst/>
              <a:defRPr/>
            </a:pPr>
            <a:endParaRPr kumimoji="0" sz="1867" b="0" i="0" u="none" strike="noStrike" kern="1200" cap="none" spc="0" normalizeH="0" baseline="0" noProof="0">
              <a:ln>
                <a:noFill/>
              </a:ln>
              <a:solidFill>
                <a:srgbClr val="3A3838"/>
              </a:solidFill>
              <a:effectLst/>
              <a:uLnTx/>
              <a:uFillTx/>
              <a:latin typeface="Century Gothic"/>
              <a:ea typeface="Century Gothic"/>
              <a:cs typeface="Century Gothic"/>
              <a:sym typeface="Century Gothic"/>
            </a:endParaRPr>
          </a:p>
        </p:txBody>
      </p:sp>
      <p:sp>
        <p:nvSpPr>
          <p:cNvPr id="551" name="Google Shape;551;p25"/>
          <p:cNvSpPr/>
          <p:nvPr/>
        </p:nvSpPr>
        <p:spPr>
          <a:xfrm>
            <a:off x="5183720" y="5833638"/>
            <a:ext cx="3361812" cy="504001"/>
          </a:xfrm>
          <a:prstGeom prst="wedgeRoundRectCallout">
            <a:avLst>
              <a:gd name="adj1" fmla="val -2023"/>
              <a:gd name="adj2" fmla="val -86085"/>
              <a:gd name="adj3" fmla="val 16667"/>
            </a:avLst>
          </a:prstGeom>
          <a:solidFill>
            <a:srgbClr val="E1EFD8"/>
          </a:solidFill>
          <a:ln w="38100" cap="flat" cmpd="sng">
            <a:solidFill>
              <a:srgbClr val="3A5EAC"/>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2060"/>
              </a:buClr>
              <a:buSzPts val="1800"/>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Asistió</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clases</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de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inglés</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2000" b="0" i="0" u="none" strike="sng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554" name="Google Shape;554;p25"/>
          <p:cNvSpPr txBox="1"/>
          <p:nvPr/>
        </p:nvSpPr>
        <p:spPr>
          <a:xfrm>
            <a:off x="109182" y="3464397"/>
            <a:ext cx="9069200"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n-GB" sz="2200" b="1"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Estudiante</a:t>
            </a:r>
            <a:r>
              <a:rPr kumimoji="0" lang="en-GB" sz="22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 </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Escribe la </a:t>
            </a:r>
            <a:r>
              <a:rPr kumimoji="0" lang="en-GB" sz="22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respuesta</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en</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2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inglés</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2" name="TextBox 1">
            <a:extLst>
              <a:ext uri="{FF2B5EF4-FFF2-40B4-BE49-F238E27FC236}">
                <a16:creationId xmlns:a16="http://schemas.microsoft.com/office/drawing/2014/main" id="{F801A898-A964-2F57-D4A7-C9C093A85BD1}"/>
              </a:ext>
            </a:extLst>
          </p:cNvPr>
          <p:cNvSpPr txBox="1"/>
          <p:nvPr/>
        </p:nvSpPr>
        <p:spPr>
          <a:xfrm>
            <a:off x="109182" y="2223985"/>
            <a:ext cx="11690282" cy="400110"/>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¿Es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sobre</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tu</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experencia</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iste</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Contesta</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con la forma del verbo en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primera</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persona (–í)</a:t>
            </a:r>
            <a:endParaRPr kumimoji="0" lang="en-ES"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 name="TextBox 2">
            <a:extLst>
              <a:ext uri="{FF2B5EF4-FFF2-40B4-BE49-F238E27FC236}">
                <a16:creationId xmlns:a16="http://schemas.microsoft.com/office/drawing/2014/main" id="{9423BD04-B745-8B01-7C37-FB9A5E5B6FF0}"/>
              </a:ext>
            </a:extLst>
          </p:cNvPr>
          <p:cNvSpPr txBox="1"/>
          <p:nvPr/>
        </p:nvSpPr>
        <p:spPr>
          <a:xfrm>
            <a:off x="109182" y="2619630"/>
            <a:ext cx="12082818" cy="70788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¿Es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sobre</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la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experiencia</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de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otra</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persona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ió</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Contesta</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con la forma del verbo en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tercera</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persona (–</a:t>
            </a:r>
            <a:r>
              <a:rPr kumimoji="0" lang="en-GB" sz="20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ió</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lang="en-ES"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 name="Title 4">
            <a:extLst>
              <a:ext uri="{FF2B5EF4-FFF2-40B4-BE49-F238E27FC236}">
                <a16:creationId xmlns:a16="http://schemas.microsoft.com/office/drawing/2014/main" id="{918B8179-6F3E-89A2-557F-FB7AE3D75467}"/>
              </a:ext>
            </a:extLst>
          </p:cNvPr>
          <p:cNvSpPr>
            <a:spLocks noGrp="1"/>
          </p:cNvSpPr>
          <p:nvPr>
            <p:ph type="title"/>
          </p:nvPr>
        </p:nvSpPr>
        <p:spPr>
          <a:xfrm>
            <a:off x="0" y="213557"/>
            <a:ext cx="6864626" cy="647577"/>
          </a:xfrm>
        </p:spPr>
        <p:txBody>
          <a:bodyPr>
            <a:normAutofit/>
          </a:bodyPr>
          <a:lstStyle/>
          <a:p>
            <a:r>
              <a:rPr lang="en-GB" dirty="0" err="1"/>
              <a:t>Preguntas</a:t>
            </a:r>
            <a:r>
              <a:rPr lang="en-GB" dirty="0"/>
              <a:t> </a:t>
            </a:r>
            <a:r>
              <a:rPr lang="en-GB" dirty="0" err="1"/>
              <a:t>en</a:t>
            </a:r>
            <a:r>
              <a:rPr lang="en-GB" dirty="0"/>
              <a:t> </a:t>
            </a:r>
            <a:r>
              <a:rPr lang="en-GB" dirty="0" err="1"/>
              <a:t>una</a:t>
            </a:r>
            <a:r>
              <a:rPr lang="en-GB" dirty="0"/>
              <a:t> </a:t>
            </a:r>
            <a:r>
              <a:rPr lang="en-GB" dirty="0" err="1"/>
              <a:t>entrevista</a:t>
            </a:r>
            <a:endParaRPr lang="en-GB" dirty="0"/>
          </a:p>
        </p:txBody>
      </p:sp>
      <p:sp>
        <p:nvSpPr>
          <p:cNvPr id="7" name="Google Shape;534;p25">
            <a:extLst>
              <a:ext uri="{FF2B5EF4-FFF2-40B4-BE49-F238E27FC236}">
                <a16:creationId xmlns:a16="http://schemas.microsoft.com/office/drawing/2014/main" id="{B0DF1409-4089-E1D1-E658-4936F39517DD}"/>
              </a:ext>
            </a:extLst>
          </p:cNvPr>
          <p:cNvSpPr txBox="1"/>
          <p:nvPr/>
        </p:nvSpPr>
        <p:spPr>
          <a:xfrm>
            <a:off x="109182" y="931444"/>
            <a:ext cx="11451557" cy="430847"/>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n-GB" sz="22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Estudiante A: </a:t>
            </a:r>
            <a:r>
              <a:rPr kumimoji="0" lang="en-GB" sz="22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Pregunta</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 </a:t>
            </a:r>
            <a:r>
              <a:rPr kumimoji="0" lang="en-GB" sz="22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tu</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pareja en </a:t>
            </a:r>
            <a:r>
              <a:rPr kumimoji="0" lang="en-GB" sz="2200" b="0" i="0"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español</a:t>
            </a:r>
            <a:r>
              <a:rPr kumimoji="0" lang="en-GB"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p>
        </p:txBody>
      </p:sp>
      <p:sp>
        <p:nvSpPr>
          <p:cNvPr id="9" name="TextBox 8">
            <a:extLst>
              <a:ext uri="{FF2B5EF4-FFF2-40B4-BE49-F238E27FC236}">
                <a16:creationId xmlns:a16="http://schemas.microsoft.com/office/drawing/2014/main" id="{0050CC42-7663-ED4A-F35A-3D5D0D360D90}"/>
              </a:ext>
            </a:extLst>
          </p:cNvPr>
          <p:cNvSpPr txBox="1"/>
          <p:nvPr/>
        </p:nvSpPr>
        <p:spPr>
          <a:xfrm>
            <a:off x="109182" y="1362291"/>
            <a:ext cx="9448502" cy="430887"/>
          </a:xfrm>
          <a:prstGeom prst="rect">
            <a:avLst/>
          </a:prstGeom>
          <a:solidFill>
            <a:schemeClr val="accent2"/>
          </a:solidFill>
          <a:ln w="12700">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s-ES" sz="2200" b="1" i="1"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Higher</a:t>
            </a:r>
            <a:r>
              <a:rPr kumimoji="0" lang="es-ES" sz="2200" b="1" i="1"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r>
              <a:rPr kumimoji="0" lang="es-ES" sz="22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s-ES" sz="2200" b="0" i="1"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¡Recuerda que la preposición va al principio de la pregunta!</a:t>
            </a:r>
          </a:p>
        </p:txBody>
      </p:sp>
      <p:sp>
        <p:nvSpPr>
          <p:cNvPr id="10" name="TextBox 9">
            <a:extLst>
              <a:ext uri="{FF2B5EF4-FFF2-40B4-BE49-F238E27FC236}">
                <a16:creationId xmlns:a16="http://schemas.microsoft.com/office/drawing/2014/main" id="{17B9365B-3263-3F22-83B2-BD0956D03EF1}"/>
              </a:ext>
            </a:extLst>
          </p:cNvPr>
          <p:cNvSpPr txBox="1"/>
          <p:nvPr/>
        </p:nvSpPr>
        <p:spPr>
          <a:xfrm>
            <a:off x="2366004" y="3064287"/>
            <a:ext cx="6052281" cy="400110"/>
          </a:xfrm>
          <a:prstGeom prst="rect">
            <a:avLst/>
          </a:prstGeom>
          <a:solidFill>
            <a:schemeClr val="accent2"/>
          </a:solidFill>
          <a:ln w="12700">
            <a:solidFill>
              <a:schemeClr val="accent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s-ES" sz="2000" b="1" i="1"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Higher</a:t>
            </a:r>
            <a:r>
              <a:rPr kumimoji="0" lang="es-ES" sz="2000" b="1" i="1"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r>
              <a:rPr kumimoji="0" lang="es-ES"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s-ES" sz="2000" b="0" i="1"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Careful</a:t>
            </a:r>
            <a:r>
              <a:rPr kumimoji="0" lang="es-ES" sz="2000" b="0" i="1"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s-ES" sz="2000" b="0" i="1"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some</a:t>
            </a:r>
            <a:r>
              <a:rPr kumimoji="0" lang="es-ES" sz="2000" b="0" i="1"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s-ES" sz="2000" b="0" i="1"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of</a:t>
            </a:r>
            <a:r>
              <a:rPr kumimoji="0" lang="es-ES" sz="2000" b="0" i="1"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s-ES" sz="2000" b="0" i="1"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the</a:t>
            </a:r>
            <a:r>
              <a:rPr kumimoji="0" lang="es-ES" sz="2000" b="0" i="1"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s-ES" sz="2000" b="0" i="1" u="none" strike="noStrike" kern="1200" cap="none" spc="0" normalizeH="0" baseline="0" noProof="0" dirty="0" err="1">
                <a:ln>
                  <a:noFill/>
                </a:ln>
                <a:solidFill>
                  <a:srgbClr val="3A3838"/>
                </a:solidFill>
                <a:effectLst/>
                <a:uLnTx/>
                <a:uFillTx/>
                <a:latin typeface="Century Gothic"/>
                <a:ea typeface="Century Gothic"/>
                <a:cs typeface="Century Gothic"/>
                <a:sym typeface="Century Gothic"/>
              </a:rPr>
              <a:t>verbs</a:t>
            </a:r>
            <a:r>
              <a:rPr kumimoji="0" lang="es-ES" sz="2000" b="0" i="1"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are irregular!</a:t>
            </a:r>
          </a:p>
        </p:txBody>
      </p:sp>
      <p:sp>
        <p:nvSpPr>
          <p:cNvPr id="11" name="Google Shape;538;p25">
            <a:extLst>
              <a:ext uri="{FF2B5EF4-FFF2-40B4-BE49-F238E27FC236}">
                <a16:creationId xmlns:a16="http://schemas.microsoft.com/office/drawing/2014/main" id="{D444E51C-40D2-F784-5DCC-65EE0EE3568F}"/>
              </a:ext>
            </a:extLst>
          </p:cNvPr>
          <p:cNvSpPr txBox="1"/>
          <p:nvPr/>
        </p:nvSpPr>
        <p:spPr>
          <a:xfrm>
            <a:off x="7579753" y="3677789"/>
            <a:ext cx="1880839" cy="441171"/>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700"/>
              <a:buFontTx/>
              <a:buNone/>
              <a:tabLst/>
              <a:defRPr/>
            </a:pPr>
            <a:r>
              <a:rPr kumimoji="0" lang="en-GB" sz="2200" b="1" i="0" u="sng" strike="noStrike" kern="1200" cap="none" spc="0" normalizeH="0" baseline="0" noProof="0" dirty="0" err="1">
                <a:ln>
                  <a:noFill/>
                </a:ln>
                <a:solidFill>
                  <a:srgbClr val="AD1519"/>
                </a:solidFill>
                <a:effectLst/>
                <a:uLnTx/>
                <a:uFillTx/>
                <a:latin typeface="Century Gothic"/>
                <a:ea typeface="Century Gothic"/>
                <a:cs typeface="Century Gothic"/>
                <a:sym typeface="Century Gothic"/>
              </a:rPr>
              <a:t>Estudiante</a:t>
            </a:r>
            <a:r>
              <a:rPr kumimoji="0" lang="en-GB" sz="2200" b="1" i="0" u="sng" strike="noStrike" kern="1200" cap="none" spc="0" normalizeH="0" baseline="0" noProof="0" dirty="0">
                <a:ln>
                  <a:noFill/>
                </a:ln>
                <a:solidFill>
                  <a:srgbClr val="AD1519"/>
                </a:solidFill>
                <a:effectLst/>
                <a:uLnTx/>
                <a:uFillTx/>
                <a:latin typeface="Century Gothic"/>
                <a:ea typeface="Century Gothic"/>
                <a:cs typeface="Century Gothic"/>
                <a:sym typeface="Century Gothic"/>
              </a:rPr>
              <a:t> B</a:t>
            </a:r>
            <a:endParaRPr kumimoji="0" sz="2200" b="0" i="0" u="sng" strike="noStrike" kern="1200" cap="none" spc="0" normalizeH="0" baseline="0" noProof="0" dirty="0">
              <a:ln>
                <a:noFill/>
              </a:ln>
              <a:solidFill>
                <a:srgbClr val="AD1519"/>
              </a:solidFill>
              <a:effectLst/>
              <a:uLnTx/>
              <a:uFillTx/>
              <a:latin typeface="Century Gothic"/>
              <a:ea typeface="Century Gothic"/>
              <a:cs typeface="Century Gothic"/>
              <a:sym typeface="Century Gothic"/>
            </a:endParaRPr>
          </a:p>
        </p:txBody>
      </p:sp>
    </p:spTree>
    <p:extLst>
      <p:ext uri="{BB962C8B-B14F-4D97-AF65-F5344CB8AC3E}">
        <p14:creationId xmlns:p14="http://schemas.microsoft.com/office/powerpoint/2010/main" val="212703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3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4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3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3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4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3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4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55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5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48"/>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5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5" grpId="0"/>
      <p:bldP spid="536" grpId="0" animBg="1"/>
      <p:bldP spid="537" grpId="0"/>
      <p:bldP spid="538" grpId="0"/>
      <p:bldP spid="539" grpId="0" animBg="1"/>
      <p:bldP spid="547" grpId="0"/>
      <p:bldP spid="548" grpId="0"/>
      <p:bldP spid="549" grpId="0" animBg="1"/>
      <p:bldP spid="551" grpId="0" animBg="1"/>
      <p:bldP spid="554" grpId="0"/>
      <p:bldP spid="2" grpId="0"/>
      <p:bldP spid="3" grpId="0"/>
      <p:bldP spid="7" grpId="0"/>
      <p:bldP spid="9" grpId="0" animBg="1"/>
      <p:bldP spid="10" grpId="0" animBg="1"/>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E1E2E-44EA-4FC0-9E87-C02C6D1792C1}"/>
              </a:ext>
            </a:extLst>
          </p:cNvPr>
          <p:cNvSpPr>
            <a:spLocks noGrp="1"/>
          </p:cNvSpPr>
          <p:nvPr>
            <p:ph type="title"/>
          </p:nvPr>
        </p:nvSpPr>
        <p:spPr>
          <a:xfrm>
            <a:off x="-2" y="213557"/>
            <a:ext cx="8028123" cy="647577"/>
          </a:xfrm>
        </p:spPr>
        <p:txBody>
          <a:bodyPr>
            <a:normAutofit/>
          </a:bodyPr>
          <a:lstStyle/>
          <a:p>
            <a:r>
              <a:rPr lang="en-ES" dirty="0"/>
              <a:t>Vocabulario</a:t>
            </a:r>
            <a:r>
              <a:rPr lang="en-GB" dirty="0"/>
              <a:t> </a:t>
            </a:r>
            <a:r>
              <a:rPr lang="en-GB" dirty="0" err="1"/>
              <a:t>útil</a:t>
            </a:r>
            <a:r>
              <a:rPr lang="en-ES" dirty="0"/>
              <a:t> para la entrevista</a:t>
            </a:r>
          </a:p>
        </p:txBody>
      </p:sp>
      <p:sp>
        <p:nvSpPr>
          <p:cNvPr id="4" name="TextBox 3">
            <a:extLst>
              <a:ext uri="{FF2B5EF4-FFF2-40B4-BE49-F238E27FC236}">
                <a16:creationId xmlns:a16="http://schemas.microsoft.com/office/drawing/2014/main" id="{FC2346D6-3F85-FE2A-80AD-A938AFF6DA53}"/>
              </a:ext>
            </a:extLst>
          </p:cNvPr>
          <p:cNvSpPr txBox="1"/>
          <p:nvPr/>
        </p:nvSpPr>
        <p:spPr>
          <a:xfrm>
            <a:off x="6334143" y="996120"/>
            <a:ext cx="4778872" cy="53245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leave the country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salir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del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país</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keep on going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seguir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adelante</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attend school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asistir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escuela</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to lose contact* =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perder</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contacto</a:t>
            </a:r>
            <a:endParaRPr kumimoji="0" lang="en-GB" sz="2000" b="1"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how long (for)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cuánto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tiempo</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for days* =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durante</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días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because of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por</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still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todavía</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the whole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todo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/la</a:t>
            </a:r>
            <a:endParaRPr kumimoji="0" lang="en-GB" sz="2000" b="1"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prize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premio</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journey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viaje</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war = 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guerra</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life = 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vida</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story = 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historia</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message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mensaje</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 name="TextBox 4">
            <a:extLst>
              <a:ext uri="{FF2B5EF4-FFF2-40B4-BE49-F238E27FC236}">
                <a16:creationId xmlns:a16="http://schemas.microsoft.com/office/drawing/2014/main" id="{98106ED0-E7F4-7523-ED9A-0CE94E586C44}"/>
              </a:ext>
            </a:extLst>
          </p:cNvPr>
          <p:cNvSpPr txBox="1"/>
          <p:nvPr/>
        </p:nvSpPr>
        <p:spPr>
          <a:xfrm>
            <a:off x="957707" y="996119"/>
            <a:ext cx="3509294" cy="532453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pick up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recoger</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receive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recibir</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decide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decidir</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suffer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sufrir</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to grow up* =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crecer</a:t>
            </a:r>
            <a:endParaRPr kumimoji="0" lang="en-GB" sz="2000" b="1"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share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compartir</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understand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entender</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recognise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reconocer</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be born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nacer</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ask for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pedir</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return, go back = Volver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look for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buscar</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respond = responder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to discover =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descubrir</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entury Gothic"/>
                <a:ea typeface="+mn-ea"/>
                <a:cs typeface="+mn-cs"/>
              </a:rPr>
              <a:t>(H) to flee =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huir</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entury Gothic"/>
                <a:ea typeface="+mn-ea"/>
                <a:cs typeface="+mn-cs"/>
              </a:rPr>
              <a:t>(H) to include =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incluir</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0000"/>
                </a:solidFill>
                <a:effectLst/>
                <a:uLnTx/>
                <a:uFillTx/>
                <a:latin typeface="Century Gothic"/>
                <a:ea typeface="+mn-ea"/>
                <a:cs typeface="+mn-cs"/>
              </a:rPr>
              <a:t>(H) to influence = </a:t>
            </a:r>
            <a:r>
              <a:rPr kumimoji="0" lang="en-GB" sz="2000" b="0" i="0" u="none" strike="noStrike" kern="1200" cap="none" spc="0" normalizeH="0" baseline="0" noProof="0" dirty="0" err="1">
                <a:ln>
                  <a:noFill/>
                </a:ln>
                <a:solidFill>
                  <a:srgbClr val="FF0000"/>
                </a:solidFill>
                <a:effectLst/>
                <a:uLnTx/>
                <a:uFillTx/>
                <a:latin typeface="Century Gothic"/>
                <a:ea typeface="+mn-ea"/>
                <a:cs typeface="+mn-cs"/>
              </a:rPr>
              <a:t>influir</a:t>
            </a:r>
            <a:endParaRPr kumimoji="0" lang="en-GB" sz="2000" b="0" i="0" u="none" strike="noStrike" kern="1200" cap="none" spc="0" normalizeH="0" baseline="0" noProof="0" dirty="0">
              <a:ln>
                <a:noFill/>
              </a:ln>
              <a:solidFill>
                <a:srgbClr val="FF0000"/>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DE58AEA1-73C7-1FF1-A7AC-34E59E2FB7D7}"/>
              </a:ext>
            </a:extLst>
          </p:cNvPr>
          <p:cNvSpPr txBox="1"/>
          <p:nvPr/>
        </p:nvSpPr>
        <p:spPr>
          <a:xfrm>
            <a:off x="8899516" y="537345"/>
            <a:ext cx="184731"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7" name="TextBox 16">
            <a:extLst>
              <a:ext uri="{FF2B5EF4-FFF2-40B4-BE49-F238E27FC236}">
                <a16:creationId xmlns:a16="http://schemas.microsoft.com/office/drawing/2014/main" id="{90396EE7-F5CB-6EA7-0475-39F1E721AED7}"/>
              </a:ext>
            </a:extLst>
          </p:cNvPr>
          <p:cNvSpPr txBox="1"/>
          <p:nvPr/>
        </p:nvSpPr>
        <p:spPr>
          <a:xfrm>
            <a:off x="9873737" y="0"/>
            <a:ext cx="231826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new vocabulary*</a:t>
            </a:r>
          </a:p>
        </p:txBody>
      </p:sp>
    </p:spTree>
    <p:extLst>
      <p:ext uri="{BB962C8B-B14F-4D97-AF65-F5344CB8AC3E}">
        <p14:creationId xmlns:p14="http://schemas.microsoft.com/office/powerpoint/2010/main" val="30442394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2" name="Google Shape;562;p26" descr="background rectangle&#10;"/>
          <p:cNvSpPr/>
          <p:nvPr/>
        </p:nvSpPr>
        <p:spPr>
          <a:xfrm>
            <a:off x="9495830" y="61545"/>
            <a:ext cx="2521600" cy="400400"/>
          </a:xfrm>
          <a:prstGeom prst="roundRect">
            <a:avLst>
              <a:gd name="adj" fmla="val 16667"/>
            </a:avLst>
          </a:prstGeom>
          <a:solidFill>
            <a:srgbClr val="AE1518"/>
          </a:solidFill>
          <a:ln w="12700" cap="flat" cmpd="sng">
            <a:solidFill>
              <a:srgbClr val="115076"/>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Tx/>
              <a:buNone/>
              <a:tabLst/>
              <a:defRPr/>
            </a:pPr>
            <a:endParaRPr kumimoji="0" sz="1867"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63" name="Google Shape;563;p26"/>
          <p:cNvSpPr txBox="1">
            <a:spLocks noGrp="1"/>
          </p:cNvSpPr>
          <p:nvPr>
            <p:ph type="title"/>
          </p:nvPr>
        </p:nvSpPr>
        <p:spPr>
          <a:xfrm>
            <a:off x="9558470" y="29745"/>
            <a:ext cx="2458487" cy="464000"/>
          </a:xfrm>
          <a:prstGeom prst="rect">
            <a:avLst/>
          </a:prstGeom>
          <a:noFill/>
          <a:ln>
            <a:noFill/>
          </a:ln>
        </p:spPr>
        <p:txBody>
          <a:bodyPr spcFirstLastPara="1" vert="horz" wrap="square" lIns="91433" tIns="45700" rIns="91433" bIns="45700" rtlCol="0" anchor="ctr" anchorCtr="0">
            <a:normAutofit/>
          </a:bodyPr>
          <a:lstStyle/>
          <a:p>
            <a:pPr>
              <a:buClr>
                <a:schemeClr val="lt1"/>
              </a:buClr>
              <a:buSzPts val="1500"/>
            </a:pPr>
            <a:r>
              <a:rPr lang="en-GB" sz="2000" dirty="0">
                <a:solidFill>
                  <a:schemeClr val="lt1"/>
                </a:solidFill>
              </a:rPr>
              <a:t>hablar / </a:t>
            </a:r>
            <a:r>
              <a:rPr lang="en-GB" sz="2000" dirty="0" err="1">
                <a:solidFill>
                  <a:schemeClr val="lt1"/>
                </a:solidFill>
              </a:rPr>
              <a:t>escuchar</a:t>
            </a:r>
            <a:endParaRPr sz="2000" dirty="0">
              <a:solidFill>
                <a:schemeClr val="lt1"/>
              </a:solidFill>
            </a:endParaRPr>
          </a:p>
        </p:txBody>
      </p:sp>
      <p:sp>
        <p:nvSpPr>
          <p:cNvPr id="6" name="TextBox 5">
            <a:extLst>
              <a:ext uri="{FF2B5EF4-FFF2-40B4-BE49-F238E27FC236}">
                <a16:creationId xmlns:a16="http://schemas.microsoft.com/office/drawing/2014/main" id="{6A07C65E-995D-3909-84FA-2378ACBC129F}"/>
              </a:ext>
            </a:extLst>
          </p:cNvPr>
          <p:cNvSpPr txBox="1"/>
          <p:nvPr/>
        </p:nvSpPr>
        <p:spPr>
          <a:xfrm>
            <a:off x="0" y="0"/>
            <a:ext cx="20265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err="1">
                <a:ln>
                  <a:noFill/>
                </a:ln>
                <a:solidFill>
                  <a:srgbClr val="AD1519"/>
                </a:solidFill>
                <a:effectLst/>
                <a:uLnTx/>
                <a:uFillTx/>
                <a:latin typeface="Century Gothic"/>
                <a:ea typeface="+mn-ea"/>
                <a:cs typeface="+mn-cs"/>
              </a:rPr>
              <a:t>Estudiante</a:t>
            </a:r>
            <a:r>
              <a:rPr kumimoji="0" lang="en-GB" sz="2400" b="1" i="0" u="sng" strike="noStrike" kern="1200" cap="none" spc="0" normalizeH="0" baseline="0" noProof="0" dirty="0">
                <a:ln>
                  <a:noFill/>
                </a:ln>
                <a:solidFill>
                  <a:srgbClr val="AD1519"/>
                </a:solidFill>
                <a:effectLst/>
                <a:uLnTx/>
                <a:uFillTx/>
                <a:latin typeface="Century Gothic"/>
                <a:ea typeface="+mn-ea"/>
                <a:cs typeface="+mn-cs"/>
              </a:rPr>
              <a:t> A</a:t>
            </a:r>
          </a:p>
        </p:txBody>
      </p:sp>
      <p:cxnSp>
        <p:nvCxnSpPr>
          <p:cNvPr id="8" name="Straight Connector 7">
            <a:extLst>
              <a:ext uri="{FF2B5EF4-FFF2-40B4-BE49-F238E27FC236}">
                <a16:creationId xmlns:a16="http://schemas.microsoft.com/office/drawing/2014/main" id="{99A35D1E-171F-EEA2-2347-E6B1081E6E0E}"/>
              </a:ext>
            </a:extLst>
          </p:cNvPr>
          <p:cNvCxnSpPr>
            <a:cxnSpLocks/>
          </p:cNvCxnSpPr>
          <p:nvPr/>
        </p:nvCxnSpPr>
        <p:spPr>
          <a:xfrm>
            <a:off x="6096000" y="507559"/>
            <a:ext cx="0" cy="5865714"/>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3638856-97E3-14AB-140F-8199A85AAF77}"/>
              </a:ext>
            </a:extLst>
          </p:cNvPr>
          <p:cNvSpPr/>
          <p:nvPr/>
        </p:nvSpPr>
        <p:spPr>
          <a:xfrm>
            <a:off x="146017" y="493745"/>
            <a:ext cx="5796000" cy="5760000"/>
          </a:xfrm>
          <a:prstGeom prst="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13D7C642-5763-BF13-9E83-030E4FDAFB60}"/>
              </a:ext>
            </a:extLst>
          </p:cNvPr>
          <p:cNvSpPr txBox="1"/>
          <p:nvPr/>
        </p:nvSpPr>
        <p:spPr>
          <a:xfrm>
            <a:off x="146017" y="509815"/>
            <a:ext cx="3486852" cy="400110"/>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Where were you born?</a:t>
            </a:r>
          </a:p>
        </p:txBody>
      </p:sp>
      <p:sp>
        <p:nvSpPr>
          <p:cNvPr id="11" name="TextBox 10">
            <a:extLst>
              <a:ext uri="{FF2B5EF4-FFF2-40B4-BE49-F238E27FC236}">
                <a16:creationId xmlns:a16="http://schemas.microsoft.com/office/drawing/2014/main" id="{9DB948E4-75FB-731D-D72A-E256050F4429}"/>
              </a:ext>
            </a:extLst>
          </p:cNvPr>
          <p:cNvSpPr txBox="1"/>
          <p:nvPr/>
        </p:nvSpPr>
        <p:spPr>
          <a:xfrm>
            <a:off x="146017" y="1395385"/>
            <a:ext cx="4842992"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Did she attend school in Mexico? </a:t>
            </a:r>
          </a:p>
        </p:txBody>
      </p:sp>
      <p:sp>
        <p:nvSpPr>
          <p:cNvPr id="12" name="TextBox 11">
            <a:extLst>
              <a:ext uri="{FF2B5EF4-FFF2-40B4-BE49-F238E27FC236}">
                <a16:creationId xmlns:a16="http://schemas.microsoft.com/office/drawing/2014/main" id="{6E8121F2-DEE3-B8DA-8E81-53DE3BC0E3E7}"/>
              </a:ext>
            </a:extLst>
          </p:cNvPr>
          <p:cNvSpPr txBox="1"/>
          <p:nvPr/>
        </p:nvSpPr>
        <p:spPr>
          <a:xfrm>
            <a:off x="146017" y="2280955"/>
            <a:ext cx="5634876"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When did you learn your mother’s story?</a:t>
            </a:r>
          </a:p>
        </p:txBody>
      </p:sp>
      <p:sp>
        <p:nvSpPr>
          <p:cNvPr id="13" name="TextBox 12">
            <a:extLst>
              <a:ext uri="{FF2B5EF4-FFF2-40B4-BE49-F238E27FC236}">
                <a16:creationId xmlns:a16="http://schemas.microsoft.com/office/drawing/2014/main" id="{39925E28-8B94-5464-085C-91E20EBFA9F0}"/>
              </a:ext>
            </a:extLst>
          </p:cNvPr>
          <p:cNvSpPr txBox="1"/>
          <p:nvPr/>
        </p:nvSpPr>
        <p:spPr>
          <a:xfrm>
            <a:off x="146016" y="3166525"/>
            <a:ext cx="6103967" cy="400110"/>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What did she write about her experience?</a:t>
            </a:r>
          </a:p>
        </p:txBody>
      </p:sp>
      <p:sp>
        <p:nvSpPr>
          <p:cNvPr id="14" name="TextBox 13">
            <a:extLst>
              <a:ext uri="{FF2B5EF4-FFF2-40B4-BE49-F238E27FC236}">
                <a16:creationId xmlns:a16="http://schemas.microsoft.com/office/drawing/2014/main" id="{2CAF1417-6EA2-320E-1C93-DBCFFF201D2F}"/>
              </a:ext>
            </a:extLst>
          </p:cNvPr>
          <p:cNvSpPr txBox="1"/>
          <p:nvPr/>
        </p:nvSpPr>
        <p:spPr>
          <a:xfrm>
            <a:off x="146016" y="4054122"/>
            <a:ext cx="5796000" cy="707886"/>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Did she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lose contact* </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with her family in Mexico?</a:t>
            </a:r>
          </a:p>
        </p:txBody>
      </p:sp>
      <p:sp>
        <p:nvSpPr>
          <p:cNvPr id="15" name="TextBox 14">
            <a:extLst>
              <a:ext uri="{FF2B5EF4-FFF2-40B4-BE49-F238E27FC236}">
                <a16:creationId xmlns:a16="http://schemas.microsoft.com/office/drawing/2014/main" id="{BF2A781D-3A72-DE19-D861-A55464423967}"/>
              </a:ext>
            </a:extLst>
          </p:cNvPr>
          <p:cNvSpPr txBox="1"/>
          <p:nvPr/>
        </p:nvSpPr>
        <p:spPr>
          <a:xfrm>
            <a:off x="146017" y="5245441"/>
            <a:ext cx="4445448"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6"/>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Why did you return to Mexico?</a:t>
            </a:r>
          </a:p>
        </p:txBody>
      </p:sp>
      <p:sp>
        <p:nvSpPr>
          <p:cNvPr id="17" name="TextBox 16">
            <a:extLst>
              <a:ext uri="{FF2B5EF4-FFF2-40B4-BE49-F238E27FC236}">
                <a16:creationId xmlns:a16="http://schemas.microsoft.com/office/drawing/2014/main" id="{E7104B90-9A74-2124-4DD6-23A1A79D6525}"/>
              </a:ext>
            </a:extLst>
          </p:cNvPr>
          <p:cNvSpPr txBox="1"/>
          <p:nvPr/>
        </p:nvSpPr>
        <p:spPr>
          <a:xfrm>
            <a:off x="146014" y="1027783"/>
            <a:ext cx="579600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18" name="TextBox 17">
            <a:extLst>
              <a:ext uri="{FF2B5EF4-FFF2-40B4-BE49-F238E27FC236}">
                <a16:creationId xmlns:a16="http://schemas.microsoft.com/office/drawing/2014/main" id="{99044D6A-670F-6C0C-387C-BCE8303319DC}"/>
              </a:ext>
            </a:extLst>
          </p:cNvPr>
          <p:cNvSpPr txBox="1"/>
          <p:nvPr/>
        </p:nvSpPr>
        <p:spPr>
          <a:xfrm>
            <a:off x="146016" y="1917242"/>
            <a:ext cx="5796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19" name="TextBox 18">
            <a:extLst>
              <a:ext uri="{FF2B5EF4-FFF2-40B4-BE49-F238E27FC236}">
                <a16:creationId xmlns:a16="http://schemas.microsoft.com/office/drawing/2014/main" id="{FFDC8E65-B905-AF37-D94A-C4CC850DAF8C}"/>
              </a:ext>
            </a:extLst>
          </p:cNvPr>
          <p:cNvSpPr txBox="1"/>
          <p:nvPr/>
        </p:nvSpPr>
        <p:spPr>
          <a:xfrm>
            <a:off x="146015" y="2803196"/>
            <a:ext cx="5796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20" name="TextBox 19">
            <a:extLst>
              <a:ext uri="{FF2B5EF4-FFF2-40B4-BE49-F238E27FC236}">
                <a16:creationId xmlns:a16="http://schemas.microsoft.com/office/drawing/2014/main" id="{7F9B8966-6E3F-3DCE-E212-51AF86101089}"/>
              </a:ext>
            </a:extLst>
          </p:cNvPr>
          <p:cNvSpPr txBox="1"/>
          <p:nvPr/>
        </p:nvSpPr>
        <p:spPr>
          <a:xfrm>
            <a:off x="146014" y="3689896"/>
            <a:ext cx="57960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21" name="TextBox 20">
            <a:extLst>
              <a:ext uri="{FF2B5EF4-FFF2-40B4-BE49-F238E27FC236}">
                <a16:creationId xmlns:a16="http://schemas.microsoft.com/office/drawing/2014/main" id="{CCE2CB74-51E5-4AB0-9CC5-2151F4EAF9CA}"/>
              </a:ext>
            </a:extLst>
          </p:cNvPr>
          <p:cNvSpPr txBox="1"/>
          <p:nvPr/>
        </p:nvSpPr>
        <p:spPr>
          <a:xfrm>
            <a:off x="146014" y="4882649"/>
            <a:ext cx="57960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22" name="TextBox 21">
            <a:extLst>
              <a:ext uri="{FF2B5EF4-FFF2-40B4-BE49-F238E27FC236}">
                <a16:creationId xmlns:a16="http://schemas.microsoft.com/office/drawing/2014/main" id="{0B3A009A-1A09-D947-C63A-C7938CF93C37}"/>
              </a:ext>
            </a:extLst>
          </p:cNvPr>
          <p:cNvSpPr txBox="1"/>
          <p:nvPr/>
        </p:nvSpPr>
        <p:spPr>
          <a:xfrm>
            <a:off x="146016" y="5765145"/>
            <a:ext cx="57960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graphicFrame>
        <p:nvGraphicFramePr>
          <p:cNvPr id="23" name="Table 23">
            <a:extLst>
              <a:ext uri="{FF2B5EF4-FFF2-40B4-BE49-F238E27FC236}">
                <a16:creationId xmlns:a16="http://schemas.microsoft.com/office/drawing/2014/main" id="{0CF5A358-0DAA-9D7C-2222-4C51D8721BD1}"/>
              </a:ext>
            </a:extLst>
          </p:cNvPr>
          <p:cNvGraphicFramePr>
            <a:graphicFrameLocks noGrp="1"/>
          </p:cNvGraphicFramePr>
          <p:nvPr/>
        </p:nvGraphicFramePr>
        <p:xfrm>
          <a:off x="6236732" y="507559"/>
          <a:ext cx="5832001" cy="5705621"/>
        </p:xfrm>
        <a:graphic>
          <a:graphicData uri="http://schemas.openxmlformats.org/drawingml/2006/table">
            <a:tbl>
              <a:tblPr firstRow="1" bandRow="1">
                <a:tableStyleId>{BC89EF96-8CEA-46FF-86C4-4CE0E7609802}</a:tableStyleId>
              </a:tblPr>
              <a:tblGrid>
                <a:gridCol w="402607">
                  <a:extLst>
                    <a:ext uri="{9D8B030D-6E8A-4147-A177-3AD203B41FA5}">
                      <a16:colId xmlns:a16="http://schemas.microsoft.com/office/drawing/2014/main" val="2079024094"/>
                    </a:ext>
                  </a:extLst>
                </a:gridCol>
                <a:gridCol w="2714697">
                  <a:extLst>
                    <a:ext uri="{9D8B030D-6E8A-4147-A177-3AD203B41FA5}">
                      <a16:colId xmlns:a16="http://schemas.microsoft.com/office/drawing/2014/main" val="2723745974"/>
                    </a:ext>
                  </a:extLst>
                </a:gridCol>
                <a:gridCol w="2714697">
                  <a:extLst>
                    <a:ext uri="{9D8B030D-6E8A-4147-A177-3AD203B41FA5}">
                      <a16:colId xmlns:a16="http://schemas.microsoft.com/office/drawing/2014/main" val="3191199981"/>
                    </a:ext>
                  </a:extLst>
                </a:gridCol>
              </a:tblGrid>
              <a:tr h="813628">
                <a:tc>
                  <a:txBody>
                    <a:bodyPr/>
                    <a:lstStyle/>
                    <a:p>
                      <a:endParaRPr lang="en-GB" sz="2000" b="1" dirty="0">
                        <a:solidFill>
                          <a:schemeClr val="tx1"/>
                        </a:soli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3A3838"/>
                          </a:solidFill>
                        </a:rPr>
                        <a:t>Pregunta</a:t>
                      </a:r>
                      <a:r>
                        <a:rPr lang="en-GB" sz="2000" b="1" dirty="0">
                          <a:solidFill>
                            <a:srgbClr val="3A3838"/>
                          </a:solidFill>
                        </a:rPr>
                        <a:t> </a:t>
                      </a:r>
                      <a:r>
                        <a:rPr lang="en-GB" sz="2000" b="1" dirty="0" err="1">
                          <a:solidFill>
                            <a:srgbClr val="3A3838"/>
                          </a:solidFill>
                        </a:rPr>
                        <a:t>sobre</a:t>
                      </a:r>
                      <a:r>
                        <a:rPr lang="en-GB" sz="2000" b="1" dirty="0">
                          <a:solidFill>
                            <a:srgbClr val="3A3838"/>
                          </a:solidFill>
                        </a:rPr>
                        <a:t> </a:t>
                      </a:r>
                      <a:r>
                        <a:rPr lang="en-GB" sz="2000" b="1" u="sng" dirty="0" err="1">
                          <a:solidFill>
                            <a:srgbClr val="3A3838"/>
                          </a:solidFill>
                        </a:rPr>
                        <a:t>tu</a:t>
                      </a:r>
                      <a:r>
                        <a:rPr lang="en-GB" sz="2000" b="1" dirty="0">
                          <a:solidFill>
                            <a:srgbClr val="3A3838"/>
                          </a:solidFill>
                        </a:rPr>
                        <a:t> </a:t>
                      </a:r>
                      <a:r>
                        <a:rPr lang="en-GB" sz="2000" b="1" dirty="0" err="1">
                          <a:solidFill>
                            <a:srgbClr val="3A3838"/>
                          </a:solidFill>
                        </a:rPr>
                        <a:t>experiencia</a:t>
                      </a:r>
                      <a:r>
                        <a:rPr lang="en-GB" sz="2000" b="1" dirty="0">
                          <a:solidFill>
                            <a:srgbClr val="3A3838"/>
                          </a:solidFill>
                        </a:rPr>
                        <a:t> (-</a:t>
                      </a:r>
                      <a:r>
                        <a:rPr lang="en-GB" sz="2000" b="1" dirty="0" err="1">
                          <a:solidFill>
                            <a:srgbClr val="3A3838"/>
                          </a:solidFill>
                        </a:rPr>
                        <a:t>iste</a:t>
                      </a:r>
                      <a:r>
                        <a:rPr lang="en-GB" sz="2000" b="1" dirty="0">
                          <a:solidFill>
                            <a:srgbClr val="3A3838"/>
                          </a:solidFill>
                        </a:rPr>
                        <a:t>)</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3A3838"/>
                          </a:solidFill>
                        </a:rPr>
                        <a:t>Pregunta sobre la experiencia de </a:t>
                      </a:r>
                      <a:r>
                        <a:rPr lang="es-ES" sz="2000" b="1" u="sng" dirty="0">
                          <a:solidFill>
                            <a:srgbClr val="3A3838"/>
                          </a:solidFill>
                        </a:rPr>
                        <a:t>otra persona</a:t>
                      </a:r>
                      <a:r>
                        <a:rPr lang="es-ES" sz="2000" b="1" dirty="0">
                          <a:solidFill>
                            <a:srgbClr val="3A3838"/>
                          </a:solidFill>
                        </a:rPr>
                        <a:t> (-</a:t>
                      </a:r>
                      <a:r>
                        <a:rPr lang="es-ES" sz="2000" b="1" dirty="0" err="1">
                          <a:solidFill>
                            <a:srgbClr val="3A3838"/>
                          </a:solidFill>
                        </a:rPr>
                        <a:t>ió</a:t>
                      </a:r>
                      <a:r>
                        <a:rPr lang="es-ES" sz="2000" b="1" dirty="0">
                          <a:solidFill>
                            <a:srgbClr val="3A3838"/>
                          </a:solidFill>
                        </a:rPr>
                        <a:t>)</a:t>
                      </a:r>
                    </a:p>
                  </a:txBody>
                  <a:tcPr anchor="ctr">
                    <a:noFill/>
                  </a:tcPr>
                </a:tc>
                <a:extLst>
                  <a:ext uri="{0D108BD9-81ED-4DB2-BD59-A6C34878D82A}">
                    <a16:rowId xmlns:a16="http://schemas.microsoft.com/office/drawing/2014/main" val="2377743476"/>
                  </a:ext>
                </a:extLst>
              </a:tr>
              <a:tr h="734501">
                <a:tc>
                  <a:txBody>
                    <a:bodyPr/>
                    <a:lstStyle/>
                    <a:p>
                      <a:r>
                        <a:rPr lang="en-GB" sz="2000" b="1" dirty="0">
                          <a:solidFill>
                            <a:schemeClr val="tx1"/>
                          </a:solidFill>
                        </a:rPr>
                        <a:t>1.</a:t>
                      </a:r>
                    </a:p>
                  </a:txBody>
                  <a:tcPr anchor="ctr">
                    <a:noFill/>
                  </a:tcPr>
                </a:tc>
                <a:tc>
                  <a:txBody>
                    <a:bodyPr/>
                    <a:lstStyle/>
                    <a:p>
                      <a:r>
                        <a:rPr lang="en-GB" sz="2000" b="0" dirty="0">
                          <a:solidFill>
                            <a:schemeClr val="tx1"/>
                          </a:solidFill>
                        </a:rPr>
                        <a:t>I left the country because of the war.</a:t>
                      </a:r>
                    </a:p>
                  </a:txBody>
                  <a:tcPr anchor="ctr">
                    <a:noFill/>
                  </a:tcPr>
                </a:tc>
                <a:tc>
                  <a:txBody>
                    <a:bodyPr/>
                    <a:lstStyle/>
                    <a:p>
                      <a:r>
                        <a:rPr lang="en-GB" sz="2000" b="0" dirty="0">
                          <a:solidFill>
                            <a:schemeClr val="tx1"/>
                          </a:solidFill>
                        </a:rPr>
                        <a:t>He left the country because of the war.</a:t>
                      </a:r>
                    </a:p>
                  </a:txBody>
                  <a:tcPr anchor="ctr">
                    <a:noFill/>
                  </a:tcPr>
                </a:tc>
                <a:extLst>
                  <a:ext uri="{0D108BD9-81ED-4DB2-BD59-A6C34878D82A}">
                    <a16:rowId xmlns:a16="http://schemas.microsoft.com/office/drawing/2014/main" val="3103939141"/>
                  </a:ext>
                </a:extLst>
              </a:tr>
              <a:tr h="734400">
                <a:tc>
                  <a:txBody>
                    <a:bodyPr/>
                    <a:lstStyle/>
                    <a:p>
                      <a:r>
                        <a:rPr lang="en-GB" sz="2000" b="1" dirty="0">
                          <a:solidFill>
                            <a:schemeClr val="tx1"/>
                          </a:solidFill>
                        </a:rPr>
                        <a:t>2.</a:t>
                      </a:r>
                    </a:p>
                  </a:txBody>
                  <a:tcPr anchor="ctr">
                    <a:noFill/>
                  </a:tcPr>
                </a:tc>
                <a:tc>
                  <a:txBody>
                    <a:bodyPr/>
                    <a:lstStyle/>
                    <a:p>
                      <a:r>
                        <a:rPr lang="en-GB" sz="2000" b="0" dirty="0">
                          <a:solidFill>
                            <a:schemeClr val="tx1"/>
                          </a:solidFill>
                        </a:rPr>
                        <a:t>Yes, I did not eat </a:t>
                      </a:r>
                      <a:r>
                        <a:rPr lang="en-GB" sz="2000" b="1" dirty="0">
                          <a:solidFill>
                            <a:schemeClr val="tx1"/>
                          </a:solidFill>
                        </a:rPr>
                        <a:t>for days*</a:t>
                      </a:r>
                      <a:r>
                        <a:rPr lang="en-GB" sz="2000" b="0" dirty="0">
                          <a:solidFill>
                            <a:schemeClr val="tx1"/>
                          </a:solidFill>
                        </a:rPr>
                        <a:t>.</a:t>
                      </a:r>
                    </a:p>
                  </a:txBody>
                  <a:tcPr anchor="ctr">
                    <a:noFill/>
                  </a:tcPr>
                </a:tc>
                <a:tc>
                  <a:txBody>
                    <a:bodyPr/>
                    <a:lstStyle/>
                    <a:p>
                      <a:r>
                        <a:rPr lang="en-GB" sz="2000" b="0" dirty="0">
                          <a:solidFill>
                            <a:schemeClr val="tx1"/>
                          </a:solidFill>
                        </a:rPr>
                        <a:t>Yes, he did not eat </a:t>
                      </a:r>
                      <a:r>
                        <a:rPr lang="en-GB" sz="2000" b="1" dirty="0">
                          <a:solidFill>
                            <a:schemeClr val="tx1"/>
                          </a:solidFill>
                        </a:rPr>
                        <a:t>for days*</a:t>
                      </a:r>
                      <a:r>
                        <a:rPr lang="en-GB" sz="2000" b="0" dirty="0">
                          <a:solidFill>
                            <a:schemeClr val="tx1"/>
                          </a:solidFill>
                        </a:rPr>
                        <a:t>.</a:t>
                      </a:r>
                    </a:p>
                  </a:txBody>
                  <a:tcPr anchor="ctr">
                    <a:noFill/>
                  </a:tcPr>
                </a:tc>
                <a:extLst>
                  <a:ext uri="{0D108BD9-81ED-4DB2-BD59-A6C34878D82A}">
                    <a16:rowId xmlns:a16="http://schemas.microsoft.com/office/drawing/2014/main" val="667423369"/>
                  </a:ext>
                </a:extLst>
              </a:tr>
              <a:tr h="484800">
                <a:tc>
                  <a:txBody>
                    <a:bodyPr/>
                    <a:lstStyle/>
                    <a:p>
                      <a:r>
                        <a:rPr lang="en-GB" sz="2000" b="1" dirty="0">
                          <a:solidFill>
                            <a:schemeClr val="tx1"/>
                          </a:solidFill>
                        </a:rPr>
                        <a:t>3.</a:t>
                      </a:r>
                    </a:p>
                  </a:txBody>
                  <a:tcPr anchor="ctr">
                    <a:noFill/>
                  </a:tcPr>
                </a:tc>
                <a:tc>
                  <a:txBody>
                    <a:bodyPr/>
                    <a:lstStyle/>
                    <a:p>
                      <a:r>
                        <a:rPr lang="en-GB" sz="2000" b="0" dirty="0">
                          <a:solidFill>
                            <a:schemeClr val="tx1"/>
                          </a:solidFill>
                        </a:rPr>
                        <a:t>I lived in the USA.</a:t>
                      </a:r>
                    </a:p>
                  </a:txBody>
                  <a:tcPr anchor="ctr">
                    <a:noFill/>
                  </a:tcPr>
                </a:tc>
                <a:tc>
                  <a:txBody>
                    <a:bodyPr/>
                    <a:lstStyle/>
                    <a:p>
                      <a:r>
                        <a:rPr lang="en-GB" sz="2000" b="0" dirty="0">
                          <a:solidFill>
                            <a:schemeClr val="tx1"/>
                          </a:solidFill>
                        </a:rPr>
                        <a:t>He ran to the USA.</a:t>
                      </a:r>
                    </a:p>
                  </a:txBody>
                  <a:tcPr anchor="ctr">
                    <a:noFill/>
                  </a:tcPr>
                </a:tc>
                <a:extLst>
                  <a:ext uri="{0D108BD9-81ED-4DB2-BD59-A6C34878D82A}">
                    <a16:rowId xmlns:a16="http://schemas.microsoft.com/office/drawing/2014/main" val="4275839098"/>
                  </a:ext>
                </a:extLst>
              </a:tr>
              <a:tr h="734400">
                <a:tc>
                  <a:txBody>
                    <a:bodyPr/>
                    <a:lstStyle/>
                    <a:p>
                      <a:r>
                        <a:rPr lang="en-GB" sz="2000" b="1" dirty="0">
                          <a:solidFill>
                            <a:schemeClr val="tx1"/>
                          </a:solidFill>
                        </a:rPr>
                        <a:t>4.</a:t>
                      </a:r>
                    </a:p>
                  </a:txBody>
                  <a:tcPr anchor="ctr">
                    <a:noFill/>
                  </a:tcPr>
                </a:tc>
                <a:tc>
                  <a:txBody>
                    <a:bodyPr/>
                    <a:lstStyle/>
                    <a:p>
                      <a:r>
                        <a:rPr lang="en-GB" sz="2000" b="0" dirty="0">
                          <a:solidFill>
                            <a:schemeClr val="tx1"/>
                          </a:solidFill>
                        </a:rPr>
                        <a:t>I wrote about my father.</a:t>
                      </a:r>
                    </a:p>
                  </a:txBody>
                  <a:tcPr anchor="ctr">
                    <a:noFill/>
                  </a:tcPr>
                </a:tc>
                <a:tc>
                  <a:txBody>
                    <a:bodyPr/>
                    <a:lstStyle/>
                    <a:p>
                      <a:r>
                        <a:rPr lang="en-GB" sz="2000" b="0" dirty="0">
                          <a:solidFill>
                            <a:schemeClr val="tx1"/>
                          </a:solidFill>
                        </a:rPr>
                        <a:t>He described his parents’ life.</a:t>
                      </a:r>
                    </a:p>
                  </a:txBody>
                  <a:tcPr anchor="ctr">
                    <a:noFill/>
                  </a:tcPr>
                </a:tc>
                <a:extLst>
                  <a:ext uri="{0D108BD9-81ED-4DB2-BD59-A6C34878D82A}">
                    <a16:rowId xmlns:a16="http://schemas.microsoft.com/office/drawing/2014/main" val="2079611071"/>
                  </a:ext>
                </a:extLst>
              </a:tr>
              <a:tr h="813628">
                <a:tc>
                  <a:txBody>
                    <a:bodyPr/>
                    <a:lstStyle/>
                    <a:p>
                      <a:r>
                        <a:rPr lang="en-GB" sz="2000" b="1" dirty="0">
                          <a:solidFill>
                            <a:schemeClr val="tx1"/>
                          </a:solidFill>
                        </a:rPr>
                        <a:t>5.</a:t>
                      </a:r>
                    </a:p>
                  </a:txBody>
                  <a:tcPr anchor="ctr">
                    <a:noFill/>
                  </a:tcPr>
                </a:tc>
                <a:tc>
                  <a:txBody>
                    <a:bodyPr/>
                    <a:lstStyle/>
                    <a:p>
                      <a:r>
                        <a:rPr lang="en-GB" sz="2000" b="0" dirty="0">
                          <a:solidFill>
                            <a:schemeClr val="tx1"/>
                          </a:solidFill>
                        </a:rPr>
                        <a:t>I received an important prize in 2014.</a:t>
                      </a:r>
                    </a:p>
                  </a:txBody>
                  <a:tcPr anchor="ctr">
                    <a:noFill/>
                  </a:tcPr>
                </a:tc>
                <a:tc>
                  <a:txBody>
                    <a:bodyPr/>
                    <a:lstStyle/>
                    <a:p>
                      <a:r>
                        <a:rPr lang="en-GB" sz="2000" b="0" dirty="0">
                          <a:solidFill>
                            <a:schemeClr val="tx1"/>
                          </a:solidFill>
                        </a:rPr>
                        <a:t>He picked up an important prize in 2014.</a:t>
                      </a:r>
                    </a:p>
                  </a:txBody>
                  <a:tcPr anchor="ctr">
                    <a:noFill/>
                  </a:tcPr>
                </a:tc>
                <a:extLst>
                  <a:ext uri="{0D108BD9-81ED-4DB2-BD59-A6C34878D82A}">
                    <a16:rowId xmlns:a16="http://schemas.microsoft.com/office/drawing/2014/main" val="3594820310"/>
                  </a:ext>
                </a:extLst>
              </a:tr>
              <a:tr h="813628">
                <a:tc>
                  <a:txBody>
                    <a:bodyPr/>
                    <a:lstStyle/>
                    <a:p>
                      <a:r>
                        <a:rPr lang="en-GB" sz="2000" b="1" dirty="0">
                          <a:solidFill>
                            <a:schemeClr val="tx1"/>
                          </a:solidFill>
                        </a:rPr>
                        <a:t>6.</a:t>
                      </a:r>
                    </a:p>
                  </a:txBody>
                  <a:tcPr anchor="ctr">
                    <a:noFill/>
                  </a:tcPr>
                </a:tc>
                <a:tc>
                  <a:txBody>
                    <a:bodyPr/>
                    <a:lstStyle/>
                    <a:p>
                      <a:r>
                        <a:rPr lang="en-GB" sz="2000" b="0" dirty="0">
                          <a:solidFill>
                            <a:schemeClr val="tx1"/>
                          </a:solidFill>
                        </a:rPr>
                        <a:t>I understood that there are more opportunities here.</a:t>
                      </a:r>
                    </a:p>
                  </a:txBody>
                  <a:tcPr anchor="ctr">
                    <a:noFill/>
                  </a:tcPr>
                </a:tc>
                <a:tc>
                  <a:txBody>
                    <a:bodyPr/>
                    <a:lstStyle/>
                    <a:p>
                      <a:r>
                        <a:rPr lang="en-GB" sz="2000" b="0" dirty="0">
                          <a:solidFill>
                            <a:schemeClr val="tx1"/>
                          </a:solidFill>
                        </a:rPr>
                        <a:t>He recognised that there are more opportunities here.</a:t>
                      </a:r>
                    </a:p>
                  </a:txBody>
                  <a:tcPr anchor="ctr">
                    <a:noFill/>
                  </a:tcPr>
                </a:tc>
                <a:extLst>
                  <a:ext uri="{0D108BD9-81ED-4DB2-BD59-A6C34878D82A}">
                    <a16:rowId xmlns:a16="http://schemas.microsoft.com/office/drawing/2014/main" val="768613891"/>
                  </a:ext>
                </a:extLst>
              </a:tr>
            </a:tbl>
          </a:graphicData>
        </a:graphic>
      </p:graphicFrame>
      <p:sp>
        <p:nvSpPr>
          <p:cNvPr id="2" name="TextBox 1">
            <a:extLst>
              <a:ext uri="{FF2B5EF4-FFF2-40B4-BE49-F238E27FC236}">
                <a16:creationId xmlns:a16="http://schemas.microsoft.com/office/drawing/2014/main" id="{AB21DC14-3FE0-9BFB-AA40-AE690C7A18B2}"/>
              </a:ext>
            </a:extLst>
          </p:cNvPr>
          <p:cNvSpPr txBox="1"/>
          <p:nvPr/>
        </p:nvSpPr>
        <p:spPr>
          <a:xfrm>
            <a:off x="1996475" y="61418"/>
            <a:ext cx="745428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A3838"/>
                </a:solidFill>
                <a:effectLst/>
                <a:uLnTx/>
                <a:uFillTx/>
                <a:latin typeface="Century Gothic"/>
                <a:ea typeface="+mn-ea"/>
                <a:cs typeface="+mn-cs"/>
              </a:rPr>
              <a:t>to lose contact* = </a:t>
            </a:r>
            <a:r>
              <a:rPr kumimoji="0" lang="en-GB" sz="1800" b="1" i="0" u="none" strike="noStrike" kern="1200" cap="none" spc="0" normalizeH="0" baseline="0" noProof="0" dirty="0" err="1">
                <a:ln>
                  <a:noFill/>
                </a:ln>
                <a:solidFill>
                  <a:srgbClr val="3A3838"/>
                </a:solidFill>
                <a:effectLst/>
                <a:uLnTx/>
                <a:uFillTx/>
                <a:latin typeface="Century Gothic"/>
                <a:ea typeface="+mn-ea"/>
                <a:cs typeface="+mn-cs"/>
              </a:rPr>
              <a:t>perder</a:t>
            </a:r>
            <a:r>
              <a:rPr kumimoji="0" lang="en-GB" sz="18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1800" b="1" i="0" u="none" strike="noStrike" kern="1200" cap="none" spc="0" normalizeH="0" baseline="0" noProof="0" dirty="0" err="1">
                <a:ln>
                  <a:noFill/>
                </a:ln>
                <a:solidFill>
                  <a:srgbClr val="3A3838"/>
                </a:solidFill>
                <a:effectLst/>
                <a:uLnTx/>
                <a:uFillTx/>
                <a:latin typeface="Century Gothic"/>
                <a:ea typeface="+mn-ea"/>
                <a:cs typeface="+mn-cs"/>
              </a:rPr>
              <a:t>el</a:t>
            </a:r>
            <a:r>
              <a:rPr kumimoji="0" lang="en-GB" sz="18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1800" b="1" i="0" u="none" strike="noStrike" kern="1200" cap="none" spc="0" normalizeH="0" baseline="0" noProof="0" dirty="0" err="1">
                <a:ln>
                  <a:noFill/>
                </a:ln>
                <a:solidFill>
                  <a:srgbClr val="3A3838"/>
                </a:solidFill>
                <a:effectLst/>
                <a:uLnTx/>
                <a:uFillTx/>
                <a:latin typeface="Century Gothic"/>
                <a:ea typeface="+mn-ea"/>
                <a:cs typeface="+mn-cs"/>
              </a:rPr>
              <a:t>contacto</a:t>
            </a:r>
            <a:r>
              <a:rPr kumimoji="0" lang="en-GB" sz="1800" b="1" i="0" u="none" strike="noStrike" kern="1200" cap="none" spc="0" normalizeH="0" baseline="0" noProof="0" dirty="0">
                <a:ln>
                  <a:noFill/>
                </a:ln>
                <a:solidFill>
                  <a:srgbClr val="3A3838"/>
                </a:solidFill>
                <a:effectLst/>
                <a:uLnTx/>
                <a:uFillTx/>
                <a:latin typeface="Century Gothic"/>
                <a:ea typeface="+mn-ea"/>
                <a:cs typeface="+mn-cs"/>
              </a:rPr>
              <a:t>	for days* = </a:t>
            </a:r>
            <a:r>
              <a:rPr kumimoji="0" lang="en-GB" sz="1800" b="1" i="0" u="none" strike="noStrike" kern="1200" cap="none" spc="0" normalizeH="0" baseline="0" noProof="0" dirty="0" err="1">
                <a:ln>
                  <a:noFill/>
                </a:ln>
                <a:solidFill>
                  <a:srgbClr val="3A3838"/>
                </a:solidFill>
                <a:effectLst/>
                <a:uLnTx/>
                <a:uFillTx/>
                <a:latin typeface="Century Gothic"/>
                <a:ea typeface="+mn-ea"/>
                <a:cs typeface="+mn-cs"/>
              </a:rPr>
              <a:t>durante</a:t>
            </a:r>
            <a:r>
              <a:rPr kumimoji="0" lang="en-GB" sz="1800" b="1" i="0" u="none" strike="noStrike" kern="1200" cap="none" spc="0" normalizeH="0" baseline="0" noProof="0" dirty="0">
                <a:ln>
                  <a:noFill/>
                </a:ln>
                <a:solidFill>
                  <a:srgbClr val="3A3838"/>
                </a:solidFill>
                <a:effectLst/>
                <a:uLnTx/>
                <a:uFillTx/>
                <a:latin typeface="Century Gothic"/>
                <a:ea typeface="+mn-ea"/>
                <a:cs typeface="+mn-cs"/>
              </a:rPr>
              <a:t> días</a:t>
            </a:r>
          </a:p>
        </p:txBody>
      </p:sp>
    </p:spTree>
    <p:extLst>
      <p:ext uri="{BB962C8B-B14F-4D97-AF65-F5344CB8AC3E}">
        <p14:creationId xmlns:p14="http://schemas.microsoft.com/office/powerpoint/2010/main" val="10748588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2" name="Google Shape;562;p26" descr="background rectangle&#10;"/>
          <p:cNvSpPr/>
          <p:nvPr/>
        </p:nvSpPr>
        <p:spPr>
          <a:xfrm>
            <a:off x="9495830" y="61545"/>
            <a:ext cx="2521600" cy="400400"/>
          </a:xfrm>
          <a:prstGeom prst="roundRect">
            <a:avLst>
              <a:gd name="adj" fmla="val 16667"/>
            </a:avLst>
          </a:prstGeom>
          <a:solidFill>
            <a:srgbClr val="AE1518"/>
          </a:solidFill>
          <a:ln w="12700" cap="flat" cmpd="sng">
            <a:solidFill>
              <a:srgbClr val="115076"/>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Tx/>
              <a:buNone/>
              <a:tabLst/>
              <a:defRPr/>
            </a:pPr>
            <a:endParaRPr kumimoji="0" sz="1867"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63" name="Google Shape;563;p26"/>
          <p:cNvSpPr txBox="1">
            <a:spLocks noGrp="1"/>
          </p:cNvSpPr>
          <p:nvPr>
            <p:ph type="title"/>
          </p:nvPr>
        </p:nvSpPr>
        <p:spPr>
          <a:xfrm>
            <a:off x="9558470" y="29745"/>
            <a:ext cx="2458487" cy="464000"/>
          </a:xfrm>
          <a:prstGeom prst="rect">
            <a:avLst/>
          </a:prstGeom>
          <a:noFill/>
          <a:ln>
            <a:noFill/>
          </a:ln>
        </p:spPr>
        <p:txBody>
          <a:bodyPr spcFirstLastPara="1" vert="horz" wrap="square" lIns="91433" tIns="45700" rIns="91433" bIns="45700" rtlCol="0" anchor="ctr" anchorCtr="0">
            <a:normAutofit/>
          </a:bodyPr>
          <a:lstStyle/>
          <a:p>
            <a:pPr>
              <a:buClr>
                <a:schemeClr val="lt1"/>
              </a:buClr>
              <a:buSzPts val="1500"/>
            </a:pPr>
            <a:r>
              <a:rPr lang="en-GB" sz="2000" dirty="0">
                <a:solidFill>
                  <a:schemeClr val="lt1"/>
                </a:solidFill>
              </a:rPr>
              <a:t>hablar / </a:t>
            </a:r>
            <a:r>
              <a:rPr lang="en-GB" sz="2000" dirty="0" err="1">
                <a:solidFill>
                  <a:schemeClr val="lt1"/>
                </a:solidFill>
              </a:rPr>
              <a:t>escuchar</a:t>
            </a:r>
            <a:endParaRPr sz="2000" dirty="0">
              <a:solidFill>
                <a:schemeClr val="lt1"/>
              </a:solidFill>
            </a:endParaRPr>
          </a:p>
        </p:txBody>
      </p:sp>
      <p:sp>
        <p:nvSpPr>
          <p:cNvPr id="6" name="TextBox 5">
            <a:extLst>
              <a:ext uri="{FF2B5EF4-FFF2-40B4-BE49-F238E27FC236}">
                <a16:creationId xmlns:a16="http://schemas.microsoft.com/office/drawing/2014/main" id="{6A07C65E-995D-3909-84FA-2378ACBC129F}"/>
              </a:ext>
            </a:extLst>
          </p:cNvPr>
          <p:cNvSpPr txBox="1"/>
          <p:nvPr/>
        </p:nvSpPr>
        <p:spPr>
          <a:xfrm>
            <a:off x="0" y="0"/>
            <a:ext cx="202651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err="1">
                <a:ln>
                  <a:noFill/>
                </a:ln>
                <a:solidFill>
                  <a:srgbClr val="3A5EAB"/>
                </a:solidFill>
                <a:effectLst/>
                <a:uLnTx/>
                <a:uFillTx/>
                <a:latin typeface="Century Gothic"/>
                <a:ea typeface="+mn-ea"/>
                <a:cs typeface="+mn-cs"/>
              </a:rPr>
              <a:t>Estudiante</a:t>
            </a:r>
            <a:r>
              <a:rPr kumimoji="0" lang="en-GB" sz="2400" b="1" i="0" u="sng" strike="noStrike" kern="1200" cap="none" spc="0" normalizeH="0" baseline="0" noProof="0" dirty="0">
                <a:ln>
                  <a:noFill/>
                </a:ln>
                <a:solidFill>
                  <a:srgbClr val="3A5EAB"/>
                </a:solidFill>
                <a:effectLst/>
                <a:uLnTx/>
                <a:uFillTx/>
                <a:latin typeface="Century Gothic"/>
                <a:ea typeface="+mn-ea"/>
                <a:cs typeface="+mn-cs"/>
              </a:rPr>
              <a:t> A</a:t>
            </a:r>
          </a:p>
        </p:txBody>
      </p:sp>
      <p:cxnSp>
        <p:nvCxnSpPr>
          <p:cNvPr id="8" name="Straight Connector 7">
            <a:extLst>
              <a:ext uri="{FF2B5EF4-FFF2-40B4-BE49-F238E27FC236}">
                <a16:creationId xmlns:a16="http://schemas.microsoft.com/office/drawing/2014/main" id="{99A35D1E-171F-EEA2-2347-E6B1081E6E0E}"/>
              </a:ext>
            </a:extLst>
          </p:cNvPr>
          <p:cNvCxnSpPr>
            <a:cxnSpLocks/>
          </p:cNvCxnSpPr>
          <p:nvPr/>
        </p:nvCxnSpPr>
        <p:spPr>
          <a:xfrm>
            <a:off x="6096000" y="225259"/>
            <a:ext cx="0" cy="6142441"/>
          </a:xfrm>
          <a:prstGeom prst="line">
            <a:avLst/>
          </a:prstGeom>
          <a:ln w="28575">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3638856-97E3-14AB-140F-8199A85AAF77}"/>
              </a:ext>
            </a:extLst>
          </p:cNvPr>
          <p:cNvSpPr/>
          <p:nvPr/>
        </p:nvSpPr>
        <p:spPr>
          <a:xfrm>
            <a:off x="146017" y="493745"/>
            <a:ext cx="5796000" cy="5760000"/>
          </a:xfrm>
          <a:prstGeom prst="rect">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13D7C642-5763-BF13-9E83-030E4FDAFB60}"/>
              </a:ext>
            </a:extLst>
          </p:cNvPr>
          <p:cNvSpPr txBox="1"/>
          <p:nvPr/>
        </p:nvSpPr>
        <p:spPr>
          <a:xfrm>
            <a:off x="146017" y="509815"/>
            <a:ext cx="4750018"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Which country were you born in?</a:t>
            </a:r>
          </a:p>
        </p:txBody>
      </p:sp>
      <p:sp>
        <p:nvSpPr>
          <p:cNvPr id="11" name="TextBox 10">
            <a:extLst>
              <a:ext uri="{FF2B5EF4-FFF2-40B4-BE49-F238E27FC236}">
                <a16:creationId xmlns:a16="http://schemas.microsoft.com/office/drawing/2014/main" id="{9DB948E4-75FB-731D-D72A-E256050F4429}"/>
              </a:ext>
            </a:extLst>
          </p:cNvPr>
          <p:cNvSpPr txBox="1"/>
          <p:nvPr/>
        </p:nvSpPr>
        <p:spPr>
          <a:xfrm>
            <a:off x="146017" y="1335245"/>
            <a:ext cx="5795998" cy="707886"/>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How long did you keep on going for without help?</a:t>
            </a:r>
          </a:p>
        </p:txBody>
      </p:sp>
      <p:sp>
        <p:nvSpPr>
          <p:cNvPr id="12" name="TextBox 11">
            <a:extLst>
              <a:ext uri="{FF2B5EF4-FFF2-40B4-BE49-F238E27FC236}">
                <a16:creationId xmlns:a16="http://schemas.microsoft.com/office/drawing/2014/main" id="{6E8121F2-DEE3-B8DA-8E81-53DE3BC0E3E7}"/>
              </a:ext>
            </a:extLst>
          </p:cNvPr>
          <p:cNvSpPr txBox="1"/>
          <p:nvPr/>
        </p:nvSpPr>
        <p:spPr>
          <a:xfrm>
            <a:off x="146017" y="2468451"/>
            <a:ext cx="3342582"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Where did he flee to?</a:t>
            </a:r>
          </a:p>
        </p:txBody>
      </p:sp>
      <p:sp>
        <p:nvSpPr>
          <p:cNvPr id="13" name="TextBox 12">
            <a:extLst>
              <a:ext uri="{FF2B5EF4-FFF2-40B4-BE49-F238E27FC236}">
                <a16:creationId xmlns:a16="http://schemas.microsoft.com/office/drawing/2014/main" id="{39925E28-8B94-5464-085C-91E20EBFA9F0}"/>
              </a:ext>
            </a:extLst>
          </p:cNvPr>
          <p:cNvSpPr txBox="1"/>
          <p:nvPr/>
        </p:nvSpPr>
        <p:spPr>
          <a:xfrm>
            <a:off x="146016" y="3293881"/>
            <a:ext cx="5795999" cy="400110"/>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How did he describe his experience?</a:t>
            </a:r>
          </a:p>
        </p:txBody>
      </p:sp>
      <p:sp>
        <p:nvSpPr>
          <p:cNvPr id="14" name="TextBox 13">
            <a:extLst>
              <a:ext uri="{FF2B5EF4-FFF2-40B4-BE49-F238E27FC236}">
                <a16:creationId xmlns:a16="http://schemas.microsoft.com/office/drawing/2014/main" id="{2CAF1417-6EA2-320E-1C93-DBCFFF201D2F}"/>
              </a:ext>
            </a:extLst>
          </p:cNvPr>
          <p:cNvSpPr txBox="1"/>
          <p:nvPr/>
        </p:nvSpPr>
        <p:spPr>
          <a:xfrm>
            <a:off x="146016" y="4119311"/>
            <a:ext cx="5796000" cy="707886"/>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In what way did he include his experience in his first book?</a:t>
            </a:r>
          </a:p>
        </p:txBody>
      </p:sp>
      <p:sp>
        <p:nvSpPr>
          <p:cNvPr id="15" name="TextBox 14">
            <a:extLst>
              <a:ext uri="{FF2B5EF4-FFF2-40B4-BE49-F238E27FC236}">
                <a16:creationId xmlns:a16="http://schemas.microsoft.com/office/drawing/2014/main" id="{BF2A781D-3A72-DE19-D861-A55464423967}"/>
              </a:ext>
            </a:extLst>
          </p:cNvPr>
          <p:cNvSpPr txBox="1"/>
          <p:nvPr/>
        </p:nvSpPr>
        <p:spPr>
          <a:xfrm>
            <a:off x="146017" y="5252517"/>
            <a:ext cx="4903907"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6"/>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When did you live in the USA until?</a:t>
            </a:r>
          </a:p>
        </p:txBody>
      </p:sp>
      <p:sp>
        <p:nvSpPr>
          <p:cNvPr id="17" name="TextBox 16">
            <a:extLst>
              <a:ext uri="{FF2B5EF4-FFF2-40B4-BE49-F238E27FC236}">
                <a16:creationId xmlns:a16="http://schemas.microsoft.com/office/drawing/2014/main" id="{E7104B90-9A74-2124-4DD6-23A1A79D6525}"/>
              </a:ext>
            </a:extLst>
          </p:cNvPr>
          <p:cNvSpPr txBox="1"/>
          <p:nvPr/>
        </p:nvSpPr>
        <p:spPr>
          <a:xfrm>
            <a:off x="146014" y="960897"/>
            <a:ext cx="579600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18" name="TextBox 17">
            <a:extLst>
              <a:ext uri="{FF2B5EF4-FFF2-40B4-BE49-F238E27FC236}">
                <a16:creationId xmlns:a16="http://schemas.microsoft.com/office/drawing/2014/main" id="{99044D6A-670F-6C0C-387C-BCE8303319DC}"/>
              </a:ext>
            </a:extLst>
          </p:cNvPr>
          <p:cNvSpPr txBox="1"/>
          <p:nvPr/>
        </p:nvSpPr>
        <p:spPr>
          <a:xfrm>
            <a:off x="146015" y="2097994"/>
            <a:ext cx="5796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19" name="TextBox 18">
            <a:extLst>
              <a:ext uri="{FF2B5EF4-FFF2-40B4-BE49-F238E27FC236}">
                <a16:creationId xmlns:a16="http://schemas.microsoft.com/office/drawing/2014/main" id="{FFDC8E65-B905-AF37-D94A-C4CC850DAF8C}"/>
              </a:ext>
            </a:extLst>
          </p:cNvPr>
          <p:cNvSpPr txBox="1"/>
          <p:nvPr/>
        </p:nvSpPr>
        <p:spPr>
          <a:xfrm>
            <a:off x="146015" y="2929106"/>
            <a:ext cx="5796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20" name="TextBox 19">
            <a:extLst>
              <a:ext uri="{FF2B5EF4-FFF2-40B4-BE49-F238E27FC236}">
                <a16:creationId xmlns:a16="http://schemas.microsoft.com/office/drawing/2014/main" id="{7F9B8966-6E3F-3DCE-E212-51AF86101089}"/>
              </a:ext>
            </a:extLst>
          </p:cNvPr>
          <p:cNvSpPr txBox="1"/>
          <p:nvPr/>
        </p:nvSpPr>
        <p:spPr>
          <a:xfrm>
            <a:off x="146014" y="3747046"/>
            <a:ext cx="57960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21" name="TextBox 20">
            <a:extLst>
              <a:ext uri="{FF2B5EF4-FFF2-40B4-BE49-F238E27FC236}">
                <a16:creationId xmlns:a16="http://schemas.microsoft.com/office/drawing/2014/main" id="{CCE2CB74-51E5-4AB0-9CC5-2151F4EAF9CA}"/>
              </a:ext>
            </a:extLst>
          </p:cNvPr>
          <p:cNvSpPr txBox="1"/>
          <p:nvPr/>
        </p:nvSpPr>
        <p:spPr>
          <a:xfrm>
            <a:off x="146014" y="4882649"/>
            <a:ext cx="57960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22" name="TextBox 21">
            <a:extLst>
              <a:ext uri="{FF2B5EF4-FFF2-40B4-BE49-F238E27FC236}">
                <a16:creationId xmlns:a16="http://schemas.microsoft.com/office/drawing/2014/main" id="{0B3A009A-1A09-D947-C63A-C7938CF93C37}"/>
              </a:ext>
            </a:extLst>
          </p:cNvPr>
          <p:cNvSpPr txBox="1"/>
          <p:nvPr/>
        </p:nvSpPr>
        <p:spPr>
          <a:xfrm>
            <a:off x="146016" y="5788337"/>
            <a:ext cx="57960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graphicFrame>
        <p:nvGraphicFramePr>
          <p:cNvPr id="23" name="Table 23">
            <a:extLst>
              <a:ext uri="{FF2B5EF4-FFF2-40B4-BE49-F238E27FC236}">
                <a16:creationId xmlns:a16="http://schemas.microsoft.com/office/drawing/2014/main" id="{0CF5A358-0DAA-9D7C-2222-4C51D8721BD1}"/>
              </a:ext>
            </a:extLst>
          </p:cNvPr>
          <p:cNvGraphicFramePr>
            <a:graphicFrameLocks noGrp="1"/>
          </p:cNvGraphicFramePr>
          <p:nvPr/>
        </p:nvGraphicFramePr>
        <p:xfrm>
          <a:off x="6236732" y="507559"/>
          <a:ext cx="5832001" cy="5705621"/>
        </p:xfrm>
        <a:graphic>
          <a:graphicData uri="http://schemas.openxmlformats.org/drawingml/2006/table">
            <a:tbl>
              <a:tblPr firstRow="1" bandRow="1">
                <a:tableStyleId>{8799B23B-EC83-4686-B30A-512413B5E67A}</a:tableStyleId>
              </a:tblPr>
              <a:tblGrid>
                <a:gridCol w="402607">
                  <a:extLst>
                    <a:ext uri="{9D8B030D-6E8A-4147-A177-3AD203B41FA5}">
                      <a16:colId xmlns:a16="http://schemas.microsoft.com/office/drawing/2014/main" val="2079024094"/>
                    </a:ext>
                  </a:extLst>
                </a:gridCol>
                <a:gridCol w="2714697">
                  <a:extLst>
                    <a:ext uri="{9D8B030D-6E8A-4147-A177-3AD203B41FA5}">
                      <a16:colId xmlns:a16="http://schemas.microsoft.com/office/drawing/2014/main" val="2723745974"/>
                    </a:ext>
                  </a:extLst>
                </a:gridCol>
                <a:gridCol w="2714697">
                  <a:extLst>
                    <a:ext uri="{9D8B030D-6E8A-4147-A177-3AD203B41FA5}">
                      <a16:colId xmlns:a16="http://schemas.microsoft.com/office/drawing/2014/main" val="3191199981"/>
                    </a:ext>
                  </a:extLst>
                </a:gridCol>
              </a:tblGrid>
              <a:tr h="813628">
                <a:tc>
                  <a:txBody>
                    <a:bodyPr/>
                    <a:lstStyle/>
                    <a:p>
                      <a:endParaRPr lang="en-GB" sz="2000" b="1"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3A3838"/>
                          </a:solidFill>
                        </a:rPr>
                        <a:t>Pregunta</a:t>
                      </a:r>
                      <a:r>
                        <a:rPr lang="en-GB" sz="2000" b="1" dirty="0">
                          <a:solidFill>
                            <a:srgbClr val="3A3838"/>
                          </a:solidFill>
                        </a:rPr>
                        <a:t> </a:t>
                      </a:r>
                      <a:r>
                        <a:rPr lang="en-GB" sz="2000" b="1" dirty="0" err="1">
                          <a:solidFill>
                            <a:srgbClr val="3A3838"/>
                          </a:solidFill>
                        </a:rPr>
                        <a:t>sobre</a:t>
                      </a:r>
                      <a:r>
                        <a:rPr lang="en-GB" sz="2000" b="1" dirty="0">
                          <a:solidFill>
                            <a:srgbClr val="3A3838"/>
                          </a:solidFill>
                        </a:rPr>
                        <a:t> </a:t>
                      </a:r>
                      <a:r>
                        <a:rPr lang="en-GB" sz="2000" b="1" u="sng" dirty="0" err="1">
                          <a:solidFill>
                            <a:srgbClr val="3A3838"/>
                          </a:solidFill>
                        </a:rPr>
                        <a:t>tu</a:t>
                      </a:r>
                      <a:r>
                        <a:rPr lang="en-GB" sz="2000" b="1" dirty="0">
                          <a:solidFill>
                            <a:srgbClr val="3A3838"/>
                          </a:solidFill>
                        </a:rPr>
                        <a:t> </a:t>
                      </a:r>
                      <a:r>
                        <a:rPr lang="en-GB" sz="2000" b="1" dirty="0" err="1">
                          <a:solidFill>
                            <a:srgbClr val="3A3838"/>
                          </a:solidFill>
                        </a:rPr>
                        <a:t>experiencia</a:t>
                      </a:r>
                      <a:r>
                        <a:rPr lang="en-GB" sz="2000" b="1" dirty="0">
                          <a:solidFill>
                            <a:srgbClr val="3A3838"/>
                          </a:solidFill>
                        </a:rPr>
                        <a:t> (-</a:t>
                      </a:r>
                      <a:r>
                        <a:rPr lang="en-GB" sz="2000" b="1" dirty="0" err="1">
                          <a:solidFill>
                            <a:srgbClr val="3A3838"/>
                          </a:solidFill>
                        </a:rPr>
                        <a:t>iste</a:t>
                      </a:r>
                      <a:r>
                        <a:rPr lang="en-GB" sz="2000" b="1" dirty="0">
                          <a:solidFill>
                            <a:srgbClr val="3A3838"/>
                          </a:solidFill>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3A3838"/>
                          </a:solidFill>
                        </a:rPr>
                        <a:t>Pregunta sobre la experiencia de </a:t>
                      </a:r>
                      <a:r>
                        <a:rPr lang="es-ES" sz="2000" b="1" u="sng" dirty="0">
                          <a:solidFill>
                            <a:srgbClr val="3A3838"/>
                          </a:solidFill>
                        </a:rPr>
                        <a:t>otra persona</a:t>
                      </a:r>
                      <a:r>
                        <a:rPr lang="es-ES" sz="2000" b="1" dirty="0">
                          <a:solidFill>
                            <a:srgbClr val="3A3838"/>
                          </a:solidFill>
                        </a:rPr>
                        <a:t> (-</a:t>
                      </a:r>
                      <a:r>
                        <a:rPr lang="es-ES" sz="2000" b="1" dirty="0" err="1">
                          <a:solidFill>
                            <a:srgbClr val="3A3838"/>
                          </a:solidFill>
                        </a:rPr>
                        <a:t>ió</a:t>
                      </a:r>
                      <a:r>
                        <a:rPr lang="es-ES" sz="2000" b="1" dirty="0">
                          <a:solidFill>
                            <a:srgbClr val="3A3838"/>
                          </a:solidFill>
                        </a:rPr>
                        <a:t>)</a:t>
                      </a:r>
                    </a:p>
                  </a:txBody>
                  <a:tcPr anchor="ctr"/>
                </a:tc>
                <a:extLst>
                  <a:ext uri="{0D108BD9-81ED-4DB2-BD59-A6C34878D82A}">
                    <a16:rowId xmlns:a16="http://schemas.microsoft.com/office/drawing/2014/main" val="2377743476"/>
                  </a:ext>
                </a:extLst>
              </a:tr>
              <a:tr h="734501">
                <a:tc>
                  <a:txBody>
                    <a:bodyPr/>
                    <a:lstStyle/>
                    <a:p>
                      <a:r>
                        <a:rPr lang="en-GB" sz="2000" b="1" dirty="0">
                          <a:solidFill>
                            <a:schemeClr val="tx1"/>
                          </a:solidFill>
                        </a:rPr>
                        <a:t>1.</a:t>
                      </a:r>
                    </a:p>
                  </a:txBody>
                  <a:tcPr anchor="ctr">
                    <a:noFill/>
                  </a:tcPr>
                </a:tc>
                <a:tc>
                  <a:txBody>
                    <a:bodyPr/>
                    <a:lstStyle/>
                    <a:p>
                      <a:r>
                        <a:rPr lang="en-GB" sz="2000" b="0" dirty="0">
                          <a:solidFill>
                            <a:schemeClr val="tx1"/>
                          </a:solidFill>
                        </a:rPr>
                        <a:t>I left the country because of the war.</a:t>
                      </a:r>
                    </a:p>
                  </a:txBody>
                  <a:tcPr anchor="ctr">
                    <a:noFill/>
                  </a:tcPr>
                </a:tc>
                <a:tc>
                  <a:txBody>
                    <a:bodyPr/>
                    <a:lstStyle/>
                    <a:p>
                      <a:r>
                        <a:rPr lang="en-GB" sz="2000" b="0" dirty="0">
                          <a:solidFill>
                            <a:schemeClr val="tx1"/>
                          </a:solidFill>
                        </a:rPr>
                        <a:t>She left the country because of the war.</a:t>
                      </a:r>
                    </a:p>
                  </a:txBody>
                  <a:tcPr anchor="ctr">
                    <a:noFill/>
                  </a:tcPr>
                </a:tc>
                <a:extLst>
                  <a:ext uri="{0D108BD9-81ED-4DB2-BD59-A6C34878D82A}">
                    <a16:rowId xmlns:a16="http://schemas.microsoft.com/office/drawing/2014/main" val="3103939141"/>
                  </a:ext>
                </a:extLst>
              </a:tr>
              <a:tr h="734400">
                <a:tc>
                  <a:txBody>
                    <a:bodyPr/>
                    <a:lstStyle/>
                    <a:p>
                      <a:r>
                        <a:rPr lang="en-GB" sz="2000" b="1" dirty="0">
                          <a:solidFill>
                            <a:schemeClr val="tx1"/>
                          </a:solidFill>
                        </a:rPr>
                        <a:t>2.</a:t>
                      </a:r>
                    </a:p>
                  </a:txBody>
                  <a:tcPr anchor="ctr">
                    <a:noFill/>
                  </a:tcPr>
                </a:tc>
                <a:tc>
                  <a:txBody>
                    <a:bodyPr/>
                    <a:lstStyle/>
                    <a:p>
                      <a:r>
                        <a:rPr lang="en-GB" sz="2000" b="0" dirty="0">
                          <a:solidFill>
                            <a:schemeClr val="tx1"/>
                          </a:solidFill>
                        </a:rPr>
                        <a:t>I shared the journey with my uncle.</a:t>
                      </a:r>
                    </a:p>
                  </a:txBody>
                  <a:tcPr anchor="ctr">
                    <a:noFill/>
                  </a:tcPr>
                </a:tc>
                <a:tc>
                  <a:txBody>
                    <a:bodyPr/>
                    <a:lstStyle/>
                    <a:p>
                      <a:r>
                        <a:rPr lang="en-GB" sz="2000" b="0" dirty="0">
                          <a:solidFill>
                            <a:schemeClr val="tx1"/>
                          </a:solidFill>
                        </a:rPr>
                        <a:t>She ran with her brother.</a:t>
                      </a:r>
                    </a:p>
                  </a:txBody>
                  <a:tcPr anchor="ctr">
                    <a:noFill/>
                  </a:tcPr>
                </a:tc>
                <a:extLst>
                  <a:ext uri="{0D108BD9-81ED-4DB2-BD59-A6C34878D82A}">
                    <a16:rowId xmlns:a16="http://schemas.microsoft.com/office/drawing/2014/main" val="667423369"/>
                  </a:ext>
                </a:extLst>
              </a:tr>
              <a:tr h="484800">
                <a:tc>
                  <a:txBody>
                    <a:bodyPr/>
                    <a:lstStyle/>
                    <a:p>
                      <a:r>
                        <a:rPr lang="en-GB" sz="2000" b="1" dirty="0">
                          <a:solidFill>
                            <a:schemeClr val="tx1"/>
                          </a:solidFill>
                        </a:rPr>
                        <a:t>3.</a:t>
                      </a:r>
                    </a:p>
                  </a:txBody>
                  <a:tcPr anchor="ctr">
                    <a:noFill/>
                  </a:tcPr>
                </a:tc>
                <a:tc>
                  <a:txBody>
                    <a:bodyPr/>
                    <a:lstStyle/>
                    <a:p>
                      <a:r>
                        <a:rPr lang="en-GB" sz="2000" b="0" dirty="0">
                          <a:solidFill>
                            <a:schemeClr val="tx1"/>
                          </a:solidFill>
                        </a:rPr>
                        <a:t>I fled to the USA.</a:t>
                      </a:r>
                    </a:p>
                  </a:txBody>
                  <a:tcPr anchor="ctr">
                    <a:noFill/>
                  </a:tcPr>
                </a:tc>
                <a:tc>
                  <a:txBody>
                    <a:bodyPr/>
                    <a:lstStyle/>
                    <a:p>
                      <a:r>
                        <a:rPr lang="en-GB" sz="2000" b="0" dirty="0">
                          <a:solidFill>
                            <a:schemeClr val="tx1"/>
                          </a:solidFill>
                        </a:rPr>
                        <a:t>She fled to the USA.</a:t>
                      </a:r>
                    </a:p>
                  </a:txBody>
                  <a:tcPr anchor="ctr">
                    <a:noFill/>
                  </a:tcPr>
                </a:tc>
                <a:extLst>
                  <a:ext uri="{0D108BD9-81ED-4DB2-BD59-A6C34878D82A}">
                    <a16:rowId xmlns:a16="http://schemas.microsoft.com/office/drawing/2014/main" val="4275839098"/>
                  </a:ext>
                </a:extLst>
              </a:tr>
              <a:tr h="734400">
                <a:tc>
                  <a:txBody>
                    <a:bodyPr/>
                    <a:lstStyle/>
                    <a:p>
                      <a:r>
                        <a:rPr lang="en-GB" sz="2000" b="1" dirty="0">
                          <a:solidFill>
                            <a:schemeClr val="tx1"/>
                          </a:solidFill>
                        </a:rPr>
                        <a:t>4.</a:t>
                      </a:r>
                    </a:p>
                  </a:txBody>
                  <a:tcPr anchor="ctr">
                    <a:noFill/>
                  </a:tcPr>
                </a:tc>
                <a:tc>
                  <a:txBody>
                    <a:bodyPr/>
                    <a:lstStyle/>
                    <a:p>
                      <a:r>
                        <a:rPr lang="en-GB" sz="2000" b="0" dirty="0">
                          <a:solidFill>
                            <a:schemeClr val="tx1"/>
                          </a:solidFill>
                        </a:rPr>
                        <a:t>I wrote about my father.</a:t>
                      </a:r>
                    </a:p>
                  </a:txBody>
                  <a:tcPr anchor="ctr">
                    <a:noFill/>
                  </a:tcPr>
                </a:tc>
                <a:tc>
                  <a:txBody>
                    <a:bodyPr/>
                    <a:lstStyle/>
                    <a:p>
                      <a:r>
                        <a:rPr lang="en-GB" sz="2000" b="0" dirty="0">
                          <a:solidFill>
                            <a:schemeClr val="tx1"/>
                          </a:solidFill>
                        </a:rPr>
                        <a:t>She described her parents.</a:t>
                      </a:r>
                    </a:p>
                  </a:txBody>
                  <a:tcPr anchor="ctr">
                    <a:noFill/>
                  </a:tcPr>
                </a:tc>
                <a:extLst>
                  <a:ext uri="{0D108BD9-81ED-4DB2-BD59-A6C34878D82A}">
                    <a16:rowId xmlns:a16="http://schemas.microsoft.com/office/drawing/2014/main" val="2079611071"/>
                  </a:ext>
                </a:extLst>
              </a:tr>
              <a:tr h="813628">
                <a:tc>
                  <a:txBody>
                    <a:bodyPr/>
                    <a:lstStyle/>
                    <a:p>
                      <a:r>
                        <a:rPr lang="en-GB" sz="2000" b="1" dirty="0">
                          <a:solidFill>
                            <a:schemeClr val="tx1"/>
                          </a:solidFill>
                        </a:rPr>
                        <a:t>5.</a:t>
                      </a:r>
                    </a:p>
                  </a:txBody>
                  <a:tcPr anchor="ctr">
                    <a:noFill/>
                  </a:tcPr>
                </a:tc>
                <a:tc>
                  <a:txBody>
                    <a:bodyPr/>
                    <a:lstStyle/>
                    <a:p>
                      <a:r>
                        <a:rPr lang="en-GB" sz="2000" b="0" dirty="0">
                          <a:solidFill>
                            <a:schemeClr val="tx1"/>
                          </a:solidFill>
                        </a:rPr>
                        <a:t>I received an important prize in 2014.</a:t>
                      </a:r>
                    </a:p>
                  </a:txBody>
                  <a:tcPr anchor="ctr">
                    <a:noFill/>
                  </a:tcPr>
                </a:tc>
                <a:tc>
                  <a:txBody>
                    <a:bodyPr/>
                    <a:lstStyle/>
                    <a:p>
                      <a:r>
                        <a:rPr lang="en-GB" sz="2000" b="0" dirty="0">
                          <a:solidFill>
                            <a:schemeClr val="tx1"/>
                          </a:solidFill>
                        </a:rPr>
                        <a:t>She picked up an important prize in 2014.</a:t>
                      </a:r>
                    </a:p>
                  </a:txBody>
                  <a:tcPr anchor="ctr">
                    <a:noFill/>
                  </a:tcPr>
                </a:tc>
                <a:extLst>
                  <a:ext uri="{0D108BD9-81ED-4DB2-BD59-A6C34878D82A}">
                    <a16:rowId xmlns:a16="http://schemas.microsoft.com/office/drawing/2014/main" val="3594820310"/>
                  </a:ext>
                </a:extLst>
              </a:tr>
              <a:tr h="813628">
                <a:tc>
                  <a:txBody>
                    <a:bodyPr/>
                    <a:lstStyle/>
                    <a:p>
                      <a:r>
                        <a:rPr lang="en-GB" sz="2000" b="1" dirty="0">
                          <a:solidFill>
                            <a:schemeClr val="tx1"/>
                          </a:solidFill>
                        </a:rPr>
                        <a:t>6.</a:t>
                      </a:r>
                    </a:p>
                  </a:txBody>
                  <a:tcPr anchor="ctr">
                    <a:noFill/>
                  </a:tcPr>
                </a:tc>
                <a:tc>
                  <a:txBody>
                    <a:bodyPr/>
                    <a:lstStyle/>
                    <a:p>
                      <a:r>
                        <a:rPr lang="en-GB" sz="2000" b="0" dirty="0">
                          <a:solidFill>
                            <a:schemeClr val="tx1"/>
                          </a:solidFill>
                        </a:rPr>
                        <a:t>I understood that there are more opportunities here.</a:t>
                      </a:r>
                    </a:p>
                  </a:txBody>
                  <a:tcPr anchor="ctr">
                    <a:noFill/>
                  </a:tcPr>
                </a:tc>
                <a:tc>
                  <a:txBody>
                    <a:bodyPr/>
                    <a:lstStyle/>
                    <a:p>
                      <a:r>
                        <a:rPr lang="en-GB" sz="2000" b="0" dirty="0">
                          <a:solidFill>
                            <a:schemeClr val="tx1"/>
                          </a:solidFill>
                        </a:rPr>
                        <a:t>She recognised that there are more opportunities here.</a:t>
                      </a:r>
                    </a:p>
                  </a:txBody>
                  <a:tcPr anchor="ctr">
                    <a:noFill/>
                  </a:tcPr>
                </a:tc>
                <a:extLst>
                  <a:ext uri="{0D108BD9-81ED-4DB2-BD59-A6C34878D82A}">
                    <a16:rowId xmlns:a16="http://schemas.microsoft.com/office/drawing/2014/main" val="768613891"/>
                  </a:ext>
                </a:extLst>
              </a:tr>
            </a:tbl>
          </a:graphicData>
        </a:graphic>
      </p:graphicFrame>
      <p:grpSp>
        <p:nvGrpSpPr>
          <p:cNvPr id="2" name="Group 1">
            <a:extLst>
              <a:ext uri="{FF2B5EF4-FFF2-40B4-BE49-F238E27FC236}">
                <a16:creationId xmlns:a16="http://schemas.microsoft.com/office/drawing/2014/main" id="{B8B9BEDA-FECB-7191-2A98-C756650E656E}"/>
              </a:ext>
            </a:extLst>
          </p:cNvPr>
          <p:cNvGrpSpPr/>
          <p:nvPr/>
        </p:nvGrpSpPr>
        <p:grpSpPr>
          <a:xfrm>
            <a:off x="2036968" y="49493"/>
            <a:ext cx="1061089" cy="344128"/>
            <a:chOff x="7758664" y="380605"/>
            <a:chExt cx="1026170" cy="344128"/>
          </a:xfrm>
        </p:grpSpPr>
        <p:sp>
          <p:nvSpPr>
            <p:cNvPr id="3" name="TextBox 2">
              <a:extLst>
                <a:ext uri="{FF2B5EF4-FFF2-40B4-BE49-F238E27FC236}">
                  <a16:creationId xmlns:a16="http://schemas.microsoft.com/office/drawing/2014/main" id="{BB9D7F58-5EA7-FCBA-20FC-302E952AAE24}"/>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4" name="Straight Connector 3">
              <a:extLst>
                <a:ext uri="{FF2B5EF4-FFF2-40B4-BE49-F238E27FC236}">
                  <a16:creationId xmlns:a16="http://schemas.microsoft.com/office/drawing/2014/main" id="{7B8A30A5-C845-571D-0211-36955C416C18}"/>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7403AE5-0325-9755-4B5D-84B8CF285831}"/>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1EFCFEC-2678-967A-9D39-B0685E0D77B1}"/>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87DDFCF-0EAD-2502-57E0-047267CF3B29}"/>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3715444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2" name="Google Shape;562;p26" descr="background rectangle&#10;"/>
          <p:cNvSpPr/>
          <p:nvPr/>
        </p:nvSpPr>
        <p:spPr>
          <a:xfrm>
            <a:off x="9495830" y="61545"/>
            <a:ext cx="2521600" cy="400400"/>
          </a:xfrm>
          <a:prstGeom prst="roundRect">
            <a:avLst>
              <a:gd name="adj" fmla="val 16667"/>
            </a:avLst>
          </a:prstGeom>
          <a:solidFill>
            <a:srgbClr val="AE1518"/>
          </a:solidFill>
          <a:ln w="12700" cap="flat" cmpd="sng">
            <a:solidFill>
              <a:srgbClr val="115076"/>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Tx/>
              <a:buNone/>
              <a:tabLst/>
              <a:defRPr/>
            </a:pPr>
            <a:endParaRPr kumimoji="0" sz="1867"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63" name="Google Shape;563;p26"/>
          <p:cNvSpPr txBox="1">
            <a:spLocks noGrp="1"/>
          </p:cNvSpPr>
          <p:nvPr>
            <p:ph type="title"/>
          </p:nvPr>
        </p:nvSpPr>
        <p:spPr>
          <a:xfrm>
            <a:off x="9558470" y="29745"/>
            <a:ext cx="2458487" cy="464000"/>
          </a:xfrm>
          <a:prstGeom prst="rect">
            <a:avLst/>
          </a:prstGeom>
          <a:noFill/>
          <a:ln>
            <a:noFill/>
          </a:ln>
        </p:spPr>
        <p:txBody>
          <a:bodyPr spcFirstLastPara="1" vert="horz" wrap="square" lIns="91433" tIns="45700" rIns="91433" bIns="45700" rtlCol="0" anchor="ctr" anchorCtr="0">
            <a:normAutofit/>
          </a:bodyPr>
          <a:lstStyle/>
          <a:p>
            <a:pPr>
              <a:buClr>
                <a:schemeClr val="lt1"/>
              </a:buClr>
              <a:buSzPts val="1500"/>
            </a:pPr>
            <a:r>
              <a:rPr lang="en-GB" sz="2000" dirty="0">
                <a:solidFill>
                  <a:schemeClr val="lt1"/>
                </a:solidFill>
              </a:rPr>
              <a:t>hablar / </a:t>
            </a:r>
            <a:r>
              <a:rPr lang="en-GB" sz="2000" dirty="0" err="1">
                <a:solidFill>
                  <a:schemeClr val="lt1"/>
                </a:solidFill>
              </a:rPr>
              <a:t>escuchar</a:t>
            </a:r>
            <a:endParaRPr sz="2000" dirty="0">
              <a:solidFill>
                <a:schemeClr val="lt1"/>
              </a:solidFill>
            </a:endParaRPr>
          </a:p>
        </p:txBody>
      </p:sp>
      <p:sp>
        <p:nvSpPr>
          <p:cNvPr id="6" name="TextBox 5">
            <a:extLst>
              <a:ext uri="{FF2B5EF4-FFF2-40B4-BE49-F238E27FC236}">
                <a16:creationId xmlns:a16="http://schemas.microsoft.com/office/drawing/2014/main" id="{6A07C65E-995D-3909-84FA-2378ACBC129F}"/>
              </a:ext>
            </a:extLst>
          </p:cNvPr>
          <p:cNvSpPr txBox="1"/>
          <p:nvPr/>
        </p:nvSpPr>
        <p:spPr>
          <a:xfrm>
            <a:off x="0" y="0"/>
            <a:ext cx="19768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err="1">
                <a:ln>
                  <a:noFill/>
                </a:ln>
                <a:solidFill>
                  <a:srgbClr val="AD1519"/>
                </a:solidFill>
                <a:effectLst/>
                <a:uLnTx/>
                <a:uFillTx/>
                <a:latin typeface="Century Gothic"/>
                <a:ea typeface="+mn-ea"/>
                <a:cs typeface="+mn-cs"/>
              </a:rPr>
              <a:t>Estudiante</a:t>
            </a:r>
            <a:r>
              <a:rPr kumimoji="0" lang="en-GB" sz="2400" b="1" i="0" u="sng" strike="noStrike" kern="1200" cap="none" spc="0" normalizeH="0" baseline="0" noProof="0" dirty="0">
                <a:ln>
                  <a:noFill/>
                </a:ln>
                <a:solidFill>
                  <a:srgbClr val="AD1519"/>
                </a:solidFill>
                <a:effectLst/>
                <a:uLnTx/>
                <a:uFillTx/>
                <a:latin typeface="Century Gothic"/>
                <a:ea typeface="+mn-ea"/>
                <a:cs typeface="+mn-cs"/>
              </a:rPr>
              <a:t> B</a:t>
            </a:r>
          </a:p>
        </p:txBody>
      </p:sp>
      <p:cxnSp>
        <p:nvCxnSpPr>
          <p:cNvPr id="8" name="Straight Connector 7">
            <a:extLst>
              <a:ext uri="{FF2B5EF4-FFF2-40B4-BE49-F238E27FC236}">
                <a16:creationId xmlns:a16="http://schemas.microsoft.com/office/drawing/2014/main" id="{99A35D1E-171F-EEA2-2347-E6B1081E6E0E}"/>
              </a:ext>
            </a:extLst>
          </p:cNvPr>
          <p:cNvCxnSpPr>
            <a:cxnSpLocks/>
          </p:cNvCxnSpPr>
          <p:nvPr/>
        </p:nvCxnSpPr>
        <p:spPr>
          <a:xfrm>
            <a:off x="6096000" y="225259"/>
            <a:ext cx="0" cy="614244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3638856-97E3-14AB-140F-8199A85AAF77}"/>
              </a:ext>
            </a:extLst>
          </p:cNvPr>
          <p:cNvSpPr/>
          <p:nvPr/>
        </p:nvSpPr>
        <p:spPr>
          <a:xfrm>
            <a:off x="146017" y="493745"/>
            <a:ext cx="5796000" cy="5760000"/>
          </a:xfrm>
          <a:prstGeom prst="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13D7C642-5763-BF13-9E83-030E4FDAFB60}"/>
              </a:ext>
            </a:extLst>
          </p:cNvPr>
          <p:cNvSpPr txBox="1"/>
          <p:nvPr/>
        </p:nvSpPr>
        <p:spPr>
          <a:xfrm>
            <a:off x="146012" y="509815"/>
            <a:ext cx="5679760"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Why did he decide to leave his country?</a:t>
            </a:r>
          </a:p>
        </p:txBody>
      </p:sp>
      <p:sp>
        <p:nvSpPr>
          <p:cNvPr id="11" name="TextBox 10">
            <a:extLst>
              <a:ext uri="{FF2B5EF4-FFF2-40B4-BE49-F238E27FC236}">
                <a16:creationId xmlns:a16="http://schemas.microsoft.com/office/drawing/2014/main" id="{9DB948E4-75FB-731D-D72A-E256050F4429}"/>
              </a:ext>
            </a:extLst>
          </p:cNvPr>
          <p:cNvSpPr txBox="1"/>
          <p:nvPr/>
        </p:nvSpPr>
        <p:spPr>
          <a:xfrm>
            <a:off x="146012" y="1446570"/>
            <a:ext cx="5666936"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Did you suffer much during the journey? </a:t>
            </a:r>
          </a:p>
        </p:txBody>
      </p:sp>
      <p:sp>
        <p:nvSpPr>
          <p:cNvPr id="12" name="TextBox 11">
            <a:extLst>
              <a:ext uri="{FF2B5EF4-FFF2-40B4-BE49-F238E27FC236}">
                <a16:creationId xmlns:a16="http://schemas.microsoft.com/office/drawing/2014/main" id="{6E8121F2-DEE3-B8DA-8E81-53DE3BC0E3E7}"/>
              </a:ext>
            </a:extLst>
          </p:cNvPr>
          <p:cNvSpPr txBox="1"/>
          <p:nvPr/>
        </p:nvSpPr>
        <p:spPr>
          <a:xfrm>
            <a:off x="146017" y="2383325"/>
            <a:ext cx="4498347"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Where did you live afterwards?</a:t>
            </a:r>
          </a:p>
        </p:txBody>
      </p:sp>
      <p:sp>
        <p:nvSpPr>
          <p:cNvPr id="13" name="TextBox 12">
            <a:extLst>
              <a:ext uri="{FF2B5EF4-FFF2-40B4-BE49-F238E27FC236}">
                <a16:creationId xmlns:a16="http://schemas.microsoft.com/office/drawing/2014/main" id="{39925E28-8B94-5464-085C-91E20EBFA9F0}"/>
              </a:ext>
            </a:extLst>
          </p:cNvPr>
          <p:cNvSpPr txBox="1"/>
          <p:nvPr/>
        </p:nvSpPr>
        <p:spPr>
          <a:xfrm>
            <a:off x="146016" y="3320080"/>
            <a:ext cx="6103967" cy="400110"/>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What did he write in his first book?</a:t>
            </a:r>
          </a:p>
        </p:txBody>
      </p:sp>
      <p:sp>
        <p:nvSpPr>
          <p:cNvPr id="14" name="TextBox 13">
            <a:extLst>
              <a:ext uri="{FF2B5EF4-FFF2-40B4-BE49-F238E27FC236}">
                <a16:creationId xmlns:a16="http://schemas.microsoft.com/office/drawing/2014/main" id="{2CAF1417-6EA2-320E-1C93-DBCFFF201D2F}"/>
              </a:ext>
            </a:extLst>
          </p:cNvPr>
          <p:cNvSpPr txBox="1"/>
          <p:nvPr/>
        </p:nvSpPr>
        <p:spPr>
          <a:xfrm>
            <a:off x="146016" y="4256835"/>
            <a:ext cx="5796000" cy="400110"/>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When did he receive a prize?</a:t>
            </a:r>
          </a:p>
        </p:txBody>
      </p:sp>
      <p:sp>
        <p:nvSpPr>
          <p:cNvPr id="15" name="TextBox 14">
            <a:extLst>
              <a:ext uri="{FF2B5EF4-FFF2-40B4-BE49-F238E27FC236}">
                <a16:creationId xmlns:a16="http://schemas.microsoft.com/office/drawing/2014/main" id="{BF2A781D-3A72-DE19-D861-A55464423967}"/>
              </a:ext>
            </a:extLst>
          </p:cNvPr>
          <p:cNvSpPr txBox="1"/>
          <p:nvPr/>
        </p:nvSpPr>
        <p:spPr>
          <a:xfrm>
            <a:off x="146012" y="5193592"/>
            <a:ext cx="5460149"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6"/>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How did you decide to live in the USA?</a:t>
            </a:r>
          </a:p>
        </p:txBody>
      </p:sp>
      <p:sp>
        <p:nvSpPr>
          <p:cNvPr id="17" name="TextBox 16">
            <a:extLst>
              <a:ext uri="{FF2B5EF4-FFF2-40B4-BE49-F238E27FC236}">
                <a16:creationId xmlns:a16="http://schemas.microsoft.com/office/drawing/2014/main" id="{E7104B90-9A74-2124-4DD6-23A1A79D6525}"/>
              </a:ext>
            </a:extLst>
          </p:cNvPr>
          <p:cNvSpPr txBox="1"/>
          <p:nvPr/>
        </p:nvSpPr>
        <p:spPr>
          <a:xfrm>
            <a:off x="146014" y="1077926"/>
            <a:ext cx="579600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18" name="TextBox 17">
            <a:extLst>
              <a:ext uri="{FF2B5EF4-FFF2-40B4-BE49-F238E27FC236}">
                <a16:creationId xmlns:a16="http://schemas.microsoft.com/office/drawing/2014/main" id="{99044D6A-670F-6C0C-387C-BCE8303319DC}"/>
              </a:ext>
            </a:extLst>
          </p:cNvPr>
          <p:cNvSpPr txBox="1"/>
          <p:nvPr/>
        </p:nvSpPr>
        <p:spPr>
          <a:xfrm>
            <a:off x="146016" y="2018842"/>
            <a:ext cx="5796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19" name="TextBox 18">
            <a:extLst>
              <a:ext uri="{FF2B5EF4-FFF2-40B4-BE49-F238E27FC236}">
                <a16:creationId xmlns:a16="http://schemas.microsoft.com/office/drawing/2014/main" id="{FFDC8E65-B905-AF37-D94A-C4CC850DAF8C}"/>
              </a:ext>
            </a:extLst>
          </p:cNvPr>
          <p:cNvSpPr txBox="1"/>
          <p:nvPr/>
        </p:nvSpPr>
        <p:spPr>
          <a:xfrm>
            <a:off x="146015" y="2942896"/>
            <a:ext cx="5796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20" name="TextBox 19">
            <a:extLst>
              <a:ext uri="{FF2B5EF4-FFF2-40B4-BE49-F238E27FC236}">
                <a16:creationId xmlns:a16="http://schemas.microsoft.com/office/drawing/2014/main" id="{7F9B8966-6E3F-3DCE-E212-51AF86101089}"/>
              </a:ext>
            </a:extLst>
          </p:cNvPr>
          <p:cNvSpPr txBox="1"/>
          <p:nvPr/>
        </p:nvSpPr>
        <p:spPr>
          <a:xfrm>
            <a:off x="146014" y="3880396"/>
            <a:ext cx="57960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21" name="TextBox 20">
            <a:extLst>
              <a:ext uri="{FF2B5EF4-FFF2-40B4-BE49-F238E27FC236}">
                <a16:creationId xmlns:a16="http://schemas.microsoft.com/office/drawing/2014/main" id="{CCE2CB74-51E5-4AB0-9CC5-2151F4EAF9CA}"/>
              </a:ext>
            </a:extLst>
          </p:cNvPr>
          <p:cNvSpPr txBox="1"/>
          <p:nvPr/>
        </p:nvSpPr>
        <p:spPr>
          <a:xfrm>
            <a:off x="146014" y="4821479"/>
            <a:ext cx="57960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22" name="TextBox 21">
            <a:extLst>
              <a:ext uri="{FF2B5EF4-FFF2-40B4-BE49-F238E27FC236}">
                <a16:creationId xmlns:a16="http://schemas.microsoft.com/office/drawing/2014/main" id="{0B3A009A-1A09-D947-C63A-C7938CF93C37}"/>
              </a:ext>
            </a:extLst>
          </p:cNvPr>
          <p:cNvSpPr txBox="1"/>
          <p:nvPr/>
        </p:nvSpPr>
        <p:spPr>
          <a:xfrm>
            <a:off x="146016" y="5765145"/>
            <a:ext cx="57960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graphicFrame>
        <p:nvGraphicFramePr>
          <p:cNvPr id="23" name="Table 23">
            <a:extLst>
              <a:ext uri="{FF2B5EF4-FFF2-40B4-BE49-F238E27FC236}">
                <a16:creationId xmlns:a16="http://schemas.microsoft.com/office/drawing/2014/main" id="{0CF5A358-0DAA-9D7C-2222-4C51D8721BD1}"/>
              </a:ext>
            </a:extLst>
          </p:cNvPr>
          <p:cNvGraphicFramePr>
            <a:graphicFrameLocks noGrp="1"/>
          </p:cNvGraphicFramePr>
          <p:nvPr/>
        </p:nvGraphicFramePr>
        <p:xfrm>
          <a:off x="6243666" y="497115"/>
          <a:ext cx="5832001" cy="5852160"/>
        </p:xfrm>
        <a:graphic>
          <a:graphicData uri="http://schemas.openxmlformats.org/drawingml/2006/table">
            <a:tbl>
              <a:tblPr firstRow="1" bandRow="1">
                <a:tableStyleId>{BC89EF96-8CEA-46FF-86C4-4CE0E7609802}</a:tableStyleId>
              </a:tblPr>
              <a:tblGrid>
                <a:gridCol w="402607">
                  <a:extLst>
                    <a:ext uri="{9D8B030D-6E8A-4147-A177-3AD203B41FA5}">
                      <a16:colId xmlns:a16="http://schemas.microsoft.com/office/drawing/2014/main" val="2079024094"/>
                    </a:ext>
                  </a:extLst>
                </a:gridCol>
                <a:gridCol w="2714697">
                  <a:extLst>
                    <a:ext uri="{9D8B030D-6E8A-4147-A177-3AD203B41FA5}">
                      <a16:colId xmlns:a16="http://schemas.microsoft.com/office/drawing/2014/main" val="2723745974"/>
                    </a:ext>
                  </a:extLst>
                </a:gridCol>
                <a:gridCol w="2714697">
                  <a:extLst>
                    <a:ext uri="{9D8B030D-6E8A-4147-A177-3AD203B41FA5}">
                      <a16:colId xmlns:a16="http://schemas.microsoft.com/office/drawing/2014/main" val="3191199981"/>
                    </a:ext>
                  </a:extLst>
                </a:gridCol>
              </a:tblGrid>
              <a:tr h="715293">
                <a:tc>
                  <a:txBody>
                    <a:bodyPr/>
                    <a:lstStyle/>
                    <a:p>
                      <a:endParaRPr lang="en-GB" sz="2000" b="1" dirty="0">
                        <a:solidFill>
                          <a:schemeClr val="tx1"/>
                        </a:solidFill>
                      </a:endParaRP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900" b="1" dirty="0" err="1">
                          <a:solidFill>
                            <a:srgbClr val="3A3838"/>
                          </a:solidFill>
                        </a:rPr>
                        <a:t>Pregunta</a:t>
                      </a:r>
                      <a:r>
                        <a:rPr lang="en-GB" sz="1900" b="1" dirty="0">
                          <a:solidFill>
                            <a:srgbClr val="3A3838"/>
                          </a:solidFill>
                        </a:rPr>
                        <a:t> </a:t>
                      </a:r>
                      <a:r>
                        <a:rPr lang="en-GB" sz="1900" b="1" dirty="0" err="1">
                          <a:solidFill>
                            <a:srgbClr val="3A3838"/>
                          </a:solidFill>
                        </a:rPr>
                        <a:t>sobre</a:t>
                      </a:r>
                      <a:r>
                        <a:rPr lang="en-GB" sz="1900" b="1" dirty="0">
                          <a:solidFill>
                            <a:srgbClr val="3A3838"/>
                          </a:solidFill>
                        </a:rPr>
                        <a:t> </a:t>
                      </a:r>
                      <a:r>
                        <a:rPr lang="en-GB" sz="1900" b="1" u="sng" dirty="0" err="1">
                          <a:solidFill>
                            <a:srgbClr val="3A3838"/>
                          </a:solidFill>
                        </a:rPr>
                        <a:t>tu</a:t>
                      </a:r>
                      <a:r>
                        <a:rPr lang="en-GB" sz="1900" b="1" dirty="0">
                          <a:solidFill>
                            <a:srgbClr val="3A3838"/>
                          </a:solidFill>
                        </a:rPr>
                        <a:t> </a:t>
                      </a:r>
                      <a:r>
                        <a:rPr lang="en-GB" sz="1900" b="1" dirty="0" err="1">
                          <a:solidFill>
                            <a:srgbClr val="3A3838"/>
                          </a:solidFill>
                        </a:rPr>
                        <a:t>experiencia</a:t>
                      </a:r>
                      <a:r>
                        <a:rPr lang="en-GB" sz="1900" b="1" dirty="0">
                          <a:solidFill>
                            <a:srgbClr val="3A3838"/>
                          </a:solidFill>
                        </a:rPr>
                        <a:t> (-</a:t>
                      </a:r>
                      <a:r>
                        <a:rPr lang="en-GB" sz="1900" b="1" dirty="0" err="1">
                          <a:solidFill>
                            <a:srgbClr val="3A3838"/>
                          </a:solidFill>
                        </a:rPr>
                        <a:t>iste</a:t>
                      </a:r>
                      <a:r>
                        <a:rPr lang="en-GB" sz="1900" b="1" dirty="0">
                          <a:solidFill>
                            <a:srgbClr val="3A3838"/>
                          </a:solidFill>
                        </a:rPr>
                        <a:t>)</a:t>
                      </a:r>
                    </a:p>
                  </a:txBody>
                  <a:tcPr anchor="c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900" b="1" dirty="0">
                          <a:solidFill>
                            <a:srgbClr val="3A3838"/>
                          </a:solidFill>
                        </a:rPr>
                        <a:t>Pregunta sobre la experiencia de </a:t>
                      </a:r>
                      <a:r>
                        <a:rPr lang="es-ES" sz="1900" b="1" u="sng" dirty="0">
                          <a:solidFill>
                            <a:srgbClr val="3A3838"/>
                          </a:solidFill>
                        </a:rPr>
                        <a:t>otra persona</a:t>
                      </a:r>
                      <a:r>
                        <a:rPr lang="es-ES" sz="1900" b="1" dirty="0">
                          <a:solidFill>
                            <a:srgbClr val="3A3838"/>
                          </a:solidFill>
                        </a:rPr>
                        <a:t> (-</a:t>
                      </a:r>
                      <a:r>
                        <a:rPr lang="es-ES" sz="1900" b="1" dirty="0" err="1">
                          <a:solidFill>
                            <a:srgbClr val="3A3838"/>
                          </a:solidFill>
                        </a:rPr>
                        <a:t>ió</a:t>
                      </a:r>
                      <a:r>
                        <a:rPr lang="es-ES" sz="1900" b="1" dirty="0">
                          <a:solidFill>
                            <a:srgbClr val="3A3838"/>
                          </a:solidFill>
                        </a:rPr>
                        <a:t>)</a:t>
                      </a:r>
                    </a:p>
                  </a:txBody>
                  <a:tcPr anchor="ctr">
                    <a:noFill/>
                  </a:tcPr>
                </a:tc>
                <a:extLst>
                  <a:ext uri="{0D108BD9-81ED-4DB2-BD59-A6C34878D82A}">
                    <a16:rowId xmlns:a16="http://schemas.microsoft.com/office/drawing/2014/main" val="2377743476"/>
                  </a:ext>
                </a:extLst>
              </a:tr>
              <a:tr h="0">
                <a:tc>
                  <a:txBody>
                    <a:bodyPr/>
                    <a:lstStyle/>
                    <a:p>
                      <a:r>
                        <a:rPr lang="en-GB" sz="2000" b="1" dirty="0">
                          <a:solidFill>
                            <a:schemeClr val="tx1"/>
                          </a:solidFill>
                        </a:rPr>
                        <a:t>1.</a:t>
                      </a:r>
                    </a:p>
                  </a:txBody>
                  <a:tcPr anchor="ctr">
                    <a:noFill/>
                  </a:tcPr>
                </a:tc>
                <a:tc>
                  <a:txBody>
                    <a:bodyPr/>
                    <a:lstStyle/>
                    <a:p>
                      <a:r>
                        <a:rPr lang="en-GB" sz="1900" b="0" dirty="0">
                          <a:solidFill>
                            <a:schemeClr val="tx1"/>
                          </a:solidFill>
                        </a:rPr>
                        <a:t>I was born in Mexico.</a:t>
                      </a:r>
                    </a:p>
                  </a:txBody>
                  <a:tcPr anchor="ctr">
                    <a:noFill/>
                  </a:tcPr>
                </a:tc>
                <a:tc>
                  <a:txBody>
                    <a:bodyPr/>
                    <a:lstStyle/>
                    <a:p>
                      <a:r>
                        <a:rPr lang="en-GB" sz="1900" b="0" dirty="0">
                          <a:solidFill>
                            <a:schemeClr val="tx1"/>
                          </a:solidFill>
                        </a:rPr>
                        <a:t>She was born in Mexico.</a:t>
                      </a:r>
                    </a:p>
                  </a:txBody>
                  <a:tcPr anchor="ctr">
                    <a:noFill/>
                  </a:tcPr>
                </a:tc>
                <a:extLst>
                  <a:ext uri="{0D108BD9-81ED-4DB2-BD59-A6C34878D82A}">
                    <a16:rowId xmlns:a16="http://schemas.microsoft.com/office/drawing/2014/main" val="3103939141"/>
                  </a:ext>
                </a:extLst>
              </a:tr>
              <a:tr h="669600">
                <a:tc>
                  <a:txBody>
                    <a:bodyPr/>
                    <a:lstStyle/>
                    <a:p>
                      <a:r>
                        <a:rPr lang="en-GB" sz="2000" b="1" dirty="0">
                          <a:solidFill>
                            <a:schemeClr val="tx1"/>
                          </a:solidFill>
                        </a:rPr>
                        <a:t>2.</a:t>
                      </a:r>
                    </a:p>
                  </a:txBody>
                  <a:tcPr anchor="ctr">
                    <a:noFill/>
                  </a:tcPr>
                </a:tc>
                <a:tc>
                  <a:txBody>
                    <a:bodyPr/>
                    <a:lstStyle/>
                    <a:p>
                      <a:r>
                        <a:rPr lang="en-GB" sz="1900" b="0" dirty="0">
                          <a:solidFill>
                            <a:schemeClr val="tx1"/>
                          </a:solidFill>
                        </a:rPr>
                        <a:t>No, I left the country when I was 2.</a:t>
                      </a:r>
                    </a:p>
                  </a:txBody>
                  <a:tcPr anchor="ctr">
                    <a:noFill/>
                  </a:tcPr>
                </a:tc>
                <a:tc>
                  <a:txBody>
                    <a:bodyPr/>
                    <a:lstStyle/>
                    <a:p>
                      <a:r>
                        <a:rPr lang="en-GB" sz="1900" b="0" dirty="0">
                          <a:solidFill>
                            <a:schemeClr val="tx1"/>
                          </a:solidFill>
                        </a:rPr>
                        <a:t>No, </a:t>
                      </a:r>
                      <a:r>
                        <a:rPr lang="en-GB" sz="1900" b="1" dirty="0">
                          <a:solidFill>
                            <a:schemeClr val="tx1"/>
                          </a:solidFill>
                        </a:rPr>
                        <a:t>she</a:t>
                      </a:r>
                      <a:r>
                        <a:rPr lang="en-GB" sz="1900" b="0" dirty="0">
                          <a:solidFill>
                            <a:schemeClr val="tx1"/>
                          </a:solidFill>
                        </a:rPr>
                        <a:t> </a:t>
                      </a:r>
                      <a:r>
                        <a:rPr lang="en-GB" sz="1900" b="1" dirty="0">
                          <a:solidFill>
                            <a:schemeClr val="tx1"/>
                          </a:solidFill>
                        </a:rPr>
                        <a:t>grew up* </a:t>
                      </a:r>
                      <a:r>
                        <a:rPr lang="en-GB" sz="1900" b="0" dirty="0">
                          <a:solidFill>
                            <a:schemeClr val="tx1"/>
                          </a:solidFill>
                        </a:rPr>
                        <a:t>in the USA.</a:t>
                      </a:r>
                    </a:p>
                  </a:txBody>
                  <a:tcPr anchor="ctr">
                    <a:noFill/>
                  </a:tcPr>
                </a:tc>
                <a:extLst>
                  <a:ext uri="{0D108BD9-81ED-4DB2-BD59-A6C34878D82A}">
                    <a16:rowId xmlns:a16="http://schemas.microsoft.com/office/drawing/2014/main" val="667423369"/>
                  </a:ext>
                </a:extLst>
              </a:tr>
              <a:tr h="669600">
                <a:tc>
                  <a:txBody>
                    <a:bodyPr/>
                    <a:lstStyle/>
                    <a:p>
                      <a:r>
                        <a:rPr lang="en-GB" sz="2000" b="1" dirty="0">
                          <a:solidFill>
                            <a:schemeClr val="tx1"/>
                          </a:solidFill>
                        </a:rPr>
                        <a:t>3.</a:t>
                      </a:r>
                    </a:p>
                  </a:txBody>
                  <a:tcPr anchor="ctr">
                    <a:noFill/>
                  </a:tcPr>
                </a:tc>
                <a:tc>
                  <a:txBody>
                    <a:bodyPr/>
                    <a:lstStyle/>
                    <a:p>
                      <a:r>
                        <a:rPr lang="en-GB" sz="1900" b="0" dirty="0">
                          <a:solidFill>
                            <a:schemeClr val="tx1"/>
                          </a:solidFill>
                        </a:rPr>
                        <a:t>When I wrote my first book.</a:t>
                      </a:r>
                    </a:p>
                  </a:txBody>
                  <a:tcPr anchor="ctr">
                    <a:noFill/>
                  </a:tcPr>
                </a:tc>
                <a:tc>
                  <a:txBody>
                    <a:bodyPr/>
                    <a:lstStyle/>
                    <a:p>
                      <a:r>
                        <a:rPr lang="en-GB" sz="1900" b="0" dirty="0">
                          <a:solidFill>
                            <a:schemeClr val="tx1"/>
                          </a:solidFill>
                        </a:rPr>
                        <a:t>When she wrote her first book.</a:t>
                      </a:r>
                    </a:p>
                  </a:txBody>
                  <a:tcPr anchor="ctr">
                    <a:noFill/>
                  </a:tcPr>
                </a:tc>
                <a:extLst>
                  <a:ext uri="{0D108BD9-81ED-4DB2-BD59-A6C34878D82A}">
                    <a16:rowId xmlns:a16="http://schemas.microsoft.com/office/drawing/2014/main" val="4275839098"/>
                  </a:ext>
                </a:extLst>
              </a:tr>
              <a:tr h="462643">
                <a:tc>
                  <a:txBody>
                    <a:bodyPr/>
                    <a:lstStyle/>
                    <a:p>
                      <a:r>
                        <a:rPr lang="en-GB" sz="2000" b="1" dirty="0">
                          <a:solidFill>
                            <a:schemeClr val="tx1"/>
                          </a:solidFill>
                        </a:rPr>
                        <a:t>4.</a:t>
                      </a:r>
                    </a:p>
                  </a:txBody>
                  <a:tcPr anchor="ctr">
                    <a:noFill/>
                  </a:tcPr>
                </a:tc>
                <a:tc>
                  <a:txBody>
                    <a:bodyPr/>
                    <a:lstStyle/>
                    <a:p>
                      <a:r>
                        <a:rPr lang="en-GB" sz="1900" b="0" dirty="0">
                          <a:solidFill>
                            <a:schemeClr val="tx1"/>
                          </a:solidFill>
                        </a:rPr>
                        <a:t>I wrote about her journey.</a:t>
                      </a:r>
                    </a:p>
                  </a:txBody>
                  <a:tcPr anchor="ctr">
                    <a:noFill/>
                  </a:tcPr>
                </a:tc>
                <a:tc>
                  <a:txBody>
                    <a:bodyPr/>
                    <a:lstStyle/>
                    <a:p>
                      <a:r>
                        <a:rPr lang="en-GB" sz="1900" b="0" dirty="0">
                          <a:solidFill>
                            <a:schemeClr val="tx1"/>
                          </a:solidFill>
                        </a:rPr>
                        <a:t>She described the whole story. It was difficult.</a:t>
                      </a:r>
                    </a:p>
                  </a:txBody>
                  <a:tcPr anchor="ctr">
                    <a:noFill/>
                  </a:tcPr>
                </a:tc>
                <a:extLst>
                  <a:ext uri="{0D108BD9-81ED-4DB2-BD59-A6C34878D82A}">
                    <a16:rowId xmlns:a16="http://schemas.microsoft.com/office/drawing/2014/main" val="2079611071"/>
                  </a:ext>
                </a:extLst>
              </a:tr>
              <a:tr h="727709">
                <a:tc>
                  <a:txBody>
                    <a:bodyPr/>
                    <a:lstStyle/>
                    <a:p>
                      <a:r>
                        <a:rPr lang="en-GB" sz="2000" b="1" dirty="0">
                          <a:solidFill>
                            <a:schemeClr val="tx1"/>
                          </a:solidFill>
                        </a:rPr>
                        <a:t>5.</a:t>
                      </a:r>
                    </a:p>
                  </a:txBody>
                  <a:tcPr anchor="ctr">
                    <a:noFill/>
                  </a:tcPr>
                </a:tc>
                <a:tc>
                  <a:txBody>
                    <a:bodyPr/>
                    <a:lstStyle/>
                    <a:p>
                      <a:r>
                        <a:rPr lang="en-GB" sz="1900" b="0" dirty="0">
                          <a:solidFill>
                            <a:schemeClr val="tx1"/>
                          </a:solidFill>
                        </a:rPr>
                        <a:t>Yes, I did not receive messages from Mexico.</a:t>
                      </a:r>
                    </a:p>
                  </a:txBody>
                  <a:tcPr anchor="ctr">
                    <a:noFill/>
                  </a:tcPr>
                </a:tc>
                <a:tc>
                  <a:txBody>
                    <a:bodyPr/>
                    <a:lstStyle/>
                    <a:p>
                      <a:r>
                        <a:rPr lang="en-GB" sz="1900" b="0" dirty="0">
                          <a:solidFill>
                            <a:schemeClr val="tx1"/>
                          </a:solidFill>
                        </a:rPr>
                        <a:t>Yes, she did not receive messages from Mexico.</a:t>
                      </a:r>
                    </a:p>
                  </a:txBody>
                  <a:tcPr anchor="ctr">
                    <a:noFill/>
                  </a:tcPr>
                </a:tc>
                <a:extLst>
                  <a:ext uri="{0D108BD9-81ED-4DB2-BD59-A6C34878D82A}">
                    <a16:rowId xmlns:a16="http://schemas.microsoft.com/office/drawing/2014/main" val="3594820310"/>
                  </a:ext>
                </a:extLst>
              </a:tr>
              <a:tr h="813628">
                <a:tc>
                  <a:txBody>
                    <a:bodyPr/>
                    <a:lstStyle/>
                    <a:p>
                      <a:r>
                        <a:rPr lang="en-GB" sz="2000" b="1" dirty="0">
                          <a:solidFill>
                            <a:schemeClr val="tx1"/>
                          </a:solidFill>
                        </a:rPr>
                        <a:t>6.</a:t>
                      </a:r>
                    </a:p>
                  </a:txBody>
                  <a:tcPr anchor="ctr">
                    <a:noFill/>
                  </a:tcPr>
                </a:tc>
                <a:tc>
                  <a:txBody>
                    <a:bodyPr/>
                    <a:lstStyle/>
                    <a:p>
                      <a:r>
                        <a:rPr lang="en-GB" sz="1900" b="0" dirty="0">
                          <a:solidFill>
                            <a:schemeClr val="tx1"/>
                          </a:solidFill>
                        </a:rPr>
                        <a:t>I went back to look for my grandparents.</a:t>
                      </a:r>
                    </a:p>
                  </a:txBody>
                  <a:tcPr anchor="ctr">
                    <a:noFill/>
                  </a:tcPr>
                </a:tc>
                <a:tc>
                  <a:txBody>
                    <a:bodyPr/>
                    <a:lstStyle/>
                    <a:p>
                      <a:r>
                        <a:rPr lang="en-GB" sz="1900" b="0" dirty="0">
                          <a:solidFill>
                            <a:schemeClr val="tx1"/>
                          </a:solidFill>
                        </a:rPr>
                        <a:t>She discovered that her grandmother still lived there.</a:t>
                      </a:r>
                    </a:p>
                  </a:txBody>
                  <a:tcPr anchor="ctr">
                    <a:noFill/>
                  </a:tcPr>
                </a:tc>
                <a:extLst>
                  <a:ext uri="{0D108BD9-81ED-4DB2-BD59-A6C34878D82A}">
                    <a16:rowId xmlns:a16="http://schemas.microsoft.com/office/drawing/2014/main" val="768613891"/>
                  </a:ext>
                </a:extLst>
              </a:tr>
            </a:tbl>
          </a:graphicData>
        </a:graphic>
      </p:graphicFrame>
      <p:sp>
        <p:nvSpPr>
          <p:cNvPr id="3" name="TextBox 2">
            <a:extLst>
              <a:ext uri="{FF2B5EF4-FFF2-40B4-BE49-F238E27FC236}">
                <a16:creationId xmlns:a16="http://schemas.microsoft.com/office/drawing/2014/main" id="{1C51C39C-D7E9-6919-A623-C78809F2702E}"/>
              </a:ext>
            </a:extLst>
          </p:cNvPr>
          <p:cNvSpPr txBox="1"/>
          <p:nvPr/>
        </p:nvSpPr>
        <p:spPr>
          <a:xfrm>
            <a:off x="6243666" y="47793"/>
            <a:ext cx="251062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3A3838"/>
                </a:solidFill>
                <a:effectLst/>
                <a:uLnTx/>
                <a:uFillTx/>
                <a:latin typeface="Century Gothic"/>
                <a:ea typeface="+mn-ea"/>
                <a:cs typeface="+mn-cs"/>
              </a:rPr>
              <a:t>to grow up* = </a:t>
            </a:r>
            <a:r>
              <a:rPr kumimoji="0" lang="en-GB" sz="1800" b="1" i="0" u="none" strike="noStrike" kern="1200" cap="none" spc="0" normalizeH="0" baseline="0" noProof="0" dirty="0" err="1">
                <a:ln>
                  <a:noFill/>
                </a:ln>
                <a:solidFill>
                  <a:srgbClr val="3A3838"/>
                </a:solidFill>
                <a:effectLst/>
                <a:uLnTx/>
                <a:uFillTx/>
                <a:latin typeface="Century Gothic"/>
                <a:ea typeface="+mn-ea"/>
                <a:cs typeface="+mn-cs"/>
              </a:rPr>
              <a:t>crecer</a:t>
            </a:r>
            <a:endParaRPr kumimoji="0" lang="en-GB" sz="1800" b="1" i="0" u="none" strike="noStrike" kern="1200" cap="none" spc="0" normalizeH="0" baseline="0" noProof="0" dirty="0">
              <a:ln>
                <a:noFill/>
              </a:ln>
              <a:solidFill>
                <a:srgbClr val="3A3838"/>
              </a:solidFill>
              <a:effectLst/>
              <a:uLnTx/>
              <a:uFillTx/>
              <a:latin typeface="Century Gothic"/>
              <a:ea typeface="+mn-ea"/>
              <a:cs typeface="+mn-cs"/>
            </a:endParaRPr>
          </a:p>
        </p:txBody>
      </p:sp>
    </p:spTree>
    <p:extLst>
      <p:ext uri="{BB962C8B-B14F-4D97-AF65-F5344CB8AC3E}">
        <p14:creationId xmlns:p14="http://schemas.microsoft.com/office/powerpoint/2010/main" val="4800992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BDA5B-CD73-972D-644A-B77F9375A159}"/>
              </a:ext>
            </a:extLst>
          </p:cNvPr>
          <p:cNvSpPr>
            <a:spLocks noGrp="1"/>
          </p:cNvSpPr>
          <p:nvPr>
            <p:ph type="title"/>
          </p:nvPr>
        </p:nvSpPr>
        <p:spPr>
          <a:xfrm>
            <a:off x="-1" y="213557"/>
            <a:ext cx="6967960" cy="647577"/>
          </a:xfrm>
        </p:spPr>
        <p:txBody>
          <a:bodyPr>
            <a:normAutofit/>
          </a:bodyPr>
          <a:lstStyle/>
          <a:p>
            <a:r>
              <a:rPr lang="en-ES" dirty="0"/>
              <a:t>Vocabulario de esta semana</a:t>
            </a:r>
          </a:p>
        </p:txBody>
      </p:sp>
      <p:sp>
        <p:nvSpPr>
          <p:cNvPr id="4" name="Rounded Rectangle 11">
            <a:extLst>
              <a:ext uri="{FF2B5EF4-FFF2-40B4-BE49-F238E27FC236}">
                <a16:creationId xmlns:a16="http://schemas.microsoft.com/office/drawing/2014/main" id="{FB59A90B-4D2E-A9B8-A429-3D39F581BAF6}"/>
              </a:ext>
            </a:extLst>
          </p:cNvPr>
          <p:cNvSpPr/>
          <p:nvPr/>
        </p:nvSpPr>
        <p:spPr>
          <a:xfrm>
            <a:off x="10152668" y="258166"/>
            <a:ext cx="1775475"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vocabulario</a:t>
            </a:r>
            <a:endParaRPr lang="en-GB" sz="2000" b="1" dirty="0">
              <a:solidFill>
                <a:prstClr val="white"/>
              </a:solidFill>
              <a:latin typeface="Century Gothic" panose="020B0502020202020204" pitchFamily="34" charset="0"/>
            </a:endParaRPr>
          </a:p>
        </p:txBody>
      </p:sp>
      <p:sp>
        <p:nvSpPr>
          <p:cNvPr id="8" name="Rectangle 7">
            <a:hlinkClick r:id="" action="ppaction://noaction">
              <a:snd r:embed="rId3" name="la diferencia.wav"/>
            </a:hlinkClick>
            <a:extLst>
              <a:ext uri="{FF2B5EF4-FFF2-40B4-BE49-F238E27FC236}">
                <a16:creationId xmlns:a16="http://schemas.microsoft.com/office/drawing/2014/main" id="{B589B371-ECBE-E888-BEFE-7DF8268B09E7}"/>
              </a:ext>
            </a:extLst>
          </p:cNvPr>
          <p:cNvSpPr/>
          <p:nvPr/>
        </p:nvSpPr>
        <p:spPr>
          <a:xfrm>
            <a:off x="1709075"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A</a:t>
            </a:r>
          </a:p>
        </p:txBody>
      </p:sp>
      <p:sp>
        <p:nvSpPr>
          <p:cNvPr id="9" name="Rectangle 8">
            <a:hlinkClick r:id="" action="ppaction://noaction">
              <a:snd r:embed="rId4" name="debido a.wav"/>
            </a:hlinkClick>
            <a:extLst>
              <a:ext uri="{FF2B5EF4-FFF2-40B4-BE49-F238E27FC236}">
                <a16:creationId xmlns:a16="http://schemas.microsoft.com/office/drawing/2014/main" id="{AAB27794-1111-B646-32D7-04FD0D51C53E}"/>
              </a:ext>
            </a:extLst>
          </p:cNvPr>
          <p:cNvSpPr/>
          <p:nvPr/>
        </p:nvSpPr>
        <p:spPr>
          <a:xfrm>
            <a:off x="2900712"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B</a:t>
            </a:r>
          </a:p>
        </p:txBody>
      </p:sp>
      <p:sp>
        <p:nvSpPr>
          <p:cNvPr id="10" name="Rectangle 9">
            <a:hlinkClick r:id="" action="ppaction://noaction">
              <a:snd r:embed="rId5" name="la educacio%CC%81n.wav"/>
            </a:hlinkClick>
            <a:extLst>
              <a:ext uri="{FF2B5EF4-FFF2-40B4-BE49-F238E27FC236}">
                <a16:creationId xmlns:a16="http://schemas.microsoft.com/office/drawing/2014/main" id="{51DD3CE4-23F6-1235-C8F7-292EFC67301C}"/>
              </a:ext>
            </a:extLst>
          </p:cNvPr>
          <p:cNvSpPr/>
          <p:nvPr/>
        </p:nvSpPr>
        <p:spPr>
          <a:xfrm>
            <a:off x="4092349"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C</a:t>
            </a:r>
          </a:p>
        </p:txBody>
      </p:sp>
      <p:sp>
        <p:nvSpPr>
          <p:cNvPr id="11" name="Rectangle 10">
            <a:hlinkClick r:id="" action="ppaction://noaction">
              <a:snd r:embed="rId6" name="la oportunidad.wav"/>
            </a:hlinkClick>
            <a:extLst>
              <a:ext uri="{FF2B5EF4-FFF2-40B4-BE49-F238E27FC236}">
                <a16:creationId xmlns:a16="http://schemas.microsoft.com/office/drawing/2014/main" id="{BFD6C4D1-1D42-6AEC-F351-541C5D72A02B}"/>
              </a:ext>
            </a:extLst>
          </p:cNvPr>
          <p:cNvSpPr/>
          <p:nvPr/>
        </p:nvSpPr>
        <p:spPr>
          <a:xfrm>
            <a:off x="5283986"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D</a:t>
            </a:r>
          </a:p>
        </p:txBody>
      </p:sp>
      <p:sp>
        <p:nvSpPr>
          <p:cNvPr id="12" name="Rectangle 11">
            <a:hlinkClick r:id="" action="ppaction://noaction">
              <a:snd r:embed="rId7" name="seguir adelante.wav"/>
            </a:hlinkClick>
            <a:extLst>
              <a:ext uri="{FF2B5EF4-FFF2-40B4-BE49-F238E27FC236}">
                <a16:creationId xmlns:a16="http://schemas.microsoft.com/office/drawing/2014/main" id="{EDDF3B4E-A11A-DCD2-6D7D-05D6B59848CA}"/>
              </a:ext>
            </a:extLst>
          </p:cNvPr>
          <p:cNvSpPr/>
          <p:nvPr/>
        </p:nvSpPr>
        <p:spPr>
          <a:xfrm>
            <a:off x="6475623"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E</a:t>
            </a:r>
          </a:p>
        </p:txBody>
      </p:sp>
      <p:sp>
        <p:nvSpPr>
          <p:cNvPr id="13" name="Rectangle 12">
            <a:hlinkClick r:id="" action="ppaction://noaction">
              <a:snd r:embed="rId8" name="la dificultad.wav"/>
            </a:hlinkClick>
            <a:extLst>
              <a:ext uri="{FF2B5EF4-FFF2-40B4-BE49-F238E27FC236}">
                <a16:creationId xmlns:a16="http://schemas.microsoft.com/office/drawing/2014/main" id="{1F22428F-8031-2618-75E7-D5601318FDDB}"/>
              </a:ext>
            </a:extLst>
          </p:cNvPr>
          <p:cNvSpPr/>
          <p:nvPr/>
        </p:nvSpPr>
        <p:spPr>
          <a:xfrm>
            <a:off x="7667260"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F</a:t>
            </a:r>
          </a:p>
        </p:txBody>
      </p:sp>
      <p:sp>
        <p:nvSpPr>
          <p:cNvPr id="14" name="Rectangle 13">
            <a:hlinkClick r:id="" action="ppaction://noaction">
              <a:snd r:embed="rId9" name="necesario.wav"/>
            </a:hlinkClick>
            <a:extLst>
              <a:ext uri="{FF2B5EF4-FFF2-40B4-BE49-F238E27FC236}">
                <a16:creationId xmlns:a16="http://schemas.microsoft.com/office/drawing/2014/main" id="{D7172262-0C55-E44B-3130-CF6CB2AADE63}"/>
              </a:ext>
            </a:extLst>
          </p:cNvPr>
          <p:cNvSpPr/>
          <p:nvPr/>
        </p:nvSpPr>
        <p:spPr>
          <a:xfrm>
            <a:off x="8858897"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G</a:t>
            </a:r>
          </a:p>
        </p:txBody>
      </p:sp>
      <p:sp>
        <p:nvSpPr>
          <p:cNvPr id="15" name="Rectangle 14">
            <a:hlinkClick r:id="" action="ppaction://noaction">
              <a:snd r:embed="rId10" name="el suen%CC%83o.wav"/>
            </a:hlinkClick>
            <a:extLst>
              <a:ext uri="{FF2B5EF4-FFF2-40B4-BE49-F238E27FC236}">
                <a16:creationId xmlns:a16="http://schemas.microsoft.com/office/drawing/2014/main" id="{A56AE605-6C98-5B6C-2731-866149A70715}"/>
              </a:ext>
            </a:extLst>
          </p:cNvPr>
          <p:cNvSpPr/>
          <p:nvPr/>
        </p:nvSpPr>
        <p:spPr>
          <a:xfrm>
            <a:off x="10050537"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H</a:t>
            </a:r>
          </a:p>
        </p:txBody>
      </p:sp>
      <p:sp>
        <p:nvSpPr>
          <p:cNvPr id="16" name="TextBox 15">
            <a:extLst>
              <a:ext uri="{FF2B5EF4-FFF2-40B4-BE49-F238E27FC236}">
                <a16:creationId xmlns:a16="http://schemas.microsoft.com/office/drawing/2014/main" id="{E062AB35-910F-8B58-8D9B-ECD8EBF49D7B}"/>
              </a:ext>
            </a:extLst>
          </p:cNvPr>
          <p:cNvSpPr txBox="1"/>
          <p:nvPr/>
        </p:nvSpPr>
        <p:spPr>
          <a:xfrm>
            <a:off x="896785" y="2570549"/>
            <a:ext cx="2161617" cy="646331"/>
          </a:xfrm>
          <a:prstGeom prst="rect">
            <a:avLst/>
          </a:prstGeom>
          <a:noFill/>
        </p:spPr>
        <p:txBody>
          <a:bodyPr wrap="none" rtlCol="0">
            <a:spAutoFit/>
          </a:bodyPr>
          <a:lstStyle/>
          <a:p>
            <a:r>
              <a:rPr lang="en-ES" sz="3600" dirty="0">
                <a:solidFill>
                  <a:schemeClr val="accent4">
                    <a:lumMod val="75000"/>
                  </a:schemeClr>
                </a:solidFill>
                <a:latin typeface="Cambria" panose="02040503050406030204" pitchFamily="18" charset="0"/>
              </a:rPr>
              <a:t>difference</a:t>
            </a:r>
          </a:p>
        </p:txBody>
      </p:sp>
      <p:sp>
        <p:nvSpPr>
          <p:cNvPr id="17" name="TextBox 16">
            <a:extLst>
              <a:ext uri="{FF2B5EF4-FFF2-40B4-BE49-F238E27FC236}">
                <a16:creationId xmlns:a16="http://schemas.microsoft.com/office/drawing/2014/main" id="{28A0D372-2DBC-DDBE-C0CA-4B3A2889469F}"/>
              </a:ext>
            </a:extLst>
          </p:cNvPr>
          <p:cNvSpPr txBox="1"/>
          <p:nvPr/>
        </p:nvSpPr>
        <p:spPr>
          <a:xfrm>
            <a:off x="4929829" y="2546675"/>
            <a:ext cx="2957861" cy="646331"/>
          </a:xfrm>
          <a:prstGeom prst="rect">
            <a:avLst/>
          </a:prstGeom>
          <a:noFill/>
        </p:spPr>
        <p:txBody>
          <a:bodyPr wrap="none" rtlCol="0">
            <a:spAutoFit/>
          </a:bodyPr>
          <a:lstStyle/>
          <a:p>
            <a:r>
              <a:rPr lang="en-ES" sz="3600" dirty="0">
                <a:solidFill>
                  <a:schemeClr val="accent6">
                    <a:lumMod val="50000"/>
                  </a:schemeClr>
                </a:solidFill>
                <a:latin typeface="Courier" pitchFamily="2" charset="0"/>
              </a:rPr>
              <a:t>difficulty</a:t>
            </a:r>
          </a:p>
        </p:txBody>
      </p:sp>
      <p:sp>
        <p:nvSpPr>
          <p:cNvPr id="19" name="TextBox 18">
            <a:extLst>
              <a:ext uri="{FF2B5EF4-FFF2-40B4-BE49-F238E27FC236}">
                <a16:creationId xmlns:a16="http://schemas.microsoft.com/office/drawing/2014/main" id="{026669EE-3818-F510-9E3F-A9D144FC9216}"/>
              </a:ext>
            </a:extLst>
          </p:cNvPr>
          <p:cNvSpPr txBox="1"/>
          <p:nvPr/>
        </p:nvSpPr>
        <p:spPr>
          <a:xfrm>
            <a:off x="814831" y="3847406"/>
            <a:ext cx="3107261" cy="646331"/>
          </a:xfrm>
          <a:prstGeom prst="rect">
            <a:avLst/>
          </a:prstGeom>
          <a:noFill/>
        </p:spPr>
        <p:txBody>
          <a:bodyPr wrap="none" rtlCol="0">
            <a:spAutoFit/>
          </a:bodyPr>
          <a:lstStyle/>
          <a:p>
            <a:r>
              <a:rPr lang="en-ES" sz="3600" dirty="0">
                <a:solidFill>
                  <a:schemeClr val="tx2">
                    <a:lumMod val="75000"/>
                  </a:schemeClr>
                </a:solidFill>
                <a:latin typeface="Cooper Black" panose="0208090404030B020404" pitchFamily="18" charset="77"/>
              </a:rPr>
              <a:t>opportunity</a:t>
            </a:r>
          </a:p>
        </p:txBody>
      </p:sp>
      <p:pic>
        <p:nvPicPr>
          <p:cNvPr id="20" name="Picture 19">
            <a:extLst>
              <a:ext uri="{FF2B5EF4-FFF2-40B4-BE49-F238E27FC236}">
                <a16:creationId xmlns:a16="http://schemas.microsoft.com/office/drawing/2014/main" id="{D906772F-C3C6-E190-CEF2-0D33B3D14C10}"/>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346667" y="4672156"/>
            <a:ext cx="1144509" cy="1144509"/>
          </a:xfrm>
          <a:prstGeom prst="rect">
            <a:avLst/>
          </a:prstGeom>
        </p:spPr>
      </p:pic>
      <p:pic>
        <p:nvPicPr>
          <p:cNvPr id="21" name="Picture 20">
            <a:extLst>
              <a:ext uri="{FF2B5EF4-FFF2-40B4-BE49-F238E27FC236}">
                <a16:creationId xmlns:a16="http://schemas.microsoft.com/office/drawing/2014/main" id="{3D617FE1-8E3A-E04B-4F61-C80F5E1B9FC3}"/>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218543" y="2182521"/>
            <a:ext cx="1775475" cy="1247516"/>
          </a:xfrm>
          <a:prstGeom prst="rect">
            <a:avLst/>
          </a:prstGeom>
        </p:spPr>
      </p:pic>
      <p:sp>
        <p:nvSpPr>
          <p:cNvPr id="22" name="TextBox 21">
            <a:extLst>
              <a:ext uri="{FF2B5EF4-FFF2-40B4-BE49-F238E27FC236}">
                <a16:creationId xmlns:a16="http://schemas.microsoft.com/office/drawing/2014/main" id="{7930AA9B-F8E8-6700-AAD5-E75F48F5F6F5}"/>
              </a:ext>
            </a:extLst>
          </p:cNvPr>
          <p:cNvSpPr txBox="1"/>
          <p:nvPr/>
        </p:nvSpPr>
        <p:spPr>
          <a:xfrm>
            <a:off x="9218543" y="3850038"/>
            <a:ext cx="2061783" cy="646331"/>
          </a:xfrm>
          <a:prstGeom prst="rect">
            <a:avLst/>
          </a:prstGeom>
          <a:noFill/>
        </p:spPr>
        <p:txBody>
          <a:bodyPr wrap="none" rtlCol="0">
            <a:spAutoFit/>
          </a:bodyPr>
          <a:lstStyle/>
          <a:p>
            <a:r>
              <a:rPr lang="en-ES" sz="3600" dirty="0">
                <a:solidFill>
                  <a:srgbClr val="FF8AD8"/>
                </a:solidFill>
                <a:latin typeface="Calibri" panose="020F0502020204030204" pitchFamily="34" charset="0"/>
                <a:cs typeface="Calibri" panose="020F0502020204030204" pitchFamily="34" charset="0"/>
              </a:rPr>
              <a:t>necessary</a:t>
            </a:r>
          </a:p>
        </p:txBody>
      </p:sp>
      <p:sp>
        <p:nvSpPr>
          <p:cNvPr id="23" name="TextBox 22">
            <a:extLst>
              <a:ext uri="{FF2B5EF4-FFF2-40B4-BE49-F238E27FC236}">
                <a16:creationId xmlns:a16="http://schemas.microsoft.com/office/drawing/2014/main" id="{52DBB3FE-D34A-AB82-A376-ABB48FBD3FA7}"/>
              </a:ext>
            </a:extLst>
          </p:cNvPr>
          <p:cNvSpPr txBox="1"/>
          <p:nvPr/>
        </p:nvSpPr>
        <p:spPr>
          <a:xfrm>
            <a:off x="4874329" y="3735663"/>
            <a:ext cx="3343054" cy="1200329"/>
          </a:xfrm>
          <a:prstGeom prst="rect">
            <a:avLst/>
          </a:prstGeom>
          <a:noFill/>
        </p:spPr>
        <p:txBody>
          <a:bodyPr wrap="square" rtlCol="0">
            <a:spAutoFit/>
          </a:bodyPr>
          <a:lstStyle/>
          <a:p>
            <a:pPr algn="ctr"/>
            <a:r>
              <a:rPr lang="en-ES" sz="3600" dirty="0">
                <a:solidFill>
                  <a:srgbClr val="7030A0"/>
                </a:solidFill>
                <a:latin typeface="Impact" panose="020B0806030902050204" pitchFamily="34" charset="0"/>
              </a:rPr>
              <a:t>to keep on going, to go on</a:t>
            </a:r>
          </a:p>
        </p:txBody>
      </p:sp>
      <p:sp>
        <p:nvSpPr>
          <p:cNvPr id="24" name="TextBox 23">
            <a:extLst>
              <a:ext uri="{FF2B5EF4-FFF2-40B4-BE49-F238E27FC236}">
                <a16:creationId xmlns:a16="http://schemas.microsoft.com/office/drawing/2014/main" id="{5B9D1480-9501-6762-651C-16997D224DA6}"/>
              </a:ext>
            </a:extLst>
          </p:cNvPr>
          <p:cNvSpPr txBox="1"/>
          <p:nvPr/>
        </p:nvSpPr>
        <p:spPr>
          <a:xfrm>
            <a:off x="7597586" y="5218425"/>
            <a:ext cx="1662635" cy="646331"/>
          </a:xfrm>
          <a:prstGeom prst="rect">
            <a:avLst/>
          </a:prstGeom>
          <a:noFill/>
        </p:spPr>
        <p:txBody>
          <a:bodyPr wrap="none" rtlCol="0">
            <a:spAutoFit/>
          </a:bodyPr>
          <a:lstStyle/>
          <a:p>
            <a:r>
              <a:rPr lang="en-ES" sz="3600" dirty="0">
                <a:solidFill>
                  <a:srgbClr val="00B050"/>
                </a:solidFill>
                <a:latin typeface="Verdana" panose="020B0604030504040204" pitchFamily="34" charset="0"/>
                <a:ea typeface="Verdana" panose="020B0604030504040204" pitchFamily="34" charset="0"/>
                <a:cs typeface="Verdana" panose="020B0604030504040204" pitchFamily="34" charset="0"/>
              </a:rPr>
              <a:t>due to</a:t>
            </a:r>
          </a:p>
        </p:txBody>
      </p:sp>
      <p:sp>
        <p:nvSpPr>
          <p:cNvPr id="25" name="TextBox 24">
            <a:extLst>
              <a:ext uri="{FF2B5EF4-FFF2-40B4-BE49-F238E27FC236}">
                <a16:creationId xmlns:a16="http://schemas.microsoft.com/office/drawing/2014/main" id="{4392AF8B-EDDC-E1D6-933C-03F32B710E6E}"/>
              </a:ext>
            </a:extLst>
          </p:cNvPr>
          <p:cNvSpPr txBox="1"/>
          <p:nvPr/>
        </p:nvSpPr>
        <p:spPr>
          <a:xfrm>
            <a:off x="3131306" y="5816665"/>
            <a:ext cx="1667444" cy="400110"/>
          </a:xfrm>
          <a:prstGeom prst="rect">
            <a:avLst/>
          </a:prstGeom>
          <a:noFill/>
        </p:spPr>
        <p:txBody>
          <a:bodyPr wrap="none" rtlCol="0">
            <a:spAutoFit/>
          </a:bodyPr>
          <a:lstStyle/>
          <a:p>
            <a:r>
              <a:rPr lang="en-ES" sz="2000" dirty="0"/>
              <a:t>[education]</a:t>
            </a:r>
          </a:p>
        </p:txBody>
      </p:sp>
      <p:sp>
        <p:nvSpPr>
          <p:cNvPr id="26" name="TextBox 25">
            <a:extLst>
              <a:ext uri="{FF2B5EF4-FFF2-40B4-BE49-F238E27FC236}">
                <a16:creationId xmlns:a16="http://schemas.microsoft.com/office/drawing/2014/main" id="{8C451A57-D048-7144-14C8-8E0A53AE3B47}"/>
              </a:ext>
            </a:extLst>
          </p:cNvPr>
          <p:cNvSpPr txBox="1"/>
          <p:nvPr/>
        </p:nvSpPr>
        <p:spPr>
          <a:xfrm>
            <a:off x="9552984" y="3335553"/>
            <a:ext cx="1199367" cy="400110"/>
          </a:xfrm>
          <a:prstGeom prst="rect">
            <a:avLst/>
          </a:prstGeom>
          <a:noFill/>
        </p:spPr>
        <p:txBody>
          <a:bodyPr wrap="none" rtlCol="0">
            <a:spAutoFit/>
          </a:bodyPr>
          <a:lstStyle/>
          <a:p>
            <a:r>
              <a:rPr lang="en-ES" sz="2000" dirty="0"/>
              <a:t>[dream]</a:t>
            </a:r>
          </a:p>
        </p:txBody>
      </p:sp>
      <p:sp>
        <p:nvSpPr>
          <p:cNvPr id="27" name="TextBox 26">
            <a:extLst>
              <a:ext uri="{FF2B5EF4-FFF2-40B4-BE49-F238E27FC236}">
                <a16:creationId xmlns:a16="http://schemas.microsoft.com/office/drawing/2014/main" id="{EFBBD100-7009-33BA-0EA8-66840AA0470C}"/>
              </a:ext>
            </a:extLst>
          </p:cNvPr>
          <p:cNvSpPr txBox="1"/>
          <p:nvPr/>
        </p:nvSpPr>
        <p:spPr>
          <a:xfrm>
            <a:off x="181579" y="980393"/>
            <a:ext cx="10530447" cy="430887"/>
          </a:xfrm>
          <a:prstGeom prst="rect">
            <a:avLst/>
          </a:prstGeom>
          <a:noFill/>
        </p:spPr>
        <p:txBody>
          <a:bodyPr wrap="none" rtlCol="0">
            <a:spAutoFit/>
          </a:bodyPr>
          <a:lstStyle/>
          <a:p>
            <a:r>
              <a:rPr lang="en-ES" sz="2200" dirty="0"/>
              <a:t>Escucha cada palabra en español. ¿Cuál es la palabra correcta en inglés?</a:t>
            </a:r>
          </a:p>
        </p:txBody>
      </p:sp>
      <p:sp>
        <p:nvSpPr>
          <p:cNvPr id="28" name="Rectangle 27">
            <a:extLst>
              <a:ext uri="{FF2B5EF4-FFF2-40B4-BE49-F238E27FC236}">
                <a16:creationId xmlns:a16="http://schemas.microsoft.com/office/drawing/2014/main" id="{3B901DE9-6B73-464C-FECF-EF7295251489}"/>
              </a:ext>
            </a:extLst>
          </p:cNvPr>
          <p:cNvSpPr/>
          <p:nvPr/>
        </p:nvSpPr>
        <p:spPr>
          <a:xfrm>
            <a:off x="383656" y="2717646"/>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1</a:t>
            </a:r>
          </a:p>
        </p:txBody>
      </p:sp>
      <p:sp>
        <p:nvSpPr>
          <p:cNvPr id="29" name="Rectangle 28">
            <a:extLst>
              <a:ext uri="{FF2B5EF4-FFF2-40B4-BE49-F238E27FC236}">
                <a16:creationId xmlns:a16="http://schemas.microsoft.com/office/drawing/2014/main" id="{4C8514BF-61FA-E82F-6E71-D6BD3D7A587E}"/>
              </a:ext>
            </a:extLst>
          </p:cNvPr>
          <p:cNvSpPr/>
          <p:nvPr/>
        </p:nvSpPr>
        <p:spPr>
          <a:xfrm>
            <a:off x="4536289" y="2653618"/>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2</a:t>
            </a:r>
          </a:p>
        </p:txBody>
      </p:sp>
      <p:sp>
        <p:nvSpPr>
          <p:cNvPr id="30" name="Rectangle 29">
            <a:extLst>
              <a:ext uri="{FF2B5EF4-FFF2-40B4-BE49-F238E27FC236}">
                <a16:creationId xmlns:a16="http://schemas.microsoft.com/office/drawing/2014/main" id="{3C4B776A-DB72-A301-A4B5-254F92603FDA}"/>
              </a:ext>
            </a:extLst>
          </p:cNvPr>
          <p:cNvSpPr/>
          <p:nvPr/>
        </p:nvSpPr>
        <p:spPr>
          <a:xfrm>
            <a:off x="8688922" y="2679582"/>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3</a:t>
            </a:r>
          </a:p>
        </p:txBody>
      </p:sp>
      <p:sp>
        <p:nvSpPr>
          <p:cNvPr id="31" name="Rectangle 30">
            <a:extLst>
              <a:ext uri="{FF2B5EF4-FFF2-40B4-BE49-F238E27FC236}">
                <a16:creationId xmlns:a16="http://schemas.microsoft.com/office/drawing/2014/main" id="{082CEB24-32EF-1BC0-617E-B369CA4E71F1}"/>
              </a:ext>
            </a:extLst>
          </p:cNvPr>
          <p:cNvSpPr/>
          <p:nvPr/>
        </p:nvSpPr>
        <p:spPr>
          <a:xfrm>
            <a:off x="383656" y="3959073"/>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4</a:t>
            </a:r>
          </a:p>
        </p:txBody>
      </p:sp>
      <p:sp>
        <p:nvSpPr>
          <p:cNvPr id="32" name="Rectangle 31">
            <a:extLst>
              <a:ext uri="{FF2B5EF4-FFF2-40B4-BE49-F238E27FC236}">
                <a16:creationId xmlns:a16="http://schemas.microsoft.com/office/drawing/2014/main" id="{E53549BF-DE82-EDB3-4329-3FF942966722}"/>
              </a:ext>
            </a:extLst>
          </p:cNvPr>
          <p:cNvSpPr/>
          <p:nvPr/>
        </p:nvSpPr>
        <p:spPr>
          <a:xfrm>
            <a:off x="4531100" y="3950159"/>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5</a:t>
            </a:r>
          </a:p>
        </p:txBody>
      </p:sp>
      <p:sp>
        <p:nvSpPr>
          <p:cNvPr id="33" name="Rectangle 32">
            <a:extLst>
              <a:ext uri="{FF2B5EF4-FFF2-40B4-BE49-F238E27FC236}">
                <a16:creationId xmlns:a16="http://schemas.microsoft.com/office/drawing/2014/main" id="{5FEC0EBD-B5B1-0D8D-3DF1-17CE270FDA8B}"/>
              </a:ext>
            </a:extLst>
          </p:cNvPr>
          <p:cNvSpPr/>
          <p:nvPr/>
        </p:nvSpPr>
        <p:spPr>
          <a:xfrm>
            <a:off x="8688922" y="3950159"/>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6</a:t>
            </a:r>
          </a:p>
        </p:txBody>
      </p:sp>
      <p:sp>
        <p:nvSpPr>
          <p:cNvPr id="34" name="Rectangle 33">
            <a:extLst>
              <a:ext uri="{FF2B5EF4-FFF2-40B4-BE49-F238E27FC236}">
                <a16:creationId xmlns:a16="http://schemas.microsoft.com/office/drawing/2014/main" id="{71BC56AD-9D99-B526-E9F4-A2E51E306DE4}"/>
              </a:ext>
            </a:extLst>
          </p:cNvPr>
          <p:cNvSpPr/>
          <p:nvPr/>
        </p:nvSpPr>
        <p:spPr>
          <a:xfrm>
            <a:off x="2813257" y="5327461"/>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7</a:t>
            </a:r>
          </a:p>
        </p:txBody>
      </p:sp>
      <p:sp>
        <p:nvSpPr>
          <p:cNvPr id="35" name="Rectangle 34">
            <a:extLst>
              <a:ext uri="{FF2B5EF4-FFF2-40B4-BE49-F238E27FC236}">
                <a16:creationId xmlns:a16="http://schemas.microsoft.com/office/drawing/2014/main" id="{4B8CBC49-51BD-D06D-1924-6E568C4456BA}"/>
              </a:ext>
            </a:extLst>
          </p:cNvPr>
          <p:cNvSpPr/>
          <p:nvPr/>
        </p:nvSpPr>
        <p:spPr>
          <a:xfrm>
            <a:off x="7173521" y="5327460"/>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8</a:t>
            </a:r>
          </a:p>
        </p:txBody>
      </p:sp>
      <p:sp>
        <p:nvSpPr>
          <p:cNvPr id="3" name="Frame 2">
            <a:extLst>
              <a:ext uri="{FF2B5EF4-FFF2-40B4-BE49-F238E27FC236}">
                <a16:creationId xmlns:a16="http://schemas.microsoft.com/office/drawing/2014/main" id="{31214C40-C50B-3300-CDA3-19C3616AF2EA}"/>
              </a:ext>
            </a:extLst>
          </p:cNvPr>
          <p:cNvSpPr/>
          <p:nvPr/>
        </p:nvSpPr>
        <p:spPr>
          <a:xfrm>
            <a:off x="814831" y="2653618"/>
            <a:ext cx="2316475" cy="508467"/>
          </a:xfrm>
          <a:prstGeom prst="frame">
            <a:avLst>
              <a:gd name="adj1" fmla="val 88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5" name="Frame 4">
            <a:extLst>
              <a:ext uri="{FF2B5EF4-FFF2-40B4-BE49-F238E27FC236}">
                <a16:creationId xmlns:a16="http://schemas.microsoft.com/office/drawing/2014/main" id="{277921CF-3ACB-372D-516F-CC55DB1663AC}"/>
              </a:ext>
            </a:extLst>
          </p:cNvPr>
          <p:cNvSpPr/>
          <p:nvPr/>
        </p:nvSpPr>
        <p:spPr>
          <a:xfrm>
            <a:off x="7548055" y="5286383"/>
            <a:ext cx="1830688" cy="508467"/>
          </a:xfrm>
          <a:prstGeom prst="frame">
            <a:avLst>
              <a:gd name="adj1" fmla="val 88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6" name="Frame 5">
            <a:extLst>
              <a:ext uri="{FF2B5EF4-FFF2-40B4-BE49-F238E27FC236}">
                <a16:creationId xmlns:a16="http://schemas.microsoft.com/office/drawing/2014/main" id="{38E59ED9-1DD9-94FC-50B1-8101E63EBD82}"/>
              </a:ext>
            </a:extLst>
          </p:cNvPr>
          <p:cNvSpPr/>
          <p:nvPr/>
        </p:nvSpPr>
        <p:spPr>
          <a:xfrm>
            <a:off x="3131306" y="4527984"/>
            <a:ext cx="1793334" cy="1723038"/>
          </a:xfrm>
          <a:prstGeom prst="frame">
            <a:avLst>
              <a:gd name="adj1" fmla="val 2222"/>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7" name="Frame 6">
            <a:extLst>
              <a:ext uri="{FF2B5EF4-FFF2-40B4-BE49-F238E27FC236}">
                <a16:creationId xmlns:a16="http://schemas.microsoft.com/office/drawing/2014/main" id="{BFF001F6-5FBA-F0B8-7220-6E5A29D380D1}"/>
              </a:ext>
            </a:extLst>
          </p:cNvPr>
          <p:cNvSpPr/>
          <p:nvPr/>
        </p:nvSpPr>
        <p:spPr>
          <a:xfrm>
            <a:off x="774044" y="3959073"/>
            <a:ext cx="3492350" cy="508467"/>
          </a:xfrm>
          <a:prstGeom prst="frame">
            <a:avLst>
              <a:gd name="adj1" fmla="val 88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18" name="Frame 17">
            <a:extLst>
              <a:ext uri="{FF2B5EF4-FFF2-40B4-BE49-F238E27FC236}">
                <a16:creationId xmlns:a16="http://schemas.microsoft.com/office/drawing/2014/main" id="{CDAE21F3-BB39-C432-3CA0-2AB4925D1850}"/>
              </a:ext>
            </a:extLst>
          </p:cNvPr>
          <p:cNvSpPr/>
          <p:nvPr/>
        </p:nvSpPr>
        <p:spPr>
          <a:xfrm>
            <a:off x="4853881" y="3778775"/>
            <a:ext cx="3492350" cy="1225175"/>
          </a:xfrm>
          <a:prstGeom prst="frame">
            <a:avLst>
              <a:gd name="adj1" fmla="val 352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6" name="Frame 35">
            <a:extLst>
              <a:ext uri="{FF2B5EF4-FFF2-40B4-BE49-F238E27FC236}">
                <a16:creationId xmlns:a16="http://schemas.microsoft.com/office/drawing/2014/main" id="{66FBBAF8-473F-0052-FB9F-8A2866996ECC}"/>
              </a:ext>
            </a:extLst>
          </p:cNvPr>
          <p:cNvSpPr/>
          <p:nvPr/>
        </p:nvSpPr>
        <p:spPr>
          <a:xfrm>
            <a:off x="4853881" y="2639479"/>
            <a:ext cx="3206919" cy="508467"/>
          </a:xfrm>
          <a:prstGeom prst="frame">
            <a:avLst>
              <a:gd name="adj1" fmla="val 88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7" name="Frame 36">
            <a:extLst>
              <a:ext uri="{FF2B5EF4-FFF2-40B4-BE49-F238E27FC236}">
                <a16:creationId xmlns:a16="http://schemas.microsoft.com/office/drawing/2014/main" id="{84752D8D-EEB8-9F8B-4CC9-4E3372CA1CEC}"/>
              </a:ext>
            </a:extLst>
          </p:cNvPr>
          <p:cNvSpPr/>
          <p:nvPr/>
        </p:nvSpPr>
        <p:spPr>
          <a:xfrm>
            <a:off x="9082462" y="3960075"/>
            <a:ext cx="2294707" cy="508467"/>
          </a:xfrm>
          <a:prstGeom prst="frame">
            <a:avLst>
              <a:gd name="adj1" fmla="val 88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8" name="Frame 37">
            <a:extLst>
              <a:ext uri="{FF2B5EF4-FFF2-40B4-BE49-F238E27FC236}">
                <a16:creationId xmlns:a16="http://schemas.microsoft.com/office/drawing/2014/main" id="{83BE7DC0-A887-DF0F-A8EB-24F18E768693}"/>
              </a:ext>
            </a:extLst>
          </p:cNvPr>
          <p:cNvSpPr/>
          <p:nvPr/>
        </p:nvSpPr>
        <p:spPr>
          <a:xfrm>
            <a:off x="9082462" y="2057063"/>
            <a:ext cx="2197864" cy="1709711"/>
          </a:xfrm>
          <a:prstGeom prst="frame">
            <a:avLst>
              <a:gd name="adj1" fmla="val 312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Tree>
    <p:extLst>
      <p:ext uri="{BB962C8B-B14F-4D97-AF65-F5344CB8AC3E}">
        <p14:creationId xmlns:p14="http://schemas.microsoft.com/office/powerpoint/2010/main" val="221734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6"/>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3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3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3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5" grpId="1" animBg="1"/>
      <p:bldP spid="6" grpId="0" animBg="1"/>
      <p:bldP spid="6" grpId="1" animBg="1"/>
      <p:bldP spid="7" grpId="0" animBg="1"/>
      <p:bldP spid="7" grpId="1" animBg="1"/>
      <p:bldP spid="18" grpId="0" animBg="1"/>
      <p:bldP spid="18" grpId="1" animBg="1"/>
      <p:bldP spid="36" grpId="0" animBg="1"/>
      <p:bldP spid="36" grpId="1" animBg="1"/>
      <p:bldP spid="37" grpId="0" animBg="1"/>
      <p:bldP spid="37" grpId="1" animBg="1"/>
      <p:bldP spid="38" grpId="0" animBg="1"/>
      <p:bldP spid="38" grpId="1"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2" name="Google Shape;562;p26" descr="background rectangle&#10;"/>
          <p:cNvSpPr/>
          <p:nvPr/>
        </p:nvSpPr>
        <p:spPr>
          <a:xfrm>
            <a:off x="9495830" y="61545"/>
            <a:ext cx="2521600" cy="400400"/>
          </a:xfrm>
          <a:prstGeom prst="roundRect">
            <a:avLst>
              <a:gd name="adj" fmla="val 16667"/>
            </a:avLst>
          </a:prstGeom>
          <a:solidFill>
            <a:srgbClr val="AE1518"/>
          </a:solidFill>
          <a:ln w="12700" cap="flat" cmpd="sng">
            <a:solidFill>
              <a:srgbClr val="115076"/>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Tx/>
              <a:buNone/>
              <a:tabLst/>
              <a:defRPr/>
            </a:pPr>
            <a:endParaRPr kumimoji="0" sz="1867"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563" name="Google Shape;563;p26"/>
          <p:cNvSpPr txBox="1">
            <a:spLocks noGrp="1"/>
          </p:cNvSpPr>
          <p:nvPr>
            <p:ph type="title"/>
          </p:nvPr>
        </p:nvSpPr>
        <p:spPr>
          <a:xfrm>
            <a:off x="9558470" y="29745"/>
            <a:ext cx="2458487" cy="464000"/>
          </a:xfrm>
          <a:prstGeom prst="rect">
            <a:avLst/>
          </a:prstGeom>
          <a:noFill/>
          <a:ln>
            <a:noFill/>
          </a:ln>
        </p:spPr>
        <p:txBody>
          <a:bodyPr spcFirstLastPara="1" vert="horz" wrap="square" lIns="91433" tIns="45700" rIns="91433" bIns="45700" rtlCol="0" anchor="ctr" anchorCtr="0">
            <a:normAutofit/>
          </a:bodyPr>
          <a:lstStyle/>
          <a:p>
            <a:pPr>
              <a:buClr>
                <a:schemeClr val="lt1"/>
              </a:buClr>
              <a:buSzPts val="1500"/>
            </a:pPr>
            <a:r>
              <a:rPr lang="en-GB" sz="2000" dirty="0">
                <a:solidFill>
                  <a:schemeClr val="lt1"/>
                </a:solidFill>
              </a:rPr>
              <a:t>hablar / </a:t>
            </a:r>
            <a:r>
              <a:rPr lang="en-GB" sz="2000" dirty="0" err="1">
                <a:solidFill>
                  <a:schemeClr val="lt1"/>
                </a:solidFill>
              </a:rPr>
              <a:t>escuchar</a:t>
            </a:r>
            <a:endParaRPr sz="2000" dirty="0">
              <a:solidFill>
                <a:schemeClr val="lt1"/>
              </a:solidFill>
            </a:endParaRPr>
          </a:p>
        </p:txBody>
      </p:sp>
      <p:sp>
        <p:nvSpPr>
          <p:cNvPr id="6" name="TextBox 5">
            <a:extLst>
              <a:ext uri="{FF2B5EF4-FFF2-40B4-BE49-F238E27FC236}">
                <a16:creationId xmlns:a16="http://schemas.microsoft.com/office/drawing/2014/main" id="{6A07C65E-995D-3909-84FA-2378ACBC129F}"/>
              </a:ext>
            </a:extLst>
          </p:cNvPr>
          <p:cNvSpPr txBox="1"/>
          <p:nvPr/>
        </p:nvSpPr>
        <p:spPr>
          <a:xfrm>
            <a:off x="0" y="0"/>
            <a:ext cx="197682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sng" strike="noStrike" kern="1200" cap="none" spc="0" normalizeH="0" baseline="0" noProof="0" dirty="0" err="1">
                <a:ln>
                  <a:noFill/>
                </a:ln>
                <a:solidFill>
                  <a:srgbClr val="3A5EAB"/>
                </a:solidFill>
                <a:effectLst/>
                <a:uLnTx/>
                <a:uFillTx/>
                <a:latin typeface="Century Gothic"/>
                <a:ea typeface="+mn-ea"/>
                <a:cs typeface="+mn-cs"/>
              </a:rPr>
              <a:t>Estudiante</a:t>
            </a:r>
            <a:r>
              <a:rPr kumimoji="0" lang="en-GB" sz="2400" b="1" i="0" u="sng" strike="noStrike" kern="1200" cap="none" spc="0" normalizeH="0" baseline="0" noProof="0" dirty="0">
                <a:ln>
                  <a:noFill/>
                </a:ln>
                <a:solidFill>
                  <a:srgbClr val="3A5EAB"/>
                </a:solidFill>
                <a:effectLst/>
                <a:uLnTx/>
                <a:uFillTx/>
                <a:latin typeface="Century Gothic"/>
                <a:ea typeface="+mn-ea"/>
                <a:cs typeface="+mn-cs"/>
              </a:rPr>
              <a:t> B</a:t>
            </a:r>
          </a:p>
        </p:txBody>
      </p:sp>
      <p:cxnSp>
        <p:nvCxnSpPr>
          <p:cNvPr id="8" name="Straight Connector 7">
            <a:extLst>
              <a:ext uri="{FF2B5EF4-FFF2-40B4-BE49-F238E27FC236}">
                <a16:creationId xmlns:a16="http://schemas.microsoft.com/office/drawing/2014/main" id="{99A35D1E-171F-EEA2-2347-E6B1081E6E0E}"/>
              </a:ext>
            </a:extLst>
          </p:cNvPr>
          <p:cNvCxnSpPr>
            <a:cxnSpLocks/>
          </p:cNvCxnSpPr>
          <p:nvPr/>
        </p:nvCxnSpPr>
        <p:spPr>
          <a:xfrm>
            <a:off x="6096000" y="225259"/>
            <a:ext cx="0" cy="6142441"/>
          </a:xfrm>
          <a:prstGeom prst="line">
            <a:avLst/>
          </a:prstGeom>
          <a:ln w="28575">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9" name="Rectangle 8">
            <a:extLst>
              <a:ext uri="{FF2B5EF4-FFF2-40B4-BE49-F238E27FC236}">
                <a16:creationId xmlns:a16="http://schemas.microsoft.com/office/drawing/2014/main" id="{E3638856-97E3-14AB-140F-8199A85AAF77}"/>
              </a:ext>
            </a:extLst>
          </p:cNvPr>
          <p:cNvSpPr/>
          <p:nvPr/>
        </p:nvSpPr>
        <p:spPr>
          <a:xfrm>
            <a:off x="146017" y="493745"/>
            <a:ext cx="5796000" cy="5760000"/>
          </a:xfrm>
          <a:prstGeom prst="rect">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13D7C642-5763-BF13-9E83-030E4FDAFB60}"/>
              </a:ext>
            </a:extLst>
          </p:cNvPr>
          <p:cNvSpPr txBox="1"/>
          <p:nvPr/>
        </p:nvSpPr>
        <p:spPr>
          <a:xfrm>
            <a:off x="146017" y="512095"/>
            <a:ext cx="5872120"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Why did she decide to leave her country?</a:t>
            </a:r>
          </a:p>
        </p:txBody>
      </p:sp>
      <p:sp>
        <p:nvSpPr>
          <p:cNvPr id="11" name="TextBox 10">
            <a:extLst>
              <a:ext uri="{FF2B5EF4-FFF2-40B4-BE49-F238E27FC236}">
                <a16:creationId xmlns:a16="http://schemas.microsoft.com/office/drawing/2014/main" id="{9DB948E4-75FB-731D-D72A-E256050F4429}"/>
              </a:ext>
            </a:extLst>
          </p:cNvPr>
          <p:cNvSpPr txBox="1"/>
          <p:nvPr/>
        </p:nvSpPr>
        <p:spPr>
          <a:xfrm>
            <a:off x="146017" y="1455234"/>
            <a:ext cx="5795998" cy="400110"/>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Who did you share the journey with?</a:t>
            </a:r>
          </a:p>
        </p:txBody>
      </p:sp>
      <p:sp>
        <p:nvSpPr>
          <p:cNvPr id="12" name="TextBox 11">
            <a:extLst>
              <a:ext uri="{FF2B5EF4-FFF2-40B4-BE49-F238E27FC236}">
                <a16:creationId xmlns:a16="http://schemas.microsoft.com/office/drawing/2014/main" id="{6E8121F2-DEE3-B8DA-8E81-53DE3BC0E3E7}"/>
              </a:ext>
            </a:extLst>
          </p:cNvPr>
          <p:cNvSpPr txBox="1"/>
          <p:nvPr/>
        </p:nvSpPr>
        <p:spPr>
          <a:xfrm>
            <a:off x="146017" y="2398373"/>
            <a:ext cx="3405099"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Where did you run to?</a:t>
            </a:r>
          </a:p>
        </p:txBody>
      </p:sp>
      <p:sp>
        <p:nvSpPr>
          <p:cNvPr id="13" name="TextBox 12">
            <a:extLst>
              <a:ext uri="{FF2B5EF4-FFF2-40B4-BE49-F238E27FC236}">
                <a16:creationId xmlns:a16="http://schemas.microsoft.com/office/drawing/2014/main" id="{39925E28-8B94-5464-085C-91E20EBFA9F0}"/>
              </a:ext>
            </a:extLst>
          </p:cNvPr>
          <p:cNvSpPr txBox="1"/>
          <p:nvPr/>
        </p:nvSpPr>
        <p:spPr>
          <a:xfrm>
            <a:off x="146016" y="3338339"/>
            <a:ext cx="5795999" cy="400110"/>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Who did she write her first book about?</a:t>
            </a:r>
          </a:p>
        </p:txBody>
      </p:sp>
      <p:sp>
        <p:nvSpPr>
          <p:cNvPr id="14" name="TextBox 13">
            <a:extLst>
              <a:ext uri="{FF2B5EF4-FFF2-40B4-BE49-F238E27FC236}">
                <a16:creationId xmlns:a16="http://schemas.microsoft.com/office/drawing/2014/main" id="{2CAF1417-6EA2-320E-1C93-DBCFFF201D2F}"/>
              </a:ext>
            </a:extLst>
          </p:cNvPr>
          <p:cNvSpPr txBox="1"/>
          <p:nvPr/>
        </p:nvSpPr>
        <p:spPr>
          <a:xfrm>
            <a:off x="146016" y="4281478"/>
            <a:ext cx="5796000" cy="400110"/>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In what year did she receive a prize?</a:t>
            </a:r>
          </a:p>
        </p:txBody>
      </p:sp>
      <p:sp>
        <p:nvSpPr>
          <p:cNvPr id="15" name="TextBox 14">
            <a:extLst>
              <a:ext uri="{FF2B5EF4-FFF2-40B4-BE49-F238E27FC236}">
                <a16:creationId xmlns:a16="http://schemas.microsoft.com/office/drawing/2014/main" id="{BF2A781D-3A72-DE19-D861-A55464423967}"/>
              </a:ext>
            </a:extLst>
          </p:cNvPr>
          <p:cNvSpPr txBox="1"/>
          <p:nvPr/>
        </p:nvSpPr>
        <p:spPr>
          <a:xfrm>
            <a:off x="146017" y="5225508"/>
            <a:ext cx="5460149"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6"/>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How did you decide to live in the USA?</a:t>
            </a:r>
          </a:p>
        </p:txBody>
      </p:sp>
      <p:sp>
        <p:nvSpPr>
          <p:cNvPr id="17" name="TextBox 16">
            <a:extLst>
              <a:ext uri="{FF2B5EF4-FFF2-40B4-BE49-F238E27FC236}">
                <a16:creationId xmlns:a16="http://schemas.microsoft.com/office/drawing/2014/main" id="{E7104B90-9A74-2124-4DD6-23A1A79D6525}"/>
              </a:ext>
            </a:extLst>
          </p:cNvPr>
          <p:cNvSpPr txBox="1"/>
          <p:nvPr/>
        </p:nvSpPr>
        <p:spPr>
          <a:xfrm>
            <a:off x="146014" y="1086322"/>
            <a:ext cx="5796002"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18" name="TextBox 17">
            <a:extLst>
              <a:ext uri="{FF2B5EF4-FFF2-40B4-BE49-F238E27FC236}">
                <a16:creationId xmlns:a16="http://schemas.microsoft.com/office/drawing/2014/main" id="{99044D6A-670F-6C0C-387C-BCE8303319DC}"/>
              </a:ext>
            </a:extLst>
          </p:cNvPr>
          <p:cNvSpPr txBox="1"/>
          <p:nvPr/>
        </p:nvSpPr>
        <p:spPr>
          <a:xfrm>
            <a:off x="146015" y="2034494"/>
            <a:ext cx="5796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19" name="TextBox 18">
            <a:extLst>
              <a:ext uri="{FF2B5EF4-FFF2-40B4-BE49-F238E27FC236}">
                <a16:creationId xmlns:a16="http://schemas.microsoft.com/office/drawing/2014/main" id="{FFDC8E65-B905-AF37-D94A-C4CC850DAF8C}"/>
              </a:ext>
            </a:extLst>
          </p:cNvPr>
          <p:cNvSpPr txBox="1"/>
          <p:nvPr/>
        </p:nvSpPr>
        <p:spPr>
          <a:xfrm>
            <a:off x="146015" y="2967206"/>
            <a:ext cx="579600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20" name="TextBox 19">
            <a:extLst>
              <a:ext uri="{FF2B5EF4-FFF2-40B4-BE49-F238E27FC236}">
                <a16:creationId xmlns:a16="http://schemas.microsoft.com/office/drawing/2014/main" id="{7F9B8966-6E3F-3DCE-E212-51AF86101089}"/>
              </a:ext>
            </a:extLst>
          </p:cNvPr>
          <p:cNvSpPr txBox="1"/>
          <p:nvPr/>
        </p:nvSpPr>
        <p:spPr>
          <a:xfrm>
            <a:off x="146014" y="3912146"/>
            <a:ext cx="57960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21" name="TextBox 20">
            <a:extLst>
              <a:ext uri="{FF2B5EF4-FFF2-40B4-BE49-F238E27FC236}">
                <a16:creationId xmlns:a16="http://schemas.microsoft.com/office/drawing/2014/main" id="{CCE2CB74-51E5-4AB0-9CC5-2151F4EAF9CA}"/>
              </a:ext>
            </a:extLst>
          </p:cNvPr>
          <p:cNvSpPr txBox="1"/>
          <p:nvPr/>
        </p:nvSpPr>
        <p:spPr>
          <a:xfrm>
            <a:off x="146014" y="4855492"/>
            <a:ext cx="57960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sp>
        <p:nvSpPr>
          <p:cNvPr id="22" name="TextBox 21">
            <a:extLst>
              <a:ext uri="{FF2B5EF4-FFF2-40B4-BE49-F238E27FC236}">
                <a16:creationId xmlns:a16="http://schemas.microsoft.com/office/drawing/2014/main" id="{0B3A009A-1A09-D947-C63A-C7938CF93C37}"/>
              </a:ext>
            </a:extLst>
          </p:cNvPr>
          <p:cNvSpPr txBox="1"/>
          <p:nvPr/>
        </p:nvSpPr>
        <p:spPr>
          <a:xfrm>
            <a:off x="146016" y="5788337"/>
            <a:ext cx="579600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a:t>
            </a:r>
          </a:p>
        </p:txBody>
      </p:sp>
      <p:graphicFrame>
        <p:nvGraphicFramePr>
          <p:cNvPr id="23" name="Table 23">
            <a:extLst>
              <a:ext uri="{FF2B5EF4-FFF2-40B4-BE49-F238E27FC236}">
                <a16:creationId xmlns:a16="http://schemas.microsoft.com/office/drawing/2014/main" id="{0CF5A358-0DAA-9D7C-2222-4C51D8721BD1}"/>
              </a:ext>
            </a:extLst>
          </p:cNvPr>
          <p:cNvGraphicFramePr>
            <a:graphicFrameLocks noGrp="1"/>
          </p:cNvGraphicFramePr>
          <p:nvPr/>
        </p:nvGraphicFramePr>
        <p:xfrm>
          <a:off x="6236732" y="507559"/>
          <a:ext cx="5832001" cy="5716181"/>
        </p:xfrm>
        <a:graphic>
          <a:graphicData uri="http://schemas.openxmlformats.org/drawingml/2006/table">
            <a:tbl>
              <a:tblPr firstRow="1" bandRow="1">
                <a:tableStyleId>{8799B23B-EC83-4686-B30A-512413B5E67A}</a:tableStyleId>
              </a:tblPr>
              <a:tblGrid>
                <a:gridCol w="402607">
                  <a:extLst>
                    <a:ext uri="{9D8B030D-6E8A-4147-A177-3AD203B41FA5}">
                      <a16:colId xmlns:a16="http://schemas.microsoft.com/office/drawing/2014/main" val="2079024094"/>
                    </a:ext>
                  </a:extLst>
                </a:gridCol>
                <a:gridCol w="2714697">
                  <a:extLst>
                    <a:ext uri="{9D8B030D-6E8A-4147-A177-3AD203B41FA5}">
                      <a16:colId xmlns:a16="http://schemas.microsoft.com/office/drawing/2014/main" val="2723745974"/>
                    </a:ext>
                  </a:extLst>
                </a:gridCol>
                <a:gridCol w="2714697">
                  <a:extLst>
                    <a:ext uri="{9D8B030D-6E8A-4147-A177-3AD203B41FA5}">
                      <a16:colId xmlns:a16="http://schemas.microsoft.com/office/drawing/2014/main" val="3191199981"/>
                    </a:ext>
                  </a:extLst>
                </a:gridCol>
              </a:tblGrid>
              <a:tr h="813628">
                <a:tc>
                  <a:txBody>
                    <a:bodyPr/>
                    <a:lstStyle/>
                    <a:p>
                      <a:endParaRPr lang="en-GB" sz="2000" b="1" dirty="0">
                        <a:solidFill>
                          <a:schemeClr val="tx1"/>
                        </a:solidFill>
                      </a:endParaRP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1" dirty="0" err="1">
                          <a:solidFill>
                            <a:srgbClr val="3A3838"/>
                          </a:solidFill>
                        </a:rPr>
                        <a:t>Pregunta</a:t>
                      </a:r>
                      <a:r>
                        <a:rPr lang="en-GB" sz="2000" b="1" dirty="0">
                          <a:solidFill>
                            <a:srgbClr val="3A3838"/>
                          </a:solidFill>
                        </a:rPr>
                        <a:t> </a:t>
                      </a:r>
                      <a:r>
                        <a:rPr lang="en-GB" sz="2000" b="1" dirty="0" err="1">
                          <a:solidFill>
                            <a:srgbClr val="3A3838"/>
                          </a:solidFill>
                        </a:rPr>
                        <a:t>sobre</a:t>
                      </a:r>
                      <a:r>
                        <a:rPr lang="en-GB" sz="2000" b="1" dirty="0">
                          <a:solidFill>
                            <a:srgbClr val="3A3838"/>
                          </a:solidFill>
                        </a:rPr>
                        <a:t> </a:t>
                      </a:r>
                      <a:r>
                        <a:rPr lang="en-GB" sz="2000" b="1" u="sng" dirty="0" err="1">
                          <a:solidFill>
                            <a:srgbClr val="3A3838"/>
                          </a:solidFill>
                        </a:rPr>
                        <a:t>tu</a:t>
                      </a:r>
                      <a:r>
                        <a:rPr lang="en-GB" sz="2000" b="1" dirty="0">
                          <a:solidFill>
                            <a:srgbClr val="3A3838"/>
                          </a:solidFill>
                        </a:rPr>
                        <a:t> </a:t>
                      </a:r>
                      <a:r>
                        <a:rPr lang="en-GB" sz="2000" b="1" dirty="0" err="1">
                          <a:solidFill>
                            <a:srgbClr val="3A3838"/>
                          </a:solidFill>
                        </a:rPr>
                        <a:t>experiencia</a:t>
                      </a:r>
                      <a:r>
                        <a:rPr lang="en-GB" sz="2000" b="1" dirty="0">
                          <a:solidFill>
                            <a:srgbClr val="3A3838"/>
                          </a:solidFill>
                        </a:rPr>
                        <a:t> (-</a:t>
                      </a:r>
                      <a:r>
                        <a:rPr lang="en-GB" sz="2000" b="1" dirty="0" err="1">
                          <a:solidFill>
                            <a:srgbClr val="3A3838"/>
                          </a:solidFill>
                        </a:rPr>
                        <a:t>iste</a:t>
                      </a:r>
                      <a:r>
                        <a:rPr lang="en-GB" sz="2000" b="1" dirty="0">
                          <a:solidFill>
                            <a:srgbClr val="3A3838"/>
                          </a:solidFill>
                        </a:rPr>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000" b="1" dirty="0">
                          <a:solidFill>
                            <a:srgbClr val="3A3838"/>
                          </a:solidFill>
                        </a:rPr>
                        <a:t>Pregunta sobre la experiencia de </a:t>
                      </a:r>
                      <a:r>
                        <a:rPr lang="es-ES" sz="2000" b="1" u="sng" dirty="0">
                          <a:solidFill>
                            <a:srgbClr val="3A3838"/>
                          </a:solidFill>
                        </a:rPr>
                        <a:t>otra persona</a:t>
                      </a:r>
                      <a:r>
                        <a:rPr lang="es-ES" sz="2000" b="1" dirty="0">
                          <a:solidFill>
                            <a:srgbClr val="3A3838"/>
                          </a:solidFill>
                        </a:rPr>
                        <a:t> (-</a:t>
                      </a:r>
                      <a:r>
                        <a:rPr lang="es-ES" sz="2000" b="1" dirty="0" err="1">
                          <a:solidFill>
                            <a:srgbClr val="3A3838"/>
                          </a:solidFill>
                        </a:rPr>
                        <a:t>ió</a:t>
                      </a:r>
                      <a:r>
                        <a:rPr lang="es-ES" sz="2000" b="1" dirty="0">
                          <a:solidFill>
                            <a:srgbClr val="3A3838"/>
                          </a:solidFill>
                        </a:rPr>
                        <a:t>)</a:t>
                      </a:r>
                    </a:p>
                  </a:txBody>
                  <a:tcPr anchor="ctr"/>
                </a:tc>
                <a:extLst>
                  <a:ext uri="{0D108BD9-81ED-4DB2-BD59-A6C34878D82A}">
                    <a16:rowId xmlns:a16="http://schemas.microsoft.com/office/drawing/2014/main" val="2377743476"/>
                  </a:ext>
                </a:extLst>
              </a:tr>
              <a:tr h="798001">
                <a:tc>
                  <a:txBody>
                    <a:bodyPr/>
                    <a:lstStyle/>
                    <a:p>
                      <a:r>
                        <a:rPr lang="en-GB" sz="2000" b="1" dirty="0">
                          <a:solidFill>
                            <a:schemeClr val="tx1"/>
                          </a:solidFill>
                        </a:rPr>
                        <a:t>1.</a:t>
                      </a:r>
                    </a:p>
                  </a:txBody>
                  <a:tcPr anchor="ctr">
                    <a:noFill/>
                  </a:tcPr>
                </a:tc>
                <a:tc>
                  <a:txBody>
                    <a:bodyPr/>
                    <a:lstStyle/>
                    <a:p>
                      <a:r>
                        <a:rPr lang="en-GB" sz="2000" b="0" dirty="0">
                          <a:solidFill>
                            <a:schemeClr val="tx1"/>
                          </a:solidFill>
                        </a:rPr>
                        <a:t>I was born in Mexico.</a:t>
                      </a:r>
                    </a:p>
                  </a:txBody>
                  <a:tcPr anchor="ctr">
                    <a:noFill/>
                  </a:tcPr>
                </a:tc>
                <a:tc>
                  <a:txBody>
                    <a:bodyPr/>
                    <a:lstStyle/>
                    <a:p>
                      <a:r>
                        <a:rPr lang="en-GB" sz="2000" b="0" dirty="0">
                          <a:solidFill>
                            <a:schemeClr val="tx1"/>
                          </a:solidFill>
                        </a:rPr>
                        <a:t>He lived in Mexico.</a:t>
                      </a:r>
                    </a:p>
                  </a:txBody>
                  <a:tcPr anchor="ctr">
                    <a:noFill/>
                  </a:tcPr>
                </a:tc>
                <a:extLst>
                  <a:ext uri="{0D108BD9-81ED-4DB2-BD59-A6C34878D82A}">
                    <a16:rowId xmlns:a16="http://schemas.microsoft.com/office/drawing/2014/main" val="3103939141"/>
                  </a:ext>
                </a:extLst>
              </a:tr>
              <a:tr h="799200">
                <a:tc>
                  <a:txBody>
                    <a:bodyPr/>
                    <a:lstStyle/>
                    <a:p>
                      <a:r>
                        <a:rPr lang="en-GB" sz="2000" b="1" dirty="0">
                          <a:solidFill>
                            <a:schemeClr val="tx1"/>
                          </a:solidFill>
                        </a:rPr>
                        <a:t>2.</a:t>
                      </a:r>
                    </a:p>
                  </a:txBody>
                  <a:tcPr anchor="ctr">
                    <a:noFill/>
                  </a:tcPr>
                </a:tc>
                <a:tc>
                  <a:txBody>
                    <a:bodyPr/>
                    <a:lstStyle/>
                    <a:p>
                      <a:r>
                        <a:rPr lang="en-GB" sz="2000" b="0" dirty="0">
                          <a:solidFill>
                            <a:schemeClr val="tx1"/>
                          </a:solidFill>
                        </a:rPr>
                        <a:t>I didn’t ask for help.</a:t>
                      </a:r>
                    </a:p>
                  </a:txBody>
                  <a:tcPr anchor="ctr">
                    <a:noFill/>
                  </a:tcPr>
                </a:tc>
                <a:tc>
                  <a:txBody>
                    <a:bodyPr/>
                    <a:lstStyle/>
                    <a:p>
                      <a:r>
                        <a:rPr lang="en-GB" sz="2000" b="0" dirty="0">
                          <a:solidFill>
                            <a:schemeClr val="tx1"/>
                          </a:solidFill>
                        </a:rPr>
                        <a:t>He received help after two years.</a:t>
                      </a:r>
                    </a:p>
                  </a:txBody>
                  <a:tcPr anchor="ctr">
                    <a:noFill/>
                  </a:tcPr>
                </a:tc>
                <a:extLst>
                  <a:ext uri="{0D108BD9-81ED-4DB2-BD59-A6C34878D82A}">
                    <a16:rowId xmlns:a16="http://schemas.microsoft.com/office/drawing/2014/main" val="667423369"/>
                  </a:ext>
                </a:extLst>
              </a:tr>
              <a:tr h="508900">
                <a:tc>
                  <a:txBody>
                    <a:bodyPr/>
                    <a:lstStyle/>
                    <a:p>
                      <a:r>
                        <a:rPr lang="en-GB" sz="2000" b="1" dirty="0">
                          <a:solidFill>
                            <a:schemeClr val="tx1"/>
                          </a:solidFill>
                        </a:rPr>
                        <a:t>3.</a:t>
                      </a:r>
                    </a:p>
                  </a:txBody>
                  <a:tcPr anchor="ctr">
                    <a:noFill/>
                  </a:tcPr>
                </a:tc>
                <a:tc>
                  <a:txBody>
                    <a:bodyPr/>
                    <a:lstStyle/>
                    <a:p>
                      <a:r>
                        <a:rPr lang="en-GB" sz="2000" b="0" dirty="0">
                          <a:solidFill>
                            <a:schemeClr val="tx1"/>
                          </a:solidFill>
                        </a:rPr>
                        <a:t>I fled to the USA.</a:t>
                      </a:r>
                    </a:p>
                  </a:txBody>
                  <a:tcPr anchor="ctr">
                    <a:noFill/>
                  </a:tcPr>
                </a:tc>
                <a:tc>
                  <a:txBody>
                    <a:bodyPr/>
                    <a:lstStyle/>
                    <a:p>
                      <a:r>
                        <a:rPr lang="en-GB" sz="2000" b="0" dirty="0">
                          <a:solidFill>
                            <a:schemeClr val="tx1"/>
                          </a:solidFill>
                        </a:rPr>
                        <a:t>He fled to the USA.</a:t>
                      </a:r>
                    </a:p>
                  </a:txBody>
                  <a:tcPr anchor="ctr">
                    <a:noFill/>
                  </a:tcPr>
                </a:tc>
                <a:extLst>
                  <a:ext uri="{0D108BD9-81ED-4DB2-BD59-A6C34878D82A}">
                    <a16:rowId xmlns:a16="http://schemas.microsoft.com/office/drawing/2014/main" val="4275839098"/>
                  </a:ext>
                </a:extLst>
              </a:tr>
              <a:tr h="799200">
                <a:tc>
                  <a:txBody>
                    <a:bodyPr/>
                    <a:lstStyle/>
                    <a:p>
                      <a:r>
                        <a:rPr lang="en-GB" sz="2000" b="1" dirty="0">
                          <a:solidFill>
                            <a:schemeClr val="tx1"/>
                          </a:solidFill>
                        </a:rPr>
                        <a:t>4.</a:t>
                      </a:r>
                    </a:p>
                  </a:txBody>
                  <a:tcPr anchor="ctr">
                    <a:noFill/>
                  </a:tcPr>
                </a:tc>
                <a:tc>
                  <a:txBody>
                    <a:bodyPr/>
                    <a:lstStyle/>
                    <a:p>
                      <a:r>
                        <a:rPr lang="en-GB" sz="2000" b="0" dirty="0">
                          <a:solidFill>
                            <a:schemeClr val="tx1"/>
                          </a:solidFill>
                        </a:rPr>
                        <a:t>I responded that it was difficult.</a:t>
                      </a:r>
                    </a:p>
                  </a:txBody>
                  <a:tcPr anchor="ctr">
                    <a:noFill/>
                  </a:tcPr>
                </a:tc>
                <a:tc>
                  <a:txBody>
                    <a:bodyPr/>
                    <a:lstStyle/>
                    <a:p>
                      <a:r>
                        <a:rPr lang="en-GB" sz="2000" b="0" dirty="0">
                          <a:solidFill>
                            <a:schemeClr val="tx1"/>
                          </a:solidFill>
                        </a:rPr>
                        <a:t>He wrote that it was very difficult.</a:t>
                      </a:r>
                    </a:p>
                  </a:txBody>
                  <a:tcPr anchor="ctr">
                    <a:noFill/>
                  </a:tcPr>
                </a:tc>
                <a:extLst>
                  <a:ext uri="{0D108BD9-81ED-4DB2-BD59-A6C34878D82A}">
                    <a16:rowId xmlns:a16="http://schemas.microsoft.com/office/drawing/2014/main" val="2079611071"/>
                  </a:ext>
                </a:extLst>
              </a:tr>
              <a:tr h="813628">
                <a:tc>
                  <a:txBody>
                    <a:bodyPr/>
                    <a:lstStyle/>
                    <a:p>
                      <a:r>
                        <a:rPr lang="en-GB" sz="2000" b="1" dirty="0">
                          <a:solidFill>
                            <a:schemeClr val="tx1"/>
                          </a:solidFill>
                        </a:rPr>
                        <a:t>5.</a:t>
                      </a:r>
                    </a:p>
                  </a:txBody>
                  <a:tcPr anchor="ctr">
                    <a:noFill/>
                  </a:tcPr>
                </a:tc>
                <a:tc>
                  <a:txBody>
                    <a:bodyPr/>
                    <a:lstStyle/>
                    <a:p>
                      <a:r>
                        <a:rPr lang="en-GB" sz="2000" b="0" dirty="0">
                          <a:solidFill>
                            <a:schemeClr val="tx1"/>
                          </a:solidFill>
                        </a:rPr>
                        <a:t>I wrote the story of my journey.</a:t>
                      </a:r>
                    </a:p>
                  </a:txBody>
                  <a:tcPr anchor="ctr">
                    <a:noFill/>
                  </a:tcPr>
                </a:tc>
                <a:tc>
                  <a:txBody>
                    <a:bodyPr/>
                    <a:lstStyle/>
                    <a:p>
                      <a:r>
                        <a:rPr lang="en-GB" sz="2000" b="0" dirty="0">
                          <a:solidFill>
                            <a:schemeClr val="tx1"/>
                          </a:solidFill>
                        </a:rPr>
                        <a:t>The story of his journey influenced it.</a:t>
                      </a:r>
                    </a:p>
                  </a:txBody>
                  <a:tcPr anchor="ctr">
                    <a:noFill/>
                  </a:tcPr>
                </a:tc>
                <a:extLst>
                  <a:ext uri="{0D108BD9-81ED-4DB2-BD59-A6C34878D82A}">
                    <a16:rowId xmlns:a16="http://schemas.microsoft.com/office/drawing/2014/main" val="3594820310"/>
                  </a:ext>
                </a:extLst>
              </a:tr>
              <a:tr h="799200">
                <a:tc>
                  <a:txBody>
                    <a:bodyPr/>
                    <a:lstStyle/>
                    <a:p>
                      <a:r>
                        <a:rPr lang="en-GB" sz="2000" b="1" dirty="0">
                          <a:solidFill>
                            <a:schemeClr val="tx1"/>
                          </a:solidFill>
                        </a:rPr>
                        <a:t>6.</a:t>
                      </a:r>
                    </a:p>
                  </a:txBody>
                  <a:tcPr anchor="ctr">
                    <a:noFill/>
                  </a:tcPr>
                </a:tc>
                <a:tc>
                  <a:txBody>
                    <a:bodyPr/>
                    <a:lstStyle/>
                    <a:p>
                      <a:r>
                        <a:rPr lang="en-GB" sz="2000" b="0" dirty="0">
                          <a:solidFill>
                            <a:schemeClr val="tx1"/>
                          </a:solidFill>
                        </a:rPr>
                        <a:t>I returned to Mexico two years ago.</a:t>
                      </a:r>
                    </a:p>
                  </a:txBody>
                  <a:tcPr anchor="ctr">
                    <a:noFill/>
                  </a:tcPr>
                </a:tc>
                <a:tc>
                  <a:txBody>
                    <a:bodyPr/>
                    <a:lstStyle/>
                    <a:p>
                      <a:r>
                        <a:rPr lang="en-GB" sz="2000" b="0" dirty="0">
                          <a:solidFill>
                            <a:schemeClr val="tx1"/>
                          </a:solidFill>
                        </a:rPr>
                        <a:t>He returned to Mexico last year.</a:t>
                      </a:r>
                    </a:p>
                  </a:txBody>
                  <a:tcPr anchor="ctr">
                    <a:noFill/>
                  </a:tcPr>
                </a:tc>
                <a:extLst>
                  <a:ext uri="{0D108BD9-81ED-4DB2-BD59-A6C34878D82A}">
                    <a16:rowId xmlns:a16="http://schemas.microsoft.com/office/drawing/2014/main" val="768613891"/>
                  </a:ext>
                </a:extLst>
              </a:tr>
            </a:tbl>
          </a:graphicData>
        </a:graphic>
      </p:graphicFrame>
      <p:grpSp>
        <p:nvGrpSpPr>
          <p:cNvPr id="2" name="Group 1">
            <a:extLst>
              <a:ext uri="{FF2B5EF4-FFF2-40B4-BE49-F238E27FC236}">
                <a16:creationId xmlns:a16="http://schemas.microsoft.com/office/drawing/2014/main" id="{B8B9BEDA-FECB-7191-2A98-C756650E656E}"/>
              </a:ext>
            </a:extLst>
          </p:cNvPr>
          <p:cNvGrpSpPr/>
          <p:nvPr/>
        </p:nvGrpSpPr>
        <p:grpSpPr>
          <a:xfrm>
            <a:off x="2036968" y="49493"/>
            <a:ext cx="1061089" cy="344128"/>
            <a:chOff x="7758664" y="380605"/>
            <a:chExt cx="1026170" cy="344128"/>
          </a:xfrm>
        </p:grpSpPr>
        <p:sp>
          <p:nvSpPr>
            <p:cNvPr id="3" name="TextBox 2">
              <a:extLst>
                <a:ext uri="{FF2B5EF4-FFF2-40B4-BE49-F238E27FC236}">
                  <a16:creationId xmlns:a16="http://schemas.microsoft.com/office/drawing/2014/main" id="{BB9D7F58-5EA7-FCBA-20FC-302E952AAE24}"/>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4" name="Straight Connector 3">
              <a:extLst>
                <a:ext uri="{FF2B5EF4-FFF2-40B4-BE49-F238E27FC236}">
                  <a16:creationId xmlns:a16="http://schemas.microsoft.com/office/drawing/2014/main" id="{7B8A30A5-C845-571D-0211-36955C416C18}"/>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C7403AE5-0325-9755-4B5D-84B8CF285831}"/>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1EFCFEC-2678-967A-9D39-B0685E0D77B1}"/>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87DDFCF-0EAD-2502-57E0-047267CF3B29}"/>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1110096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8" name="Google Shape;638;p29"/>
          <p:cNvSpPr/>
          <p:nvPr/>
        </p:nvSpPr>
        <p:spPr>
          <a:xfrm>
            <a:off x="9618740" y="257875"/>
            <a:ext cx="2200400" cy="369200"/>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400"/>
              <a:buFontTx/>
              <a:buNone/>
              <a:tabLst/>
              <a:defRPr/>
            </a:pPr>
            <a:r>
              <a:rPr kumimoji="0" lang="en-GB" sz="1867"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hablar / escuchar</a:t>
            </a:r>
            <a:endParaRPr kumimoji="0" sz="1867"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639" name="Google Shape;639;p29" descr="background rectangle&#10;"/>
          <p:cNvSpPr/>
          <p:nvPr/>
        </p:nvSpPr>
        <p:spPr>
          <a:xfrm>
            <a:off x="9551867" y="94496"/>
            <a:ext cx="2521600" cy="400400"/>
          </a:xfrm>
          <a:prstGeom prst="roundRect">
            <a:avLst>
              <a:gd name="adj" fmla="val 16667"/>
            </a:avLst>
          </a:prstGeom>
          <a:solidFill>
            <a:srgbClr val="AE1518"/>
          </a:solidFill>
          <a:ln w="12700" cap="flat" cmpd="sng">
            <a:solidFill>
              <a:srgbClr val="115076"/>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Tx/>
              <a:buNone/>
              <a:tabLst/>
              <a:defRPr/>
            </a:pPr>
            <a:endParaRPr kumimoji="0" sz="1867"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40" name="Google Shape;640;p29"/>
          <p:cNvSpPr txBox="1"/>
          <p:nvPr/>
        </p:nvSpPr>
        <p:spPr>
          <a:xfrm>
            <a:off x="9512693" y="70239"/>
            <a:ext cx="2521600" cy="464000"/>
          </a:xfrm>
          <a:prstGeom prst="rect">
            <a:avLst/>
          </a:prstGeom>
          <a:noFill/>
          <a:ln>
            <a:noFill/>
          </a:ln>
        </p:spPr>
        <p:txBody>
          <a:bodyPr spcFirstLastPara="1" wrap="square" lIns="91433" tIns="45700" rIns="91433" bIns="45700" anchor="ctr" anchorCtr="0">
            <a:normAutofit/>
          </a:bodyPr>
          <a:lstStyle/>
          <a:p>
            <a:pPr marL="0" marR="0" lvl="0" indent="0" algn="ctr" defTabSz="914400" rtl="0" eaLnBrk="1" fontAlgn="auto" latinLnBrk="0" hangingPunct="1">
              <a:lnSpc>
                <a:spcPct val="90000"/>
              </a:lnSpc>
              <a:spcBef>
                <a:spcPts val="0"/>
              </a:spcBef>
              <a:spcAft>
                <a:spcPts val="0"/>
              </a:spcAft>
              <a:buClr>
                <a:srgbClr val="FFFFFF"/>
              </a:buClr>
              <a:buSzPts val="1500"/>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hablar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1467"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43" name="Rectangle 42">
            <a:extLst>
              <a:ext uri="{FF2B5EF4-FFF2-40B4-BE49-F238E27FC236}">
                <a16:creationId xmlns:a16="http://schemas.microsoft.com/office/drawing/2014/main" id="{865518F7-AA5E-A2FF-02CD-309E91569D2E}"/>
              </a:ext>
            </a:extLst>
          </p:cNvPr>
          <p:cNvSpPr/>
          <p:nvPr/>
        </p:nvSpPr>
        <p:spPr>
          <a:xfrm>
            <a:off x="107911" y="627074"/>
            <a:ext cx="5868000" cy="5693116"/>
          </a:xfrm>
          <a:prstGeom prst="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44" name="TextBox 43">
            <a:extLst>
              <a:ext uri="{FF2B5EF4-FFF2-40B4-BE49-F238E27FC236}">
                <a16:creationId xmlns:a16="http://schemas.microsoft.com/office/drawing/2014/main" id="{F0A4B14A-3281-5D2C-48FD-F14EC41702FD}"/>
              </a:ext>
            </a:extLst>
          </p:cNvPr>
          <p:cNvSpPr txBox="1"/>
          <p:nvPr/>
        </p:nvSpPr>
        <p:spPr>
          <a:xfrm>
            <a:off x="107914" y="627073"/>
            <a:ext cx="3486852" cy="400110"/>
          </a:xfrm>
          <a:prstGeom prst="rect">
            <a:avLst/>
          </a:prstGeom>
          <a:noFill/>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Where were you born?</a:t>
            </a:r>
          </a:p>
        </p:txBody>
      </p:sp>
      <p:sp>
        <p:nvSpPr>
          <p:cNvPr id="45" name="TextBox 44">
            <a:extLst>
              <a:ext uri="{FF2B5EF4-FFF2-40B4-BE49-F238E27FC236}">
                <a16:creationId xmlns:a16="http://schemas.microsoft.com/office/drawing/2014/main" id="{426C0ADA-68EC-E7A7-A219-1AA91EE5B03F}"/>
              </a:ext>
            </a:extLst>
          </p:cNvPr>
          <p:cNvSpPr txBox="1"/>
          <p:nvPr/>
        </p:nvSpPr>
        <p:spPr>
          <a:xfrm>
            <a:off x="103295" y="1465635"/>
            <a:ext cx="4842992"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Did she attend school in Mexico? </a:t>
            </a:r>
          </a:p>
        </p:txBody>
      </p:sp>
      <p:sp>
        <p:nvSpPr>
          <p:cNvPr id="46" name="TextBox 45">
            <a:extLst>
              <a:ext uri="{FF2B5EF4-FFF2-40B4-BE49-F238E27FC236}">
                <a16:creationId xmlns:a16="http://schemas.microsoft.com/office/drawing/2014/main" id="{31C67E94-EE87-3997-87B4-5ED1FB5C2B9A}"/>
              </a:ext>
            </a:extLst>
          </p:cNvPr>
          <p:cNvSpPr txBox="1"/>
          <p:nvPr/>
        </p:nvSpPr>
        <p:spPr>
          <a:xfrm>
            <a:off x="103295" y="2304197"/>
            <a:ext cx="5634876"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When did you learn your mother’s story?</a:t>
            </a:r>
          </a:p>
        </p:txBody>
      </p:sp>
      <p:sp>
        <p:nvSpPr>
          <p:cNvPr id="47" name="TextBox 46">
            <a:extLst>
              <a:ext uri="{FF2B5EF4-FFF2-40B4-BE49-F238E27FC236}">
                <a16:creationId xmlns:a16="http://schemas.microsoft.com/office/drawing/2014/main" id="{31DE4B0D-D38B-78DD-C1C2-8AA5D2C48AFB}"/>
              </a:ext>
            </a:extLst>
          </p:cNvPr>
          <p:cNvSpPr txBox="1"/>
          <p:nvPr/>
        </p:nvSpPr>
        <p:spPr>
          <a:xfrm>
            <a:off x="107916" y="3981321"/>
            <a:ext cx="5796000" cy="707886"/>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Did she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lose contact* </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with her family in Mexico?</a:t>
            </a:r>
          </a:p>
        </p:txBody>
      </p:sp>
      <p:sp>
        <p:nvSpPr>
          <p:cNvPr id="48" name="TextBox 47">
            <a:extLst>
              <a:ext uri="{FF2B5EF4-FFF2-40B4-BE49-F238E27FC236}">
                <a16:creationId xmlns:a16="http://schemas.microsoft.com/office/drawing/2014/main" id="{527DDF52-4A77-86E2-062E-7F3493D3B804}"/>
              </a:ext>
            </a:extLst>
          </p:cNvPr>
          <p:cNvSpPr txBox="1"/>
          <p:nvPr/>
        </p:nvSpPr>
        <p:spPr>
          <a:xfrm>
            <a:off x="112118" y="5435435"/>
            <a:ext cx="4445448"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6"/>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Why did you return to Mexico?</a:t>
            </a:r>
          </a:p>
        </p:txBody>
      </p:sp>
      <p:sp>
        <p:nvSpPr>
          <p:cNvPr id="55" name="TextBox 54">
            <a:extLst>
              <a:ext uri="{FF2B5EF4-FFF2-40B4-BE49-F238E27FC236}">
                <a16:creationId xmlns:a16="http://schemas.microsoft.com/office/drawing/2014/main" id="{26B96386-7783-ACC9-4B84-3715E5DDB2DD}"/>
              </a:ext>
            </a:extLst>
          </p:cNvPr>
          <p:cNvSpPr txBox="1"/>
          <p:nvPr/>
        </p:nvSpPr>
        <p:spPr>
          <a:xfrm>
            <a:off x="4205969" y="168335"/>
            <a:ext cx="171713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AD1519"/>
                </a:solidFill>
                <a:effectLst/>
                <a:uLnTx/>
                <a:uFillTx/>
                <a:latin typeface="Century Gothic"/>
                <a:ea typeface="+mn-ea"/>
                <a:cs typeface="+mn-cs"/>
              </a:rPr>
              <a:t>Estudiante</a:t>
            </a:r>
            <a:r>
              <a:rPr kumimoji="0" lang="en-GB" sz="2000" b="1" i="0" u="none" strike="noStrike" kern="1200" cap="none" spc="0" normalizeH="0" baseline="0" noProof="0" dirty="0">
                <a:ln>
                  <a:noFill/>
                </a:ln>
                <a:solidFill>
                  <a:srgbClr val="AD1519"/>
                </a:solidFill>
                <a:effectLst/>
                <a:uLnTx/>
                <a:uFillTx/>
                <a:latin typeface="Century Gothic"/>
                <a:ea typeface="+mn-ea"/>
                <a:cs typeface="+mn-cs"/>
              </a:rPr>
              <a:t> A</a:t>
            </a:r>
          </a:p>
        </p:txBody>
      </p:sp>
      <p:sp>
        <p:nvSpPr>
          <p:cNvPr id="57" name="Rectangle 56">
            <a:extLst>
              <a:ext uri="{FF2B5EF4-FFF2-40B4-BE49-F238E27FC236}">
                <a16:creationId xmlns:a16="http://schemas.microsoft.com/office/drawing/2014/main" id="{EA993822-09D5-6357-0E8D-2CCEC58F6EE8}"/>
              </a:ext>
            </a:extLst>
          </p:cNvPr>
          <p:cNvSpPr/>
          <p:nvPr/>
        </p:nvSpPr>
        <p:spPr>
          <a:xfrm>
            <a:off x="6211882" y="627073"/>
            <a:ext cx="5868000" cy="5693117"/>
          </a:xfrm>
          <a:prstGeom prst="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8" name="TextBox 57">
            <a:extLst>
              <a:ext uri="{FF2B5EF4-FFF2-40B4-BE49-F238E27FC236}">
                <a16:creationId xmlns:a16="http://schemas.microsoft.com/office/drawing/2014/main" id="{C41F474D-9D11-83BC-1955-F79A68996D27}"/>
              </a:ext>
            </a:extLst>
          </p:cNvPr>
          <p:cNvSpPr txBox="1"/>
          <p:nvPr/>
        </p:nvSpPr>
        <p:spPr>
          <a:xfrm>
            <a:off x="6211882" y="627073"/>
            <a:ext cx="5679760"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Why did he decide to leave his country?</a:t>
            </a:r>
          </a:p>
        </p:txBody>
      </p:sp>
      <p:sp>
        <p:nvSpPr>
          <p:cNvPr id="59" name="TextBox 58">
            <a:extLst>
              <a:ext uri="{FF2B5EF4-FFF2-40B4-BE49-F238E27FC236}">
                <a16:creationId xmlns:a16="http://schemas.microsoft.com/office/drawing/2014/main" id="{0E07F5E1-0327-A818-008E-C03582CB561B}"/>
              </a:ext>
            </a:extLst>
          </p:cNvPr>
          <p:cNvSpPr txBox="1"/>
          <p:nvPr/>
        </p:nvSpPr>
        <p:spPr>
          <a:xfrm>
            <a:off x="6211882" y="1522347"/>
            <a:ext cx="5666936"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Did you suffer much during the journey? </a:t>
            </a:r>
          </a:p>
        </p:txBody>
      </p:sp>
      <p:sp>
        <p:nvSpPr>
          <p:cNvPr id="60" name="TextBox 59">
            <a:extLst>
              <a:ext uri="{FF2B5EF4-FFF2-40B4-BE49-F238E27FC236}">
                <a16:creationId xmlns:a16="http://schemas.microsoft.com/office/drawing/2014/main" id="{70CB5432-BEE1-35F0-89DB-B358F4FC454B}"/>
              </a:ext>
            </a:extLst>
          </p:cNvPr>
          <p:cNvSpPr txBox="1"/>
          <p:nvPr/>
        </p:nvSpPr>
        <p:spPr>
          <a:xfrm>
            <a:off x="6211882" y="2417621"/>
            <a:ext cx="4498347"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Where did you live afterwards?</a:t>
            </a:r>
          </a:p>
        </p:txBody>
      </p:sp>
      <p:sp>
        <p:nvSpPr>
          <p:cNvPr id="61" name="TextBox 60">
            <a:extLst>
              <a:ext uri="{FF2B5EF4-FFF2-40B4-BE49-F238E27FC236}">
                <a16:creationId xmlns:a16="http://schemas.microsoft.com/office/drawing/2014/main" id="{09025B76-AD5B-02B1-D3D3-191D48F8A412}"/>
              </a:ext>
            </a:extLst>
          </p:cNvPr>
          <p:cNvSpPr txBox="1"/>
          <p:nvPr/>
        </p:nvSpPr>
        <p:spPr>
          <a:xfrm>
            <a:off x="6211882" y="3312895"/>
            <a:ext cx="6103967" cy="400110"/>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What did he write in his first book?</a:t>
            </a:r>
          </a:p>
        </p:txBody>
      </p:sp>
      <p:sp>
        <p:nvSpPr>
          <p:cNvPr id="62" name="TextBox 61">
            <a:extLst>
              <a:ext uri="{FF2B5EF4-FFF2-40B4-BE49-F238E27FC236}">
                <a16:creationId xmlns:a16="http://schemas.microsoft.com/office/drawing/2014/main" id="{1E9A42F7-336B-582A-1F57-8DAAE5126603}"/>
              </a:ext>
            </a:extLst>
          </p:cNvPr>
          <p:cNvSpPr txBox="1"/>
          <p:nvPr/>
        </p:nvSpPr>
        <p:spPr>
          <a:xfrm>
            <a:off x="6211882" y="4208169"/>
            <a:ext cx="5796000" cy="400110"/>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When did he receive a prize?</a:t>
            </a:r>
          </a:p>
        </p:txBody>
      </p:sp>
      <p:sp>
        <p:nvSpPr>
          <p:cNvPr id="63" name="TextBox 62">
            <a:extLst>
              <a:ext uri="{FF2B5EF4-FFF2-40B4-BE49-F238E27FC236}">
                <a16:creationId xmlns:a16="http://schemas.microsoft.com/office/drawing/2014/main" id="{DF157F35-0C51-82A0-BBB3-D237046859CD}"/>
              </a:ext>
            </a:extLst>
          </p:cNvPr>
          <p:cNvSpPr txBox="1"/>
          <p:nvPr/>
        </p:nvSpPr>
        <p:spPr>
          <a:xfrm>
            <a:off x="6211882" y="5103443"/>
            <a:ext cx="5460149"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6"/>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How did you decide to live in the USA?</a:t>
            </a:r>
          </a:p>
        </p:txBody>
      </p:sp>
      <p:sp>
        <p:nvSpPr>
          <p:cNvPr id="582" name="TextBox 581">
            <a:extLst>
              <a:ext uri="{FF2B5EF4-FFF2-40B4-BE49-F238E27FC236}">
                <a16:creationId xmlns:a16="http://schemas.microsoft.com/office/drawing/2014/main" id="{D0F851D7-2D5A-969D-1791-50B8244F5358}"/>
              </a:ext>
            </a:extLst>
          </p:cNvPr>
          <p:cNvSpPr txBox="1"/>
          <p:nvPr/>
        </p:nvSpPr>
        <p:spPr>
          <a:xfrm>
            <a:off x="107916" y="3142759"/>
            <a:ext cx="6103967" cy="400110"/>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What did she write about her experience?</a:t>
            </a:r>
          </a:p>
        </p:txBody>
      </p:sp>
      <p:sp>
        <p:nvSpPr>
          <p:cNvPr id="584" name="TextBox 583">
            <a:extLst>
              <a:ext uri="{FF2B5EF4-FFF2-40B4-BE49-F238E27FC236}">
                <a16:creationId xmlns:a16="http://schemas.microsoft.com/office/drawing/2014/main" id="{9226D77D-DBD3-2B49-A2B5-A09EAE687B96}"/>
              </a:ext>
            </a:extLst>
          </p:cNvPr>
          <p:cNvSpPr txBox="1"/>
          <p:nvPr/>
        </p:nvSpPr>
        <p:spPr>
          <a:xfrm>
            <a:off x="6268894" y="168335"/>
            <a:ext cx="167706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AD1519"/>
                </a:solidFill>
                <a:effectLst/>
                <a:uLnTx/>
                <a:uFillTx/>
                <a:latin typeface="Century Gothic"/>
                <a:ea typeface="+mn-ea"/>
                <a:cs typeface="+mn-cs"/>
              </a:rPr>
              <a:t>Estudiante</a:t>
            </a:r>
            <a:r>
              <a:rPr kumimoji="0" lang="en-GB" sz="2000" b="1" i="0" u="none" strike="noStrike" kern="1200" cap="none" spc="0" normalizeH="0" baseline="0" noProof="0" dirty="0">
                <a:ln>
                  <a:noFill/>
                </a:ln>
                <a:solidFill>
                  <a:srgbClr val="AD1519"/>
                </a:solidFill>
                <a:effectLst/>
                <a:uLnTx/>
                <a:uFillTx/>
                <a:latin typeface="Century Gothic"/>
                <a:ea typeface="+mn-ea"/>
                <a:cs typeface="+mn-cs"/>
              </a:rPr>
              <a:t> B</a:t>
            </a:r>
          </a:p>
        </p:txBody>
      </p:sp>
      <p:cxnSp>
        <p:nvCxnSpPr>
          <p:cNvPr id="585" name="Straight Connector 584">
            <a:extLst>
              <a:ext uri="{FF2B5EF4-FFF2-40B4-BE49-F238E27FC236}">
                <a16:creationId xmlns:a16="http://schemas.microsoft.com/office/drawing/2014/main" id="{0420038A-BC70-2AFC-DB40-8EEE884EE69C}"/>
              </a:ext>
            </a:extLst>
          </p:cNvPr>
          <p:cNvCxnSpPr>
            <a:cxnSpLocks/>
          </p:cNvCxnSpPr>
          <p:nvPr/>
        </p:nvCxnSpPr>
        <p:spPr>
          <a:xfrm>
            <a:off x="6096000" y="225259"/>
            <a:ext cx="0" cy="6142441"/>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586" name="TextBox 585">
            <a:extLst>
              <a:ext uri="{FF2B5EF4-FFF2-40B4-BE49-F238E27FC236}">
                <a16:creationId xmlns:a16="http://schemas.microsoft.com/office/drawing/2014/main" id="{D919D606-D682-80A2-7ABE-C98F52819C4C}"/>
              </a:ext>
            </a:extLst>
          </p:cNvPr>
          <p:cNvSpPr txBox="1"/>
          <p:nvPr/>
        </p:nvSpPr>
        <p:spPr>
          <a:xfrm>
            <a:off x="166368" y="1046354"/>
            <a:ext cx="5750957"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I was born in Mexico.</a:t>
            </a:r>
          </a:p>
        </p:txBody>
      </p:sp>
      <p:sp>
        <p:nvSpPr>
          <p:cNvPr id="587" name="TextBox 586">
            <a:extLst>
              <a:ext uri="{FF2B5EF4-FFF2-40B4-BE49-F238E27FC236}">
                <a16:creationId xmlns:a16="http://schemas.microsoft.com/office/drawing/2014/main" id="{19FBC9BB-B7F0-2490-D3B8-3D88C0DDCAF4}"/>
              </a:ext>
            </a:extLst>
          </p:cNvPr>
          <p:cNvSpPr txBox="1"/>
          <p:nvPr/>
        </p:nvSpPr>
        <p:spPr>
          <a:xfrm>
            <a:off x="166369" y="1884916"/>
            <a:ext cx="5750956"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No, </a:t>
            </a:r>
            <a:r>
              <a:rPr kumimoji="0" lang="en-GB" sz="2000" b="1" i="0" u="none" strike="noStrike" kern="1200" cap="none" spc="0" normalizeH="0" baseline="0" noProof="0" dirty="0">
                <a:ln>
                  <a:noFill/>
                </a:ln>
                <a:solidFill>
                  <a:srgbClr val="FFFFFF"/>
                </a:solidFill>
                <a:effectLst/>
                <a:uLnTx/>
                <a:uFillTx/>
                <a:latin typeface="Century Gothic"/>
                <a:ea typeface="+mn-ea"/>
                <a:cs typeface="+mn-cs"/>
              </a:rPr>
              <a:t>she grew up* </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in the USA.</a:t>
            </a:r>
          </a:p>
        </p:txBody>
      </p:sp>
      <p:sp>
        <p:nvSpPr>
          <p:cNvPr id="588" name="TextBox 587">
            <a:extLst>
              <a:ext uri="{FF2B5EF4-FFF2-40B4-BE49-F238E27FC236}">
                <a16:creationId xmlns:a16="http://schemas.microsoft.com/office/drawing/2014/main" id="{AA63CD9F-A687-35D1-6804-FED31D879E96}"/>
              </a:ext>
            </a:extLst>
          </p:cNvPr>
          <p:cNvSpPr txBox="1"/>
          <p:nvPr/>
        </p:nvSpPr>
        <p:spPr>
          <a:xfrm>
            <a:off x="160589" y="2723478"/>
            <a:ext cx="5763778"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When I wrote my first book.</a:t>
            </a:r>
          </a:p>
        </p:txBody>
      </p:sp>
      <p:sp>
        <p:nvSpPr>
          <p:cNvPr id="589" name="TextBox 588">
            <a:extLst>
              <a:ext uri="{FF2B5EF4-FFF2-40B4-BE49-F238E27FC236}">
                <a16:creationId xmlns:a16="http://schemas.microsoft.com/office/drawing/2014/main" id="{EA1660B6-CA15-74AF-558D-0F4502009E03}"/>
              </a:ext>
            </a:extLst>
          </p:cNvPr>
          <p:cNvSpPr txBox="1"/>
          <p:nvPr/>
        </p:nvSpPr>
        <p:spPr>
          <a:xfrm>
            <a:off x="166369" y="3562040"/>
            <a:ext cx="5756738"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She described the whole story. It was difficult.</a:t>
            </a:r>
          </a:p>
        </p:txBody>
      </p:sp>
      <p:sp>
        <p:nvSpPr>
          <p:cNvPr id="590" name="TextBox 589">
            <a:extLst>
              <a:ext uri="{FF2B5EF4-FFF2-40B4-BE49-F238E27FC236}">
                <a16:creationId xmlns:a16="http://schemas.microsoft.com/office/drawing/2014/main" id="{9611413C-0B3A-5B0A-9389-E706881A9275}"/>
              </a:ext>
            </a:extLst>
          </p:cNvPr>
          <p:cNvSpPr txBox="1"/>
          <p:nvPr/>
        </p:nvSpPr>
        <p:spPr>
          <a:xfrm>
            <a:off x="160589" y="4708378"/>
            <a:ext cx="5763778" cy="707886"/>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Yes, she did not receive messages from Mexico.</a:t>
            </a:r>
          </a:p>
        </p:txBody>
      </p:sp>
      <p:sp>
        <p:nvSpPr>
          <p:cNvPr id="591" name="TextBox 590">
            <a:extLst>
              <a:ext uri="{FF2B5EF4-FFF2-40B4-BE49-F238E27FC236}">
                <a16:creationId xmlns:a16="http://schemas.microsoft.com/office/drawing/2014/main" id="{91702E42-63C1-451D-65FC-32C7DA99BD90}"/>
              </a:ext>
            </a:extLst>
          </p:cNvPr>
          <p:cNvSpPr txBox="1"/>
          <p:nvPr/>
        </p:nvSpPr>
        <p:spPr>
          <a:xfrm>
            <a:off x="160589" y="5854721"/>
            <a:ext cx="5763776"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I went back to look for my grandparents.</a:t>
            </a:r>
          </a:p>
        </p:txBody>
      </p:sp>
      <p:sp>
        <p:nvSpPr>
          <p:cNvPr id="592" name="TextBox 591">
            <a:extLst>
              <a:ext uri="{FF2B5EF4-FFF2-40B4-BE49-F238E27FC236}">
                <a16:creationId xmlns:a16="http://schemas.microsoft.com/office/drawing/2014/main" id="{AFC57D18-F265-65E6-5B26-DF497E7A7FD4}"/>
              </a:ext>
            </a:extLst>
          </p:cNvPr>
          <p:cNvSpPr txBox="1"/>
          <p:nvPr/>
        </p:nvSpPr>
        <p:spPr>
          <a:xfrm>
            <a:off x="6277064" y="1074710"/>
            <a:ext cx="5730817"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He left the country because of the war.</a:t>
            </a:r>
          </a:p>
        </p:txBody>
      </p:sp>
      <p:sp>
        <p:nvSpPr>
          <p:cNvPr id="593" name="TextBox 592">
            <a:extLst>
              <a:ext uri="{FF2B5EF4-FFF2-40B4-BE49-F238E27FC236}">
                <a16:creationId xmlns:a16="http://schemas.microsoft.com/office/drawing/2014/main" id="{6640CDE6-8995-AA16-B0DE-2AFF155381FE}"/>
              </a:ext>
            </a:extLst>
          </p:cNvPr>
          <p:cNvSpPr txBox="1"/>
          <p:nvPr/>
        </p:nvSpPr>
        <p:spPr>
          <a:xfrm>
            <a:off x="6277065" y="1969984"/>
            <a:ext cx="5730816"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Yes, I did not eat </a:t>
            </a:r>
            <a:r>
              <a:rPr kumimoji="0" lang="en-GB" sz="2000" b="1" i="0" u="none" strike="noStrike" kern="1200" cap="none" spc="0" normalizeH="0" baseline="0" noProof="0" dirty="0">
                <a:ln>
                  <a:noFill/>
                </a:ln>
                <a:solidFill>
                  <a:srgbClr val="FFFFFF"/>
                </a:solidFill>
                <a:effectLst/>
                <a:uLnTx/>
                <a:uFillTx/>
                <a:latin typeface="Century Gothic"/>
                <a:ea typeface="+mn-ea"/>
                <a:cs typeface="+mn-cs"/>
              </a:rPr>
              <a:t>for days*</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594" name="TextBox 593">
            <a:extLst>
              <a:ext uri="{FF2B5EF4-FFF2-40B4-BE49-F238E27FC236}">
                <a16:creationId xmlns:a16="http://schemas.microsoft.com/office/drawing/2014/main" id="{477408D2-8D7D-4AEC-9020-D5F5DDF3D3DD}"/>
              </a:ext>
            </a:extLst>
          </p:cNvPr>
          <p:cNvSpPr txBox="1"/>
          <p:nvPr/>
        </p:nvSpPr>
        <p:spPr>
          <a:xfrm>
            <a:off x="6277064" y="2865258"/>
            <a:ext cx="5730815"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I lived in the USA.</a:t>
            </a:r>
          </a:p>
        </p:txBody>
      </p:sp>
      <p:sp>
        <p:nvSpPr>
          <p:cNvPr id="595" name="TextBox 594">
            <a:extLst>
              <a:ext uri="{FF2B5EF4-FFF2-40B4-BE49-F238E27FC236}">
                <a16:creationId xmlns:a16="http://schemas.microsoft.com/office/drawing/2014/main" id="{0A099DDD-DDF4-32D2-9F08-D5E302EB59A8}"/>
              </a:ext>
            </a:extLst>
          </p:cNvPr>
          <p:cNvSpPr txBox="1"/>
          <p:nvPr/>
        </p:nvSpPr>
        <p:spPr>
          <a:xfrm>
            <a:off x="6277065" y="3760532"/>
            <a:ext cx="5730814" cy="400110"/>
          </a:xfrm>
          <a:prstGeom prst="rect">
            <a:avLst/>
          </a:prstGeom>
          <a:solidFill>
            <a:schemeClr val="tx2"/>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He described his parents’ life.</a:t>
            </a:r>
          </a:p>
        </p:txBody>
      </p:sp>
      <p:sp>
        <p:nvSpPr>
          <p:cNvPr id="596" name="TextBox 595">
            <a:extLst>
              <a:ext uri="{FF2B5EF4-FFF2-40B4-BE49-F238E27FC236}">
                <a16:creationId xmlns:a16="http://schemas.microsoft.com/office/drawing/2014/main" id="{0025C832-BD1E-A851-9AD4-FDF55F59C5DD}"/>
              </a:ext>
            </a:extLst>
          </p:cNvPr>
          <p:cNvSpPr txBox="1"/>
          <p:nvPr/>
        </p:nvSpPr>
        <p:spPr>
          <a:xfrm>
            <a:off x="6277065" y="4655806"/>
            <a:ext cx="5730814"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He picked up an important prize in 2014.</a:t>
            </a:r>
          </a:p>
        </p:txBody>
      </p:sp>
      <p:sp>
        <p:nvSpPr>
          <p:cNvPr id="597" name="TextBox 596">
            <a:extLst>
              <a:ext uri="{FF2B5EF4-FFF2-40B4-BE49-F238E27FC236}">
                <a16:creationId xmlns:a16="http://schemas.microsoft.com/office/drawing/2014/main" id="{0D3542E4-FB3C-7BDF-F6C4-6E59326D6AAC}"/>
              </a:ext>
            </a:extLst>
          </p:cNvPr>
          <p:cNvSpPr txBox="1"/>
          <p:nvPr/>
        </p:nvSpPr>
        <p:spPr>
          <a:xfrm>
            <a:off x="6277065" y="5551077"/>
            <a:ext cx="5730814" cy="707886"/>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I understood that there are more opportunities here.</a:t>
            </a:r>
          </a:p>
        </p:txBody>
      </p:sp>
      <p:sp>
        <p:nvSpPr>
          <p:cNvPr id="599" name="Rectangle 598">
            <a:extLst>
              <a:ext uri="{FF2B5EF4-FFF2-40B4-BE49-F238E27FC236}">
                <a16:creationId xmlns:a16="http://schemas.microsoft.com/office/drawing/2014/main" id="{616C6866-705B-4574-5F40-8E7E8284CD26}"/>
              </a:ext>
            </a:extLst>
          </p:cNvPr>
          <p:cNvSpPr/>
          <p:nvPr/>
        </p:nvSpPr>
        <p:spPr>
          <a:xfrm>
            <a:off x="161850" y="673101"/>
            <a:ext cx="3349700"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Dónde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naciste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600" name="Rectangle 599">
            <a:extLst>
              <a:ext uri="{FF2B5EF4-FFF2-40B4-BE49-F238E27FC236}">
                <a16:creationId xmlns:a16="http://schemas.microsoft.com/office/drawing/2014/main" id="{AD44B0C6-4DF1-E9A9-364F-D3724FA72C87}"/>
              </a:ext>
            </a:extLst>
          </p:cNvPr>
          <p:cNvSpPr/>
          <p:nvPr/>
        </p:nvSpPr>
        <p:spPr>
          <a:xfrm>
            <a:off x="161849" y="1511661"/>
            <a:ext cx="4842992"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Asistió</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 la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escuela</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México?</a:t>
            </a:r>
          </a:p>
        </p:txBody>
      </p:sp>
      <p:sp>
        <p:nvSpPr>
          <p:cNvPr id="601" name="Rectangle 600">
            <a:extLst>
              <a:ext uri="{FF2B5EF4-FFF2-40B4-BE49-F238E27FC236}">
                <a16:creationId xmlns:a16="http://schemas.microsoft.com/office/drawing/2014/main" id="{9770F2EC-CFB3-D46A-1340-D3A140C8542E}"/>
              </a:ext>
            </a:extLst>
          </p:cNvPr>
          <p:cNvSpPr/>
          <p:nvPr/>
        </p:nvSpPr>
        <p:spPr>
          <a:xfrm>
            <a:off x="161848" y="2350223"/>
            <a:ext cx="5749216"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GB" sz="18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1800" b="0" i="1" u="none" strike="noStrike" kern="1200" cap="none" spc="0" normalizeH="0" baseline="0" noProof="0" dirty="0" err="1">
                <a:ln>
                  <a:noFill/>
                </a:ln>
                <a:solidFill>
                  <a:srgbClr val="3A3838"/>
                </a:solidFill>
                <a:effectLst/>
                <a:uLnTx/>
                <a:uFillTx/>
                <a:latin typeface="Century Gothic"/>
                <a:ea typeface="+mn-ea"/>
                <a:cs typeface="+mn-cs"/>
              </a:rPr>
              <a:t>Cuándo</a:t>
            </a:r>
            <a:r>
              <a:rPr kumimoji="0" lang="en-GB" sz="18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00" b="0" i="1" u="none" strike="noStrike" kern="1200" cap="none" spc="0" normalizeH="0" baseline="0" noProof="0" dirty="0" err="1">
                <a:ln>
                  <a:noFill/>
                </a:ln>
                <a:solidFill>
                  <a:srgbClr val="3A3838"/>
                </a:solidFill>
                <a:effectLst/>
                <a:uLnTx/>
                <a:uFillTx/>
                <a:latin typeface="Century Gothic"/>
                <a:ea typeface="+mn-ea"/>
                <a:cs typeface="+mn-cs"/>
              </a:rPr>
              <a:t>aprendiste</a:t>
            </a:r>
            <a:r>
              <a:rPr kumimoji="0" lang="en-GB" sz="1800" b="0" i="1" u="none" strike="noStrike" kern="1200" cap="none" spc="0" normalizeH="0" baseline="0" noProof="0" dirty="0">
                <a:ln>
                  <a:noFill/>
                </a:ln>
                <a:solidFill>
                  <a:srgbClr val="3A3838"/>
                </a:solidFill>
                <a:effectLst/>
                <a:uLnTx/>
                <a:uFillTx/>
                <a:latin typeface="Century Gothic"/>
                <a:ea typeface="+mn-ea"/>
                <a:cs typeface="+mn-cs"/>
              </a:rPr>
              <a:t> la </a:t>
            </a:r>
            <a:r>
              <a:rPr kumimoji="0" lang="en-GB" sz="1800" b="0" i="1" u="none" strike="noStrike" kern="1200" cap="none" spc="0" normalizeH="0" baseline="0" noProof="0" dirty="0" err="1">
                <a:ln>
                  <a:noFill/>
                </a:ln>
                <a:solidFill>
                  <a:srgbClr val="3A3838"/>
                </a:solidFill>
                <a:effectLst/>
                <a:uLnTx/>
                <a:uFillTx/>
                <a:latin typeface="Century Gothic"/>
                <a:ea typeface="+mn-ea"/>
                <a:cs typeface="+mn-cs"/>
              </a:rPr>
              <a:t>historia</a:t>
            </a:r>
            <a:r>
              <a:rPr kumimoji="0" lang="en-GB" sz="1800" b="0" i="1" u="none" strike="noStrike" kern="1200" cap="none" spc="0" normalizeH="0" baseline="0" noProof="0" dirty="0">
                <a:ln>
                  <a:noFill/>
                </a:ln>
                <a:solidFill>
                  <a:srgbClr val="3A3838"/>
                </a:solidFill>
                <a:effectLst/>
                <a:uLnTx/>
                <a:uFillTx/>
                <a:latin typeface="Century Gothic"/>
                <a:ea typeface="+mn-ea"/>
                <a:cs typeface="+mn-cs"/>
              </a:rPr>
              <a:t> de </a:t>
            </a:r>
            <a:r>
              <a:rPr kumimoji="0" lang="en-GB" sz="1800" b="0" i="1" u="none" strike="noStrike" kern="1200" cap="none" spc="0" normalizeH="0" baseline="0" noProof="0" dirty="0" err="1">
                <a:ln>
                  <a:noFill/>
                </a:ln>
                <a:solidFill>
                  <a:srgbClr val="3A3838"/>
                </a:solidFill>
                <a:effectLst/>
                <a:uLnTx/>
                <a:uFillTx/>
                <a:latin typeface="Century Gothic"/>
                <a:ea typeface="+mn-ea"/>
                <a:cs typeface="+mn-cs"/>
              </a:rPr>
              <a:t>tu</a:t>
            </a:r>
            <a:r>
              <a:rPr kumimoji="0" lang="en-GB" sz="18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00" b="0" i="1" u="none" strike="noStrike" kern="1200" cap="none" spc="0" normalizeH="0" baseline="0" noProof="0" dirty="0" err="1">
                <a:ln>
                  <a:noFill/>
                </a:ln>
                <a:solidFill>
                  <a:srgbClr val="3A3838"/>
                </a:solidFill>
                <a:effectLst/>
                <a:uLnTx/>
                <a:uFillTx/>
                <a:latin typeface="Century Gothic"/>
                <a:ea typeface="+mn-ea"/>
                <a:cs typeface="+mn-cs"/>
              </a:rPr>
              <a:t>madre</a:t>
            </a:r>
            <a:r>
              <a:rPr kumimoji="0" lang="en-GB" sz="18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602" name="Rectangle 601">
            <a:extLst>
              <a:ext uri="{FF2B5EF4-FFF2-40B4-BE49-F238E27FC236}">
                <a16:creationId xmlns:a16="http://schemas.microsoft.com/office/drawing/2014/main" id="{D15C4837-D2EE-4AD3-9B37-291111AB631A}"/>
              </a:ext>
            </a:extLst>
          </p:cNvPr>
          <p:cNvSpPr/>
          <p:nvPr/>
        </p:nvSpPr>
        <p:spPr>
          <a:xfrm>
            <a:off x="161848" y="3188783"/>
            <a:ext cx="5742067"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escribió</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sobre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su</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experiencia</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603" name="Rectangle 602">
            <a:extLst>
              <a:ext uri="{FF2B5EF4-FFF2-40B4-BE49-F238E27FC236}">
                <a16:creationId xmlns:a16="http://schemas.microsoft.com/office/drawing/2014/main" id="{AC825169-F4B2-6E66-AC06-B276EF26EC8A}"/>
              </a:ext>
            </a:extLst>
          </p:cNvPr>
          <p:cNvSpPr/>
          <p:nvPr/>
        </p:nvSpPr>
        <p:spPr>
          <a:xfrm>
            <a:off x="160584" y="4044956"/>
            <a:ext cx="5438062" cy="6618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1" u="none" strike="noStrike" kern="1200" cap="none" spc="0" normalizeH="0" baseline="0" noProof="0" dirty="0" err="1">
                <a:ln>
                  <a:noFill/>
                </a:ln>
                <a:solidFill>
                  <a:srgbClr val="3A3838"/>
                </a:solidFill>
                <a:effectLst/>
                <a:uLnTx/>
                <a:uFillTx/>
                <a:latin typeface="Century Gothic"/>
                <a:ea typeface="+mn-ea"/>
                <a:cs typeface="+mn-cs"/>
              </a:rPr>
              <a:t>Perdió</a:t>
            </a:r>
            <a:r>
              <a:rPr kumimoji="0" lang="en-GB" sz="2000" b="1"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1"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000" b="1"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1" u="none" strike="noStrike" kern="1200" cap="none" spc="0" normalizeH="0" baseline="0" noProof="0" dirty="0" err="1">
                <a:ln>
                  <a:noFill/>
                </a:ln>
                <a:solidFill>
                  <a:srgbClr val="3A3838"/>
                </a:solidFill>
                <a:effectLst/>
                <a:uLnTx/>
                <a:uFillTx/>
                <a:latin typeface="Century Gothic"/>
                <a:ea typeface="+mn-ea"/>
                <a:cs typeface="+mn-cs"/>
              </a:rPr>
              <a:t>contacto</a:t>
            </a:r>
            <a:r>
              <a:rPr kumimoji="0" lang="en-GB" sz="2000" b="1" i="1"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con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su</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familia</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México?</a:t>
            </a:r>
          </a:p>
        </p:txBody>
      </p:sp>
      <p:sp>
        <p:nvSpPr>
          <p:cNvPr id="604" name="Rectangle 603">
            <a:extLst>
              <a:ext uri="{FF2B5EF4-FFF2-40B4-BE49-F238E27FC236}">
                <a16:creationId xmlns:a16="http://schemas.microsoft.com/office/drawing/2014/main" id="{1214154B-C84E-49F0-44DA-7AF5BF657C3E}"/>
              </a:ext>
            </a:extLst>
          </p:cNvPr>
          <p:cNvSpPr/>
          <p:nvPr/>
        </p:nvSpPr>
        <p:spPr>
          <a:xfrm>
            <a:off x="160588" y="5483399"/>
            <a:ext cx="5742067"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6"/>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¿Por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volviste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 México?</a:t>
            </a:r>
          </a:p>
        </p:txBody>
      </p:sp>
      <p:sp>
        <p:nvSpPr>
          <p:cNvPr id="605" name="TextBox 604">
            <a:extLst>
              <a:ext uri="{FF2B5EF4-FFF2-40B4-BE49-F238E27FC236}">
                <a16:creationId xmlns:a16="http://schemas.microsoft.com/office/drawing/2014/main" id="{E77D9018-E6F9-73CF-30F6-41AABA3C2D56}"/>
              </a:ext>
            </a:extLst>
          </p:cNvPr>
          <p:cNvSpPr txBox="1"/>
          <p:nvPr/>
        </p:nvSpPr>
        <p:spPr>
          <a:xfrm>
            <a:off x="160588" y="1048206"/>
            <a:ext cx="5742067"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Nací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México.</a:t>
            </a:r>
          </a:p>
        </p:txBody>
      </p:sp>
      <p:sp>
        <p:nvSpPr>
          <p:cNvPr id="606" name="TextBox 605">
            <a:extLst>
              <a:ext uri="{FF2B5EF4-FFF2-40B4-BE49-F238E27FC236}">
                <a16:creationId xmlns:a16="http://schemas.microsoft.com/office/drawing/2014/main" id="{1DCD44CC-AA9A-9357-1CE6-0A40CAEBEF71}"/>
              </a:ext>
            </a:extLst>
          </p:cNvPr>
          <p:cNvSpPr txBox="1"/>
          <p:nvPr/>
        </p:nvSpPr>
        <p:spPr>
          <a:xfrm>
            <a:off x="160587" y="1885382"/>
            <a:ext cx="5757996"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FFFF"/>
                </a:solidFill>
                <a:effectLst/>
                <a:uLnTx/>
                <a:uFillTx/>
                <a:latin typeface="Century Gothic"/>
                <a:ea typeface="+mn-ea"/>
                <a:cs typeface="+mn-cs"/>
              </a:rPr>
              <a:t>No, </a:t>
            </a:r>
            <a:r>
              <a:rPr kumimoji="0" lang="en-GB" sz="2000" b="1" i="1" u="none" strike="noStrike" kern="1200" cap="none" spc="0" normalizeH="0" baseline="0" noProof="0" dirty="0" err="1">
                <a:ln>
                  <a:noFill/>
                </a:ln>
                <a:solidFill>
                  <a:srgbClr val="FFFFFF"/>
                </a:solidFill>
                <a:effectLst/>
                <a:uLnTx/>
                <a:uFillTx/>
                <a:latin typeface="Century Gothic"/>
                <a:ea typeface="+mn-ea"/>
                <a:cs typeface="+mn-cs"/>
              </a:rPr>
              <a:t>creció</a:t>
            </a:r>
            <a:r>
              <a:rPr kumimoji="0" lang="en-GB" sz="2000" b="1" i="1" u="none" strike="noStrike" kern="1200" cap="none" spc="0" normalizeH="0" baseline="0" noProof="0" dirty="0">
                <a:ln>
                  <a:noFill/>
                </a:ln>
                <a:solidFill>
                  <a:srgbClr val="FFFFFF"/>
                </a:solidFill>
                <a:effectLst/>
                <a:uLnTx/>
                <a:uFillTx/>
                <a:latin typeface="Century Gothic"/>
                <a:ea typeface="+mn-ea"/>
                <a:cs typeface="+mn-cs"/>
              </a:rPr>
              <a:t>*</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los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Estados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Unidos.</a:t>
            </a:r>
          </a:p>
        </p:txBody>
      </p:sp>
      <p:sp>
        <p:nvSpPr>
          <p:cNvPr id="607" name="TextBox 606">
            <a:extLst>
              <a:ext uri="{FF2B5EF4-FFF2-40B4-BE49-F238E27FC236}">
                <a16:creationId xmlns:a16="http://schemas.microsoft.com/office/drawing/2014/main" id="{6DA2E073-6715-16AA-0DD9-FE3B8AA7C929}"/>
              </a:ext>
            </a:extLst>
          </p:cNvPr>
          <p:cNvSpPr txBox="1"/>
          <p:nvPr/>
        </p:nvSpPr>
        <p:spPr>
          <a:xfrm>
            <a:off x="160587" y="2721538"/>
            <a:ext cx="5756737"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Cuando</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escribí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mi primer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libro</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a:t>
            </a:r>
          </a:p>
        </p:txBody>
      </p:sp>
      <p:sp>
        <p:nvSpPr>
          <p:cNvPr id="608" name="TextBox 607">
            <a:extLst>
              <a:ext uri="{FF2B5EF4-FFF2-40B4-BE49-F238E27FC236}">
                <a16:creationId xmlns:a16="http://schemas.microsoft.com/office/drawing/2014/main" id="{5860FA69-8EE4-7648-F203-655846AB7727}"/>
              </a:ext>
            </a:extLst>
          </p:cNvPr>
          <p:cNvSpPr txBox="1"/>
          <p:nvPr/>
        </p:nvSpPr>
        <p:spPr>
          <a:xfrm>
            <a:off x="160588" y="3560477"/>
            <a:ext cx="5756738"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Describió</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toda</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la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historia</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Fue</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difícil</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a:t>
            </a:r>
          </a:p>
        </p:txBody>
      </p:sp>
      <p:sp>
        <p:nvSpPr>
          <p:cNvPr id="609" name="TextBox 608">
            <a:extLst>
              <a:ext uri="{FF2B5EF4-FFF2-40B4-BE49-F238E27FC236}">
                <a16:creationId xmlns:a16="http://schemas.microsoft.com/office/drawing/2014/main" id="{D3F1D62A-ABE1-2EBD-7382-EC699C823E1C}"/>
              </a:ext>
            </a:extLst>
          </p:cNvPr>
          <p:cNvSpPr txBox="1"/>
          <p:nvPr/>
        </p:nvSpPr>
        <p:spPr>
          <a:xfrm>
            <a:off x="160587" y="4717951"/>
            <a:ext cx="5763778" cy="684000"/>
          </a:xfrm>
          <a:prstGeom prst="rect">
            <a:avLst/>
          </a:prstGeom>
          <a:solidFill>
            <a:schemeClr val="tx2"/>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Sí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no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recibió</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mensajes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de México.</a:t>
            </a:r>
          </a:p>
        </p:txBody>
      </p:sp>
      <p:sp>
        <p:nvSpPr>
          <p:cNvPr id="610" name="TextBox 609">
            <a:extLst>
              <a:ext uri="{FF2B5EF4-FFF2-40B4-BE49-F238E27FC236}">
                <a16:creationId xmlns:a16="http://schemas.microsoft.com/office/drawing/2014/main" id="{0134E931-126A-17F3-57D0-AC9686E45DDF}"/>
              </a:ext>
            </a:extLst>
          </p:cNvPr>
          <p:cNvSpPr txBox="1"/>
          <p:nvPr/>
        </p:nvSpPr>
        <p:spPr>
          <a:xfrm>
            <a:off x="160588" y="5854721"/>
            <a:ext cx="5756731"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Volví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para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buscar</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 mis abuelos.</a:t>
            </a:r>
          </a:p>
        </p:txBody>
      </p:sp>
      <p:sp>
        <p:nvSpPr>
          <p:cNvPr id="2" name="Rectangle 1">
            <a:extLst>
              <a:ext uri="{FF2B5EF4-FFF2-40B4-BE49-F238E27FC236}">
                <a16:creationId xmlns:a16="http://schemas.microsoft.com/office/drawing/2014/main" id="{0C442819-E54F-4CF2-29A6-4415C1884D31}"/>
              </a:ext>
            </a:extLst>
          </p:cNvPr>
          <p:cNvSpPr/>
          <p:nvPr/>
        </p:nvSpPr>
        <p:spPr>
          <a:xfrm>
            <a:off x="6277064" y="700015"/>
            <a:ext cx="5542076"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¿Por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decidió</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salir</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de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su</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país</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3" name="Rectangle 2">
            <a:extLst>
              <a:ext uri="{FF2B5EF4-FFF2-40B4-BE49-F238E27FC236}">
                <a16:creationId xmlns:a16="http://schemas.microsoft.com/office/drawing/2014/main" id="{21B3F397-F521-16E0-E1BE-74037595C962}"/>
              </a:ext>
            </a:extLst>
          </p:cNvPr>
          <p:cNvSpPr/>
          <p:nvPr/>
        </p:nvSpPr>
        <p:spPr>
          <a:xfrm>
            <a:off x="6277064" y="1589294"/>
            <a:ext cx="5542076"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Sufriste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mucho</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durante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viaje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4" name="Rectangle 3">
            <a:extLst>
              <a:ext uri="{FF2B5EF4-FFF2-40B4-BE49-F238E27FC236}">
                <a16:creationId xmlns:a16="http://schemas.microsoft.com/office/drawing/2014/main" id="{B58E2AA9-D1BB-CF08-C3AC-F5866E197CCC}"/>
              </a:ext>
            </a:extLst>
          </p:cNvPr>
          <p:cNvSpPr/>
          <p:nvPr/>
        </p:nvSpPr>
        <p:spPr>
          <a:xfrm>
            <a:off x="6277064" y="2487604"/>
            <a:ext cx="5542076"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Dónde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viviste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después</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5" name="Rectangle 4">
            <a:extLst>
              <a:ext uri="{FF2B5EF4-FFF2-40B4-BE49-F238E27FC236}">
                <a16:creationId xmlns:a16="http://schemas.microsoft.com/office/drawing/2014/main" id="{E0627B9E-E9FA-C71A-89B0-90C3163C30B5}"/>
              </a:ext>
            </a:extLst>
          </p:cNvPr>
          <p:cNvSpPr/>
          <p:nvPr/>
        </p:nvSpPr>
        <p:spPr>
          <a:xfrm>
            <a:off x="6283414" y="3390222"/>
            <a:ext cx="5542076"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escribió</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su</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primer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libro</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6" name="Rectangle 5">
            <a:extLst>
              <a:ext uri="{FF2B5EF4-FFF2-40B4-BE49-F238E27FC236}">
                <a16:creationId xmlns:a16="http://schemas.microsoft.com/office/drawing/2014/main" id="{7246CFE1-B86F-F213-37A8-AF30E418F9D3}"/>
              </a:ext>
            </a:extLst>
          </p:cNvPr>
          <p:cNvSpPr/>
          <p:nvPr/>
        </p:nvSpPr>
        <p:spPr>
          <a:xfrm>
            <a:off x="6277064" y="4284481"/>
            <a:ext cx="5542076"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Cuándo</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recibió</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un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premio</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7" name="Rectangle 6">
            <a:extLst>
              <a:ext uri="{FF2B5EF4-FFF2-40B4-BE49-F238E27FC236}">
                <a16:creationId xmlns:a16="http://schemas.microsoft.com/office/drawing/2014/main" id="{CE9044FF-DBF4-CFB5-FC69-5FCE1BC0AFDD}"/>
              </a:ext>
            </a:extLst>
          </p:cNvPr>
          <p:cNvSpPr/>
          <p:nvPr/>
        </p:nvSpPr>
        <p:spPr>
          <a:xfrm>
            <a:off x="6277064" y="5179755"/>
            <a:ext cx="5730818"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6"/>
              <a:tabLst/>
              <a:defRPr/>
            </a:pPr>
            <a:r>
              <a:rPr kumimoji="0" lang="en-GB" sz="1850" b="0" i="1" u="none" strike="noStrike" kern="1200" cap="none" spc="0" normalizeH="0" baseline="0" noProof="0" dirty="0">
                <a:ln>
                  <a:noFill/>
                </a:ln>
                <a:solidFill>
                  <a:srgbClr val="3A3838"/>
                </a:solidFill>
                <a:effectLst/>
                <a:uLnTx/>
                <a:uFillTx/>
                <a:latin typeface="Century Gothic"/>
                <a:ea typeface="+mn-ea"/>
                <a:cs typeface="+mn-cs"/>
              </a:rPr>
              <a:t>¿</a:t>
            </a:r>
            <a:r>
              <a:rPr kumimoji="0" lang="en-GB" sz="1850" b="0" i="1" u="none" strike="noStrike" kern="1200" cap="none" spc="0" normalizeH="0" baseline="0" noProof="0" dirty="0" err="1">
                <a:ln>
                  <a:noFill/>
                </a:ln>
                <a:solidFill>
                  <a:srgbClr val="3A3838"/>
                </a:solidFill>
                <a:effectLst/>
                <a:uLnTx/>
                <a:uFillTx/>
                <a:latin typeface="Century Gothic"/>
                <a:ea typeface="+mn-ea"/>
                <a:cs typeface="+mn-cs"/>
              </a:rPr>
              <a:t>Cómo</a:t>
            </a:r>
            <a:r>
              <a:rPr kumimoji="0" lang="en-GB" sz="185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50" b="0" i="1" u="none" strike="noStrike" kern="1200" cap="none" spc="0" normalizeH="0" baseline="0" noProof="0" dirty="0" err="1">
                <a:ln>
                  <a:noFill/>
                </a:ln>
                <a:solidFill>
                  <a:srgbClr val="3A3838"/>
                </a:solidFill>
                <a:effectLst/>
                <a:uLnTx/>
                <a:uFillTx/>
                <a:latin typeface="Century Gothic"/>
                <a:ea typeface="+mn-ea"/>
                <a:cs typeface="+mn-cs"/>
              </a:rPr>
              <a:t>decidiste</a:t>
            </a:r>
            <a:r>
              <a:rPr kumimoji="0" lang="en-GB" sz="185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50" b="0" i="1" u="none" strike="noStrike" kern="1200" cap="none" spc="0" normalizeH="0" baseline="0" noProof="0" dirty="0" err="1">
                <a:ln>
                  <a:noFill/>
                </a:ln>
                <a:solidFill>
                  <a:srgbClr val="3A3838"/>
                </a:solidFill>
                <a:effectLst/>
                <a:uLnTx/>
                <a:uFillTx/>
                <a:latin typeface="Century Gothic"/>
                <a:ea typeface="+mn-ea"/>
                <a:cs typeface="+mn-cs"/>
              </a:rPr>
              <a:t>vivir</a:t>
            </a:r>
            <a:r>
              <a:rPr kumimoji="0" lang="en-GB" sz="185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50" b="0" i="1" u="none" strike="noStrike" kern="1200" cap="none" spc="0" normalizeH="0" baseline="0" noProof="0" dirty="0" err="1">
                <a:ln>
                  <a:noFill/>
                </a:ln>
                <a:solidFill>
                  <a:srgbClr val="3A3838"/>
                </a:solidFill>
                <a:effectLst/>
                <a:uLnTx/>
                <a:uFillTx/>
                <a:latin typeface="Century Gothic"/>
                <a:ea typeface="+mn-ea"/>
                <a:cs typeface="+mn-cs"/>
              </a:rPr>
              <a:t>en</a:t>
            </a:r>
            <a:r>
              <a:rPr kumimoji="0" lang="en-GB" sz="185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50" b="0" i="1" u="none" strike="noStrike" kern="1200" cap="none" spc="0" normalizeH="0" baseline="0" noProof="0" dirty="0" err="1">
                <a:ln>
                  <a:noFill/>
                </a:ln>
                <a:solidFill>
                  <a:srgbClr val="3A3838"/>
                </a:solidFill>
                <a:effectLst/>
                <a:uLnTx/>
                <a:uFillTx/>
                <a:latin typeface="Century Gothic"/>
                <a:ea typeface="+mn-ea"/>
                <a:cs typeface="+mn-cs"/>
              </a:rPr>
              <a:t>los</a:t>
            </a:r>
            <a:r>
              <a:rPr kumimoji="0" lang="en-GB" sz="185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50" b="0" i="1" u="none" strike="noStrike" kern="1200" cap="none" spc="0" normalizeH="0" baseline="0" noProof="0" dirty="0" err="1">
                <a:ln>
                  <a:noFill/>
                </a:ln>
                <a:solidFill>
                  <a:srgbClr val="3A3838"/>
                </a:solidFill>
                <a:effectLst/>
                <a:uLnTx/>
                <a:uFillTx/>
                <a:latin typeface="Century Gothic"/>
                <a:ea typeface="+mn-ea"/>
                <a:cs typeface="+mn-cs"/>
              </a:rPr>
              <a:t>Estados</a:t>
            </a:r>
            <a:r>
              <a:rPr kumimoji="0" lang="en-GB" sz="1850" b="0" i="1" u="none" strike="noStrike" kern="1200" cap="none" spc="0" normalizeH="0" baseline="0" noProof="0" dirty="0">
                <a:ln>
                  <a:noFill/>
                </a:ln>
                <a:solidFill>
                  <a:srgbClr val="3A3838"/>
                </a:solidFill>
                <a:effectLst/>
                <a:uLnTx/>
                <a:uFillTx/>
                <a:latin typeface="Century Gothic"/>
                <a:ea typeface="+mn-ea"/>
                <a:cs typeface="+mn-cs"/>
              </a:rPr>
              <a:t> Unidos?</a:t>
            </a:r>
          </a:p>
        </p:txBody>
      </p:sp>
      <p:sp>
        <p:nvSpPr>
          <p:cNvPr id="8" name="TextBox 7">
            <a:extLst>
              <a:ext uri="{FF2B5EF4-FFF2-40B4-BE49-F238E27FC236}">
                <a16:creationId xmlns:a16="http://schemas.microsoft.com/office/drawing/2014/main" id="{931A89BD-6147-C214-F0D2-876F7A738646}"/>
              </a:ext>
            </a:extLst>
          </p:cNvPr>
          <p:cNvSpPr txBox="1"/>
          <p:nvPr/>
        </p:nvSpPr>
        <p:spPr>
          <a:xfrm>
            <a:off x="6283413" y="1077669"/>
            <a:ext cx="5724465"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Salió</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del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país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por</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la Guerra.</a:t>
            </a:r>
          </a:p>
        </p:txBody>
      </p:sp>
      <p:sp>
        <p:nvSpPr>
          <p:cNvPr id="9" name="TextBox 8">
            <a:extLst>
              <a:ext uri="{FF2B5EF4-FFF2-40B4-BE49-F238E27FC236}">
                <a16:creationId xmlns:a16="http://schemas.microsoft.com/office/drawing/2014/main" id="{77122FF3-5826-4320-E8EA-0C345A22944E}"/>
              </a:ext>
            </a:extLst>
          </p:cNvPr>
          <p:cNvSpPr txBox="1"/>
          <p:nvPr/>
        </p:nvSpPr>
        <p:spPr>
          <a:xfrm>
            <a:off x="6276951" y="1968824"/>
            <a:ext cx="5724465"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Sí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no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comí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1" i="1" u="none" strike="noStrike" kern="1200" cap="none" spc="0" normalizeH="0" baseline="0" noProof="0" dirty="0" err="1">
                <a:ln>
                  <a:noFill/>
                </a:ln>
                <a:solidFill>
                  <a:srgbClr val="FFFFFF"/>
                </a:solidFill>
                <a:effectLst/>
                <a:uLnTx/>
                <a:uFillTx/>
                <a:latin typeface="Century Gothic"/>
                <a:ea typeface="+mn-ea"/>
                <a:cs typeface="+mn-cs"/>
              </a:rPr>
              <a:t>durante</a:t>
            </a:r>
            <a:r>
              <a:rPr kumimoji="0" lang="en-GB" sz="2000" b="1" i="1" u="none" strike="noStrike" kern="1200" cap="none" spc="0" normalizeH="0" baseline="0" noProof="0" dirty="0">
                <a:ln>
                  <a:noFill/>
                </a:ln>
                <a:solidFill>
                  <a:srgbClr val="FFFFFF"/>
                </a:solidFill>
                <a:effectLst/>
                <a:uLnTx/>
                <a:uFillTx/>
                <a:latin typeface="Century Gothic"/>
                <a:ea typeface="+mn-ea"/>
                <a:cs typeface="+mn-cs"/>
              </a:rPr>
              <a:t> días*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a:t>
            </a:r>
          </a:p>
        </p:txBody>
      </p:sp>
      <p:sp>
        <p:nvSpPr>
          <p:cNvPr id="10" name="TextBox 9">
            <a:extLst>
              <a:ext uri="{FF2B5EF4-FFF2-40B4-BE49-F238E27FC236}">
                <a16:creationId xmlns:a16="http://schemas.microsoft.com/office/drawing/2014/main" id="{848A37DE-5A73-2817-CD79-E11A803A79C3}"/>
              </a:ext>
            </a:extLst>
          </p:cNvPr>
          <p:cNvSpPr txBox="1"/>
          <p:nvPr/>
        </p:nvSpPr>
        <p:spPr>
          <a:xfrm>
            <a:off x="6283413" y="2868143"/>
            <a:ext cx="5724465"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Viví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los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Estados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Unidos.</a:t>
            </a:r>
          </a:p>
        </p:txBody>
      </p:sp>
      <p:sp>
        <p:nvSpPr>
          <p:cNvPr id="11" name="TextBox 10">
            <a:extLst>
              <a:ext uri="{FF2B5EF4-FFF2-40B4-BE49-F238E27FC236}">
                <a16:creationId xmlns:a16="http://schemas.microsoft.com/office/drawing/2014/main" id="{C08E955C-4F10-B20E-A42F-4C2612200D90}"/>
              </a:ext>
            </a:extLst>
          </p:cNvPr>
          <p:cNvSpPr txBox="1"/>
          <p:nvPr/>
        </p:nvSpPr>
        <p:spPr>
          <a:xfrm>
            <a:off x="6283412" y="3767462"/>
            <a:ext cx="5724465"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Describió</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la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vida</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de sus padres.</a:t>
            </a:r>
          </a:p>
        </p:txBody>
      </p:sp>
      <p:sp>
        <p:nvSpPr>
          <p:cNvPr id="12" name="TextBox 11">
            <a:extLst>
              <a:ext uri="{FF2B5EF4-FFF2-40B4-BE49-F238E27FC236}">
                <a16:creationId xmlns:a16="http://schemas.microsoft.com/office/drawing/2014/main" id="{61D77DFF-8CB9-D303-D36F-3CBB529B71EB}"/>
              </a:ext>
            </a:extLst>
          </p:cNvPr>
          <p:cNvSpPr txBox="1"/>
          <p:nvPr/>
        </p:nvSpPr>
        <p:spPr>
          <a:xfrm>
            <a:off x="6283411" y="4666781"/>
            <a:ext cx="5724465" cy="400110"/>
          </a:xfrm>
          <a:prstGeom prst="rect">
            <a:avLst/>
          </a:prstGeom>
          <a:solidFill>
            <a:schemeClr val="tx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Recogió</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un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premio</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importante</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2014.</a:t>
            </a:r>
          </a:p>
        </p:txBody>
      </p:sp>
      <p:sp>
        <p:nvSpPr>
          <p:cNvPr id="13" name="TextBox 12">
            <a:extLst>
              <a:ext uri="{FF2B5EF4-FFF2-40B4-BE49-F238E27FC236}">
                <a16:creationId xmlns:a16="http://schemas.microsoft.com/office/drawing/2014/main" id="{6FE0EE6B-FA9B-6528-EC04-05FA1BA8D0F0}"/>
              </a:ext>
            </a:extLst>
          </p:cNvPr>
          <p:cNvSpPr txBox="1"/>
          <p:nvPr/>
        </p:nvSpPr>
        <p:spPr>
          <a:xfrm>
            <a:off x="6283411" y="5551080"/>
            <a:ext cx="5724465" cy="684000"/>
          </a:xfrm>
          <a:prstGeom prst="rect">
            <a:avLst/>
          </a:prstGeom>
          <a:solidFill>
            <a:schemeClr val="tx2"/>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Entendí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que hay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más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oportunidades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aquí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a:t>
            </a:r>
          </a:p>
        </p:txBody>
      </p:sp>
      <p:sp>
        <p:nvSpPr>
          <p:cNvPr id="14" name="Title 13">
            <a:extLst>
              <a:ext uri="{FF2B5EF4-FFF2-40B4-BE49-F238E27FC236}">
                <a16:creationId xmlns:a16="http://schemas.microsoft.com/office/drawing/2014/main" id="{E708D1C4-0650-3C1B-C9F3-5A6A78DE2406}"/>
              </a:ext>
            </a:extLst>
          </p:cNvPr>
          <p:cNvSpPr>
            <a:spLocks noGrp="1"/>
          </p:cNvSpPr>
          <p:nvPr>
            <p:ph type="title" idx="4294967295"/>
          </p:nvPr>
        </p:nvSpPr>
        <p:spPr>
          <a:xfrm>
            <a:off x="0" y="-410844"/>
            <a:ext cx="10515600" cy="1325563"/>
          </a:xfrm>
        </p:spPr>
        <p:txBody>
          <a:bodyPr>
            <a:normAutofit/>
          </a:bodyPr>
          <a:lstStyle/>
          <a:p>
            <a:r>
              <a:rPr lang="en-GB" sz="2400" u="sng" dirty="0" err="1">
                <a:solidFill>
                  <a:schemeClr val="tx2"/>
                </a:solidFill>
              </a:rPr>
              <a:t>Respuestas</a:t>
            </a:r>
            <a:endParaRPr lang="en-GB" sz="2400" u="sng" dirty="0">
              <a:solidFill>
                <a:schemeClr val="tx2"/>
              </a:solidFill>
            </a:endParaRPr>
          </a:p>
        </p:txBody>
      </p:sp>
    </p:spTree>
    <p:extLst>
      <p:ext uri="{BB962C8B-B14F-4D97-AF65-F5344CB8AC3E}">
        <p14:creationId xmlns:p14="http://schemas.microsoft.com/office/powerpoint/2010/main" val="230423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8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8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8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9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9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9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9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9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9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9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99"/>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60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600"/>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0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601"/>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60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602"/>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608"/>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603"/>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60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604"/>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610"/>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8"/>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9"/>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10"/>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5"/>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11"/>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6"/>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12"/>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7"/>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6" grpId="0" animBg="1"/>
      <p:bldP spid="587" grpId="0" animBg="1"/>
      <p:bldP spid="588" grpId="0" animBg="1"/>
      <p:bldP spid="589" grpId="0" animBg="1"/>
      <p:bldP spid="590" grpId="0" animBg="1"/>
      <p:bldP spid="591" grpId="0" animBg="1"/>
      <p:bldP spid="592" grpId="0" animBg="1"/>
      <p:bldP spid="593" grpId="0" animBg="1"/>
      <p:bldP spid="594" grpId="0" animBg="1"/>
      <p:bldP spid="595" grpId="0" animBg="1"/>
      <p:bldP spid="596" grpId="0" animBg="1"/>
      <p:bldP spid="597" grpId="0" animBg="1"/>
      <p:bldP spid="599" grpId="0" animBg="1"/>
      <p:bldP spid="600" grpId="0" animBg="1"/>
      <p:bldP spid="601" grpId="0" animBg="1"/>
      <p:bldP spid="602" grpId="0" animBg="1"/>
      <p:bldP spid="603" grpId="0" animBg="1"/>
      <p:bldP spid="604" grpId="0" animBg="1"/>
      <p:bldP spid="605" grpId="0" animBg="1"/>
      <p:bldP spid="606" grpId="0" animBg="1"/>
      <p:bldP spid="607" grpId="0" animBg="1"/>
      <p:bldP spid="608" grpId="0" animBg="1"/>
      <p:bldP spid="609" grpId="0" animBg="1"/>
      <p:bldP spid="610" grpId="0" animBg="1"/>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36"/>
        <p:cNvGrpSpPr/>
        <p:nvPr/>
      </p:nvGrpSpPr>
      <p:grpSpPr>
        <a:xfrm>
          <a:off x="0" y="0"/>
          <a:ext cx="0" cy="0"/>
          <a:chOff x="0" y="0"/>
          <a:chExt cx="0" cy="0"/>
        </a:xfrm>
      </p:grpSpPr>
      <p:sp>
        <p:nvSpPr>
          <p:cNvPr id="638" name="Google Shape;638;p29"/>
          <p:cNvSpPr/>
          <p:nvPr/>
        </p:nvSpPr>
        <p:spPr>
          <a:xfrm>
            <a:off x="9618740" y="257875"/>
            <a:ext cx="2200400" cy="369200"/>
          </a:xfrm>
          <a:prstGeom prst="rect">
            <a:avLst/>
          </a:prstGeom>
          <a:noFill/>
          <a:ln>
            <a:noFill/>
          </a:ln>
        </p:spPr>
        <p:txBody>
          <a:bodyPr spcFirstLastPara="1" wrap="square" lIns="91433" tIns="45700" rIns="91433"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400"/>
              <a:buFontTx/>
              <a:buNone/>
              <a:tabLst/>
              <a:defRPr/>
            </a:pPr>
            <a:r>
              <a:rPr kumimoji="0" lang="en-GB" sz="1867" b="1" i="0" u="none" strike="noStrike" kern="1200" cap="none" spc="0" normalizeH="0" baseline="0" noProof="0">
                <a:ln>
                  <a:noFill/>
                </a:ln>
                <a:solidFill>
                  <a:srgbClr val="FFFFFF"/>
                </a:solidFill>
                <a:effectLst/>
                <a:uLnTx/>
                <a:uFillTx/>
                <a:latin typeface="Century Gothic"/>
                <a:ea typeface="Century Gothic"/>
                <a:cs typeface="Century Gothic"/>
                <a:sym typeface="Century Gothic"/>
              </a:rPr>
              <a:t>hablar / escuchar</a:t>
            </a:r>
            <a:endParaRPr kumimoji="0" sz="1867" b="0" i="0" u="none" strike="noStrike" kern="1200" cap="none" spc="0" normalizeH="0" baseline="0" noProof="0">
              <a:ln>
                <a:noFill/>
              </a:ln>
              <a:solidFill>
                <a:srgbClr val="000000"/>
              </a:solidFill>
              <a:effectLst/>
              <a:uLnTx/>
              <a:uFillTx/>
              <a:latin typeface="Century Gothic"/>
              <a:ea typeface="Century Gothic"/>
              <a:cs typeface="Century Gothic"/>
              <a:sym typeface="Century Gothic"/>
            </a:endParaRPr>
          </a:p>
        </p:txBody>
      </p:sp>
      <p:sp>
        <p:nvSpPr>
          <p:cNvPr id="639" name="Google Shape;639;p29" descr="background rectangle&#10;"/>
          <p:cNvSpPr/>
          <p:nvPr/>
        </p:nvSpPr>
        <p:spPr>
          <a:xfrm>
            <a:off x="9551867" y="94496"/>
            <a:ext cx="2521600" cy="400400"/>
          </a:xfrm>
          <a:prstGeom prst="roundRect">
            <a:avLst>
              <a:gd name="adj" fmla="val 16667"/>
            </a:avLst>
          </a:prstGeom>
          <a:solidFill>
            <a:srgbClr val="AE1518"/>
          </a:solidFill>
          <a:ln w="12700" cap="flat" cmpd="sng">
            <a:solidFill>
              <a:srgbClr val="115076"/>
            </a:solid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1400"/>
              <a:buFontTx/>
              <a:buNone/>
              <a:tabLst/>
              <a:defRPr/>
            </a:pPr>
            <a:endParaRPr kumimoji="0" sz="1867" b="1" i="0" u="none" strike="noStrike" kern="1200" cap="none" spc="0" normalizeH="0" baseline="0" noProof="0">
              <a:ln>
                <a:noFill/>
              </a:ln>
              <a:solidFill>
                <a:srgbClr val="FFFFFF"/>
              </a:solidFill>
              <a:effectLst/>
              <a:uLnTx/>
              <a:uFillTx/>
              <a:latin typeface="Century Gothic"/>
              <a:ea typeface="Century Gothic"/>
              <a:cs typeface="Century Gothic"/>
              <a:sym typeface="Century Gothic"/>
            </a:endParaRPr>
          </a:p>
        </p:txBody>
      </p:sp>
      <p:sp>
        <p:nvSpPr>
          <p:cNvPr id="640" name="Google Shape;640;p29"/>
          <p:cNvSpPr txBox="1"/>
          <p:nvPr/>
        </p:nvSpPr>
        <p:spPr>
          <a:xfrm>
            <a:off x="9512693" y="70239"/>
            <a:ext cx="2521600" cy="464000"/>
          </a:xfrm>
          <a:prstGeom prst="rect">
            <a:avLst/>
          </a:prstGeom>
          <a:noFill/>
          <a:ln>
            <a:noFill/>
          </a:ln>
        </p:spPr>
        <p:txBody>
          <a:bodyPr spcFirstLastPara="1" wrap="square" lIns="91433" tIns="45700" rIns="91433" bIns="45700" anchor="ctr" anchorCtr="0">
            <a:normAutofit/>
          </a:bodyPr>
          <a:lstStyle/>
          <a:p>
            <a:pPr marL="0" marR="0" lvl="0" indent="0" algn="ctr" defTabSz="914400" rtl="0" eaLnBrk="1" fontAlgn="auto" latinLnBrk="0" hangingPunct="1">
              <a:lnSpc>
                <a:spcPct val="90000"/>
              </a:lnSpc>
              <a:spcBef>
                <a:spcPts val="0"/>
              </a:spcBef>
              <a:spcAft>
                <a:spcPts val="0"/>
              </a:spcAft>
              <a:buClr>
                <a:srgbClr val="FFFFFF"/>
              </a:buClr>
              <a:buSzPts val="1500"/>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rPr>
              <a:t>hablar / </a:t>
            </a: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escuchar</a:t>
            </a:r>
            <a:endParaRPr kumimoji="0" sz="1467" b="0" i="0" u="none" strike="noStrike" kern="1200" cap="none" spc="0" normalizeH="0" baseline="0" noProof="0" dirty="0">
              <a:ln>
                <a:noFill/>
              </a:ln>
              <a:solidFill>
                <a:srgbClr val="3A3838"/>
              </a:solidFill>
              <a:effectLst/>
              <a:uLnTx/>
              <a:uFillTx/>
              <a:latin typeface="Century Gothic"/>
              <a:ea typeface="+mn-ea"/>
              <a:cs typeface="+mn-cs"/>
            </a:endParaRPr>
          </a:p>
        </p:txBody>
      </p:sp>
      <p:grpSp>
        <p:nvGrpSpPr>
          <p:cNvPr id="2" name="Group 1">
            <a:extLst>
              <a:ext uri="{FF2B5EF4-FFF2-40B4-BE49-F238E27FC236}">
                <a16:creationId xmlns:a16="http://schemas.microsoft.com/office/drawing/2014/main" id="{01E1150C-FE88-4694-68E9-B5186EBF8EBB}"/>
              </a:ext>
            </a:extLst>
          </p:cNvPr>
          <p:cNvGrpSpPr/>
          <p:nvPr/>
        </p:nvGrpSpPr>
        <p:grpSpPr>
          <a:xfrm>
            <a:off x="8412430" y="122632"/>
            <a:ext cx="1061089" cy="344128"/>
            <a:chOff x="7758664" y="380605"/>
            <a:chExt cx="1026170" cy="344128"/>
          </a:xfrm>
        </p:grpSpPr>
        <p:sp>
          <p:nvSpPr>
            <p:cNvPr id="3" name="TextBox 2">
              <a:extLst>
                <a:ext uri="{FF2B5EF4-FFF2-40B4-BE49-F238E27FC236}">
                  <a16:creationId xmlns:a16="http://schemas.microsoft.com/office/drawing/2014/main" id="{9399349C-3F4C-0B55-C716-AFC03C4DB372}"/>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4" name="Straight Connector 3">
              <a:extLst>
                <a:ext uri="{FF2B5EF4-FFF2-40B4-BE49-F238E27FC236}">
                  <a16:creationId xmlns:a16="http://schemas.microsoft.com/office/drawing/2014/main" id="{F2AE43DE-741D-3F8D-4901-5216FA0AD755}"/>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9BC16128-D718-E795-04CD-FA81713101F9}"/>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63BB7F22-6A1C-8243-BC62-4C971C556963}"/>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937D7049-DB7E-7438-4167-86CA7464DDA4}"/>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9" name="Rectangle 8">
            <a:extLst>
              <a:ext uri="{FF2B5EF4-FFF2-40B4-BE49-F238E27FC236}">
                <a16:creationId xmlns:a16="http://schemas.microsoft.com/office/drawing/2014/main" id="{2F7850C7-0BBB-84DB-3C3C-6FFC0088CF13}"/>
              </a:ext>
            </a:extLst>
          </p:cNvPr>
          <p:cNvSpPr/>
          <p:nvPr/>
        </p:nvSpPr>
        <p:spPr>
          <a:xfrm>
            <a:off x="112118" y="627075"/>
            <a:ext cx="5868000" cy="5693116"/>
          </a:xfrm>
          <a:prstGeom prst="rect">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39201BFF-1F42-3321-1F20-6642E866A993}"/>
              </a:ext>
            </a:extLst>
          </p:cNvPr>
          <p:cNvSpPr txBox="1"/>
          <p:nvPr/>
        </p:nvSpPr>
        <p:spPr>
          <a:xfrm>
            <a:off x="4205969" y="168335"/>
            <a:ext cx="171713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3A5EAB"/>
                </a:solidFill>
                <a:effectLst/>
                <a:uLnTx/>
                <a:uFillTx/>
                <a:latin typeface="Century Gothic"/>
                <a:ea typeface="+mn-ea"/>
                <a:cs typeface="+mn-cs"/>
              </a:rPr>
              <a:t>Estudiante</a:t>
            </a:r>
            <a:r>
              <a:rPr kumimoji="0" lang="en-GB" sz="2000" b="1" i="0" u="none" strike="noStrike" kern="1200" cap="none" spc="0" normalizeH="0" baseline="0" noProof="0" dirty="0">
                <a:ln>
                  <a:noFill/>
                </a:ln>
                <a:solidFill>
                  <a:srgbClr val="3A5EAB"/>
                </a:solidFill>
                <a:effectLst/>
                <a:uLnTx/>
                <a:uFillTx/>
                <a:latin typeface="Century Gothic"/>
                <a:ea typeface="+mn-ea"/>
                <a:cs typeface="+mn-cs"/>
              </a:rPr>
              <a:t> A</a:t>
            </a:r>
          </a:p>
        </p:txBody>
      </p:sp>
      <p:sp>
        <p:nvSpPr>
          <p:cNvPr id="11" name="Rectangle 10">
            <a:extLst>
              <a:ext uri="{FF2B5EF4-FFF2-40B4-BE49-F238E27FC236}">
                <a16:creationId xmlns:a16="http://schemas.microsoft.com/office/drawing/2014/main" id="{CB7C6A8F-7B14-7F2B-DCAA-18C5DB9A09BF}"/>
              </a:ext>
            </a:extLst>
          </p:cNvPr>
          <p:cNvSpPr/>
          <p:nvPr/>
        </p:nvSpPr>
        <p:spPr>
          <a:xfrm>
            <a:off x="6211882" y="627073"/>
            <a:ext cx="5868000" cy="5693117"/>
          </a:xfrm>
          <a:prstGeom prst="rect">
            <a:avLst/>
          </a:prstGeom>
          <a:solidFill>
            <a:schemeClr val="bg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2" name="TextBox 11">
            <a:extLst>
              <a:ext uri="{FF2B5EF4-FFF2-40B4-BE49-F238E27FC236}">
                <a16:creationId xmlns:a16="http://schemas.microsoft.com/office/drawing/2014/main" id="{520BD2A2-344B-1CF3-0279-6A398B874519}"/>
              </a:ext>
            </a:extLst>
          </p:cNvPr>
          <p:cNvSpPr txBox="1"/>
          <p:nvPr/>
        </p:nvSpPr>
        <p:spPr>
          <a:xfrm>
            <a:off x="6268894" y="168335"/>
            <a:ext cx="1677062"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3A5EAB"/>
                </a:solidFill>
                <a:effectLst/>
                <a:uLnTx/>
                <a:uFillTx/>
                <a:latin typeface="Century Gothic"/>
                <a:ea typeface="+mn-ea"/>
                <a:cs typeface="+mn-cs"/>
              </a:rPr>
              <a:t>Estudiante</a:t>
            </a:r>
            <a:r>
              <a:rPr kumimoji="0" lang="en-GB" sz="2000" b="1" i="0" u="none" strike="noStrike" kern="1200" cap="none" spc="0" normalizeH="0" baseline="0" noProof="0" dirty="0">
                <a:ln>
                  <a:noFill/>
                </a:ln>
                <a:solidFill>
                  <a:srgbClr val="3A5EAB"/>
                </a:solidFill>
                <a:effectLst/>
                <a:uLnTx/>
                <a:uFillTx/>
                <a:latin typeface="Century Gothic"/>
                <a:ea typeface="+mn-ea"/>
                <a:cs typeface="+mn-cs"/>
              </a:rPr>
              <a:t> B</a:t>
            </a:r>
          </a:p>
        </p:txBody>
      </p:sp>
      <p:cxnSp>
        <p:nvCxnSpPr>
          <p:cNvPr id="13" name="Straight Connector 12">
            <a:extLst>
              <a:ext uri="{FF2B5EF4-FFF2-40B4-BE49-F238E27FC236}">
                <a16:creationId xmlns:a16="http://schemas.microsoft.com/office/drawing/2014/main" id="{50FFB307-8A16-3716-88B4-ED1465FB25D6}"/>
              </a:ext>
            </a:extLst>
          </p:cNvPr>
          <p:cNvCxnSpPr>
            <a:cxnSpLocks/>
          </p:cNvCxnSpPr>
          <p:nvPr/>
        </p:nvCxnSpPr>
        <p:spPr>
          <a:xfrm>
            <a:off x="6096000" y="225259"/>
            <a:ext cx="0" cy="6142441"/>
          </a:xfrm>
          <a:prstGeom prst="line">
            <a:avLst/>
          </a:prstGeom>
          <a:ln w="28575">
            <a:solidFill>
              <a:schemeClr val="accent3"/>
            </a:solidFill>
            <a:prstDash val="dash"/>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7783E14-2547-D0A4-1B10-FA5F4BE3AA90}"/>
              </a:ext>
            </a:extLst>
          </p:cNvPr>
          <p:cNvSpPr txBox="1"/>
          <p:nvPr/>
        </p:nvSpPr>
        <p:spPr>
          <a:xfrm>
            <a:off x="107453" y="627073"/>
            <a:ext cx="4750018"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Which country were you born in?</a:t>
            </a:r>
          </a:p>
        </p:txBody>
      </p:sp>
      <p:sp>
        <p:nvSpPr>
          <p:cNvPr id="15" name="TextBox 14">
            <a:extLst>
              <a:ext uri="{FF2B5EF4-FFF2-40B4-BE49-F238E27FC236}">
                <a16:creationId xmlns:a16="http://schemas.microsoft.com/office/drawing/2014/main" id="{E123F502-949B-61E9-CE1A-2D8DB1DC6B19}"/>
              </a:ext>
            </a:extLst>
          </p:cNvPr>
          <p:cNvSpPr txBox="1"/>
          <p:nvPr/>
        </p:nvSpPr>
        <p:spPr>
          <a:xfrm>
            <a:off x="107453" y="1466027"/>
            <a:ext cx="5795998" cy="707886"/>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How long did you keep on going for without help?</a:t>
            </a:r>
          </a:p>
        </p:txBody>
      </p:sp>
      <p:sp>
        <p:nvSpPr>
          <p:cNvPr id="16" name="TextBox 15">
            <a:extLst>
              <a:ext uri="{FF2B5EF4-FFF2-40B4-BE49-F238E27FC236}">
                <a16:creationId xmlns:a16="http://schemas.microsoft.com/office/drawing/2014/main" id="{38CF6F6F-2B51-4B14-D2BD-BA9515C29EA3}"/>
              </a:ext>
            </a:extLst>
          </p:cNvPr>
          <p:cNvSpPr txBox="1"/>
          <p:nvPr/>
        </p:nvSpPr>
        <p:spPr>
          <a:xfrm>
            <a:off x="107453" y="2612757"/>
            <a:ext cx="3342582"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Where did he flee to?</a:t>
            </a:r>
          </a:p>
        </p:txBody>
      </p:sp>
      <p:sp>
        <p:nvSpPr>
          <p:cNvPr id="17" name="TextBox 16">
            <a:extLst>
              <a:ext uri="{FF2B5EF4-FFF2-40B4-BE49-F238E27FC236}">
                <a16:creationId xmlns:a16="http://schemas.microsoft.com/office/drawing/2014/main" id="{35C77CA9-EEAF-F09B-910E-3E34B6B2F99F}"/>
              </a:ext>
            </a:extLst>
          </p:cNvPr>
          <p:cNvSpPr txBox="1"/>
          <p:nvPr/>
        </p:nvSpPr>
        <p:spPr>
          <a:xfrm>
            <a:off x="107453" y="3451711"/>
            <a:ext cx="5795999" cy="400110"/>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How did he describe his experience?</a:t>
            </a:r>
          </a:p>
        </p:txBody>
      </p:sp>
      <p:sp>
        <p:nvSpPr>
          <p:cNvPr id="18" name="TextBox 17">
            <a:extLst>
              <a:ext uri="{FF2B5EF4-FFF2-40B4-BE49-F238E27FC236}">
                <a16:creationId xmlns:a16="http://schemas.microsoft.com/office/drawing/2014/main" id="{080A7F17-84F4-BE7D-F183-935D11A4BBF9}"/>
              </a:ext>
            </a:extLst>
          </p:cNvPr>
          <p:cNvSpPr txBox="1"/>
          <p:nvPr/>
        </p:nvSpPr>
        <p:spPr>
          <a:xfrm>
            <a:off x="107453" y="4290665"/>
            <a:ext cx="5796000" cy="707886"/>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In what way did he include his experience in his first book?</a:t>
            </a:r>
          </a:p>
        </p:txBody>
      </p:sp>
      <p:sp>
        <p:nvSpPr>
          <p:cNvPr id="19" name="TextBox 18">
            <a:extLst>
              <a:ext uri="{FF2B5EF4-FFF2-40B4-BE49-F238E27FC236}">
                <a16:creationId xmlns:a16="http://schemas.microsoft.com/office/drawing/2014/main" id="{E532659E-038F-FCB9-D5D5-E8AD77E03150}"/>
              </a:ext>
            </a:extLst>
          </p:cNvPr>
          <p:cNvSpPr txBox="1"/>
          <p:nvPr/>
        </p:nvSpPr>
        <p:spPr>
          <a:xfrm>
            <a:off x="107453" y="5437395"/>
            <a:ext cx="4903907"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6"/>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When did you live in the USA until?</a:t>
            </a:r>
          </a:p>
        </p:txBody>
      </p:sp>
      <p:sp>
        <p:nvSpPr>
          <p:cNvPr id="20" name="TextBox 19">
            <a:extLst>
              <a:ext uri="{FF2B5EF4-FFF2-40B4-BE49-F238E27FC236}">
                <a16:creationId xmlns:a16="http://schemas.microsoft.com/office/drawing/2014/main" id="{D49459A4-52FD-475C-6384-1140FBFEF999}"/>
              </a:ext>
            </a:extLst>
          </p:cNvPr>
          <p:cNvSpPr txBox="1"/>
          <p:nvPr/>
        </p:nvSpPr>
        <p:spPr>
          <a:xfrm>
            <a:off x="6211882" y="627073"/>
            <a:ext cx="5872120"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Why did she decide to leave her country?</a:t>
            </a:r>
          </a:p>
        </p:txBody>
      </p:sp>
      <p:sp>
        <p:nvSpPr>
          <p:cNvPr id="21" name="TextBox 20">
            <a:extLst>
              <a:ext uri="{FF2B5EF4-FFF2-40B4-BE49-F238E27FC236}">
                <a16:creationId xmlns:a16="http://schemas.microsoft.com/office/drawing/2014/main" id="{9576CF87-1C70-1CEC-5606-228AED21F3F0}"/>
              </a:ext>
            </a:extLst>
          </p:cNvPr>
          <p:cNvSpPr txBox="1"/>
          <p:nvPr/>
        </p:nvSpPr>
        <p:spPr>
          <a:xfrm>
            <a:off x="6211882" y="1522793"/>
            <a:ext cx="5795998" cy="400110"/>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Who did you share the journey with?</a:t>
            </a:r>
          </a:p>
        </p:txBody>
      </p:sp>
      <p:sp>
        <p:nvSpPr>
          <p:cNvPr id="22" name="TextBox 21">
            <a:extLst>
              <a:ext uri="{FF2B5EF4-FFF2-40B4-BE49-F238E27FC236}">
                <a16:creationId xmlns:a16="http://schemas.microsoft.com/office/drawing/2014/main" id="{3ED64183-E2ED-FE2D-501E-236868691776}"/>
              </a:ext>
            </a:extLst>
          </p:cNvPr>
          <p:cNvSpPr txBox="1"/>
          <p:nvPr/>
        </p:nvSpPr>
        <p:spPr>
          <a:xfrm>
            <a:off x="6211882" y="2418513"/>
            <a:ext cx="3405099"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Where did you run to?</a:t>
            </a:r>
          </a:p>
        </p:txBody>
      </p:sp>
      <p:sp>
        <p:nvSpPr>
          <p:cNvPr id="23" name="TextBox 22">
            <a:extLst>
              <a:ext uri="{FF2B5EF4-FFF2-40B4-BE49-F238E27FC236}">
                <a16:creationId xmlns:a16="http://schemas.microsoft.com/office/drawing/2014/main" id="{E2E5838D-9D3B-4F2B-36B2-4C337370F698}"/>
              </a:ext>
            </a:extLst>
          </p:cNvPr>
          <p:cNvSpPr txBox="1"/>
          <p:nvPr/>
        </p:nvSpPr>
        <p:spPr>
          <a:xfrm>
            <a:off x="6211882" y="3314233"/>
            <a:ext cx="5795999" cy="400110"/>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Who did she write her first book about?</a:t>
            </a:r>
          </a:p>
        </p:txBody>
      </p:sp>
      <p:sp>
        <p:nvSpPr>
          <p:cNvPr id="24" name="TextBox 23">
            <a:extLst>
              <a:ext uri="{FF2B5EF4-FFF2-40B4-BE49-F238E27FC236}">
                <a16:creationId xmlns:a16="http://schemas.microsoft.com/office/drawing/2014/main" id="{447A17D7-0B27-4E20-B790-63A5B2D66960}"/>
              </a:ext>
            </a:extLst>
          </p:cNvPr>
          <p:cNvSpPr txBox="1"/>
          <p:nvPr/>
        </p:nvSpPr>
        <p:spPr>
          <a:xfrm>
            <a:off x="6211882" y="4209953"/>
            <a:ext cx="5796000" cy="400110"/>
          </a:xfrm>
          <a:prstGeom prst="rect">
            <a:avLst/>
          </a:prstGeom>
          <a:noFill/>
          <a:ln>
            <a:noFill/>
          </a:ln>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In what year did she receive a prize?</a:t>
            </a:r>
          </a:p>
        </p:txBody>
      </p:sp>
      <p:sp>
        <p:nvSpPr>
          <p:cNvPr id="25" name="TextBox 24">
            <a:extLst>
              <a:ext uri="{FF2B5EF4-FFF2-40B4-BE49-F238E27FC236}">
                <a16:creationId xmlns:a16="http://schemas.microsoft.com/office/drawing/2014/main" id="{59250CC9-7331-ACB8-B798-0E8ABC314BD4}"/>
              </a:ext>
            </a:extLst>
          </p:cNvPr>
          <p:cNvSpPr txBox="1"/>
          <p:nvPr/>
        </p:nvSpPr>
        <p:spPr>
          <a:xfrm>
            <a:off x="6211882" y="5105673"/>
            <a:ext cx="5460149" cy="400110"/>
          </a:xfrm>
          <a:prstGeom prst="rect">
            <a:avLst/>
          </a:prstGeom>
          <a:noFill/>
          <a:ln>
            <a:noFill/>
          </a:ln>
        </p:spPr>
        <p:txBody>
          <a:bodyPr wrap="non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6"/>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How did you decide to live in the USA?</a:t>
            </a:r>
          </a:p>
        </p:txBody>
      </p:sp>
      <p:sp>
        <p:nvSpPr>
          <p:cNvPr id="26" name="TextBox 25">
            <a:extLst>
              <a:ext uri="{FF2B5EF4-FFF2-40B4-BE49-F238E27FC236}">
                <a16:creationId xmlns:a16="http://schemas.microsoft.com/office/drawing/2014/main" id="{9F579E47-AA1B-CD20-9C91-3254DD0E269B}"/>
              </a:ext>
            </a:extLst>
          </p:cNvPr>
          <p:cNvSpPr txBox="1"/>
          <p:nvPr/>
        </p:nvSpPr>
        <p:spPr>
          <a:xfrm>
            <a:off x="186423" y="1046550"/>
            <a:ext cx="5717027"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I was born in Mexico.</a:t>
            </a:r>
          </a:p>
        </p:txBody>
      </p:sp>
      <p:sp>
        <p:nvSpPr>
          <p:cNvPr id="27" name="TextBox 26">
            <a:extLst>
              <a:ext uri="{FF2B5EF4-FFF2-40B4-BE49-F238E27FC236}">
                <a16:creationId xmlns:a16="http://schemas.microsoft.com/office/drawing/2014/main" id="{C20813CF-A961-400F-A431-B33C310E5318}"/>
              </a:ext>
            </a:extLst>
          </p:cNvPr>
          <p:cNvSpPr txBox="1"/>
          <p:nvPr/>
        </p:nvSpPr>
        <p:spPr>
          <a:xfrm>
            <a:off x="186424" y="2193280"/>
            <a:ext cx="5717026"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I didn’t ask for help.</a:t>
            </a:r>
          </a:p>
        </p:txBody>
      </p:sp>
      <p:sp>
        <p:nvSpPr>
          <p:cNvPr id="28" name="TextBox 27">
            <a:extLst>
              <a:ext uri="{FF2B5EF4-FFF2-40B4-BE49-F238E27FC236}">
                <a16:creationId xmlns:a16="http://schemas.microsoft.com/office/drawing/2014/main" id="{F72B691F-2E93-1DA8-462B-07B9BF3C803B}"/>
              </a:ext>
            </a:extLst>
          </p:cNvPr>
          <p:cNvSpPr txBox="1"/>
          <p:nvPr/>
        </p:nvSpPr>
        <p:spPr>
          <a:xfrm>
            <a:off x="186423" y="3032234"/>
            <a:ext cx="5717025"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He fled to the USA.</a:t>
            </a:r>
          </a:p>
        </p:txBody>
      </p:sp>
      <p:sp>
        <p:nvSpPr>
          <p:cNvPr id="29" name="TextBox 28">
            <a:extLst>
              <a:ext uri="{FF2B5EF4-FFF2-40B4-BE49-F238E27FC236}">
                <a16:creationId xmlns:a16="http://schemas.microsoft.com/office/drawing/2014/main" id="{DBDA2362-4768-ABA4-02F9-249AE8E0F0D3}"/>
              </a:ext>
            </a:extLst>
          </p:cNvPr>
          <p:cNvSpPr txBox="1"/>
          <p:nvPr/>
        </p:nvSpPr>
        <p:spPr>
          <a:xfrm>
            <a:off x="186424" y="3871188"/>
            <a:ext cx="5717024"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He wrote that it was very difficult.</a:t>
            </a:r>
          </a:p>
        </p:txBody>
      </p:sp>
      <p:sp>
        <p:nvSpPr>
          <p:cNvPr id="30" name="TextBox 29">
            <a:extLst>
              <a:ext uri="{FF2B5EF4-FFF2-40B4-BE49-F238E27FC236}">
                <a16:creationId xmlns:a16="http://schemas.microsoft.com/office/drawing/2014/main" id="{41E3153B-DD0A-8F04-53A2-9521C654B2DC}"/>
              </a:ext>
            </a:extLst>
          </p:cNvPr>
          <p:cNvSpPr txBox="1"/>
          <p:nvPr/>
        </p:nvSpPr>
        <p:spPr>
          <a:xfrm>
            <a:off x="186424" y="5017918"/>
            <a:ext cx="5717024"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The story of his journey influenced it.</a:t>
            </a:r>
          </a:p>
        </p:txBody>
      </p:sp>
      <p:sp>
        <p:nvSpPr>
          <p:cNvPr id="31" name="TextBox 30">
            <a:extLst>
              <a:ext uri="{FF2B5EF4-FFF2-40B4-BE49-F238E27FC236}">
                <a16:creationId xmlns:a16="http://schemas.microsoft.com/office/drawing/2014/main" id="{E0FDCDAB-078D-6E64-E5A2-6D5B7ECF6F8E}"/>
              </a:ext>
            </a:extLst>
          </p:cNvPr>
          <p:cNvSpPr txBox="1"/>
          <p:nvPr/>
        </p:nvSpPr>
        <p:spPr>
          <a:xfrm>
            <a:off x="186423" y="5856872"/>
            <a:ext cx="5717023"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I returned to Mexico two years ago.</a:t>
            </a:r>
          </a:p>
        </p:txBody>
      </p:sp>
      <p:sp>
        <p:nvSpPr>
          <p:cNvPr id="32" name="TextBox 31">
            <a:extLst>
              <a:ext uri="{FF2B5EF4-FFF2-40B4-BE49-F238E27FC236}">
                <a16:creationId xmlns:a16="http://schemas.microsoft.com/office/drawing/2014/main" id="{C7373325-B717-7CA0-87F2-CB2A060995E4}"/>
              </a:ext>
            </a:extLst>
          </p:cNvPr>
          <p:cNvSpPr txBox="1"/>
          <p:nvPr/>
        </p:nvSpPr>
        <p:spPr>
          <a:xfrm>
            <a:off x="6285825" y="1074933"/>
            <a:ext cx="5719752"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She left the country because of the war.</a:t>
            </a:r>
          </a:p>
        </p:txBody>
      </p:sp>
      <p:sp>
        <p:nvSpPr>
          <p:cNvPr id="33" name="TextBox 32">
            <a:extLst>
              <a:ext uri="{FF2B5EF4-FFF2-40B4-BE49-F238E27FC236}">
                <a16:creationId xmlns:a16="http://schemas.microsoft.com/office/drawing/2014/main" id="{5CAD3F65-D247-58C6-8DC9-8ED11BDED43E}"/>
              </a:ext>
            </a:extLst>
          </p:cNvPr>
          <p:cNvSpPr txBox="1"/>
          <p:nvPr/>
        </p:nvSpPr>
        <p:spPr>
          <a:xfrm>
            <a:off x="6285824" y="1970653"/>
            <a:ext cx="5719751"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I shared the journey with my uncle.</a:t>
            </a:r>
          </a:p>
        </p:txBody>
      </p:sp>
      <p:sp>
        <p:nvSpPr>
          <p:cNvPr id="34" name="TextBox 33">
            <a:extLst>
              <a:ext uri="{FF2B5EF4-FFF2-40B4-BE49-F238E27FC236}">
                <a16:creationId xmlns:a16="http://schemas.microsoft.com/office/drawing/2014/main" id="{FD4DDD64-79D1-75B7-74EE-CB2142148FFD}"/>
              </a:ext>
            </a:extLst>
          </p:cNvPr>
          <p:cNvSpPr txBox="1"/>
          <p:nvPr/>
        </p:nvSpPr>
        <p:spPr>
          <a:xfrm>
            <a:off x="6285825" y="2866373"/>
            <a:ext cx="5719750"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I fled to the USA.</a:t>
            </a:r>
          </a:p>
        </p:txBody>
      </p:sp>
      <p:sp>
        <p:nvSpPr>
          <p:cNvPr id="35" name="TextBox 34">
            <a:extLst>
              <a:ext uri="{FF2B5EF4-FFF2-40B4-BE49-F238E27FC236}">
                <a16:creationId xmlns:a16="http://schemas.microsoft.com/office/drawing/2014/main" id="{21C27F91-82E0-30F8-F7F3-DFBE70495B90}"/>
              </a:ext>
            </a:extLst>
          </p:cNvPr>
          <p:cNvSpPr txBox="1"/>
          <p:nvPr/>
        </p:nvSpPr>
        <p:spPr>
          <a:xfrm>
            <a:off x="6285825" y="3762093"/>
            <a:ext cx="5719750"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She described her parents.</a:t>
            </a:r>
          </a:p>
        </p:txBody>
      </p:sp>
      <p:sp>
        <p:nvSpPr>
          <p:cNvPr id="36" name="TextBox 35">
            <a:extLst>
              <a:ext uri="{FF2B5EF4-FFF2-40B4-BE49-F238E27FC236}">
                <a16:creationId xmlns:a16="http://schemas.microsoft.com/office/drawing/2014/main" id="{3FAF1CF1-6376-0564-D990-46106288F386}"/>
              </a:ext>
            </a:extLst>
          </p:cNvPr>
          <p:cNvSpPr txBox="1"/>
          <p:nvPr/>
        </p:nvSpPr>
        <p:spPr>
          <a:xfrm>
            <a:off x="6285825" y="4657813"/>
            <a:ext cx="5719750"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She picked up an important prize in 2014.</a:t>
            </a:r>
          </a:p>
        </p:txBody>
      </p:sp>
      <p:sp>
        <p:nvSpPr>
          <p:cNvPr id="37" name="TextBox 36">
            <a:extLst>
              <a:ext uri="{FF2B5EF4-FFF2-40B4-BE49-F238E27FC236}">
                <a16:creationId xmlns:a16="http://schemas.microsoft.com/office/drawing/2014/main" id="{873E0780-ACDE-CF41-A568-F23D467DA4DC}"/>
              </a:ext>
            </a:extLst>
          </p:cNvPr>
          <p:cNvSpPr txBox="1"/>
          <p:nvPr/>
        </p:nvSpPr>
        <p:spPr>
          <a:xfrm>
            <a:off x="6285825" y="5553532"/>
            <a:ext cx="5719750" cy="707886"/>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FFFFFF"/>
                </a:solidFill>
                <a:effectLst/>
                <a:uLnTx/>
                <a:uFillTx/>
                <a:latin typeface="Century Gothic"/>
                <a:ea typeface="+mn-ea"/>
                <a:cs typeface="+mn-cs"/>
              </a:rPr>
              <a:t>I understood that there are more opportunities here.</a:t>
            </a:r>
          </a:p>
        </p:txBody>
      </p:sp>
      <p:sp>
        <p:nvSpPr>
          <p:cNvPr id="38" name="Rectangle 37">
            <a:extLst>
              <a:ext uri="{FF2B5EF4-FFF2-40B4-BE49-F238E27FC236}">
                <a16:creationId xmlns:a16="http://schemas.microsoft.com/office/drawing/2014/main" id="{982A73D2-78D3-4EB8-6FA1-9542FC65AAD6}"/>
              </a:ext>
            </a:extLst>
          </p:cNvPr>
          <p:cNvSpPr/>
          <p:nvPr/>
        </p:nvSpPr>
        <p:spPr>
          <a:xfrm>
            <a:off x="182302" y="678237"/>
            <a:ext cx="5717023"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país</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naciste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39" name="Rectangle 38">
            <a:extLst>
              <a:ext uri="{FF2B5EF4-FFF2-40B4-BE49-F238E27FC236}">
                <a16:creationId xmlns:a16="http://schemas.microsoft.com/office/drawing/2014/main" id="{594D81C5-C9C0-8FA0-1416-6919DFC6DBEA}"/>
              </a:ext>
            </a:extLst>
          </p:cNvPr>
          <p:cNvSpPr/>
          <p:nvPr/>
        </p:nvSpPr>
        <p:spPr>
          <a:xfrm>
            <a:off x="182301" y="1519101"/>
            <a:ext cx="5717023" cy="67417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Cuánto</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tiempo</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seguiste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adelante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sin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ayuda</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40" name="Rectangle 39">
            <a:extLst>
              <a:ext uri="{FF2B5EF4-FFF2-40B4-BE49-F238E27FC236}">
                <a16:creationId xmlns:a16="http://schemas.microsoft.com/office/drawing/2014/main" id="{F5A381E6-7B10-55C6-6D3A-87F9EDBBA91F}"/>
              </a:ext>
            </a:extLst>
          </p:cNvPr>
          <p:cNvSpPr/>
          <p:nvPr/>
        </p:nvSpPr>
        <p:spPr>
          <a:xfrm>
            <a:off x="182300" y="2665831"/>
            <a:ext cx="5717023"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dónde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huyó</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41" name="Rectangle 40">
            <a:extLst>
              <a:ext uri="{FF2B5EF4-FFF2-40B4-BE49-F238E27FC236}">
                <a16:creationId xmlns:a16="http://schemas.microsoft.com/office/drawing/2014/main" id="{F329371D-01BC-F9D8-BACB-18011CD389FE}"/>
              </a:ext>
            </a:extLst>
          </p:cNvPr>
          <p:cNvSpPr/>
          <p:nvPr/>
        </p:nvSpPr>
        <p:spPr>
          <a:xfrm>
            <a:off x="182299" y="3509705"/>
            <a:ext cx="5717023"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Cómo</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describió</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su</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experiencia</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42" name="Rectangle 41">
            <a:extLst>
              <a:ext uri="{FF2B5EF4-FFF2-40B4-BE49-F238E27FC236}">
                <a16:creationId xmlns:a16="http://schemas.microsoft.com/office/drawing/2014/main" id="{2813C0F4-789D-30CC-9AF3-A9465B45E3CC}"/>
              </a:ext>
            </a:extLst>
          </p:cNvPr>
          <p:cNvSpPr/>
          <p:nvPr/>
        </p:nvSpPr>
        <p:spPr>
          <a:xfrm>
            <a:off x="182298" y="4341916"/>
            <a:ext cx="5717023" cy="6759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¿De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manera</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incluyó</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su</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experiencia</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su</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primer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libro</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43" name="Rectangle 42">
            <a:extLst>
              <a:ext uri="{FF2B5EF4-FFF2-40B4-BE49-F238E27FC236}">
                <a16:creationId xmlns:a16="http://schemas.microsoft.com/office/drawing/2014/main" id="{6D4830CD-B880-6874-9EFC-2FF288ADD3C9}"/>
              </a:ext>
            </a:extLst>
          </p:cNvPr>
          <p:cNvSpPr/>
          <p:nvPr/>
        </p:nvSpPr>
        <p:spPr>
          <a:xfrm>
            <a:off x="182297" y="5482050"/>
            <a:ext cx="5717023"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6"/>
              <a:tabLst/>
              <a:defRPr/>
            </a:pPr>
            <a:r>
              <a:rPr kumimoji="0" lang="en-GB" sz="1800" b="0" i="1" u="none" strike="noStrike" kern="1200" cap="none" spc="0" normalizeH="0" baseline="0" noProof="0" dirty="0">
                <a:ln>
                  <a:noFill/>
                </a:ln>
                <a:solidFill>
                  <a:srgbClr val="3A3838"/>
                </a:solidFill>
                <a:effectLst/>
                <a:uLnTx/>
                <a:uFillTx/>
                <a:latin typeface="Century Gothic"/>
                <a:ea typeface="+mn-ea"/>
                <a:cs typeface="+mn-cs"/>
              </a:rPr>
              <a:t>¿Hasta </a:t>
            </a:r>
            <a:r>
              <a:rPr kumimoji="0" lang="en-GB" sz="1800" b="0" i="1" u="none" strike="noStrike" kern="1200" cap="none" spc="0" normalizeH="0" baseline="0" noProof="0" dirty="0" err="1">
                <a:ln>
                  <a:noFill/>
                </a:ln>
                <a:solidFill>
                  <a:srgbClr val="3A3838"/>
                </a:solidFill>
                <a:effectLst/>
                <a:uLnTx/>
                <a:uFillTx/>
                <a:latin typeface="Century Gothic"/>
                <a:ea typeface="+mn-ea"/>
                <a:cs typeface="+mn-cs"/>
              </a:rPr>
              <a:t>cuándo</a:t>
            </a:r>
            <a:r>
              <a:rPr kumimoji="0" lang="en-GB" sz="18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00" b="0" i="1" u="none" strike="noStrike" kern="1200" cap="none" spc="0" normalizeH="0" baseline="0" noProof="0" dirty="0" err="1">
                <a:ln>
                  <a:noFill/>
                </a:ln>
                <a:solidFill>
                  <a:srgbClr val="3A3838"/>
                </a:solidFill>
                <a:effectLst/>
                <a:uLnTx/>
                <a:uFillTx/>
                <a:latin typeface="Century Gothic"/>
                <a:ea typeface="+mn-ea"/>
                <a:cs typeface="+mn-cs"/>
              </a:rPr>
              <a:t>viviste</a:t>
            </a:r>
            <a:r>
              <a:rPr kumimoji="0" lang="en-GB" sz="18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00" b="0" i="1" u="none" strike="noStrike" kern="1200" cap="none" spc="0" normalizeH="0" baseline="0" noProof="0" dirty="0" err="1">
                <a:ln>
                  <a:noFill/>
                </a:ln>
                <a:solidFill>
                  <a:srgbClr val="3A3838"/>
                </a:solidFill>
                <a:effectLst/>
                <a:uLnTx/>
                <a:uFillTx/>
                <a:latin typeface="Century Gothic"/>
                <a:ea typeface="+mn-ea"/>
                <a:cs typeface="+mn-cs"/>
              </a:rPr>
              <a:t>en</a:t>
            </a:r>
            <a:r>
              <a:rPr kumimoji="0" lang="en-GB" sz="18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00" b="0" i="1" u="none" strike="noStrike" kern="1200" cap="none" spc="0" normalizeH="0" baseline="0" noProof="0" dirty="0" err="1">
                <a:ln>
                  <a:noFill/>
                </a:ln>
                <a:solidFill>
                  <a:srgbClr val="3A3838"/>
                </a:solidFill>
                <a:effectLst/>
                <a:uLnTx/>
                <a:uFillTx/>
                <a:latin typeface="Century Gothic"/>
                <a:ea typeface="+mn-ea"/>
                <a:cs typeface="+mn-cs"/>
              </a:rPr>
              <a:t>los</a:t>
            </a:r>
            <a:r>
              <a:rPr kumimoji="0" lang="en-GB" sz="18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00" b="0" i="1" u="none" strike="noStrike" kern="1200" cap="none" spc="0" normalizeH="0" baseline="0" noProof="0" dirty="0" err="1">
                <a:ln>
                  <a:noFill/>
                </a:ln>
                <a:solidFill>
                  <a:srgbClr val="3A3838"/>
                </a:solidFill>
                <a:effectLst/>
                <a:uLnTx/>
                <a:uFillTx/>
                <a:latin typeface="Century Gothic"/>
                <a:ea typeface="+mn-ea"/>
                <a:cs typeface="+mn-cs"/>
              </a:rPr>
              <a:t>Estados</a:t>
            </a:r>
            <a:r>
              <a:rPr kumimoji="0" lang="en-GB" sz="1800" b="0" i="1" u="none" strike="noStrike" kern="1200" cap="none" spc="0" normalizeH="0" baseline="0" noProof="0" dirty="0">
                <a:ln>
                  <a:noFill/>
                </a:ln>
                <a:solidFill>
                  <a:srgbClr val="3A3838"/>
                </a:solidFill>
                <a:effectLst/>
                <a:uLnTx/>
                <a:uFillTx/>
                <a:latin typeface="Century Gothic"/>
                <a:ea typeface="+mn-ea"/>
                <a:cs typeface="+mn-cs"/>
              </a:rPr>
              <a:t> Unidos?</a:t>
            </a:r>
          </a:p>
        </p:txBody>
      </p:sp>
      <p:sp>
        <p:nvSpPr>
          <p:cNvPr id="44" name="Rectangle 43">
            <a:extLst>
              <a:ext uri="{FF2B5EF4-FFF2-40B4-BE49-F238E27FC236}">
                <a16:creationId xmlns:a16="http://schemas.microsoft.com/office/drawing/2014/main" id="{FEA0B4F2-4F55-DFD9-F83D-05271D47D12E}"/>
              </a:ext>
            </a:extLst>
          </p:cNvPr>
          <p:cNvSpPr/>
          <p:nvPr/>
        </p:nvSpPr>
        <p:spPr>
          <a:xfrm>
            <a:off x="6288552" y="701525"/>
            <a:ext cx="5717023"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¿Por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decidió</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salir</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de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su</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país</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45" name="Rectangle 44">
            <a:extLst>
              <a:ext uri="{FF2B5EF4-FFF2-40B4-BE49-F238E27FC236}">
                <a16:creationId xmlns:a16="http://schemas.microsoft.com/office/drawing/2014/main" id="{7765753C-853C-A325-0E8E-1DE25FC8DBBA}"/>
              </a:ext>
            </a:extLst>
          </p:cNvPr>
          <p:cNvSpPr/>
          <p:nvPr/>
        </p:nvSpPr>
        <p:spPr>
          <a:xfrm>
            <a:off x="6288552" y="1599330"/>
            <a:ext cx="5717023"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¿Con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quién</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compartiste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viaje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46" name="Rectangle 45">
            <a:extLst>
              <a:ext uri="{FF2B5EF4-FFF2-40B4-BE49-F238E27FC236}">
                <a16:creationId xmlns:a16="http://schemas.microsoft.com/office/drawing/2014/main" id="{97516DD8-B6CD-0206-0369-BA3DB8BA1AEC}"/>
              </a:ext>
            </a:extLst>
          </p:cNvPr>
          <p:cNvSpPr/>
          <p:nvPr/>
        </p:nvSpPr>
        <p:spPr>
          <a:xfrm>
            <a:off x="6288552" y="2491270"/>
            <a:ext cx="5717023"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dónde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corriste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47" name="Rectangle 46">
            <a:extLst>
              <a:ext uri="{FF2B5EF4-FFF2-40B4-BE49-F238E27FC236}">
                <a16:creationId xmlns:a16="http://schemas.microsoft.com/office/drawing/2014/main" id="{0A7D84B2-12D7-7676-D809-8B5138E47DA7}"/>
              </a:ext>
            </a:extLst>
          </p:cNvPr>
          <p:cNvSpPr/>
          <p:nvPr/>
        </p:nvSpPr>
        <p:spPr>
          <a:xfrm>
            <a:off x="6288552" y="3379377"/>
            <a:ext cx="5717023"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Sobre</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quién</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escribió</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su</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primer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libro</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48" name="Rectangle 47">
            <a:extLst>
              <a:ext uri="{FF2B5EF4-FFF2-40B4-BE49-F238E27FC236}">
                <a16:creationId xmlns:a16="http://schemas.microsoft.com/office/drawing/2014/main" id="{18E1BAB8-5EF0-69DD-9509-13A598504118}"/>
              </a:ext>
            </a:extLst>
          </p:cNvPr>
          <p:cNvSpPr/>
          <p:nvPr/>
        </p:nvSpPr>
        <p:spPr>
          <a:xfrm>
            <a:off x="6288552" y="4281149"/>
            <a:ext cx="5717023"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5"/>
              <a:tabLst/>
              <a:defRPr/>
            </a:pP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año</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recibió</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 un </a:t>
            </a:r>
            <a:r>
              <a:rPr kumimoji="0" lang="en-GB" sz="2000" b="0" i="1" u="none" strike="noStrike" kern="1200" cap="none" spc="0" normalizeH="0" baseline="0" noProof="0" dirty="0" err="1">
                <a:ln>
                  <a:noFill/>
                </a:ln>
                <a:solidFill>
                  <a:srgbClr val="3A3838"/>
                </a:solidFill>
                <a:effectLst/>
                <a:uLnTx/>
                <a:uFillTx/>
                <a:latin typeface="Century Gothic"/>
                <a:ea typeface="+mn-ea"/>
                <a:cs typeface="+mn-cs"/>
              </a:rPr>
              <a:t>premio</a:t>
            </a:r>
            <a:r>
              <a:rPr kumimoji="0" lang="en-GB" sz="20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49" name="Rectangle 48">
            <a:extLst>
              <a:ext uri="{FF2B5EF4-FFF2-40B4-BE49-F238E27FC236}">
                <a16:creationId xmlns:a16="http://schemas.microsoft.com/office/drawing/2014/main" id="{E7D99309-DEB9-C9FF-0420-AED535BBF24D}"/>
              </a:ext>
            </a:extLst>
          </p:cNvPr>
          <p:cNvSpPr/>
          <p:nvPr/>
        </p:nvSpPr>
        <p:spPr>
          <a:xfrm>
            <a:off x="6288552" y="5182762"/>
            <a:ext cx="5717023" cy="3713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6"/>
              <a:tabLst/>
              <a:defRPr/>
            </a:pPr>
            <a:r>
              <a:rPr kumimoji="0" lang="en-GB" sz="1850" b="0" i="1" u="none" strike="noStrike" kern="1200" cap="none" spc="0" normalizeH="0" baseline="0" noProof="0" dirty="0">
                <a:ln>
                  <a:noFill/>
                </a:ln>
                <a:solidFill>
                  <a:srgbClr val="3A3838"/>
                </a:solidFill>
                <a:effectLst/>
                <a:uLnTx/>
                <a:uFillTx/>
                <a:latin typeface="Century Gothic"/>
                <a:ea typeface="+mn-ea"/>
                <a:cs typeface="+mn-cs"/>
              </a:rPr>
              <a:t>¿</a:t>
            </a:r>
            <a:r>
              <a:rPr kumimoji="0" lang="en-GB" sz="1850" b="0" i="1" u="none" strike="noStrike" kern="1200" cap="none" spc="0" normalizeH="0" baseline="0" noProof="0" dirty="0" err="1">
                <a:ln>
                  <a:noFill/>
                </a:ln>
                <a:solidFill>
                  <a:srgbClr val="3A3838"/>
                </a:solidFill>
                <a:effectLst/>
                <a:uLnTx/>
                <a:uFillTx/>
                <a:latin typeface="Century Gothic"/>
                <a:ea typeface="+mn-ea"/>
                <a:cs typeface="+mn-cs"/>
              </a:rPr>
              <a:t>Cómo</a:t>
            </a:r>
            <a:r>
              <a:rPr kumimoji="0" lang="en-GB" sz="185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50" b="0" i="1" u="none" strike="noStrike" kern="1200" cap="none" spc="0" normalizeH="0" baseline="0" noProof="0" dirty="0" err="1">
                <a:ln>
                  <a:noFill/>
                </a:ln>
                <a:solidFill>
                  <a:srgbClr val="3A3838"/>
                </a:solidFill>
                <a:effectLst/>
                <a:uLnTx/>
                <a:uFillTx/>
                <a:latin typeface="Century Gothic"/>
                <a:ea typeface="+mn-ea"/>
                <a:cs typeface="+mn-cs"/>
              </a:rPr>
              <a:t>decidiste</a:t>
            </a:r>
            <a:r>
              <a:rPr kumimoji="0" lang="en-GB" sz="185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50" b="0" i="1" u="none" strike="noStrike" kern="1200" cap="none" spc="0" normalizeH="0" baseline="0" noProof="0" dirty="0" err="1">
                <a:ln>
                  <a:noFill/>
                </a:ln>
                <a:solidFill>
                  <a:srgbClr val="3A3838"/>
                </a:solidFill>
                <a:effectLst/>
                <a:uLnTx/>
                <a:uFillTx/>
                <a:latin typeface="Century Gothic"/>
                <a:ea typeface="+mn-ea"/>
                <a:cs typeface="+mn-cs"/>
              </a:rPr>
              <a:t>vivir</a:t>
            </a:r>
            <a:r>
              <a:rPr kumimoji="0" lang="en-GB" sz="185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50" b="0" i="1" u="none" strike="noStrike" kern="1200" cap="none" spc="0" normalizeH="0" baseline="0" noProof="0" dirty="0" err="1">
                <a:ln>
                  <a:noFill/>
                </a:ln>
                <a:solidFill>
                  <a:srgbClr val="3A3838"/>
                </a:solidFill>
                <a:effectLst/>
                <a:uLnTx/>
                <a:uFillTx/>
                <a:latin typeface="Century Gothic"/>
                <a:ea typeface="+mn-ea"/>
                <a:cs typeface="+mn-cs"/>
              </a:rPr>
              <a:t>en</a:t>
            </a:r>
            <a:r>
              <a:rPr kumimoji="0" lang="en-GB" sz="185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50" b="0" i="1" u="none" strike="noStrike" kern="1200" cap="none" spc="0" normalizeH="0" baseline="0" noProof="0" dirty="0" err="1">
                <a:ln>
                  <a:noFill/>
                </a:ln>
                <a:solidFill>
                  <a:srgbClr val="3A3838"/>
                </a:solidFill>
                <a:effectLst/>
                <a:uLnTx/>
                <a:uFillTx/>
                <a:latin typeface="Century Gothic"/>
                <a:ea typeface="+mn-ea"/>
                <a:cs typeface="+mn-cs"/>
              </a:rPr>
              <a:t>los</a:t>
            </a:r>
            <a:r>
              <a:rPr kumimoji="0" lang="en-GB" sz="185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1850" b="0" i="1" u="none" strike="noStrike" kern="1200" cap="none" spc="0" normalizeH="0" baseline="0" noProof="0" dirty="0" err="1">
                <a:ln>
                  <a:noFill/>
                </a:ln>
                <a:solidFill>
                  <a:srgbClr val="3A3838"/>
                </a:solidFill>
                <a:effectLst/>
                <a:uLnTx/>
                <a:uFillTx/>
                <a:latin typeface="Century Gothic"/>
                <a:ea typeface="+mn-ea"/>
                <a:cs typeface="+mn-cs"/>
              </a:rPr>
              <a:t>Estados</a:t>
            </a:r>
            <a:r>
              <a:rPr kumimoji="0" lang="en-GB" sz="1850" b="0" i="1" u="none" strike="noStrike" kern="1200" cap="none" spc="0" normalizeH="0" baseline="0" noProof="0" dirty="0">
                <a:ln>
                  <a:noFill/>
                </a:ln>
                <a:solidFill>
                  <a:srgbClr val="3A3838"/>
                </a:solidFill>
                <a:effectLst/>
                <a:uLnTx/>
                <a:uFillTx/>
                <a:latin typeface="Century Gothic"/>
                <a:ea typeface="+mn-ea"/>
                <a:cs typeface="+mn-cs"/>
              </a:rPr>
              <a:t> Unidos?</a:t>
            </a:r>
          </a:p>
        </p:txBody>
      </p:sp>
      <p:sp>
        <p:nvSpPr>
          <p:cNvPr id="50" name="TextBox 49">
            <a:extLst>
              <a:ext uri="{FF2B5EF4-FFF2-40B4-BE49-F238E27FC236}">
                <a16:creationId xmlns:a16="http://schemas.microsoft.com/office/drawing/2014/main" id="{8A734097-DFD3-720B-64B6-19383D0140DE}"/>
              </a:ext>
            </a:extLst>
          </p:cNvPr>
          <p:cNvSpPr txBox="1"/>
          <p:nvPr/>
        </p:nvSpPr>
        <p:spPr>
          <a:xfrm>
            <a:off x="186421" y="1040482"/>
            <a:ext cx="5717027"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Nací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México.</a:t>
            </a:r>
          </a:p>
        </p:txBody>
      </p:sp>
      <p:sp>
        <p:nvSpPr>
          <p:cNvPr id="51" name="TextBox 50">
            <a:extLst>
              <a:ext uri="{FF2B5EF4-FFF2-40B4-BE49-F238E27FC236}">
                <a16:creationId xmlns:a16="http://schemas.microsoft.com/office/drawing/2014/main" id="{BB955F62-7CDE-1DC5-A83E-C9F71BB074BA}"/>
              </a:ext>
            </a:extLst>
          </p:cNvPr>
          <p:cNvSpPr txBox="1"/>
          <p:nvPr/>
        </p:nvSpPr>
        <p:spPr>
          <a:xfrm>
            <a:off x="189150" y="2190820"/>
            <a:ext cx="5717027"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FFFF"/>
                </a:solidFill>
                <a:effectLst/>
                <a:uLnTx/>
                <a:uFillTx/>
                <a:latin typeface="Century Gothic"/>
                <a:ea typeface="+mn-ea"/>
                <a:cs typeface="+mn-cs"/>
              </a:rPr>
              <a:t>No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pedí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ayuda</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a:t>
            </a:r>
          </a:p>
        </p:txBody>
      </p:sp>
      <p:sp>
        <p:nvSpPr>
          <p:cNvPr id="52" name="TextBox 51">
            <a:extLst>
              <a:ext uri="{FF2B5EF4-FFF2-40B4-BE49-F238E27FC236}">
                <a16:creationId xmlns:a16="http://schemas.microsoft.com/office/drawing/2014/main" id="{38ECAE5E-9FD8-E011-4D3C-D59BD35DD5FD}"/>
              </a:ext>
            </a:extLst>
          </p:cNvPr>
          <p:cNvSpPr txBox="1"/>
          <p:nvPr/>
        </p:nvSpPr>
        <p:spPr>
          <a:xfrm>
            <a:off x="189149" y="3036998"/>
            <a:ext cx="5717027"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Huyó</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los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Estados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Unidos.</a:t>
            </a:r>
          </a:p>
        </p:txBody>
      </p:sp>
      <p:sp>
        <p:nvSpPr>
          <p:cNvPr id="53" name="TextBox 52">
            <a:extLst>
              <a:ext uri="{FF2B5EF4-FFF2-40B4-BE49-F238E27FC236}">
                <a16:creationId xmlns:a16="http://schemas.microsoft.com/office/drawing/2014/main" id="{37115924-2579-A80E-192E-8E5FA56DFCEA}"/>
              </a:ext>
            </a:extLst>
          </p:cNvPr>
          <p:cNvSpPr txBox="1"/>
          <p:nvPr/>
        </p:nvSpPr>
        <p:spPr>
          <a:xfrm>
            <a:off x="189148" y="3883176"/>
            <a:ext cx="5717027"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Escribió</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que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fue</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muy</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difícil</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a:t>
            </a:r>
          </a:p>
        </p:txBody>
      </p:sp>
      <p:sp>
        <p:nvSpPr>
          <p:cNvPr id="54" name="TextBox 53">
            <a:extLst>
              <a:ext uri="{FF2B5EF4-FFF2-40B4-BE49-F238E27FC236}">
                <a16:creationId xmlns:a16="http://schemas.microsoft.com/office/drawing/2014/main" id="{2B88B366-3405-D77E-E57A-E1AF9C09B73F}"/>
              </a:ext>
            </a:extLst>
          </p:cNvPr>
          <p:cNvSpPr txBox="1"/>
          <p:nvPr/>
        </p:nvSpPr>
        <p:spPr>
          <a:xfrm>
            <a:off x="182294" y="5016163"/>
            <a:ext cx="5717027"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a:ln>
                  <a:noFill/>
                </a:ln>
                <a:solidFill>
                  <a:srgbClr val="FFFFFF"/>
                </a:solidFill>
                <a:effectLst/>
                <a:uLnTx/>
                <a:uFillTx/>
                <a:latin typeface="Century Gothic"/>
                <a:ea typeface="+mn-ea"/>
                <a:cs typeface="+mn-cs"/>
              </a:rPr>
              <a:t>La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historia</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de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su</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viaje</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lo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influyó</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a:t>
            </a:r>
          </a:p>
        </p:txBody>
      </p:sp>
      <p:sp>
        <p:nvSpPr>
          <p:cNvPr id="55" name="TextBox 54">
            <a:extLst>
              <a:ext uri="{FF2B5EF4-FFF2-40B4-BE49-F238E27FC236}">
                <a16:creationId xmlns:a16="http://schemas.microsoft.com/office/drawing/2014/main" id="{D6B00081-D47D-9934-1124-62EEC76D6499}"/>
              </a:ext>
            </a:extLst>
          </p:cNvPr>
          <p:cNvSpPr txBox="1"/>
          <p:nvPr/>
        </p:nvSpPr>
        <p:spPr>
          <a:xfrm>
            <a:off x="182293" y="5856872"/>
            <a:ext cx="5717027"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Volví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 México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hace</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dos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años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a:t>
            </a:r>
          </a:p>
        </p:txBody>
      </p:sp>
      <p:sp>
        <p:nvSpPr>
          <p:cNvPr id="56" name="TextBox 55">
            <a:extLst>
              <a:ext uri="{FF2B5EF4-FFF2-40B4-BE49-F238E27FC236}">
                <a16:creationId xmlns:a16="http://schemas.microsoft.com/office/drawing/2014/main" id="{189C5E46-54E7-DE87-AB7B-E7926F88A538}"/>
              </a:ext>
            </a:extLst>
          </p:cNvPr>
          <p:cNvSpPr txBox="1"/>
          <p:nvPr/>
        </p:nvSpPr>
        <p:spPr>
          <a:xfrm>
            <a:off x="6287185" y="1074933"/>
            <a:ext cx="5717027"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Salió</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del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país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por</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la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guerra</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a:t>
            </a:r>
          </a:p>
        </p:txBody>
      </p:sp>
      <p:sp>
        <p:nvSpPr>
          <p:cNvPr id="57" name="TextBox 56">
            <a:extLst>
              <a:ext uri="{FF2B5EF4-FFF2-40B4-BE49-F238E27FC236}">
                <a16:creationId xmlns:a16="http://schemas.microsoft.com/office/drawing/2014/main" id="{A1D50614-E20E-4780-A8C6-40D9301A286D}"/>
              </a:ext>
            </a:extLst>
          </p:cNvPr>
          <p:cNvSpPr txBox="1"/>
          <p:nvPr/>
        </p:nvSpPr>
        <p:spPr>
          <a:xfrm>
            <a:off x="6292672" y="1970375"/>
            <a:ext cx="5717027"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Compartí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el</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viaje</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con mi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tío</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a:t>
            </a:r>
          </a:p>
        </p:txBody>
      </p:sp>
      <p:sp>
        <p:nvSpPr>
          <p:cNvPr id="58" name="TextBox 57">
            <a:extLst>
              <a:ext uri="{FF2B5EF4-FFF2-40B4-BE49-F238E27FC236}">
                <a16:creationId xmlns:a16="http://schemas.microsoft.com/office/drawing/2014/main" id="{F7DEFAA0-10EA-9B30-FF6E-57DFE9CCD220}"/>
              </a:ext>
            </a:extLst>
          </p:cNvPr>
          <p:cNvSpPr txBox="1"/>
          <p:nvPr/>
        </p:nvSpPr>
        <p:spPr>
          <a:xfrm>
            <a:off x="6281705" y="2865817"/>
            <a:ext cx="5717027"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Huí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los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Estados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Unidos.</a:t>
            </a:r>
          </a:p>
        </p:txBody>
      </p:sp>
      <p:sp>
        <p:nvSpPr>
          <p:cNvPr id="59" name="TextBox 58">
            <a:extLst>
              <a:ext uri="{FF2B5EF4-FFF2-40B4-BE49-F238E27FC236}">
                <a16:creationId xmlns:a16="http://schemas.microsoft.com/office/drawing/2014/main" id="{282F08C4-575B-7F79-9A2C-42D94BD6DDBC}"/>
              </a:ext>
            </a:extLst>
          </p:cNvPr>
          <p:cNvSpPr txBox="1"/>
          <p:nvPr/>
        </p:nvSpPr>
        <p:spPr>
          <a:xfrm>
            <a:off x="6281704" y="3757792"/>
            <a:ext cx="5717027"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Describió</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 sus padres.</a:t>
            </a:r>
          </a:p>
        </p:txBody>
      </p:sp>
      <p:sp>
        <p:nvSpPr>
          <p:cNvPr id="60" name="TextBox 59">
            <a:extLst>
              <a:ext uri="{FF2B5EF4-FFF2-40B4-BE49-F238E27FC236}">
                <a16:creationId xmlns:a16="http://schemas.microsoft.com/office/drawing/2014/main" id="{C3819508-CD56-6C74-4F3B-1793CD2D60B5}"/>
              </a:ext>
            </a:extLst>
          </p:cNvPr>
          <p:cNvSpPr txBox="1"/>
          <p:nvPr/>
        </p:nvSpPr>
        <p:spPr>
          <a:xfrm>
            <a:off x="6288552" y="4660484"/>
            <a:ext cx="5717027" cy="400110"/>
          </a:xfrm>
          <a:prstGeom prst="rect">
            <a:avLst/>
          </a:prstGeom>
          <a:solidFill>
            <a:schemeClr val="accent3"/>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Recogió</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un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premio</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importante</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2014.</a:t>
            </a:r>
          </a:p>
        </p:txBody>
      </p:sp>
      <p:sp>
        <p:nvSpPr>
          <p:cNvPr id="61" name="TextBox 60">
            <a:extLst>
              <a:ext uri="{FF2B5EF4-FFF2-40B4-BE49-F238E27FC236}">
                <a16:creationId xmlns:a16="http://schemas.microsoft.com/office/drawing/2014/main" id="{BAC6B10A-847D-DDFF-55E3-4D06101A16EB}"/>
              </a:ext>
            </a:extLst>
          </p:cNvPr>
          <p:cNvSpPr txBox="1"/>
          <p:nvPr/>
        </p:nvSpPr>
        <p:spPr>
          <a:xfrm>
            <a:off x="6288552" y="5548191"/>
            <a:ext cx="5717027" cy="684000"/>
          </a:xfrm>
          <a:prstGeom prst="rect">
            <a:avLst/>
          </a:prstGeom>
          <a:solidFill>
            <a:schemeClr val="accent3"/>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Entendí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que hay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más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oportunidades</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1" u="none" strike="noStrike" kern="1200" cap="none" spc="0" normalizeH="0" baseline="0" noProof="0" dirty="0" err="1">
                <a:ln>
                  <a:noFill/>
                </a:ln>
                <a:solidFill>
                  <a:srgbClr val="FFFFFF"/>
                </a:solidFill>
                <a:effectLst/>
                <a:uLnTx/>
                <a:uFillTx/>
                <a:latin typeface="Century Gothic"/>
                <a:ea typeface="+mn-ea"/>
                <a:cs typeface="+mn-cs"/>
              </a:rPr>
              <a:t>aquí</a:t>
            </a:r>
            <a:r>
              <a:rPr kumimoji="0" lang="en-GB" sz="2000" b="0" i="1" u="none" strike="noStrike" kern="1200" cap="none" spc="0" normalizeH="0" baseline="0" noProof="0" dirty="0">
                <a:ln>
                  <a:noFill/>
                </a:ln>
                <a:solidFill>
                  <a:srgbClr val="FFFFFF"/>
                </a:solidFill>
                <a:effectLst/>
                <a:uLnTx/>
                <a:uFillTx/>
                <a:latin typeface="Century Gothic"/>
                <a:ea typeface="+mn-ea"/>
                <a:cs typeface="+mn-cs"/>
              </a:rPr>
              <a:t>.</a:t>
            </a:r>
          </a:p>
        </p:txBody>
      </p:sp>
      <p:sp>
        <p:nvSpPr>
          <p:cNvPr id="63" name="Title 62">
            <a:extLst>
              <a:ext uri="{FF2B5EF4-FFF2-40B4-BE49-F238E27FC236}">
                <a16:creationId xmlns:a16="http://schemas.microsoft.com/office/drawing/2014/main" id="{362F6348-FAFE-8122-2B83-65F3893B6564}"/>
              </a:ext>
            </a:extLst>
          </p:cNvPr>
          <p:cNvSpPr>
            <a:spLocks noGrp="1"/>
          </p:cNvSpPr>
          <p:nvPr>
            <p:ph type="title" idx="4294967295"/>
          </p:nvPr>
        </p:nvSpPr>
        <p:spPr>
          <a:xfrm>
            <a:off x="0" y="-410822"/>
            <a:ext cx="10515600" cy="1325563"/>
          </a:xfrm>
        </p:spPr>
        <p:txBody>
          <a:bodyPr/>
          <a:lstStyle/>
          <a:p>
            <a:r>
              <a:rPr lang="en-GB" sz="2400" u="sng" dirty="0" err="1">
                <a:solidFill>
                  <a:schemeClr val="accent3"/>
                </a:solidFill>
              </a:rPr>
              <a:t>Respuestas</a:t>
            </a:r>
            <a:endParaRPr lang="en-GB" sz="2400" u="sng" dirty="0">
              <a:solidFill>
                <a:schemeClr val="accent3"/>
              </a:solidFill>
            </a:endParaRPr>
          </a:p>
        </p:txBody>
      </p:sp>
    </p:spTree>
    <p:extLst>
      <p:ext uri="{BB962C8B-B14F-4D97-AF65-F5344CB8AC3E}">
        <p14:creationId xmlns:p14="http://schemas.microsoft.com/office/powerpoint/2010/main" val="3270154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5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5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0"/>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5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41"/>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53"/>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42"/>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54"/>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43"/>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55"/>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44"/>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56"/>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5"/>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57"/>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grpId="0" nodeType="clickEffect">
                                  <p:stCondLst>
                                    <p:cond delay="0"/>
                                  </p:stCondLst>
                                  <p:childTnLst>
                                    <p:set>
                                      <p:cBhvr>
                                        <p:cTn id="118" dur="1" fill="hold">
                                          <p:stCondLst>
                                            <p:cond delay="0"/>
                                          </p:stCondLst>
                                        </p:cTn>
                                        <p:tgtEl>
                                          <p:spTgt spid="46"/>
                                        </p:tgtEl>
                                        <p:attrNameLst>
                                          <p:attrName>style.visibility</p:attrName>
                                        </p:attrNameLst>
                                      </p:cBhvr>
                                      <p:to>
                                        <p:strVal val="visible"/>
                                      </p:to>
                                    </p:set>
                                  </p:childTnLst>
                                </p:cTn>
                              </p:par>
                            </p:childTnLst>
                          </p:cTn>
                        </p:par>
                      </p:childTnLst>
                    </p:cTn>
                  </p:par>
                  <p:par>
                    <p:cTn id="119" fill="hold">
                      <p:stCondLst>
                        <p:cond delay="indefinite"/>
                      </p:stCondLst>
                      <p:childTnLst>
                        <p:par>
                          <p:cTn id="120" fill="hold">
                            <p:stCondLst>
                              <p:cond delay="0"/>
                            </p:stCondLst>
                            <p:childTnLst>
                              <p:par>
                                <p:cTn id="121" presetID="1" presetClass="entr" presetSubtype="0" fill="hold" grpId="0" nodeType="clickEffect">
                                  <p:stCondLst>
                                    <p:cond delay="0"/>
                                  </p:stCondLst>
                                  <p:childTnLst>
                                    <p:set>
                                      <p:cBhvr>
                                        <p:cTn id="122" dur="1" fill="hold">
                                          <p:stCondLst>
                                            <p:cond delay="0"/>
                                          </p:stCondLst>
                                        </p:cTn>
                                        <p:tgtEl>
                                          <p:spTgt spid="58"/>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1" presetClass="entr" presetSubtype="0" fill="hold" grpId="0" nodeType="clickEffect">
                                  <p:stCondLst>
                                    <p:cond delay="0"/>
                                  </p:stCondLst>
                                  <p:childTnLst>
                                    <p:set>
                                      <p:cBhvr>
                                        <p:cTn id="126" dur="1" fill="hold">
                                          <p:stCondLst>
                                            <p:cond delay="0"/>
                                          </p:stCondLst>
                                        </p:cTn>
                                        <p:tgtEl>
                                          <p:spTgt spid="47"/>
                                        </p:tgtEl>
                                        <p:attrNameLst>
                                          <p:attrName>style.visibility</p:attrName>
                                        </p:attrNameLst>
                                      </p:cBhvr>
                                      <p:to>
                                        <p:strVal val="visible"/>
                                      </p:to>
                                    </p:set>
                                  </p:childTnLst>
                                </p:cTn>
                              </p:par>
                            </p:childTnLst>
                          </p:cTn>
                        </p:par>
                      </p:childTnLst>
                    </p:cTn>
                  </p:par>
                  <p:par>
                    <p:cTn id="127" fill="hold">
                      <p:stCondLst>
                        <p:cond delay="indefinite"/>
                      </p:stCondLst>
                      <p:childTnLst>
                        <p:par>
                          <p:cTn id="128" fill="hold">
                            <p:stCondLst>
                              <p:cond delay="0"/>
                            </p:stCondLst>
                            <p:childTnLst>
                              <p:par>
                                <p:cTn id="129" presetID="1" presetClass="entr" presetSubtype="0" fill="hold" grpId="0" nodeType="clickEffect">
                                  <p:stCondLst>
                                    <p:cond delay="0"/>
                                  </p:stCondLst>
                                  <p:childTnLst>
                                    <p:set>
                                      <p:cBhvr>
                                        <p:cTn id="130" dur="1" fill="hold">
                                          <p:stCondLst>
                                            <p:cond delay="0"/>
                                          </p:stCondLst>
                                        </p:cTn>
                                        <p:tgtEl>
                                          <p:spTgt spid="59"/>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1" presetClass="entr" presetSubtype="0" fill="hold" grpId="0" nodeType="clickEffect">
                                  <p:stCondLst>
                                    <p:cond delay="0"/>
                                  </p:stCondLst>
                                  <p:childTnLst>
                                    <p:set>
                                      <p:cBhvr>
                                        <p:cTn id="134" dur="1" fill="hold">
                                          <p:stCondLst>
                                            <p:cond delay="0"/>
                                          </p:stCondLst>
                                        </p:cTn>
                                        <p:tgtEl>
                                          <p:spTgt spid="48"/>
                                        </p:tgtEl>
                                        <p:attrNameLst>
                                          <p:attrName>style.visibility</p:attrName>
                                        </p:attrNameLst>
                                      </p:cBhvr>
                                      <p:to>
                                        <p:strVal val="visible"/>
                                      </p:to>
                                    </p:set>
                                  </p:childTnLst>
                                </p:cTn>
                              </p:par>
                            </p:childTnLst>
                          </p:cTn>
                        </p:par>
                      </p:childTnLst>
                    </p:cTn>
                  </p:par>
                  <p:par>
                    <p:cTn id="135" fill="hold">
                      <p:stCondLst>
                        <p:cond delay="indefinite"/>
                      </p:stCondLst>
                      <p:childTnLst>
                        <p:par>
                          <p:cTn id="136" fill="hold">
                            <p:stCondLst>
                              <p:cond delay="0"/>
                            </p:stCondLst>
                            <p:childTnLst>
                              <p:par>
                                <p:cTn id="137" presetID="1" presetClass="entr" presetSubtype="0" fill="hold" grpId="0" nodeType="clickEffect">
                                  <p:stCondLst>
                                    <p:cond delay="0"/>
                                  </p:stCondLst>
                                  <p:childTnLst>
                                    <p:set>
                                      <p:cBhvr>
                                        <p:cTn id="138" dur="1" fill="hold">
                                          <p:stCondLst>
                                            <p:cond delay="0"/>
                                          </p:stCondLst>
                                        </p:cTn>
                                        <p:tgtEl>
                                          <p:spTgt spid="60"/>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1" presetClass="entr" presetSubtype="0" fill="hold" grpId="0" nodeType="clickEffect">
                                  <p:stCondLst>
                                    <p:cond delay="0"/>
                                  </p:stCondLst>
                                  <p:childTnLst>
                                    <p:set>
                                      <p:cBhvr>
                                        <p:cTn id="142" dur="1" fill="hold">
                                          <p:stCondLst>
                                            <p:cond delay="0"/>
                                          </p:stCondLst>
                                        </p:cTn>
                                        <p:tgtEl>
                                          <p:spTgt spid="49"/>
                                        </p:tgtEl>
                                        <p:attrNameLst>
                                          <p:attrName>style.visibility</p:attrName>
                                        </p:attrNameLst>
                                      </p:cBhvr>
                                      <p:to>
                                        <p:strVal val="visible"/>
                                      </p:to>
                                    </p:set>
                                  </p:childTnLst>
                                </p:cTn>
                              </p:par>
                            </p:childTnLst>
                          </p:cTn>
                        </p:par>
                      </p:childTnLst>
                    </p:cTn>
                  </p:par>
                  <p:par>
                    <p:cTn id="143" fill="hold">
                      <p:stCondLst>
                        <p:cond delay="indefinite"/>
                      </p:stCondLst>
                      <p:childTnLst>
                        <p:par>
                          <p:cTn id="144" fill="hold">
                            <p:stCondLst>
                              <p:cond delay="0"/>
                            </p:stCondLst>
                            <p:childTnLst>
                              <p:par>
                                <p:cTn id="145" presetID="1" presetClass="entr" presetSubtype="0" fill="hold" grpId="0" nodeType="clickEffect">
                                  <p:stCondLst>
                                    <p:cond delay="0"/>
                                  </p:stCondLst>
                                  <p:childTnLst>
                                    <p:set>
                                      <p:cBhvr>
                                        <p:cTn id="146" dur="1" fill="hold">
                                          <p:stCondLst>
                                            <p:cond delay="0"/>
                                          </p:stCondLst>
                                        </p:cTn>
                                        <p:tgtEl>
                                          <p:spTgt spid="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A857F-F2A2-441C-9F58-601DA3815080}"/>
              </a:ext>
            </a:extLst>
          </p:cNvPr>
          <p:cNvSpPr>
            <a:spLocks noGrp="1"/>
          </p:cNvSpPr>
          <p:nvPr>
            <p:ph type="body" sz="quarter" idx="12"/>
          </p:nvPr>
        </p:nvSpPr>
        <p:spPr>
          <a:xfrm>
            <a:off x="363538" y="5329486"/>
            <a:ext cx="4164919" cy="1154112"/>
          </a:xfrm>
        </p:spPr>
        <p:txBody>
          <a:bodyPr>
            <a:normAutofit fontScale="70000" lnSpcReduction="20000"/>
          </a:bodyPr>
          <a:lstStyle/>
          <a:p>
            <a:r>
              <a:rPr lang="en-ES" dirty="0"/>
              <a:t>Louise Caruso / Amanda Izquierdo</a:t>
            </a:r>
          </a:p>
          <a:p>
            <a:r>
              <a:rPr lang="en-ES" dirty="0"/>
              <a:t>Artwork: Mark Davies</a:t>
            </a:r>
          </a:p>
          <a:p>
            <a:r>
              <a:rPr lang="en-ES" dirty="0"/>
              <a:t>Date updated </a:t>
            </a:r>
            <a:r>
              <a:rPr lang="en-GB" dirty="0"/>
              <a:t>02/03/</a:t>
            </a:r>
            <a:r>
              <a:rPr lang="en-ES" dirty="0"/>
              <a:t>2</a:t>
            </a:r>
            <a:r>
              <a:rPr lang="en-GB" dirty="0"/>
              <a:t>3</a:t>
            </a:r>
            <a:endParaRPr lang="en-ES" dirty="0"/>
          </a:p>
        </p:txBody>
      </p:sp>
      <p:sp>
        <p:nvSpPr>
          <p:cNvPr id="3" name="Text Placeholder 2">
            <a:extLst>
              <a:ext uri="{FF2B5EF4-FFF2-40B4-BE49-F238E27FC236}">
                <a16:creationId xmlns:a16="http://schemas.microsoft.com/office/drawing/2014/main" id="{256A3B44-AA77-DC83-797E-DE8698233EE4}"/>
              </a:ext>
            </a:extLst>
          </p:cNvPr>
          <p:cNvSpPr>
            <a:spLocks noGrp="1"/>
          </p:cNvSpPr>
          <p:nvPr>
            <p:ph type="body" sz="quarter" idx="13"/>
          </p:nvPr>
        </p:nvSpPr>
        <p:spPr>
          <a:xfrm>
            <a:off x="363537" y="3020084"/>
            <a:ext cx="6392862" cy="1068168"/>
          </a:xfrm>
        </p:spPr>
        <p:txBody>
          <a:bodyPr>
            <a:normAutofit/>
          </a:bodyPr>
          <a:lstStyle/>
          <a:p>
            <a:pPr marR="0" lvl="0" algn="l" defTabSz="914400" rtl="0" eaLnBrk="1" fontAlgn="auto" latinLnBrk="0" hangingPunct="1">
              <a:lnSpc>
                <a:spcPct val="100000"/>
              </a:lnSpc>
              <a:spcBef>
                <a:spcPts val="0"/>
              </a:spcBef>
              <a:spcAft>
                <a:spcPts val="0"/>
              </a:spcAft>
              <a:buClrTx/>
              <a:buSzTx/>
              <a:tabLst/>
              <a:defRPr/>
            </a:pPr>
            <a:r>
              <a:rPr kumimoji="0" lang="en-GB" b="0" i="0" u="none" strike="noStrike" kern="1200" cap="none" spc="0" normalizeH="0" baseline="0" noProof="0" dirty="0">
                <a:ln>
                  <a:noFill/>
                </a:ln>
                <a:effectLst/>
                <a:uLnTx/>
                <a:uFillTx/>
                <a:latin typeface="+mn-lt"/>
                <a:ea typeface="+mn-ea"/>
                <a:cs typeface="+mn-cs"/>
              </a:rPr>
              <a:t>Formation of plural nouns</a:t>
            </a:r>
          </a:p>
          <a:p>
            <a:pPr marR="0" lvl="0" algn="l" defTabSz="914400" rtl="0" eaLnBrk="1" fontAlgn="auto" latinLnBrk="0" hangingPunct="1">
              <a:lnSpc>
                <a:spcPct val="100000"/>
              </a:lnSpc>
              <a:spcBef>
                <a:spcPts val="0"/>
              </a:spcBef>
              <a:spcAft>
                <a:spcPts val="0"/>
              </a:spcAft>
              <a:buClrTx/>
              <a:buSzTx/>
              <a:tabLst/>
              <a:defRPr/>
            </a:pPr>
            <a:r>
              <a:rPr kumimoji="0" lang="en-GB" b="0" i="0" u="none" strike="noStrike" kern="1200" cap="none" spc="0" normalizeH="0" baseline="0" noProof="0" dirty="0">
                <a:ln>
                  <a:noFill/>
                </a:ln>
                <a:effectLst/>
                <a:uLnTx/>
                <a:uFillTx/>
                <a:latin typeface="+mn-lt"/>
                <a:ea typeface="+mn-ea"/>
                <a:cs typeface="+mn-cs"/>
              </a:rPr>
              <a:t>Indefinite articles ‘un/a' and ‘</a:t>
            </a:r>
            <a:r>
              <a:rPr kumimoji="0" lang="en-GB" b="0" i="0" u="none" strike="noStrike" kern="1200" cap="none" spc="0" normalizeH="0" baseline="0" noProof="0" dirty="0" err="1">
                <a:ln>
                  <a:noFill/>
                </a:ln>
                <a:effectLst/>
                <a:uLnTx/>
                <a:uFillTx/>
                <a:latin typeface="+mn-lt"/>
                <a:ea typeface="+mn-ea"/>
                <a:cs typeface="+mn-cs"/>
              </a:rPr>
              <a:t>unos</a:t>
            </a:r>
            <a:r>
              <a:rPr kumimoji="0" lang="en-GB" b="0" i="0" u="none" strike="noStrike" kern="1200" cap="none" spc="0" normalizeH="0" baseline="0" noProof="0" dirty="0">
                <a:ln>
                  <a:noFill/>
                </a:ln>
                <a:effectLst/>
                <a:uLnTx/>
                <a:uFillTx/>
                <a:latin typeface="+mn-lt"/>
                <a:ea typeface="+mn-ea"/>
                <a:cs typeface="+mn-cs"/>
              </a:rPr>
              <a:t>/as'</a:t>
            </a:r>
          </a:p>
        </p:txBody>
      </p:sp>
      <p:sp>
        <p:nvSpPr>
          <p:cNvPr id="4" name="Text Placeholder 3">
            <a:extLst>
              <a:ext uri="{FF2B5EF4-FFF2-40B4-BE49-F238E27FC236}">
                <a16:creationId xmlns:a16="http://schemas.microsoft.com/office/drawing/2014/main" id="{85B9A500-C87A-BD9E-BB7A-C2A275C8596F}"/>
              </a:ext>
            </a:extLst>
          </p:cNvPr>
          <p:cNvSpPr>
            <a:spLocks noGrp="1"/>
          </p:cNvSpPr>
          <p:nvPr>
            <p:ph type="body" sz="quarter" idx="14"/>
          </p:nvPr>
        </p:nvSpPr>
        <p:spPr>
          <a:xfrm>
            <a:off x="363537" y="1952625"/>
            <a:ext cx="8265074" cy="657571"/>
          </a:xfrm>
        </p:spPr>
        <p:txBody>
          <a:bodyPr>
            <a:normAutofit fontScale="70000" lnSpcReduction="20000"/>
          </a:bodyPr>
          <a:lstStyle/>
          <a:p>
            <a:r>
              <a:rPr lang="en-ES" sz="5400" dirty="0"/>
              <a:t>The story of an inmigrant student</a:t>
            </a:r>
          </a:p>
        </p:txBody>
      </p:sp>
      <p:sp>
        <p:nvSpPr>
          <p:cNvPr id="5" name="Google Shape;125;p1">
            <a:extLst>
              <a:ext uri="{FF2B5EF4-FFF2-40B4-BE49-F238E27FC236}">
                <a16:creationId xmlns:a16="http://schemas.microsoft.com/office/drawing/2014/main" id="{13C81C34-23BC-C251-52AC-EDBAF813F1DB}"/>
              </a:ext>
            </a:extLst>
          </p:cNvPr>
          <p:cNvSpPr txBox="1">
            <a:spLocks/>
          </p:cNvSpPr>
          <p:nvPr/>
        </p:nvSpPr>
        <p:spPr>
          <a:xfrm>
            <a:off x="363537" y="4651480"/>
            <a:ext cx="4864546" cy="479394"/>
          </a:xfrm>
          <a:prstGeom prst="rect">
            <a:avLst/>
          </a:prstGeom>
          <a:noFill/>
          <a:ln>
            <a:noFill/>
          </a:ln>
        </p:spPr>
        <p:txBody>
          <a:bodyPr spcFirstLastPara="1" wrap="square" lIns="91425" tIns="45700" rIns="91425" bIns="45700" anchor="t" anchorCtr="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lt1"/>
              </a:buClr>
              <a:buSzPts val="2400"/>
            </a:pPr>
            <a:r>
              <a:rPr lang="en-GB" dirty="0">
                <a:solidFill>
                  <a:schemeClr val="bg1"/>
                </a:solidFill>
              </a:rPr>
              <a:t>Year 10 Term 1.1 Week 2 Lesson 2</a:t>
            </a:r>
          </a:p>
        </p:txBody>
      </p:sp>
    </p:spTree>
    <p:extLst>
      <p:ext uri="{BB962C8B-B14F-4D97-AF65-F5344CB8AC3E}">
        <p14:creationId xmlns:p14="http://schemas.microsoft.com/office/powerpoint/2010/main" val="84830218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redondeado 14">
            <a:extLst>
              <a:ext uri="{FF2B5EF4-FFF2-40B4-BE49-F238E27FC236}">
                <a16:creationId xmlns:a16="http://schemas.microsoft.com/office/drawing/2014/main" id="{4FB3293C-76C7-0B4C-8693-EFAE0F2BB578}"/>
              </a:ext>
            </a:extLst>
          </p:cNvPr>
          <p:cNvSpPr/>
          <p:nvPr/>
        </p:nvSpPr>
        <p:spPr>
          <a:xfrm>
            <a:off x="4082415" y="583381"/>
            <a:ext cx="2407920" cy="74676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rPr>
              <a:t>funcionar</a:t>
            </a:r>
            <a:endParaRPr lang="es-GB" sz="2800" b="1" dirty="0">
              <a:solidFill>
                <a:srgbClr val="203864"/>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vi</a:t>
            </a:r>
            <a:r>
              <a:rPr lang="es-GB" sz="2800" dirty="0">
                <a:solidFill>
                  <a:srgbClr val="002060"/>
                </a:solidFill>
              </a:rPr>
              <a:t>...</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2060"/>
                </a:solidFill>
              </a:rPr>
              <a:t>pro</a:t>
            </a:r>
            <a:r>
              <a:rPr lang="es-GB" sz="2800">
                <a:solidFill>
                  <a:srgbClr val="002060"/>
                </a:solidFill>
              </a:rPr>
              <a:t>...</a:t>
            </a:r>
            <a:endParaRPr lang="es-GB" sz="2800" dirty="0">
              <a:solidFill>
                <a:srgbClr val="002060"/>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prue</a:t>
            </a:r>
            <a:r>
              <a:rPr lang="es-GB" sz="2800">
                <a:solidFill>
                  <a:srgbClr val="002060"/>
                </a:solidFill>
              </a:rPr>
              <a:t>...</a:t>
            </a:r>
            <a:endParaRPr lang="es-GB" sz="2800" dirty="0">
              <a:solidFill>
                <a:srgbClr val="002060"/>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se</a:t>
            </a:r>
            <a:r>
              <a:rPr lang="es-GB" sz="2800" dirty="0">
                <a:solidFill>
                  <a:srgbClr val="002060"/>
                </a:solidFill>
              </a:rPr>
              <a:t>...</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rgbClr val="002060"/>
                </a:solidFill>
              </a:rPr>
              <a:t>l</a:t>
            </a:r>
            <a:r>
              <a:rPr lang="en-GB" sz="2800" dirty="0">
                <a:solidFill>
                  <a:srgbClr val="002060"/>
                </a:solidFill>
              </a:rPr>
              <a:t>e</a:t>
            </a:r>
            <a:r>
              <a:rPr lang="es-GB" sz="2800" dirty="0">
                <a:solidFill>
                  <a:srgbClr val="002060"/>
                </a:solidFill>
              </a:rPr>
              <a:t>...</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ma</a:t>
            </a:r>
            <a:r>
              <a:rPr lang="es-GB" sz="2800" dirty="0">
                <a:solidFill>
                  <a:srgbClr val="002060"/>
                </a:solidFill>
              </a:rPr>
              <a:t>...</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cr</a:t>
            </a:r>
            <a:r>
              <a:rPr lang="es-GB" sz="2800" dirty="0">
                <a:solidFill>
                  <a:srgbClr val="002060"/>
                </a:solidFill>
              </a:rPr>
              <a:t>...</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ay</a:t>
            </a:r>
            <a:r>
              <a:rPr lang="es-GB" sz="2800" dirty="0">
                <a:solidFill>
                  <a:srgbClr val="002060"/>
                </a:solidFill>
              </a:rPr>
              <a:t>...</a:t>
            </a:r>
          </a:p>
        </p:txBody>
      </p:sp>
      <p:sp>
        <p:nvSpPr>
          <p:cNvPr id="15" name="Rectángulo redondeado 14">
            <a:extLst>
              <a:ext uri="{FF2B5EF4-FFF2-40B4-BE49-F238E27FC236}">
                <a16:creationId xmlns:a16="http://schemas.microsoft.com/office/drawing/2014/main" id="{4FB3293C-76C7-0B4C-8693-EFAE0F2BB578}"/>
              </a:ext>
            </a:extLst>
          </p:cNvPr>
          <p:cNvSpPr/>
          <p:nvPr/>
        </p:nvSpPr>
        <p:spPr>
          <a:xfrm>
            <a:off x="4082415" y="583381"/>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203864"/>
                </a:solidFill>
              </a:rPr>
              <a:t>fun</a:t>
            </a:r>
            <a:r>
              <a:rPr lang="es-GB" sz="2800">
                <a:solidFill>
                  <a:srgbClr val="002060"/>
                </a:solidFill>
              </a:rPr>
              <a:t>...</a:t>
            </a:r>
            <a:endParaRPr lang="es-GB" sz="2800" dirty="0">
              <a:solidFill>
                <a:srgbClr val="002060"/>
              </a:solidFill>
            </a:endParaRP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rgbClr val="002060"/>
                </a:solidFill>
              </a:rPr>
              <a:t>mov</a:t>
            </a:r>
            <a:r>
              <a:rPr lang="es-GB" sz="2800">
                <a:solidFill>
                  <a:srgbClr val="002060"/>
                </a:solidFill>
              </a:rPr>
              <a:t>...</a:t>
            </a:r>
            <a:endParaRPr lang="es-GB" sz="2800" dirty="0">
              <a:solidFill>
                <a:srgbClr val="002060"/>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94470"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pie</a:t>
            </a:r>
            <a:r>
              <a:rPr lang="es-GB" sz="2800">
                <a:solidFill>
                  <a:srgbClr val="002060"/>
                </a:solidFill>
              </a:rPr>
              <a:t>...</a:t>
            </a:r>
            <a:endParaRPr lang="es-GB" sz="2800" dirty="0">
              <a:solidFill>
                <a:srgbClr val="002060"/>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917891"/>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res</a:t>
            </a:r>
            <a:r>
              <a:rPr lang="es-GB" sz="2800" dirty="0">
                <a:solidFill>
                  <a:srgbClr val="002060"/>
                </a:solidFill>
              </a:rPr>
              <a:t>...</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mor</a:t>
            </a:r>
            <a:r>
              <a:rPr lang="es-GB" sz="2800" dirty="0">
                <a:solidFill>
                  <a:srgbClr val="002060"/>
                </a:solidFill>
              </a:rPr>
              <a:t>...</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to function, to work</a:t>
            </a:r>
            <a:endParaRPr lang="es-GB" sz="2800" dirty="0">
              <a:solidFill>
                <a:srgbClr val="002060"/>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6393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10754" y="195527"/>
            <a:ext cx="1117389" cy="537739"/>
          </a:xfrm>
        </p:spPr>
        <p:txBody>
          <a:bodyPr>
            <a:normAutofit/>
          </a:bodyPr>
          <a:lstStyle/>
          <a:p>
            <a:r>
              <a:rPr lang="en-GB" sz="2000" b="1" dirty="0" err="1">
                <a:solidFill>
                  <a:schemeClr val="bg1"/>
                </a:solidFill>
              </a:rPr>
              <a:t>hablar</a:t>
            </a:r>
            <a:endParaRPr lang="es-GB" sz="2000" dirty="0"/>
          </a:p>
        </p:txBody>
      </p:sp>
    </p:spTree>
    <p:extLst>
      <p:ext uri="{BB962C8B-B14F-4D97-AF65-F5344CB8AC3E}">
        <p14:creationId xmlns:p14="http://schemas.microsoft.com/office/powerpoint/2010/main" val="826421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redondeado 14">
            <a:extLst>
              <a:ext uri="{FF2B5EF4-FFF2-40B4-BE49-F238E27FC236}">
                <a16:creationId xmlns:a16="http://schemas.microsoft.com/office/drawing/2014/main" id="{4FB3293C-76C7-0B4C-8693-EFAE0F2BB578}"/>
              </a:ext>
            </a:extLst>
          </p:cNvPr>
          <p:cNvSpPr/>
          <p:nvPr/>
        </p:nvSpPr>
        <p:spPr>
          <a:xfrm>
            <a:off x="9551670" y="4075263"/>
            <a:ext cx="2270760" cy="74676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rPr>
              <a:t>ayuda</a:t>
            </a:r>
            <a:endParaRPr lang="es-GB" sz="2800" b="1" dirty="0">
              <a:solidFill>
                <a:srgbClr val="203864"/>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vi</a:t>
            </a:r>
            <a:r>
              <a:rPr lang="es-GB" sz="2800" dirty="0">
                <a:solidFill>
                  <a:srgbClr val="002060"/>
                </a:solidFill>
              </a:rPr>
              <a:t>...</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2060"/>
                </a:solidFill>
              </a:rPr>
              <a:t>pro</a:t>
            </a:r>
            <a:r>
              <a:rPr lang="es-GB" sz="2800">
                <a:solidFill>
                  <a:srgbClr val="002060"/>
                </a:solidFill>
              </a:rPr>
              <a:t>...</a:t>
            </a:r>
            <a:endParaRPr lang="es-GB" sz="2800" dirty="0">
              <a:solidFill>
                <a:srgbClr val="002060"/>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prue</a:t>
            </a:r>
            <a:r>
              <a:rPr lang="es-GB" sz="2800">
                <a:solidFill>
                  <a:srgbClr val="002060"/>
                </a:solidFill>
              </a:rPr>
              <a:t>...</a:t>
            </a:r>
            <a:endParaRPr lang="es-GB" sz="2800" dirty="0">
              <a:solidFill>
                <a:srgbClr val="002060"/>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se</a:t>
            </a:r>
            <a:r>
              <a:rPr lang="es-GB" sz="2800" dirty="0">
                <a:solidFill>
                  <a:srgbClr val="002060"/>
                </a:solidFill>
              </a:rPr>
              <a:t>...</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rgbClr val="002060"/>
                </a:solidFill>
              </a:rPr>
              <a:t>l</a:t>
            </a:r>
            <a:r>
              <a:rPr lang="en-GB" sz="2800" dirty="0">
                <a:solidFill>
                  <a:srgbClr val="002060"/>
                </a:solidFill>
              </a:rPr>
              <a:t>e</a:t>
            </a:r>
            <a:r>
              <a:rPr lang="es-GB" sz="2800" dirty="0">
                <a:solidFill>
                  <a:srgbClr val="002060"/>
                </a:solidFill>
              </a:rPr>
              <a:t>...</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ma</a:t>
            </a:r>
            <a:r>
              <a:rPr lang="es-GB" sz="2800" dirty="0">
                <a:solidFill>
                  <a:srgbClr val="002060"/>
                </a:solidFill>
              </a:rPr>
              <a:t>...</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270759"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cr</a:t>
            </a:r>
            <a:r>
              <a:rPr lang="es-GB" sz="2800" dirty="0">
                <a:solidFill>
                  <a:srgbClr val="002060"/>
                </a:solidFill>
              </a:rPr>
              <a:t>...</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ay</a:t>
            </a:r>
            <a:r>
              <a:rPr lang="es-GB" sz="2800" dirty="0">
                <a:solidFill>
                  <a:srgbClr val="002060"/>
                </a:solidFill>
              </a:rPr>
              <a:t>...</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rgbClr val="002060"/>
                </a:solidFill>
              </a:rPr>
              <a:t>mov</a:t>
            </a:r>
            <a:r>
              <a:rPr lang="es-GB" sz="2800">
                <a:solidFill>
                  <a:srgbClr val="002060"/>
                </a:solidFill>
              </a:rPr>
              <a:t>...</a:t>
            </a:r>
            <a:endParaRPr lang="es-GB" sz="2800" dirty="0">
              <a:solidFill>
                <a:srgbClr val="002060"/>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84461"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pie</a:t>
            </a:r>
            <a:r>
              <a:rPr lang="es-GB" sz="2800">
                <a:solidFill>
                  <a:srgbClr val="002060"/>
                </a:solidFill>
              </a:rPr>
              <a:t>...</a:t>
            </a:r>
            <a:endParaRPr lang="es-GB" sz="2800" dirty="0">
              <a:solidFill>
                <a:srgbClr val="002060"/>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39" y="4917891"/>
            <a:ext cx="2270759"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res</a:t>
            </a:r>
            <a:r>
              <a:rPr lang="es-GB" sz="2800" dirty="0">
                <a:solidFill>
                  <a:srgbClr val="002060"/>
                </a:solidFill>
              </a:rPr>
              <a:t>...</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mor</a:t>
            </a:r>
            <a:r>
              <a:rPr lang="es-GB" sz="2800" dirty="0">
                <a:solidFill>
                  <a:srgbClr val="002060"/>
                </a:solidFill>
              </a:rPr>
              <a:t>...</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help</a:t>
            </a:r>
            <a:endParaRPr lang="es-GB" sz="2800" dirty="0">
              <a:solidFill>
                <a:srgbClr val="002060"/>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6393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10754" y="195527"/>
            <a:ext cx="1117389" cy="537739"/>
          </a:xfrm>
        </p:spPr>
        <p:txBody>
          <a:bodyPr>
            <a:normAutofit/>
          </a:bodyPr>
          <a:lstStyle/>
          <a:p>
            <a:r>
              <a:rPr lang="en-GB" sz="2000" b="1" dirty="0" err="1">
                <a:solidFill>
                  <a:schemeClr val="bg1"/>
                </a:solidFill>
              </a:rPr>
              <a:t>hablar</a:t>
            </a:r>
            <a:endParaRPr lang="es-GB" sz="2000" dirty="0"/>
          </a:p>
        </p:txBody>
      </p:sp>
      <p:sp>
        <p:nvSpPr>
          <p:cNvPr id="2" name="Rectángulo redondeado 14">
            <a:extLst>
              <a:ext uri="{FF2B5EF4-FFF2-40B4-BE49-F238E27FC236}">
                <a16:creationId xmlns:a16="http://schemas.microsoft.com/office/drawing/2014/main" id="{82DADAB6-770C-F7B7-A0C7-625535944FEE}"/>
              </a:ext>
            </a:extLst>
          </p:cNvPr>
          <p:cNvSpPr/>
          <p:nvPr/>
        </p:nvSpPr>
        <p:spPr>
          <a:xfrm>
            <a:off x="4082415" y="583381"/>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203864"/>
                </a:solidFill>
              </a:rPr>
              <a:t>fun</a:t>
            </a:r>
            <a:r>
              <a:rPr lang="es-GB" sz="2800">
                <a:solidFill>
                  <a:srgbClr val="002060"/>
                </a:solidFill>
              </a:rPr>
              <a:t>...</a:t>
            </a:r>
            <a:endParaRPr lang="es-GB" sz="2800" dirty="0">
              <a:solidFill>
                <a:srgbClr val="002060"/>
              </a:solidFill>
            </a:endParaRPr>
          </a:p>
        </p:txBody>
      </p:sp>
    </p:spTree>
    <p:extLst>
      <p:ext uri="{BB962C8B-B14F-4D97-AF65-F5344CB8AC3E}">
        <p14:creationId xmlns:p14="http://schemas.microsoft.com/office/powerpoint/2010/main" val="3301033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redondeado 14">
            <a:extLst>
              <a:ext uri="{FF2B5EF4-FFF2-40B4-BE49-F238E27FC236}">
                <a16:creationId xmlns:a16="http://schemas.microsoft.com/office/drawing/2014/main" id="{4FB3293C-76C7-0B4C-8693-EFAE0F2BB578}"/>
              </a:ext>
            </a:extLst>
          </p:cNvPr>
          <p:cNvSpPr/>
          <p:nvPr/>
        </p:nvSpPr>
        <p:spPr>
          <a:xfrm>
            <a:off x="2114550" y="4991373"/>
            <a:ext cx="2270760" cy="74676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rPr>
              <a:t>creer</a:t>
            </a:r>
            <a:endParaRPr lang="es-GB" sz="2800" b="1" dirty="0">
              <a:solidFill>
                <a:srgbClr val="203864"/>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vi</a:t>
            </a:r>
            <a:r>
              <a:rPr lang="es-GB" sz="2800" dirty="0">
                <a:solidFill>
                  <a:srgbClr val="002060"/>
                </a:solidFill>
              </a:rPr>
              <a:t>...</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2060"/>
                </a:solidFill>
              </a:rPr>
              <a:t>pro</a:t>
            </a:r>
            <a:r>
              <a:rPr lang="es-GB" sz="2800">
                <a:solidFill>
                  <a:srgbClr val="002060"/>
                </a:solidFill>
              </a:rPr>
              <a:t>...</a:t>
            </a:r>
            <a:endParaRPr lang="es-GB" sz="2800" dirty="0">
              <a:solidFill>
                <a:srgbClr val="002060"/>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prue</a:t>
            </a:r>
            <a:r>
              <a:rPr lang="es-GB" sz="2800">
                <a:solidFill>
                  <a:srgbClr val="002060"/>
                </a:solidFill>
              </a:rPr>
              <a:t>...</a:t>
            </a:r>
            <a:endParaRPr lang="es-GB" sz="2800" dirty="0">
              <a:solidFill>
                <a:srgbClr val="002060"/>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se</a:t>
            </a:r>
            <a:r>
              <a:rPr lang="es-GB" sz="2800" dirty="0">
                <a:solidFill>
                  <a:srgbClr val="002060"/>
                </a:solidFill>
              </a:rPr>
              <a:t>...</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rgbClr val="002060"/>
                </a:solidFill>
              </a:rPr>
              <a:t>l</a:t>
            </a:r>
            <a:r>
              <a:rPr lang="en-GB" sz="2800" dirty="0">
                <a:solidFill>
                  <a:srgbClr val="002060"/>
                </a:solidFill>
              </a:rPr>
              <a:t>e</a:t>
            </a:r>
            <a:r>
              <a:rPr lang="es-GB" sz="2800" dirty="0">
                <a:solidFill>
                  <a:srgbClr val="002060"/>
                </a:solidFill>
              </a:rPr>
              <a:t>...</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ma</a:t>
            </a:r>
            <a:r>
              <a:rPr lang="es-GB" sz="2800" dirty="0">
                <a:solidFill>
                  <a:srgbClr val="002060"/>
                </a:solidFill>
              </a:rPr>
              <a:t>...</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cr</a:t>
            </a:r>
            <a:r>
              <a:rPr lang="es-GB" sz="2800" dirty="0">
                <a:solidFill>
                  <a:srgbClr val="002060"/>
                </a:solidFill>
              </a:rPr>
              <a:t>...</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ay</a:t>
            </a:r>
            <a:r>
              <a:rPr lang="es-GB" sz="2800" dirty="0">
                <a:solidFill>
                  <a:srgbClr val="002060"/>
                </a:solidFill>
              </a:rPr>
              <a:t>...</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rgbClr val="002060"/>
                </a:solidFill>
              </a:rPr>
              <a:t>mov</a:t>
            </a:r>
            <a:r>
              <a:rPr lang="es-GB" sz="2800">
                <a:solidFill>
                  <a:srgbClr val="002060"/>
                </a:solidFill>
              </a:rPr>
              <a:t>...</a:t>
            </a:r>
            <a:endParaRPr lang="es-GB" sz="2800" dirty="0">
              <a:solidFill>
                <a:srgbClr val="002060"/>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84461"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pie</a:t>
            </a:r>
            <a:r>
              <a:rPr lang="es-GB" sz="2800">
                <a:solidFill>
                  <a:srgbClr val="002060"/>
                </a:solidFill>
              </a:rPr>
              <a:t>...</a:t>
            </a:r>
            <a:endParaRPr lang="es-GB" sz="2800" dirty="0">
              <a:solidFill>
                <a:srgbClr val="002060"/>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39" y="4917891"/>
            <a:ext cx="2270759"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res</a:t>
            </a:r>
            <a:r>
              <a:rPr lang="es-GB" sz="2800" dirty="0">
                <a:solidFill>
                  <a:srgbClr val="002060"/>
                </a:solidFill>
              </a:rPr>
              <a:t>...</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mor</a:t>
            </a:r>
            <a:r>
              <a:rPr lang="es-GB" sz="2800" dirty="0">
                <a:solidFill>
                  <a:srgbClr val="002060"/>
                </a:solidFill>
              </a:rPr>
              <a:t>...</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to believe</a:t>
            </a:r>
            <a:endParaRPr lang="es-GB" sz="2800" dirty="0">
              <a:solidFill>
                <a:srgbClr val="002060"/>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6393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10754" y="195527"/>
            <a:ext cx="1117389" cy="537739"/>
          </a:xfrm>
        </p:spPr>
        <p:txBody>
          <a:bodyPr>
            <a:normAutofit/>
          </a:bodyPr>
          <a:lstStyle/>
          <a:p>
            <a:r>
              <a:rPr lang="en-GB" sz="2000" b="1" dirty="0" err="1">
                <a:solidFill>
                  <a:schemeClr val="bg1"/>
                </a:solidFill>
              </a:rPr>
              <a:t>hablar</a:t>
            </a:r>
            <a:endParaRPr lang="es-GB" sz="2000" dirty="0"/>
          </a:p>
        </p:txBody>
      </p:sp>
      <p:sp>
        <p:nvSpPr>
          <p:cNvPr id="2" name="Rectángulo redondeado 14">
            <a:extLst>
              <a:ext uri="{FF2B5EF4-FFF2-40B4-BE49-F238E27FC236}">
                <a16:creationId xmlns:a16="http://schemas.microsoft.com/office/drawing/2014/main" id="{82DADAB6-770C-F7B7-A0C7-625535944FEE}"/>
              </a:ext>
            </a:extLst>
          </p:cNvPr>
          <p:cNvSpPr/>
          <p:nvPr/>
        </p:nvSpPr>
        <p:spPr>
          <a:xfrm>
            <a:off x="4082415" y="583381"/>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203864"/>
                </a:solidFill>
              </a:rPr>
              <a:t>fun</a:t>
            </a:r>
            <a:r>
              <a:rPr lang="es-GB" sz="2800">
                <a:solidFill>
                  <a:srgbClr val="002060"/>
                </a:solidFill>
              </a:rPr>
              <a:t>...</a:t>
            </a:r>
            <a:endParaRPr lang="es-GB" sz="2800" dirty="0">
              <a:solidFill>
                <a:srgbClr val="002060"/>
              </a:solidFill>
            </a:endParaRPr>
          </a:p>
        </p:txBody>
      </p:sp>
    </p:spTree>
    <p:extLst>
      <p:ext uri="{BB962C8B-B14F-4D97-AF65-F5344CB8AC3E}">
        <p14:creationId xmlns:p14="http://schemas.microsoft.com/office/powerpoint/2010/main" val="3406025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redondeado 14">
            <a:extLst>
              <a:ext uri="{FF2B5EF4-FFF2-40B4-BE49-F238E27FC236}">
                <a16:creationId xmlns:a16="http://schemas.microsoft.com/office/drawing/2014/main" id="{4FB3293C-76C7-0B4C-8693-EFAE0F2BB578}"/>
              </a:ext>
            </a:extLst>
          </p:cNvPr>
          <p:cNvSpPr/>
          <p:nvPr/>
        </p:nvSpPr>
        <p:spPr>
          <a:xfrm>
            <a:off x="9094470" y="1289218"/>
            <a:ext cx="2270760" cy="74676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a:solidFill>
                  <a:srgbClr val="002060"/>
                </a:solidFill>
              </a:rPr>
              <a:t>piedra</a:t>
            </a:r>
            <a:endParaRPr lang="es-GB" sz="2800" b="1" dirty="0">
              <a:solidFill>
                <a:srgbClr val="203864"/>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vi</a:t>
            </a:r>
            <a:r>
              <a:rPr lang="es-GB" sz="2800" dirty="0">
                <a:solidFill>
                  <a:srgbClr val="002060"/>
                </a:solidFill>
              </a:rPr>
              <a:t>...</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2060"/>
                </a:solidFill>
              </a:rPr>
              <a:t>pro</a:t>
            </a:r>
            <a:r>
              <a:rPr lang="es-GB" sz="2800">
                <a:solidFill>
                  <a:srgbClr val="002060"/>
                </a:solidFill>
              </a:rPr>
              <a:t>...</a:t>
            </a:r>
            <a:endParaRPr lang="es-GB" sz="2800" dirty="0">
              <a:solidFill>
                <a:srgbClr val="002060"/>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prue</a:t>
            </a:r>
            <a:r>
              <a:rPr lang="es-GB" sz="2800">
                <a:solidFill>
                  <a:srgbClr val="002060"/>
                </a:solidFill>
              </a:rPr>
              <a:t>...</a:t>
            </a:r>
            <a:endParaRPr lang="es-GB" sz="2800" dirty="0">
              <a:solidFill>
                <a:srgbClr val="002060"/>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se</a:t>
            </a:r>
            <a:r>
              <a:rPr lang="es-GB" sz="2800" dirty="0">
                <a:solidFill>
                  <a:srgbClr val="002060"/>
                </a:solidFill>
              </a:rPr>
              <a:t>...</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rgbClr val="002060"/>
                </a:solidFill>
              </a:rPr>
              <a:t>l</a:t>
            </a:r>
            <a:r>
              <a:rPr lang="en-GB" sz="2800" dirty="0">
                <a:solidFill>
                  <a:srgbClr val="002060"/>
                </a:solidFill>
              </a:rPr>
              <a:t>e</a:t>
            </a:r>
            <a:r>
              <a:rPr lang="es-GB" sz="2800" dirty="0">
                <a:solidFill>
                  <a:srgbClr val="002060"/>
                </a:solidFill>
              </a:rPr>
              <a:t>...</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ma</a:t>
            </a:r>
            <a:r>
              <a:rPr lang="es-GB" sz="2800" dirty="0">
                <a:solidFill>
                  <a:srgbClr val="002060"/>
                </a:solidFill>
              </a:rPr>
              <a:t>...</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cr</a:t>
            </a:r>
            <a:r>
              <a:rPr lang="es-GB" sz="2800" dirty="0">
                <a:solidFill>
                  <a:srgbClr val="002060"/>
                </a:solidFill>
              </a:rPr>
              <a:t>...</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ay</a:t>
            </a:r>
            <a:r>
              <a:rPr lang="es-GB" sz="2800" dirty="0">
                <a:solidFill>
                  <a:srgbClr val="002060"/>
                </a:solidFill>
              </a:rPr>
              <a:t>...</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rgbClr val="002060"/>
                </a:solidFill>
              </a:rPr>
              <a:t>mov</a:t>
            </a:r>
            <a:r>
              <a:rPr lang="es-GB" sz="2800">
                <a:solidFill>
                  <a:srgbClr val="002060"/>
                </a:solidFill>
              </a:rPr>
              <a:t>...</a:t>
            </a:r>
            <a:endParaRPr lang="es-GB" sz="2800" dirty="0">
              <a:solidFill>
                <a:srgbClr val="002060"/>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84460" y="1289218"/>
            <a:ext cx="2339339"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pie</a:t>
            </a:r>
            <a:r>
              <a:rPr lang="es-GB" sz="2800">
                <a:solidFill>
                  <a:srgbClr val="002060"/>
                </a:solidFill>
              </a:rPr>
              <a:t>...</a:t>
            </a:r>
            <a:endParaRPr lang="es-GB" sz="2800" dirty="0">
              <a:solidFill>
                <a:srgbClr val="002060"/>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917891"/>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res</a:t>
            </a:r>
            <a:r>
              <a:rPr lang="es-GB" sz="2800" dirty="0">
                <a:solidFill>
                  <a:srgbClr val="002060"/>
                </a:solidFill>
              </a:rPr>
              <a:t>...</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mor</a:t>
            </a:r>
            <a:r>
              <a:rPr lang="es-GB" sz="2800" dirty="0">
                <a:solidFill>
                  <a:srgbClr val="002060"/>
                </a:solidFill>
              </a:rPr>
              <a:t>...</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stone</a:t>
            </a:r>
            <a:endParaRPr lang="es-GB" sz="2800" dirty="0">
              <a:solidFill>
                <a:srgbClr val="002060"/>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6393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10754" y="195527"/>
            <a:ext cx="1117389" cy="537739"/>
          </a:xfrm>
        </p:spPr>
        <p:txBody>
          <a:bodyPr>
            <a:normAutofit/>
          </a:bodyPr>
          <a:lstStyle/>
          <a:p>
            <a:r>
              <a:rPr lang="en-GB" sz="2000" b="1" dirty="0" err="1">
                <a:solidFill>
                  <a:schemeClr val="bg1"/>
                </a:solidFill>
              </a:rPr>
              <a:t>hablar</a:t>
            </a:r>
            <a:endParaRPr lang="es-GB" sz="2000" dirty="0"/>
          </a:p>
        </p:txBody>
      </p:sp>
      <p:sp>
        <p:nvSpPr>
          <p:cNvPr id="2" name="Rectángulo redondeado 14">
            <a:extLst>
              <a:ext uri="{FF2B5EF4-FFF2-40B4-BE49-F238E27FC236}">
                <a16:creationId xmlns:a16="http://schemas.microsoft.com/office/drawing/2014/main" id="{82DADAB6-770C-F7B7-A0C7-625535944FEE}"/>
              </a:ext>
            </a:extLst>
          </p:cNvPr>
          <p:cNvSpPr/>
          <p:nvPr/>
        </p:nvSpPr>
        <p:spPr>
          <a:xfrm>
            <a:off x="4082415" y="583381"/>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203864"/>
                </a:solidFill>
              </a:rPr>
              <a:t>fun</a:t>
            </a:r>
            <a:r>
              <a:rPr lang="es-GB" sz="2800">
                <a:solidFill>
                  <a:srgbClr val="002060"/>
                </a:solidFill>
              </a:rPr>
              <a:t>...</a:t>
            </a:r>
            <a:endParaRPr lang="es-GB" sz="2800" dirty="0">
              <a:solidFill>
                <a:srgbClr val="002060"/>
              </a:solidFill>
            </a:endParaRPr>
          </a:p>
        </p:txBody>
      </p:sp>
    </p:spTree>
    <p:extLst>
      <p:ext uri="{BB962C8B-B14F-4D97-AF65-F5344CB8AC3E}">
        <p14:creationId xmlns:p14="http://schemas.microsoft.com/office/powerpoint/2010/main" val="2059530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redondeado 14">
            <a:extLst>
              <a:ext uri="{FF2B5EF4-FFF2-40B4-BE49-F238E27FC236}">
                <a16:creationId xmlns:a16="http://schemas.microsoft.com/office/drawing/2014/main" id="{4FB3293C-76C7-0B4C-8693-EFAE0F2BB578}"/>
              </a:ext>
            </a:extLst>
          </p:cNvPr>
          <p:cNvSpPr/>
          <p:nvPr/>
        </p:nvSpPr>
        <p:spPr>
          <a:xfrm>
            <a:off x="9770243" y="3148179"/>
            <a:ext cx="2270760" cy="74676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rPr>
              <a:t>sentir</a:t>
            </a:r>
            <a:endParaRPr lang="es-GB" sz="2800" b="1" dirty="0">
              <a:solidFill>
                <a:srgbClr val="203864"/>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vi</a:t>
            </a:r>
            <a:r>
              <a:rPr lang="es-GB" sz="2800" dirty="0">
                <a:solidFill>
                  <a:srgbClr val="002060"/>
                </a:solidFill>
              </a:rPr>
              <a:t>...</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2060"/>
                </a:solidFill>
              </a:rPr>
              <a:t>pro</a:t>
            </a:r>
            <a:r>
              <a:rPr lang="es-GB" sz="2800">
                <a:solidFill>
                  <a:srgbClr val="002060"/>
                </a:solidFill>
              </a:rPr>
              <a:t>...</a:t>
            </a:r>
            <a:endParaRPr lang="es-GB" sz="2800" dirty="0">
              <a:solidFill>
                <a:srgbClr val="002060"/>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prue</a:t>
            </a:r>
            <a:r>
              <a:rPr lang="es-GB" sz="2800">
                <a:solidFill>
                  <a:srgbClr val="002060"/>
                </a:solidFill>
              </a:rPr>
              <a:t>...</a:t>
            </a:r>
            <a:endParaRPr lang="es-GB" sz="2800" dirty="0">
              <a:solidFill>
                <a:srgbClr val="002060"/>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se</a:t>
            </a:r>
            <a:r>
              <a:rPr lang="es-GB" sz="2800" dirty="0">
                <a:solidFill>
                  <a:srgbClr val="002060"/>
                </a:solidFill>
              </a:rPr>
              <a:t>...</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rgbClr val="002060"/>
                </a:solidFill>
              </a:rPr>
              <a:t>l</a:t>
            </a:r>
            <a:r>
              <a:rPr lang="en-GB" sz="2800" dirty="0">
                <a:solidFill>
                  <a:srgbClr val="002060"/>
                </a:solidFill>
              </a:rPr>
              <a:t>e</a:t>
            </a:r>
            <a:r>
              <a:rPr lang="es-GB" sz="2800" dirty="0">
                <a:solidFill>
                  <a:srgbClr val="002060"/>
                </a:solidFill>
              </a:rPr>
              <a:t>...</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ma</a:t>
            </a:r>
            <a:r>
              <a:rPr lang="es-GB" sz="2800" dirty="0">
                <a:solidFill>
                  <a:srgbClr val="002060"/>
                </a:solidFill>
              </a:rPr>
              <a:t>...</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270759"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cr</a:t>
            </a:r>
            <a:r>
              <a:rPr lang="es-GB" sz="2800" dirty="0">
                <a:solidFill>
                  <a:srgbClr val="002060"/>
                </a:solidFill>
              </a:rPr>
              <a:t>...</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ay</a:t>
            </a:r>
            <a:r>
              <a:rPr lang="es-GB" sz="2800" dirty="0">
                <a:solidFill>
                  <a:srgbClr val="002060"/>
                </a:solidFill>
              </a:rPr>
              <a:t>...</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rgbClr val="002060"/>
                </a:solidFill>
              </a:rPr>
              <a:t>mov</a:t>
            </a:r>
            <a:r>
              <a:rPr lang="es-GB" sz="2800">
                <a:solidFill>
                  <a:srgbClr val="002060"/>
                </a:solidFill>
              </a:rPr>
              <a:t>...</a:t>
            </a:r>
            <a:endParaRPr lang="es-GB" sz="2800" dirty="0">
              <a:solidFill>
                <a:srgbClr val="002060"/>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84461"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pie</a:t>
            </a:r>
            <a:r>
              <a:rPr lang="es-GB" sz="2800">
                <a:solidFill>
                  <a:srgbClr val="002060"/>
                </a:solidFill>
              </a:rPr>
              <a:t>...</a:t>
            </a:r>
            <a:endParaRPr lang="es-GB" sz="2800" dirty="0">
              <a:solidFill>
                <a:srgbClr val="002060"/>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39" y="4917891"/>
            <a:ext cx="2270759"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res</a:t>
            </a:r>
            <a:r>
              <a:rPr lang="es-GB" sz="2800" dirty="0">
                <a:solidFill>
                  <a:srgbClr val="002060"/>
                </a:solidFill>
              </a:rPr>
              <a:t>...</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mor</a:t>
            </a:r>
            <a:r>
              <a:rPr lang="es-GB" sz="2800" dirty="0">
                <a:solidFill>
                  <a:srgbClr val="002060"/>
                </a:solidFill>
              </a:rPr>
              <a:t>...</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to feel</a:t>
            </a:r>
            <a:endParaRPr lang="es-GB" sz="2800" dirty="0">
              <a:solidFill>
                <a:srgbClr val="002060"/>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6393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10754" y="195527"/>
            <a:ext cx="1117389" cy="537739"/>
          </a:xfrm>
        </p:spPr>
        <p:txBody>
          <a:bodyPr>
            <a:normAutofit/>
          </a:bodyPr>
          <a:lstStyle/>
          <a:p>
            <a:r>
              <a:rPr lang="en-GB" sz="2000" b="1" dirty="0" err="1">
                <a:solidFill>
                  <a:schemeClr val="bg1"/>
                </a:solidFill>
              </a:rPr>
              <a:t>hablar</a:t>
            </a:r>
            <a:endParaRPr lang="es-GB" sz="2000" dirty="0"/>
          </a:p>
        </p:txBody>
      </p:sp>
      <p:sp>
        <p:nvSpPr>
          <p:cNvPr id="2" name="Rectángulo redondeado 14">
            <a:extLst>
              <a:ext uri="{FF2B5EF4-FFF2-40B4-BE49-F238E27FC236}">
                <a16:creationId xmlns:a16="http://schemas.microsoft.com/office/drawing/2014/main" id="{82DADAB6-770C-F7B7-A0C7-625535944FEE}"/>
              </a:ext>
            </a:extLst>
          </p:cNvPr>
          <p:cNvSpPr/>
          <p:nvPr/>
        </p:nvSpPr>
        <p:spPr>
          <a:xfrm>
            <a:off x="4082415" y="583381"/>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203864"/>
                </a:solidFill>
              </a:rPr>
              <a:t>fun</a:t>
            </a:r>
            <a:r>
              <a:rPr lang="es-GB" sz="2800">
                <a:solidFill>
                  <a:srgbClr val="002060"/>
                </a:solidFill>
              </a:rPr>
              <a:t>...</a:t>
            </a:r>
            <a:endParaRPr lang="es-GB" sz="2800" dirty="0">
              <a:solidFill>
                <a:srgbClr val="002060"/>
              </a:solidFill>
            </a:endParaRPr>
          </a:p>
        </p:txBody>
      </p:sp>
    </p:spTree>
    <p:extLst>
      <p:ext uri="{BB962C8B-B14F-4D97-AF65-F5344CB8AC3E}">
        <p14:creationId xmlns:p14="http://schemas.microsoft.com/office/powerpoint/2010/main" val="25771462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redondeado 14">
            <a:extLst>
              <a:ext uri="{FF2B5EF4-FFF2-40B4-BE49-F238E27FC236}">
                <a16:creationId xmlns:a16="http://schemas.microsoft.com/office/drawing/2014/main" id="{4FB3293C-76C7-0B4C-8693-EFAE0F2BB578}"/>
              </a:ext>
            </a:extLst>
          </p:cNvPr>
          <p:cNvSpPr/>
          <p:nvPr/>
        </p:nvSpPr>
        <p:spPr>
          <a:xfrm>
            <a:off x="445770" y="2218847"/>
            <a:ext cx="2270760" cy="74676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rPr>
              <a:t>matar</a:t>
            </a:r>
            <a:endParaRPr lang="es-GB" sz="2800" b="1" dirty="0">
              <a:solidFill>
                <a:srgbClr val="203864"/>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vi</a:t>
            </a:r>
            <a:r>
              <a:rPr lang="es-GB" sz="2800" dirty="0">
                <a:solidFill>
                  <a:srgbClr val="002060"/>
                </a:solidFill>
              </a:rPr>
              <a:t>...</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2060"/>
                </a:solidFill>
              </a:rPr>
              <a:t>pro</a:t>
            </a:r>
            <a:r>
              <a:rPr lang="es-GB" sz="2800">
                <a:solidFill>
                  <a:srgbClr val="002060"/>
                </a:solidFill>
              </a:rPr>
              <a:t>...</a:t>
            </a:r>
            <a:endParaRPr lang="es-GB" sz="2800" dirty="0">
              <a:solidFill>
                <a:srgbClr val="002060"/>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prue</a:t>
            </a:r>
            <a:r>
              <a:rPr lang="es-GB" sz="2800">
                <a:solidFill>
                  <a:srgbClr val="002060"/>
                </a:solidFill>
              </a:rPr>
              <a:t>...</a:t>
            </a:r>
            <a:endParaRPr lang="es-GB" sz="2800" dirty="0">
              <a:solidFill>
                <a:srgbClr val="002060"/>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se</a:t>
            </a:r>
            <a:r>
              <a:rPr lang="es-GB" sz="2800" dirty="0">
                <a:solidFill>
                  <a:srgbClr val="002060"/>
                </a:solidFill>
              </a:rPr>
              <a:t>...</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rgbClr val="002060"/>
                </a:solidFill>
              </a:rPr>
              <a:t>l</a:t>
            </a:r>
            <a:r>
              <a:rPr lang="en-GB" sz="2800" dirty="0">
                <a:solidFill>
                  <a:srgbClr val="002060"/>
                </a:solidFill>
              </a:rPr>
              <a:t>e</a:t>
            </a:r>
            <a:r>
              <a:rPr lang="es-GB" sz="2800" dirty="0">
                <a:solidFill>
                  <a:srgbClr val="002060"/>
                </a:solidFill>
              </a:rPr>
              <a:t>...</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ma</a:t>
            </a:r>
            <a:r>
              <a:rPr lang="es-GB" sz="2800" dirty="0">
                <a:solidFill>
                  <a:srgbClr val="002060"/>
                </a:solidFill>
              </a:rPr>
              <a:t>...</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cr</a:t>
            </a:r>
            <a:r>
              <a:rPr lang="es-GB" sz="2800" dirty="0">
                <a:solidFill>
                  <a:srgbClr val="002060"/>
                </a:solidFill>
              </a:rPr>
              <a:t>...</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ay</a:t>
            </a:r>
            <a:r>
              <a:rPr lang="es-GB" sz="2800" dirty="0">
                <a:solidFill>
                  <a:srgbClr val="002060"/>
                </a:solidFill>
              </a:rPr>
              <a:t>...</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rgbClr val="002060"/>
                </a:solidFill>
              </a:rPr>
              <a:t>mov</a:t>
            </a:r>
            <a:r>
              <a:rPr lang="es-GB" sz="2800">
                <a:solidFill>
                  <a:srgbClr val="002060"/>
                </a:solidFill>
              </a:rPr>
              <a:t>...</a:t>
            </a:r>
            <a:endParaRPr lang="es-GB" sz="2800" dirty="0">
              <a:solidFill>
                <a:srgbClr val="002060"/>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84461"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pie</a:t>
            </a:r>
            <a:r>
              <a:rPr lang="es-GB" sz="2800">
                <a:solidFill>
                  <a:srgbClr val="002060"/>
                </a:solidFill>
              </a:rPr>
              <a:t>...</a:t>
            </a:r>
            <a:endParaRPr lang="es-GB" sz="2800" dirty="0">
              <a:solidFill>
                <a:srgbClr val="002060"/>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917891"/>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res</a:t>
            </a:r>
            <a:r>
              <a:rPr lang="es-GB" sz="2800" dirty="0">
                <a:solidFill>
                  <a:srgbClr val="002060"/>
                </a:solidFill>
              </a:rPr>
              <a:t>...</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mor</a:t>
            </a:r>
            <a:r>
              <a:rPr lang="es-GB" sz="2800" dirty="0">
                <a:solidFill>
                  <a:srgbClr val="002060"/>
                </a:solidFill>
              </a:rPr>
              <a:t>...</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to kill</a:t>
            </a:r>
            <a:endParaRPr lang="es-GB" sz="2800" dirty="0">
              <a:solidFill>
                <a:srgbClr val="002060"/>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6393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10754" y="195527"/>
            <a:ext cx="1117389" cy="537739"/>
          </a:xfrm>
        </p:spPr>
        <p:txBody>
          <a:bodyPr>
            <a:normAutofit/>
          </a:bodyPr>
          <a:lstStyle/>
          <a:p>
            <a:r>
              <a:rPr lang="en-GB" sz="2000" b="1" dirty="0" err="1">
                <a:solidFill>
                  <a:schemeClr val="bg1"/>
                </a:solidFill>
              </a:rPr>
              <a:t>hablar</a:t>
            </a:r>
            <a:endParaRPr lang="es-GB" sz="2000" dirty="0"/>
          </a:p>
        </p:txBody>
      </p:sp>
      <p:sp>
        <p:nvSpPr>
          <p:cNvPr id="2" name="Rectángulo redondeado 14">
            <a:extLst>
              <a:ext uri="{FF2B5EF4-FFF2-40B4-BE49-F238E27FC236}">
                <a16:creationId xmlns:a16="http://schemas.microsoft.com/office/drawing/2014/main" id="{82DADAB6-770C-F7B7-A0C7-625535944FEE}"/>
              </a:ext>
            </a:extLst>
          </p:cNvPr>
          <p:cNvSpPr/>
          <p:nvPr/>
        </p:nvSpPr>
        <p:spPr>
          <a:xfrm>
            <a:off x="4082415" y="583381"/>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203864"/>
                </a:solidFill>
              </a:rPr>
              <a:t>fun</a:t>
            </a:r>
            <a:r>
              <a:rPr lang="es-GB" sz="2800">
                <a:solidFill>
                  <a:srgbClr val="002060"/>
                </a:solidFill>
              </a:rPr>
              <a:t>...</a:t>
            </a:r>
            <a:endParaRPr lang="es-GB" sz="2800" dirty="0">
              <a:solidFill>
                <a:srgbClr val="002060"/>
              </a:solidFill>
            </a:endParaRPr>
          </a:p>
        </p:txBody>
      </p:sp>
    </p:spTree>
    <p:extLst>
      <p:ext uri="{BB962C8B-B14F-4D97-AF65-F5344CB8AC3E}">
        <p14:creationId xmlns:p14="http://schemas.microsoft.com/office/powerpoint/2010/main" val="39419787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BDA5B-CD73-972D-644A-B77F9375A159}"/>
              </a:ext>
            </a:extLst>
          </p:cNvPr>
          <p:cNvSpPr>
            <a:spLocks noGrp="1"/>
          </p:cNvSpPr>
          <p:nvPr>
            <p:ph type="title"/>
          </p:nvPr>
        </p:nvSpPr>
        <p:spPr>
          <a:xfrm>
            <a:off x="-1" y="213557"/>
            <a:ext cx="6967960" cy="647577"/>
          </a:xfrm>
        </p:spPr>
        <p:txBody>
          <a:bodyPr>
            <a:normAutofit/>
          </a:bodyPr>
          <a:lstStyle/>
          <a:p>
            <a:r>
              <a:rPr lang="en-ES" dirty="0"/>
              <a:t>Vocabulario de esta semana</a:t>
            </a:r>
          </a:p>
        </p:txBody>
      </p:sp>
      <p:sp>
        <p:nvSpPr>
          <p:cNvPr id="4" name="Rounded Rectangle 11">
            <a:extLst>
              <a:ext uri="{FF2B5EF4-FFF2-40B4-BE49-F238E27FC236}">
                <a16:creationId xmlns:a16="http://schemas.microsoft.com/office/drawing/2014/main" id="{FB59A90B-4D2E-A9B8-A429-3D39F581BAF6}"/>
              </a:ext>
            </a:extLst>
          </p:cNvPr>
          <p:cNvSpPr/>
          <p:nvPr/>
        </p:nvSpPr>
        <p:spPr>
          <a:xfrm>
            <a:off x="10152668" y="258166"/>
            <a:ext cx="1775475"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vocabulario</a:t>
            </a:r>
            <a:endParaRPr lang="en-GB" sz="2000" b="1" dirty="0">
              <a:solidFill>
                <a:prstClr val="white"/>
              </a:solidFill>
              <a:latin typeface="Century Gothic" panose="020B0502020202020204" pitchFamily="34" charset="0"/>
            </a:endParaRPr>
          </a:p>
        </p:txBody>
      </p:sp>
      <p:sp>
        <p:nvSpPr>
          <p:cNvPr id="16" name="TextBox 15">
            <a:extLst>
              <a:ext uri="{FF2B5EF4-FFF2-40B4-BE49-F238E27FC236}">
                <a16:creationId xmlns:a16="http://schemas.microsoft.com/office/drawing/2014/main" id="{E062AB35-910F-8B58-8D9B-ECD8EBF49D7B}"/>
              </a:ext>
            </a:extLst>
          </p:cNvPr>
          <p:cNvSpPr txBox="1"/>
          <p:nvPr/>
        </p:nvSpPr>
        <p:spPr>
          <a:xfrm>
            <a:off x="767210" y="2570547"/>
            <a:ext cx="2621743" cy="646331"/>
          </a:xfrm>
          <a:prstGeom prst="rect">
            <a:avLst/>
          </a:prstGeom>
          <a:noFill/>
        </p:spPr>
        <p:txBody>
          <a:bodyPr wrap="none" rtlCol="0">
            <a:spAutoFit/>
          </a:bodyPr>
          <a:lstStyle/>
          <a:p>
            <a:r>
              <a:rPr lang="en-ES" sz="3600" dirty="0">
                <a:solidFill>
                  <a:schemeClr val="accent5">
                    <a:lumMod val="75000"/>
                  </a:schemeClr>
                </a:solidFill>
                <a:latin typeface="Chalkboard" panose="03050602040202020205" pitchFamily="66" charset="77"/>
              </a:rPr>
              <a:t>to influence</a:t>
            </a:r>
          </a:p>
        </p:txBody>
      </p:sp>
      <p:sp>
        <p:nvSpPr>
          <p:cNvPr id="17" name="TextBox 16">
            <a:extLst>
              <a:ext uri="{FF2B5EF4-FFF2-40B4-BE49-F238E27FC236}">
                <a16:creationId xmlns:a16="http://schemas.microsoft.com/office/drawing/2014/main" id="{28A0D372-2DBC-DDBE-C0CA-4B3A2889469F}"/>
              </a:ext>
            </a:extLst>
          </p:cNvPr>
          <p:cNvSpPr txBox="1"/>
          <p:nvPr/>
        </p:nvSpPr>
        <p:spPr>
          <a:xfrm>
            <a:off x="4910300" y="2502057"/>
            <a:ext cx="2106667" cy="646331"/>
          </a:xfrm>
          <a:prstGeom prst="rect">
            <a:avLst/>
          </a:prstGeom>
          <a:noFill/>
        </p:spPr>
        <p:txBody>
          <a:bodyPr wrap="none" rtlCol="0">
            <a:spAutoFit/>
          </a:bodyPr>
          <a:lstStyle/>
          <a:p>
            <a:r>
              <a:rPr lang="en-ES" sz="3600" dirty="0">
                <a:solidFill>
                  <a:srgbClr val="009051"/>
                </a:solidFill>
                <a:latin typeface="Book Antiqua" panose="02040602050305030304" pitchFamily="18" charset="0"/>
              </a:rPr>
              <a:t>continent</a:t>
            </a:r>
          </a:p>
        </p:txBody>
      </p:sp>
      <p:sp>
        <p:nvSpPr>
          <p:cNvPr id="19" name="TextBox 18">
            <a:extLst>
              <a:ext uri="{FF2B5EF4-FFF2-40B4-BE49-F238E27FC236}">
                <a16:creationId xmlns:a16="http://schemas.microsoft.com/office/drawing/2014/main" id="{026669EE-3818-F510-9E3F-A9D144FC9216}"/>
              </a:ext>
            </a:extLst>
          </p:cNvPr>
          <p:cNvSpPr txBox="1"/>
          <p:nvPr/>
        </p:nvSpPr>
        <p:spPr>
          <a:xfrm>
            <a:off x="814831" y="3847406"/>
            <a:ext cx="2435282" cy="646331"/>
          </a:xfrm>
          <a:prstGeom prst="rect">
            <a:avLst/>
          </a:prstGeom>
          <a:noFill/>
        </p:spPr>
        <p:txBody>
          <a:bodyPr wrap="none" rtlCol="0">
            <a:spAutoFit/>
          </a:bodyPr>
          <a:lstStyle/>
          <a:p>
            <a:r>
              <a:rPr lang="en-ES" sz="3600" dirty="0">
                <a:solidFill>
                  <a:srgbClr val="7030A0"/>
                </a:solidFill>
                <a:latin typeface="Century Gothic" panose="020B0502020202020204" pitchFamily="34" charset="0"/>
              </a:rPr>
              <a:t>to include</a:t>
            </a:r>
          </a:p>
        </p:txBody>
      </p:sp>
      <p:sp>
        <p:nvSpPr>
          <p:cNvPr id="22" name="TextBox 21">
            <a:extLst>
              <a:ext uri="{FF2B5EF4-FFF2-40B4-BE49-F238E27FC236}">
                <a16:creationId xmlns:a16="http://schemas.microsoft.com/office/drawing/2014/main" id="{7930AA9B-F8E8-6700-AAD5-E75F48F5F6F5}"/>
              </a:ext>
            </a:extLst>
          </p:cNvPr>
          <p:cNvSpPr txBox="1"/>
          <p:nvPr/>
        </p:nvSpPr>
        <p:spPr>
          <a:xfrm>
            <a:off x="9218543" y="3848622"/>
            <a:ext cx="1550424" cy="646331"/>
          </a:xfrm>
          <a:prstGeom prst="rect">
            <a:avLst/>
          </a:prstGeom>
          <a:noFill/>
        </p:spPr>
        <p:txBody>
          <a:bodyPr wrap="none" rtlCol="0">
            <a:spAutoFit/>
          </a:bodyPr>
          <a:lstStyle/>
          <a:p>
            <a:r>
              <a:rPr lang="en-ES" sz="3600" dirty="0">
                <a:solidFill>
                  <a:schemeClr val="accent3"/>
                </a:solidFill>
                <a:latin typeface="Corbel" panose="020B0503020204020204" pitchFamily="34" charset="0"/>
              </a:rPr>
              <a:t>system</a:t>
            </a:r>
          </a:p>
        </p:txBody>
      </p:sp>
      <p:sp>
        <p:nvSpPr>
          <p:cNvPr id="23" name="TextBox 22">
            <a:extLst>
              <a:ext uri="{FF2B5EF4-FFF2-40B4-BE49-F238E27FC236}">
                <a16:creationId xmlns:a16="http://schemas.microsoft.com/office/drawing/2014/main" id="{52DBB3FE-D34A-AB82-A376-ABB48FBD3FA7}"/>
              </a:ext>
            </a:extLst>
          </p:cNvPr>
          <p:cNvSpPr txBox="1"/>
          <p:nvPr/>
        </p:nvSpPr>
        <p:spPr>
          <a:xfrm>
            <a:off x="4874329" y="3735663"/>
            <a:ext cx="2553135" cy="1200329"/>
          </a:xfrm>
          <a:prstGeom prst="rect">
            <a:avLst/>
          </a:prstGeom>
          <a:noFill/>
        </p:spPr>
        <p:txBody>
          <a:bodyPr wrap="square" rtlCol="0">
            <a:spAutoFit/>
          </a:bodyPr>
          <a:lstStyle/>
          <a:p>
            <a:pPr algn="ctr"/>
            <a:r>
              <a:rPr lang="en-ES" sz="3600" dirty="0">
                <a:solidFill>
                  <a:schemeClr val="accent4">
                    <a:lumMod val="50000"/>
                  </a:schemeClr>
                </a:solidFill>
                <a:latin typeface="Garamond" panose="02020404030301010803" pitchFamily="18" charset="0"/>
              </a:rPr>
              <a:t>no longer, no more</a:t>
            </a:r>
          </a:p>
        </p:txBody>
      </p:sp>
      <p:sp>
        <p:nvSpPr>
          <p:cNvPr id="25" name="TextBox 24">
            <a:extLst>
              <a:ext uri="{FF2B5EF4-FFF2-40B4-BE49-F238E27FC236}">
                <a16:creationId xmlns:a16="http://schemas.microsoft.com/office/drawing/2014/main" id="{4392AF8B-EDDC-E1D6-933C-03F32B710E6E}"/>
              </a:ext>
            </a:extLst>
          </p:cNvPr>
          <p:cNvSpPr txBox="1"/>
          <p:nvPr/>
        </p:nvSpPr>
        <p:spPr>
          <a:xfrm>
            <a:off x="2763896" y="5816665"/>
            <a:ext cx="3033203" cy="400110"/>
          </a:xfrm>
          <a:prstGeom prst="rect">
            <a:avLst/>
          </a:prstGeom>
          <a:noFill/>
        </p:spPr>
        <p:txBody>
          <a:bodyPr wrap="none" rtlCol="0">
            <a:spAutoFit/>
          </a:bodyPr>
          <a:lstStyle/>
          <a:p>
            <a:r>
              <a:rPr lang="en-ES" sz="2000" dirty="0"/>
              <a:t>[to confuse, confusing]</a:t>
            </a:r>
          </a:p>
        </p:txBody>
      </p:sp>
      <p:sp>
        <p:nvSpPr>
          <p:cNvPr id="26" name="TextBox 25">
            <a:extLst>
              <a:ext uri="{FF2B5EF4-FFF2-40B4-BE49-F238E27FC236}">
                <a16:creationId xmlns:a16="http://schemas.microsoft.com/office/drawing/2014/main" id="{8C451A57-D048-7144-14C8-8E0A53AE3B47}"/>
              </a:ext>
            </a:extLst>
          </p:cNvPr>
          <p:cNvSpPr txBox="1"/>
          <p:nvPr/>
        </p:nvSpPr>
        <p:spPr>
          <a:xfrm>
            <a:off x="9552984" y="3335553"/>
            <a:ext cx="960519" cy="400110"/>
          </a:xfrm>
          <a:prstGeom prst="rect">
            <a:avLst/>
          </a:prstGeom>
          <a:noFill/>
        </p:spPr>
        <p:txBody>
          <a:bodyPr wrap="none" rtlCol="0">
            <a:spAutoFit/>
          </a:bodyPr>
          <a:lstStyle/>
          <a:p>
            <a:r>
              <a:rPr lang="en-ES" sz="2000" dirty="0"/>
              <a:t>[poet]</a:t>
            </a:r>
          </a:p>
        </p:txBody>
      </p:sp>
      <p:sp>
        <p:nvSpPr>
          <p:cNvPr id="27" name="TextBox 26">
            <a:extLst>
              <a:ext uri="{FF2B5EF4-FFF2-40B4-BE49-F238E27FC236}">
                <a16:creationId xmlns:a16="http://schemas.microsoft.com/office/drawing/2014/main" id="{EFBBD100-7009-33BA-0EA8-66840AA0470C}"/>
              </a:ext>
            </a:extLst>
          </p:cNvPr>
          <p:cNvSpPr txBox="1"/>
          <p:nvPr/>
        </p:nvSpPr>
        <p:spPr>
          <a:xfrm>
            <a:off x="181579" y="980393"/>
            <a:ext cx="10530447" cy="430887"/>
          </a:xfrm>
          <a:prstGeom prst="rect">
            <a:avLst/>
          </a:prstGeom>
          <a:noFill/>
        </p:spPr>
        <p:txBody>
          <a:bodyPr wrap="none" rtlCol="0">
            <a:spAutoFit/>
          </a:bodyPr>
          <a:lstStyle/>
          <a:p>
            <a:r>
              <a:rPr lang="en-ES" sz="2200" dirty="0"/>
              <a:t>Escucha cada palabra en español. ¿Cuál es la palabra correcta en inglés?</a:t>
            </a:r>
          </a:p>
        </p:txBody>
      </p:sp>
      <p:sp>
        <p:nvSpPr>
          <p:cNvPr id="28" name="Rectangle 27">
            <a:extLst>
              <a:ext uri="{FF2B5EF4-FFF2-40B4-BE49-F238E27FC236}">
                <a16:creationId xmlns:a16="http://schemas.microsoft.com/office/drawing/2014/main" id="{3B901DE9-6B73-464C-FECF-EF7295251489}"/>
              </a:ext>
            </a:extLst>
          </p:cNvPr>
          <p:cNvSpPr/>
          <p:nvPr/>
        </p:nvSpPr>
        <p:spPr>
          <a:xfrm>
            <a:off x="373437" y="2679580"/>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1</a:t>
            </a:r>
          </a:p>
        </p:txBody>
      </p:sp>
      <p:sp>
        <p:nvSpPr>
          <p:cNvPr id="29" name="Rectangle 28">
            <a:extLst>
              <a:ext uri="{FF2B5EF4-FFF2-40B4-BE49-F238E27FC236}">
                <a16:creationId xmlns:a16="http://schemas.microsoft.com/office/drawing/2014/main" id="{4C8514BF-61FA-E82F-6E71-D6BD3D7A587E}"/>
              </a:ext>
            </a:extLst>
          </p:cNvPr>
          <p:cNvSpPr/>
          <p:nvPr/>
        </p:nvSpPr>
        <p:spPr>
          <a:xfrm>
            <a:off x="4536289" y="2653618"/>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2</a:t>
            </a:r>
          </a:p>
        </p:txBody>
      </p:sp>
      <p:sp>
        <p:nvSpPr>
          <p:cNvPr id="30" name="Rectangle 29">
            <a:extLst>
              <a:ext uri="{FF2B5EF4-FFF2-40B4-BE49-F238E27FC236}">
                <a16:creationId xmlns:a16="http://schemas.microsoft.com/office/drawing/2014/main" id="{3C4B776A-DB72-A301-A4B5-254F92603FDA}"/>
              </a:ext>
            </a:extLst>
          </p:cNvPr>
          <p:cNvSpPr/>
          <p:nvPr/>
        </p:nvSpPr>
        <p:spPr>
          <a:xfrm>
            <a:off x="8688922" y="2679582"/>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3</a:t>
            </a:r>
          </a:p>
        </p:txBody>
      </p:sp>
      <p:sp>
        <p:nvSpPr>
          <p:cNvPr id="31" name="Rectangle 30">
            <a:extLst>
              <a:ext uri="{FF2B5EF4-FFF2-40B4-BE49-F238E27FC236}">
                <a16:creationId xmlns:a16="http://schemas.microsoft.com/office/drawing/2014/main" id="{082CEB24-32EF-1BC0-617E-B369CA4E71F1}"/>
              </a:ext>
            </a:extLst>
          </p:cNvPr>
          <p:cNvSpPr/>
          <p:nvPr/>
        </p:nvSpPr>
        <p:spPr>
          <a:xfrm>
            <a:off x="383656" y="3959073"/>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4</a:t>
            </a:r>
          </a:p>
        </p:txBody>
      </p:sp>
      <p:sp>
        <p:nvSpPr>
          <p:cNvPr id="32" name="Rectangle 31">
            <a:extLst>
              <a:ext uri="{FF2B5EF4-FFF2-40B4-BE49-F238E27FC236}">
                <a16:creationId xmlns:a16="http://schemas.microsoft.com/office/drawing/2014/main" id="{E53549BF-DE82-EDB3-4329-3FF942966722}"/>
              </a:ext>
            </a:extLst>
          </p:cNvPr>
          <p:cNvSpPr/>
          <p:nvPr/>
        </p:nvSpPr>
        <p:spPr>
          <a:xfrm>
            <a:off x="4531100" y="3950159"/>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5</a:t>
            </a:r>
          </a:p>
        </p:txBody>
      </p:sp>
      <p:sp>
        <p:nvSpPr>
          <p:cNvPr id="33" name="Rectangle 32">
            <a:extLst>
              <a:ext uri="{FF2B5EF4-FFF2-40B4-BE49-F238E27FC236}">
                <a16:creationId xmlns:a16="http://schemas.microsoft.com/office/drawing/2014/main" id="{5FEC0EBD-B5B1-0D8D-3DF1-17CE270FDA8B}"/>
              </a:ext>
            </a:extLst>
          </p:cNvPr>
          <p:cNvSpPr/>
          <p:nvPr/>
        </p:nvSpPr>
        <p:spPr>
          <a:xfrm>
            <a:off x="8688922" y="3950159"/>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6</a:t>
            </a:r>
          </a:p>
        </p:txBody>
      </p:sp>
      <p:sp>
        <p:nvSpPr>
          <p:cNvPr id="34" name="Rectangle 33">
            <a:extLst>
              <a:ext uri="{FF2B5EF4-FFF2-40B4-BE49-F238E27FC236}">
                <a16:creationId xmlns:a16="http://schemas.microsoft.com/office/drawing/2014/main" id="{71BC56AD-9D99-B526-E9F4-A2E51E306DE4}"/>
              </a:ext>
            </a:extLst>
          </p:cNvPr>
          <p:cNvSpPr/>
          <p:nvPr/>
        </p:nvSpPr>
        <p:spPr>
          <a:xfrm>
            <a:off x="2813257" y="5327461"/>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7</a:t>
            </a:r>
          </a:p>
        </p:txBody>
      </p:sp>
      <p:sp>
        <p:nvSpPr>
          <p:cNvPr id="35" name="Rectangle 34">
            <a:extLst>
              <a:ext uri="{FF2B5EF4-FFF2-40B4-BE49-F238E27FC236}">
                <a16:creationId xmlns:a16="http://schemas.microsoft.com/office/drawing/2014/main" id="{4B8CBC49-51BD-D06D-1924-6E568C4456BA}"/>
              </a:ext>
            </a:extLst>
          </p:cNvPr>
          <p:cNvSpPr/>
          <p:nvPr/>
        </p:nvSpPr>
        <p:spPr>
          <a:xfrm>
            <a:off x="7173521" y="5327460"/>
            <a:ext cx="393540" cy="42826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b="1" dirty="0">
                <a:solidFill>
                  <a:srgbClr val="514F4F"/>
                </a:solidFill>
                <a:highlight>
                  <a:srgbClr val="FFF5F5"/>
                </a:highlight>
              </a:rPr>
              <a:t>8</a:t>
            </a:r>
          </a:p>
        </p:txBody>
      </p:sp>
      <p:pic>
        <p:nvPicPr>
          <p:cNvPr id="5" name="Picture 4">
            <a:extLst>
              <a:ext uri="{FF2B5EF4-FFF2-40B4-BE49-F238E27FC236}">
                <a16:creationId xmlns:a16="http://schemas.microsoft.com/office/drawing/2014/main" id="{C79524E0-E9BF-385A-6461-421374B3050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527450" y="4601380"/>
            <a:ext cx="1315430" cy="1315430"/>
          </a:xfrm>
          <a:prstGeom prst="rect">
            <a:avLst/>
          </a:prstGeom>
        </p:spPr>
      </p:pic>
      <p:pic>
        <p:nvPicPr>
          <p:cNvPr id="6" name="Picture 5">
            <a:extLst>
              <a:ext uri="{FF2B5EF4-FFF2-40B4-BE49-F238E27FC236}">
                <a16:creationId xmlns:a16="http://schemas.microsoft.com/office/drawing/2014/main" id="{C360F8CC-4C30-20E7-37BB-E7986E9AE02E}"/>
              </a:ext>
            </a:extLst>
          </p:cNvPr>
          <p:cNvPicPr>
            <a:picLocks noChangeAspect="1"/>
          </p:cNvPicPr>
          <p:nvPr/>
        </p:nvPicPr>
        <p:blipFill>
          <a:blip r:embed="rId4"/>
          <a:stretch>
            <a:fillRect/>
          </a:stretch>
        </p:blipFill>
        <p:spPr>
          <a:xfrm>
            <a:off x="7753836" y="4501549"/>
            <a:ext cx="1464707" cy="1353262"/>
          </a:xfrm>
          <a:prstGeom prst="rect">
            <a:avLst/>
          </a:prstGeom>
        </p:spPr>
      </p:pic>
      <p:pic>
        <p:nvPicPr>
          <p:cNvPr id="7" name="Picture 6">
            <a:extLst>
              <a:ext uri="{FF2B5EF4-FFF2-40B4-BE49-F238E27FC236}">
                <a16:creationId xmlns:a16="http://schemas.microsoft.com/office/drawing/2014/main" id="{91F4D377-07D3-3DCA-B9A3-FEED26035D92}"/>
              </a:ext>
            </a:extLst>
          </p:cNvPr>
          <p:cNvPicPr>
            <a:picLocks noChangeAspect="1"/>
          </p:cNvPicPr>
          <p:nvPr/>
        </p:nvPicPr>
        <p:blipFill>
          <a:blip r:embed="rId5" cstate="screen">
            <a:clrChange>
              <a:clrFrom>
                <a:srgbClr val="F7F7F7"/>
              </a:clrFrom>
              <a:clrTo>
                <a:srgbClr val="F7F7F7">
                  <a:alpha val="0"/>
                </a:srgbClr>
              </a:clrTo>
            </a:clrChange>
            <a:extLst>
              <a:ext uri="{28A0092B-C50C-407E-A947-70E740481C1C}">
                <a14:useLocalDpi xmlns:a14="http://schemas.microsoft.com/office/drawing/2010/main"/>
              </a:ext>
            </a:extLst>
          </a:blip>
          <a:stretch>
            <a:fillRect/>
          </a:stretch>
        </p:blipFill>
        <p:spPr>
          <a:xfrm>
            <a:off x="9399650" y="2080235"/>
            <a:ext cx="1312376" cy="1318082"/>
          </a:xfrm>
          <a:prstGeom prst="rect">
            <a:avLst/>
          </a:prstGeom>
        </p:spPr>
      </p:pic>
      <p:sp>
        <p:nvSpPr>
          <p:cNvPr id="18" name="TextBox 17">
            <a:extLst>
              <a:ext uri="{FF2B5EF4-FFF2-40B4-BE49-F238E27FC236}">
                <a16:creationId xmlns:a16="http://schemas.microsoft.com/office/drawing/2014/main" id="{CD472785-5DCF-ABE0-E8B7-2506F26391BE}"/>
              </a:ext>
            </a:extLst>
          </p:cNvPr>
          <p:cNvSpPr txBox="1"/>
          <p:nvPr/>
        </p:nvSpPr>
        <p:spPr>
          <a:xfrm>
            <a:off x="7473685" y="5861407"/>
            <a:ext cx="2430474" cy="400110"/>
          </a:xfrm>
          <a:prstGeom prst="rect">
            <a:avLst/>
          </a:prstGeom>
          <a:noFill/>
        </p:spPr>
        <p:txBody>
          <a:bodyPr wrap="none" rtlCol="0">
            <a:spAutoFit/>
          </a:bodyPr>
          <a:lstStyle/>
          <a:p>
            <a:r>
              <a:rPr lang="en-ES" sz="2000" dirty="0"/>
              <a:t>[to build, building]</a:t>
            </a:r>
          </a:p>
        </p:txBody>
      </p:sp>
      <p:sp>
        <p:nvSpPr>
          <p:cNvPr id="38" name="Rectangle 37">
            <a:hlinkClick r:id="" action="ppaction://noaction">
              <a:snd r:embed="rId6" name="confundir.wav"/>
            </a:hlinkClick>
            <a:extLst>
              <a:ext uri="{FF2B5EF4-FFF2-40B4-BE49-F238E27FC236}">
                <a16:creationId xmlns:a16="http://schemas.microsoft.com/office/drawing/2014/main" id="{121FDF3C-51F5-C386-0961-F5D919598DBF}"/>
              </a:ext>
            </a:extLst>
          </p:cNvPr>
          <p:cNvSpPr/>
          <p:nvPr/>
        </p:nvSpPr>
        <p:spPr>
          <a:xfrm>
            <a:off x="1709075"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A</a:t>
            </a:r>
          </a:p>
        </p:txBody>
      </p:sp>
      <p:sp>
        <p:nvSpPr>
          <p:cNvPr id="39" name="Rectangle 38">
            <a:hlinkClick r:id="" action="ppaction://noaction">
              <a:snd r:embed="rId7" name="influir.wav"/>
            </a:hlinkClick>
            <a:extLst>
              <a:ext uri="{FF2B5EF4-FFF2-40B4-BE49-F238E27FC236}">
                <a16:creationId xmlns:a16="http://schemas.microsoft.com/office/drawing/2014/main" id="{17B9D2FA-3D2A-2CE4-930F-88A3693CD506}"/>
              </a:ext>
            </a:extLst>
          </p:cNvPr>
          <p:cNvSpPr/>
          <p:nvPr/>
        </p:nvSpPr>
        <p:spPr>
          <a:xfrm>
            <a:off x="2900712"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B</a:t>
            </a:r>
          </a:p>
        </p:txBody>
      </p:sp>
      <p:sp>
        <p:nvSpPr>
          <p:cNvPr id="40" name="Rectangle 39">
            <a:hlinkClick r:id="" action="ppaction://noaction">
              <a:snd r:embed="rId8" name="ya no.wav"/>
            </a:hlinkClick>
            <a:extLst>
              <a:ext uri="{FF2B5EF4-FFF2-40B4-BE49-F238E27FC236}">
                <a16:creationId xmlns:a16="http://schemas.microsoft.com/office/drawing/2014/main" id="{D52AB5FF-4B92-EC3C-2844-CFDEAC6D9856}"/>
              </a:ext>
            </a:extLst>
          </p:cNvPr>
          <p:cNvSpPr/>
          <p:nvPr/>
        </p:nvSpPr>
        <p:spPr>
          <a:xfrm>
            <a:off x="4092349"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C</a:t>
            </a:r>
          </a:p>
        </p:txBody>
      </p:sp>
      <p:sp>
        <p:nvSpPr>
          <p:cNvPr id="41" name="Rectangle 40">
            <a:hlinkClick r:id="" action="ppaction://noaction">
              <a:snd r:embed="rId9" name="incluir.wav"/>
            </a:hlinkClick>
            <a:extLst>
              <a:ext uri="{FF2B5EF4-FFF2-40B4-BE49-F238E27FC236}">
                <a16:creationId xmlns:a16="http://schemas.microsoft.com/office/drawing/2014/main" id="{7690B434-F465-7E59-5A3E-C7B48D56654B}"/>
              </a:ext>
            </a:extLst>
          </p:cNvPr>
          <p:cNvSpPr/>
          <p:nvPr/>
        </p:nvSpPr>
        <p:spPr>
          <a:xfrm>
            <a:off x="5283986"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D</a:t>
            </a:r>
          </a:p>
        </p:txBody>
      </p:sp>
      <p:sp>
        <p:nvSpPr>
          <p:cNvPr id="42" name="Rectangle 41">
            <a:hlinkClick r:id="" action="ppaction://noaction">
              <a:snd r:embed="rId10" name="el poeta.wav"/>
            </a:hlinkClick>
            <a:extLst>
              <a:ext uri="{FF2B5EF4-FFF2-40B4-BE49-F238E27FC236}">
                <a16:creationId xmlns:a16="http://schemas.microsoft.com/office/drawing/2014/main" id="{34B1B70E-13F8-81A0-EC64-1E86A68E3FE2}"/>
              </a:ext>
            </a:extLst>
          </p:cNvPr>
          <p:cNvSpPr/>
          <p:nvPr/>
        </p:nvSpPr>
        <p:spPr>
          <a:xfrm>
            <a:off x="6475623"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E</a:t>
            </a:r>
          </a:p>
        </p:txBody>
      </p:sp>
      <p:sp>
        <p:nvSpPr>
          <p:cNvPr id="43" name="Rectangle 42">
            <a:hlinkClick r:id="" action="ppaction://noaction">
              <a:snd r:embed="rId11" name="el sistema.wav"/>
            </a:hlinkClick>
            <a:extLst>
              <a:ext uri="{FF2B5EF4-FFF2-40B4-BE49-F238E27FC236}">
                <a16:creationId xmlns:a16="http://schemas.microsoft.com/office/drawing/2014/main" id="{D00A9E6D-09B1-004B-BD60-6BB9E1AD33FD}"/>
              </a:ext>
            </a:extLst>
          </p:cNvPr>
          <p:cNvSpPr/>
          <p:nvPr/>
        </p:nvSpPr>
        <p:spPr>
          <a:xfrm>
            <a:off x="7667260"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F</a:t>
            </a:r>
          </a:p>
        </p:txBody>
      </p:sp>
      <p:sp>
        <p:nvSpPr>
          <p:cNvPr id="44" name="Rectangle 43">
            <a:hlinkClick r:id="" action="ppaction://noaction">
              <a:snd r:embed="rId12" name="construir.wav"/>
            </a:hlinkClick>
            <a:extLst>
              <a:ext uri="{FF2B5EF4-FFF2-40B4-BE49-F238E27FC236}">
                <a16:creationId xmlns:a16="http://schemas.microsoft.com/office/drawing/2014/main" id="{BE3B595C-B990-7F2D-940F-E0E15EA681A7}"/>
              </a:ext>
            </a:extLst>
          </p:cNvPr>
          <p:cNvSpPr/>
          <p:nvPr/>
        </p:nvSpPr>
        <p:spPr>
          <a:xfrm>
            <a:off x="8858897"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G</a:t>
            </a:r>
          </a:p>
        </p:txBody>
      </p:sp>
      <p:sp>
        <p:nvSpPr>
          <p:cNvPr id="45" name="Rectangle 44">
            <a:hlinkClick r:id="" action="ppaction://noaction">
              <a:snd r:embed="rId13" name="el continente.wav"/>
            </a:hlinkClick>
            <a:extLst>
              <a:ext uri="{FF2B5EF4-FFF2-40B4-BE49-F238E27FC236}">
                <a16:creationId xmlns:a16="http://schemas.microsoft.com/office/drawing/2014/main" id="{1FDA1D51-C94B-E3D2-6B66-078B5EF2B27B}"/>
              </a:ext>
            </a:extLst>
          </p:cNvPr>
          <p:cNvSpPr/>
          <p:nvPr/>
        </p:nvSpPr>
        <p:spPr>
          <a:xfrm>
            <a:off x="10050537" y="1560842"/>
            <a:ext cx="393540" cy="42826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000" b="1" dirty="0"/>
              <a:t>H</a:t>
            </a:r>
          </a:p>
        </p:txBody>
      </p:sp>
      <p:grpSp>
        <p:nvGrpSpPr>
          <p:cNvPr id="46" name="Group 45">
            <a:extLst>
              <a:ext uri="{FF2B5EF4-FFF2-40B4-BE49-F238E27FC236}">
                <a16:creationId xmlns:a16="http://schemas.microsoft.com/office/drawing/2014/main" id="{9AD05FD7-B75E-FA51-FB6E-F31D6E35A82D}"/>
              </a:ext>
            </a:extLst>
          </p:cNvPr>
          <p:cNvGrpSpPr/>
          <p:nvPr/>
        </p:nvGrpSpPr>
        <p:grpSpPr>
          <a:xfrm>
            <a:off x="10867054" y="980393"/>
            <a:ext cx="1061089" cy="344128"/>
            <a:chOff x="7758664" y="380605"/>
            <a:chExt cx="1026170" cy="344128"/>
          </a:xfrm>
        </p:grpSpPr>
        <p:sp>
          <p:nvSpPr>
            <p:cNvPr id="47" name="TextBox 46">
              <a:extLst>
                <a:ext uri="{FF2B5EF4-FFF2-40B4-BE49-F238E27FC236}">
                  <a16:creationId xmlns:a16="http://schemas.microsoft.com/office/drawing/2014/main" id="{F0E2B5B8-FB47-053E-94C4-B7E2FA22900C}"/>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r>
                <a:rPr lang="en-GB" sz="2000" b="1" dirty="0"/>
                <a:t>Higher</a:t>
              </a:r>
              <a:endParaRPr lang="en-ES" sz="2000" b="1" dirty="0"/>
            </a:p>
          </p:txBody>
        </p:sp>
        <p:cxnSp>
          <p:nvCxnSpPr>
            <p:cNvPr id="48" name="Straight Connector 47">
              <a:extLst>
                <a:ext uri="{FF2B5EF4-FFF2-40B4-BE49-F238E27FC236}">
                  <a16:creationId xmlns:a16="http://schemas.microsoft.com/office/drawing/2014/main" id="{5DEEA01B-7127-4295-52A4-17581CC2DEC9}"/>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80DBC7D4-4567-6F54-10A4-A80C106FA44E}"/>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70932574-866A-54B8-8255-B9711364A876}"/>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FC9E06F3-37EA-64CA-B90E-E1FEDFB07507}"/>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3" name="Frame 2">
            <a:extLst>
              <a:ext uri="{FF2B5EF4-FFF2-40B4-BE49-F238E27FC236}">
                <a16:creationId xmlns:a16="http://schemas.microsoft.com/office/drawing/2014/main" id="{8ED5F891-C224-3F95-7A49-EF47FCC772C5}"/>
              </a:ext>
            </a:extLst>
          </p:cNvPr>
          <p:cNvSpPr/>
          <p:nvPr/>
        </p:nvSpPr>
        <p:spPr>
          <a:xfrm>
            <a:off x="2515851" y="5755723"/>
            <a:ext cx="3492350" cy="508467"/>
          </a:xfrm>
          <a:prstGeom prst="frame">
            <a:avLst>
              <a:gd name="adj1" fmla="val 88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8" name="Frame 7">
            <a:extLst>
              <a:ext uri="{FF2B5EF4-FFF2-40B4-BE49-F238E27FC236}">
                <a16:creationId xmlns:a16="http://schemas.microsoft.com/office/drawing/2014/main" id="{6C742D1D-AACC-95B7-C1B2-EA5419658F76}"/>
              </a:ext>
            </a:extLst>
          </p:cNvPr>
          <p:cNvSpPr/>
          <p:nvPr/>
        </p:nvSpPr>
        <p:spPr>
          <a:xfrm>
            <a:off x="766977" y="2639477"/>
            <a:ext cx="2760473" cy="508467"/>
          </a:xfrm>
          <a:prstGeom prst="frame">
            <a:avLst>
              <a:gd name="adj1" fmla="val 88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9" name="Frame 8">
            <a:extLst>
              <a:ext uri="{FF2B5EF4-FFF2-40B4-BE49-F238E27FC236}">
                <a16:creationId xmlns:a16="http://schemas.microsoft.com/office/drawing/2014/main" id="{D0E16D89-173E-D0A3-F2E6-2A9B88F443F1}"/>
              </a:ext>
            </a:extLst>
          </p:cNvPr>
          <p:cNvSpPr/>
          <p:nvPr/>
        </p:nvSpPr>
        <p:spPr>
          <a:xfrm>
            <a:off x="5012214" y="3776907"/>
            <a:ext cx="2255148" cy="1117839"/>
          </a:xfrm>
          <a:prstGeom prst="frame">
            <a:avLst>
              <a:gd name="adj1" fmla="val 88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10" name="Frame 9">
            <a:extLst>
              <a:ext uri="{FF2B5EF4-FFF2-40B4-BE49-F238E27FC236}">
                <a16:creationId xmlns:a16="http://schemas.microsoft.com/office/drawing/2014/main" id="{557D952E-95D0-D80C-2E4F-29B4FEEF0872}"/>
              </a:ext>
            </a:extLst>
          </p:cNvPr>
          <p:cNvSpPr/>
          <p:nvPr/>
        </p:nvSpPr>
        <p:spPr>
          <a:xfrm>
            <a:off x="721600" y="3847406"/>
            <a:ext cx="2621743" cy="594830"/>
          </a:xfrm>
          <a:prstGeom prst="frame">
            <a:avLst>
              <a:gd name="adj1" fmla="val 88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11" name="Frame 10">
            <a:extLst>
              <a:ext uri="{FF2B5EF4-FFF2-40B4-BE49-F238E27FC236}">
                <a16:creationId xmlns:a16="http://schemas.microsoft.com/office/drawing/2014/main" id="{3D1BF444-8426-76F5-CB50-38F594574B62}"/>
              </a:ext>
            </a:extLst>
          </p:cNvPr>
          <p:cNvSpPr/>
          <p:nvPr/>
        </p:nvSpPr>
        <p:spPr>
          <a:xfrm>
            <a:off x="9218543" y="1989104"/>
            <a:ext cx="1659812" cy="1824695"/>
          </a:xfrm>
          <a:prstGeom prst="frame">
            <a:avLst>
              <a:gd name="adj1" fmla="val 438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12" name="Frame 11">
            <a:extLst>
              <a:ext uri="{FF2B5EF4-FFF2-40B4-BE49-F238E27FC236}">
                <a16:creationId xmlns:a16="http://schemas.microsoft.com/office/drawing/2014/main" id="{C6674CF8-B88F-9733-2F74-4EC4C3476F72}"/>
              </a:ext>
            </a:extLst>
          </p:cNvPr>
          <p:cNvSpPr/>
          <p:nvPr/>
        </p:nvSpPr>
        <p:spPr>
          <a:xfrm>
            <a:off x="9173099" y="3978277"/>
            <a:ext cx="1659812" cy="508467"/>
          </a:xfrm>
          <a:prstGeom prst="frame">
            <a:avLst>
              <a:gd name="adj1" fmla="val 88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13" name="Frame 12">
            <a:extLst>
              <a:ext uri="{FF2B5EF4-FFF2-40B4-BE49-F238E27FC236}">
                <a16:creationId xmlns:a16="http://schemas.microsoft.com/office/drawing/2014/main" id="{54C570C0-28FE-AAE7-4CF8-CFE6B30914E8}"/>
              </a:ext>
            </a:extLst>
          </p:cNvPr>
          <p:cNvSpPr/>
          <p:nvPr/>
        </p:nvSpPr>
        <p:spPr>
          <a:xfrm>
            <a:off x="7421315" y="4478382"/>
            <a:ext cx="2430474" cy="1873857"/>
          </a:xfrm>
          <a:prstGeom prst="frame">
            <a:avLst>
              <a:gd name="adj1" fmla="val 4499"/>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14" name="Frame 13">
            <a:extLst>
              <a:ext uri="{FF2B5EF4-FFF2-40B4-BE49-F238E27FC236}">
                <a16:creationId xmlns:a16="http://schemas.microsoft.com/office/drawing/2014/main" id="{B7C70FEF-A8CC-D32D-DC3A-BEF44413E8E6}"/>
              </a:ext>
            </a:extLst>
          </p:cNvPr>
          <p:cNvSpPr/>
          <p:nvPr/>
        </p:nvSpPr>
        <p:spPr>
          <a:xfrm>
            <a:off x="4850392" y="2610287"/>
            <a:ext cx="2281013" cy="508467"/>
          </a:xfrm>
          <a:prstGeom prst="frame">
            <a:avLst>
              <a:gd name="adj1" fmla="val 885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Tree>
    <p:extLst>
      <p:ext uri="{BB962C8B-B14F-4D97-AF65-F5344CB8AC3E}">
        <p14:creationId xmlns:p14="http://schemas.microsoft.com/office/powerpoint/2010/main" val="41190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3"/>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11"/>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1" nodeType="clickEffect">
                                  <p:stCondLst>
                                    <p:cond delay="0"/>
                                  </p:stCondLst>
                                  <p:childTnLst>
                                    <p:set>
                                      <p:cBhvr>
                                        <p:cTn id="50" dur="1" fill="hold">
                                          <p:stCondLst>
                                            <p:cond delay="0"/>
                                          </p:stCondLst>
                                        </p:cTn>
                                        <p:tgtEl>
                                          <p:spTgt spid="12"/>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1" nodeType="clickEffect">
                                  <p:stCondLst>
                                    <p:cond delay="0"/>
                                  </p:stCondLst>
                                  <p:childTnLst>
                                    <p:set>
                                      <p:cBhvr>
                                        <p:cTn id="58" dur="1" fill="hold">
                                          <p:stCondLst>
                                            <p:cond delay="0"/>
                                          </p:stCondLst>
                                        </p:cTn>
                                        <p:tgtEl>
                                          <p:spTgt spid="1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4"/>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redondeado 14">
            <a:extLst>
              <a:ext uri="{FF2B5EF4-FFF2-40B4-BE49-F238E27FC236}">
                <a16:creationId xmlns:a16="http://schemas.microsoft.com/office/drawing/2014/main" id="{4FB3293C-76C7-0B4C-8693-EFAE0F2BB578}"/>
              </a:ext>
            </a:extLst>
          </p:cNvPr>
          <p:cNvSpPr/>
          <p:nvPr/>
        </p:nvSpPr>
        <p:spPr>
          <a:xfrm>
            <a:off x="1522095" y="1287611"/>
            <a:ext cx="2270760" cy="74676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rPr>
              <a:t>viaje</a:t>
            </a:r>
            <a:endParaRPr lang="es-GB" sz="2800" b="1" dirty="0">
              <a:solidFill>
                <a:srgbClr val="203864"/>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vi</a:t>
            </a:r>
            <a:r>
              <a:rPr lang="es-GB" sz="2800" dirty="0">
                <a:solidFill>
                  <a:srgbClr val="002060"/>
                </a:solidFill>
              </a:rPr>
              <a:t>...</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2060"/>
                </a:solidFill>
              </a:rPr>
              <a:t>pro</a:t>
            </a:r>
            <a:r>
              <a:rPr lang="es-GB" sz="2800">
                <a:solidFill>
                  <a:srgbClr val="002060"/>
                </a:solidFill>
              </a:rPr>
              <a:t>...</a:t>
            </a:r>
            <a:endParaRPr lang="es-GB" sz="2800" dirty="0">
              <a:solidFill>
                <a:srgbClr val="002060"/>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prue</a:t>
            </a:r>
            <a:r>
              <a:rPr lang="es-GB" sz="2800">
                <a:solidFill>
                  <a:srgbClr val="002060"/>
                </a:solidFill>
              </a:rPr>
              <a:t>...</a:t>
            </a:r>
            <a:endParaRPr lang="es-GB" sz="2800" dirty="0">
              <a:solidFill>
                <a:srgbClr val="002060"/>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se</a:t>
            </a:r>
            <a:r>
              <a:rPr lang="es-GB" sz="2800" dirty="0">
                <a:solidFill>
                  <a:srgbClr val="002060"/>
                </a:solidFill>
              </a:rPr>
              <a:t>...</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rgbClr val="002060"/>
                </a:solidFill>
              </a:rPr>
              <a:t>l</a:t>
            </a:r>
            <a:r>
              <a:rPr lang="en-GB" sz="2800" dirty="0">
                <a:solidFill>
                  <a:srgbClr val="002060"/>
                </a:solidFill>
              </a:rPr>
              <a:t>e</a:t>
            </a:r>
            <a:r>
              <a:rPr lang="es-GB" sz="2800" dirty="0">
                <a:solidFill>
                  <a:srgbClr val="002060"/>
                </a:solidFill>
              </a:rPr>
              <a:t>...</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ma</a:t>
            </a:r>
            <a:r>
              <a:rPr lang="es-GB" sz="2800" dirty="0">
                <a:solidFill>
                  <a:srgbClr val="002060"/>
                </a:solidFill>
              </a:rPr>
              <a:t>...</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cr</a:t>
            </a:r>
            <a:r>
              <a:rPr lang="es-GB" sz="2800" dirty="0">
                <a:solidFill>
                  <a:srgbClr val="002060"/>
                </a:solidFill>
              </a:rPr>
              <a:t>...</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ay</a:t>
            </a:r>
            <a:r>
              <a:rPr lang="es-GB" sz="2800" dirty="0">
                <a:solidFill>
                  <a:srgbClr val="002060"/>
                </a:solidFill>
              </a:rPr>
              <a:t>...</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rgbClr val="002060"/>
                </a:solidFill>
              </a:rPr>
              <a:t>mov</a:t>
            </a:r>
            <a:r>
              <a:rPr lang="es-GB" sz="2800">
                <a:solidFill>
                  <a:srgbClr val="002060"/>
                </a:solidFill>
              </a:rPr>
              <a:t>...</a:t>
            </a:r>
            <a:endParaRPr lang="es-GB" sz="2800" dirty="0">
              <a:solidFill>
                <a:srgbClr val="002060"/>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84461"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pie</a:t>
            </a:r>
            <a:r>
              <a:rPr lang="es-GB" sz="2800">
                <a:solidFill>
                  <a:srgbClr val="002060"/>
                </a:solidFill>
              </a:rPr>
              <a:t>...</a:t>
            </a:r>
            <a:endParaRPr lang="es-GB" sz="2800" dirty="0">
              <a:solidFill>
                <a:srgbClr val="002060"/>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917891"/>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res</a:t>
            </a:r>
            <a:r>
              <a:rPr lang="es-GB" sz="2800" dirty="0">
                <a:solidFill>
                  <a:srgbClr val="002060"/>
                </a:solidFill>
              </a:rPr>
              <a:t>...</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mor</a:t>
            </a:r>
            <a:r>
              <a:rPr lang="es-GB" sz="2800" dirty="0">
                <a:solidFill>
                  <a:srgbClr val="002060"/>
                </a:solidFill>
              </a:rPr>
              <a:t>...</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trip, journey</a:t>
            </a:r>
            <a:endParaRPr lang="es-GB" sz="2800" dirty="0">
              <a:solidFill>
                <a:srgbClr val="002060"/>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6393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10754" y="195527"/>
            <a:ext cx="1117389" cy="537739"/>
          </a:xfrm>
        </p:spPr>
        <p:txBody>
          <a:bodyPr>
            <a:normAutofit/>
          </a:bodyPr>
          <a:lstStyle/>
          <a:p>
            <a:r>
              <a:rPr lang="en-GB" sz="2000" b="1" dirty="0" err="1">
                <a:solidFill>
                  <a:schemeClr val="bg1"/>
                </a:solidFill>
              </a:rPr>
              <a:t>hablar</a:t>
            </a:r>
            <a:endParaRPr lang="es-GB" sz="2000" dirty="0"/>
          </a:p>
        </p:txBody>
      </p:sp>
      <p:sp>
        <p:nvSpPr>
          <p:cNvPr id="2" name="Rectángulo redondeado 14">
            <a:extLst>
              <a:ext uri="{FF2B5EF4-FFF2-40B4-BE49-F238E27FC236}">
                <a16:creationId xmlns:a16="http://schemas.microsoft.com/office/drawing/2014/main" id="{82DADAB6-770C-F7B7-A0C7-625535944FEE}"/>
              </a:ext>
            </a:extLst>
          </p:cNvPr>
          <p:cNvSpPr/>
          <p:nvPr/>
        </p:nvSpPr>
        <p:spPr>
          <a:xfrm>
            <a:off x="4082415" y="583381"/>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203864"/>
                </a:solidFill>
              </a:rPr>
              <a:t>fun</a:t>
            </a:r>
            <a:r>
              <a:rPr lang="es-GB" sz="2800">
                <a:solidFill>
                  <a:srgbClr val="002060"/>
                </a:solidFill>
              </a:rPr>
              <a:t>...</a:t>
            </a:r>
            <a:endParaRPr lang="es-GB" sz="2800" dirty="0">
              <a:solidFill>
                <a:srgbClr val="002060"/>
              </a:solidFill>
            </a:endParaRPr>
          </a:p>
        </p:txBody>
      </p:sp>
    </p:spTree>
    <p:extLst>
      <p:ext uri="{BB962C8B-B14F-4D97-AF65-F5344CB8AC3E}">
        <p14:creationId xmlns:p14="http://schemas.microsoft.com/office/powerpoint/2010/main" val="11275362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redondeado 14">
            <a:extLst>
              <a:ext uri="{FF2B5EF4-FFF2-40B4-BE49-F238E27FC236}">
                <a16:creationId xmlns:a16="http://schemas.microsoft.com/office/drawing/2014/main" id="{4FB3293C-76C7-0B4C-8693-EFAE0F2BB578}"/>
              </a:ext>
            </a:extLst>
          </p:cNvPr>
          <p:cNvSpPr/>
          <p:nvPr/>
        </p:nvSpPr>
        <p:spPr>
          <a:xfrm>
            <a:off x="9673590" y="2218847"/>
            <a:ext cx="2270760" cy="74676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rPr>
              <a:t>moreno</a:t>
            </a:r>
            <a:endParaRPr lang="es-GB" sz="2800" b="1" dirty="0">
              <a:solidFill>
                <a:srgbClr val="203864"/>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vi</a:t>
            </a:r>
            <a:r>
              <a:rPr lang="es-GB" sz="2800" dirty="0">
                <a:solidFill>
                  <a:srgbClr val="002060"/>
                </a:solidFill>
              </a:rPr>
              <a:t>...</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2060"/>
                </a:solidFill>
              </a:rPr>
              <a:t>pro</a:t>
            </a:r>
            <a:r>
              <a:rPr lang="es-GB" sz="2800">
                <a:solidFill>
                  <a:srgbClr val="002060"/>
                </a:solidFill>
              </a:rPr>
              <a:t>...</a:t>
            </a:r>
            <a:endParaRPr lang="es-GB" sz="2800" dirty="0">
              <a:solidFill>
                <a:srgbClr val="002060"/>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prue</a:t>
            </a:r>
            <a:r>
              <a:rPr lang="es-GB" sz="2800">
                <a:solidFill>
                  <a:srgbClr val="002060"/>
                </a:solidFill>
              </a:rPr>
              <a:t>...</a:t>
            </a:r>
            <a:endParaRPr lang="es-GB" sz="2800" dirty="0">
              <a:solidFill>
                <a:srgbClr val="002060"/>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se</a:t>
            </a:r>
            <a:r>
              <a:rPr lang="es-GB" sz="2800" dirty="0">
                <a:solidFill>
                  <a:srgbClr val="002060"/>
                </a:solidFill>
              </a:rPr>
              <a:t>...</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rgbClr val="002060"/>
                </a:solidFill>
              </a:rPr>
              <a:t>l</a:t>
            </a:r>
            <a:r>
              <a:rPr lang="en-GB" sz="2800" dirty="0">
                <a:solidFill>
                  <a:srgbClr val="002060"/>
                </a:solidFill>
              </a:rPr>
              <a:t>e</a:t>
            </a:r>
            <a:r>
              <a:rPr lang="es-GB" sz="2800" dirty="0">
                <a:solidFill>
                  <a:srgbClr val="002060"/>
                </a:solidFill>
              </a:rPr>
              <a:t>...</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ma</a:t>
            </a:r>
            <a:r>
              <a:rPr lang="es-GB" sz="2800" dirty="0">
                <a:solidFill>
                  <a:srgbClr val="002060"/>
                </a:solidFill>
              </a:rPr>
              <a:t>...</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270759"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cr</a:t>
            </a:r>
            <a:r>
              <a:rPr lang="es-GB" sz="2800" dirty="0">
                <a:solidFill>
                  <a:srgbClr val="002060"/>
                </a:solidFill>
              </a:rPr>
              <a:t>...</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ay</a:t>
            </a:r>
            <a:r>
              <a:rPr lang="es-GB" sz="2800" dirty="0">
                <a:solidFill>
                  <a:srgbClr val="002060"/>
                </a:solidFill>
              </a:rPr>
              <a:t>...</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rgbClr val="002060"/>
                </a:solidFill>
              </a:rPr>
              <a:t>mov</a:t>
            </a:r>
            <a:r>
              <a:rPr lang="es-GB" sz="2800">
                <a:solidFill>
                  <a:srgbClr val="002060"/>
                </a:solidFill>
              </a:rPr>
              <a:t>...</a:t>
            </a:r>
            <a:endParaRPr lang="es-GB" sz="2800" dirty="0">
              <a:solidFill>
                <a:srgbClr val="002060"/>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84461"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pie</a:t>
            </a:r>
            <a:r>
              <a:rPr lang="es-GB" sz="2800">
                <a:solidFill>
                  <a:srgbClr val="002060"/>
                </a:solidFill>
              </a:rPr>
              <a:t>...</a:t>
            </a:r>
            <a:endParaRPr lang="es-GB" sz="2800" dirty="0">
              <a:solidFill>
                <a:srgbClr val="002060"/>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39" y="4917891"/>
            <a:ext cx="2270759"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res</a:t>
            </a:r>
            <a:r>
              <a:rPr lang="es-GB" sz="2800" dirty="0">
                <a:solidFill>
                  <a:srgbClr val="002060"/>
                </a:solidFill>
              </a:rPr>
              <a:t>...</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mor</a:t>
            </a:r>
            <a:r>
              <a:rPr lang="es-GB" sz="2800" dirty="0">
                <a:solidFill>
                  <a:srgbClr val="002060"/>
                </a:solidFill>
              </a:rPr>
              <a:t>...</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dark-haired, </a:t>
            </a:r>
          </a:p>
          <a:p>
            <a:pPr algn="ctr"/>
            <a:r>
              <a:rPr lang="en-GB" sz="2800" dirty="0">
                <a:solidFill>
                  <a:srgbClr val="002060"/>
                </a:solidFill>
              </a:rPr>
              <a:t>dark-skinned</a:t>
            </a:r>
            <a:endParaRPr lang="es-GB" sz="2800" dirty="0">
              <a:solidFill>
                <a:srgbClr val="002060"/>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6393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10754" y="195527"/>
            <a:ext cx="1117389" cy="537739"/>
          </a:xfrm>
        </p:spPr>
        <p:txBody>
          <a:bodyPr>
            <a:normAutofit/>
          </a:bodyPr>
          <a:lstStyle/>
          <a:p>
            <a:r>
              <a:rPr lang="en-GB" sz="2000" b="1" dirty="0" err="1">
                <a:solidFill>
                  <a:schemeClr val="bg1"/>
                </a:solidFill>
              </a:rPr>
              <a:t>hablar</a:t>
            </a:r>
            <a:endParaRPr lang="es-GB" sz="2000" dirty="0"/>
          </a:p>
        </p:txBody>
      </p:sp>
      <p:sp>
        <p:nvSpPr>
          <p:cNvPr id="2" name="Rectángulo redondeado 14">
            <a:extLst>
              <a:ext uri="{FF2B5EF4-FFF2-40B4-BE49-F238E27FC236}">
                <a16:creationId xmlns:a16="http://schemas.microsoft.com/office/drawing/2014/main" id="{82DADAB6-770C-F7B7-A0C7-625535944FEE}"/>
              </a:ext>
            </a:extLst>
          </p:cNvPr>
          <p:cNvSpPr/>
          <p:nvPr/>
        </p:nvSpPr>
        <p:spPr>
          <a:xfrm>
            <a:off x="4082415" y="583381"/>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203864"/>
                </a:solidFill>
              </a:rPr>
              <a:t>fun</a:t>
            </a:r>
            <a:r>
              <a:rPr lang="es-GB" sz="2800">
                <a:solidFill>
                  <a:srgbClr val="002060"/>
                </a:solidFill>
              </a:rPr>
              <a:t>...</a:t>
            </a:r>
            <a:endParaRPr lang="es-GB" sz="2800" dirty="0">
              <a:solidFill>
                <a:srgbClr val="002060"/>
              </a:solidFill>
            </a:endParaRPr>
          </a:p>
        </p:txBody>
      </p:sp>
    </p:spTree>
    <p:extLst>
      <p:ext uri="{BB962C8B-B14F-4D97-AF65-F5344CB8AC3E}">
        <p14:creationId xmlns:p14="http://schemas.microsoft.com/office/powerpoint/2010/main" val="284642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redondeado 14">
            <a:extLst>
              <a:ext uri="{FF2B5EF4-FFF2-40B4-BE49-F238E27FC236}">
                <a16:creationId xmlns:a16="http://schemas.microsoft.com/office/drawing/2014/main" id="{B27D8391-AE6D-C111-76C7-CAA884C4D8BF}"/>
              </a:ext>
            </a:extLst>
          </p:cNvPr>
          <p:cNvSpPr/>
          <p:nvPr/>
        </p:nvSpPr>
        <p:spPr>
          <a:xfrm>
            <a:off x="7212330" y="4917891"/>
            <a:ext cx="2270760" cy="74676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rPr>
              <a:t>respuesta</a:t>
            </a:r>
            <a:endParaRPr lang="es-GB" sz="2800" b="1" dirty="0">
              <a:solidFill>
                <a:srgbClr val="203864"/>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vi</a:t>
            </a:r>
            <a:r>
              <a:rPr lang="es-GB" sz="2800" dirty="0">
                <a:solidFill>
                  <a:srgbClr val="002060"/>
                </a:solidFill>
              </a:rPr>
              <a:t>...</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2060"/>
                </a:solidFill>
              </a:rPr>
              <a:t>pro</a:t>
            </a:r>
            <a:r>
              <a:rPr lang="es-GB" sz="2800">
                <a:solidFill>
                  <a:srgbClr val="002060"/>
                </a:solidFill>
              </a:rPr>
              <a:t>...</a:t>
            </a:r>
            <a:endParaRPr lang="es-GB" sz="2800" dirty="0">
              <a:solidFill>
                <a:srgbClr val="002060"/>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prue</a:t>
            </a:r>
            <a:r>
              <a:rPr lang="es-GB" sz="2800">
                <a:solidFill>
                  <a:srgbClr val="002060"/>
                </a:solidFill>
              </a:rPr>
              <a:t>...</a:t>
            </a:r>
            <a:endParaRPr lang="es-GB" sz="2800" dirty="0">
              <a:solidFill>
                <a:srgbClr val="002060"/>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se</a:t>
            </a:r>
            <a:r>
              <a:rPr lang="es-GB" sz="2800" dirty="0">
                <a:solidFill>
                  <a:srgbClr val="002060"/>
                </a:solidFill>
              </a:rPr>
              <a:t>...</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rgbClr val="002060"/>
                </a:solidFill>
              </a:rPr>
              <a:t>l</a:t>
            </a:r>
            <a:r>
              <a:rPr lang="en-GB" sz="2800" dirty="0">
                <a:solidFill>
                  <a:srgbClr val="002060"/>
                </a:solidFill>
              </a:rPr>
              <a:t>e</a:t>
            </a:r>
            <a:r>
              <a:rPr lang="es-GB" sz="2800" dirty="0">
                <a:solidFill>
                  <a:srgbClr val="002060"/>
                </a:solidFill>
              </a:rPr>
              <a:t>...</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ma</a:t>
            </a:r>
            <a:r>
              <a:rPr lang="es-GB" sz="2800" dirty="0">
                <a:solidFill>
                  <a:srgbClr val="002060"/>
                </a:solidFill>
              </a:rPr>
              <a:t>...</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cr</a:t>
            </a:r>
            <a:r>
              <a:rPr lang="es-GB" sz="2800" dirty="0">
                <a:solidFill>
                  <a:srgbClr val="002060"/>
                </a:solidFill>
              </a:rPr>
              <a:t>...</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ay</a:t>
            </a:r>
            <a:r>
              <a:rPr lang="es-GB" sz="2800" dirty="0">
                <a:solidFill>
                  <a:srgbClr val="002060"/>
                </a:solidFill>
              </a:rPr>
              <a:t>...</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rgbClr val="002060"/>
                </a:solidFill>
              </a:rPr>
              <a:t>mov</a:t>
            </a:r>
            <a:r>
              <a:rPr lang="es-GB" sz="2800">
                <a:solidFill>
                  <a:srgbClr val="002060"/>
                </a:solidFill>
              </a:rPr>
              <a:t>...</a:t>
            </a:r>
            <a:endParaRPr lang="es-GB" sz="2800" dirty="0">
              <a:solidFill>
                <a:srgbClr val="002060"/>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84461"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pie</a:t>
            </a:r>
            <a:r>
              <a:rPr lang="es-GB" sz="2800">
                <a:solidFill>
                  <a:srgbClr val="002060"/>
                </a:solidFill>
              </a:rPr>
              <a:t>...</a:t>
            </a:r>
            <a:endParaRPr lang="es-GB" sz="2800" dirty="0">
              <a:solidFill>
                <a:srgbClr val="002060"/>
              </a:solidFill>
            </a:endParaRP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mor</a:t>
            </a:r>
            <a:r>
              <a:rPr lang="es-GB" sz="2800" dirty="0">
                <a:solidFill>
                  <a:srgbClr val="002060"/>
                </a:solidFill>
              </a:rPr>
              <a:t>...</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answer</a:t>
            </a:r>
            <a:endParaRPr lang="es-GB" sz="2800" dirty="0">
              <a:solidFill>
                <a:srgbClr val="002060"/>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6393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10754" y="195527"/>
            <a:ext cx="1117389" cy="537739"/>
          </a:xfrm>
        </p:spPr>
        <p:txBody>
          <a:bodyPr>
            <a:normAutofit/>
          </a:bodyPr>
          <a:lstStyle/>
          <a:p>
            <a:r>
              <a:rPr lang="en-GB" sz="2000" b="1" dirty="0" err="1">
                <a:solidFill>
                  <a:schemeClr val="bg1"/>
                </a:solidFill>
              </a:rPr>
              <a:t>hablar</a:t>
            </a:r>
            <a:endParaRPr lang="es-GB" sz="2000" dirty="0"/>
          </a:p>
        </p:txBody>
      </p:sp>
      <p:sp>
        <p:nvSpPr>
          <p:cNvPr id="2" name="Rectángulo redondeado 14">
            <a:extLst>
              <a:ext uri="{FF2B5EF4-FFF2-40B4-BE49-F238E27FC236}">
                <a16:creationId xmlns:a16="http://schemas.microsoft.com/office/drawing/2014/main" id="{82DADAB6-770C-F7B7-A0C7-625535944FEE}"/>
              </a:ext>
            </a:extLst>
          </p:cNvPr>
          <p:cNvSpPr/>
          <p:nvPr/>
        </p:nvSpPr>
        <p:spPr>
          <a:xfrm>
            <a:off x="4082415" y="583381"/>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203864"/>
                </a:solidFill>
              </a:rPr>
              <a:t>fun</a:t>
            </a:r>
            <a:r>
              <a:rPr lang="es-GB" sz="2800">
                <a:solidFill>
                  <a:srgbClr val="002060"/>
                </a:solidFill>
              </a:rPr>
              <a:t>...</a:t>
            </a:r>
            <a:endParaRPr lang="es-GB" sz="2800" dirty="0">
              <a:solidFill>
                <a:srgbClr val="002060"/>
              </a:solidFill>
            </a:endParaRPr>
          </a:p>
        </p:txBody>
      </p:sp>
      <p:sp>
        <p:nvSpPr>
          <p:cNvPr id="4" name="Rectángulo redondeado 17">
            <a:extLst>
              <a:ext uri="{FF2B5EF4-FFF2-40B4-BE49-F238E27FC236}">
                <a16:creationId xmlns:a16="http://schemas.microsoft.com/office/drawing/2014/main" id="{861EC952-C0EB-C4BB-A37F-C33B9F6EDD1A}"/>
              </a:ext>
            </a:extLst>
          </p:cNvPr>
          <p:cNvSpPr/>
          <p:nvPr/>
        </p:nvSpPr>
        <p:spPr>
          <a:xfrm>
            <a:off x="7178040" y="4917891"/>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res</a:t>
            </a:r>
            <a:r>
              <a:rPr lang="es-GB" sz="2800" dirty="0">
                <a:solidFill>
                  <a:srgbClr val="002060"/>
                </a:solidFill>
              </a:rPr>
              <a:t>...</a:t>
            </a:r>
          </a:p>
        </p:txBody>
      </p:sp>
    </p:spTree>
    <p:extLst>
      <p:ext uri="{BB962C8B-B14F-4D97-AF65-F5344CB8AC3E}">
        <p14:creationId xmlns:p14="http://schemas.microsoft.com/office/powerpoint/2010/main" val="3088120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redondeado 14">
            <a:extLst>
              <a:ext uri="{FF2B5EF4-FFF2-40B4-BE49-F238E27FC236}">
                <a16:creationId xmlns:a16="http://schemas.microsoft.com/office/drawing/2014/main" id="{4FB3293C-76C7-0B4C-8693-EFAE0F2BB578}"/>
              </a:ext>
            </a:extLst>
          </p:cNvPr>
          <p:cNvSpPr/>
          <p:nvPr/>
        </p:nvSpPr>
        <p:spPr>
          <a:xfrm>
            <a:off x="335280" y="3199528"/>
            <a:ext cx="1970154" cy="646263"/>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rPr>
              <a:t>leer</a:t>
            </a:r>
            <a:endParaRPr lang="es-GB" sz="2800" b="1" dirty="0">
              <a:solidFill>
                <a:srgbClr val="203864"/>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vi</a:t>
            </a:r>
            <a:r>
              <a:rPr lang="es-GB" sz="2800" dirty="0">
                <a:solidFill>
                  <a:srgbClr val="002060"/>
                </a:solidFill>
              </a:rPr>
              <a:t>...</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2060"/>
                </a:solidFill>
              </a:rPr>
              <a:t>pro</a:t>
            </a:r>
            <a:r>
              <a:rPr lang="es-GB" sz="2800">
                <a:solidFill>
                  <a:srgbClr val="002060"/>
                </a:solidFill>
              </a:rPr>
              <a:t>...</a:t>
            </a:r>
            <a:endParaRPr lang="es-GB" sz="2800" dirty="0">
              <a:solidFill>
                <a:srgbClr val="002060"/>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prue</a:t>
            </a:r>
            <a:r>
              <a:rPr lang="es-GB" sz="2800">
                <a:solidFill>
                  <a:srgbClr val="002060"/>
                </a:solidFill>
              </a:rPr>
              <a:t>...</a:t>
            </a:r>
            <a:endParaRPr lang="es-GB" sz="2800" dirty="0">
              <a:solidFill>
                <a:srgbClr val="002060"/>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se</a:t>
            </a:r>
            <a:r>
              <a:rPr lang="es-GB" sz="2800" dirty="0">
                <a:solidFill>
                  <a:srgbClr val="002060"/>
                </a:solidFill>
              </a:rPr>
              <a:t>...</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rgbClr val="002060"/>
                </a:solidFill>
              </a:rPr>
              <a:t>l</a:t>
            </a:r>
            <a:r>
              <a:rPr lang="en-GB" sz="2800" dirty="0">
                <a:solidFill>
                  <a:srgbClr val="002060"/>
                </a:solidFill>
              </a:rPr>
              <a:t>e</a:t>
            </a:r>
            <a:r>
              <a:rPr lang="es-GB" sz="2800" dirty="0">
                <a:solidFill>
                  <a:srgbClr val="002060"/>
                </a:solidFill>
              </a:rPr>
              <a:t>...</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ma</a:t>
            </a:r>
            <a:r>
              <a:rPr lang="es-GB" sz="2800" dirty="0">
                <a:solidFill>
                  <a:srgbClr val="002060"/>
                </a:solidFill>
              </a:rPr>
              <a:t>...</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270759"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cr</a:t>
            </a:r>
            <a:r>
              <a:rPr lang="es-GB" sz="2800" dirty="0">
                <a:solidFill>
                  <a:srgbClr val="002060"/>
                </a:solidFill>
              </a:rPr>
              <a:t>...</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ay</a:t>
            </a:r>
            <a:r>
              <a:rPr lang="es-GB" sz="2800" dirty="0">
                <a:solidFill>
                  <a:srgbClr val="002060"/>
                </a:solidFill>
              </a:rPr>
              <a:t>...</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rgbClr val="002060"/>
                </a:solidFill>
              </a:rPr>
              <a:t>mov</a:t>
            </a:r>
            <a:r>
              <a:rPr lang="es-GB" sz="2800">
                <a:solidFill>
                  <a:srgbClr val="002060"/>
                </a:solidFill>
              </a:rPr>
              <a:t>...</a:t>
            </a:r>
            <a:endParaRPr lang="es-GB" sz="2800" dirty="0">
              <a:solidFill>
                <a:srgbClr val="002060"/>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84461"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pie</a:t>
            </a:r>
            <a:r>
              <a:rPr lang="es-GB" sz="2800">
                <a:solidFill>
                  <a:srgbClr val="002060"/>
                </a:solidFill>
              </a:rPr>
              <a:t>...</a:t>
            </a:r>
            <a:endParaRPr lang="es-GB" sz="2800" dirty="0">
              <a:solidFill>
                <a:srgbClr val="002060"/>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39" y="4917891"/>
            <a:ext cx="2270759"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res</a:t>
            </a:r>
            <a:r>
              <a:rPr lang="es-GB" sz="2800" dirty="0">
                <a:solidFill>
                  <a:srgbClr val="002060"/>
                </a:solidFill>
              </a:rPr>
              <a:t>...</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18313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mor</a:t>
            </a:r>
            <a:r>
              <a:rPr lang="es-GB" sz="2800" dirty="0">
                <a:solidFill>
                  <a:srgbClr val="002060"/>
                </a:solidFill>
              </a:rPr>
              <a:t>...</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to read</a:t>
            </a:r>
            <a:endParaRPr lang="es-GB" sz="2800" dirty="0">
              <a:solidFill>
                <a:srgbClr val="002060"/>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6393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10754" y="195527"/>
            <a:ext cx="1117389" cy="537739"/>
          </a:xfrm>
        </p:spPr>
        <p:txBody>
          <a:bodyPr>
            <a:normAutofit/>
          </a:bodyPr>
          <a:lstStyle/>
          <a:p>
            <a:r>
              <a:rPr lang="en-GB" sz="2000" b="1" dirty="0" err="1">
                <a:solidFill>
                  <a:schemeClr val="bg1"/>
                </a:solidFill>
              </a:rPr>
              <a:t>hablar</a:t>
            </a:r>
            <a:endParaRPr lang="es-GB" sz="2000" dirty="0"/>
          </a:p>
        </p:txBody>
      </p:sp>
      <p:sp>
        <p:nvSpPr>
          <p:cNvPr id="2" name="Rectángulo redondeado 14">
            <a:extLst>
              <a:ext uri="{FF2B5EF4-FFF2-40B4-BE49-F238E27FC236}">
                <a16:creationId xmlns:a16="http://schemas.microsoft.com/office/drawing/2014/main" id="{82DADAB6-770C-F7B7-A0C7-625535944FEE}"/>
              </a:ext>
            </a:extLst>
          </p:cNvPr>
          <p:cNvSpPr/>
          <p:nvPr/>
        </p:nvSpPr>
        <p:spPr>
          <a:xfrm>
            <a:off x="4082415" y="583381"/>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203864"/>
                </a:solidFill>
              </a:rPr>
              <a:t>fun</a:t>
            </a:r>
            <a:r>
              <a:rPr lang="es-GB" sz="2800">
                <a:solidFill>
                  <a:srgbClr val="002060"/>
                </a:solidFill>
              </a:rPr>
              <a:t>...</a:t>
            </a:r>
            <a:endParaRPr lang="es-GB" sz="2800" dirty="0">
              <a:solidFill>
                <a:srgbClr val="002060"/>
              </a:solidFill>
            </a:endParaRPr>
          </a:p>
        </p:txBody>
      </p:sp>
    </p:spTree>
    <p:extLst>
      <p:ext uri="{BB962C8B-B14F-4D97-AF65-F5344CB8AC3E}">
        <p14:creationId xmlns:p14="http://schemas.microsoft.com/office/powerpoint/2010/main" val="3044978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redondeado 14">
            <a:extLst>
              <a:ext uri="{FF2B5EF4-FFF2-40B4-BE49-F238E27FC236}">
                <a16:creationId xmlns:a16="http://schemas.microsoft.com/office/drawing/2014/main" id="{4FB3293C-76C7-0B4C-8693-EFAE0F2BB578}"/>
              </a:ext>
            </a:extLst>
          </p:cNvPr>
          <p:cNvSpPr/>
          <p:nvPr/>
        </p:nvSpPr>
        <p:spPr>
          <a:xfrm>
            <a:off x="4754880" y="5049184"/>
            <a:ext cx="2270760" cy="74676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a:solidFill>
                  <a:srgbClr val="002060"/>
                </a:solidFill>
              </a:rPr>
              <a:t>mover</a:t>
            </a:r>
            <a:endParaRPr lang="es-GB" sz="2800" b="1" dirty="0">
              <a:solidFill>
                <a:srgbClr val="203864"/>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vi</a:t>
            </a:r>
            <a:r>
              <a:rPr lang="es-GB" sz="2800" dirty="0">
                <a:solidFill>
                  <a:srgbClr val="002060"/>
                </a:solidFill>
              </a:rPr>
              <a:t>...</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2060"/>
                </a:solidFill>
              </a:rPr>
              <a:t>pro</a:t>
            </a:r>
            <a:r>
              <a:rPr lang="es-GB" sz="2800">
                <a:solidFill>
                  <a:srgbClr val="002060"/>
                </a:solidFill>
              </a:rPr>
              <a:t>...</a:t>
            </a:r>
            <a:endParaRPr lang="es-GB" sz="2800" dirty="0">
              <a:solidFill>
                <a:srgbClr val="002060"/>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prue</a:t>
            </a:r>
            <a:r>
              <a:rPr lang="es-GB" sz="2800">
                <a:solidFill>
                  <a:srgbClr val="002060"/>
                </a:solidFill>
              </a:rPr>
              <a:t>...</a:t>
            </a:r>
            <a:endParaRPr lang="es-GB" sz="2800" dirty="0">
              <a:solidFill>
                <a:srgbClr val="002060"/>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se</a:t>
            </a:r>
            <a:r>
              <a:rPr lang="es-GB" sz="2800" dirty="0">
                <a:solidFill>
                  <a:srgbClr val="002060"/>
                </a:solidFill>
              </a:rPr>
              <a:t>...</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rgbClr val="002060"/>
                </a:solidFill>
              </a:rPr>
              <a:t>l</a:t>
            </a:r>
            <a:r>
              <a:rPr lang="en-GB" sz="2800" dirty="0">
                <a:solidFill>
                  <a:srgbClr val="002060"/>
                </a:solidFill>
              </a:rPr>
              <a:t>e</a:t>
            </a:r>
            <a:r>
              <a:rPr lang="es-GB" sz="2800" dirty="0">
                <a:solidFill>
                  <a:srgbClr val="002060"/>
                </a:solidFill>
              </a:rPr>
              <a:t>...</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ma</a:t>
            </a:r>
            <a:r>
              <a:rPr lang="es-GB" sz="2800" dirty="0">
                <a:solidFill>
                  <a:srgbClr val="002060"/>
                </a:solidFill>
              </a:rPr>
              <a:t>...</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cr</a:t>
            </a:r>
            <a:r>
              <a:rPr lang="es-GB" sz="2800" dirty="0">
                <a:solidFill>
                  <a:srgbClr val="002060"/>
                </a:solidFill>
              </a:rPr>
              <a:t>...</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ay</a:t>
            </a:r>
            <a:r>
              <a:rPr lang="es-GB" sz="2800" dirty="0">
                <a:solidFill>
                  <a:srgbClr val="002060"/>
                </a:solidFill>
              </a:rPr>
              <a:t>...</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80" y="5049184"/>
            <a:ext cx="227076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rgbClr val="002060"/>
                </a:solidFill>
              </a:rPr>
              <a:t>mov</a:t>
            </a:r>
            <a:r>
              <a:rPr lang="es-GB" sz="2800">
                <a:solidFill>
                  <a:srgbClr val="002060"/>
                </a:solidFill>
              </a:rPr>
              <a:t>...</a:t>
            </a:r>
            <a:endParaRPr lang="es-GB" sz="2800" dirty="0">
              <a:solidFill>
                <a:srgbClr val="002060"/>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84461"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pie</a:t>
            </a:r>
            <a:r>
              <a:rPr lang="es-GB" sz="2800">
                <a:solidFill>
                  <a:srgbClr val="002060"/>
                </a:solidFill>
              </a:rPr>
              <a:t>...</a:t>
            </a:r>
            <a:endParaRPr lang="es-GB" sz="2800" dirty="0">
              <a:solidFill>
                <a:srgbClr val="002060"/>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917891"/>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res</a:t>
            </a:r>
            <a:r>
              <a:rPr lang="es-GB" sz="2800" dirty="0">
                <a:solidFill>
                  <a:srgbClr val="002060"/>
                </a:solidFill>
              </a:rPr>
              <a:t>...</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mor</a:t>
            </a:r>
            <a:r>
              <a:rPr lang="es-GB" sz="2800" dirty="0">
                <a:solidFill>
                  <a:srgbClr val="002060"/>
                </a:solidFill>
              </a:rPr>
              <a:t>...</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to move, moving</a:t>
            </a:r>
            <a:endParaRPr lang="es-GB" sz="2800" dirty="0">
              <a:solidFill>
                <a:srgbClr val="002060"/>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6393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10754" y="195527"/>
            <a:ext cx="1117389" cy="537739"/>
          </a:xfrm>
        </p:spPr>
        <p:txBody>
          <a:bodyPr>
            <a:normAutofit/>
          </a:bodyPr>
          <a:lstStyle/>
          <a:p>
            <a:r>
              <a:rPr lang="en-GB" sz="2000" b="1" dirty="0" err="1">
                <a:solidFill>
                  <a:schemeClr val="bg1"/>
                </a:solidFill>
              </a:rPr>
              <a:t>hablar</a:t>
            </a:r>
            <a:endParaRPr lang="es-GB" sz="2000" dirty="0"/>
          </a:p>
        </p:txBody>
      </p:sp>
      <p:sp>
        <p:nvSpPr>
          <p:cNvPr id="2" name="Rectángulo redondeado 14">
            <a:extLst>
              <a:ext uri="{FF2B5EF4-FFF2-40B4-BE49-F238E27FC236}">
                <a16:creationId xmlns:a16="http://schemas.microsoft.com/office/drawing/2014/main" id="{82DADAB6-770C-F7B7-A0C7-625535944FEE}"/>
              </a:ext>
            </a:extLst>
          </p:cNvPr>
          <p:cNvSpPr/>
          <p:nvPr/>
        </p:nvSpPr>
        <p:spPr>
          <a:xfrm>
            <a:off x="4082415" y="583381"/>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203864"/>
                </a:solidFill>
              </a:rPr>
              <a:t>fun</a:t>
            </a:r>
            <a:r>
              <a:rPr lang="es-GB" sz="2800">
                <a:solidFill>
                  <a:srgbClr val="002060"/>
                </a:solidFill>
              </a:rPr>
              <a:t>...</a:t>
            </a:r>
            <a:endParaRPr lang="es-GB" sz="2800" dirty="0">
              <a:solidFill>
                <a:srgbClr val="002060"/>
              </a:solidFill>
            </a:endParaRPr>
          </a:p>
        </p:txBody>
      </p:sp>
    </p:spTree>
    <p:extLst>
      <p:ext uri="{BB962C8B-B14F-4D97-AF65-F5344CB8AC3E}">
        <p14:creationId xmlns:p14="http://schemas.microsoft.com/office/powerpoint/2010/main" val="1457889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redondeado 14">
            <a:extLst>
              <a:ext uri="{FF2B5EF4-FFF2-40B4-BE49-F238E27FC236}">
                <a16:creationId xmlns:a16="http://schemas.microsoft.com/office/drawing/2014/main" id="{4FB3293C-76C7-0B4C-8693-EFAE0F2BB578}"/>
              </a:ext>
            </a:extLst>
          </p:cNvPr>
          <p:cNvSpPr/>
          <p:nvPr/>
        </p:nvSpPr>
        <p:spPr>
          <a:xfrm>
            <a:off x="647700" y="4075263"/>
            <a:ext cx="2270760" cy="746760"/>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rPr>
              <a:t>prometer</a:t>
            </a:r>
            <a:endParaRPr lang="es-GB" sz="2800" b="1" dirty="0">
              <a:solidFill>
                <a:srgbClr val="203864"/>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vi</a:t>
            </a:r>
            <a:r>
              <a:rPr lang="es-GB" sz="2800" dirty="0">
                <a:solidFill>
                  <a:srgbClr val="002060"/>
                </a:solidFill>
              </a:rPr>
              <a:t>...</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33934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2060"/>
                </a:solidFill>
              </a:rPr>
              <a:t>pro</a:t>
            </a:r>
            <a:r>
              <a:rPr lang="es-GB" sz="2800">
                <a:solidFill>
                  <a:srgbClr val="002060"/>
                </a:solidFill>
              </a:rPr>
              <a:t>...</a:t>
            </a:r>
            <a:endParaRPr lang="es-GB" sz="2800" dirty="0">
              <a:solidFill>
                <a:srgbClr val="002060"/>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prue</a:t>
            </a:r>
            <a:r>
              <a:rPr lang="es-GB" sz="2800">
                <a:solidFill>
                  <a:srgbClr val="002060"/>
                </a:solidFill>
              </a:rPr>
              <a:t>...</a:t>
            </a:r>
            <a:endParaRPr lang="es-GB" sz="2800" dirty="0">
              <a:solidFill>
                <a:srgbClr val="002060"/>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se</a:t>
            </a:r>
            <a:r>
              <a:rPr lang="es-GB" sz="2800" dirty="0">
                <a:solidFill>
                  <a:srgbClr val="002060"/>
                </a:solidFill>
              </a:rPr>
              <a:t>...</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rgbClr val="002060"/>
                </a:solidFill>
              </a:rPr>
              <a:t>l</a:t>
            </a:r>
            <a:r>
              <a:rPr lang="en-GB" sz="2800" dirty="0">
                <a:solidFill>
                  <a:srgbClr val="002060"/>
                </a:solidFill>
              </a:rPr>
              <a:t>e</a:t>
            </a:r>
            <a:r>
              <a:rPr lang="es-GB" sz="2800" dirty="0">
                <a:solidFill>
                  <a:srgbClr val="002060"/>
                </a:solidFill>
              </a:rPr>
              <a:t>...</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ma</a:t>
            </a:r>
            <a:r>
              <a:rPr lang="es-GB" sz="2800" dirty="0">
                <a:solidFill>
                  <a:srgbClr val="002060"/>
                </a:solidFill>
              </a:rPr>
              <a:t>...</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cr</a:t>
            </a:r>
            <a:r>
              <a:rPr lang="es-GB" sz="2800" dirty="0">
                <a:solidFill>
                  <a:srgbClr val="002060"/>
                </a:solidFill>
              </a:rPr>
              <a:t>...</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ay</a:t>
            </a:r>
            <a:r>
              <a:rPr lang="es-GB" sz="2800" dirty="0">
                <a:solidFill>
                  <a:srgbClr val="002060"/>
                </a:solidFill>
              </a:rPr>
              <a:t>...</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79" y="5049184"/>
            <a:ext cx="2270759"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rgbClr val="002060"/>
                </a:solidFill>
              </a:rPr>
              <a:t>mov</a:t>
            </a:r>
            <a:r>
              <a:rPr lang="es-GB" sz="2800">
                <a:solidFill>
                  <a:srgbClr val="002060"/>
                </a:solidFill>
              </a:rPr>
              <a:t>...</a:t>
            </a:r>
            <a:endParaRPr lang="es-GB" sz="2800" dirty="0">
              <a:solidFill>
                <a:srgbClr val="002060"/>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84461"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pie</a:t>
            </a:r>
            <a:r>
              <a:rPr lang="es-GB" sz="2800">
                <a:solidFill>
                  <a:srgbClr val="002060"/>
                </a:solidFill>
              </a:rPr>
              <a:t>...</a:t>
            </a:r>
            <a:endParaRPr lang="es-GB" sz="2800" dirty="0">
              <a:solidFill>
                <a:srgbClr val="002060"/>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917891"/>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res</a:t>
            </a:r>
            <a:r>
              <a:rPr lang="es-GB" sz="2800" dirty="0">
                <a:solidFill>
                  <a:srgbClr val="002060"/>
                </a:solidFill>
              </a:rPr>
              <a:t>...</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mor</a:t>
            </a:r>
            <a:r>
              <a:rPr lang="es-GB" sz="2800" dirty="0">
                <a:solidFill>
                  <a:srgbClr val="002060"/>
                </a:solidFill>
              </a:rPr>
              <a:t>...</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to promise, promising</a:t>
            </a:r>
            <a:endParaRPr lang="es-GB" sz="2800" dirty="0">
              <a:solidFill>
                <a:srgbClr val="002060"/>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6393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10754" y="195527"/>
            <a:ext cx="1117389" cy="537739"/>
          </a:xfrm>
        </p:spPr>
        <p:txBody>
          <a:bodyPr>
            <a:normAutofit/>
          </a:bodyPr>
          <a:lstStyle/>
          <a:p>
            <a:r>
              <a:rPr lang="en-GB" sz="2000" b="1" dirty="0" err="1">
                <a:solidFill>
                  <a:schemeClr val="bg1"/>
                </a:solidFill>
              </a:rPr>
              <a:t>hablar</a:t>
            </a:r>
            <a:endParaRPr lang="es-GB" sz="2000" dirty="0"/>
          </a:p>
        </p:txBody>
      </p:sp>
      <p:sp>
        <p:nvSpPr>
          <p:cNvPr id="2" name="Rectángulo redondeado 14">
            <a:extLst>
              <a:ext uri="{FF2B5EF4-FFF2-40B4-BE49-F238E27FC236}">
                <a16:creationId xmlns:a16="http://schemas.microsoft.com/office/drawing/2014/main" id="{82DADAB6-770C-F7B7-A0C7-625535944FEE}"/>
              </a:ext>
            </a:extLst>
          </p:cNvPr>
          <p:cNvSpPr/>
          <p:nvPr/>
        </p:nvSpPr>
        <p:spPr>
          <a:xfrm>
            <a:off x="4082415" y="583381"/>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203864"/>
                </a:solidFill>
              </a:rPr>
              <a:t>fun</a:t>
            </a:r>
            <a:r>
              <a:rPr lang="es-GB" sz="2800">
                <a:solidFill>
                  <a:srgbClr val="002060"/>
                </a:solidFill>
              </a:rPr>
              <a:t>...</a:t>
            </a:r>
            <a:endParaRPr lang="es-GB" sz="2800" dirty="0">
              <a:solidFill>
                <a:srgbClr val="002060"/>
              </a:solidFill>
            </a:endParaRPr>
          </a:p>
        </p:txBody>
      </p:sp>
    </p:spTree>
    <p:extLst>
      <p:ext uri="{BB962C8B-B14F-4D97-AF65-F5344CB8AC3E}">
        <p14:creationId xmlns:p14="http://schemas.microsoft.com/office/powerpoint/2010/main" val="160470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ángulo redondeado 14">
            <a:extLst>
              <a:ext uri="{FF2B5EF4-FFF2-40B4-BE49-F238E27FC236}">
                <a16:creationId xmlns:a16="http://schemas.microsoft.com/office/drawing/2014/main" id="{4FB3293C-76C7-0B4C-8693-EFAE0F2BB578}"/>
              </a:ext>
            </a:extLst>
          </p:cNvPr>
          <p:cNvSpPr/>
          <p:nvPr/>
        </p:nvSpPr>
        <p:spPr>
          <a:xfrm>
            <a:off x="6844971" y="725198"/>
            <a:ext cx="1919628" cy="642248"/>
          </a:xfrm>
          <a:prstGeom prst="roundRect">
            <a:avLst/>
          </a:prstGeom>
          <a:solidFill>
            <a:schemeClr val="accent3">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dirty="0" err="1">
                <a:solidFill>
                  <a:srgbClr val="002060"/>
                </a:solidFill>
              </a:rPr>
              <a:t>prueba</a:t>
            </a:r>
            <a:endParaRPr lang="es-GB" sz="2800" b="1" dirty="0">
              <a:solidFill>
                <a:srgbClr val="203864"/>
              </a:solidFill>
            </a:endParaRPr>
          </a:p>
        </p:txBody>
      </p:sp>
      <p:sp>
        <p:nvSpPr>
          <p:cNvPr id="7" name="Rectángulo redondeado 6">
            <a:extLst>
              <a:ext uri="{FF2B5EF4-FFF2-40B4-BE49-F238E27FC236}">
                <a16:creationId xmlns:a16="http://schemas.microsoft.com/office/drawing/2014/main" id="{95A9EB39-CBD0-164B-B122-4DF512FFDD11}"/>
              </a:ext>
            </a:extLst>
          </p:cNvPr>
          <p:cNvSpPr/>
          <p:nvPr/>
        </p:nvSpPr>
        <p:spPr>
          <a:xfrm>
            <a:off x="1478280" y="1289218"/>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vi</a:t>
            </a:r>
            <a:r>
              <a:rPr lang="es-GB" sz="2800" dirty="0">
                <a:solidFill>
                  <a:srgbClr val="002060"/>
                </a:solidFill>
              </a:rPr>
              <a:t>...</a:t>
            </a:r>
          </a:p>
        </p:txBody>
      </p:sp>
      <p:sp>
        <p:nvSpPr>
          <p:cNvPr id="8" name="Rectángulo redondeado 7">
            <a:extLst>
              <a:ext uri="{FF2B5EF4-FFF2-40B4-BE49-F238E27FC236}">
                <a16:creationId xmlns:a16="http://schemas.microsoft.com/office/drawing/2014/main" id="{F48ECA81-07C4-B940-AE79-78BF2E227053}"/>
              </a:ext>
            </a:extLst>
          </p:cNvPr>
          <p:cNvSpPr/>
          <p:nvPr/>
        </p:nvSpPr>
        <p:spPr>
          <a:xfrm>
            <a:off x="617220" y="4079712"/>
            <a:ext cx="225552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a:solidFill>
                  <a:srgbClr val="002060"/>
                </a:solidFill>
              </a:rPr>
              <a:t>pro</a:t>
            </a:r>
            <a:r>
              <a:rPr lang="es-GB" sz="2800">
                <a:solidFill>
                  <a:srgbClr val="002060"/>
                </a:solidFill>
              </a:rPr>
              <a:t>...</a:t>
            </a:r>
            <a:endParaRPr lang="es-GB" sz="2800" dirty="0">
              <a:solidFill>
                <a:srgbClr val="002060"/>
              </a:solidFill>
            </a:endParaRPr>
          </a:p>
        </p:txBody>
      </p:sp>
      <p:sp>
        <p:nvSpPr>
          <p:cNvPr id="9" name="Rectángulo redondeado 8">
            <a:extLst>
              <a:ext uri="{FF2B5EF4-FFF2-40B4-BE49-F238E27FC236}">
                <a16:creationId xmlns:a16="http://schemas.microsoft.com/office/drawing/2014/main" id="{E7425FB5-4792-9E47-8F8B-128B93257525}"/>
              </a:ext>
            </a:extLst>
          </p:cNvPr>
          <p:cNvSpPr/>
          <p:nvPr/>
        </p:nvSpPr>
        <p:spPr>
          <a:xfrm>
            <a:off x="6736080" y="672942"/>
            <a:ext cx="2137410"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prue</a:t>
            </a:r>
            <a:r>
              <a:rPr lang="es-GB" sz="2800">
                <a:solidFill>
                  <a:srgbClr val="002060"/>
                </a:solidFill>
              </a:rPr>
              <a:t>...</a:t>
            </a:r>
            <a:endParaRPr lang="es-GB" sz="2800" dirty="0">
              <a:solidFill>
                <a:srgbClr val="002060"/>
              </a:solidFill>
            </a:endParaRPr>
          </a:p>
        </p:txBody>
      </p:sp>
      <p:sp>
        <p:nvSpPr>
          <p:cNvPr id="10" name="Rectángulo redondeado 9">
            <a:extLst>
              <a:ext uri="{FF2B5EF4-FFF2-40B4-BE49-F238E27FC236}">
                <a16:creationId xmlns:a16="http://schemas.microsoft.com/office/drawing/2014/main" id="{0B507CE8-352A-D346-B174-79BEF23E9257}"/>
              </a:ext>
            </a:extLst>
          </p:cNvPr>
          <p:cNvSpPr/>
          <p:nvPr/>
        </p:nvSpPr>
        <p:spPr>
          <a:xfrm>
            <a:off x="9700260" y="3148476"/>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se</a:t>
            </a:r>
            <a:r>
              <a:rPr lang="es-GB" sz="2800" dirty="0">
                <a:solidFill>
                  <a:srgbClr val="002060"/>
                </a:solidFill>
              </a:rPr>
              <a:t>...</a:t>
            </a:r>
          </a:p>
        </p:txBody>
      </p:sp>
      <p:sp>
        <p:nvSpPr>
          <p:cNvPr id="11" name="Rectángulo redondeado 10">
            <a:extLst>
              <a:ext uri="{FF2B5EF4-FFF2-40B4-BE49-F238E27FC236}">
                <a16:creationId xmlns:a16="http://schemas.microsoft.com/office/drawing/2014/main" id="{AA7DBFF1-6DA1-AA4F-90C8-A16E6E0BBAAD}"/>
              </a:ext>
            </a:extLst>
          </p:cNvPr>
          <p:cNvSpPr/>
          <p:nvPr/>
        </p:nvSpPr>
        <p:spPr>
          <a:xfrm>
            <a:off x="152400" y="3148476"/>
            <a:ext cx="22555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GB" sz="2800" dirty="0">
                <a:solidFill>
                  <a:srgbClr val="002060"/>
                </a:solidFill>
              </a:rPr>
              <a:t>l</a:t>
            </a:r>
            <a:r>
              <a:rPr lang="en-GB" sz="2800" dirty="0">
                <a:solidFill>
                  <a:srgbClr val="002060"/>
                </a:solidFill>
              </a:rPr>
              <a:t>e</a:t>
            </a:r>
            <a:r>
              <a:rPr lang="es-GB" sz="2800" dirty="0">
                <a:solidFill>
                  <a:srgbClr val="002060"/>
                </a:solidFill>
              </a:rPr>
              <a:t>...</a:t>
            </a:r>
          </a:p>
        </p:txBody>
      </p:sp>
      <p:sp>
        <p:nvSpPr>
          <p:cNvPr id="12" name="Rectángulo redondeado 11">
            <a:extLst>
              <a:ext uri="{FF2B5EF4-FFF2-40B4-BE49-F238E27FC236}">
                <a16:creationId xmlns:a16="http://schemas.microsoft.com/office/drawing/2014/main" id="{8BD198FC-C1F9-B44D-93D1-A6FF6EB524B3}"/>
              </a:ext>
            </a:extLst>
          </p:cNvPr>
          <p:cNvSpPr/>
          <p:nvPr/>
        </p:nvSpPr>
        <p:spPr>
          <a:xfrm>
            <a:off x="335280" y="2218847"/>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ma</a:t>
            </a:r>
            <a:r>
              <a:rPr lang="es-GB" sz="2800" dirty="0">
                <a:solidFill>
                  <a:srgbClr val="002060"/>
                </a:solidFill>
              </a:rPr>
              <a:t>...</a:t>
            </a:r>
          </a:p>
        </p:txBody>
      </p:sp>
      <p:sp>
        <p:nvSpPr>
          <p:cNvPr id="13" name="Rectángulo redondeado 12">
            <a:extLst>
              <a:ext uri="{FF2B5EF4-FFF2-40B4-BE49-F238E27FC236}">
                <a16:creationId xmlns:a16="http://schemas.microsoft.com/office/drawing/2014/main" id="{BDD14B30-329F-DE44-B449-4EA1272BAC32}"/>
              </a:ext>
            </a:extLst>
          </p:cNvPr>
          <p:cNvSpPr/>
          <p:nvPr/>
        </p:nvSpPr>
        <p:spPr>
          <a:xfrm>
            <a:off x="2080260" y="499137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err="1">
                <a:solidFill>
                  <a:srgbClr val="002060"/>
                </a:solidFill>
              </a:rPr>
              <a:t>cr</a:t>
            </a:r>
            <a:r>
              <a:rPr lang="es-GB" sz="2800" dirty="0">
                <a:solidFill>
                  <a:srgbClr val="002060"/>
                </a:solidFill>
              </a:rPr>
              <a:t>...</a:t>
            </a:r>
          </a:p>
        </p:txBody>
      </p:sp>
      <p:sp>
        <p:nvSpPr>
          <p:cNvPr id="14" name="Rectángulo redondeado 13">
            <a:extLst>
              <a:ext uri="{FF2B5EF4-FFF2-40B4-BE49-F238E27FC236}">
                <a16:creationId xmlns:a16="http://schemas.microsoft.com/office/drawing/2014/main" id="{A6066BD1-BAB6-1440-8F80-1F6EA34D75B6}"/>
              </a:ext>
            </a:extLst>
          </p:cNvPr>
          <p:cNvSpPr/>
          <p:nvPr/>
        </p:nvSpPr>
        <p:spPr>
          <a:xfrm>
            <a:off x="9517380" y="4075263"/>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ay</a:t>
            </a:r>
            <a:r>
              <a:rPr lang="es-GB" sz="2800" dirty="0">
                <a:solidFill>
                  <a:srgbClr val="002060"/>
                </a:solidFill>
              </a:rPr>
              <a:t>...</a:t>
            </a:r>
          </a:p>
        </p:txBody>
      </p:sp>
      <p:sp>
        <p:nvSpPr>
          <p:cNvPr id="16" name="Rectángulo redondeado 15">
            <a:extLst>
              <a:ext uri="{FF2B5EF4-FFF2-40B4-BE49-F238E27FC236}">
                <a16:creationId xmlns:a16="http://schemas.microsoft.com/office/drawing/2014/main" id="{1295B1C9-AD18-C84A-B60E-7D02CEBABB88}"/>
              </a:ext>
            </a:extLst>
          </p:cNvPr>
          <p:cNvSpPr/>
          <p:nvPr/>
        </p:nvSpPr>
        <p:spPr>
          <a:xfrm>
            <a:off x="4754879" y="5049184"/>
            <a:ext cx="2270759" cy="74676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dirty="0" err="1">
                <a:solidFill>
                  <a:srgbClr val="002060"/>
                </a:solidFill>
              </a:rPr>
              <a:t>mov</a:t>
            </a:r>
            <a:r>
              <a:rPr lang="es-GB" sz="2800">
                <a:solidFill>
                  <a:srgbClr val="002060"/>
                </a:solidFill>
              </a:rPr>
              <a:t>...</a:t>
            </a:r>
            <a:endParaRPr lang="es-GB" sz="2800" dirty="0">
              <a:solidFill>
                <a:srgbClr val="002060"/>
              </a:solidFill>
            </a:endParaRPr>
          </a:p>
        </p:txBody>
      </p:sp>
      <p:sp>
        <p:nvSpPr>
          <p:cNvPr id="17" name="Rectángulo redondeado 16">
            <a:extLst>
              <a:ext uri="{FF2B5EF4-FFF2-40B4-BE49-F238E27FC236}">
                <a16:creationId xmlns:a16="http://schemas.microsoft.com/office/drawing/2014/main" id="{9049D81D-4250-574D-BD20-14BDC8398DFE}"/>
              </a:ext>
            </a:extLst>
          </p:cNvPr>
          <p:cNvSpPr/>
          <p:nvPr/>
        </p:nvSpPr>
        <p:spPr>
          <a:xfrm>
            <a:off x="9084461" y="1289218"/>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pie</a:t>
            </a:r>
            <a:r>
              <a:rPr lang="es-GB" sz="2800">
                <a:solidFill>
                  <a:srgbClr val="002060"/>
                </a:solidFill>
              </a:rPr>
              <a:t>...</a:t>
            </a:r>
            <a:endParaRPr lang="es-GB" sz="2800" dirty="0">
              <a:solidFill>
                <a:srgbClr val="002060"/>
              </a:solidFill>
            </a:endParaRPr>
          </a:p>
        </p:txBody>
      </p:sp>
      <p:sp>
        <p:nvSpPr>
          <p:cNvPr id="18" name="Rectángulo redondeado 17">
            <a:extLst>
              <a:ext uri="{FF2B5EF4-FFF2-40B4-BE49-F238E27FC236}">
                <a16:creationId xmlns:a16="http://schemas.microsoft.com/office/drawing/2014/main" id="{BD9C0867-94DD-F049-8508-FB42545FBF07}"/>
              </a:ext>
            </a:extLst>
          </p:cNvPr>
          <p:cNvSpPr/>
          <p:nvPr/>
        </p:nvSpPr>
        <p:spPr>
          <a:xfrm>
            <a:off x="7178040" y="4917891"/>
            <a:ext cx="233934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res</a:t>
            </a:r>
            <a:r>
              <a:rPr lang="es-GB" sz="2800" dirty="0">
                <a:solidFill>
                  <a:srgbClr val="002060"/>
                </a:solidFill>
              </a:rPr>
              <a:t>...</a:t>
            </a:r>
          </a:p>
        </p:txBody>
      </p:sp>
      <p:sp>
        <p:nvSpPr>
          <p:cNvPr id="19" name="Rectángulo redondeado 18">
            <a:extLst>
              <a:ext uri="{FF2B5EF4-FFF2-40B4-BE49-F238E27FC236}">
                <a16:creationId xmlns:a16="http://schemas.microsoft.com/office/drawing/2014/main" id="{7C1DE671-D71E-7F4E-9242-790D559F6644}"/>
              </a:ext>
            </a:extLst>
          </p:cNvPr>
          <p:cNvSpPr/>
          <p:nvPr/>
        </p:nvSpPr>
        <p:spPr>
          <a:xfrm>
            <a:off x="9673590" y="2218847"/>
            <a:ext cx="227076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mor</a:t>
            </a:r>
            <a:r>
              <a:rPr lang="es-GB" sz="2800" dirty="0">
                <a:solidFill>
                  <a:srgbClr val="002060"/>
                </a:solidFill>
              </a:rPr>
              <a:t>...</a:t>
            </a:r>
          </a:p>
        </p:txBody>
      </p:sp>
      <p:sp>
        <p:nvSpPr>
          <p:cNvPr id="20" name="Rectángulo redondeado 19">
            <a:extLst>
              <a:ext uri="{FF2B5EF4-FFF2-40B4-BE49-F238E27FC236}">
                <a16:creationId xmlns:a16="http://schemas.microsoft.com/office/drawing/2014/main" id="{CDFC6BDB-9D39-4E4A-B6ED-B0EA8E256E08}"/>
              </a:ext>
            </a:extLst>
          </p:cNvPr>
          <p:cNvSpPr/>
          <p:nvPr/>
        </p:nvSpPr>
        <p:spPr>
          <a:xfrm>
            <a:off x="4312920" y="2738535"/>
            <a:ext cx="3790950" cy="1165748"/>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002060"/>
                </a:solidFill>
              </a:rPr>
              <a:t>proof, evidence</a:t>
            </a:r>
            <a:endParaRPr lang="es-GB" sz="2800" dirty="0">
              <a:solidFill>
                <a:srgbClr val="002060"/>
              </a:solidFill>
            </a:endParaRPr>
          </a:p>
        </p:txBody>
      </p:sp>
      <p:sp>
        <p:nvSpPr>
          <p:cNvPr id="21" name="Rounded Rectangle 11">
            <a:extLst>
              <a:ext uri="{FF2B5EF4-FFF2-40B4-BE49-F238E27FC236}">
                <a16:creationId xmlns:a16="http://schemas.microsoft.com/office/drawing/2014/main" id="{A316DD52-7894-4A75-969C-CA0645DA2978}"/>
              </a:ext>
            </a:extLst>
          </p:cNvPr>
          <p:cNvSpPr/>
          <p:nvPr/>
        </p:nvSpPr>
        <p:spPr>
          <a:xfrm>
            <a:off x="10782300" y="263936"/>
            <a:ext cx="11458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GB" sz="2000" b="1" dirty="0">
              <a:solidFill>
                <a:prstClr val="white"/>
              </a:solidFill>
              <a:latin typeface="Century Gothic" panose="020B0502020202020204" pitchFamily="34" charset="0"/>
            </a:endParaRPr>
          </a:p>
        </p:txBody>
      </p:sp>
      <p:sp>
        <p:nvSpPr>
          <p:cNvPr id="6" name="Título 1">
            <a:extLst>
              <a:ext uri="{FF2B5EF4-FFF2-40B4-BE49-F238E27FC236}">
                <a16:creationId xmlns:a16="http://schemas.microsoft.com/office/drawing/2014/main" id="{930ECB8F-2BA9-4343-976C-99A6188DD6AB}"/>
              </a:ext>
            </a:extLst>
          </p:cNvPr>
          <p:cNvSpPr>
            <a:spLocks noGrp="1"/>
          </p:cNvSpPr>
          <p:nvPr>
            <p:ph type="title" idx="4294967295"/>
          </p:nvPr>
        </p:nvSpPr>
        <p:spPr>
          <a:xfrm>
            <a:off x="10810754" y="195527"/>
            <a:ext cx="1117389" cy="537739"/>
          </a:xfrm>
        </p:spPr>
        <p:txBody>
          <a:bodyPr>
            <a:normAutofit/>
          </a:bodyPr>
          <a:lstStyle/>
          <a:p>
            <a:r>
              <a:rPr lang="en-GB" sz="2000" b="1" dirty="0" err="1">
                <a:solidFill>
                  <a:schemeClr val="bg1"/>
                </a:solidFill>
              </a:rPr>
              <a:t>hablar</a:t>
            </a:r>
            <a:endParaRPr lang="es-GB" sz="2000" dirty="0"/>
          </a:p>
        </p:txBody>
      </p:sp>
      <p:sp>
        <p:nvSpPr>
          <p:cNvPr id="2" name="Rectángulo redondeado 14">
            <a:extLst>
              <a:ext uri="{FF2B5EF4-FFF2-40B4-BE49-F238E27FC236}">
                <a16:creationId xmlns:a16="http://schemas.microsoft.com/office/drawing/2014/main" id="{82DADAB6-770C-F7B7-A0C7-625535944FEE}"/>
              </a:ext>
            </a:extLst>
          </p:cNvPr>
          <p:cNvSpPr/>
          <p:nvPr/>
        </p:nvSpPr>
        <p:spPr>
          <a:xfrm>
            <a:off x="4082415" y="583381"/>
            <a:ext cx="2407920" cy="746760"/>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rgbClr val="203864"/>
                </a:solidFill>
              </a:rPr>
              <a:t>fun</a:t>
            </a:r>
            <a:r>
              <a:rPr lang="es-GB" sz="2800">
                <a:solidFill>
                  <a:srgbClr val="002060"/>
                </a:solidFill>
              </a:rPr>
              <a:t>...</a:t>
            </a:r>
            <a:endParaRPr lang="es-GB" sz="2800" dirty="0">
              <a:solidFill>
                <a:srgbClr val="002060"/>
              </a:solidFill>
            </a:endParaRPr>
          </a:p>
        </p:txBody>
      </p:sp>
    </p:spTree>
    <p:extLst>
      <p:ext uri="{BB962C8B-B14F-4D97-AF65-F5344CB8AC3E}">
        <p14:creationId xmlns:p14="http://schemas.microsoft.com/office/powerpoint/2010/main" val="1979597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2" name="Google Shape;182;p16"/>
          <p:cNvSpPr txBox="1">
            <a:spLocks noGrp="1"/>
          </p:cNvSpPr>
          <p:nvPr>
            <p:ph type="title"/>
          </p:nvPr>
        </p:nvSpPr>
        <p:spPr>
          <a:xfrm>
            <a:off x="0" y="213557"/>
            <a:ext cx="4427580" cy="647577"/>
          </a:xfrm>
          <a:prstGeom prst="rect">
            <a:avLst/>
          </a:prstGeom>
          <a:noFill/>
          <a:ln>
            <a:noFill/>
          </a:ln>
        </p:spPr>
        <p:txBody>
          <a:bodyPr spcFirstLastPara="1" vert="horz" wrap="square" lIns="91433" tIns="45700" rIns="91433" bIns="45700" rtlCol="0" anchor="ctr" anchorCtr="0">
            <a:normAutofit/>
          </a:bodyPr>
          <a:lstStyle/>
          <a:p>
            <a:pPr>
              <a:buClr>
                <a:schemeClr val="lt1"/>
              </a:buClr>
              <a:buSzPts val="2700"/>
            </a:pPr>
            <a:r>
              <a:rPr lang="en-GB" sz="3600" dirty="0" err="1">
                <a:solidFill>
                  <a:schemeClr val="lt1"/>
                </a:solidFill>
              </a:rPr>
              <a:t>Vocabulario</a:t>
            </a:r>
            <a:endParaRPr dirty="0"/>
          </a:p>
        </p:txBody>
      </p:sp>
      <p:sp>
        <p:nvSpPr>
          <p:cNvPr id="183" name="Google Shape;183;p16"/>
          <p:cNvSpPr/>
          <p:nvPr/>
        </p:nvSpPr>
        <p:spPr>
          <a:xfrm>
            <a:off x="735980" y="2231158"/>
            <a:ext cx="2999570" cy="8120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buClr>
                <a:srgbClr val="1F3864"/>
              </a:buClr>
              <a:buSzPts val="1800"/>
            </a:pPr>
            <a:r>
              <a:rPr lang="en-GB" sz="2400" b="1" dirty="0">
                <a:solidFill>
                  <a:srgbClr val="3A5EAC"/>
                </a:solidFill>
                <a:latin typeface="Century Gothic"/>
                <a:ea typeface="Century Gothic"/>
                <a:cs typeface="Century Gothic"/>
                <a:sym typeface="Century Gothic"/>
              </a:rPr>
              <a:t>un</a:t>
            </a:r>
            <a:r>
              <a:rPr lang="en-GB" sz="2400" b="1" dirty="0">
                <a:latin typeface="Century Gothic"/>
                <a:ea typeface="Century Gothic"/>
                <a:cs typeface="Century Gothic"/>
                <a:sym typeface="Century Gothic"/>
              </a:rPr>
              <a:t> </a:t>
            </a:r>
            <a:r>
              <a:rPr lang="en-GB" sz="2400" b="1" dirty="0" err="1">
                <a:latin typeface="Century Gothic"/>
                <a:ea typeface="Century Gothic"/>
                <a:cs typeface="Century Gothic"/>
                <a:sym typeface="Century Gothic"/>
              </a:rPr>
              <a:t>sueñ</a:t>
            </a:r>
            <a:r>
              <a:rPr lang="en-GB" sz="2400" b="1" dirty="0" err="1">
                <a:solidFill>
                  <a:schemeClr val="accent1"/>
                </a:solidFill>
                <a:latin typeface="Century Gothic"/>
                <a:ea typeface="Century Gothic"/>
                <a:cs typeface="Century Gothic"/>
                <a:sym typeface="Century Gothic"/>
              </a:rPr>
              <a:t>o</a:t>
            </a:r>
            <a:endParaRPr sz="3200" b="1" dirty="0">
              <a:solidFill>
                <a:schemeClr val="accent1"/>
              </a:solidFill>
              <a:latin typeface="Century Gothic"/>
              <a:ea typeface="Century Gothic"/>
              <a:cs typeface="Century Gothic"/>
              <a:sym typeface="Century Gothic"/>
            </a:endParaRPr>
          </a:p>
        </p:txBody>
      </p:sp>
      <p:sp>
        <p:nvSpPr>
          <p:cNvPr id="184" name="Google Shape;184;p16"/>
          <p:cNvSpPr/>
          <p:nvPr/>
        </p:nvSpPr>
        <p:spPr>
          <a:xfrm>
            <a:off x="735980" y="4857758"/>
            <a:ext cx="2958088" cy="8120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buClr>
                <a:srgbClr val="1F3864"/>
              </a:buClr>
              <a:buSzPts val="1800"/>
            </a:pPr>
            <a:r>
              <a:rPr lang="en-GB" sz="2400" b="1" dirty="0">
                <a:solidFill>
                  <a:srgbClr val="3A5EAC"/>
                </a:solidFill>
                <a:ea typeface="Century Gothic"/>
                <a:cs typeface="Century Gothic"/>
                <a:sym typeface="Century Gothic"/>
              </a:rPr>
              <a:t>una </a:t>
            </a:r>
            <a:r>
              <a:rPr lang="en-GB" sz="2400" b="1" dirty="0" err="1">
                <a:latin typeface="Century Gothic"/>
                <a:ea typeface="Century Gothic"/>
                <a:cs typeface="Century Gothic"/>
                <a:sym typeface="Century Gothic"/>
              </a:rPr>
              <a:t>oportunida</a:t>
            </a:r>
            <a:r>
              <a:rPr lang="en-GB" sz="2400" b="1" dirty="0" err="1">
                <a:solidFill>
                  <a:schemeClr val="accent1"/>
                </a:solidFill>
                <a:latin typeface="Century Gothic"/>
                <a:ea typeface="Century Gothic"/>
                <a:cs typeface="Century Gothic"/>
                <a:sym typeface="Century Gothic"/>
              </a:rPr>
              <a:t>d</a:t>
            </a:r>
            <a:endParaRPr sz="2400" b="1" dirty="0">
              <a:solidFill>
                <a:schemeClr val="accent1"/>
              </a:solidFill>
              <a:latin typeface="Century Gothic"/>
              <a:ea typeface="Century Gothic"/>
              <a:cs typeface="Century Gothic"/>
              <a:sym typeface="Century Gothic"/>
            </a:endParaRPr>
          </a:p>
        </p:txBody>
      </p:sp>
      <p:sp>
        <p:nvSpPr>
          <p:cNvPr id="186" name="Google Shape;186;p16"/>
          <p:cNvSpPr/>
          <p:nvPr/>
        </p:nvSpPr>
        <p:spPr>
          <a:xfrm>
            <a:off x="4627926" y="2222803"/>
            <a:ext cx="3326247" cy="7968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r>
              <a:rPr lang="en-GB" sz="2400" b="1" dirty="0" err="1">
                <a:solidFill>
                  <a:srgbClr val="3A5EAC"/>
                </a:solidFill>
                <a:ea typeface="Century Gothic"/>
                <a:cs typeface="Century Gothic"/>
                <a:sym typeface="Century Gothic"/>
              </a:rPr>
              <a:t>unos</a:t>
            </a:r>
            <a:r>
              <a:rPr lang="en-GB" sz="2400" b="1" dirty="0">
                <a:solidFill>
                  <a:srgbClr val="3A5EAC"/>
                </a:solidFill>
                <a:ea typeface="Century Gothic"/>
                <a:cs typeface="Century Gothic"/>
                <a:sym typeface="Century Gothic"/>
              </a:rPr>
              <a:t> </a:t>
            </a:r>
            <a:r>
              <a:rPr lang="en-GB" sz="2400" b="1" dirty="0" err="1">
                <a:ea typeface="Century Gothic"/>
                <a:cs typeface="Century Gothic"/>
                <a:sym typeface="Century Gothic"/>
              </a:rPr>
              <a:t>sueñ</a:t>
            </a:r>
            <a:r>
              <a:rPr lang="en-GB" sz="2800" b="1" dirty="0" err="1">
                <a:solidFill>
                  <a:schemeClr val="accent1"/>
                </a:solidFill>
                <a:latin typeface="Century Gothic"/>
                <a:ea typeface="Century Gothic"/>
                <a:cs typeface="Century Gothic"/>
                <a:sym typeface="Century Gothic"/>
              </a:rPr>
              <a:t>os</a:t>
            </a:r>
            <a:endParaRPr sz="2400" b="1" dirty="0">
              <a:solidFill>
                <a:schemeClr val="accent1"/>
              </a:solidFill>
              <a:latin typeface="Century Gothic"/>
              <a:ea typeface="Century Gothic"/>
              <a:cs typeface="Century Gothic"/>
              <a:sym typeface="Century Gothic"/>
            </a:endParaRPr>
          </a:p>
        </p:txBody>
      </p:sp>
      <p:sp>
        <p:nvSpPr>
          <p:cNvPr id="187" name="Google Shape;187;p16"/>
          <p:cNvSpPr/>
          <p:nvPr/>
        </p:nvSpPr>
        <p:spPr>
          <a:xfrm>
            <a:off x="4614869" y="4847556"/>
            <a:ext cx="3343584" cy="7968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r>
              <a:rPr lang="en-GB" sz="2400" b="1" dirty="0" err="1">
                <a:solidFill>
                  <a:srgbClr val="3A5EAC"/>
                </a:solidFill>
                <a:ea typeface="Century Gothic"/>
                <a:cs typeface="Century Gothic"/>
                <a:sym typeface="Century Gothic"/>
              </a:rPr>
              <a:t>unas</a:t>
            </a:r>
            <a:r>
              <a:rPr lang="en-GB" sz="2400" b="1" dirty="0">
                <a:solidFill>
                  <a:srgbClr val="3A5EAC"/>
                </a:solidFill>
                <a:ea typeface="Century Gothic"/>
                <a:cs typeface="Century Gothic"/>
                <a:sym typeface="Century Gothic"/>
              </a:rPr>
              <a:t> </a:t>
            </a:r>
            <a:r>
              <a:rPr lang="en-GB" sz="2400" b="1" dirty="0" err="1">
                <a:latin typeface="Century Gothic"/>
                <a:ea typeface="Century Gothic"/>
                <a:cs typeface="Century Gothic"/>
                <a:sym typeface="Century Gothic"/>
              </a:rPr>
              <a:t>oportunida</a:t>
            </a:r>
            <a:r>
              <a:rPr lang="en-GB" sz="2800" b="1" dirty="0" err="1">
                <a:solidFill>
                  <a:schemeClr val="accent1"/>
                </a:solidFill>
                <a:latin typeface="Century Gothic"/>
                <a:ea typeface="Century Gothic"/>
                <a:cs typeface="Century Gothic"/>
                <a:sym typeface="Century Gothic"/>
              </a:rPr>
              <a:t>des</a:t>
            </a:r>
            <a:endParaRPr sz="3200" b="1" dirty="0">
              <a:solidFill>
                <a:schemeClr val="accent1"/>
              </a:solidFill>
              <a:latin typeface="Century Gothic"/>
              <a:ea typeface="Century Gothic"/>
              <a:cs typeface="Century Gothic"/>
              <a:sym typeface="Century Gothic"/>
            </a:endParaRPr>
          </a:p>
        </p:txBody>
      </p:sp>
      <p:sp>
        <p:nvSpPr>
          <p:cNvPr id="188" name="Google Shape;188;p16"/>
          <p:cNvSpPr txBox="1"/>
          <p:nvPr/>
        </p:nvSpPr>
        <p:spPr>
          <a:xfrm>
            <a:off x="128000" y="1045471"/>
            <a:ext cx="11553200" cy="461624"/>
          </a:xfrm>
          <a:prstGeom prst="rect">
            <a:avLst/>
          </a:prstGeom>
          <a:noFill/>
          <a:ln>
            <a:noFill/>
          </a:ln>
        </p:spPr>
        <p:txBody>
          <a:bodyPr spcFirstLastPara="1" wrap="square" lIns="91433" tIns="45700" rIns="91433" bIns="45700" anchor="t" anchorCtr="0">
            <a:spAutoFit/>
          </a:bodyPr>
          <a:lstStyle/>
          <a:p>
            <a:r>
              <a:rPr lang="en-GB" sz="2400" dirty="0">
                <a:solidFill>
                  <a:srgbClr val="3A3838"/>
                </a:solidFill>
              </a:rPr>
              <a:t>In Spanish, to make a word plural that ends in a vowel, we add ‘s’</a:t>
            </a:r>
            <a:endParaRPr sz="2400" dirty="0">
              <a:solidFill>
                <a:srgbClr val="1F3864"/>
              </a:solidFill>
              <a:latin typeface="Century Gothic"/>
              <a:ea typeface="Century Gothic"/>
              <a:cs typeface="Century Gothic"/>
              <a:sym typeface="Century Gothic"/>
            </a:endParaRPr>
          </a:p>
        </p:txBody>
      </p:sp>
      <p:sp>
        <p:nvSpPr>
          <p:cNvPr id="190" name="Google Shape;190;p16"/>
          <p:cNvSpPr txBox="1"/>
          <p:nvPr/>
        </p:nvSpPr>
        <p:spPr>
          <a:xfrm>
            <a:off x="183200" y="3601670"/>
            <a:ext cx="7722309" cy="461624"/>
          </a:xfrm>
          <a:prstGeom prst="rect">
            <a:avLst/>
          </a:prstGeom>
          <a:noFill/>
          <a:ln>
            <a:noFill/>
          </a:ln>
        </p:spPr>
        <p:txBody>
          <a:bodyPr spcFirstLastPara="1" wrap="square" lIns="91433" tIns="45700" rIns="91433" bIns="45700" anchor="t" anchorCtr="0">
            <a:spAutoFit/>
          </a:bodyPr>
          <a:lstStyle/>
          <a:p>
            <a:pPr lvl="0">
              <a:defRPr/>
            </a:pPr>
            <a:r>
              <a:rPr lang="en-GB" sz="2400" dirty="0"/>
              <a:t>For words ending in a consonant, we add -es</a:t>
            </a:r>
          </a:p>
        </p:txBody>
      </p:sp>
      <p:sp>
        <p:nvSpPr>
          <p:cNvPr id="14" name="Title 2">
            <a:extLst>
              <a:ext uri="{FF2B5EF4-FFF2-40B4-BE49-F238E27FC236}">
                <a16:creationId xmlns:a16="http://schemas.microsoft.com/office/drawing/2014/main" id="{2CE8F9B4-8CFA-4870-A1D8-C9764EAEC761}"/>
              </a:ext>
            </a:extLst>
          </p:cNvPr>
          <p:cNvSpPr txBox="1">
            <a:spLocks/>
          </p:cNvSpPr>
          <p:nvPr/>
        </p:nvSpPr>
        <p:spPr>
          <a:xfrm>
            <a:off x="0" y="213557"/>
            <a:ext cx="3469341" cy="647577"/>
          </a:xfrm>
          <a:prstGeom prst="rect">
            <a:avLst/>
          </a:prstGeom>
          <a:blipFill>
            <a:blip r:embed="rId3" cstate="screen">
              <a:extLst>
                <a:ext uri="{28A0092B-C50C-407E-A947-70E740481C1C}">
                  <a14:useLocalDpi xmlns:a14="http://schemas.microsoft.com/office/drawing/2010/main"/>
                </a:ext>
              </a:extLst>
            </a:blip>
            <a:stretch>
              <a:fillRect/>
            </a:stretch>
          </a:blipFill>
        </p:spPr>
        <p:txBody>
          <a:bodyPr vert="horz" lIns="91440" tIns="45720" rIns="91440" bIns="45720" rtlCol="0" anchor="t" anchorCtr="0">
            <a:normAutofit/>
          </a:bodyPr>
          <a:lstStyle>
            <a:lvl1pPr algn="l" defTabSz="914400" rtl="0" eaLnBrk="1" latinLnBrk="0" hangingPunct="1">
              <a:lnSpc>
                <a:spcPct val="90000"/>
              </a:lnSpc>
              <a:spcBef>
                <a:spcPct val="0"/>
              </a:spcBef>
              <a:buNone/>
              <a:defRPr sz="3200" b="1" kern="1200">
                <a:solidFill>
                  <a:schemeClr val="bg1"/>
                </a:solidFill>
                <a:latin typeface="Century Gothic" panose="020B0502020202020204" pitchFamily="34" charset="0"/>
                <a:ea typeface="+mj-ea"/>
                <a:cs typeface="+mj-cs"/>
              </a:defRPr>
            </a:lvl1pPr>
          </a:lstStyle>
          <a:p>
            <a:r>
              <a:rPr lang="en-GB"/>
              <a:t>Vocabulario</a:t>
            </a:r>
            <a:endParaRPr lang="en-GB" dirty="0"/>
          </a:p>
        </p:txBody>
      </p:sp>
      <p:cxnSp>
        <p:nvCxnSpPr>
          <p:cNvPr id="4" name="Straight Arrow Connector 3">
            <a:extLst>
              <a:ext uri="{FF2B5EF4-FFF2-40B4-BE49-F238E27FC236}">
                <a16:creationId xmlns:a16="http://schemas.microsoft.com/office/drawing/2014/main" id="{3DD1BC28-65B4-4CA8-BA3D-DDFC2599031A}"/>
              </a:ext>
            </a:extLst>
          </p:cNvPr>
          <p:cNvCxnSpPr>
            <a:cxnSpLocks/>
            <a:stCxn id="183" idx="3"/>
            <a:endCxn id="186" idx="1"/>
          </p:cNvCxnSpPr>
          <p:nvPr/>
        </p:nvCxnSpPr>
        <p:spPr>
          <a:xfrm flipV="1">
            <a:off x="3735550" y="2621203"/>
            <a:ext cx="892376" cy="15955"/>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71B2E491-81F4-4068-B485-6107A6E631CD}"/>
              </a:ext>
            </a:extLst>
          </p:cNvPr>
          <p:cNvCxnSpPr>
            <a:cxnSpLocks/>
          </p:cNvCxnSpPr>
          <p:nvPr/>
        </p:nvCxnSpPr>
        <p:spPr>
          <a:xfrm>
            <a:off x="3691054" y="5245956"/>
            <a:ext cx="923815"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Speech Bubble: Rectangle with Corners Rounded 6">
            <a:extLst>
              <a:ext uri="{FF2B5EF4-FFF2-40B4-BE49-F238E27FC236}">
                <a16:creationId xmlns:a16="http://schemas.microsoft.com/office/drawing/2014/main" id="{FBD5F2B5-4672-4C23-8040-79F6494520E6}"/>
              </a:ext>
            </a:extLst>
          </p:cNvPr>
          <p:cNvSpPr/>
          <p:nvPr/>
        </p:nvSpPr>
        <p:spPr>
          <a:xfrm>
            <a:off x="8718515" y="1767300"/>
            <a:ext cx="2737505" cy="1661699"/>
          </a:xfrm>
          <a:prstGeom prst="wedgeRoundRectCallout">
            <a:avLst>
              <a:gd name="adj1" fmla="val -67615"/>
              <a:gd name="adj2" fmla="val 1950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When we make the noun plural, note that the article </a:t>
            </a:r>
            <a:r>
              <a:rPr lang="en-GB" b="1" dirty="0"/>
              <a:t>un </a:t>
            </a:r>
            <a:r>
              <a:rPr lang="en-GB" dirty="0"/>
              <a:t>(in English ‘a’ /’an’) changes to </a:t>
            </a:r>
            <a:r>
              <a:rPr lang="en-GB" b="1" dirty="0" err="1"/>
              <a:t>unos</a:t>
            </a:r>
            <a:r>
              <a:rPr lang="en-GB" b="1" dirty="0"/>
              <a:t> </a:t>
            </a:r>
            <a:r>
              <a:rPr lang="en-GB" dirty="0"/>
              <a:t>(in English ‘some’)</a:t>
            </a:r>
          </a:p>
        </p:txBody>
      </p:sp>
      <p:sp>
        <p:nvSpPr>
          <p:cNvPr id="25" name="Speech Bubble: Rectangle with Corners Rounded 24">
            <a:extLst>
              <a:ext uri="{FF2B5EF4-FFF2-40B4-BE49-F238E27FC236}">
                <a16:creationId xmlns:a16="http://schemas.microsoft.com/office/drawing/2014/main" id="{C98CEE5A-7A48-4458-A767-8B8AC44253F7}"/>
              </a:ext>
            </a:extLst>
          </p:cNvPr>
          <p:cNvSpPr/>
          <p:nvPr/>
        </p:nvSpPr>
        <p:spPr>
          <a:xfrm>
            <a:off x="8718514" y="4210990"/>
            <a:ext cx="2737505" cy="1661699"/>
          </a:xfrm>
          <a:prstGeom prst="wedgeRoundRectCallout">
            <a:avLst>
              <a:gd name="adj1" fmla="val -67615"/>
              <a:gd name="adj2" fmla="val 19500"/>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The feminine article </a:t>
            </a:r>
            <a:r>
              <a:rPr lang="en-GB" b="1" dirty="0"/>
              <a:t>una </a:t>
            </a:r>
            <a:r>
              <a:rPr lang="en-GB" dirty="0"/>
              <a:t>(in English ‘a’ /’an’) changes to </a:t>
            </a:r>
            <a:r>
              <a:rPr lang="en-GB" b="1" dirty="0" err="1"/>
              <a:t>unas</a:t>
            </a:r>
            <a:r>
              <a:rPr lang="en-GB" b="1" dirty="0"/>
              <a:t> </a:t>
            </a:r>
            <a:r>
              <a:rPr lang="en-GB" dirty="0"/>
              <a:t>(in English ‘some’)</a:t>
            </a:r>
          </a:p>
        </p:txBody>
      </p:sp>
    </p:spTree>
    <p:extLst>
      <p:ext uri="{BB962C8B-B14F-4D97-AF65-F5344CB8AC3E}">
        <p14:creationId xmlns:p14="http://schemas.microsoft.com/office/powerpoint/2010/main" val="1409966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8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8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8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 grpId="0" animBg="1"/>
      <p:bldP spid="184" grpId="0" animBg="1"/>
      <p:bldP spid="186" grpId="0" animBg="1"/>
      <p:bldP spid="187" grpId="0" animBg="1"/>
      <p:bldP spid="188" grpId="0"/>
      <p:bldP spid="190" grpId="0"/>
      <p:bldP spid="7" grpId="0" animBg="1"/>
      <p:bldP spid="25"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7B5A341-601B-3EB7-0C97-5840E92512DE}"/>
              </a:ext>
            </a:extLst>
          </p:cNvPr>
          <p:cNvSpPr>
            <a:spLocks noGrp="1"/>
          </p:cNvSpPr>
          <p:nvPr>
            <p:ph type="title"/>
          </p:nvPr>
        </p:nvSpPr>
        <p:spPr>
          <a:xfrm>
            <a:off x="-1" y="213557"/>
            <a:ext cx="4370833" cy="619843"/>
          </a:xfrm>
        </p:spPr>
        <p:txBody>
          <a:bodyPr>
            <a:normAutofit/>
          </a:bodyPr>
          <a:lstStyle/>
          <a:p>
            <a:r>
              <a:rPr lang="en-ES" sz="2600" dirty="0"/>
              <a:t>El plural y los artículos</a:t>
            </a:r>
          </a:p>
        </p:txBody>
      </p:sp>
      <p:graphicFrame>
        <p:nvGraphicFramePr>
          <p:cNvPr id="8" name="Table 8">
            <a:extLst>
              <a:ext uri="{FF2B5EF4-FFF2-40B4-BE49-F238E27FC236}">
                <a16:creationId xmlns:a16="http://schemas.microsoft.com/office/drawing/2014/main" id="{7E154679-536B-8601-0441-A549BE788DE7}"/>
              </a:ext>
            </a:extLst>
          </p:cNvPr>
          <p:cNvGraphicFramePr>
            <a:graphicFrameLocks noGrp="1"/>
          </p:cNvGraphicFramePr>
          <p:nvPr/>
        </p:nvGraphicFramePr>
        <p:xfrm>
          <a:off x="4005249" y="786650"/>
          <a:ext cx="4556548" cy="5486400"/>
        </p:xfrm>
        <a:graphic>
          <a:graphicData uri="http://schemas.openxmlformats.org/drawingml/2006/table">
            <a:tbl>
              <a:tblPr firstRow="1" bandRow="1">
                <a:tableStyleId>{5C22544A-7EE6-4342-B048-85BDC9FD1C3A}</a:tableStyleId>
              </a:tblPr>
              <a:tblGrid>
                <a:gridCol w="2262880">
                  <a:extLst>
                    <a:ext uri="{9D8B030D-6E8A-4147-A177-3AD203B41FA5}">
                      <a16:colId xmlns:a16="http://schemas.microsoft.com/office/drawing/2014/main" val="2985695334"/>
                    </a:ext>
                  </a:extLst>
                </a:gridCol>
                <a:gridCol w="2293668">
                  <a:extLst>
                    <a:ext uri="{9D8B030D-6E8A-4147-A177-3AD203B41FA5}">
                      <a16:colId xmlns:a16="http://schemas.microsoft.com/office/drawing/2014/main" val="870539275"/>
                    </a:ext>
                  </a:extLst>
                </a:gridCol>
              </a:tblGrid>
              <a:tr h="360990">
                <a:tc>
                  <a:txBody>
                    <a:bodyPr/>
                    <a:lstStyle/>
                    <a:p>
                      <a:pPr algn="ctr"/>
                      <a:r>
                        <a:rPr lang="en-ES" dirty="0"/>
                        <a:t>Singular</a:t>
                      </a:r>
                    </a:p>
                  </a:txBody>
                  <a:tcPr/>
                </a:tc>
                <a:tc>
                  <a:txBody>
                    <a:bodyPr/>
                    <a:lstStyle/>
                    <a:p>
                      <a:pPr algn="ctr"/>
                      <a:r>
                        <a:rPr lang="en-ES" dirty="0"/>
                        <a:t>Plural</a:t>
                      </a:r>
                    </a:p>
                  </a:txBody>
                  <a:tcPr/>
                </a:tc>
                <a:extLst>
                  <a:ext uri="{0D108BD9-81ED-4DB2-BD59-A6C34878D82A}">
                    <a16:rowId xmlns:a16="http://schemas.microsoft.com/office/drawing/2014/main" val="3512051448"/>
                  </a:ext>
                </a:extLst>
              </a:tr>
              <a:tr h="360990">
                <a:tc>
                  <a:txBody>
                    <a:bodyPr/>
                    <a:lstStyle/>
                    <a:p>
                      <a:r>
                        <a:rPr lang="en-GB" dirty="0"/>
                        <a:t>u</a:t>
                      </a:r>
                      <a:r>
                        <a:rPr lang="en-ES" dirty="0"/>
                        <a:t>n mes</a:t>
                      </a:r>
                    </a:p>
                  </a:txBody>
                  <a:tcPr/>
                </a:tc>
                <a:tc>
                  <a:txBody>
                    <a:bodyPr/>
                    <a:lstStyle/>
                    <a:p>
                      <a:endParaRPr lang="en-ES"/>
                    </a:p>
                  </a:txBody>
                  <a:tcPr/>
                </a:tc>
                <a:extLst>
                  <a:ext uri="{0D108BD9-81ED-4DB2-BD59-A6C34878D82A}">
                    <a16:rowId xmlns:a16="http://schemas.microsoft.com/office/drawing/2014/main" val="3932365457"/>
                  </a:ext>
                </a:extLst>
              </a:tr>
              <a:tr h="360990">
                <a:tc>
                  <a:txBody>
                    <a:bodyPr/>
                    <a:lstStyle/>
                    <a:p>
                      <a:endParaRPr lang="en-ES"/>
                    </a:p>
                  </a:txBody>
                  <a:tcPr/>
                </a:tc>
                <a:tc>
                  <a:txBody>
                    <a:bodyPr/>
                    <a:lstStyle/>
                    <a:p>
                      <a:r>
                        <a:rPr lang="en-GB" dirty="0"/>
                        <a:t>u</a:t>
                      </a:r>
                      <a:r>
                        <a:rPr lang="en-ES" dirty="0"/>
                        <a:t>nos profesores</a:t>
                      </a:r>
                    </a:p>
                  </a:txBody>
                  <a:tcPr/>
                </a:tc>
                <a:extLst>
                  <a:ext uri="{0D108BD9-81ED-4DB2-BD59-A6C34878D82A}">
                    <a16:rowId xmlns:a16="http://schemas.microsoft.com/office/drawing/2014/main" val="1140668745"/>
                  </a:ext>
                </a:extLst>
              </a:tr>
              <a:tr h="360990">
                <a:tc>
                  <a:txBody>
                    <a:bodyPr/>
                    <a:lstStyle/>
                    <a:p>
                      <a:r>
                        <a:rPr lang="en-GB" dirty="0"/>
                        <a:t>u</a:t>
                      </a:r>
                      <a:r>
                        <a:rPr lang="en-ES" dirty="0"/>
                        <a:t>na diferencia</a:t>
                      </a:r>
                    </a:p>
                  </a:txBody>
                  <a:tcPr/>
                </a:tc>
                <a:tc>
                  <a:txBody>
                    <a:bodyPr/>
                    <a:lstStyle/>
                    <a:p>
                      <a:endParaRPr lang="en-ES"/>
                    </a:p>
                  </a:txBody>
                  <a:tcPr/>
                </a:tc>
                <a:extLst>
                  <a:ext uri="{0D108BD9-81ED-4DB2-BD59-A6C34878D82A}">
                    <a16:rowId xmlns:a16="http://schemas.microsoft.com/office/drawing/2014/main" val="161966192"/>
                  </a:ext>
                </a:extLst>
              </a:tr>
              <a:tr h="360990">
                <a:tc>
                  <a:txBody>
                    <a:bodyPr/>
                    <a:lstStyle/>
                    <a:p>
                      <a:r>
                        <a:rPr lang="en-GB" dirty="0"/>
                        <a:t>u</a:t>
                      </a:r>
                      <a:r>
                        <a:rPr lang="en-ES" dirty="0"/>
                        <a:t>na dificultad</a:t>
                      </a:r>
                    </a:p>
                  </a:txBody>
                  <a:tcPr/>
                </a:tc>
                <a:tc>
                  <a:txBody>
                    <a:bodyPr/>
                    <a:lstStyle/>
                    <a:p>
                      <a:endParaRPr lang="en-ES" dirty="0"/>
                    </a:p>
                  </a:txBody>
                  <a:tcPr/>
                </a:tc>
                <a:extLst>
                  <a:ext uri="{0D108BD9-81ED-4DB2-BD59-A6C34878D82A}">
                    <a16:rowId xmlns:a16="http://schemas.microsoft.com/office/drawing/2014/main" val="343624174"/>
                  </a:ext>
                </a:extLst>
              </a:tr>
              <a:tr h="360990">
                <a:tc>
                  <a:txBody>
                    <a:bodyPr/>
                    <a:lstStyle/>
                    <a:p>
                      <a:endParaRPr lang="en-E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dirty="0"/>
                        <a:t>una</a:t>
                      </a:r>
                      <a:r>
                        <a:rPr lang="en-GB" dirty="0"/>
                        <a:t>s</a:t>
                      </a:r>
                      <a:r>
                        <a:rPr lang="en-ES" dirty="0"/>
                        <a:t> mentira</a:t>
                      </a:r>
                      <a:r>
                        <a:rPr lang="en-GB" dirty="0"/>
                        <a:t>s</a:t>
                      </a:r>
                      <a:endParaRPr lang="en-ES" dirty="0"/>
                    </a:p>
                  </a:txBody>
                  <a:tcPr/>
                </a:tc>
                <a:extLst>
                  <a:ext uri="{0D108BD9-81ED-4DB2-BD59-A6C34878D82A}">
                    <a16:rowId xmlns:a16="http://schemas.microsoft.com/office/drawing/2014/main" val="2012556514"/>
                  </a:ext>
                </a:extLst>
              </a:tr>
              <a:tr h="360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dirty="0"/>
                        <a:t>un delito </a:t>
                      </a:r>
                    </a:p>
                  </a:txBody>
                  <a:tcPr/>
                </a:tc>
                <a:tc>
                  <a:txBody>
                    <a:bodyPr/>
                    <a:lstStyle/>
                    <a:p>
                      <a:endParaRPr lang="en-ES" dirty="0"/>
                    </a:p>
                  </a:txBody>
                  <a:tcPr/>
                </a:tc>
                <a:extLst>
                  <a:ext uri="{0D108BD9-81ED-4DB2-BD59-A6C34878D82A}">
                    <a16:rowId xmlns:a16="http://schemas.microsoft.com/office/drawing/2014/main" val="1516840132"/>
                  </a:ext>
                </a:extLst>
              </a:tr>
              <a:tr h="360990">
                <a:tc>
                  <a:txBody>
                    <a:bodyPr/>
                    <a:lstStyle/>
                    <a:p>
                      <a:endParaRPr lang="en-E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dirty="0"/>
                        <a:t>un</a:t>
                      </a:r>
                      <a:r>
                        <a:rPr lang="en-GB" dirty="0" err="1"/>
                        <a:t>os</a:t>
                      </a:r>
                      <a:r>
                        <a:rPr lang="en-ES" dirty="0"/>
                        <a:t> enemigo</a:t>
                      </a:r>
                      <a:r>
                        <a:rPr lang="en-GB" dirty="0"/>
                        <a:t>s</a:t>
                      </a:r>
                      <a:endParaRPr lang="en-ES" dirty="0"/>
                    </a:p>
                  </a:txBody>
                  <a:tcPr/>
                </a:tc>
                <a:extLst>
                  <a:ext uri="{0D108BD9-81ED-4DB2-BD59-A6C34878D82A}">
                    <a16:rowId xmlns:a16="http://schemas.microsoft.com/office/drawing/2014/main" val="1508850606"/>
                  </a:ext>
                </a:extLst>
              </a:tr>
              <a:tr h="360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ES"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dirty="0"/>
                        <a:t>un</a:t>
                      </a:r>
                      <a:r>
                        <a:rPr lang="en-GB" dirty="0" err="1"/>
                        <a:t>os</a:t>
                      </a:r>
                      <a:r>
                        <a:rPr lang="en-ES" dirty="0"/>
                        <a:t> país</a:t>
                      </a:r>
                      <a:r>
                        <a:rPr lang="en-GB" dirty="0"/>
                        <a:t>es</a:t>
                      </a:r>
                      <a:endParaRPr lang="en-ES" dirty="0"/>
                    </a:p>
                  </a:txBody>
                  <a:tcPr/>
                </a:tc>
                <a:extLst>
                  <a:ext uri="{0D108BD9-81ED-4DB2-BD59-A6C34878D82A}">
                    <a16:rowId xmlns:a16="http://schemas.microsoft.com/office/drawing/2014/main" val="3970327661"/>
                  </a:ext>
                </a:extLst>
              </a:tr>
              <a:tr h="360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dirty="0"/>
                        <a:t>un actor</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ES" dirty="0"/>
                    </a:p>
                  </a:txBody>
                  <a:tcPr/>
                </a:tc>
                <a:extLst>
                  <a:ext uri="{0D108BD9-81ED-4DB2-BD59-A6C34878D82A}">
                    <a16:rowId xmlns:a16="http://schemas.microsoft.com/office/drawing/2014/main" val="4080088086"/>
                  </a:ext>
                </a:extLst>
              </a:tr>
              <a:tr h="360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dirty="0"/>
                        <a:t>un viaje</a:t>
                      </a:r>
                    </a:p>
                  </a:txBody>
                  <a:tcPr/>
                </a:tc>
                <a:tc>
                  <a:txBody>
                    <a:bodyPr/>
                    <a:lstStyle/>
                    <a:p>
                      <a:endParaRPr lang="en-ES" dirty="0"/>
                    </a:p>
                  </a:txBody>
                  <a:tcPr/>
                </a:tc>
                <a:extLst>
                  <a:ext uri="{0D108BD9-81ED-4DB2-BD59-A6C34878D82A}">
                    <a16:rowId xmlns:a16="http://schemas.microsoft.com/office/drawing/2014/main" val="441595263"/>
                  </a:ext>
                </a:extLst>
              </a:tr>
              <a:tr h="360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dirty="0">
                          <a:solidFill>
                            <a:schemeClr val="tx1"/>
                          </a:solidFill>
                        </a:rPr>
                        <a:t>una cárcel</a:t>
                      </a:r>
                    </a:p>
                  </a:txBody>
                  <a:tcPr>
                    <a:solidFill>
                      <a:schemeClr val="accent2">
                        <a:lumMod val="20000"/>
                        <a:lumOff val="80000"/>
                      </a:schemeClr>
                    </a:solidFill>
                  </a:tcPr>
                </a:tc>
                <a:tc>
                  <a:txBody>
                    <a:bodyPr/>
                    <a:lstStyle/>
                    <a:p>
                      <a:endParaRPr lang="en-ES" dirty="0"/>
                    </a:p>
                  </a:txBody>
                  <a:tcPr>
                    <a:solidFill>
                      <a:schemeClr val="accent2">
                        <a:lumMod val="20000"/>
                        <a:lumOff val="80000"/>
                      </a:schemeClr>
                    </a:solidFill>
                  </a:tcPr>
                </a:tc>
                <a:extLst>
                  <a:ext uri="{0D108BD9-81ED-4DB2-BD59-A6C34878D82A}">
                    <a16:rowId xmlns:a16="http://schemas.microsoft.com/office/drawing/2014/main" val="598578225"/>
                  </a:ext>
                </a:extLst>
              </a:tr>
              <a:tr h="3609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dirty="0">
                          <a:solidFill>
                            <a:schemeClr val="tx1"/>
                          </a:solidFill>
                        </a:rPr>
                        <a:t>un sistema</a:t>
                      </a:r>
                    </a:p>
                  </a:txBody>
                  <a:tcPr>
                    <a:solidFill>
                      <a:schemeClr val="accent4">
                        <a:lumMod val="20000"/>
                        <a:lumOff val="80000"/>
                      </a:schemeClr>
                    </a:solidFill>
                  </a:tcPr>
                </a:tc>
                <a:tc>
                  <a:txBody>
                    <a:bodyPr/>
                    <a:lstStyle/>
                    <a:p>
                      <a:endParaRPr lang="en-ES" dirty="0"/>
                    </a:p>
                  </a:txBody>
                  <a:tcPr>
                    <a:solidFill>
                      <a:schemeClr val="accent4">
                        <a:lumMod val="20000"/>
                        <a:lumOff val="80000"/>
                      </a:schemeClr>
                    </a:solidFill>
                  </a:tcPr>
                </a:tc>
                <a:extLst>
                  <a:ext uri="{0D108BD9-81ED-4DB2-BD59-A6C34878D82A}">
                    <a16:rowId xmlns:a16="http://schemas.microsoft.com/office/drawing/2014/main" val="1189234313"/>
                  </a:ext>
                </a:extLst>
              </a:tr>
              <a:tr h="360990">
                <a:tc>
                  <a:txBody>
                    <a:bodyPr/>
                    <a:lstStyle/>
                    <a:p>
                      <a:endParaRPr lang="en-ES" dirty="0"/>
                    </a:p>
                  </a:txBody>
                  <a:tcP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dirty="0">
                          <a:solidFill>
                            <a:schemeClr val="tx1"/>
                          </a:solidFill>
                        </a:rPr>
                        <a:t>un</a:t>
                      </a:r>
                      <a:r>
                        <a:rPr lang="en-GB" dirty="0" err="1">
                          <a:solidFill>
                            <a:schemeClr val="tx1"/>
                          </a:solidFill>
                        </a:rPr>
                        <a:t>os</a:t>
                      </a:r>
                      <a:r>
                        <a:rPr lang="en-ES" dirty="0">
                          <a:solidFill>
                            <a:schemeClr val="tx1"/>
                          </a:solidFill>
                        </a:rPr>
                        <a:t> poeta</a:t>
                      </a:r>
                      <a:r>
                        <a:rPr lang="en-GB" dirty="0">
                          <a:solidFill>
                            <a:schemeClr val="tx1"/>
                          </a:solidFill>
                        </a:rPr>
                        <a:t>s</a:t>
                      </a:r>
                      <a:endParaRPr lang="en-ES" dirty="0">
                        <a:solidFill>
                          <a:schemeClr val="tx1"/>
                        </a:solidFill>
                      </a:endParaRPr>
                    </a:p>
                  </a:txBody>
                  <a:tcPr>
                    <a:solidFill>
                      <a:schemeClr val="accent2">
                        <a:lumMod val="20000"/>
                        <a:lumOff val="80000"/>
                      </a:schemeClr>
                    </a:solidFill>
                  </a:tcPr>
                </a:tc>
                <a:extLst>
                  <a:ext uri="{0D108BD9-81ED-4DB2-BD59-A6C34878D82A}">
                    <a16:rowId xmlns:a16="http://schemas.microsoft.com/office/drawing/2014/main" val="1860072757"/>
                  </a:ext>
                </a:extLst>
              </a:tr>
              <a:tr h="360990">
                <a:tc>
                  <a:txBody>
                    <a:bodyPr/>
                    <a:lstStyle/>
                    <a:p>
                      <a:endParaRPr lang="en-ES" dirty="0"/>
                    </a:p>
                  </a:txBody>
                  <a:tcPr>
                    <a:solidFill>
                      <a:schemeClr val="accent4">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dirty="0">
                          <a:solidFill>
                            <a:schemeClr val="tx1"/>
                          </a:solidFill>
                        </a:rPr>
                        <a:t>un</a:t>
                      </a:r>
                      <a:r>
                        <a:rPr lang="en-GB" dirty="0" err="1">
                          <a:solidFill>
                            <a:schemeClr val="tx1"/>
                          </a:solidFill>
                        </a:rPr>
                        <a:t>os</a:t>
                      </a:r>
                      <a:r>
                        <a:rPr lang="en-ES" dirty="0">
                          <a:solidFill>
                            <a:schemeClr val="tx1"/>
                          </a:solidFill>
                        </a:rPr>
                        <a:t> material</a:t>
                      </a:r>
                      <a:r>
                        <a:rPr lang="en-GB" dirty="0">
                          <a:solidFill>
                            <a:schemeClr val="tx1"/>
                          </a:solidFill>
                        </a:rPr>
                        <a:t>es</a:t>
                      </a:r>
                      <a:endParaRPr lang="en-ES" dirty="0">
                        <a:solidFill>
                          <a:schemeClr val="tx1"/>
                        </a:solidFill>
                      </a:endParaRPr>
                    </a:p>
                  </a:txBody>
                  <a:tcPr>
                    <a:solidFill>
                      <a:schemeClr val="accent4">
                        <a:lumMod val="20000"/>
                        <a:lumOff val="80000"/>
                      </a:schemeClr>
                    </a:solidFill>
                  </a:tcPr>
                </a:tc>
                <a:extLst>
                  <a:ext uri="{0D108BD9-81ED-4DB2-BD59-A6C34878D82A}">
                    <a16:rowId xmlns:a16="http://schemas.microsoft.com/office/drawing/2014/main" val="3279466676"/>
                  </a:ext>
                </a:extLst>
              </a:tr>
            </a:tbl>
          </a:graphicData>
        </a:graphic>
      </p:graphicFrame>
      <p:sp>
        <p:nvSpPr>
          <p:cNvPr id="9" name="Rounded Rectangle 11">
            <a:extLst>
              <a:ext uri="{FF2B5EF4-FFF2-40B4-BE49-F238E27FC236}">
                <a16:creationId xmlns:a16="http://schemas.microsoft.com/office/drawing/2014/main" id="{00EEFBE7-79FE-2CCC-ABA1-B0C17F881170}"/>
              </a:ext>
            </a:extLst>
          </p:cNvPr>
          <p:cNvSpPr/>
          <p:nvPr/>
        </p:nvSpPr>
        <p:spPr>
          <a:xfrm>
            <a:off x="10058400" y="258166"/>
            <a:ext cx="1869744"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 name="TextBox 3">
            <a:extLst>
              <a:ext uri="{FF2B5EF4-FFF2-40B4-BE49-F238E27FC236}">
                <a16:creationId xmlns:a16="http://schemas.microsoft.com/office/drawing/2014/main" id="{8C5AD3A2-7782-BDBD-E60B-ACC9BBEBD56B}"/>
              </a:ext>
            </a:extLst>
          </p:cNvPr>
          <p:cNvSpPr txBox="1"/>
          <p:nvPr/>
        </p:nvSpPr>
        <p:spPr>
          <a:xfrm>
            <a:off x="6283523" y="1132741"/>
            <a:ext cx="1869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unos</a:t>
            </a:r>
            <a:r>
              <a:rPr lang="en-GB" dirty="0"/>
              <a:t> </a:t>
            </a:r>
            <a:r>
              <a:rPr lang="en-GB" dirty="0" err="1"/>
              <a:t>meses</a:t>
            </a:r>
            <a:endParaRPr lang="en-ES" dirty="0"/>
          </a:p>
        </p:txBody>
      </p:sp>
      <p:sp>
        <p:nvSpPr>
          <p:cNvPr id="7" name="TextBox 6">
            <a:extLst>
              <a:ext uri="{FF2B5EF4-FFF2-40B4-BE49-F238E27FC236}">
                <a16:creationId xmlns:a16="http://schemas.microsoft.com/office/drawing/2014/main" id="{22A639F1-13AC-4F51-A9F9-C7E0DA7B32A3}"/>
              </a:ext>
            </a:extLst>
          </p:cNvPr>
          <p:cNvSpPr txBox="1"/>
          <p:nvPr/>
        </p:nvSpPr>
        <p:spPr>
          <a:xfrm>
            <a:off x="8600505" y="1132741"/>
            <a:ext cx="28463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month /some months</a:t>
            </a:r>
            <a:endParaRPr lang="en-ES" dirty="0"/>
          </a:p>
        </p:txBody>
      </p:sp>
      <p:sp>
        <p:nvSpPr>
          <p:cNvPr id="10" name="TextBox 9">
            <a:extLst>
              <a:ext uri="{FF2B5EF4-FFF2-40B4-BE49-F238E27FC236}">
                <a16:creationId xmlns:a16="http://schemas.microsoft.com/office/drawing/2014/main" id="{9ED7F010-311E-44F1-93B9-707E8DF6062A}"/>
              </a:ext>
            </a:extLst>
          </p:cNvPr>
          <p:cNvSpPr txBox="1"/>
          <p:nvPr/>
        </p:nvSpPr>
        <p:spPr>
          <a:xfrm>
            <a:off x="4005249" y="1518132"/>
            <a:ext cx="1869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un </a:t>
            </a:r>
            <a:r>
              <a:rPr lang="en-GB" dirty="0" err="1"/>
              <a:t>profesor</a:t>
            </a:r>
            <a:endParaRPr lang="en-ES" dirty="0"/>
          </a:p>
        </p:txBody>
      </p:sp>
      <p:sp>
        <p:nvSpPr>
          <p:cNvPr id="11" name="TextBox 10">
            <a:extLst>
              <a:ext uri="{FF2B5EF4-FFF2-40B4-BE49-F238E27FC236}">
                <a16:creationId xmlns:a16="http://schemas.microsoft.com/office/drawing/2014/main" id="{F93E68E7-5EE3-4CB5-A5AC-243F7C4C1D65}"/>
              </a:ext>
            </a:extLst>
          </p:cNvPr>
          <p:cNvSpPr txBox="1"/>
          <p:nvPr/>
        </p:nvSpPr>
        <p:spPr>
          <a:xfrm>
            <a:off x="8600505" y="1502073"/>
            <a:ext cx="393542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teacher /some teachers</a:t>
            </a:r>
            <a:endParaRPr lang="en-ES" dirty="0"/>
          </a:p>
        </p:txBody>
      </p:sp>
      <p:sp>
        <p:nvSpPr>
          <p:cNvPr id="12" name="TextBox 11">
            <a:extLst>
              <a:ext uri="{FF2B5EF4-FFF2-40B4-BE49-F238E27FC236}">
                <a16:creationId xmlns:a16="http://schemas.microsoft.com/office/drawing/2014/main" id="{E226F849-DA57-432D-A2FD-6EFD26767F77}"/>
              </a:ext>
            </a:extLst>
          </p:cNvPr>
          <p:cNvSpPr txBox="1"/>
          <p:nvPr/>
        </p:nvSpPr>
        <p:spPr>
          <a:xfrm>
            <a:off x="6283523" y="1871405"/>
            <a:ext cx="231698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unas</a:t>
            </a:r>
            <a:r>
              <a:rPr lang="en-GB" dirty="0"/>
              <a:t> </a:t>
            </a:r>
            <a:r>
              <a:rPr lang="en-GB" dirty="0" err="1"/>
              <a:t>diferencias</a:t>
            </a:r>
            <a:endParaRPr lang="en-ES" dirty="0"/>
          </a:p>
        </p:txBody>
      </p:sp>
      <p:sp>
        <p:nvSpPr>
          <p:cNvPr id="13" name="TextBox 12">
            <a:extLst>
              <a:ext uri="{FF2B5EF4-FFF2-40B4-BE49-F238E27FC236}">
                <a16:creationId xmlns:a16="http://schemas.microsoft.com/office/drawing/2014/main" id="{E2EF8263-A7EE-4691-B23E-2DC145F4807A}"/>
              </a:ext>
            </a:extLst>
          </p:cNvPr>
          <p:cNvSpPr txBox="1"/>
          <p:nvPr/>
        </p:nvSpPr>
        <p:spPr>
          <a:xfrm>
            <a:off x="8600504" y="1871405"/>
            <a:ext cx="370124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difference /some differences</a:t>
            </a:r>
            <a:endParaRPr lang="en-ES" dirty="0"/>
          </a:p>
        </p:txBody>
      </p:sp>
      <p:sp>
        <p:nvSpPr>
          <p:cNvPr id="14" name="TextBox 13">
            <a:extLst>
              <a:ext uri="{FF2B5EF4-FFF2-40B4-BE49-F238E27FC236}">
                <a16:creationId xmlns:a16="http://schemas.microsoft.com/office/drawing/2014/main" id="{10CAA68B-F491-4345-9199-B9DA565BFB0B}"/>
              </a:ext>
            </a:extLst>
          </p:cNvPr>
          <p:cNvSpPr txBox="1"/>
          <p:nvPr/>
        </p:nvSpPr>
        <p:spPr>
          <a:xfrm>
            <a:off x="6283523" y="2240737"/>
            <a:ext cx="227827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unas</a:t>
            </a:r>
            <a:r>
              <a:rPr lang="en-GB" dirty="0"/>
              <a:t> </a:t>
            </a:r>
            <a:r>
              <a:rPr lang="en-GB" dirty="0" err="1"/>
              <a:t>dificultades</a:t>
            </a:r>
            <a:endParaRPr lang="en-ES" dirty="0"/>
          </a:p>
        </p:txBody>
      </p:sp>
      <p:sp>
        <p:nvSpPr>
          <p:cNvPr id="15" name="TextBox 14">
            <a:extLst>
              <a:ext uri="{FF2B5EF4-FFF2-40B4-BE49-F238E27FC236}">
                <a16:creationId xmlns:a16="http://schemas.microsoft.com/office/drawing/2014/main" id="{1215D857-F15D-4434-9568-8DB774312E2F}"/>
              </a:ext>
            </a:extLst>
          </p:cNvPr>
          <p:cNvSpPr txBox="1"/>
          <p:nvPr/>
        </p:nvSpPr>
        <p:spPr>
          <a:xfrm>
            <a:off x="8600505" y="2240737"/>
            <a:ext cx="370124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difficulty /some difficulties</a:t>
            </a:r>
            <a:endParaRPr lang="en-ES" dirty="0"/>
          </a:p>
        </p:txBody>
      </p:sp>
      <p:sp>
        <p:nvSpPr>
          <p:cNvPr id="16" name="TextBox 15">
            <a:extLst>
              <a:ext uri="{FF2B5EF4-FFF2-40B4-BE49-F238E27FC236}">
                <a16:creationId xmlns:a16="http://schemas.microsoft.com/office/drawing/2014/main" id="{97D93851-E855-4F4D-AF05-EF589CA2E147}"/>
              </a:ext>
            </a:extLst>
          </p:cNvPr>
          <p:cNvSpPr txBox="1"/>
          <p:nvPr/>
        </p:nvSpPr>
        <p:spPr>
          <a:xfrm>
            <a:off x="4005249" y="2626128"/>
            <a:ext cx="1869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una </a:t>
            </a:r>
            <a:r>
              <a:rPr lang="en-GB" dirty="0" err="1"/>
              <a:t>mentira</a:t>
            </a:r>
            <a:endParaRPr lang="en-ES" dirty="0"/>
          </a:p>
        </p:txBody>
      </p:sp>
      <p:sp>
        <p:nvSpPr>
          <p:cNvPr id="17" name="TextBox 16">
            <a:extLst>
              <a:ext uri="{FF2B5EF4-FFF2-40B4-BE49-F238E27FC236}">
                <a16:creationId xmlns:a16="http://schemas.microsoft.com/office/drawing/2014/main" id="{A8D40126-7360-4F1F-B313-C43BB8076027}"/>
              </a:ext>
            </a:extLst>
          </p:cNvPr>
          <p:cNvSpPr txBox="1"/>
          <p:nvPr/>
        </p:nvSpPr>
        <p:spPr>
          <a:xfrm>
            <a:off x="8600505" y="2610069"/>
            <a:ext cx="28463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lie /some lies</a:t>
            </a:r>
            <a:endParaRPr lang="en-ES" dirty="0"/>
          </a:p>
        </p:txBody>
      </p:sp>
      <p:sp>
        <p:nvSpPr>
          <p:cNvPr id="18" name="TextBox 17">
            <a:extLst>
              <a:ext uri="{FF2B5EF4-FFF2-40B4-BE49-F238E27FC236}">
                <a16:creationId xmlns:a16="http://schemas.microsoft.com/office/drawing/2014/main" id="{90FE4763-270F-4DA6-A27A-6E9B1A8C55BE}"/>
              </a:ext>
            </a:extLst>
          </p:cNvPr>
          <p:cNvSpPr txBox="1"/>
          <p:nvPr/>
        </p:nvSpPr>
        <p:spPr>
          <a:xfrm>
            <a:off x="6283523" y="2979401"/>
            <a:ext cx="1869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unos</a:t>
            </a:r>
            <a:r>
              <a:rPr lang="en-GB" dirty="0"/>
              <a:t> </a:t>
            </a:r>
            <a:r>
              <a:rPr lang="en-GB" dirty="0" err="1"/>
              <a:t>delitos</a:t>
            </a:r>
            <a:endParaRPr lang="en-ES" dirty="0"/>
          </a:p>
        </p:txBody>
      </p:sp>
      <p:sp>
        <p:nvSpPr>
          <p:cNvPr id="19" name="TextBox 18">
            <a:extLst>
              <a:ext uri="{FF2B5EF4-FFF2-40B4-BE49-F238E27FC236}">
                <a16:creationId xmlns:a16="http://schemas.microsoft.com/office/drawing/2014/main" id="{AA39AC80-B768-438A-A4FB-B7A371E3D8E5}"/>
              </a:ext>
            </a:extLst>
          </p:cNvPr>
          <p:cNvSpPr txBox="1"/>
          <p:nvPr/>
        </p:nvSpPr>
        <p:spPr>
          <a:xfrm>
            <a:off x="8600505" y="2979401"/>
            <a:ext cx="28463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crime /some crimes</a:t>
            </a:r>
            <a:endParaRPr lang="en-ES" dirty="0"/>
          </a:p>
        </p:txBody>
      </p:sp>
      <p:sp>
        <p:nvSpPr>
          <p:cNvPr id="20" name="TextBox 19">
            <a:extLst>
              <a:ext uri="{FF2B5EF4-FFF2-40B4-BE49-F238E27FC236}">
                <a16:creationId xmlns:a16="http://schemas.microsoft.com/office/drawing/2014/main" id="{F13D9BB1-3F8F-4FFB-A323-B46F876B2E73}"/>
              </a:ext>
            </a:extLst>
          </p:cNvPr>
          <p:cNvSpPr txBox="1"/>
          <p:nvPr/>
        </p:nvSpPr>
        <p:spPr>
          <a:xfrm>
            <a:off x="4005249" y="3364792"/>
            <a:ext cx="1869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un </a:t>
            </a:r>
            <a:r>
              <a:rPr lang="en-GB" dirty="0" err="1"/>
              <a:t>enemigo</a:t>
            </a:r>
            <a:endParaRPr lang="en-ES" dirty="0"/>
          </a:p>
        </p:txBody>
      </p:sp>
      <p:sp>
        <p:nvSpPr>
          <p:cNvPr id="21" name="TextBox 20">
            <a:extLst>
              <a:ext uri="{FF2B5EF4-FFF2-40B4-BE49-F238E27FC236}">
                <a16:creationId xmlns:a16="http://schemas.microsoft.com/office/drawing/2014/main" id="{87B5AA5E-176E-4A08-8849-A3173055EDB6}"/>
              </a:ext>
            </a:extLst>
          </p:cNvPr>
          <p:cNvSpPr txBox="1"/>
          <p:nvPr/>
        </p:nvSpPr>
        <p:spPr>
          <a:xfrm>
            <a:off x="8600504" y="3348733"/>
            <a:ext cx="33332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 enemy /some enemies</a:t>
            </a:r>
            <a:endParaRPr lang="en-ES" dirty="0"/>
          </a:p>
        </p:txBody>
      </p:sp>
      <p:sp>
        <p:nvSpPr>
          <p:cNvPr id="22" name="TextBox 21">
            <a:extLst>
              <a:ext uri="{FF2B5EF4-FFF2-40B4-BE49-F238E27FC236}">
                <a16:creationId xmlns:a16="http://schemas.microsoft.com/office/drawing/2014/main" id="{362B808A-C4B3-4856-B023-776CD344E1A0}"/>
              </a:ext>
            </a:extLst>
          </p:cNvPr>
          <p:cNvSpPr txBox="1"/>
          <p:nvPr/>
        </p:nvSpPr>
        <p:spPr>
          <a:xfrm>
            <a:off x="4005249" y="3734124"/>
            <a:ext cx="1869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un </a:t>
            </a:r>
            <a:r>
              <a:rPr lang="en-GB" dirty="0" err="1"/>
              <a:t>país</a:t>
            </a:r>
            <a:endParaRPr lang="en-ES" dirty="0"/>
          </a:p>
        </p:txBody>
      </p:sp>
      <p:sp>
        <p:nvSpPr>
          <p:cNvPr id="23" name="TextBox 22">
            <a:extLst>
              <a:ext uri="{FF2B5EF4-FFF2-40B4-BE49-F238E27FC236}">
                <a16:creationId xmlns:a16="http://schemas.microsoft.com/office/drawing/2014/main" id="{F06E939F-F69E-41A4-8641-FA41A4FEF363}"/>
              </a:ext>
            </a:extLst>
          </p:cNvPr>
          <p:cNvSpPr txBox="1"/>
          <p:nvPr/>
        </p:nvSpPr>
        <p:spPr>
          <a:xfrm>
            <a:off x="8600504" y="3718065"/>
            <a:ext cx="379045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country /some countries</a:t>
            </a:r>
            <a:endParaRPr lang="en-ES" dirty="0"/>
          </a:p>
        </p:txBody>
      </p:sp>
      <p:sp>
        <p:nvSpPr>
          <p:cNvPr id="24" name="TextBox 23">
            <a:extLst>
              <a:ext uri="{FF2B5EF4-FFF2-40B4-BE49-F238E27FC236}">
                <a16:creationId xmlns:a16="http://schemas.microsoft.com/office/drawing/2014/main" id="{AD71853E-D459-4258-9F5B-FA0E4C279FA1}"/>
              </a:ext>
            </a:extLst>
          </p:cNvPr>
          <p:cNvSpPr txBox="1"/>
          <p:nvPr/>
        </p:nvSpPr>
        <p:spPr>
          <a:xfrm>
            <a:off x="6283523" y="4087397"/>
            <a:ext cx="1869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unos</a:t>
            </a:r>
            <a:r>
              <a:rPr lang="en-GB" dirty="0"/>
              <a:t> </a:t>
            </a:r>
            <a:r>
              <a:rPr lang="en-GB" dirty="0" err="1"/>
              <a:t>actores</a:t>
            </a:r>
            <a:endParaRPr lang="en-ES" dirty="0"/>
          </a:p>
        </p:txBody>
      </p:sp>
      <p:sp>
        <p:nvSpPr>
          <p:cNvPr id="25" name="TextBox 24">
            <a:extLst>
              <a:ext uri="{FF2B5EF4-FFF2-40B4-BE49-F238E27FC236}">
                <a16:creationId xmlns:a16="http://schemas.microsoft.com/office/drawing/2014/main" id="{FB1E04E2-3E7B-414B-99C1-C9FBCB010983}"/>
              </a:ext>
            </a:extLst>
          </p:cNvPr>
          <p:cNvSpPr txBox="1"/>
          <p:nvPr/>
        </p:nvSpPr>
        <p:spPr>
          <a:xfrm>
            <a:off x="8600505" y="4087397"/>
            <a:ext cx="28463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an actor /some actors</a:t>
            </a:r>
            <a:endParaRPr lang="en-ES" dirty="0"/>
          </a:p>
        </p:txBody>
      </p:sp>
      <p:sp>
        <p:nvSpPr>
          <p:cNvPr id="26" name="TextBox 25">
            <a:extLst>
              <a:ext uri="{FF2B5EF4-FFF2-40B4-BE49-F238E27FC236}">
                <a16:creationId xmlns:a16="http://schemas.microsoft.com/office/drawing/2014/main" id="{B63DF02A-4B48-48B7-98F4-81D1FE477206}"/>
              </a:ext>
            </a:extLst>
          </p:cNvPr>
          <p:cNvSpPr txBox="1"/>
          <p:nvPr/>
        </p:nvSpPr>
        <p:spPr>
          <a:xfrm>
            <a:off x="6283523" y="4456729"/>
            <a:ext cx="1869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unos</a:t>
            </a:r>
            <a:r>
              <a:rPr lang="en-GB" dirty="0"/>
              <a:t> </a:t>
            </a:r>
            <a:r>
              <a:rPr lang="en-GB" dirty="0" err="1"/>
              <a:t>viajes</a:t>
            </a:r>
            <a:endParaRPr lang="en-ES" dirty="0"/>
          </a:p>
        </p:txBody>
      </p:sp>
      <p:sp>
        <p:nvSpPr>
          <p:cNvPr id="27" name="TextBox 26">
            <a:extLst>
              <a:ext uri="{FF2B5EF4-FFF2-40B4-BE49-F238E27FC236}">
                <a16:creationId xmlns:a16="http://schemas.microsoft.com/office/drawing/2014/main" id="{AE923E5D-A229-415E-A663-BBD50A052A42}"/>
              </a:ext>
            </a:extLst>
          </p:cNvPr>
          <p:cNvSpPr txBox="1"/>
          <p:nvPr/>
        </p:nvSpPr>
        <p:spPr>
          <a:xfrm>
            <a:off x="8600505" y="4456729"/>
            <a:ext cx="379045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journey /some journeys</a:t>
            </a:r>
            <a:endParaRPr lang="en-ES" dirty="0"/>
          </a:p>
        </p:txBody>
      </p:sp>
      <p:sp>
        <p:nvSpPr>
          <p:cNvPr id="28" name="TextBox 27">
            <a:extLst>
              <a:ext uri="{FF2B5EF4-FFF2-40B4-BE49-F238E27FC236}">
                <a16:creationId xmlns:a16="http://schemas.microsoft.com/office/drawing/2014/main" id="{378DD0BB-4D4D-4C5D-A033-20B8CE092BE1}"/>
              </a:ext>
            </a:extLst>
          </p:cNvPr>
          <p:cNvSpPr txBox="1"/>
          <p:nvPr/>
        </p:nvSpPr>
        <p:spPr>
          <a:xfrm>
            <a:off x="6283523" y="4826061"/>
            <a:ext cx="1869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unas</a:t>
            </a:r>
            <a:r>
              <a:rPr lang="en-GB" dirty="0"/>
              <a:t> </a:t>
            </a:r>
            <a:r>
              <a:rPr lang="en-GB" dirty="0" err="1"/>
              <a:t>cárceles</a:t>
            </a:r>
            <a:endParaRPr lang="en-ES" dirty="0"/>
          </a:p>
        </p:txBody>
      </p:sp>
      <p:sp>
        <p:nvSpPr>
          <p:cNvPr id="29" name="TextBox 28">
            <a:extLst>
              <a:ext uri="{FF2B5EF4-FFF2-40B4-BE49-F238E27FC236}">
                <a16:creationId xmlns:a16="http://schemas.microsoft.com/office/drawing/2014/main" id="{95148CDF-ADD9-4110-8974-8335C27F5F12}"/>
              </a:ext>
            </a:extLst>
          </p:cNvPr>
          <p:cNvSpPr txBox="1"/>
          <p:nvPr/>
        </p:nvSpPr>
        <p:spPr>
          <a:xfrm>
            <a:off x="8600505" y="4826061"/>
            <a:ext cx="28463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prison /some prisons</a:t>
            </a:r>
            <a:endParaRPr lang="en-ES" dirty="0"/>
          </a:p>
        </p:txBody>
      </p:sp>
      <p:sp>
        <p:nvSpPr>
          <p:cNvPr id="30" name="TextBox 29">
            <a:extLst>
              <a:ext uri="{FF2B5EF4-FFF2-40B4-BE49-F238E27FC236}">
                <a16:creationId xmlns:a16="http://schemas.microsoft.com/office/drawing/2014/main" id="{D5E9A746-8AD0-4E29-B8AC-43898F380ECE}"/>
              </a:ext>
            </a:extLst>
          </p:cNvPr>
          <p:cNvSpPr txBox="1"/>
          <p:nvPr/>
        </p:nvSpPr>
        <p:spPr>
          <a:xfrm>
            <a:off x="6283523" y="5195393"/>
            <a:ext cx="1869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unos</a:t>
            </a:r>
            <a:r>
              <a:rPr lang="en-GB" dirty="0"/>
              <a:t> </a:t>
            </a:r>
            <a:r>
              <a:rPr lang="en-GB" dirty="0" err="1"/>
              <a:t>sistemas</a:t>
            </a:r>
            <a:endParaRPr lang="en-ES" dirty="0"/>
          </a:p>
        </p:txBody>
      </p:sp>
      <p:sp>
        <p:nvSpPr>
          <p:cNvPr id="31" name="TextBox 30">
            <a:extLst>
              <a:ext uri="{FF2B5EF4-FFF2-40B4-BE49-F238E27FC236}">
                <a16:creationId xmlns:a16="http://schemas.microsoft.com/office/drawing/2014/main" id="{EF14C593-CD0E-4071-B984-DC97BB8E2DA2}"/>
              </a:ext>
            </a:extLst>
          </p:cNvPr>
          <p:cNvSpPr txBox="1"/>
          <p:nvPr/>
        </p:nvSpPr>
        <p:spPr>
          <a:xfrm>
            <a:off x="8600505" y="5195393"/>
            <a:ext cx="28463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system /some systems</a:t>
            </a:r>
            <a:endParaRPr lang="en-ES" dirty="0"/>
          </a:p>
        </p:txBody>
      </p:sp>
      <p:sp>
        <p:nvSpPr>
          <p:cNvPr id="32" name="TextBox 31">
            <a:extLst>
              <a:ext uri="{FF2B5EF4-FFF2-40B4-BE49-F238E27FC236}">
                <a16:creationId xmlns:a16="http://schemas.microsoft.com/office/drawing/2014/main" id="{990FA82B-B6A2-482E-891E-B943ECF04346}"/>
              </a:ext>
            </a:extLst>
          </p:cNvPr>
          <p:cNvSpPr txBox="1"/>
          <p:nvPr/>
        </p:nvSpPr>
        <p:spPr>
          <a:xfrm>
            <a:off x="4005249" y="5580784"/>
            <a:ext cx="1869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un </a:t>
            </a:r>
            <a:r>
              <a:rPr lang="en-GB" dirty="0" err="1"/>
              <a:t>poeta</a:t>
            </a:r>
            <a:endParaRPr lang="en-ES" dirty="0"/>
          </a:p>
        </p:txBody>
      </p:sp>
      <p:sp>
        <p:nvSpPr>
          <p:cNvPr id="33" name="TextBox 32">
            <a:extLst>
              <a:ext uri="{FF2B5EF4-FFF2-40B4-BE49-F238E27FC236}">
                <a16:creationId xmlns:a16="http://schemas.microsoft.com/office/drawing/2014/main" id="{FFA37DAA-9162-4B86-AF3C-F024232329A7}"/>
              </a:ext>
            </a:extLst>
          </p:cNvPr>
          <p:cNvSpPr txBox="1"/>
          <p:nvPr/>
        </p:nvSpPr>
        <p:spPr>
          <a:xfrm>
            <a:off x="8600505" y="5564725"/>
            <a:ext cx="284632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poet /some poets</a:t>
            </a:r>
            <a:endParaRPr lang="en-ES" dirty="0"/>
          </a:p>
        </p:txBody>
      </p:sp>
      <p:sp>
        <p:nvSpPr>
          <p:cNvPr id="34" name="TextBox 33">
            <a:extLst>
              <a:ext uri="{FF2B5EF4-FFF2-40B4-BE49-F238E27FC236}">
                <a16:creationId xmlns:a16="http://schemas.microsoft.com/office/drawing/2014/main" id="{84D4B3C1-77D4-452B-9147-17FA7A61FD26}"/>
              </a:ext>
            </a:extLst>
          </p:cNvPr>
          <p:cNvSpPr txBox="1"/>
          <p:nvPr/>
        </p:nvSpPr>
        <p:spPr>
          <a:xfrm>
            <a:off x="4005249" y="5950116"/>
            <a:ext cx="186974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un material</a:t>
            </a:r>
            <a:endParaRPr lang="en-ES" dirty="0"/>
          </a:p>
        </p:txBody>
      </p:sp>
      <p:sp>
        <p:nvSpPr>
          <p:cNvPr id="35" name="TextBox 34">
            <a:extLst>
              <a:ext uri="{FF2B5EF4-FFF2-40B4-BE49-F238E27FC236}">
                <a16:creationId xmlns:a16="http://schemas.microsoft.com/office/drawing/2014/main" id="{17E9442B-607A-4B37-949A-718429731032}"/>
              </a:ext>
            </a:extLst>
          </p:cNvPr>
          <p:cNvSpPr txBox="1"/>
          <p:nvPr/>
        </p:nvSpPr>
        <p:spPr>
          <a:xfrm>
            <a:off x="8600504" y="5934057"/>
            <a:ext cx="3589737"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a material /some materials</a:t>
            </a:r>
            <a:endParaRPr lang="en-ES" dirty="0"/>
          </a:p>
        </p:txBody>
      </p:sp>
      <p:sp>
        <p:nvSpPr>
          <p:cNvPr id="36" name="TextBox 35">
            <a:extLst>
              <a:ext uri="{FF2B5EF4-FFF2-40B4-BE49-F238E27FC236}">
                <a16:creationId xmlns:a16="http://schemas.microsoft.com/office/drawing/2014/main" id="{9E14D2D2-1F9D-42A7-BBEC-74458782AC7E}"/>
              </a:ext>
            </a:extLst>
          </p:cNvPr>
          <p:cNvSpPr txBox="1"/>
          <p:nvPr/>
        </p:nvSpPr>
        <p:spPr>
          <a:xfrm>
            <a:off x="129486" y="1172644"/>
            <a:ext cx="3641587"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t>Escribeen</a:t>
            </a:r>
            <a:r>
              <a:rPr lang="en-GB" sz="2000" dirty="0"/>
              <a:t> </a:t>
            </a:r>
            <a:r>
              <a:rPr lang="en-GB" sz="2000" dirty="0" err="1"/>
              <a:t>español</a:t>
            </a:r>
            <a:r>
              <a:rPr lang="en-GB" sz="2000" dirty="0"/>
              <a:t> la forma </a:t>
            </a:r>
            <a:r>
              <a:rPr lang="en-GB" sz="2000" dirty="0" err="1"/>
              <a:t>correcta</a:t>
            </a:r>
            <a:r>
              <a:rPr lang="en-GB" sz="2000" dirty="0"/>
              <a:t> de la palabra </a:t>
            </a:r>
            <a:r>
              <a:rPr lang="en-GB" sz="2000" dirty="0" err="1"/>
              <a:t>en</a:t>
            </a:r>
            <a:r>
              <a:rPr lang="en-GB" sz="2000" dirty="0"/>
              <a:t> </a:t>
            </a:r>
            <a:r>
              <a:rPr lang="en-GB" sz="2000" dirty="0" err="1"/>
              <a:t>el</a:t>
            </a:r>
            <a:r>
              <a:rPr lang="en-GB" sz="2000" dirty="0"/>
              <a:t> </a:t>
            </a:r>
            <a:r>
              <a:rPr lang="en-GB" sz="2000" dirty="0" err="1"/>
              <a:t>espacio</a:t>
            </a:r>
            <a:r>
              <a:rPr lang="en-GB" sz="2000" dirty="0"/>
              <a:t> </a:t>
            </a:r>
            <a:r>
              <a:rPr lang="en-GB" sz="2000" dirty="0" err="1"/>
              <a:t>en</a:t>
            </a:r>
            <a:r>
              <a:rPr lang="en-GB" sz="2000" dirty="0"/>
              <a:t> </a:t>
            </a:r>
            <a:r>
              <a:rPr lang="en-GB" sz="2000" dirty="0" err="1"/>
              <a:t>blanco</a:t>
            </a:r>
            <a:r>
              <a:rPr lang="en-GB" sz="2000"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A </a:t>
            </a:r>
            <a:r>
              <a:rPr lang="en-GB" sz="2000" dirty="0" err="1"/>
              <a:t>veces</a:t>
            </a:r>
            <a:r>
              <a:rPr lang="en-GB" sz="2000" dirty="0"/>
              <a:t> </a:t>
            </a:r>
            <a:r>
              <a:rPr lang="en-GB" sz="2000" dirty="0" err="1"/>
              <a:t>debes</a:t>
            </a:r>
            <a:r>
              <a:rPr lang="en-GB" sz="2000" dirty="0"/>
              <a:t> </a:t>
            </a:r>
            <a:r>
              <a:rPr lang="en-GB" sz="2000" dirty="0" err="1"/>
              <a:t>completar</a:t>
            </a:r>
            <a:r>
              <a:rPr lang="en-GB" sz="2000" dirty="0"/>
              <a:t> </a:t>
            </a:r>
            <a:r>
              <a:rPr lang="en-GB" sz="2000" dirty="0" err="1"/>
              <a:t>el</a:t>
            </a:r>
            <a:r>
              <a:rPr lang="en-GB" sz="2000" dirty="0"/>
              <a:t> singular, a </a:t>
            </a:r>
            <a:r>
              <a:rPr lang="en-GB" sz="2000" dirty="0" err="1"/>
              <a:t>veces</a:t>
            </a:r>
            <a:r>
              <a:rPr lang="en-GB" sz="2000" dirty="0"/>
              <a:t> </a:t>
            </a:r>
            <a:r>
              <a:rPr lang="en-GB" sz="2000" dirty="0" err="1"/>
              <a:t>el</a:t>
            </a:r>
            <a:r>
              <a:rPr lang="en-GB" sz="2000" dirty="0"/>
              <a:t> plural.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err="1"/>
              <a:t>Usa</a:t>
            </a:r>
            <a:r>
              <a:rPr lang="en-GB" sz="2000" dirty="0"/>
              <a:t> </a:t>
            </a:r>
            <a:r>
              <a:rPr lang="en-GB" sz="2000" dirty="0" err="1"/>
              <a:t>también</a:t>
            </a:r>
            <a:r>
              <a:rPr lang="en-GB" sz="2000" dirty="0"/>
              <a:t> </a:t>
            </a:r>
            <a:r>
              <a:rPr lang="en-GB" sz="2000" b="1" dirty="0"/>
              <a:t>un, una, </a:t>
            </a:r>
            <a:r>
              <a:rPr lang="en-GB" sz="2000" b="1" dirty="0" err="1"/>
              <a:t>unos</a:t>
            </a:r>
            <a:r>
              <a:rPr lang="en-GB" sz="2000" b="1" dirty="0"/>
              <a:t>, </a:t>
            </a:r>
            <a:r>
              <a:rPr lang="en-GB" sz="2000" b="1" dirty="0" err="1"/>
              <a:t>unas</a:t>
            </a:r>
            <a:r>
              <a:rPr lang="en-GB" sz="2000" b="1"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20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a:t>
            </a:r>
            <a:r>
              <a:rPr lang="en-GB" sz="2000" dirty="0" err="1"/>
              <a:t>Qué</a:t>
            </a:r>
            <a:r>
              <a:rPr lang="en-GB" sz="2000" dirty="0"/>
              <a:t> </a:t>
            </a:r>
            <a:r>
              <a:rPr lang="en-GB" sz="2000" dirty="0" err="1"/>
              <a:t>significan</a:t>
            </a:r>
            <a:r>
              <a:rPr lang="en-GB" sz="2000" dirty="0"/>
              <a:t> las palabras </a:t>
            </a:r>
            <a:r>
              <a:rPr lang="en-GB" sz="2000" dirty="0" err="1"/>
              <a:t>en</a:t>
            </a:r>
            <a:r>
              <a:rPr lang="en-GB" sz="2000" dirty="0"/>
              <a:t> </a:t>
            </a:r>
            <a:r>
              <a:rPr lang="en-GB" sz="2000" dirty="0" err="1"/>
              <a:t>inglés</a:t>
            </a:r>
            <a:r>
              <a:rPr lang="en-GB" sz="2000" dirty="0"/>
              <a:t>?</a:t>
            </a:r>
            <a:endParaRPr lang="en-ES" sz="2000" dirty="0"/>
          </a:p>
        </p:txBody>
      </p:sp>
      <p:pic>
        <p:nvPicPr>
          <p:cNvPr id="1026" name="Picture 2" descr="travel the world clipart - Clip Art Library">
            <a:extLst>
              <a:ext uri="{FF2B5EF4-FFF2-40B4-BE49-F238E27FC236}">
                <a16:creationId xmlns:a16="http://schemas.microsoft.com/office/drawing/2014/main" id="{A0EEDF01-15D5-4E24-5EA9-32E09BCD3B69}"/>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01393" y="4675248"/>
            <a:ext cx="1372949" cy="137294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0A01680-0897-9A1A-F4F7-89D63E8121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962706" y="87657"/>
            <a:ext cx="991569" cy="991322"/>
          </a:xfrm>
          <a:prstGeom prst="rect">
            <a:avLst/>
          </a:prstGeom>
        </p:spPr>
      </p:pic>
      <p:pic>
        <p:nvPicPr>
          <p:cNvPr id="5" name="Picture 4">
            <a:extLst>
              <a:ext uri="{FF2B5EF4-FFF2-40B4-BE49-F238E27FC236}">
                <a16:creationId xmlns:a16="http://schemas.microsoft.com/office/drawing/2014/main" id="{C20098FC-EE5F-8FF4-1D9B-B622D640DB97}"/>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90563" y="4965669"/>
            <a:ext cx="789876" cy="1307381"/>
          </a:xfrm>
          <a:prstGeom prst="rect">
            <a:avLst/>
          </a:prstGeom>
        </p:spPr>
      </p:pic>
      <p:pic>
        <p:nvPicPr>
          <p:cNvPr id="37" name="Picture 36">
            <a:extLst>
              <a:ext uri="{FF2B5EF4-FFF2-40B4-BE49-F238E27FC236}">
                <a16:creationId xmlns:a16="http://schemas.microsoft.com/office/drawing/2014/main" id="{AAE9ADF1-7C25-1EAA-CD17-F23A9BB4646F}"/>
              </a:ext>
            </a:extLst>
          </p:cNvPr>
          <p:cNvPicPr>
            <a:picLocks noChangeAspect="1"/>
          </p:cNvPicPr>
          <p:nvPr/>
        </p:nvPicPr>
        <p:blipFill rotWithShape="1">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358549" y="1702798"/>
            <a:ext cx="821062" cy="1422400"/>
          </a:xfrm>
          <a:prstGeom prst="rect">
            <a:avLst/>
          </a:prstGeom>
        </p:spPr>
      </p:pic>
    </p:spTree>
    <p:extLst>
      <p:ext uri="{BB962C8B-B14F-4D97-AF65-F5344CB8AC3E}">
        <p14:creationId xmlns:p14="http://schemas.microsoft.com/office/powerpoint/2010/main" val="2495367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2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5"/>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28"/>
                                        </p:tgtEl>
                                        <p:attrNameLst>
                                          <p:attrName>style.visibility</p:attrName>
                                        </p:attrNameLst>
                                      </p:cBhvr>
                                      <p:to>
                                        <p:strVal val="visible"/>
                                      </p:to>
                                    </p:set>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grpId="0" nodeType="clickEffect">
                                  <p:stCondLst>
                                    <p:cond delay="0"/>
                                  </p:stCondLst>
                                  <p:childTnLst>
                                    <p:set>
                                      <p:cBhvr>
                                        <p:cTn id="90" dur="1" fill="hold">
                                          <p:stCondLst>
                                            <p:cond delay="0"/>
                                          </p:stCondLst>
                                        </p:cTn>
                                        <p:tgtEl>
                                          <p:spTgt spid="29"/>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ntr" presetSubtype="0" fill="hold" grpId="0" nodeType="clickEffect">
                                  <p:stCondLst>
                                    <p:cond delay="0"/>
                                  </p:stCondLst>
                                  <p:childTnLst>
                                    <p:set>
                                      <p:cBhvr>
                                        <p:cTn id="94" dur="1" fill="hold">
                                          <p:stCondLst>
                                            <p:cond delay="0"/>
                                          </p:stCondLst>
                                        </p:cTn>
                                        <p:tgtEl>
                                          <p:spTgt spid="30"/>
                                        </p:tgtEl>
                                        <p:attrNameLst>
                                          <p:attrName>style.visibility</p:attrName>
                                        </p:attrNameLst>
                                      </p:cBhvr>
                                      <p:to>
                                        <p:strVal val="visible"/>
                                      </p:to>
                                    </p:set>
                                  </p:childTnLst>
                                </p:cTn>
                              </p:par>
                            </p:childTnLst>
                          </p:cTn>
                        </p:par>
                      </p:childTnLst>
                    </p:cTn>
                  </p:par>
                  <p:par>
                    <p:cTn id="95" fill="hold">
                      <p:stCondLst>
                        <p:cond delay="indefinite"/>
                      </p:stCondLst>
                      <p:childTnLst>
                        <p:par>
                          <p:cTn id="96" fill="hold">
                            <p:stCondLst>
                              <p:cond delay="0"/>
                            </p:stCondLst>
                            <p:childTnLst>
                              <p:par>
                                <p:cTn id="97" presetID="1" presetClass="entr" presetSubtype="0" fill="hold" grpId="0" nodeType="clickEffect">
                                  <p:stCondLst>
                                    <p:cond delay="0"/>
                                  </p:stCondLst>
                                  <p:childTnLst>
                                    <p:set>
                                      <p:cBhvr>
                                        <p:cTn id="98" dur="1" fill="hold">
                                          <p:stCondLst>
                                            <p:cond delay="0"/>
                                          </p:stCondLst>
                                        </p:cTn>
                                        <p:tgtEl>
                                          <p:spTgt spid="31"/>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32"/>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1" presetClass="entr" presetSubtype="0" fill="hold" grpId="0" nodeType="clickEffect">
                                  <p:stCondLst>
                                    <p:cond delay="0"/>
                                  </p:stCondLst>
                                  <p:childTnLst>
                                    <p:set>
                                      <p:cBhvr>
                                        <p:cTn id="106" dur="1" fill="hold">
                                          <p:stCondLst>
                                            <p:cond delay="0"/>
                                          </p:stCondLst>
                                        </p:cTn>
                                        <p:tgtEl>
                                          <p:spTgt spid="33"/>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34"/>
                                        </p:tgtEl>
                                        <p:attrNameLst>
                                          <p:attrName>style.visibility</p:attrName>
                                        </p:attrNameLst>
                                      </p:cBhvr>
                                      <p:to>
                                        <p:strVal val="visible"/>
                                      </p:to>
                                    </p:set>
                                  </p:childTnLst>
                                </p:cTn>
                              </p:par>
                            </p:childTnLst>
                          </p:cTn>
                        </p:par>
                      </p:childTnLst>
                    </p:cTn>
                  </p:par>
                  <p:par>
                    <p:cTn id="111" fill="hold">
                      <p:stCondLst>
                        <p:cond delay="indefinite"/>
                      </p:stCondLst>
                      <p:childTnLst>
                        <p:par>
                          <p:cTn id="112" fill="hold">
                            <p:stCondLst>
                              <p:cond delay="0"/>
                            </p:stCondLst>
                            <p:childTnLst>
                              <p:par>
                                <p:cTn id="113" presetID="1" presetClass="entr" presetSubtype="0" fill="hold" grpId="0" nodeType="clickEffect">
                                  <p:stCondLst>
                                    <p:cond delay="0"/>
                                  </p:stCondLst>
                                  <p:childTnLst>
                                    <p:set>
                                      <p:cBhvr>
                                        <p:cTn id="114"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10" grpId="0"/>
      <p:bldP spid="11" grpId="0"/>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P spid="34" grpId="0"/>
      <p:bldP spid="3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349C0D-56FF-B87D-738A-68B5764476FF}"/>
              </a:ext>
            </a:extLst>
          </p:cNvPr>
          <p:cNvSpPr>
            <a:spLocks noGrp="1"/>
          </p:cNvSpPr>
          <p:nvPr>
            <p:ph type="body" sz="quarter" idx="10"/>
          </p:nvPr>
        </p:nvSpPr>
        <p:spPr>
          <a:xfrm>
            <a:off x="373717" y="1264422"/>
            <a:ext cx="11282432" cy="817053"/>
          </a:xfrm>
        </p:spPr>
        <p:txBody>
          <a:bodyPr/>
          <a:lstStyle/>
          <a:p>
            <a:r>
              <a:rPr lang="en-GB" sz="2400" dirty="0">
                <a:solidFill>
                  <a:srgbClr val="3A3838"/>
                </a:solidFill>
              </a:rPr>
              <a:t>Remember that some</a:t>
            </a:r>
            <a:r>
              <a:rPr lang="en-GB" dirty="0">
                <a:solidFill>
                  <a:srgbClr val="3A3838"/>
                </a:solidFill>
              </a:rPr>
              <a:t> </a:t>
            </a:r>
            <a:r>
              <a:rPr lang="en-GB" b="1" dirty="0">
                <a:solidFill>
                  <a:srgbClr val="3A3838"/>
                </a:solidFill>
              </a:rPr>
              <a:t>–</a:t>
            </a:r>
            <a:r>
              <a:rPr lang="en-GB" b="1" dirty="0" err="1">
                <a:solidFill>
                  <a:srgbClr val="3A3838"/>
                </a:solidFill>
              </a:rPr>
              <a:t>er</a:t>
            </a:r>
            <a:r>
              <a:rPr lang="en-GB" b="1" dirty="0">
                <a:solidFill>
                  <a:srgbClr val="3A3838"/>
                </a:solidFill>
              </a:rPr>
              <a:t> </a:t>
            </a:r>
            <a:r>
              <a:rPr lang="en-GB" dirty="0">
                <a:solidFill>
                  <a:srgbClr val="3A3838"/>
                </a:solidFill>
              </a:rPr>
              <a:t>and </a:t>
            </a:r>
            <a:r>
              <a:rPr lang="en-GB" b="1" dirty="0">
                <a:solidFill>
                  <a:srgbClr val="3A3838"/>
                </a:solidFill>
              </a:rPr>
              <a:t>–</a:t>
            </a:r>
            <a:r>
              <a:rPr lang="en-GB" b="1" dirty="0" err="1">
                <a:solidFill>
                  <a:srgbClr val="3A3838"/>
                </a:solidFill>
              </a:rPr>
              <a:t>ir</a:t>
            </a:r>
            <a:r>
              <a:rPr lang="en-GB" b="1" dirty="0">
                <a:solidFill>
                  <a:srgbClr val="3A3838"/>
                </a:solidFill>
              </a:rPr>
              <a:t> </a:t>
            </a:r>
            <a:r>
              <a:rPr lang="en-GB" dirty="0">
                <a:solidFill>
                  <a:srgbClr val="3A3838"/>
                </a:solidFill>
              </a:rPr>
              <a:t>verbs have a </a:t>
            </a:r>
            <a:r>
              <a:rPr lang="en-GB" b="1" dirty="0">
                <a:solidFill>
                  <a:srgbClr val="3A3838"/>
                </a:solidFill>
              </a:rPr>
              <a:t>spelling change </a:t>
            </a:r>
            <a:r>
              <a:rPr lang="en-GB" dirty="0">
                <a:solidFill>
                  <a:srgbClr val="3A3838"/>
                </a:solidFill>
              </a:rPr>
              <a:t>when they are used in the </a:t>
            </a:r>
            <a:r>
              <a:rPr lang="en-GB" b="1" dirty="0">
                <a:solidFill>
                  <a:srgbClr val="3A3838"/>
                </a:solidFill>
              </a:rPr>
              <a:t>3</a:t>
            </a:r>
            <a:r>
              <a:rPr lang="en-GB" b="1" baseline="30000" dirty="0">
                <a:solidFill>
                  <a:srgbClr val="3A3838"/>
                </a:solidFill>
              </a:rPr>
              <a:t>rd</a:t>
            </a:r>
            <a:r>
              <a:rPr lang="en-GB" dirty="0">
                <a:solidFill>
                  <a:srgbClr val="3A3838"/>
                </a:solidFill>
              </a:rPr>
              <a:t> </a:t>
            </a:r>
            <a:r>
              <a:rPr lang="en-GB" b="1" dirty="0">
                <a:solidFill>
                  <a:srgbClr val="3A3838"/>
                </a:solidFill>
              </a:rPr>
              <a:t>person singular </a:t>
            </a:r>
            <a:r>
              <a:rPr lang="en-GB" dirty="0">
                <a:solidFill>
                  <a:srgbClr val="3A3838"/>
                </a:solidFill>
              </a:rPr>
              <a:t>of the </a:t>
            </a:r>
            <a:r>
              <a:rPr lang="en-GB" b="1" dirty="0" err="1">
                <a:solidFill>
                  <a:srgbClr val="3A3838"/>
                </a:solidFill>
              </a:rPr>
              <a:t>preterite</a:t>
            </a:r>
            <a:r>
              <a:rPr lang="en-GB" dirty="0">
                <a:solidFill>
                  <a:srgbClr val="3A3838"/>
                </a:solidFill>
              </a:rPr>
              <a:t>.</a:t>
            </a:r>
          </a:p>
          <a:p>
            <a:endParaRPr lang="en-GB" sz="2400" dirty="0"/>
          </a:p>
          <a:p>
            <a:endParaRPr lang="en-ES" sz="2400" dirty="0"/>
          </a:p>
        </p:txBody>
      </p:sp>
      <p:sp>
        <p:nvSpPr>
          <p:cNvPr id="3" name="Title 2">
            <a:extLst>
              <a:ext uri="{FF2B5EF4-FFF2-40B4-BE49-F238E27FC236}">
                <a16:creationId xmlns:a16="http://schemas.microsoft.com/office/drawing/2014/main" id="{4324CADE-B646-DF00-B8D5-F850858EB796}"/>
              </a:ext>
            </a:extLst>
          </p:cNvPr>
          <p:cNvSpPr>
            <a:spLocks noGrp="1"/>
          </p:cNvSpPr>
          <p:nvPr>
            <p:ph type="title"/>
          </p:nvPr>
        </p:nvSpPr>
        <p:spPr>
          <a:xfrm>
            <a:off x="0" y="213557"/>
            <a:ext cx="10057034" cy="647577"/>
          </a:xfrm>
        </p:spPr>
        <p:txBody>
          <a:bodyPr>
            <a:normAutofit/>
          </a:bodyPr>
          <a:lstStyle/>
          <a:p>
            <a:r>
              <a:rPr lang="en-US" sz="2800" dirty="0"/>
              <a:t>Addition of 'y' in 3rd person singular </a:t>
            </a:r>
            <a:r>
              <a:rPr lang="en-US" sz="2800" dirty="0" err="1"/>
              <a:t>preterite</a:t>
            </a:r>
            <a:r>
              <a:rPr lang="en-US" sz="2800" dirty="0"/>
              <a:t> verbs</a:t>
            </a:r>
            <a:endParaRPr lang="en-ES" sz="2800" dirty="0"/>
          </a:p>
        </p:txBody>
      </p:sp>
      <p:grpSp>
        <p:nvGrpSpPr>
          <p:cNvPr id="10" name="Group 9">
            <a:extLst>
              <a:ext uri="{FF2B5EF4-FFF2-40B4-BE49-F238E27FC236}">
                <a16:creationId xmlns:a16="http://schemas.microsoft.com/office/drawing/2014/main" id="{BC3EE39B-6939-48F2-899F-37839DBC67CA}"/>
              </a:ext>
            </a:extLst>
          </p:cNvPr>
          <p:cNvGrpSpPr/>
          <p:nvPr/>
        </p:nvGrpSpPr>
        <p:grpSpPr>
          <a:xfrm>
            <a:off x="10867054" y="803840"/>
            <a:ext cx="1061089" cy="344128"/>
            <a:chOff x="7758664" y="380605"/>
            <a:chExt cx="1026170" cy="344128"/>
          </a:xfrm>
        </p:grpSpPr>
        <p:sp>
          <p:nvSpPr>
            <p:cNvPr id="11" name="TextBox 10">
              <a:extLst>
                <a:ext uri="{FF2B5EF4-FFF2-40B4-BE49-F238E27FC236}">
                  <a16:creationId xmlns:a16="http://schemas.microsoft.com/office/drawing/2014/main" id="{978F8900-6F13-47F2-8601-24B3FD63E966}"/>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r>
                <a:rPr lang="en-GB" sz="2000" b="1" dirty="0"/>
                <a:t>Higher</a:t>
              </a:r>
              <a:endParaRPr lang="en-ES" sz="2000" b="1" dirty="0"/>
            </a:p>
          </p:txBody>
        </p:sp>
        <p:cxnSp>
          <p:nvCxnSpPr>
            <p:cNvPr id="12" name="Straight Connector 11">
              <a:extLst>
                <a:ext uri="{FF2B5EF4-FFF2-40B4-BE49-F238E27FC236}">
                  <a16:creationId xmlns:a16="http://schemas.microsoft.com/office/drawing/2014/main" id="{42137CD3-3FA3-4D83-A9DC-B8EFD953CD64}"/>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64FE3A-1843-4829-A9C0-F8F1423C1CD1}"/>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B249354-4CD1-4041-BCFF-16D575088E1C}"/>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D96B1BE-D5E6-46EF-A3F6-30B694FA875D}"/>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6" name="Rectangle 10">
            <a:extLst>
              <a:ext uri="{FF2B5EF4-FFF2-40B4-BE49-F238E27FC236}">
                <a16:creationId xmlns:a16="http://schemas.microsoft.com/office/drawing/2014/main" id="{A76D0C88-258E-4789-99A4-5825D6671BF0}"/>
              </a:ext>
            </a:extLst>
          </p:cNvPr>
          <p:cNvSpPr/>
          <p:nvPr/>
        </p:nvSpPr>
        <p:spPr>
          <a:xfrm>
            <a:off x="1028844" y="3652833"/>
            <a:ext cx="5272597" cy="492443"/>
          </a:xfrm>
          <a:prstGeom prst="rect">
            <a:avLst/>
          </a:prstGeom>
        </p:spPr>
        <p:txBody>
          <a:bodyPr wrap="none">
            <a:spAutoFit/>
          </a:bodyPr>
          <a:lstStyle/>
          <a:p>
            <a:r>
              <a:rPr lang="en-GB" sz="2600" dirty="0">
                <a:latin typeface="Century Gothic" panose="020B0502020202020204" pitchFamily="34" charset="0"/>
              </a:rPr>
              <a:t>S/he </a:t>
            </a:r>
            <a:r>
              <a:rPr lang="en-GB" sz="2600" b="1" dirty="0">
                <a:latin typeface="Century Gothic" panose="020B0502020202020204" pitchFamily="34" charset="0"/>
              </a:rPr>
              <a:t>or </a:t>
            </a:r>
            <a:r>
              <a:rPr lang="en-GB" sz="2600" dirty="0">
                <a:latin typeface="Century Gothic" panose="020B0502020202020204" pitchFamily="34" charset="0"/>
              </a:rPr>
              <a:t>it included  = __________</a:t>
            </a:r>
            <a:endParaRPr lang="en-GB" sz="2600" dirty="0"/>
          </a:p>
        </p:txBody>
      </p:sp>
      <p:sp>
        <p:nvSpPr>
          <p:cNvPr id="17" name="Rectangle 12">
            <a:extLst>
              <a:ext uri="{FF2B5EF4-FFF2-40B4-BE49-F238E27FC236}">
                <a16:creationId xmlns:a16="http://schemas.microsoft.com/office/drawing/2014/main" id="{69070972-E5DB-4142-974C-E3625AFCCB5F}"/>
              </a:ext>
            </a:extLst>
          </p:cNvPr>
          <p:cNvSpPr/>
          <p:nvPr/>
        </p:nvSpPr>
        <p:spPr>
          <a:xfrm>
            <a:off x="990444" y="5523865"/>
            <a:ext cx="4774736" cy="492443"/>
          </a:xfrm>
          <a:prstGeom prst="rect">
            <a:avLst/>
          </a:prstGeom>
        </p:spPr>
        <p:txBody>
          <a:bodyPr wrap="square">
            <a:spAutoFit/>
          </a:bodyPr>
          <a:lstStyle/>
          <a:p>
            <a:r>
              <a:rPr lang="en-GB" sz="2600" dirty="0">
                <a:latin typeface="Century Gothic" panose="020B0502020202020204" pitchFamily="34" charset="0"/>
              </a:rPr>
              <a:t>S/he </a:t>
            </a:r>
            <a:r>
              <a:rPr lang="en-GB" sz="2600" b="1" dirty="0">
                <a:latin typeface="Century Gothic" panose="020B0502020202020204" pitchFamily="34" charset="0"/>
              </a:rPr>
              <a:t>or </a:t>
            </a:r>
            <a:r>
              <a:rPr lang="en-GB" sz="2600" dirty="0">
                <a:latin typeface="Century Gothic" panose="020B0502020202020204" pitchFamily="34" charset="0"/>
              </a:rPr>
              <a:t>it built = ___________</a:t>
            </a:r>
            <a:endParaRPr lang="en-GB" sz="2600" dirty="0"/>
          </a:p>
        </p:txBody>
      </p:sp>
      <p:sp>
        <p:nvSpPr>
          <p:cNvPr id="18" name="TextBox 9">
            <a:extLst>
              <a:ext uri="{FF2B5EF4-FFF2-40B4-BE49-F238E27FC236}">
                <a16:creationId xmlns:a16="http://schemas.microsoft.com/office/drawing/2014/main" id="{08016319-9BB6-4A53-ACE1-44F012D561D7}"/>
              </a:ext>
            </a:extLst>
          </p:cNvPr>
          <p:cNvSpPr txBox="1"/>
          <p:nvPr/>
        </p:nvSpPr>
        <p:spPr>
          <a:xfrm>
            <a:off x="4546045" y="3588900"/>
            <a:ext cx="143100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inclu</a:t>
            </a:r>
            <a:r>
              <a:rPr lang="en-GB" sz="2600" b="1" dirty="0" err="1">
                <a:solidFill>
                  <a:srgbClr val="AE1518"/>
                </a:solidFill>
                <a:latin typeface="Century Gothic" panose="020B0502020202020204" pitchFamily="34" charset="0"/>
              </a:rPr>
              <a:t>yó</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19" name="TextBox 11">
            <a:extLst>
              <a:ext uri="{FF2B5EF4-FFF2-40B4-BE49-F238E27FC236}">
                <a16:creationId xmlns:a16="http://schemas.microsoft.com/office/drawing/2014/main" id="{4EBBBC1E-8894-4903-BCDC-D4EE4ADABD0A}"/>
              </a:ext>
            </a:extLst>
          </p:cNvPr>
          <p:cNvSpPr txBox="1"/>
          <p:nvPr/>
        </p:nvSpPr>
        <p:spPr>
          <a:xfrm>
            <a:off x="3687584" y="5486709"/>
            <a:ext cx="185457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constru</a:t>
            </a:r>
            <a:r>
              <a:rPr lang="en-GB" sz="2600" b="1" dirty="0" err="1">
                <a:solidFill>
                  <a:srgbClr val="AE1518"/>
                </a:solidFill>
                <a:latin typeface="Century Gothic" panose="020B0502020202020204" pitchFamily="34" charset="0"/>
              </a:rPr>
              <a:t>yó</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20" name="Rectangle 10">
            <a:extLst>
              <a:ext uri="{FF2B5EF4-FFF2-40B4-BE49-F238E27FC236}">
                <a16:creationId xmlns:a16="http://schemas.microsoft.com/office/drawing/2014/main" id="{E43992CA-3048-4504-A704-8781B1E3A3DF}"/>
              </a:ext>
            </a:extLst>
          </p:cNvPr>
          <p:cNvSpPr/>
          <p:nvPr/>
        </p:nvSpPr>
        <p:spPr>
          <a:xfrm>
            <a:off x="1043368" y="4574051"/>
            <a:ext cx="6328977" cy="492443"/>
          </a:xfrm>
          <a:prstGeom prst="rect">
            <a:avLst/>
          </a:prstGeom>
        </p:spPr>
        <p:txBody>
          <a:bodyPr wrap="none">
            <a:spAutoFit/>
          </a:bodyPr>
          <a:lstStyle/>
          <a:p>
            <a:r>
              <a:rPr lang="en-GB" sz="2600" dirty="0">
                <a:latin typeface="Century Gothic" panose="020B0502020202020204" pitchFamily="34" charset="0"/>
              </a:rPr>
              <a:t>S/he </a:t>
            </a:r>
            <a:r>
              <a:rPr lang="en-GB" sz="2600" b="1" dirty="0">
                <a:latin typeface="Century Gothic" panose="020B0502020202020204" pitchFamily="34" charset="0"/>
              </a:rPr>
              <a:t>or </a:t>
            </a:r>
            <a:r>
              <a:rPr lang="en-GB" sz="2600" dirty="0">
                <a:latin typeface="Century Gothic" panose="020B0502020202020204" pitchFamily="34" charset="0"/>
              </a:rPr>
              <a:t>it fled/ ran away = __________</a:t>
            </a:r>
            <a:endParaRPr lang="en-GB" sz="2600" dirty="0"/>
          </a:p>
        </p:txBody>
      </p:sp>
      <p:sp>
        <p:nvSpPr>
          <p:cNvPr id="22" name="TextBox 9">
            <a:extLst>
              <a:ext uri="{FF2B5EF4-FFF2-40B4-BE49-F238E27FC236}">
                <a16:creationId xmlns:a16="http://schemas.microsoft.com/office/drawing/2014/main" id="{9287042B-3B8C-4627-9603-0D54BB2599A4}"/>
              </a:ext>
            </a:extLst>
          </p:cNvPr>
          <p:cNvSpPr txBox="1"/>
          <p:nvPr/>
        </p:nvSpPr>
        <p:spPr>
          <a:xfrm>
            <a:off x="5421339" y="4489593"/>
            <a:ext cx="1325150"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hu</a:t>
            </a:r>
            <a:r>
              <a:rPr lang="en-GB" sz="2600" b="1" dirty="0" err="1">
                <a:solidFill>
                  <a:srgbClr val="AE1518"/>
                </a:solidFill>
                <a:latin typeface="Century Gothic" panose="020B0502020202020204" pitchFamily="34" charset="0"/>
              </a:rPr>
              <a:t>yó</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24" name="Google Shape;898;p32">
            <a:hlinkClick r:id="" action="ppaction://noaction">
              <a:snd r:embed="rId3" name="incluyo%CC%81.wav"/>
            </a:hlinkClick>
            <a:extLst>
              <a:ext uri="{FF2B5EF4-FFF2-40B4-BE49-F238E27FC236}">
                <a16:creationId xmlns:a16="http://schemas.microsoft.com/office/drawing/2014/main" id="{099EC16E-05CC-4E8A-888B-4A6DB130AFFB}"/>
              </a:ext>
            </a:extLst>
          </p:cNvPr>
          <p:cNvSpPr/>
          <p:nvPr/>
        </p:nvSpPr>
        <p:spPr>
          <a:xfrm>
            <a:off x="531287" y="364744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898;p32">
            <a:hlinkClick r:id="" action="ppaction://noaction">
              <a:snd r:embed="rId4" name="huyo%CC%81.wav"/>
            </a:hlinkClick>
            <a:extLst>
              <a:ext uri="{FF2B5EF4-FFF2-40B4-BE49-F238E27FC236}">
                <a16:creationId xmlns:a16="http://schemas.microsoft.com/office/drawing/2014/main" id="{2DAF5B98-9E6B-41A0-AAA1-44C021E8E129}"/>
              </a:ext>
            </a:extLst>
          </p:cNvPr>
          <p:cNvSpPr/>
          <p:nvPr/>
        </p:nvSpPr>
        <p:spPr>
          <a:xfrm>
            <a:off x="533197" y="461049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Google Shape;898;p32">
            <a:hlinkClick r:id="" action="ppaction://noaction">
              <a:snd r:embed="rId5" name="construyo%CC%81.wav"/>
            </a:hlinkClick>
            <a:extLst>
              <a:ext uri="{FF2B5EF4-FFF2-40B4-BE49-F238E27FC236}">
                <a16:creationId xmlns:a16="http://schemas.microsoft.com/office/drawing/2014/main" id="{D6310A2D-31CB-4D34-91EF-1AE54C856284}"/>
              </a:ext>
            </a:extLst>
          </p:cNvPr>
          <p:cNvSpPr/>
          <p:nvPr/>
        </p:nvSpPr>
        <p:spPr>
          <a:xfrm>
            <a:off x="531287" y="5564285"/>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4" name="Rounded Rectangle 11">
            <a:extLst>
              <a:ext uri="{FF2B5EF4-FFF2-40B4-BE49-F238E27FC236}">
                <a16:creationId xmlns:a16="http://schemas.microsoft.com/office/drawing/2014/main" id="{6C60F8B9-D43A-D662-4700-7F2E67002A23}"/>
              </a:ext>
            </a:extLst>
          </p:cNvPr>
          <p:cNvSpPr/>
          <p:nvPr/>
        </p:nvSpPr>
        <p:spPr>
          <a:xfrm>
            <a:off x="10363656" y="258166"/>
            <a:ext cx="1564487"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5" name="TextBox 4">
            <a:extLst>
              <a:ext uri="{FF2B5EF4-FFF2-40B4-BE49-F238E27FC236}">
                <a16:creationId xmlns:a16="http://schemas.microsoft.com/office/drawing/2014/main" id="{DF04BED6-0A50-7382-19D2-5D132CC06009}"/>
              </a:ext>
            </a:extLst>
          </p:cNvPr>
          <p:cNvSpPr txBox="1"/>
          <p:nvPr/>
        </p:nvSpPr>
        <p:spPr>
          <a:xfrm>
            <a:off x="-3071813" y="1685925"/>
            <a:ext cx="184731" cy="369332"/>
          </a:xfrm>
          <a:prstGeom prst="rect">
            <a:avLst/>
          </a:prstGeom>
          <a:noFill/>
        </p:spPr>
        <p:txBody>
          <a:bodyPr wrap="none" rtlCol="0">
            <a:spAutoFit/>
          </a:bodyPr>
          <a:lstStyle/>
          <a:p>
            <a:endParaRPr lang="en-ES" dirty="0"/>
          </a:p>
        </p:txBody>
      </p:sp>
      <p:sp>
        <p:nvSpPr>
          <p:cNvPr id="6" name="TextBox 5">
            <a:extLst>
              <a:ext uri="{FF2B5EF4-FFF2-40B4-BE49-F238E27FC236}">
                <a16:creationId xmlns:a16="http://schemas.microsoft.com/office/drawing/2014/main" id="{3BBA7A39-7C0D-37FE-43E5-D476E13205AA}"/>
              </a:ext>
            </a:extLst>
          </p:cNvPr>
          <p:cNvSpPr txBox="1"/>
          <p:nvPr/>
        </p:nvSpPr>
        <p:spPr>
          <a:xfrm>
            <a:off x="373064" y="2139360"/>
            <a:ext cx="10213974" cy="830997"/>
          </a:xfrm>
          <a:prstGeom prst="rect">
            <a:avLst/>
          </a:prstGeom>
          <a:noFill/>
        </p:spPr>
        <p:txBody>
          <a:bodyPr wrap="square" rtlCol="0">
            <a:spAutoFit/>
          </a:bodyPr>
          <a:lstStyle/>
          <a:p>
            <a:r>
              <a:rPr lang="en-GB" sz="2400" dirty="0"/>
              <a:t>These are </a:t>
            </a:r>
            <a:r>
              <a:rPr lang="en-GB" sz="2400" dirty="0">
                <a:solidFill>
                  <a:srgbClr val="3A3838"/>
                </a:solidFill>
              </a:rPr>
              <a:t>verbs</a:t>
            </a:r>
            <a:r>
              <a:rPr lang="en-GB" sz="2400" dirty="0"/>
              <a:t> whose </a:t>
            </a:r>
            <a:r>
              <a:rPr lang="en-GB" sz="2400" i="1" dirty="0"/>
              <a:t>stem </a:t>
            </a:r>
            <a:r>
              <a:rPr lang="en-GB" sz="2400" dirty="0"/>
              <a:t>ends in a vowel, for example:</a:t>
            </a:r>
          </a:p>
          <a:p>
            <a:r>
              <a:rPr lang="en-GB" sz="2400" b="1" dirty="0"/>
              <a:t>le</a:t>
            </a:r>
            <a:r>
              <a:rPr lang="en-GB" sz="2400" dirty="0"/>
              <a:t>er, </a:t>
            </a:r>
            <a:r>
              <a:rPr lang="en-GB" sz="2400" b="1" dirty="0" err="1"/>
              <a:t>cre</a:t>
            </a:r>
            <a:r>
              <a:rPr lang="en-GB" sz="2400" dirty="0" err="1"/>
              <a:t>er</a:t>
            </a:r>
            <a:r>
              <a:rPr lang="en-GB" sz="2400" dirty="0"/>
              <a:t>, </a:t>
            </a:r>
            <a:r>
              <a:rPr lang="en-GB" sz="2400" b="1" dirty="0" err="1"/>
              <a:t>inclu</a:t>
            </a:r>
            <a:r>
              <a:rPr lang="en-GB" sz="2400" dirty="0" err="1"/>
              <a:t>ir</a:t>
            </a:r>
            <a:r>
              <a:rPr lang="en-GB" sz="2400" dirty="0"/>
              <a:t>, </a:t>
            </a:r>
            <a:r>
              <a:rPr lang="en-GB" sz="2400" b="1" dirty="0" err="1"/>
              <a:t>influ</a:t>
            </a:r>
            <a:r>
              <a:rPr lang="en-GB" sz="2400" dirty="0" err="1"/>
              <a:t>ir</a:t>
            </a:r>
            <a:r>
              <a:rPr lang="en-GB" sz="2400" dirty="0"/>
              <a:t>, </a:t>
            </a:r>
            <a:r>
              <a:rPr lang="en-GB" sz="2400" b="1" dirty="0" err="1"/>
              <a:t>hu</a:t>
            </a:r>
            <a:r>
              <a:rPr lang="en-GB" sz="2400" dirty="0" err="1"/>
              <a:t>ir</a:t>
            </a:r>
            <a:endParaRPr lang="en-ES" sz="2400" dirty="0"/>
          </a:p>
        </p:txBody>
      </p:sp>
    </p:spTree>
    <p:extLst>
      <p:ext uri="{BB962C8B-B14F-4D97-AF65-F5344CB8AC3E}">
        <p14:creationId xmlns:p14="http://schemas.microsoft.com/office/powerpoint/2010/main" val="3559864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P spid="17" grpId="0"/>
      <p:bldP spid="18" grpId="0"/>
      <p:bldP spid="19" grpId="0"/>
      <p:bldP spid="20" grpId="0"/>
      <p:bldP spid="22" grpId="0"/>
      <p:bldP spid="24" grpId="0" animBg="1"/>
      <p:bldP spid="25" grpId="0" animBg="1"/>
      <p:bldP spid="26" grpId="0" animBg="1"/>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6160F3-C783-D423-D2E3-9F1B58F0260B}"/>
              </a:ext>
            </a:extLst>
          </p:cNvPr>
          <p:cNvSpPr>
            <a:spLocks noGrp="1"/>
          </p:cNvSpPr>
          <p:nvPr>
            <p:ph type="title"/>
          </p:nvPr>
        </p:nvSpPr>
        <p:spPr>
          <a:xfrm>
            <a:off x="-1" y="213557"/>
            <a:ext cx="5908431" cy="647577"/>
          </a:xfrm>
        </p:spPr>
        <p:txBody>
          <a:bodyPr>
            <a:normAutofit/>
          </a:bodyPr>
          <a:lstStyle/>
          <a:p>
            <a:r>
              <a:rPr lang="en-ES" dirty="0"/>
              <a:t>La historia de una autora</a:t>
            </a:r>
          </a:p>
        </p:txBody>
      </p:sp>
      <p:sp>
        <p:nvSpPr>
          <p:cNvPr id="5" name="Text Placeholder 1">
            <a:extLst>
              <a:ext uri="{FF2B5EF4-FFF2-40B4-BE49-F238E27FC236}">
                <a16:creationId xmlns:a16="http://schemas.microsoft.com/office/drawing/2014/main" id="{64B20858-53C4-432C-BF23-B9BB498139CD}"/>
              </a:ext>
            </a:extLst>
          </p:cNvPr>
          <p:cNvSpPr txBox="1">
            <a:spLocks/>
          </p:cNvSpPr>
          <p:nvPr/>
        </p:nvSpPr>
        <p:spPr>
          <a:xfrm>
            <a:off x="639642" y="2991223"/>
            <a:ext cx="8285963" cy="3217245"/>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200" dirty="0">
              <a:latin typeface="+mn-lt"/>
            </a:endParaRPr>
          </a:p>
        </p:txBody>
      </p:sp>
      <p:pic>
        <p:nvPicPr>
          <p:cNvPr id="1026" name="Picture 2" descr="File:Julia Alvarez 3967875650 (cropped).jpg">
            <a:extLst>
              <a:ext uri="{FF2B5EF4-FFF2-40B4-BE49-F238E27FC236}">
                <a16:creationId xmlns:a16="http://schemas.microsoft.com/office/drawing/2014/main" id="{A0537717-7B6A-4535-A632-3AAEBDB1E55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a:ext>
            </a:extLst>
          </a:blip>
          <a:srcRect/>
          <a:stretch>
            <a:fillRect/>
          </a:stretch>
        </p:blipFill>
        <p:spPr bwMode="auto">
          <a:xfrm>
            <a:off x="10585381" y="4393791"/>
            <a:ext cx="1171575" cy="195853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ignage on night">
            <a:extLst>
              <a:ext uri="{FF2B5EF4-FFF2-40B4-BE49-F238E27FC236}">
                <a16:creationId xmlns:a16="http://schemas.microsoft.com/office/drawing/2014/main" id="{9AD4BD6A-19CC-4C6D-8AAD-551D3EA3420D}"/>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8576021" y="4393791"/>
            <a:ext cx="2009360" cy="1958534"/>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ACE625FE-DE35-45B4-84EA-356C6B9CE440}"/>
              </a:ext>
            </a:extLst>
          </p:cNvPr>
          <p:cNvSpPr/>
          <p:nvPr/>
        </p:nvSpPr>
        <p:spPr>
          <a:xfrm>
            <a:off x="67536" y="1245231"/>
            <a:ext cx="8105745" cy="4939814"/>
          </a:xfrm>
          <a:prstGeom prst="rect">
            <a:avLst/>
          </a:prstGeom>
        </p:spPr>
        <p:txBody>
          <a:bodyPr wrap="square">
            <a:spAutoFit/>
          </a:bodyPr>
          <a:lstStyle/>
          <a:p>
            <a:pPr algn="just"/>
            <a:r>
              <a:rPr lang="en-GB" sz="2100" dirty="0" err="1"/>
              <a:t>En</a:t>
            </a:r>
            <a:r>
              <a:rPr lang="en-GB" sz="2100" dirty="0"/>
              <a:t> </a:t>
            </a:r>
            <a:r>
              <a:rPr lang="en-GB" sz="2100" dirty="0" err="1"/>
              <a:t>septiembre</a:t>
            </a:r>
            <a:r>
              <a:rPr lang="en-GB" sz="2100" dirty="0"/>
              <a:t> de 2022 un </a:t>
            </a:r>
            <a:r>
              <a:rPr lang="en-GB" sz="2100" dirty="0" err="1"/>
              <a:t>grupo</a:t>
            </a:r>
            <a:r>
              <a:rPr lang="en-GB" sz="2100" dirty="0"/>
              <a:t> de 1.400 </a:t>
            </a:r>
            <a:r>
              <a:rPr lang="en-GB" sz="2100" dirty="0" err="1"/>
              <a:t>jóvenes</a:t>
            </a:r>
            <a:r>
              <a:rPr lang="en-GB" sz="2100" dirty="0"/>
              <a:t> </a:t>
            </a:r>
            <a:r>
              <a:rPr lang="en-GB" sz="2100" dirty="0" err="1"/>
              <a:t>inmigrantes</a:t>
            </a:r>
            <a:r>
              <a:rPr lang="en-GB" sz="2100" dirty="0"/>
              <a:t> </a:t>
            </a:r>
            <a:r>
              <a:rPr lang="en-GB" sz="2100" dirty="0" err="1"/>
              <a:t>asistió</a:t>
            </a:r>
            <a:r>
              <a:rPr lang="en-GB" sz="2100" dirty="0"/>
              <a:t> a la </a:t>
            </a:r>
            <a:r>
              <a:rPr lang="en-GB" sz="2100" dirty="0" err="1"/>
              <a:t>escuela</a:t>
            </a:r>
            <a:r>
              <a:rPr lang="en-GB" sz="2100" dirty="0"/>
              <a:t> </a:t>
            </a:r>
            <a:r>
              <a:rPr lang="en-GB" sz="2100" dirty="0" err="1"/>
              <a:t>en</a:t>
            </a:r>
            <a:r>
              <a:rPr lang="en-GB" sz="2100" dirty="0"/>
              <a:t> los </a:t>
            </a:r>
            <a:r>
              <a:rPr lang="en-GB" sz="2100" dirty="0" err="1"/>
              <a:t>Estados</a:t>
            </a:r>
            <a:r>
              <a:rPr lang="en-GB" sz="2100" dirty="0"/>
              <a:t> Unidos </a:t>
            </a:r>
            <a:r>
              <a:rPr lang="en-GB" sz="2100" dirty="0" err="1"/>
              <a:t>por</a:t>
            </a:r>
            <a:r>
              <a:rPr lang="en-GB" sz="2100" dirty="0"/>
              <a:t> </a:t>
            </a:r>
            <a:r>
              <a:rPr lang="en-GB" sz="2100" dirty="0" err="1"/>
              <a:t>primera</a:t>
            </a:r>
            <a:r>
              <a:rPr lang="en-GB" sz="2100" dirty="0"/>
              <a:t> </a:t>
            </a:r>
            <a:r>
              <a:rPr lang="en-GB" sz="2100" dirty="0" err="1"/>
              <a:t>vez</a:t>
            </a:r>
            <a:r>
              <a:rPr lang="en-GB" sz="2100" dirty="0"/>
              <a:t>.  </a:t>
            </a:r>
            <a:r>
              <a:rPr lang="en-GB" sz="2100" dirty="0" err="1"/>
              <a:t>Dicen</a:t>
            </a:r>
            <a:r>
              <a:rPr lang="en-GB" sz="2100" dirty="0"/>
              <a:t> que los meses de </a:t>
            </a:r>
            <a:r>
              <a:rPr lang="en-GB" sz="2100" dirty="0" err="1"/>
              <a:t>dudas</a:t>
            </a:r>
            <a:r>
              <a:rPr lang="en-GB" sz="2100" dirty="0"/>
              <a:t>, </a:t>
            </a:r>
            <a:r>
              <a:rPr lang="en-GB" sz="2100" dirty="0" err="1"/>
              <a:t>miedo</a:t>
            </a:r>
            <a:r>
              <a:rPr lang="en-GB" sz="2100" dirty="0"/>
              <a:t>, y las </a:t>
            </a:r>
            <a:r>
              <a:rPr lang="en-GB" sz="2100" dirty="0" err="1"/>
              <a:t>dificultades</a:t>
            </a:r>
            <a:r>
              <a:rPr lang="en-GB" sz="2100" dirty="0"/>
              <a:t> del </a:t>
            </a:r>
            <a:r>
              <a:rPr lang="en-GB" sz="2100" dirty="0" err="1"/>
              <a:t>viaje</a:t>
            </a:r>
            <a:r>
              <a:rPr lang="en-GB" sz="2100" dirty="0"/>
              <a:t> </a:t>
            </a:r>
            <a:r>
              <a:rPr lang="en-GB" sz="2100" dirty="0" err="1"/>
              <a:t>están</a:t>
            </a:r>
            <a:r>
              <a:rPr lang="en-GB" sz="2100" dirty="0"/>
              <a:t> </a:t>
            </a:r>
            <a:r>
              <a:rPr lang="en-GB" sz="2100" dirty="0" err="1"/>
              <a:t>en</a:t>
            </a:r>
            <a:r>
              <a:rPr lang="en-GB" sz="2100" dirty="0"/>
              <a:t> </a:t>
            </a:r>
            <a:r>
              <a:rPr lang="en-GB" sz="2100" dirty="0" err="1"/>
              <a:t>el</a:t>
            </a:r>
            <a:r>
              <a:rPr lang="en-GB" sz="2100" dirty="0"/>
              <a:t> </a:t>
            </a:r>
            <a:r>
              <a:rPr lang="en-GB" sz="2100" dirty="0" err="1"/>
              <a:t>pasado</a:t>
            </a:r>
            <a:r>
              <a:rPr lang="en-GB" sz="2100" dirty="0"/>
              <a:t>. </a:t>
            </a:r>
            <a:r>
              <a:rPr lang="en-GB" sz="2100" dirty="0" err="1"/>
              <a:t>Ahora</a:t>
            </a:r>
            <a:r>
              <a:rPr lang="en-GB" sz="2100" dirty="0"/>
              <a:t> </a:t>
            </a:r>
            <a:r>
              <a:rPr lang="en-GB" sz="2100" dirty="0" err="1"/>
              <a:t>tienen</a:t>
            </a:r>
            <a:r>
              <a:rPr lang="en-GB" sz="2100" dirty="0"/>
              <a:t> </a:t>
            </a:r>
            <a:r>
              <a:rPr lang="en-GB" sz="2100" dirty="0" err="1"/>
              <a:t>esperanza</a:t>
            </a:r>
            <a:r>
              <a:rPr lang="en-GB" sz="2100" dirty="0"/>
              <a:t> </a:t>
            </a:r>
            <a:r>
              <a:rPr lang="en-GB" sz="2100" dirty="0" err="1"/>
              <a:t>en</a:t>
            </a:r>
            <a:r>
              <a:rPr lang="en-GB" sz="2100" dirty="0"/>
              <a:t> las </a:t>
            </a:r>
            <a:r>
              <a:rPr lang="en-GB" sz="2100" dirty="0" err="1"/>
              <a:t>oportunidades</a:t>
            </a:r>
            <a:r>
              <a:rPr lang="en-GB" sz="2100" dirty="0"/>
              <a:t> que </a:t>
            </a:r>
            <a:r>
              <a:rPr lang="en-GB" sz="2100" dirty="0" err="1"/>
              <a:t>ofrece</a:t>
            </a:r>
            <a:r>
              <a:rPr lang="en-GB" sz="2100" dirty="0"/>
              <a:t> el </a:t>
            </a:r>
            <a:r>
              <a:rPr lang="en-GB" sz="2100" dirty="0" err="1"/>
              <a:t>sistema</a:t>
            </a:r>
            <a:r>
              <a:rPr lang="en-GB" sz="2100" dirty="0"/>
              <a:t> de </a:t>
            </a:r>
            <a:r>
              <a:rPr lang="en-GB" sz="2100" dirty="0" err="1"/>
              <a:t>educación</a:t>
            </a:r>
            <a:r>
              <a:rPr lang="en-GB" sz="2100" dirty="0"/>
              <a:t> </a:t>
            </a:r>
            <a:r>
              <a:rPr lang="en-GB" sz="2100" dirty="0" err="1"/>
              <a:t>en</a:t>
            </a:r>
            <a:r>
              <a:rPr lang="en-GB" sz="2100" dirty="0"/>
              <a:t> un </a:t>
            </a:r>
            <a:r>
              <a:rPr lang="en-GB" sz="2100" dirty="0" err="1"/>
              <a:t>país</a:t>
            </a:r>
            <a:r>
              <a:rPr lang="en-GB" sz="2100" dirty="0"/>
              <a:t> </a:t>
            </a:r>
            <a:r>
              <a:rPr lang="en-GB" sz="2100" dirty="0" err="1"/>
              <a:t>como</a:t>
            </a:r>
            <a:r>
              <a:rPr lang="en-GB" sz="2100" dirty="0"/>
              <a:t> los </a:t>
            </a:r>
            <a:r>
              <a:rPr lang="en-GB" sz="2100" dirty="0" err="1"/>
              <a:t>Estados</a:t>
            </a:r>
            <a:r>
              <a:rPr lang="en-GB" sz="2100" dirty="0"/>
              <a:t> Unidos.</a:t>
            </a:r>
          </a:p>
          <a:p>
            <a:pPr algn="just"/>
            <a:endParaRPr lang="en-GB" sz="2100" dirty="0"/>
          </a:p>
          <a:p>
            <a:pPr algn="just"/>
            <a:r>
              <a:rPr lang="en-GB" sz="2100" dirty="0"/>
              <a:t>La </a:t>
            </a:r>
            <a:r>
              <a:rPr lang="en-GB" sz="2100" dirty="0" err="1"/>
              <a:t>poeta</a:t>
            </a:r>
            <a:r>
              <a:rPr lang="en-GB" sz="2100" dirty="0"/>
              <a:t> Julia Alvarez </a:t>
            </a:r>
            <a:r>
              <a:rPr lang="en-GB" sz="2100" dirty="0" err="1"/>
              <a:t>vivió</a:t>
            </a:r>
            <a:r>
              <a:rPr lang="en-GB" sz="2100" dirty="0"/>
              <a:t> una </a:t>
            </a:r>
            <a:r>
              <a:rPr lang="en-GB" sz="2100" dirty="0" err="1"/>
              <a:t>experiencia</a:t>
            </a:r>
            <a:r>
              <a:rPr lang="en-GB" sz="2100" dirty="0"/>
              <a:t> similar. </a:t>
            </a:r>
            <a:r>
              <a:rPr lang="en-GB" sz="2100" dirty="0" err="1"/>
              <a:t>Llegó</a:t>
            </a:r>
            <a:r>
              <a:rPr lang="en-GB" sz="2100" dirty="0"/>
              <a:t> al </a:t>
            </a:r>
            <a:r>
              <a:rPr lang="en-GB" sz="2100" dirty="0" err="1"/>
              <a:t>país</a:t>
            </a:r>
            <a:r>
              <a:rPr lang="en-GB" sz="2100" dirty="0"/>
              <a:t> </a:t>
            </a:r>
            <a:r>
              <a:rPr lang="en-GB" sz="2100" dirty="0" err="1"/>
              <a:t>hace</a:t>
            </a:r>
            <a:r>
              <a:rPr lang="en-GB" sz="2100" dirty="0"/>
              <a:t> </a:t>
            </a:r>
            <a:r>
              <a:rPr lang="en-GB" sz="2100" dirty="0" err="1"/>
              <a:t>más</a:t>
            </a:r>
            <a:r>
              <a:rPr lang="en-GB" sz="2100" dirty="0"/>
              <a:t> de </a:t>
            </a:r>
            <a:r>
              <a:rPr lang="en-GB" sz="2100" dirty="0" err="1"/>
              <a:t>cincuenta</a:t>
            </a:r>
            <a:r>
              <a:rPr lang="en-GB" sz="2100" dirty="0"/>
              <a:t> </a:t>
            </a:r>
            <a:r>
              <a:rPr lang="es-ES" sz="2100" dirty="0"/>
              <a:t>años, con diez años de edad, cuando su familia tuvo que huir de su casa en la República Dominicana. Al principio, echaba de menos la lengua, la cultura y a su familia.  También sufrió prejuicio* y racismo. Asistió a una escuela tradicional estadounidense pero pasaba cada verano en la República Dominicana. Desde joven, escribe mucho sobre estas dos identidades*.</a:t>
            </a:r>
            <a:endParaRPr lang="en-ES" sz="2100" dirty="0"/>
          </a:p>
        </p:txBody>
      </p:sp>
      <p:sp>
        <p:nvSpPr>
          <p:cNvPr id="8" name="TextBox 7">
            <a:extLst>
              <a:ext uri="{FF2B5EF4-FFF2-40B4-BE49-F238E27FC236}">
                <a16:creationId xmlns:a16="http://schemas.microsoft.com/office/drawing/2014/main" id="{06FBEA96-34E4-45DF-B435-0F76299C2ABA}"/>
              </a:ext>
            </a:extLst>
          </p:cNvPr>
          <p:cNvSpPr txBox="1"/>
          <p:nvPr/>
        </p:nvSpPr>
        <p:spPr>
          <a:xfrm>
            <a:off x="8329684" y="0"/>
            <a:ext cx="3830012" cy="4401205"/>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marL="342900" indent="-342900">
              <a:buFont typeface="+mj-lt"/>
              <a:buAutoNum type="arabicPeriod"/>
            </a:pPr>
            <a:r>
              <a:rPr lang="en-GB" sz="2000" dirty="0"/>
              <a:t>What happened in the USA in September 2022?</a:t>
            </a:r>
          </a:p>
          <a:p>
            <a:pPr marL="342900" indent="-342900">
              <a:buFont typeface="+mj-lt"/>
              <a:buAutoNum type="arabicPeriod"/>
            </a:pPr>
            <a:r>
              <a:rPr lang="en-GB" sz="2000" dirty="0"/>
              <a:t>What do the young immigrants say about their past experiences?</a:t>
            </a:r>
          </a:p>
          <a:p>
            <a:pPr marL="342900" indent="-342900">
              <a:buFont typeface="+mj-lt"/>
              <a:buAutoNum type="arabicPeriod"/>
            </a:pPr>
            <a:r>
              <a:rPr lang="en-GB" sz="2000" dirty="0"/>
              <a:t>What in particular are the young people hopeful about?</a:t>
            </a:r>
          </a:p>
          <a:p>
            <a:pPr marL="342900" indent="-342900">
              <a:buFont typeface="+mj-lt"/>
              <a:buAutoNum type="arabicPeriod"/>
            </a:pPr>
            <a:r>
              <a:rPr lang="en-GB" sz="2000" dirty="0"/>
              <a:t>Who is Julia </a:t>
            </a:r>
            <a:r>
              <a:rPr lang="en-GB" sz="2000" dirty="0" err="1"/>
              <a:t>Alvaréz</a:t>
            </a:r>
            <a:r>
              <a:rPr lang="en-GB" sz="2000" dirty="0"/>
              <a:t>?</a:t>
            </a:r>
          </a:p>
          <a:p>
            <a:pPr marL="342900" indent="-342900">
              <a:buFont typeface="+mj-lt"/>
              <a:buAutoNum type="arabicPeriod"/>
            </a:pPr>
            <a:r>
              <a:rPr lang="en-GB" sz="2000" dirty="0"/>
              <a:t>How old was she when she arrived?</a:t>
            </a:r>
          </a:p>
          <a:p>
            <a:pPr marL="342900" indent="-342900">
              <a:buFont typeface="+mj-lt"/>
              <a:buAutoNum type="arabicPeriod"/>
            </a:pPr>
            <a:r>
              <a:rPr lang="en-GB" sz="2000" dirty="0"/>
              <a:t>How did she feel?</a:t>
            </a:r>
          </a:p>
          <a:p>
            <a:pPr marL="342900" indent="-342900">
              <a:buFont typeface="+mj-lt"/>
              <a:buAutoNum type="arabicPeriod"/>
            </a:pPr>
            <a:r>
              <a:rPr lang="en-GB" sz="2000" dirty="0"/>
              <a:t>Why did she feel that she had two identities?</a:t>
            </a:r>
          </a:p>
        </p:txBody>
      </p:sp>
      <p:sp>
        <p:nvSpPr>
          <p:cNvPr id="9" name="TextBox 8">
            <a:extLst>
              <a:ext uri="{FF2B5EF4-FFF2-40B4-BE49-F238E27FC236}">
                <a16:creationId xmlns:a16="http://schemas.microsoft.com/office/drawing/2014/main" id="{3778A67D-B43E-C4E0-DBC0-3A3E705E7D12}"/>
              </a:ext>
            </a:extLst>
          </p:cNvPr>
          <p:cNvSpPr txBox="1"/>
          <p:nvPr/>
        </p:nvSpPr>
        <p:spPr>
          <a:xfrm>
            <a:off x="5243666" y="537345"/>
            <a:ext cx="3130985" cy="707886"/>
          </a:xfrm>
          <a:prstGeom prst="rect">
            <a:avLst/>
          </a:prstGeom>
          <a:noFill/>
        </p:spPr>
        <p:txBody>
          <a:bodyPr wrap="none" rtlCol="0">
            <a:spAutoFit/>
          </a:bodyPr>
          <a:lstStyle/>
          <a:p>
            <a:r>
              <a:rPr lang="en-ES" sz="2000" dirty="0"/>
              <a:t>*el prejuicio = prejudice</a:t>
            </a:r>
          </a:p>
          <a:p>
            <a:r>
              <a:rPr lang="en-ES" sz="2000" dirty="0"/>
              <a:t>*la identidad = identity</a:t>
            </a:r>
          </a:p>
        </p:txBody>
      </p:sp>
    </p:spTree>
    <p:extLst>
      <p:ext uri="{BB962C8B-B14F-4D97-AF65-F5344CB8AC3E}">
        <p14:creationId xmlns:p14="http://schemas.microsoft.com/office/powerpoint/2010/main" val="3216613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58EA-2BB4-E301-EA6E-7F7288F4FCF4}"/>
              </a:ext>
            </a:extLst>
          </p:cNvPr>
          <p:cNvSpPr>
            <a:spLocks noGrp="1"/>
          </p:cNvSpPr>
          <p:nvPr>
            <p:ph type="title"/>
          </p:nvPr>
        </p:nvSpPr>
        <p:spPr>
          <a:xfrm>
            <a:off x="-2" y="213557"/>
            <a:ext cx="9078687" cy="647577"/>
          </a:xfrm>
        </p:spPr>
        <p:txBody>
          <a:bodyPr>
            <a:normAutofit/>
          </a:bodyPr>
          <a:lstStyle/>
          <a:p>
            <a:r>
              <a:rPr lang="en-ES" dirty="0"/>
              <a:t>La historia de un estudiante inmigrante</a:t>
            </a:r>
          </a:p>
        </p:txBody>
      </p:sp>
      <p:sp>
        <p:nvSpPr>
          <p:cNvPr id="8" name="TextBox 7">
            <a:extLst>
              <a:ext uri="{FF2B5EF4-FFF2-40B4-BE49-F238E27FC236}">
                <a16:creationId xmlns:a16="http://schemas.microsoft.com/office/drawing/2014/main" id="{2C203423-7847-87EC-CB52-BC77B86EE5C0}"/>
              </a:ext>
            </a:extLst>
          </p:cNvPr>
          <p:cNvSpPr txBox="1"/>
          <p:nvPr/>
        </p:nvSpPr>
        <p:spPr>
          <a:xfrm>
            <a:off x="7318035" y="1127124"/>
            <a:ext cx="3126433" cy="1323439"/>
          </a:xfrm>
          <a:prstGeom prst="rect">
            <a:avLst/>
          </a:prstGeom>
          <a:noFill/>
        </p:spPr>
        <p:txBody>
          <a:bodyPr wrap="square" rtlCol="0">
            <a:spAutoFit/>
          </a:bodyPr>
          <a:lstStyle/>
          <a:p>
            <a:r>
              <a:rPr lang="en-GB" sz="2000" dirty="0"/>
              <a:t>Lee y </a:t>
            </a:r>
            <a:r>
              <a:rPr lang="en-GB" sz="2000" dirty="0" err="1"/>
              <a:t>escucha</a:t>
            </a:r>
            <a:r>
              <a:rPr lang="en-GB" sz="2000" dirty="0"/>
              <a:t> la </a:t>
            </a:r>
            <a:r>
              <a:rPr lang="en-GB" sz="2000" dirty="0" err="1"/>
              <a:t>primera</a:t>
            </a:r>
            <a:r>
              <a:rPr lang="en-GB" sz="2000" dirty="0"/>
              <a:t> </a:t>
            </a:r>
            <a:r>
              <a:rPr lang="en-GB" sz="2000" dirty="0" err="1"/>
              <a:t>parte</a:t>
            </a:r>
            <a:r>
              <a:rPr lang="en-GB" sz="2000" dirty="0"/>
              <a:t> de una </a:t>
            </a:r>
            <a:r>
              <a:rPr lang="en-GB" sz="2000" dirty="0" err="1"/>
              <a:t>historia</a:t>
            </a:r>
            <a:r>
              <a:rPr lang="en-GB" sz="2000" dirty="0"/>
              <a:t> de un </a:t>
            </a:r>
            <a:r>
              <a:rPr lang="en-GB" sz="2000" dirty="0" err="1"/>
              <a:t>joven</a:t>
            </a:r>
            <a:r>
              <a:rPr lang="en-GB" sz="2000" dirty="0"/>
              <a:t> </a:t>
            </a:r>
            <a:r>
              <a:rPr lang="en-GB" sz="2000" dirty="0" err="1"/>
              <a:t>inmigrante</a:t>
            </a:r>
            <a:r>
              <a:rPr lang="en-GB" sz="2000" dirty="0"/>
              <a:t>.</a:t>
            </a:r>
          </a:p>
        </p:txBody>
      </p:sp>
      <p:sp>
        <p:nvSpPr>
          <p:cNvPr id="5" name="TextBox 4">
            <a:extLst>
              <a:ext uri="{FF2B5EF4-FFF2-40B4-BE49-F238E27FC236}">
                <a16:creationId xmlns:a16="http://schemas.microsoft.com/office/drawing/2014/main" id="{A78E1E71-4E94-B056-AB87-5DE9049492BC}"/>
              </a:ext>
            </a:extLst>
          </p:cNvPr>
          <p:cNvSpPr txBox="1"/>
          <p:nvPr/>
        </p:nvSpPr>
        <p:spPr>
          <a:xfrm>
            <a:off x="-3046444" y="-2448845"/>
            <a:ext cx="3785011" cy="923330"/>
          </a:xfrm>
          <a:prstGeom prst="rect">
            <a:avLst/>
          </a:prstGeom>
          <a:noFill/>
        </p:spPr>
        <p:txBody>
          <a:bodyPr wrap="none" rtlCol="0">
            <a:spAutoFit/>
          </a:bodyPr>
          <a:lstStyle/>
          <a:p>
            <a:r>
              <a:rPr lang="en-ES" dirty="0"/>
              <a:t>Incluir:</a:t>
            </a:r>
          </a:p>
          <a:p>
            <a:r>
              <a:rPr lang="en-ES" dirty="0"/>
              <a:t>palabras unknown</a:t>
            </a:r>
          </a:p>
          <a:p>
            <a:r>
              <a:rPr lang="en-ES" dirty="0"/>
              <a:t>palabras con  final syllable stress</a:t>
            </a:r>
          </a:p>
        </p:txBody>
      </p:sp>
      <p:graphicFrame>
        <p:nvGraphicFramePr>
          <p:cNvPr id="3" name="Table 2">
            <a:extLst>
              <a:ext uri="{FF2B5EF4-FFF2-40B4-BE49-F238E27FC236}">
                <a16:creationId xmlns:a16="http://schemas.microsoft.com/office/drawing/2014/main" id="{68BC1FA5-EE6C-4CAA-A194-8CFE3FD3C8B4}"/>
              </a:ext>
            </a:extLst>
          </p:cNvPr>
          <p:cNvGraphicFramePr>
            <a:graphicFrameLocks noGrp="1"/>
          </p:cNvGraphicFramePr>
          <p:nvPr/>
        </p:nvGraphicFramePr>
        <p:xfrm>
          <a:off x="151956" y="1067351"/>
          <a:ext cx="6901169" cy="5165856"/>
        </p:xfrm>
        <a:graphic>
          <a:graphicData uri="http://schemas.openxmlformats.org/drawingml/2006/table">
            <a:tbl>
              <a:tblPr firstRow="1" firstCol="1" bandRow="1">
                <a:tableStyleId>{5C22544A-7EE6-4342-B048-85BDC9FD1C3A}</a:tableStyleId>
              </a:tblPr>
              <a:tblGrid>
                <a:gridCol w="498056">
                  <a:extLst>
                    <a:ext uri="{9D8B030D-6E8A-4147-A177-3AD203B41FA5}">
                      <a16:colId xmlns:a16="http://schemas.microsoft.com/office/drawing/2014/main" val="485634819"/>
                    </a:ext>
                  </a:extLst>
                </a:gridCol>
                <a:gridCol w="1336866">
                  <a:extLst>
                    <a:ext uri="{9D8B030D-6E8A-4147-A177-3AD203B41FA5}">
                      <a16:colId xmlns:a16="http://schemas.microsoft.com/office/drawing/2014/main" val="2192271133"/>
                    </a:ext>
                  </a:extLst>
                </a:gridCol>
                <a:gridCol w="1425970">
                  <a:extLst>
                    <a:ext uri="{9D8B030D-6E8A-4147-A177-3AD203B41FA5}">
                      <a16:colId xmlns:a16="http://schemas.microsoft.com/office/drawing/2014/main" val="3693651617"/>
                    </a:ext>
                  </a:extLst>
                </a:gridCol>
                <a:gridCol w="1410066">
                  <a:extLst>
                    <a:ext uri="{9D8B030D-6E8A-4147-A177-3AD203B41FA5}">
                      <a16:colId xmlns:a16="http://schemas.microsoft.com/office/drawing/2014/main" val="1343081864"/>
                    </a:ext>
                  </a:extLst>
                </a:gridCol>
                <a:gridCol w="2230211">
                  <a:extLst>
                    <a:ext uri="{9D8B030D-6E8A-4147-A177-3AD203B41FA5}">
                      <a16:colId xmlns:a16="http://schemas.microsoft.com/office/drawing/2014/main" val="2829205803"/>
                    </a:ext>
                  </a:extLst>
                </a:gridCol>
              </a:tblGrid>
              <a:tr h="332294">
                <a:tc>
                  <a:txBody>
                    <a:bodyPr/>
                    <a:lstStyle/>
                    <a:p>
                      <a:pPr>
                        <a:spcAft>
                          <a:spcPts val="0"/>
                        </a:spcAft>
                      </a:pPr>
                      <a:r>
                        <a:rPr lang="en-GB" sz="2000">
                          <a:effectLst/>
                        </a:rPr>
                        <a:t> </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2000">
                          <a:effectLst/>
                        </a:rPr>
                        <a:t>Yo</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2000">
                          <a:effectLst/>
                        </a:rPr>
                        <a:t>Tú</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2000">
                          <a:effectLst/>
                        </a:rPr>
                        <a:t>él/ella</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spcAft>
                          <a:spcPts val="0"/>
                        </a:spcAft>
                      </a:pPr>
                      <a:r>
                        <a:rPr lang="en-GB" sz="2000" dirty="0">
                          <a:effectLst/>
                        </a:rPr>
                        <a:t>English meaning</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30556227"/>
                  </a:ext>
                </a:extLst>
              </a:tr>
              <a:tr h="422881">
                <a:tc>
                  <a:txBody>
                    <a:bodyPr/>
                    <a:lstStyle/>
                    <a:p>
                      <a:pPr>
                        <a:spcAft>
                          <a:spcPts val="0"/>
                        </a:spcAft>
                      </a:pPr>
                      <a:r>
                        <a:rPr lang="en-GB" sz="2000" dirty="0">
                          <a:effectLst/>
                        </a:rPr>
                        <a:t>1</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91998675"/>
                  </a:ext>
                </a:extLst>
              </a:tr>
              <a:tr h="332294">
                <a:tc>
                  <a:txBody>
                    <a:bodyPr/>
                    <a:lstStyle/>
                    <a:p>
                      <a:pPr>
                        <a:spcAft>
                          <a:spcPts val="0"/>
                        </a:spcAft>
                      </a:pPr>
                      <a:r>
                        <a:rPr lang="en-GB" sz="2000" dirty="0">
                          <a:effectLst/>
                        </a:rPr>
                        <a:t>2</a:t>
                      </a: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279027272"/>
                  </a:ext>
                </a:extLst>
              </a:tr>
              <a:tr h="332294">
                <a:tc>
                  <a:txBody>
                    <a:bodyPr/>
                    <a:lstStyle/>
                    <a:p>
                      <a:pPr>
                        <a:spcAft>
                          <a:spcPts val="0"/>
                        </a:spcAft>
                      </a:pPr>
                      <a:r>
                        <a:rPr lang="en-GB" sz="2000">
                          <a:effectLst/>
                        </a:rPr>
                        <a:t>3</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016567768"/>
                  </a:ext>
                </a:extLst>
              </a:tr>
              <a:tr h="423153">
                <a:tc>
                  <a:txBody>
                    <a:bodyPr/>
                    <a:lstStyle/>
                    <a:p>
                      <a:pPr>
                        <a:spcAft>
                          <a:spcPts val="0"/>
                        </a:spcAft>
                      </a:pPr>
                      <a:r>
                        <a:rPr lang="en-GB" sz="2000">
                          <a:effectLst/>
                        </a:rPr>
                        <a:t>4</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67536360"/>
                  </a:ext>
                </a:extLst>
              </a:tr>
              <a:tr h="332294">
                <a:tc>
                  <a:txBody>
                    <a:bodyPr/>
                    <a:lstStyle/>
                    <a:p>
                      <a:pPr>
                        <a:spcAft>
                          <a:spcPts val="0"/>
                        </a:spcAft>
                      </a:pPr>
                      <a:r>
                        <a:rPr lang="en-GB" sz="2000">
                          <a:effectLst/>
                        </a:rPr>
                        <a:t>5</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786308385"/>
                  </a:ext>
                </a:extLst>
              </a:tr>
              <a:tr h="332294">
                <a:tc>
                  <a:txBody>
                    <a:bodyPr/>
                    <a:lstStyle/>
                    <a:p>
                      <a:pPr>
                        <a:spcAft>
                          <a:spcPts val="0"/>
                        </a:spcAft>
                      </a:pPr>
                      <a:r>
                        <a:rPr lang="en-GB" sz="2000">
                          <a:effectLst/>
                        </a:rPr>
                        <a:t>6</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52870321"/>
                  </a:ext>
                </a:extLst>
              </a:tr>
              <a:tr h="332294">
                <a:tc>
                  <a:txBody>
                    <a:bodyPr/>
                    <a:lstStyle/>
                    <a:p>
                      <a:pPr>
                        <a:spcAft>
                          <a:spcPts val="0"/>
                        </a:spcAft>
                      </a:pPr>
                      <a:r>
                        <a:rPr lang="en-GB" sz="2000">
                          <a:effectLst/>
                        </a:rPr>
                        <a:t>7</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59187014"/>
                  </a:ext>
                </a:extLst>
              </a:tr>
              <a:tr h="332294">
                <a:tc>
                  <a:txBody>
                    <a:bodyPr/>
                    <a:lstStyle/>
                    <a:p>
                      <a:pPr>
                        <a:spcAft>
                          <a:spcPts val="0"/>
                        </a:spcAft>
                      </a:pPr>
                      <a:r>
                        <a:rPr lang="en-GB" sz="2000">
                          <a:effectLst/>
                        </a:rPr>
                        <a:t>8</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533153486"/>
                  </a:ext>
                </a:extLst>
              </a:tr>
              <a:tr h="332294">
                <a:tc>
                  <a:txBody>
                    <a:bodyPr/>
                    <a:lstStyle/>
                    <a:p>
                      <a:pPr>
                        <a:spcAft>
                          <a:spcPts val="0"/>
                        </a:spcAft>
                      </a:pPr>
                      <a:r>
                        <a:rPr lang="en-GB" sz="2000" dirty="0">
                          <a:effectLst/>
                        </a:rPr>
                        <a:t>9</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35254259"/>
                  </a:ext>
                </a:extLst>
              </a:tr>
              <a:tr h="332294">
                <a:tc>
                  <a:txBody>
                    <a:bodyPr/>
                    <a:lstStyle/>
                    <a:p>
                      <a:pPr>
                        <a:spcAft>
                          <a:spcPts val="0"/>
                        </a:spcAft>
                      </a:pPr>
                      <a:r>
                        <a:rPr lang="en-GB" sz="2000">
                          <a:effectLst/>
                        </a:rPr>
                        <a:t>10</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65706947"/>
                  </a:ext>
                </a:extLst>
              </a:tr>
              <a:tr h="332294">
                <a:tc>
                  <a:txBody>
                    <a:bodyPr/>
                    <a:lstStyle/>
                    <a:p>
                      <a:pPr>
                        <a:spcAft>
                          <a:spcPts val="0"/>
                        </a:spcAft>
                      </a:pPr>
                      <a:r>
                        <a:rPr lang="en-GB" sz="2000">
                          <a:effectLst/>
                        </a:rPr>
                        <a:t>11</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79503173"/>
                  </a:ext>
                </a:extLst>
              </a:tr>
              <a:tr h="332294">
                <a:tc>
                  <a:txBody>
                    <a:bodyPr/>
                    <a:lstStyle/>
                    <a:p>
                      <a:pPr>
                        <a:spcAft>
                          <a:spcPts val="0"/>
                        </a:spcAft>
                      </a:pPr>
                      <a:r>
                        <a:rPr lang="en-GB" sz="2000">
                          <a:effectLst/>
                        </a:rPr>
                        <a:t>12</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649411457"/>
                  </a:ext>
                </a:extLst>
              </a:tr>
              <a:tr h="332294">
                <a:tc>
                  <a:txBody>
                    <a:bodyPr/>
                    <a:lstStyle/>
                    <a:p>
                      <a:pPr>
                        <a:spcAft>
                          <a:spcPts val="0"/>
                        </a:spcAft>
                      </a:pPr>
                      <a:r>
                        <a:rPr lang="en-GB" sz="2000">
                          <a:effectLst/>
                        </a:rPr>
                        <a:t>13</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77727286"/>
                  </a:ext>
                </a:extLst>
              </a:tr>
              <a:tr h="332294">
                <a:tc>
                  <a:txBody>
                    <a:bodyPr/>
                    <a:lstStyle/>
                    <a:p>
                      <a:pPr>
                        <a:spcAft>
                          <a:spcPts val="0"/>
                        </a:spcAft>
                      </a:pPr>
                      <a:r>
                        <a:rPr lang="en-GB" sz="2000">
                          <a:effectLst/>
                        </a:rPr>
                        <a:t>14</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spcAft>
                          <a:spcPts val="0"/>
                        </a:spcAft>
                      </a:pP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507160381"/>
                  </a:ext>
                </a:extLst>
              </a:tr>
            </a:tbl>
          </a:graphicData>
        </a:graphic>
      </p:graphicFrame>
      <p:sp>
        <p:nvSpPr>
          <p:cNvPr id="4" name="Rectangle 3">
            <a:extLst>
              <a:ext uri="{FF2B5EF4-FFF2-40B4-BE49-F238E27FC236}">
                <a16:creationId xmlns:a16="http://schemas.microsoft.com/office/drawing/2014/main" id="{DD6A7D0D-38DF-458F-92BC-676F3204EAF6}"/>
              </a:ext>
            </a:extLst>
          </p:cNvPr>
          <p:cNvSpPr/>
          <p:nvPr/>
        </p:nvSpPr>
        <p:spPr>
          <a:xfrm>
            <a:off x="4975388" y="1510839"/>
            <a:ext cx="1228438" cy="369332"/>
          </a:xfrm>
          <a:prstGeom prst="rect">
            <a:avLst/>
          </a:prstGeom>
        </p:spPr>
        <p:txBody>
          <a:bodyPr wrap="square">
            <a:spAutoFit/>
          </a:bodyPr>
          <a:lstStyle/>
          <a:p>
            <a:pPr>
              <a:spcAft>
                <a:spcPts val="0"/>
              </a:spcAft>
            </a:pPr>
            <a:r>
              <a:rPr lang="en-GB" dirty="0"/>
              <a:t>went out</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a:extLst>
              <a:ext uri="{FF2B5EF4-FFF2-40B4-BE49-F238E27FC236}">
                <a16:creationId xmlns:a16="http://schemas.microsoft.com/office/drawing/2014/main" id="{063ACAA8-F9B7-417C-8775-746162CC886D}"/>
              </a:ext>
            </a:extLst>
          </p:cNvPr>
          <p:cNvSpPr/>
          <p:nvPr/>
        </p:nvSpPr>
        <p:spPr>
          <a:xfrm>
            <a:off x="4975388" y="1838867"/>
            <a:ext cx="1140122" cy="369332"/>
          </a:xfrm>
          <a:prstGeom prst="rect">
            <a:avLst/>
          </a:prstGeom>
        </p:spPr>
        <p:txBody>
          <a:bodyPr wrap="square">
            <a:spAutoFit/>
          </a:bodyPr>
          <a:lstStyle/>
          <a:p>
            <a:pPr>
              <a:spcAft>
                <a:spcPts val="0"/>
              </a:spcAft>
            </a:pPr>
            <a:r>
              <a:rPr lang="en-GB" dirty="0"/>
              <a:t>survived</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a:extLst>
              <a:ext uri="{FF2B5EF4-FFF2-40B4-BE49-F238E27FC236}">
                <a16:creationId xmlns:a16="http://schemas.microsoft.com/office/drawing/2014/main" id="{E5A33CCD-5DCA-4F07-A4F5-3061280A2918}"/>
              </a:ext>
            </a:extLst>
          </p:cNvPr>
          <p:cNvSpPr/>
          <p:nvPr/>
        </p:nvSpPr>
        <p:spPr>
          <a:xfrm>
            <a:off x="5012265" y="2218541"/>
            <a:ext cx="571894" cy="369332"/>
          </a:xfrm>
          <a:prstGeom prst="rect">
            <a:avLst/>
          </a:prstGeom>
        </p:spPr>
        <p:txBody>
          <a:bodyPr wrap="square">
            <a:spAutoFit/>
          </a:bodyPr>
          <a:lstStyle/>
          <a:p>
            <a:pPr>
              <a:spcAft>
                <a:spcPts val="0"/>
              </a:spcAft>
            </a:pPr>
            <a:r>
              <a:rPr lang="en-GB" dirty="0"/>
              <a:t>lost</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a:extLst>
              <a:ext uri="{FF2B5EF4-FFF2-40B4-BE49-F238E27FC236}">
                <a16:creationId xmlns:a16="http://schemas.microsoft.com/office/drawing/2014/main" id="{6015E7AF-3D4C-40F7-8A50-DF9237A7F2A6}"/>
              </a:ext>
            </a:extLst>
          </p:cNvPr>
          <p:cNvSpPr/>
          <p:nvPr/>
        </p:nvSpPr>
        <p:spPr>
          <a:xfrm>
            <a:off x="4998169" y="2553478"/>
            <a:ext cx="1316755" cy="369332"/>
          </a:xfrm>
          <a:prstGeom prst="rect">
            <a:avLst/>
          </a:prstGeom>
        </p:spPr>
        <p:txBody>
          <a:bodyPr wrap="square">
            <a:spAutoFit/>
          </a:bodyPr>
          <a:lstStyle/>
          <a:p>
            <a:pPr>
              <a:spcAft>
                <a:spcPts val="0"/>
              </a:spcAft>
            </a:pPr>
            <a:r>
              <a:rPr lang="en-GB" dirty="0"/>
              <a:t>achieved</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15" name="Rectangle 14">
            <a:extLst>
              <a:ext uri="{FF2B5EF4-FFF2-40B4-BE49-F238E27FC236}">
                <a16:creationId xmlns:a16="http://schemas.microsoft.com/office/drawing/2014/main" id="{D87AB4C8-813F-4C2B-BEB7-928AAE923184}"/>
              </a:ext>
            </a:extLst>
          </p:cNvPr>
          <p:cNvSpPr/>
          <p:nvPr/>
        </p:nvSpPr>
        <p:spPr>
          <a:xfrm>
            <a:off x="4998169" y="2879497"/>
            <a:ext cx="730198" cy="369332"/>
          </a:xfrm>
          <a:prstGeom prst="rect">
            <a:avLst/>
          </a:prstGeom>
        </p:spPr>
        <p:txBody>
          <a:bodyPr wrap="square">
            <a:spAutoFit/>
          </a:bodyPr>
          <a:lstStyle/>
          <a:p>
            <a:pPr>
              <a:spcAft>
                <a:spcPts val="0"/>
              </a:spcAft>
            </a:pPr>
            <a:r>
              <a:rPr lang="en-GB" dirty="0"/>
              <a:t>born</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16" name="Rectangle 15">
            <a:extLst>
              <a:ext uri="{FF2B5EF4-FFF2-40B4-BE49-F238E27FC236}">
                <a16:creationId xmlns:a16="http://schemas.microsoft.com/office/drawing/2014/main" id="{07BB6BCD-DCCE-4D63-BC51-EFA4D39C7805}"/>
              </a:ext>
            </a:extLst>
          </p:cNvPr>
          <p:cNvSpPr/>
          <p:nvPr/>
        </p:nvSpPr>
        <p:spPr>
          <a:xfrm>
            <a:off x="5009050" y="3201217"/>
            <a:ext cx="1158451" cy="369332"/>
          </a:xfrm>
          <a:prstGeom prst="rect">
            <a:avLst/>
          </a:prstGeom>
        </p:spPr>
        <p:txBody>
          <a:bodyPr wrap="square">
            <a:spAutoFit/>
          </a:bodyPr>
          <a:lstStyle/>
          <a:p>
            <a:pPr>
              <a:spcAft>
                <a:spcPts val="0"/>
              </a:spcAft>
            </a:pPr>
            <a:r>
              <a:rPr lang="en-GB" dirty="0"/>
              <a:t>grew up</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17" name="Rectangle 16">
            <a:extLst>
              <a:ext uri="{FF2B5EF4-FFF2-40B4-BE49-F238E27FC236}">
                <a16:creationId xmlns:a16="http://schemas.microsoft.com/office/drawing/2014/main" id="{84842801-5A8C-42A0-85EB-A69E2FA4F9F1}"/>
              </a:ext>
            </a:extLst>
          </p:cNvPr>
          <p:cNvSpPr/>
          <p:nvPr/>
        </p:nvSpPr>
        <p:spPr>
          <a:xfrm>
            <a:off x="4989936" y="3550630"/>
            <a:ext cx="1188446" cy="369332"/>
          </a:xfrm>
          <a:prstGeom prst="rect">
            <a:avLst/>
          </a:prstGeom>
        </p:spPr>
        <p:txBody>
          <a:bodyPr wrap="square">
            <a:spAutoFit/>
          </a:bodyPr>
          <a:lstStyle/>
          <a:p>
            <a:pPr>
              <a:spcAft>
                <a:spcPts val="0"/>
              </a:spcAft>
            </a:pPr>
            <a:r>
              <a:rPr lang="en-GB" dirty="0"/>
              <a:t>returned</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18" name="Rectangle 17">
            <a:extLst>
              <a:ext uri="{FF2B5EF4-FFF2-40B4-BE49-F238E27FC236}">
                <a16:creationId xmlns:a16="http://schemas.microsoft.com/office/drawing/2014/main" id="{EF01DC34-0609-4A8A-9FBE-67F842A9405A}"/>
              </a:ext>
            </a:extLst>
          </p:cNvPr>
          <p:cNvSpPr/>
          <p:nvPr/>
        </p:nvSpPr>
        <p:spPr>
          <a:xfrm>
            <a:off x="4998169" y="3897577"/>
            <a:ext cx="1376745" cy="369332"/>
          </a:xfrm>
          <a:prstGeom prst="rect">
            <a:avLst/>
          </a:prstGeom>
        </p:spPr>
        <p:txBody>
          <a:bodyPr wrap="square">
            <a:spAutoFit/>
          </a:bodyPr>
          <a:lstStyle/>
          <a:p>
            <a:pPr>
              <a:spcAft>
                <a:spcPts val="0"/>
              </a:spcAft>
            </a:pPr>
            <a:r>
              <a:rPr lang="en-GB" dirty="0"/>
              <a:t>picked up</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19" name="Rectangle 18">
            <a:extLst>
              <a:ext uri="{FF2B5EF4-FFF2-40B4-BE49-F238E27FC236}">
                <a16:creationId xmlns:a16="http://schemas.microsoft.com/office/drawing/2014/main" id="{B654926B-02B6-4211-BFA5-32E320C55E42}"/>
              </a:ext>
            </a:extLst>
          </p:cNvPr>
          <p:cNvSpPr/>
          <p:nvPr/>
        </p:nvSpPr>
        <p:spPr>
          <a:xfrm>
            <a:off x="5009050" y="4175837"/>
            <a:ext cx="1136789" cy="369332"/>
          </a:xfrm>
          <a:prstGeom prst="rect">
            <a:avLst/>
          </a:prstGeom>
        </p:spPr>
        <p:txBody>
          <a:bodyPr wrap="square">
            <a:spAutoFit/>
          </a:bodyPr>
          <a:lstStyle/>
          <a:p>
            <a:pPr>
              <a:spcAft>
                <a:spcPts val="0"/>
              </a:spcAft>
            </a:pPr>
            <a:r>
              <a:rPr lang="en-GB" dirty="0"/>
              <a:t>opened</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20" name="Rectangle 19">
            <a:extLst>
              <a:ext uri="{FF2B5EF4-FFF2-40B4-BE49-F238E27FC236}">
                <a16:creationId xmlns:a16="http://schemas.microsoft.com/office/drawing/2014/main" id="{C1849927-2F9B-414D-A1CB-EFC1B99C09DF}"/>
              </a:ext>
            </a:extLst>
          </p:cNvPr>
          <p:cNvSpPr/>
          <p:nvPr/>
        </p:nvSpPr>
        <p:spPr>
          <a:xfrm>
            <a:off x="5028096" y="4517918"/>
            <a:ext cx="573560" cy="369332"/>
          </a:xfrm>
          <a:prstGeom prst="rect">
            <a:avLst/>
          </a:prstGeom>
        </p:spPr>
        <p:txBody>
          <a:bodyPr wrap="square">
            <a:spAutoFit/>
          </a:bodyPr>
          <a:lstStyle/>
          <a:p>
            <a:r>
              <a:rPr lang="en-GB" dirty="0"/>
              <a:t>ran</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21" name="Rectangle 20">
            <a:extLst>
              <a:ext uri="{FF2B5EF4-FFF2-40B4-BE49-F238E27FC236}">
                <a16:creationId xmlns:a16="http://schemas.microsoft.com/office/drawing/2014/main" id="{6824A0B8-6A65-4C6D-B22E-F84A0CD4CF8F}"/>
              </a:ext>
            </a:extLst>
          </p:cNvPr>
          <p:cNvSpPr/>
          <p:nvPr/>
        </p:nvSpPr>
        <p:spPr>
          <a:xfrm>
            <a:off x="5037895" y="4849266"/>
            <a:ext cx="1503388" cy="369332"/>
          </a:xfrm>
          <a:prstGeom prst="rect">
            <a:avLst/>
          </a:prstGeom>
        </p:spPr>
        <p:txBody>
          <a:bodyPr wrap="square">
            <a:spAutoFit/>
          </a:bodyPr>
          <a:lstStyle/>
          <a:p>
            <a:pPr>
              <a:spcAft>
                <a:spcPts val="0"/>
              </a:spcAft>
            </a:pPr>
            <a:r>
              <a:rPr lang="en-GB" dirty="0"/>
              <a:t>recognised</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22" name="Rectangle 21">
            <a:extLst>
              <a:ext uri="{FF2B5EF4-FFF2-40B4-BE49-F238E27FC236}">
                <a16:creationId xmlns:a16="http://schemas.microsoft.com/office/drawing/2014/main" id="{884C8D7B-8B7D-40A1-88D5-539DD9408093}"/>
              </a:ext>
            </a:extLst>
          </p:cNvPr>
          <p:cNvSpPr/>
          <p:nvPr/>
        </p:nvSpPr>
        <p:spPr>
          <a:xfrm>
            <a:off x="5012279" y="5148772"/>
            <a:ext cx="1395074" cy="369332"/>
          </a:xfrm>
          <a:prstGeom prst="rect">
            <a:avLst/>
          </a:prstGeom>
        </p:spPr>
        <p:txBody>
          <a:bodyPr wrap="square">
            <a:spAutoFit/>
          </a:bodyPr>
          <a:lstStyle/>
          <a:p>
            <a:pPr>
              <a:spcAft>
                <a:spcPts val="0"/>
              </a:spcAft>
            </a:pPr>
            <a:r>
              <a:rPr lang="en-GB" dirty="0"/>
              <a:t>appeared</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23" name="Rectangle 22">
            <a:extLst>
              <a:ext uri="{FF2B5EF4-FFF2-40B4-BE49-F238E27FC236}">
                <a16:creationId xmlns:a16="http://schemas.microsoft.com/office/drawing/2014/main" id="{908A1FE8-A15D-43C0-946D-ADA776C1841B}"/>
              </a:ext>
            </a:extLst>
          </p:cNvPr>
          <p:cNvSpPr/>
          <p:nvPr/>
        </p:nvSpPr>
        <p:spPr>
          <a:xfrm>
            <a:off x="5024930" y="5521466"/>
            <a:ext cx="1153452" cy="369332"/>
          </a:xfrm>
          <a:prstGeom prst="rect">
            <a:avLst/>
          </a:prstGeom>
        </p:spPr>
        <p:txBody>
          <a:bodyPr wrap="square">
            <a:spAutoFit/>
          </a:bodyPr>
          <a:lstStyle/>
          <a:p>
            <a:pPr>
              <a:spcAft>
                <a:spcPts val="0"/>
              </a:spcAft>
            </a:pPr>
            <a:r>
              <a:rPr lang="en-GB" dirty="0"/>
              <a:t>went up</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24" name="Rectangle 23">
            <a:extLst>
              <a:ext uri="{FF2B5EF4-FFF2-40B4-BE49-F238E27FC236}">
                <a16:creationId xmlns:a16="http://schemas.microsoft.com/office/drawing/2014/main" id="{BBB864A1-08CD-4565-8C57-C128BF353BAF}"/>
              </a:ext>
            </a:extLst>
          </p:cNvPr>
          <p:cNvSpPr/>
          <p:nvPr/>
        </p:nvSpPr>
        <p:spPr>
          <a:xfrm>
            <a:off x="5032261" y="5915183"/>
            <a:ext cx="551898" cy="369332"/>
          </a:xfrm>
          <a:prstGeom prst="rect">
            <a:avLst/>
          </a:prstGeom>
        </p:spPr>
        <p:txBody>
          <a:bodyPr wrap="square">
            <a:spAutoFit/>
          </a:bodyPr>
          <a:lstStyle/>
          <a:p>
            <a:pPr>
              <a:spcAft>
                <a:spcPts val="0"/>
              </a:spcAft>
            </a:pPr>
            <a:r>
              <a:rPr lang="en-GB" dirty="0"/>
              <a:t>hid</a:t>
            </a:r>
            <a:endParaRPr lang="en-GB" dirty="0">
              <a:latin typeface="Calibri" panose="020F0502020204030204" pitchFamily="34" charset="0"/>
              <a:ea typeface="Calibri" panose="020F0502020204030204" pitchFamily="34" charset="0"/>
              <a:cs typeface="Times New Roman" panose="02020603050405020304" pitchFamily="18" charset="0"/>
            </a:endParaRPr>
          </a:p>
        </p:txBody>
      </p:sp>
      <p:sp>
        <p:nvSpPr>
          <p:cNvPr id="66" name="Rectangle 65">
            <a:extLst>
              <a:ext uri="{FF2B5EF4-FFF2-40B4-BE49-F238E27FC236}">
                <a16:creationId xmlns:a16="http://schemas.microsoft.com/office/drawing/2014/main" id="{4C6300EF-E7AD-495D-B80B-2FF4292B4A82}"/>
              </a:ext>
            </a:extLst>
          </p:cNvPr>
          <p:cNvSpPr/>
          <p:nvPr/>
        </p:nvSpPr>
        <p:spPr>
          <a:xfrm>
            <a:off x="3723739" y="1407708"/>
            <a:ext cx="761747" cy="369332"/>
          </a:xfrm>
          <a:prstGeom prst="rect">
            <a:avLst/>
          </a:prstGeom>
        </p:spPr>
        <p:txBody>
          <a:bodyPr wrap="none">
            <a:spAutoFit/>
          </a:bodyPr>
          <a:lstStyle/>
          <a:p>
            <a:r>
              <a:rPr lang="es-ES" b="1" dirty="0">
                <a:solidFill>
                  <a:schemeClr val="dk1"/>
                </a:solidFill>
              </a:rPr>
              <a:t>salió</a:t>
            </a:r>
            <a:r>
              <a:rPr lang="es-ES" dirty="0">
                <a:solidFill>
                  <a:schemeClr val="dk1"/>
                </a:solidFill>
              </a:rPr>
              <a:t> </a:t>
            </a:r>
            <a:endParaRPr lang="en-GB" dirty="0"/>
          </a:p>
        </p:txBody>
      </p:sp>
      <p:sp>
        <p:nvSpPr>
          <p:cNvPr id="67" name="Rectangle 66">
            <a:extLst>
              <a:ext uri="{FF2B5EF4-FFF2-40B4-BE49-F238E27FC236}">
                <a16:creationId xmlns:a16="http://schemas.microsoft.com/office/drawing/2014/main" id="{EDEDA70A-7B2F-4779-90A2-6A969E1C9CCF}"/>
              </a:ext>
            </a:extLst>
          </p:cNvPr>
          <p:cNvSpPr/>
          <p:nvPr/>
        </p:nvSpPr>
        <p:spPr>
          <a:xfrm>
            <a:off x="659512" y="1797217"/>
            <a:ext cx="1228438" cy="369332"/>
          </a:xfrm>
          <a:prstGeom prst="rect">
            <a:avLst/>
          </a:prstGeom>
        </p:spPr>
        <p:txBody>
          <a:bodyPr wrap="square">
            <a:spAutoFit/>
          </a:bodyPr>
          <a:lstStyle/>
          <a:p>
            <a:r>
              <a:rPr lang="es-ES" b="1" dirty="0">
                <a:solidFill>
                  <a:schemeClr val="dk1"/>
                </a:solidFill>
              </a:rPr>
              <a:t>sobreviví </a:t>
            </a:r>
            <a:endParaRPr lang="en-GB" dirty="0"/>
          </a:p>
        </p:txBody>
      </p:sp>
      <p:sp>
        <p:nvSpPr>
          <p:cNvPr id="68" name="Rectangle 67">
            <a:extLst>
              <a:ext uri="{FF2B5EF4-FFF2-40B4-BE49-F238E27FC236}">
                <a16:creationId xmlns:a16="http://schemas.microsoft.com/office/drawing/2014/main" id="{1738D7A8-AB60-4160-A33A-B0EB54DD9FD6}"/>
              </a:ext>
            </a:extLst>
          </p:cNvPr>
          <p:cNvSpPr/>
          <p:nvPr/>
        </p:nvSpPr>
        <p:spPr>
          <a:xfrm>
            <a:off x="890454" y="2139626"/>
            <a:ext cx="766557" cy="369332"/>
          </a:xfrm>
          <a:prstGeom prst="rect">
            <a:avLst/>
          </a:prstGeom>
        </p:spPr>
        <p:txBody>
          <a:bodyPr wrap="none">
            <a:spAutoFit/>
          </a:bodyPr>
          <a:lstStyle/>
          <a:p>
            <a:r>
              <a:rPr lang="es-ES" b="1" dirty="0">
                <a:solidFill>
                  <a:schemeClr val="dk1"/>
                </a:solidFill>
              </a:rPr>
              <a:t>perdí</a:t>
            </a:r>
            <a:endParaRPr lang="en-GB" dirty="0"/>
          </a:p>
        </p:txBody>
      </p:sp>
      <p:sp>
        <p:nvSpPr>
          <p:cNvPr id="69" name="Rectangle 68">
            <a:extLst>
              <a:ext uri="{FF2B5EF4-FFF2-40B4-BE49-F238E27FC236}">
                <a16:creationId xmlns:a16="http://schemas.microsoft.com/office/drawing/2014/main" id="{94022772-F150-483F-A954-81F30C947CE5}"/>
              </a:ext>
            </a:extLst>
          </p:cNvPr>
          <p:cNvSpPr/>
          <p:nvPr/>
        </p:nvSpPr>
        <p:spPr>
          <a:xfrm>
            <a:off x="798281" y="2510165"/>
            <a:ext cx="950901" cy="369332"/>
          </a:xfrm>
          <a:prstGeom prst="rect">
            <a:avLst/>
          </a:prstGeom>
        </p:spPr>
        <p:txBody>
          <a:bodyPr wrap="none">
            <a:spAutoFit/>
          </a:bodyPr>
          <a:lstStyle/>
          <a:p>
            <a:pPr>
              <a:spcAft>
                <a:spcPts val="0"/>
              </a:spcAft>
            </a:pPr>
            <a:r>
              <a:rPr lang="es-ES" b="1" dirty="0">
                <a:solidFill>
                  <a:schemeClr val="dk1"/>
                </a:solidFill>
              </a:rPr>
              <a:t>cumplí</a:t>
            </a:r>
            <a:endParaRPr lang="en-GB"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0" name="Rectangle 69">
            <a:extLst>
              <a:ext uri="{FF2B5EF4-FFF2-40B4-BE49-F238E27FC236}">
                <a16:creationId xmlns:a16="http://schemas.microsoft.com/office/drawing/2014/main" id="{0711DD54-3256-4A56-8873-9E2011B1889B}"/>
              </a:ext>
            </a:extLst>
          </p:cNvPr>
          <p:cNvSpPr/>
          <p:nvPr/>
        </p:nvSpPr>
        <p:spPr>
          <a:xfrm>
            <a:off x="3676100" y="2882457"/>
            <a:ext cx="889987" cy="369332"/>
          </a:xfrm>
          <a:prstGeom prst="rect">
            <a:avLst/>
          </a:prstGeom>
        </p:spPr>
        <p:txBody>
          <a:bodyPr wrap="none">
            <a:spAutoFit/>
          </a:bodyPr>
          <a:lstStyle/>
          <a:p>
            <a:r>
              <a:rPr lang="es-ES" b="1" dirty="0">
                <a:solidFill>
                  <a:schemeClr val="dk1"/>
                </a:solidFill>
              </a:rPr>
              <a:t>nació </a:t>
            </a:r>
            <a:endParaRPr lang="en-GB" dirty="0"/>
          </a:p>
        </p:txBody>
      </p:sp>
      <p:sp>
        <p:nvSpPr>
          <p:cNvPr id="71" name="Rectangle 70">
            <a:extLst>
              <a:ext uri="{FF2B5EF4-FFF2-40B4-BE49-F238E27FC236}">
                <a16:creationId xmlns:a16="http://schemas.microsoft.com/office/drawing/2014/main" id="{ACC9186B-2D82-4BE3-8EFE-1B8D1E94314B}"/>
              </a:ext>
            </a:extLst>
          </p:cNvPr>
          <p:cNvSpPr/>
          <p:nvPr/>
        </p:nvSpPr>
        <p:spPr>
          <a:xfrm>
            <a:off x="3652277" y="3222814"/>
            <a:ext cx="904415" cy="369332"/>
          </a:xfrm>
          <a:prstGeom prst="rect">
            <a:avLst/>
          </a:prstGeom>
        </p:spPr>
        <p:txBody>
          <a:bodyPr wrap="none">
            <a:spAutoFit/>
          </a:bodyPr>
          <a:lstStyle/>
          <a:p>
            <a:r>
              <a:rPr lang="es-ES" b="1" dirty="0">
                <a:solidFill>
                  <a:schemeClr val="dk1"/>
                </a:solidFill>
              </a:rPr>
              <a:t>creció</a:t>
            </a:r>
            <a:endParaRPr lang="en-GB" dirty="0"/>
          </a:p>
        </p:txBody>
      </p:sp>
      <p:sp>
        <p:nvSpPr>
          <p:cNvPr id="72" name="Rectangle 71">
            <a:extLst>
              <a:ext uri="{FF2B5EF4-FFF2-40B4-BE49-F238E27FC236}">
                <a16:creationId xmlns:a16="http://schemas.microsoft.com/office/drawing/2014/main" id="{4136E28F-7B1D-4759-8EBF-525975D01E29}"/>
              </a:ext>
            </a:extLst>
          </p:cNvPr>
          <p:cNvSpPr/>
          <p:nvPr/>
        </p:nvSpPr>
        <p:spPr>
          <a:xfrm>
            <a:off x="854387" y="3518737"/>
            <a:ext cx="838691" cy="400110"/>
          </a:xfrm>
          <a:prstGeom prst="rect">
            <a:avLst/>
          </a:prstGeom>
        </p:spPr>
        <p:txBody>
          <a:bodyPr wrap="none">
            <a:spAutoFit/>
          </a:bodyPr>
          <a:lstStyle/>
          <a:p>
            <a:pPr>
              <a:spcAft>
                <a:spcPts val="0"/>
              </a:spcAft>
            </a:pPr>
            <a:r>
              <a:rPr lang="en-GB" sz="2000" dirty="0"/>
              <a:t> </a:t>
            </a:r>
            <a:r>
              <a:rPr lang="es-ES" b="1" dirty="0">
                <a:solidFill>
                  <a:schemeClr val="dk1"/>
                </a:solidFill>
              </a:rPr>
              <a:t>volví </a:t>
            </a:r>
            <a:endParaRPr lang="en-GB" sz="2000" dirty="0">
              <a:latin typeface="Calibri" panose="020F0502020204030204" pitchFamily="34" charset="0"/>
              <a:ea typeface="Calibri" panose="020F0502020204030204" pitchFamily="34" charset="0"/>
              <a:cs typeface="Times New Roman" panose="02020603050405020304" pitchFamily="18" charset="0"/>
            </a:endParaRPr>
          </a:p>
        </p:txBody>
      </p:sp>
      <p:sp>
        <p:nvSpPr>
          <p:cNvPr id="73" name="Rectangle 72">
            <a:extLst>
              <a:ext uri="{FF2B5EF4-FFF2-40B4-BE49-F238E27FC236}">
                <a16:creationId xmlns:a16="http://schemas.microsoft.com/office/drawing/2014/main" id="{44C4AF81-87CF-47D4-8F4A-3F6F069F7609}"/>
              </a:ext>
            </a:extLst>
          </p:cNvPr>
          <p:cNvSpPr/>
          <p:nvPr/>
        </p:nvSpPr>
        <p:spPr>
          <a:xfrm>
            <a:off x="2041624" y="3886295"/>
            <a:ext cx="1226618" cy="369332"/>
          </a:xfrm>
          <a:prstGeom prst="rect">
            <a:avLst/>
          </a:prstGeom>
        </p:spPr>
        <p:txBody>
          <a:bodyPr wrap="none">
            <a:spAutoFit/>
          </a:bodyPr>
          <a:lstStyle/>
          <a:p>
            <a:r>
              <a:rPr lang="es-ES" b="1" dirty="0">
                <a:solidFill>
                  <a:schemeClr val="dk1"/>
                </a:solidFill>
              </a:rPr>
              <a:t>recogiste</a:t>
            </a:r>
            <a:endParaRPr lang="en-GB" dirty="0"/>
          </a:p>
        </p:txBody>
      </p:sp>
      <p:sp>
        <p:nvSpPr>
          <p:cNvPr id="74" name="Rectangle 73">
            <a:extLst>
              <a:ext uri="{FF2B5EF4-FFF2-40B4-BE49-F238E27FC236}">
                <a16:creationId xmlns:a16="http://schemas.microsoft.com/office/drawing/2014/main" id="{16E34907-3F6F-4548-891E-4A3F6343FDAE}"/>
              </a:ext>
            </a:extLst>
          </p:cNvPr>
          <p:cNvSpPr/>
          <p:nvPr/>
        </p:nvSpPr>
        <p:spPr>
          <a:xfrm>
            <a:off x="3737814" y="4208386"/>
            <a:ext cx="766557" cy="369332"/>
          </a:xfrm>
          <a:prstGeom prst="rect">
            <a:avLst/>
          </a:prstGeom>
        </p:spPr>
        <p:txBody>
          <a:bodyPr wrap="none">
            <a:spAutoFit/>
          </a:bodyPr>
          <a:lstStyle/>
          <a:p>
            <a:r>
              <a:rPr lang="es-ES" b="1" dirty="0">
                <a:solidFill>
                  <a:schemeClr val="dk1"/>
                </a:solidFill>
              </a:rPr>
              <a:t>abrió</a:t>
            </a:r>
            <a:endParaRPr lang="en-GB" dirty="0"/>
          </a:p>
        </p:txBody>
      </p:sp>
      <p:sp>
        <p:nvSpPr>
          <p:cNvPr id="75" name="Rectangle 74">
            <a:extLst>
              <a:ext uri="{FF2B5EF4-FFF2-40B4-BE49-F238E27FC236}">
                <a16:creationId xmlns:a16="http://schemas.microsoft.com/office/drawing/2014/main" id="{D6F287C1-856E-4F1E-8B23-61E6374B9E34}"/>
              </a:ext>
            </a:extLst>
          </p:cNvPr>
          <p:cNvSpPr/>
          <p:nvPr/>
        </p:nvSpPr>
        <p:spPr>
          <a:xfrm>
            <a:off x="3688371" y="4577718"/>
            <a:ext cx="830677" cy="369332"/>
          </a:xfrm>
          <a:prstGeom prst="rect">
            <a:avLst/>
          </a:prstGeom>
        </p:spPr>
        <p:txBody>
          <a:bodyPr wrap="none">
            <a:spAutoFit/>
          </a:bodyPr>
          <a:lstStyle/>
          <a:p>
            <a:r>
              <a:rPr lang="es-ES" b="1" dirty="0">
                <a:solidFill>
                  <a:schemeClr val="dk1"/>
                </a:solidFill>
              </a:rPr>
              <a:t>corrió</a:t>
            </a:r>
            <a:endParaRPr lang="en-GB" dirty="0"/>
          </a:p>
        </p:txBody>
      </p:sp>
      <p:sp>
        <p:nvSpPr>
          <p:cNvPr id="76" name="Rectangle 75">
            <a:extLst>
              <a:ext uri="{FF2B5EF4-FFF2-40B4-BE49-F238E27FC236}">
                <a16:creationId xmlns:a16="http://schemas.microsoft.com/office/drawing/2014/main" id="{1BE84821-9520-4AED-83EC-2132C2396743}"/>
              </a:ext>
            </a:extLst>
          </p:cNvPr>
          <p:cNvSpPr/>
          <p:nvPr/>
        </p:nvSpPr>
        <p:spPr>
          <a:xfrm>
            <a:off x="1953451" y="4865595"/>
            <a:ext cx="1507144" cy="369332"/>
          </a:xfrm>
          <a:prstGeom prst="rect">
            <a:avLst/>
          </a:prstGeom>
        </p:spPr>
        <p:txBody>
          <a:bodyPr wrap="none">
            <a:spAutoFit/>
          </a:bodyPr>
          <a:lstStyle/>
          <a:p>
            <a:r>
              <a:rPr lang="es-ES" b="1" dirty="0">
                <a:solidFill>
                  <a:schemeClr val="dk1"/>
                </a:solidFill>
              </a:rPr>
              <a:t>reconociste</a:t>
            </a:r>
            <a:endParaRPr lang="en-GB" dirty="0"/>
          </a:p>
        </p:txBody>
      </p:sp>
      <p:sp>
        <p:nvSpPr>
          <p:cNvPr id="77" name="Rectangle 76">
            <a:extLst>
              <a:ext uri="{FF2B5EF4-FFF2-40B4-BE49-F238E27FC236}">
                <a16:creationId xmlns:a16="http://schemas.microsoft.com/office/drawing/2014/main" id="{A5D560BB-7C5A-4FBA-ACB6-90DF1710918B}"/>
              </a:ext>
            </a:extLst>
          </p:cNvPr>
          <p:cNvSpPr/>
          <p:nvPr/>
        </p:nvSpPr>
        <p:spPr>
          <a:xfrm>
            <a:off x="3517588" y="5193958"/>
            <a:ext cx="1213794" cy="369332"/>
          </a:xfrm>
          <a:prstGeom prst="rect">
            <a:avLst/>
          </a:prstGeom>
        </p:spPr>
        <p:txBody>
          <a:bodyPr wrap="none">
            <a:spAutoFit/>
          </a:bodyPr>
          <a:lstStyle/>
          <a:p>
            <a:r>
              <a:rPr lang="es-ES" b="1" dirty="0">
                <a:solidFill>
                  <a:schemeClr val="dk1"/>
                </a:solidFill>
              </a:rPr>
              <a:t>apareció</a:t>
            </a:r>
            <a:endParaRPr lang="en-GB" dirty="0"/>
          </a:p>
        </p:txBody>
      </p:sp>
      <p:sp>
        <p:nvSpPr>
          <p:cNvPr id="78" name="Rectangle 77">
            <a:extLst>
              <a:ext uri="{FF2B5EF4-FFF2-40B4-BE49-F238E27FC236}">
                <a16:creationId xmlns:a16="http://schemas.microsoft.com/office/drawing/2014/main" id="{ADF2C877-F59B-444F-9442-CFAD0683765C}"/>
              </a:ext>
            </a:extLst>
          </p:cNvPr>
          <p:cNvSpPr/>
          <p:nvPr/>
        </p:nvSpPr>
        <p:spPr>
          <a:xfrm>
            <a:off x="957780" y="5521466"/>
            <a:ext cx="631904" cy="369332"/>
          </a:xfrm>
          <a:prstGeom prst="rect">
            <a:avLst/>
          </a:prstGeom>
        </p:spPr>
        <p:txBody>
          <a:bodyPr wrap="none">
            <a:spAutoFit/>
          </a:bodyPr>
          <a:lstStyle/>
          <a:p>
            <a:r>
              <a:rPr lang="es-ES" b="1" dirty="0">
                <a:solidFill>
                  <a:schemeClr val="dk1"/>
                </a:solidFill>
              </a:rPr>
              <a:t>subí</a:t>
            </a:r>
            <a:endParaRPr lang="en-GB" dirty="0"/>
          </a:p>
        </p:txBody>
      </p:sp>
      <p:sp>
        <p:nvSpPr>
          <p:cNvPr id="79" name="Rectangle 78">
            <a:extLst>
              <a:ext uri="{FF2B5EF4-FFF2-40B4-BE49-F238E27FC236}">
                <a16:creationId xmlns:a16="http://schemas.microsoft.com/office/drawing/2014/main" id="{15B58DA3-06B5-4347-A492-5050D3C39A83}"/>
              </a:ext>
            </a:extLst>
          </p:cNvPr>
          <p:cNvSpPr/>
          <p:nvPr/>
        </p:nvSpPr>
        <p:spPr>
          <a:xfrm>
            <a:off x="736566" y="5877337"/>
            <a:ext cx="1074333" cy="369332"/>
          </a:xfrm>
          <a:prstGeom prst="rect">
            <a:avLst/>
          </a:prstGeom>
        </p:spPr>
        <p:txBody>
          <a:bodyPr wrap="none">
            <a:spAutoFit/>
          </a:bodyPr>
          <a:lstStyle/>
          <a:p>
            <a:r>
              <a:rPr lang="es-ES" b="1" dirty="0">
                <a:solidFill>
                  <a:schemeClr val="dk1"/>
                </a:solidFill>
              </a:rPr>
              <a:t>escondí</a:t>
            </a:r>
            <a:endParaRPr lang="en-GB" dirty="0"/>
          </a:p>
        </p:txBody>
      </p:sp>
      <p:pic>
        <p:nvPicPr>
          <p:cNvPr id="6" name="Primera parte de la historia de Carlos 10.1.1.2.wav">
            <a:hlinkClick r:id="" action="ppaction://media"/>
            <a:extLst>
              <a:ext uri="{FF2B5EF4-FFF2-40B4-BE49-F238E27FC236}">
                <a16:creationId xmlns:a16="http://schemas.microsoft.com/office/drawing/2014/main" id="{358455EE-3249-6453-6298-EA6DD3215B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77832" y="310827"/>
            <a:ext cx="812800" cy="812800"/>
          </a:xfrm>
          <a:prstGeom prst="rect">
            <a:avLst/>
          </a:prstGeom>
        </p:spPr>
      </p:pic>
      <p:sp>
        <p:nvSpPr>
          <p:cNvPr id="9" name="Rounded Rectangle 11">
            <a:extLst>
              <a:ext uri="{FF2B5EF4-FFF2-40B4-BE49-F238E27FC236}">
                <a16:creationId xmlns:a16="http://schemas.microsoft.com/office/drawing/2014/main" id="{19FC60FE-1636-C9D5-8A97-FBD854B9CB32}"/>
              </a:ext>
            </a:extLst>
          </p:cNvPr>
          <p:cNvSpPr/>
          <p:nvPr/>
        </p:nvSpPr>
        <p:spPr>
          <a:xfrm>
            <a:off x="9758363" y="258166"/>
            <a:ext cx="2169781"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1" name="TextBox 10">
            <a:extLst>
              <a:ext uri="{FF2B5EF4-FFF2-40B4-BE49-F238E27FC236}">
                <a16:creationId xmlns:a16="http://schemas.microsoft.com/office/drawing/2014/main" id="{67FFAAC9-6CA1-3761-5F8D-C9C4E19DB180}"/>
              </a:ext>
            </a:extLst>
          </p:cNvPr>
          <p:cNvSpPr txBox="1"/>
          <p:nvPr/>
        </p:nvSpPr>
        <p:spPr>
          <a:xfrm>
            <a:off x="7318035" y="2643990"/>
            <a:ext cx="4592385" cy="1938992"/>
          </a:xfrm>
          <a:prstGeom prst="rect">
            <a:avLst/>
          </a:prstGeom>
          <a:noFill/>
        </p:spPr>
        <p:txBody>
          <a:bodyPr wrap="square" rtlCol="0">
            <a:spAutoFit/>
          </a:bodyPr>
          <a:lstStyle/>
          <a:p>
            <a:r>
              <a:rPr lang="en-GB" sz="2000" b="1" dirty="0"/>
              <a:t>Foundation</a:t>
            </a:r>
          </a:p>
          <a:p>
            <a:r>
              <a:rPr lang="en-GB" sz="2000" dirty="0" err="1"/>
              <a:t>Subraya</a:t>
            </a:r>
            <a:r>
              <a:rPr lang="en-GB" sz="2000" dirty="0"/>
              <a:t> </a:t>
            </a:r>
            <a:r>
              <a:rPr lang="en-GB" sz="2000" dirty="0" err="1"/>
              <a:t>los</a:t>
            </a:r>
            <a:r>
              <a:rPr lang="en-GB" sz="2000" dirty="0"/>
              <a:t> </a:t>
            </a:r>
            <a:r>
              <a:rPr lang="en-GB" sz="2000" dirty="0" err="1"/>
              <a:t>verbos</a:t>
            </a:r>
            <a:r>
              <a:rPr lang="en-GB" sz="2000" dirty="0"/>
              <a:t> –er / –</a:t>
            </a:r>
            <a:r>
              <a:rPr lang="en-GB" sz="2000" dirty="0" err="1"/>
              <a:t>ir</a:t>
            </a:r>
            <a:r>
              <a:rPr lang="en-GB" sz="2000" dirty="0"/>
              <a:t> </a:t>
            </a:r>
            <a:r>
              <a:rPr lang="en-GB" sz="2000" dirty="0" err="1"/>
              <a:t>en</a:t>
            </a:r>
            <a:r>
              <a:rPr lang="en-GB" sz="2000" dirty="0"/>
              <a:t> </a:t>
            </a:r>
            <a:r>
              <a:rPr lang="en-GB" sz="2000" dirty="0" err="1"/>
              <a:t>pasado</a:t>
            </a:r>
            <a:r>
              <a:rPr lang="en-GB" sz="2000" dirty="0"/>
              <a:t>. </a:t>
            </a:r>
            <a:r>
              <a:rPr lang="en-GB" sz="2000" dirty="0" err="1"/>
              <a:t>Luego</a:t>
            </a:r>
            <a:r>
              <a:rPr lang="en-GB" sz="2000" dirty="0"/>
              <a:t>, escribe </a:t>
            </a:r>
            <a:r>
              <a:rPr lang="en-GB" sz="2000" dirty="0" err="1"/>
              <a:t>los</a:t>
            </a:r>
            <a:r>
              <a:rPr lang="en-GB" sz="2000" dirty="0"/>
              <a:t> </a:t>
            </a:r>
            <a:r>
              <a:rPr lang="en-GB" sz="2000" dirty="0" err="1"/>
              <a:t>verbos</a:t>
            </a:r>
            <a:r>
              <a:rPr lang="en-GB" sz="2000" dirty="0"/>
              <a:t> </a:t>
            </a:r>
            <a:r>
              <a:rPr lang="en-GB" sz="2000" dirty="0" err="1"/>
              <a:t>en</a:t>
            </a:r>
            <a:r>
              <a:rPr lang="en-GB" sz="2000" dirty="0"/>
              <a:t> </a:t>
            </a:r>
            <a:r>
              <a:rPr lang="en-GB" sz="2000" dirty="0" err="1"/>
              <a:t>orden</a:t>
            </a:r>
            <a:r>
              <a:rPr lang="en-GB" sz="2000" dirty="0"/>
              <a:t> </a:t>
            </a:r>
            <a:r>
              <a:rPr lang="en-GB" sz="2000" dirty="0" err="1"/>
              <a:t>en</a:t>
            </a:r>
            <a:r>
              <a:rPr lang="en-GB" sz="2000" dirty="0"/>
              <a:t> la </a:t>
            </a:r>
            <a:r>
              <a:rPr lang="en-GB" sz="2000" dirty="0" err="1"/>
              <a:t>columbra</a:t>
            </a:r>
            <a:r>
              <a:rPr lang="en-GB" sz="2000" dirty="0"/>
              <a:t> </a:t>
            </a:r>
            <a:r>
              <a:rPr lang="en-GB" sz="2000" dirty="0" err="1"/>
              <a:t>correcta</a:t>
            </a:r>
            <a:r>
              <a:rPr lang="en-GB" sz="2000" dirty="0"/>
              <a:t> </a:t>
            </a:r>
            <a:r>
              <a:rPr lang="en-GB" sz="2000" b="1" dirty="0" err="1"/>
              <a:t>yo</a:t>
            </a:r>
            <a:r>
              <a:rPr lang="en-GB" sz="2000" b="1" dirty="0"/>
              <a:t>, </a:t>
            </a:r>
            <a:r>
              <a:rPr lang="en-GB" sz="2000" b="1" dirty="0" err="1"/>
              <a:t>tú</a:t>
            </a:r>
            <a:r>
              <a:rPr lang="en-GB" sz="2000" b="1" dirty="0"/>
              <a:t>, </a:t>
            </a:r>
            <a:r>
              <a:rPr lang="en-GB" sz="2000" b="1" dirty="0" err="1"/>
              <a:t>él</a:t>
            </a:r>
            <a:r>
              <a:rPr lang="en-GB" sz="2000" b="1" dirty="0"/>
              <a:t>/</a:t>
            </a:r>
            <a:r>
              <a:rPr lang="en-GB" sz="2000" b="1" dirty="0" err="1"/>
              <a:t>ella</a:t>
            </a:r>
            <a:r>
              <a:rPr lang="en-GB" sz="2000" b="1" dirty="0"/>
              <a:t> </a:t>
            </a:r>
            <a:r>
              <a:rPr lang="en-GB" sz="2000" dirty="0" err="1"/>
              <a:t>según</a:t>
            </a:r>
            <a:r>
              <a:rPr lang="en-GB" sz="2000" dirty="0"/>
              <a:t> la persona. ¿</a:t>
            </a:r>
            <a:r>
              <a:rPr lang="en-GB" sz="2000" dirty="0" err="1"/>
              <a:t>Cómo</a:t>
            </a:r>
            <a:r>
              <a:rPr lang="en-GB" sz="2000" dirty="0"/>
              <a:t> es </a:t>
            </a:r>
            <a:r>
              <a:rPr lang="en-GB" sz="2000" dirty="0" err="1"/>
              <a:t>cada</a:t>
            </a:r>
            <a:r>
              <a:rPr lang="en-GB" sz="2000" dirty="0"/>
              <a:t> verbo </a:t>
            </a:r>
            <a:r>
              <a:rPr lang="en-GB" sz="2000" dirty="0" err="1"/>
              <a:t>en</a:t>
            </a:r>
            <a:r>
              <a:rPr lang="en-GB" sz="2000" dirty="0"/>
              <a:t> </a:t>
            </a:r>
            <a:r>
              <a:rPr lang="en-GB" sz="2000" dirty="0" err="1"/>
              <a:t>inglés</a:t>
            </a:r>
            <a:r>
              <a:rPr lang="en-GB" sz="2000" dirty="0"/>
              <a:t>?</a:t>
            </a:r>
          </a:p>
        </p:txBody>
      </p:sp>
      <p:sp>
        <p:nvSpPr>
          <p:cNvPr id="13" name="TextBox 12">
            <a:extLst>
              <a:ext uri="{FF2B5EF4-FFF2-40B4-BE49-F238E27FC236}">
                <a16:creationId xmlns:a16="http://schemas.microsoft.com/office/drawing/2014/main" id="{6E6E1EEF-6804-ACD9-391B-5454254722AB}"/>
              </a:ext>
            </a:extLst>
          </p:cNvPr>
          <p:cNvSpPr txBox="1"/>
          <p:nvPr/>
        </p:nvSpPr>
        <p:spPr>
          <a:xfrm>
            <a:off x="7346673" y="4776410"/>
            <a:ext cx="4409720" cy="1323439"/>
          </a:xfrm>
          <a:prstGeom prst="rect">
            <a:avLst/>
          </a:prstGeom>
          <a:noFill/>
        </p:spPr>
        <p:txBody>
          <a:bodyPr wrap="square" rtlCol="0">
            <a:spAutoFit/>
          </a:bodyPr>
          <a:lstStyle/>
          <a:p>
            <a:r>
              <a:rPr lang="en-GB" sz="2000" b="1" dirty="0">
                <a:solidFill>
                  <a:srgbClr val="3A3838"/>
                </a:solidFill>
                <a:highlight>
                  <a:srgbClr val="FABD01"/>
                </a:highlight>
              </a:rPr>
              <a:t>Higher</a:t>
            </a:r>
          </a:p>
          <a:p>
            <a:r>
              <a:rPr lang="en-GB" sz="2000" dirty="0" err="1"/>
              <a:t>Debes</a:t>
            </a:r>
            <a:r>
              <a:rPr lang="en-GB" sz="2000" dirty="0"/>
              <a:t> </a:t>
            </a:r>
            <a:r>
              <a:rPr lang="en-GB" sz="2000" dirty="0" err="1"/>
              <a:t>elegir</a:t>
            </a:r>
            <a:r>
              <a:rPr lang="en-GB" sz="2000" dirty="0"/>
              <a:t> </a:t>
            </a:r>
            <a:r>
              <a:rPr lang="en-GB" sz="2000" dirty="0" err="1"/>
              <a:t>el</a:t>
            </a:r>
            <a:r>
              <a:rPr lang="en-GB" sz="2000" dirty="0"/>
              <a:t> </a:t>
            </a:r>
            <a:r>
              <a:rPr lang="en-GB" sz="2000" dirty="0" err="1"/>
              <a:t>mejor</a:t>
            </a:r>
            <a:r>
              <a:rPr lang="en-GB" sz="2000" dirty="0"/>
              <a:t> verbo para </a:t>
            </a:r>
            <a:r>
              <a:rPr lang="en-GB" sz="2000" dirty="0" err="1"/>
              <a:t>cada</a:t>
            </a:r>
            <a:r>
              <a:rPr lang="en-GB" sz="2000" dirty="0"/>
              <a:t> </a:t>
            </a:r>
            <a:r>
              <a:rPr lang="en-GB" sz="2000" dirty="0" err="1"/>
              <a:t>espacio</a:t>
            </a:r>
            <a:r>
              <a:rPr lang="en-GB" sz="2000" dirty="0"/>
              <a:t> </a:t>
            </a:r>
            <a:r>
              <a:rPr lang="en-GB" sz="2000" dirty="0" err="1"/>
              <a:t>en</a:t>
            </a:r>
            <a:r>
              <a:rPr lang="en-GB" sz="2000" dirty="0"/>
              <a:t> </a:t>
            </a:r>
            <a:r>
              <a:rPr lang="en-GB" sz="2000" dirty="0" err="1"/>
              <a:t>blanco</a:t>
            </a:r>
            <a:r>
              <a:rPr lang="en-GB" sz="2000" dirty="0"/>
              <a:t>. Escribe </a:t>
            </a:r>
            <a:r>
              <a:rPr lang="en-GB" sz="2000" dirty="0" err="1"/>
              <a:t>el</a:t>
            </a:r>
            <a:r>
              <a:rPr lang="en-GB" sz="2000" dirty="0"/>
              <a:t> verbo </a:t>
            </a:r>
            <a:r>
              <a:rPr lang="en-GB" sz="2000" dirty="0" err="1"/>
              <a:t>en</a:t>
            </a:r>
            <a:r>
              <a:rPr lang="en-GB" sz="2000" dirty="0"/>
              <a:t> la forma </a:t>
            </a:r>
            <a:r>
              <a:rPr lang="en-GB" sz="2000" dirty="0" err="1"/>
              <a:t>correcta</a:t>
            </a:r>
            <a:r>
              <a:rPr lang="en-GB" sz="2000" dirty="0"/>
              <a:t>.</a:t>
            </a:r>
          </a:p>
        </p:txBody>
      </p:sp>
      <p:pic>
        <p:nvPicPr>
          <p:cNvPr id="14" name="Picture 13">
            <a:extLst>
              <a:ext uri="{FF2B5EF4-FFF2-40B4-BE49-F238E27FC236}">
                <a16:creationId xmlns:a16="http://schemas.microsoft.com/office/drawing/2014/main" id="{974B8090-BE86-1CA1-D5E5-7A9506F883D4}"/>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252724" y="966495"/>
            <a:ext cx="1766636" cy="1323438"/>
          </a:xfrm>
          <a:prstGeom prst="rect">
            <a:avLst/>
          </a:prstGeom>
        </p:spPr>
      </p:pic>
    </p:spTree>
    <p:extLst>
      <p:ext uri="{BB962C8B-B14F-4D97-AF65-F5344CB8AC3E}">
        <p14:creationId xmlns:p14="http://schemas.microsoft.com/office/powerpoint/2010/main" val="66335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6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8"/>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9"/>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7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7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7"/>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73"/>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18"/>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7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19"/>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7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0"/>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76"/>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1"/>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77"/>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22"/>
                                        </p:tgtEl>
                                        <p:attrNameLst>
                                          <p:attrName>style.visibility</p:attrName>
                                        </p:attrNameLst>
                                      </p:cBhvr>
                                      <p:to>
                                        <p:strVal val="visible"/>
                                      </p:to>
                                    </p:set>
                                  </p:childTnLst>
                                </p:cTn>
                              </p:par>
                            </p:childTnLst>
                          </p:cTn>
                        </p:par>
                      </p:childTnLst>
                    </p:cTn>
                  </p:par>
                  <p:par>
                    <p:cTn id="113" fill="hold">
                      <p:stCondLst>
                        <p:cond delay="indefinite"/>
                      </p:stCondLst>
                      <p:childTnLst>
                        <p:par>
                          <p:cTn id="114" fill="hold">
                            <p:stCondLst>
                              <p:cond delay="0"/>
                            </p:stCondLst>
                            <p:childTnLst>
                              <p:par>
                                <p:cTn id="115" presetID="1" presetClass="entr" presetSubtype="0" fill="hold" grpId="0" nodeType="clickEffect">
                                  <p:stCondLst>
                                    <p:cond delay="0"/>
                                  </p:stCondLst>
                                  <p:childTnLst>
                                    <p:set>
                                      <p:cBhvr>
                                        <p:cTn id="116" dur="1" fill="hold">
                                          <p:stCondLst>
                                            <p:cond delay="0"/>
                                          </p:stCondLst>
                                        </p:cTn>
                                        <p:tgtEl>
                                          <p:spTgt spid="78"/>
                                        </p:tgtEl>
                                        <p:attrNameLst>
                                          <p:attrName>style.visibility</p:attrName>
                                        </p:attrNameLst>
                                      </p:cBhvr>
                                      <p:to>
                                        <p:strVal val="visible"/>
                                      </p:to>
                                    </p:set>
                                  </p:childTnLst>
                                </p:cTn>
                              </p:par>
                            </p:childTnLst>
                          </p:cTn>
                        </p:par>
                      </p:childTnLst>
                    </p:cTn>
                  </p:par>
                  <p:par>
                    <p:cTn id="117" fill="hold">
                      <p:stCondLst>
                        <p:cond delay="indefinite"/>
                      </p:stCondLst>
                      <p:childTnLst>
                        <p:par>
                          <p:cTn id="118" fill="hold">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23"/>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grpId="0" nodeType="clickEffect">
                                  <p:stCondLst>
                                    <p:cond delay="0"/>
                                  </p:stCondLst>
                                  <p:childTnLst>
                                    <p:set>
                                      <p:cBhvr>
                                        <p:cTn id="124" dur="1" fill="hold">
                                          <p:stCondLst>
                                            <p:cond delay="0"/>
                                          </p:stCondLst>
                                        </p:cTn>
                                        <p:tgtEl>
                                          <p:spTgt spid="79"/>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9" fill="hold" display="0">
                  <p:stCondLst>
                    <p:cond delay="indefinite"/>
                  </p:stCondLst>
                  <p:endCondLst>
                    <p:cond evt="onStopAudio" delay="0">
                      <p:tgtEl>
                        <p:sldTgt/>
                      </p:tgtEl>
                    </p:cond>
                  </p:endCondLst>
                </p:cTn>
                <p:tgtEl>
                  <p:spTgt spid="6"/>
                </p:tgtEl>
              </p:cMediaNode>
            </p:audio>
          </p:childTnLst>
        </p:cTn>
      </p:par>
    </p:tnLst>
    <p:bldLst>
      <p:bldP spid="8" grpId="0"/>
      <p:bldP spid="4" grpId="0"/>
      <p:bldP spid="7" grpId="0"/>
      <p:bldP spid="10" grpId="0"/>
      <p:bldP spid="12" grpId="0"/>
      <p:bldP spid="15" grpId="0"/>
      <p:bldP spid="16" grpId="0"/>
      <p:bldP spid="17" grpId="0"/>
      <p:bldP spid="18" grpId="0"/>
      <p:bldP spid="19" grpId="0"/>
      <p:bldP spid="20" grpId="0"/>
      <p:bldP spid="21" grpId="0"/>
      <p:bldP spid="22" grpId="0"/>
      <p:bldP spid="23" grpId="0"/>
      <p:bldP spid="24" grpId="0"/>
      <p:bldP spid="66" grpId="0"/>
      <p:bldP spid="67" grpId="0"/>
      <p:bldP spid="68" grpId="0"/>
      <p:bldP spid="69" grpId="0"/>
      <p:bldP spid="70" grpId="0"/>
      <p:bldP spid="71" grpId="0"/>
      <p:bldP spid="72" grpId="0"/>
      <p:bldP spid="73" grpId="0"/>
      <p:bldP spid="74" grpId="0"/>
      <p:bldP spid="75" grpId="0"/>
      <p:bldP spid="76" grpId="0"/>
      <p:bldP spid="77" grpId="0"/>
      <p:bldP spid="78" grpId="0"/>
      <p:bldP spid="79" grpId="0"/>
      <p:bldP spid="11" grpId="0"/>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Table 21">
            <a:extLst>
              <a:ext uri="{FF2B5EF4-FFF2-40B4-BE49-F238E27FC236}">
                <a16:creationId xmlns:a16="http://schemas.microsoft.com/office/drawing/2014/main" id="{D77AA388-BC0E-4B5C-81E8-47A5D28302F7}"/>
              </a:ext>
            </a:extLst>
          </p:cNvPr>
          <p:cNvGraphicFramePr>
            <a:graphicFrameLocks noGrp="1"/>
          </p:cNvGraphicFramePr>
          <p:nvPr/>
        </p:nvGraphicFramePr>
        <p:xfrm>
          <a:off x="139241" y="1289493"/>
          <a:ext cx="11913517" cy="4754880"/>
        </p:xfrm>
        <a:graphic>
          <a:graphicData uri="http://schemas.openxmlformats.org/drawingml/2006/table">
            <a:tbl>
              <a:tblPr firstRow="1" bandRow="1">
                <a:tableStyleId>{22838BEF-8BB2-4498-84A7-C5851F593DF1}</a:tableStyleId>
              </a:tblPr>
              <a:tblGrid>
                <a:gridCol w="6107447">
                  <a:extLst>
                    <a:ext uri="{9D8B030D-6E8A-4147-A177-3AD203B41FA5}">
                      <a16:colId xmlns:a16="http://schemas.microsoft.com/office/drawing/2014/main" val="949426419"/>
                    </a:ext>
                  </a:extLst>
                </a:gridCol>
                <a:gridCol w="5806070">
                  <a:extLst>
                    <a:ext uri="{9D8B030D-6E8A-4147-A177-3AD203B41FA5}">
                      <a16:colId xmlns:a16="http://schemas.microsoft.com/office/drawing/2014/main" val="1944729930"/>
                    </a:ext>
                  </a:extLst>
                </a:gridCol>
              </a:tblGrid>
              <a:tr h="3797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1. El </a:t>
                      </a:r>
                      <a:r>
                        <a:rPr lang="en-GB" sz="2000" b="0" dirty="0" err="1"/>
                        <a:t>conflicto</a:t>
                      </a:r>
                      <a:r>
                        <a:rPr lang="en-GB" sz="2000" b="0" dirty="0"/>
                        <a:t> </a:t>
                      </a:r>
                      <a:r>
                        <a:rPr lang="en-GB" sz="2000" b="0" dirty="0" err="1"/>
                        <a:t>empezó</a:t>
                      </a:r>
                      <a:r>
                        <a:rPr lang="en-GB" sz="2000" b="0" dirty="0"/>
                        <a:t> </a:t>
                      </a:r>
                      <a:r>
                        <a:rPr lang="en-GB" sz="2000" b="0" dirty="0" err="1"/>
                        <a:t>hace</a:t>
                      </a:r>
                      <a:r>
                        <a:rPr lang="en-GB" sz="2000" b="0" dirty="0"/>
                        <a:t> </a:t>
                      </a:r>
                      <a:r>
                        <a:rPr lang="en-GB" sz="2000" b="0" dirty="0" err="1"/>
                        <a:t>poco</a:t>
                      </a:r>
                      <a:r>
                        <a:rPr lang="en-GB" sz="2000" b="0" dirty="0"/>
                        <a:t>.</a:t>
                      </a:r>
                    </a:p>
                  </a:txBody>
                  <a:tcPr/>
                </a:tc>
                <a:tc>
                  <a:txBody>
                    <a:bodyPr/>
                    <a:lstStyle/>
                    <a:p>
                      <a:endParaRPr lang="en-GB" sz="2000" b="0" dirty="0"/>
                    </a:p>
                  </a:txBody>
                  <a:tcPr/>
                </a:tc>
                <a:extLst>
                  <a:ext uri="{0D108BD9-81ED-4DB2-BD59-A6C34878D82A}">
                    <a16:rowId xmlns:a16="http://schemas.microsoft.com/office/drawing/2014/main" val="3412959927"/>
                  </a:ext>
                </a:extLst>
              </a:tr>
              <a:tr h="3797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2. no </a:t>
                      </a:r>
                      <a:r>
                        <a:rPr lang="en-GB" sz="2000" b="0" dirty="0" err="1"/>
                        <a:t>había</a:t>
                      </a:r>
                      <a:r>
                        <a:rPr lang="en-GB" sz="2000" b="0" dirty="0"/>
                        <a:t> </a:t>
                      </a:r>
                      <a:r>
                        <a:rPr lang="en-GB" sz="2000" b="0" dirty="0" err="1"/>
                        <a:t>más</a:t>
                      </a:r>
                      <a:r>
                        <a:rPr lang="en-GB" sz="2000" b="0" dirty="0"/>
                        <a:t> </a:t>
                      </a:r>
                      <a:r>
                        <a:rPr lang="en-GB" sz="2000" b="0" dirty="0" err="1"/>
                        <a:t>peligro</a:t>
                      </a:r>
                      <a:r>
                        <a:rPr lang="en-GB" sz="2000" b="0" dirty="0"/>
                        <a:t>.</a:t>
                      </a:r>
                    </a:p>
                  </a:txBody>
                  <a:tcPr/>
                </a:tc>
                <a:tc>
                  <a:txBody>
                    <a:bodyPr/>
                    <a:lstStyle/>
                    <a:p>
                      <a:endParaRPr lang="en-GB" sz="2000" b="0"/>
                    </a:p>
                  </a:txBody>
                  <a:tcPr/>
                </a:tc>
                <a:extLst>
                  <a:ext uri="{0D108BD9-81ED-4DB2-BD59-A6C34878D82A}">
                    <a16:rowId xmlns:a16="http://schemas.microsoft.com/office/drawing/2014/main" val="3856513219"/>
                  </a:ext>
                </a:extLst>
              </a:tr>
              <a:tr h="379753">
                <a:tc>
                  <a:txBody>
                    <a:bodyPr/>
                    <a:lstStyle/>
                    <a:p>
                      <a:r>
                        <a:rPr lang="en-GB" sz="2000" b="0" dirty="0">
                          <a:solidFill>
                            <a:schemeClr val="accent5">
                              <a:lumMod val="75000"/>
                            </a:schemeClr>
                          </a:solidFill>
                        </a:rPr>
                        <a:t>3. </a:t>
                      </a:r>
                      <a:r>
                        <a:rPr lang="en-GB" sz="2000" b="0" dirty="0" err="1">
                          <a:solidFill>
                            <a:schemeClr val="accent5">
                              <a:lumMod val="75000"/>
                            </a:schemeClr>
                          </a:solidFill>
                        </a:rPr>
                        <a:t>Vio</a:t>
                      </a:r>
                      <a:r>
                        <a:rPr lang="en-GB" sz="2000" b="0" dirty="0">
                          <a:solidFill>
                            <a:schemeClr val="accent5">
                              <a:lumMod val="75000"/>
                            </a:schemeClr>
                          </a:solidFill>
                        </a:rPr>
                        <a:t> </a:t>
                      </a:r>
                      <a:r>
                        <a:rPr lang="en-GB" sz="2000" b="0" dirty="0" err="1">
                          <a:solidFill>
                            <a:schemeClr val="accent5">
                              <a:lumMod val="75000"/>
                            </a:schemeClr>
                          </a:solidFill>
                        </a:rPr>
                        <a:t>prueba</a:t>
                      </a:r>
                      <a:r>
                        <a:rPr lang="en-GB" sz="2000" b="0" dirty="0">
                          <a:solidFill>
                            <a:schemeClr val="accent5">
                              <a:lumMod val="75000"/>
                            </a:schemeClr>
                          </a:solidFill>
                        </a:rPr>
                        <a:t> de la </a:t>
                      </a:r>
                      <a:r>
                        <a:rPr lang="en-GB" sz="2000" b="0" dirty="0" err="1">
                          <a:solidFill>
                            <a:schemeClr val="accent5">
                              <a:lumMod val="75000"/>
                            </a:schemeClr>
                          </a:solidFill>
                        </a:rPr>
                        <a:t>violencia</a:t>
                      </a:r>
                      <a:r>
                        <a:rPr lang="en-GB" sz="2000" b="0" dirty="0">
                          <a:solidFill>
                            <a:schemeClr val="accent5">
                              <a:lumMod val="75000"/>
                            </a:schemeClr>
                          </a:solidFill>
                        </a:rPr>
                        <a:t> </a:t>
                      </a:r>
                      <a:r>
                        <a:rPr lang="en-GB" sz="2000" b="0" dirty="0" err="1">
                          <a:solidFill>
                            <a:schemeClr val="accent5">
                              <a:lumMod val="75000"/>
                            </a:schemeClr>
                          </a:solidFill>
                        </a:rPr>
                        <a:t>en</a:t>
                      </a:r>
                      <a:r>
                        <a:rPr lang="en-GB" sz="2000" b="0" dirty="0">
                          <a:solidFill>
                            <a:schemeClr val="accent5">
                              <a:lumMod val="75000"/>
                            </a:schemeClr>
                          </a:solidFill>
                        </a:rPr>
                        <a:t> la </a:t>
                      </a:r>
                      <a:r>
                        <a:rPr lang="en-GB" sz="2000" b="0" dirty="0" err="1">
                          <a:solidFill>
                            <a:schemeClr val="accent5">
                              <a:lumMod val="75000"/>
                            </a:schemeClr>
                          </a:solidFill>
                        </a:rPr>
                        <a:t>calle</a:t>
                      </a:r>
                      <a:r>
                        <a:rPr lang="en-GB" sz="2000" b="0" dirty="0">
                          <a:solidFill>
                            <a:schemeClr val="accent5">
                              <a:lumMod val="75000"/>
                            </a:schemeClr>
                          </a:solidFill>
                        </a:rPr>
                        <a:t>. (H)</a:t>
                      </a:r>
                    </a:p>
                  </a:txBody>
                  <a:tcPr/>
                </a:tc>
                <a:tc>
                  <a:txBody>
                    <a:bodyPr/>
                    <a:lstStyle/>
                    <a:p>
                      <a:endParaRPr lang="en-GB" sz="2000" b="0" dirty="0"/>
                    </a:p>
                  </a:txBody>
                  <a:tcPr/>
                </a:tc>
                <a:extLst>
                  <a:ext uri="{0D108BD9-81ED-4DB2-BD59-A6C34878D82A}">
                    <a16:rowId xmlns:a16="http://schemas.microsoft.com/office/drawing/2014/main" val="1262489206"/>
                  </a:ext>
                </a:extLst>
              </a:tr>
              <a:tr h="3797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4. No </a:t>
                      </a:r>
                      <a:r>
                        <a:rPr lang="en-GB" sz="2000" b="0" dirty="0" err="1"/>
                        <a:t>había</a:t>
                      </a:r>
                      <a:r>
                        <a:rPr lang="en-GB" sz="2000" b="0" dirty="0"/>
                        <a:t> </a:t>
                      </a:r>
                      <a:r>
                        <a:rPr lang="en-GB" sz="2000" b="0" dirty="0" err="1"/>
                        <a:t>ruido</a:t>
                      </a:r>
                      <a:r>
                        <a:rPr lang="en-GB" sz="2000" b="0" dirty="0"/>
                        <a:t> </a:t>
                      </a:r>
                      <a:r>
                        <a:rPr lang="en-GB" sz="2000" b="0" dirty="0" err="1"/>
                        <a:t>en</a:t>
                      </a:r>
                      <a:r>
                        <a:rPr lang="en-GB" sz="2000" b="0" dirty="0"/>
                        <a:t> el barrio.</a:t>
                      </a:r>
                    </a:p>
                  </a:txBody>
                  <a:tcPr/>
                </a:tc>
                <a:tc>
                  <a:txBody>
                    <a:bodyPr/>
                    <a:lstStyle/>
                    <a:p>
                      <a:endParaRPr lang="en-GB" sz="2000" b="0" dirty="0"/>
                    </a:p>
                  </a:txBody>
                  <a:tcPr/>
                </a:tc>
                <a:extLst>
                  <a:ext uri="{0D108BD9-81ED-4DB2-BD59-A6C34878D82A}">
                    <a16:rowId xmlns:a16="http://schemas.microsoft.com/office/drawing/2014/main" val="1145846746"/>
                  </a:ext>
                </a:extLst>
              </a:tr>
              <a:tr h="3797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5. </a:t>
                      </a:r>
                      <a:r>
                        <a:rPr lang="en-GB" sz="2000" b="0" dirty="0" err="1"/>
                        <a:t>Su</a:t>
                      </a:r>
                      <a:r>
                        <a:rPr lang="en-GB" sz="2000" b="0" dirty="0"/>
                        <a:t> padre no </a:t>
                      </a:r>
                      <a:r>
                        <a:rPr lang="en-GB" sz="2000" b="0" dirty="0" err="1"/>
                        <a:t>regresó</a:t>
                      </a:r>
                      <a:r>
                        <a:rPr lang="en-GB" sz="2000" b="0" dirty="0"/>
                        <a:t>.</a:t>
                      </a:r>
                    </a:p>
                  </a:txBody>
                  <a:tcPr/>
                </a:tc>
                <a:tc>
                  <a:txBody>
                    <a:bodyPr/>
                    <a:lstStyle/>
                    <a:p>
                      <a:endParaRPr lang="en-GB" sz="2000" b="0" dirty="0"/>
                    </a:p>
                  </a:txBody>
                  <a:tcPr/>
                </a:tc>
                <a:extLst>
                  <a:ext uri="{0D108BD9-81ED-4DB2-BD59-A6C34878D82A}">
                    <a16:rowId xmlns:a16="http://schemas.microsoft.com/office/drawing/2014/main" val="467284110"/>
                  </a:ext>
                </a:extLst>
              </a:tr>
              <a:tr h="3797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6. La </a:t>
                      </a:r>
                      <a:r>
                        <a:rPr lang="en-GB" sz="2000" b="0" dirty="0" err="1"/>
                        <a:t>mamá</a:t>
                      </a:r>
                      <a:r>
                        <a:rPr lang="en-GB" sz="2000" b="0" dirty="0"/>
                        <a:t> </a:t>
                      </a:r>
                      <a:r>
                        <a:rPr lang="en-GB" sz="2000" b="0" dirty="0" err="1"/>
                        <a:t>elegió</a:t>
                      </a:r>
                      <a:r>
                        <a:rPr lang="en-GB" sz="2000" b="0" dirty="0"/>
                        <a:t> </a:t>
                      </a:r>
                      <a:r>
                        <a:rPr lang="en-GB" sz="2000" b="0" dirty="0" err="1"/>
                        <a:t>ir</a:t>
                      </a:r>
                      <a:r>
                        <a:rPr lang="en-GB" sz="2000" b="0" dirty="0"/>
                        <a:t> a </a:t>
                      </a:r>
                      <a:r>
                        <a:rPr lang="en-GB" sz="2000" b="0" dirty="0" err="1"/>
                        <a:t>otro</a:t>
                      </a:r>
                      <a:r>
                        <a:rPr lang="en-GB" sz="2000" b="0" dirty="0"/>
                        <a:t> </a:t>
                      </a:r>
                      <a:r>
                        <a:rPr lang="en-GB" sz="2000" b="0" dirty="0" err="1"/>
                        <a:t>continente</a:t>
                      </a:r>
                      <a:r>
                        <a:rPr lang="en-GB" sz="2000" b="0" dirty="0"/>
                        <a:t>.</a:t>
                      </a:r>
                    </a:p>
                  </a:txBody>
                  <a:tcPr/>
                </a:tc>
                <a:tc>
                  <a:txBody>
                    <a:bodyPr/>
                    <a:lstStyle/>
                    <a:p>
                      <a:endParaRPr lang="en-GB" sz="2000" b="0"/>
                    </a:p>
                  </a:txBody>
                  <a:tcPr/>
                </a:tc>
                <a:extLst>
                  <a:ext uri="{0D108BD9-81ED-4DB2-BD59-A6C34878D82A}">
                    <a16:rowId xmlns:a16="http://schemas.microsoft.com/office/drawing/2014/main" val="1948761493"/>
                  </a:ext>
                </a:extLst>
              </a:tr>
              <a:tr h="3797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7. (La </a:t>
                      </a:r>
                      <a:r>
                        <a:rPr lang="en-GB" sz="2000" b="0" dirty="0" err="1"/>
                        <a:t>familia</a:t>
                      </a:r>
                      <a:r>
                        <a:rPr lang="en-GB" sz="2000" b="0" dirty="0"/>
                        <a:t>) </a:t>
                      </a:r>
                      <a:r>
                        <a:rPr lang="en-GB" sz="2000" b="0" dirty="0" err="1"/>
                        <a:t>estaba</a:t>
                      </a:r>
                      <a:r>
                        <a:rPr lang="en-GB" sz="2000" b="0" dirty="0"/>
                        <a:t> </a:t>
                      </a:r>
                      <a:r>
                        <a:rPr lang="en-GB" sz="2000" b="0" dirty="0" err="1"/>
                        <a:t>optimista</a:t>
                      </a:r>
                      <a:r>
                        <a:rPr lang="en-GB" sz="2000" b="0" dirty="0"/>
                        <a:t> </a:t>
                      </a:r>
                      <a:r>
                        <a:rPr lang="en-GB" sz="2000" b="0" dirty="0" err="1"/>
                        <a:t>pero</a:t>
                      </a:r>
                      <a:r>
                        <a:rPr lang="en-GB" sz="2000" b="0" dirty="0"/>
                        <a:t> </a:t>
                      </a:r>
                      <a:r>
                        <a:rPr lang="en-GB" sz="2000" b="0" dirty="0" err="1"/>
                        <a:t>pobre</a:t>
                      </a:r>
                      <a:r>
                        <a:rPr lang="en-GB" sz="2000" b="0" dirty="0"/>
                        <a:t>.</a:t>
                      </a:r>
                    </a:p>
                  </a:txBody>
                  <a:tcPr/>
                </a:tc>
                <a:tc>
                  <a:txBody>
                    <a:bodyPr/>
                    <a:lstStyle/>
                    <a:p>
                      <a:endParaRPr lang="en-GB" sz="2000" b="0"/>
                    </a:p>
                  </a:txBody>
                  <a:tcPr/>
                </a:tc>
                <a:extLst>
                  <a:ext uri="{0D108BD9-81ED-4DB2-BD59-A6C34878D82A}">
                    <a16:rowId xmlns:a16="http://schemas.microsoft.com/office/drawing/2014/main" val="613229727"/>
                  </a:ext>
                </a:extLst>
              </a:tr>
              <a:tr h="3797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8. Al principio </a:t>
                      </a:r>
                      <a:r>
                        <a:rPr lang="en-GB" sz="2000" b="0" dirty="0" err="1"/>
                        <a:t>su</a:t>
                      </a:r>
                      <a:r>
                        <a:rPr lang="en-GB" sz="2000" b="0" dirty="0"/>
                        <a:t> </a:t>
                      </a:r>
                      <a:r>
                        <a:rPr lang="en-GB" sz="2000" b="0" dirty="0" err="1"/>
                        <a:t>mamá</a:t>
                      </a:r>
                      <a:r>
                        <a:rPr lang="en-GB" sz="2000" b="0" dirty="0"/>
                        <a:t> no le </a:t>
                      </a:r>
                      <a:r>
                        <a:rPr lang="en-GB" sz="2000" b="0" dirty="0" err="1"/>
                        <a:t>dejó</a:t>
                      </a:r>
                      <a:r>
                        <a:rPr lang="en-GB" sz="2000" b="0" dirty="0"/>
                        <a:t> </a:t>
                      </a:r>
                      <a:r>
                        <a:rPr lang="en-GB" sz="2000" b="0" dirty="0" err="1"/>
                        <a:t>ganar</a:t>
                      </a:r>
                      <a:r>
                        <a:rPr lang="en-GB" sz="2000" b="0" dirty="0"/>
                        <a:t> dinero.</a:t>
                      </a:r>
                    </a:p>
                  </a:txBody>
                  <a:tcPr/>
                </a:tc>
                <a:tc>
                  <a:txBody>
                    <a:bodyPr/>
                    <a:lstStyle/>
                    <a:p>
                      <a:endParaRPr lang="en-GB" sz="2000" b="0" dirty="0"/>
                    </a:p>
                  </a:txBody>
                  <a:tcPr/>
                </a:tc>
                <a:extLst>
                  <a:ext uri="{0D108BD9-81ED-4DB2-BD59-A6C34878D82A}">
                    <a16:rowId xmlns:a16="http://schemas.microsoft.com/office/drawing/2014/main" val="2531806006"/>
                  </a:ext>
                </a:extLst>
              </a:tr>
              <a:tr h="3797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9. </a:t>
                      </a:r>
                      <a:r>
                        <a:rPr lang="en-GB" sz="2000" b="0" dirty="0" err="1"/>
                        <a:t>En</a:t>
                      </a:r>
                      <a:r>
                        <a:rPr lang="en-GB" sz="2000" b="0" dirty="0"/>
                        <a:t> poco </a:t>
                      </a:r>
                      <a:r>
                        <a:rPr lang="en-GB" sz="2000" b="0" dirty="0" err="1"/>
                        <a:t>tiempo</a:t>
                      </a:r>
                      <a:r>
                        <a:rPr lang="en-GB" sz="2000" b="0" dirty="0"/>
                        <a:t>, </a:t>
                      </a:r>
                      <a:r>
                        <a:rPr lang="en-GB" sz="2000" b="0" dirty="0" err="1"/>
                        <a:t>hablaste</a:t>
                      </a:r>
                      <a:r>
                        <a:rPr lang="en-GB" sz="2000" b="0" dirty="0"/>
                        <a:t> la </a:t>
                      </a:r>
                      <a:r>
                        <a:rPr lang="en-GB" sz="2000" b="0" dirty="0" err="1"/>
                        <a:t>lengua</a:t>
                      </a:r>
                      <a:r>
                        <a:rPr lang="en-GB" sz="2000" b="0" dirty="0"/>
                        <a:t>.</a:t>
                      </a:r>
                    </a:p>
                  </a:txBody>
                  <a:tcPr/>
                </a:tc>
                <a:tc>
                  <a:txBody>
                    <a:bodyPr/>
                    <a:lstStyle/>
                    <a:p>
                      <a:endParaRPr lang="en-GB" sz="2000" b="0"/>
                    </a:p>
                  </a:txBody>
                  <a:tcPr/>
                </a:tc>
                <a:extLst>
                  <a:ext uri="{0D108BD9-81ED-4DB2-BD59-A6C34878D82A}">
                    <a16:rowId xmlns:a16="http://schemas.microsoft.com/office/drawing/2014/main" val="3637388779"/>
                  </a:ext>
                </a:extLst>
              </a:tr>
              <a:tr h="3797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10. bien </a:t>
                      </a:r>
                      <a:r>
                        <a:rPr lang="en-GB" sz="2000" b="0" dirty="0" err="1"/>
                        <a:t>pagado</a:t>
                      </a:r>
                      <a:r>
                        <a:rPr lang="en-GB" sz="2000" b="0" dirty="0"/>
                        <a:t>.</a:t>
                      </a:r>
                    </a:p>
                  </a:txBody>
                  <a:tcPr/>
                </a:tc>
                <a:tc>
                  <a:txBody>
                    <a:bodyPr/>
                    <a:lstStyle/>
                    <a:p>
                      <a:endParaRPr lang="en-GB" sz="2000" b="0"/>
                    </a:p>
                  </a:txBody>
                  <a:tcPr/>
                </a:tc>
                <a:extLst>
                  <a:ext uri="{0D108BD9-81ED-4DB2-BD59-A6C34878D82A}">
                    <a16:rowId xmlns:a16="http://schemas.microsoft.com/office/drawing/2014/main" val="1061367457"/>
                  </a:ext>
                </a:extLst>
              </a:tr>
              <a:tr h="379753">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b="0" dirty="0"/>
                        <a:t>11. No me </a:t>
                      </a:r>
                      <a:r>
                        <a:rPr lang="en-GB" sz="2000" b="0" dirty="0" err="1"/>
                        <a:t>siento</a:t>
                      </a:r>
                      <a:r>
                        <a:rPr lang="en-GB" sz="2000" b="0" dirty="0"/>
                        <a:t> </a:t>
                      </a:r>
                      <a:r>
                        <a:rPr lang="en-GB" sz="2000" b="0" dirty="0" err="1"/>
                        <a:t>más</a:t>
                      </a:r>
                      <a:r>
                        <a:rPr lang="en-GB" sz="2000" b="0" dirty="0"/>
                        <a:t> </a:t>
                      </a:r>
                      <a:r>
                        <a:rPr lang="en-GB" sz="2000" b="0" dirty="0" err="1"/>
                        <a:t>asustado</a:t>
                      </a:r>
                      <a:r>
                        <a:rPr lang="en-GB" sz="2000" b="0" dirty="0"/>
                        <a:t>.</a:t>
                      </a:r>
                    </a:p>
                  </a:txBody>
                  <a:tcPr/>
                </a:tc>
                <a:tc>
                  <a:txBody>
                    <a:bodyPr/>
                    <a:lstStyle/>
                    <a:p>
                      <a:endParaRPr lang="en-GB" sz="2000" b="0" dirty="0"/>
                    </a:p>
                  </a:txBody>
                  <a:tcPr/>
                </a:tc>
                <a:extLst>
                  <a:ext uri="{0D108BD9-81ED-4DB2-BD59-A6C34878D82A}">
                    <a16:rowId xmlns:a16="http://schemas.microsoft.com/office/drawing/2014/main" val="1997065977"/>
                  </a:ext>
                </a:extLst>
              </a:tr>
              <a:tr h="379753">
                <a:tc>
                  <a:txBody>
                    <a:bodyPr/>
                    <a:lstStyle/>
                    <a:p>
                      <a:r>
                        <a:rPr lang="en-GB" sz="2000" b="0" dirty="0">
                          <a:solidFill>
                            <a:schemeClr val="accent5">
                              <a:lumMod val="75000"/>
                            </a:schemeClr>
                          </a:solidFill>
                        </a:rPr>
                        <a:t>12. </a:t>
                      </a:r>
                      <a:r>
                        <a:rPr lang="en-GB" sz="2000" b="0" dirty="0" err="1">
                          <a:solidFill>
                            <a:schemeClr val="accent5">
                              <a:lumMod val="75000"/>
                            </a:schemeClr>
                          </a:solidFill>
                        </a:rPr>
                        <a:t>Tuvo</a:t>
                      </a:r>
                      <a:r>
                        <a:rPr lang="en-GB" sz="2000" b="0" dirty="0">
                          <a:solidFill>
                            <a:schemeClr val="accent5">
                              <a:lumMod val="75000"/>
                            </a:schemeClr>
                          </a:solidFill>
                        </a:rPr>
                        <a:t> un gran </a:t>
                      </a:r>
                      <a:r>
                        <a:rPr lang="en-GB" sz="2000" b="0" dirty="0" err="1">
                          <a:solidFill>
                            <a:schemeClr val="accent5">
                              <a:lumMod val="75000"/>
                            </a:schemeClr>
                          </a:solidFill>
                        </a:rPr>
                        <a:t>impacto</a:t>
                      </a:r>
                      <a:r>
                        <a:rPr lang="en-GB" sz="2000" b="0" dirty="0">
                          <a:solidFill>
                            <a:schemeClr val="accent5">
                              <a:lumMod val="75000"/>
                            </a:schemeClr>
                          </a:solidFill>
                        </a:rPr>
                        <a:t> </a:t>
                      </a:r>
                      <a:r>
                        <a:rPr lang="en-GB" sz="2000" b="0" dirty="0" err="1">
                          <a:solidFill>
                            <a:schemeClr val="accent5">
                              <a:lumMod val="75000"/>
                            </a:schemeClr>
                          </a:solidFill>
                        </a:rPr>
                        <a:t>sobre</a:t>
                      </a:r>
                      <a:r>
                        <a:rPr lang="en-GB" sz="2000" b="0" dirty="0">
                          <a:solidFill>
                            <a:schemeClr val="accent5">
                              <a:lumMod val="75000"/>
                            </a:schemeClr>
                          </a:solidFill>
                        </a:rPr>
                        <a:t> Carlos. (H)</a:t>
                      </a:r>
                    </a:p>
                  </a:txBody>
                  <a:tcPr/>
                </a:tc>
                <a:tc>
                  <a:txBody>
                    <a:bodyPr/>
                    <a:lstStyle/>
                    <a:p>
                      <a:endParaRPr lang="en-GB" sz="2000" b="0" dirty="0"/>
                    </a:p>
                  </a:txBody>
                  <a:tcPr/>
                </a:tc>
                <a:extLst>
                  <a:ext uri="{0D108BD9-81ED-4DB2-BD59-A6C34878D82A}">
                    <a16:rowId xmlns:a16="http://schemas.microsoft.com/office/drawing/2014/main" val="1091070604"/>
                  </a:ext>
                </a:extLst>
              </a:tr>
            </a:tbl>
          </a:graphicData>
        </a:graphic>
      </p:graphicFrame>
      <p:sp>
        <p:nvSpPr>
          <p:cNvPr id="7" name="Rectangle 6">
            <a:extLst>
              <a:ext uri="{FF2B5EF4-FFF2-40B4-BE49-F238E27FC236}">
                <a16:creationId xmlns:a16="http://schemas.microsoft.com/office/drawing/2014/main" id="{B2C87955-1D93-4849-A1C7-A2ADE94752E5}"/>
              </a:ext>
            </a:extLst>
          </p:cNvPr>
          <p:cNvSpPr/>
          <p:nvPr/>
        </p:nvSpPr>
        <p:spPr>
          <a:xfrm>
            <a:off x="6209222" y="1315863"/>
            <a:ext cx="3942105" cy="400110"/>
          </a:xfrm>
          <a:prstGeom prst="rect">
            <a:avLst/>
          </a:prstGeom>
          <a:noFill/>
        </p:spPr>
        <p:txBody>
          <a:bodyPr wrap="none">
            <a:spAutoFit/>
          </a:bodyPr>
          <a:lstStyle/>
          <a:p>
            <a:r>
              <a:rPr lang="es-ES" sz="2000" dirty="0">
                <a:solidFill>
                  <a:srgbClr val="3A5EAB"/>
                </a:solidFill>
              </a:rPr>
              <a:t>Era el principio de una guerra </a:t>
            </a:r>
            <a:endParaRPr lang="en-GB" sz="2000" dirty="0">
              <a:solidFill>
                <a:srgbClr val="3A5EAB"/>
              </a:solidFill>
            </a:endParaRPr>
          </a:p>
        </p:txBody>
      </p:sp>
      <p:sp>
        <p:nvSpPr>
          <p:cNvPr id="9" name="Rectangle 8">
            <a:extLst>
              <a:ext uri="{FF2B5EF4-FFF2-40B4-BE49-F238E27FC236}">
                <a16:creationId xmlns:a16="http://schemas.microsoft.com/office/drawing/2014/main" id="{B6A1F97D-5D24-41D5-BB42-CAEEA374C5D8}"/>
              </a:ext>
            </a:extLst>
          </p:cNvPr>
          <p:cNvSpPr/>
          <p:nvPr/>
        </p:nvSpPr>
        <p:spPr>
          <a:xfrm>
            <a:off x="6209222" y="1674246"/>
            <a:ext cx="1584088" cy="400110"/>
          </a:xfrm>
          <a:prstGeom prst="rect">
            <a:avLst/>
          </a:prstGeom>
          <a:noFill/>
        </p:spPr>
        <p:txBody>
          <a:bodyPr wrap="none">
            <a:spAutoFit/>
          </a:bodyPr>
          <a:lstStyle/>
          <a:p>
            <a:r>
              <a:rPr lang="es-ES" sz="2000" dirty="0">
                <a:solidFill>
                  <a:srgbClr val="3A5EAB"/>
                </a:solidFill>
              </a:rPr>
              <a:t>era seguro </a:t>
            </a:r>
            <a:endParaRPr lang="en-GB" sz="2000" dirty="0">
              <a:solidFill>
                <a:srgbClr val="3A5EAB"/>
              </a:solidFill>
            </a:endParaRPr>
          </a:p>
        </p:txBody>
      </p:sp>
      <p:sp>
        <p:nvSpPr>
          <p:cNvPr id="11" name="Rectangle 10">
            <a:extLst>
              <a:ext uri="{FF2B5EF4-FFF2-40B4-BE49-F238E27FC236}">
                <a16:creationId xmlns:a16="http://schemas.microsoft.com/office/drawing/2014/main" id="{BC77FCB0-CA8D-4E09-8F4E-F4BABCB47172}"/>
              </a:ext>
            </a:extLst>
          </p:cNvPr>
          <p:cNvSpPr/>
          <p:nvPr/>
        </p:nvSpPr>
        <p:spPr>
          <a:xfrm>
            <a:off x="6209222" y="2467550"/>
            <a:ext cx="3366627" cy="400110"/>
          </a:xfrm>
          <a:prstGeom prst="rect">
            <a:avLst/>
          </a:prstGeom>
          <a:noFill/>
        </p:spPr>
        <p:txBody>
          <a:bodyPr wrap="none">
            <a:spAutoFit/>
          </a:bodyPr>
          <a:lstStyle/>
          <a:p>
            <a:r>
              <a:rPr lang="es-ES" sz="2000" dirty="0">
                <a:solidFill>
                  <a:srgbClr val="3A5EAB"/>
                </a:solidFill>
              </a:rPr>
              <a:t>el silencio cubrió la zona. </a:t>
            </a:r>
            <a:endParaRPr lang="en-GB" sz="2000" dirty="0">
              <a:solidFill>
                <a:srgbClr val="3A5EAB"/>
              </a:solidFill>
            </a:endParaRPr>
          </a:p>
        </p:txBody>
      </p:sp>
      <p:sp>
        <p:nvSpPr>
          <p:cNvPr id="12" name="Rectangle 11">
            <a:extLst>
              <a:ext uri="{FF2B5EF4-FFF2-40B4-BE49-F238E27FC236}">
                <a16:creationId xmlns:a16="http://schemas.microsoft.com/office/drawing/2014/main" id="{6DD97936-E8A0-4AAF-84B7-E1C608693376}"/>
              </a:ext>
            </a:extLst>
          </p:cNvPr>
          <p:cNvSpPr/>
          <p:nvPr/>
        </p:nvSpPr>
        <p:spPr>
          <a:xfrm>
            <a:off x="6209222" y="2864202"/>
            <a:ext cx="1893467" cy="400110"/>
          </a:xfrm>
          <a:prstGeom prst="rect">
            <a:avLst/>
          </a:prstGeom>
          <a:noFill/>
        </p:spPr>
        <p:txBody>
          <a:bodyPr wrap="none">
            <a:spAutoFit/>
          </a:bodyPr>
          <a:lstStyle/>
          <a:p>
            <a:r>
              <a:rPr lang="es-ES" sz="2000" dirty="0">
                <a:solidFill>
                  <a:srgbClr val="3A5EAB"/>
                </a:solidFill>
              </a:rPr>
              <a:t>Nunca volvió </a:t>
            </a:r>
            <a:endParaRPr lang="en-GB" sz="2000" dirty="0">
              <a:solidFill>
                <a:srgbClr val="3A5EAB"/>
              </a:solidFill>
            </a:endParaRPr>
          </a:p>
        </p:txBody>
      </p:sp>
      <p:sp>
        <p:nvSpPr>
          <p:cNvPr id="13" name="Rectangle 12">
            <a:extLst>
              <a:ext uri="{FF2B5EF4-FFF2-40B4-BE49-F238E27FC236}">
                <a16:creationId xmlns:a16="http://schemas.microsoft.com/office/drawing/2014/main" id="{B837E23A-98DF-49CC-9215-AA97C863113E}"/>
              </a:ext>
            </a:extLst>
          </p:cNvPr>
          <p:cNvSpPr/>
          <p:nvPr/>
        </p:nvSpPr>
        <p:spPr>
          <a:xfrm>
            <a:off x="6209222" y="3260854"/>
            <a:ext cx="5779367" cy="400110"/>
          </a:xfrm>
          <a:prstGeom prst="rect">
            <a:avLst/>
          </a:prstGeom>
          <a:noFill/>
        </p:spPr>
        <p:txBody>
          <a:bodyPr wrap="square">
            <a:spAutoFit/>
          </a:bodyPr>
          <a:lstStyle/>
          <a:p>
            <a:r>
              <a:rPr lang="es-ES" sz="2000" dirty="0">
                <a:solidFill>
                  <a:srgbClr val="3A5EAB"/>
                </a:solidFill>
              </a:rPr>
              <a:t>La madre de Carlos decidió… dejar el país</a:t>
            </a:r>
            <a:endParaRPr lang="en-GB" sz="2000" dirty="0">
              <a:solidFill>
                <a:srgbClr val="3A5EAB"/>
              </a:solidFill>
            </a:endParaRPr>
          </a:p>
        </p:txBody>
      </p:sp>
      <p:sp>
        <p:nvSpPr>
          <p:cNvPr id="14" name="Rectangle 13">
            <a:extLst>
              <a:ext uri="{FF2B5EF4-FFF2-40B4-BE49-F238E27FC236}">
                <a16:creationId xmlns:a16="http://schemas.microsoft.com/office/drawing/2014/main" id="{2170D3FE-FE98-4E4E-A7E7-7E1674AE6E39}"/>
              </a:ext>
            </a:extLst>
          </p:cNvPr>
          <p:cNvSpPr/>
          <p:nvPr/>
        </p:nvSpPr>
        <p:spPr>
          <a:xfrm>
            <a:off x="6209222" y="3657506"/>
            <a:ext cx="5918608" cy="400110"/>
          </a:xfrm>
          <a:prstGeom prst="rect">
            <a:avLst/>
          </a:prstGeom>
          <a:noFill/>
        </p:spPr>
        <p:txBody>
          <a:bodyPr wrap="none">
            <a:spAutoFit/>
          </a:bodyPr>
          <a:lstStyle/>
          <a:p>
            <a:r>
              <a:rPr lang="es-ES" sz="2000" dirty="0">
                <a:solidFill>
                  <a:srgbClr val="3A5EAB"/>
                </a:solidFill>
              </a:rPr>
              <a:t>con mucha esperanza, pero con poco dinero</a:t>
            </a:r>
            <a:endParaRPr lang="en-GB" sz="2000" dirty="0">
              <a:solidFill>
                <a:srgbClr val="3A5EAB"/>
              </a:solidFill>
            </a:endParaRPr>
          </a:p>
        </p:txBody>
      </p:sp>
      <p:sp>
        <p:nvSpPr>
          <p:cNvPr id="15" name="Rectangle 14">
            <a:extLst>
              <a:ext uri="{FF2B5EF4-FFF2-40B4-BE49-F238E27FC236}">
                <a16:creationId xmlns:a16="http://schemas.microsoft.com/office/drawing/2014/main" id="{0B8FE285-FFAF-4D90-A159-C9D85EF26919}"/>
              </a:ext>
            </a:extLst>
          </p:cNvPr>
          <p:cNvSpPr/>
          <p:nvPr/>
        </p:nvSpPr>
        <p:spPr>
          <a:xfrm>
            <a:off x="6209222" y="4054158"/>
            <a:ext cx="5479385" cy="400110"/>
          </a:xfrm>
          <a:prstGeom prst="rect">
            <a:avLst/>
          </a:prstGeom>
          <a:noFill/>
        </p:spPr>
        <p:txBody>
          <a:bodyPr wrap="none">
            <a:spAutoFit/>
          </a:bodyPr>
          <a:lstStyle/>
          <a:p>
            <a:r>
              <a:rPr lang="es-ES" sz="2000" dirty="0">
                <a:solidFill>
                  <a:srgbClr val="3A5EAB"/>
                </a:solidFill>
              </a:rPr>
              <a:t>Primero mi madre no me permitió trabajar </a:t>
            </a:r>
            <a:endParaRPr lang="en-GB" sz="2000" dirty="0">
              <a:solidFill>
                <a:srgbClr val="3A5EAB"/>
              </a:solidFill>
            </a:endParaRPr>
          </a:p>
        </p:txBody>
      </p:sp>
      <p:sp>
        <p:nvSpPr>
          <p:cNvPr id="16" name="Rectangle 15">
            <a:extLst>
              <a:ext uri="{FF2B5EF4-FFF2-40B4-BE49-F238E27FC236}">
                <a16:creationId xmlns:a16="http://schemas.microsoft.com/office/drawing/2014/main" id="{AFD84709-636C-4D9A-93B3-3A6F4368313C}"/>
              </a:ext>
            </a:extLst>
          </p:cNvPr>
          <p:cNvSpPr/>
          <p:nvPr/>
        </p:nvSpPr>
        <p:spPr>
          <a:xfrm>
            <a:off x="6209222" y="4450810"/>
            <a:ext cx="4368504" cy="400110"/>
          </a:xfrm>
          <a:prstGeom prst="rect">
            <a:avLst/>
          </a:prstGeom>
          <a:noFill/>
        </p:spPr>
        <p:txBody>
          <a:bodyPr wrap="none">
            <a:spAutoFit/>
          </a:bodyPr>
          <a:lstStyle/>
          <a:p>
            <a:r>
              <a:rPr lang="es-ES" sz="2000" dirty="0">
                <a:solidFill>
                  <a:srgbClr val="3A5EAB"/>
                </a:solidFill>
              </a:rPr>
              <a:t>aprendiste inglés bastante rápido</a:t>
            </a:r>
            <a:endParaRPr lang="en-GB" sz="2000" dirty="0">
              <a:solidFill>
                <a:srgbClr val="3A5EAB"/>
              </a:solidFill>
            </a:endParaRPr>
          </a:p>
        </p:txBody>
      </p:sp>
      <p:sp>
        <p:nvSpPr>
          <p:cNvPr id="17" name="Rectangle 16">
            <a:extLst>
              <a:ext uri="{FF2B5EF4-FFF2-40B4-BE49-F238E27FC236}">
                <a16:creationId xmlns:a16="http://schemas.microsoft.com/office/drawing/2014/main" id="{5A3420FA-933F-46F1-A903-24E06BF0013F}"/>
              </a:ext>
            </a:extLst>
          </p:cNvPr>
          <p:cNvSpPr/>
          <p:nvPr/>
        </p:nvSpPr>
        <p:spPr>
          <a:xfrm>
            <a:off x="6209222" y="4847462"/>
            <a:ext cx="2672526" cy="400110"/>
          </a:xfrm>
          <a:prstGeom prst="rect">
            <a:avLst/>
          </a:prstGeom>
          <a:noFill/>
        </p:spPr>
        <p:txBody>
          <a:bodyPr wrap="none">
            <a:spAutoFit/>
          </a:bodyPr>
          <a:lstStyle/>
          <a:p>
            <a:r>
              <a:rPr lang="es-ES" sz="2000" dirty="0">
                <a:solidFill>
                  <a:srgbClr val="3A5EAB"/>
                </a:solidFill>
              </a:rPr>
              <a:t>con un buen sueldo</a:t>
            </a:r>
            <a:endParaRPr lang="en-GB" sz="2000" dirty="0">
              <a:solidFill>
                <a:srgbClr val="3A5EAB"/>
              </a:solidFill>
            </a:endParaRPr>
          </a:p>
        </p:txBody>
      </p:sp>
      <p:sp>
        <p:nvSpPr>
          <p:cNvPr id="19" name="Rectangle 18">
            <a:extLst>
              <a:ext uri="{FF2B5EF4-FFF2-40B4-BE49-F238E27FC236}">
                <a16:creationId xmlns:a16="http://schemas.microsoft.com/office/drawing/2014/main" id="{BBD1A2FA-9161-4E74-8933-FDC01828E4E5}"/>
              </a:ext>
            </a:extLst>
          </p:cNvPr>
          <p:cNvSpPr/>
          <p:nvPr/>
        </p:nvSpPr>
        <p:spPr>
          <a:xfrm>
            <a:off x="6209222" y="5244114"/>
            <a:ext cx="3358612" cy="400110"/>
          </a:xfrm>
          <a:prstGeom prst="rect">
            <a:avLst/>
          </a:prstGeom>
          <a:noFill/>
        </p:spPr>
        <p:txBody>
          <a:bodyPr wrap="none">
            <a:spAutoFit/>
          </a:bodyPr>
          <a:lstStyle/>
          <a:p>
            <a:r>
              <a:rPr lang="es-ES" sz="2000" dirty="0">
                <a:solidFill>
                  <a:srgbClr val="3A5EAB"/>
                </a:solidFill>
              </a:rPr>
              <a:t>Ahora no vivo con miedo</a:t>
            </a:r>
            <a:endParaRPr lang="en-GB" sz="2000" dirty="0">
              <a:solidFill>
                <a:srgbClr val="3A5EAB"/>
              </a:solidFill>
            </a:endParaRPr>
          </a:p>
        </p:txBody>
      </p:sp>
      <p:sp>
        <p:nvSpPr>
          <p:cNvPr id="20" name="Rectangle 19">
            <a:extLst>
              <a:ext uri="{FF2B5EF4-FFF2-40B4-BE49-F238E27FC236}">
                <a16:creationId xmlns:a16="http://schemas.microsoft.com/office/drawing/2014/main" id="{93B123D8-E54B-4F2E-852A-95C547B44258}"/>
              </a:ext>
            </a:extLst>
          </p:cNvPr>
          <p:cNvSpPr/>
          <p:nvPr/>
        </p:nvSpPr>
        <p:spPr>
          <a:xfrm>
            <a:off x="6209222" y="5640770"/>
            <a:ext cx="3461204" cy="400110"/>
          </a:xfrm>
          <a:prstGeom prst="rect">
            <a:avLst/>
          </a:prstGeom>
          <a:noFill/>
        </p:spPr>
        <p:txBody>
          <a:bodyPr wrap="none">
            <a:spAutoFit/>
          </a:bodyPr>
          <a:lstStyle/>
          <a:p>
            <a:r>
              <a:rPr lang="es-ES" sz="2000" dirty="0">
                <a:highlight>
                  <a:srgbClr val="FABD01"/>
                </a:highlight>
                <a:latin typeface="Century Gothic" panose="020B0502020202020204" pitchFamily="34" charset="0"/>
                <a:ea typeface="Calibri" panose="020F0502020204030204" pitchFamily="34" charset="0"/>
                <a:cs typeface="Times New Roman" panose="02020603050405020304" pitchFamily="18" charset="0"/>
              </a:rPr>
              <a:t>Su valor me influyó mucho</a:t>
            </a:r>
            <a:endParaRPr lang="en-GB" sz="2000" dirty="0">
              <a:highlight>
                <a:srgbClr val="FABD01"/>
              </a:highlight>
            </a:endParaRPr>
          </a:p>
        </p:txBody>
      </p:sp>
      <p:sp>
        <p:nvSpPr>
          <p:cNvPr id="21" name="Rectangle 20">
            <a:extLst>
              <a:ext uri="{FF2B5EF4-FFF2-40B4-BE49-F238E27FC236}">
                <a16:creationId xmlns:a16="http://schemas.microsoft.com/office/drawing/2014/main" id="{7FAF513F-6879-4F75-8286-7A3198C3F3C7}"/>
              </a:ext>
            </a:extLst>
          </p:cNvPr>
          <p:cNvSpPr/>
          <p:nvPr/>
        </p:nvSpPr>
        <p:spPr>
          <a:xfrm>
            <a:off x="6209222" y="2070898"/>
            <a:ext cx="3318537" cy="400110"/>
          </a:xfrm>
          <a:prstGeom prst="rect">
            <a:avLst/>
          </a:prstGeom>
          <a:noFill/>
        </p:spPr>
        <p:txBody>
          <a:bodyPr wrap="none">
            <a:spAutoFit/>
          </a:bodyPr>
          <a:lstStyle/>
          <a:p>
            <a:r>
              <a:rPr lang="es-ES" sz="2000" dirty="0">
                <a:highlight>
                  <a:srgbClr val="FABD01"/>
                </a:highlight>
                <a:latin typeface="Century Gothic" panose="020B0502020202020204" pitchFamily="34" charset="0"/>
                <a:ea typeface="Calibri" panose="020F0502020204030204" pitchFamily="34" charset="0"/>
                <a:cs typeface="Times New Roman" panose="02020603050405020304" pitchFamily="18" charset="0"/>
              </a:rPr>
              <a:t>Había sangre en el suelo.</a:t>
            </a:r>
            <a:endParaRPr lang="en-GB" sz="2000" dirty="0">
              <a:highlight>
                <a:srgbClr val="FABD01"/>
              </a:highlight>
            </a:endParaRPr>
          </a:p>
        </p:txBody>
      </p:sp>
      <p:pic>
        <p:nvPicPr>
          <p:cNvPr id="5" name="Segunda parte de la historia de Carlos 10.1.1.2.wav">
            <a:hlinkClick r:id="" action="ppaction://media"/>
            <a:extLst>
              <a:ext uri="{FF2B5EF4-FFF2-40B4-BE49-F238E27FC236}">
                <a16:creationId xmlns:a16="http://schemas.microsoft.com/office/drawing/2014/main" id="{5115C1E1-34A4-EA37-3BD7-2BF5B4C65B0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57626" y="182692"/>
            <a:ext cx="812800" cy="812800"/>
          </a:xfrm>
          <a:prstGeom prst="rect">
            <a:avLst/>
          </a:prstGeom>
        </p:spPr>
      </p:pic>
      <p:sp>
        <p:nvSpPr>
          <p:cNvPr id="6" name="Rounded Rectangle 11">
            <a:extLst>
              <a:ext uri="{FF2B5EF4-FFF2-40B4-BE49-F238E27FC236}">
                <a16:creationId xmlns:a16="http://schemas.microsoft.com/office/drawing/2014/main" id="{21B0FCE2-DC1C-5AC8-88C4-E6C9D220C99A}"/>
              </a:ext>
            </a:extLst>
          </p:cNvPr>
          <p:cNvSpPr/>
          <p:nvPr/>
        </p:nvSpPr>
        <p:spPr>
          <a:xfrm>
            <a:off x="9758363" y="258166"/>
            <a:ext cx="2169781"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8" name="TextBox 17">
            <a:extLst>
              <a:ext uri="{FF2B5EF4-FFF2-40B4-BE49-F238E27FC236}">
                <a16:creationId xmlns:a16="http://schemas.microsoft.com/office/drawing/2014/main" id="{8E3D39F8-0FA5-1650-4D5D-F42D683DFDF1}"/>
              </a:ext>
            </a:extLst>
          </p:cNvPr>
          <p:cNvSpPr txBox="1"/>
          <p:nvPr/>
        </p:nvSpPr>
        <p:spPr>
          <a:xfrm>
            <a:off x="113676" y="277757"/>
            <a:ext cx="7720449" cy="769441"/>
          </a:xfrm>
          <a:prstGeom prst="rect">
            <a:avLst/>
          </a:prstGeom>
          <a:noFill/>
        </p:spPr>
        <p:txBody>
          <a:bodyPr wrap="square" rtlCol="0">
            <a:spAutoFit/>
          </a:bodyPr>
          <a:lstStyle/>
          <a:p>
            <a:r>
              <a:rPr lang="es-ES" sz="2200" dirty="0">
                <a:solidFill>
                  <a:srgbClr val="3A3838"/>
                </a:solidFill>
              </a:rPr>
              <a:t>Lee y escucha la segunda parte del texto. Encuentra dónde aparecen las ideas siguientes:</a:t>
            </a:r>
          </a:p>
        </p:txBody>
      </p:sp>
      <p:pic>
        <p:nvPicPr>
          <p:cNvPr id="23" name="Picture 22">
            <a:extLst>
              <a:ext uri="{FF2B5EF4-FFF2-40B4-BE49-F238E27FC236}">
                <a16:creationId xmlns:a16="http://schemas.microsoft.com/office/drawing/2014/main" id="{6AFBC0C2-E916-5E34-E2F0-B8E2A5E62B48}"/>
              </a:ext>
            </a:extLst>
          </p:cNvPr>
          <p:cNvPicPr>
            <a:picLocks noChangeAspect="1"/>
          </p:cNvPicPr>
          <p:nvPr/>
        </p:nvPicPr>
        <p:blipFill rotWithShape="1">
          <a:blip r:embed="rId6" cstate="screen">
            <a:clrChange>
              <a:clrFrom>
                <a:srgbClr val="FEFFFF"/>
              </a:clrFrom>
              <a:clrTo>
                <a:srgbClr val="FEFFFF">
                  <a:alpha val="0"/>
                </a:srgbClr>
              </a:clrTo>
            </a:clrChange>
            <a:extLst>
              <a:ext uri="{28A0092B-C50C-407E-A947-70E740481C1C}">
                <a14:useLocalDpi xmlns:a14="http://schemas.microsoft.com/office/drawing/2010/main"/>
              </a:ext>
            </a:extLst>
          </a:blip>
          <a:srcRect/>
          <a:stretch/>
        </p:blipFill>
        <p:spPr>
          <a:xfrm>
            <a:off x="7709982" y="139471"/>
            <a:ext cx="1171560" cy="1134626"/>
          </a:xfrm>
          <a:prstGeom prst="rect">
            <a:avLst/>
          </a:prstGeom>
        </p:spPr>
      </p:pic>
    </p:spTree>
    <p:extLst>
      <p:ext uri="{BB962C8B-B14F-4D97-AF65-F5344CB8AC3E}">
        <p14:creationId xmlns:p14="http://schemas.microsoft.com/office/powerpoint/2010/main" val="1579552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0"/>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12141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55" fill="hold" display="0">
                  <p:stCondLst>
                    <p:cond delay="indefinite"/>
                  </p:stCondLst>
                  <p:endCondLst>
                    <p:cond evt="onStopAudio" delay="0">
                      <p:tgtEl>
                        <p:sldTgt/>
                      </p:tgtEl>
                    </p:cond>
                  </p:endCondLst>
                </p:cTn>
                <p:tgtEl>
                  <p:spTgt spid="5"/>
                </p:tgtEl>
              </p:cMediaNode>
            </p:audio>
          </p:childTnLst>
        </p:cTn>
      </p:par>
    </p:tnLst>
    <p:bldLst>
      <p:bldP spid="7" grpId="0"/>
      <p:bldP spid="9" grpId="0"/>
      <p:bldP spid="11" grpId="0"/>
      <p:bldP spid="12" grpId="0"/>
      <p:bldP spid="13" grpId="0"/>
      <p:bldP spid="14" grpId="0"/>
      <p:bldP spid="15" grpId="0"/>
      <p:bldP spid="16" grpId="0"/>
      <p:bldP spid="17" grpId="0"/>
      <p:bldP spid="19" grpId="0"/>
      <p:bldP spid="20" grpId="0" animBg="1"/>
      <p:bldP spid="2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58EA-2BB4-E301-EA6E-7F7288F4FCF4}"/>
              </a:ext>
            </a:extLst>
          </p:cNvPr>
          <p:cNvSpPr>
            <a:spLocks noGrp="1"/>
          </p:cNvSpPr>
          <p:nvPr>
            <p:ph type="title"/>
          </p:nvPr>
        </p:nvSpPr>
        <p:spPr>
          <a:xfrm>
            <a:off x="-1" y="213557"/>
            <a:ext cx="8712680" cy="647577"/>
          </a:xfrm>
        </p:spPr>
        <p:txBody>
          <a:bodyPr>
            <a:normAutofit/>
          </a:bodyPr>
          <a:lstStyle/>
          <a:p>
            <a:r>
              <a:rPr lang="en-ES" dirty="0"/>
              <a:t>La vida de una estudiante inmigrante</a:t>
            </a:r>
          </a:p>
        </p:txBody>
      </p:sp>
      <p:sp>
        <p:nvSpPr>
          <p:cNvPr id="3" name="Text Placeholder 2">
            <a:extLst>
              <a:ext uri="{FF2B5EF4-FFF2-40B4-BE49-F238E27FC236}">
                <a16:creationId xmlns:a16="http://schemas.microsoft.com/office/drawing/2014/main" id="{DDEF7320-D0AD-333F-B9F2-BDB2B09EDC7C}"/>
              </a:ext>
            </a:extLst>
          </p:cNvPr>
          <p:cNvSpPr>
            <a:spLocks noGrp="1"/>
          </p:cNvSpPr>
          <p:nvPr>
            <p:ph type="body" sz="quarter" idx="10"/>
          </p:nvPr>
        </p:nvSpPr>
        <p:spPr>
          <a:xfrm>
            <a:off x="373063" y="1065213"/>
            <a:ext cx="11514137" cy="851212"/>
          </a:xfrm>
        </p:spPr>
        <p:txBody>
          <a:bodyPr>
            <a:normAutofit/>
          </a:bodyPr>
          <a:lstStyle/>
          <a:p>
            <a:r>
              <a:rPr lang="es-ES" sz="2200" dirty="0"/>
              <a:t>Hay unas palabras que no conoces en el texto.  Según el contexto, ¿qué pueden significar en inglés?</a:t>
            </a:r>
          </a:p>
          <a:p>
            <a:endParaRPr lang="es-ES" dirty="0"/>
          </a:p>
        </p:txBody>
      </p:sp>
      <p:sp>
        <p:nvSpPr>
          <p:cNvPr id="8" name="TextBox 7">
            <a:extLst>
              <a:ext uri="{FF2B5EF4-FFF2-40B4-BE49-F238E27FC236}">
                <a16:creationId xmlns:a16="http://schemas.microsoft.com/office/drawing/2014/main" id="{2C203423-7847-87EC-CB52-BC77B86EE5C0}"/>
              </a:ext>
            </a:extLst>
          </p:cNvPr>
          <p:cNvSpPr txBox="1"/>
          <p:nvPr/>
        </p:nvSpPr>
        <p:spPr>
          <a:xfrm>
            <a:off x="373062" y="1684169"/>
            <a:ext cx="11514137" cy="535531"/>
          </a:xfrm>
          <a:prstGeom prst="rect">
            <a:avLst/>
          </a:prstGeom>
          <a:noFill/>
        </p:spPr>
        <p:txBody>
          <a:bodyPr wrap="square" rtlCol="0">
            <a:spAutoFit/>
          </a:bodyPr>
          <a:lstStyle/>
          <a:p>
            <a:pPr marL="342900" indent="-342900">
              <a:lnSpc>
                <a:spcPct val="150000"/>
              </a:lnSpc>
              <a:buFont typeface="+mj-lt"/>
              <a:buAutoNum type="arabicPeriod"/>
            </a:pPr>
            <a:r>
              <a:rPr lang="es-ES" sz="2200" dirty="0"/>
              <a:t>…un objetivo muy claro: </a:t>
            </a:r>
            <a:r>
              <a:rPr lang="es-ES" sz="2200" b="1" u="sng" dirty="0"/>
              <a:t>escapar</a:t>
            </a:r>
            <a:r>
              <a:rPr lang="es-ES" sz="2200" b="1" dirty="0"/>
              <a:t> </a:t>
            </a:r>
            <a:r>
              <a:rPr lang="es-ES" sz="2200" dirty="0"/>
              <a:t>de la violencia.</a:t>
            </a:r>
          </a:p>
        </p:txBody>
      </p:sp>
      <p:sp>
        <p:nvSpPr>
          <p:cNvPr id="4" name="TextBox 3">
            <a:extLst>
              <a:ext uri="{FF2B5EF4-FFF2-40B4-BE49-F238E27FC236}">
                <a16:creationId xmlns:a16="http://schemas.microsoft.com/office/drawing/2014/main" id="{6FDC9DB2-0573-4786-BDB6-4CAD464D8BB5}"/>
              </a:ext>
            </a:extLst>
          </p:cNvPr>
          <p:cNvSpPr txBox="1"/>
          <p:nvPr/>
        </p:nvSpPr>
        <p:spPr>
          <a:xfrm>
            <a:off x="9956699" y="2428075"/>
            <a:ext cx="1711234" cy="430887"/>
          </a:xfrm>
          <a:prstGeom prst="rect">
            <a:avLst/>
          </a:prstGeom>
          <a:solidFill>
            <a:schemeClr val="accent6">
              <a:lumMod val="20000"/>
              <a:lumOff val="80000"/>
            </a:schemeClr>
          </a:solidFill>
        </p:spPr>
        <p:txBody>
          <a:bodyPr wrap="square" rtlCol="0">
            <a:spAutoFit/>
          </a:bodyPr>
          <a:lstStyle/>
          <a:p>
            <a:pPr algn="ctr"/>
            <a:r>
              <a:rPr lang="en-GB" sz="2200" b="1" dirty="0"/>
              <a:t>to escape</a:t>
            </a:r>
          </a:p>
        </p:txBody>
      </p:sp>
      <p:sp>
        <p:nvSpPr>
          <p:cNvPr id="5" name="Rounded Rectangle 11">
            <a:extLst>
              <a:ext uri="{FF2B5EF4-FFF2-40B4-BE49-F238E27FC236}">
                <a16:creationId xmlns:a16="http://schemas.microsoft.com/office/drawing/2014/main" id="{AAF9C138-5CFE-EE52-8FD5-3AB931DA5DC2}"/>
              </a:ext>
            </a:extLst>
          </p:cNvPr>
          <p:cNvSpPr/>
          <p:nvPr/>
        </p:nvSpPr>
        <p:spPr>
          <a:xfrm>
            <a:off x="10196356" y="258166"/>
            <a:ext cx="1731787"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C7677286-FB7B-C40D-33E3-1205A6794C48}"/>
              </a:ext>
            </a:extLst>
          </p:cNvPr>
          <p:cNvSpPr txBox="1"/>
          <p:nvPr/>
        </p:nvSpPr>
        <p:spPr>
          <a:xfrm>
            <a:off x="9837067" y="3555830"/>
            <a:ext cx="2064407" cy="430887"/>
          </a:xfrm>
          <a:prstGeom prst="rect">
            <a:avLst/>
          </a:prstGeom>
          <a:solidFill>
            <a:schemeClr val="accent6">
              <a:lumMod val="20000"/>
              <a:lumOff val="80000"/>
            </a:schemeClr>
          </a:solidFill>
        </p:spPr>
        <p:txBody>
          <a:bodyPr wrap="square" rtlCol="0">
            <a:spAutoFit/>
          </a:bodyPr>
          <a:lstStyle/>
          <a:p>
            <a:pPr algn="ctr"/>
            <a:r>
              <a:rPr lang="en-GB" sz="2200" b="1" dirty="0"/>
              <a:t>firearms, guns</a:t>
            </a:r>
          </a:p>
        </p:txBody>
      </p:sp>
      <p:sp>
        <p:nvSpPr>
          <p:cNvPr id="7" name="TextBox 6">
            <a:extLst>
              <a:ext uri="{FF2B5EF4-FFF2-40B4-BE49-F238E27FC236}">
                <a16:creationId xmlns:a16="http://schemas.microsoft.com/office/drawing/2014/main" id="{DAFEC3DE-C852-3F26-4552-4DEA886703F3}"/>
              </a:ext>
            </a:extLst>
          </p:cNvPr>
          <p:cNvSpPr txBox="1"/>
          <p:nvPr/>
        </p:nvSpPr>
        <p:spPr>
          <a:xfrm>
            <a:off x="10330732" y="4670635"/>
            <a:ext cx="963168" cy="430887"/>
          </a:xfrm>
          <a:prstGeom prst="rect">
            <a:avLst/>
          </a:prstGeom>
          <a:solidFill>
            <a:schemeClr val="accent6">
              <a:lumMod val="20000"/>
              <a:lumOff val="80000"/>
            </a:schemeClr>
          </a:solidFill>
        </p:spPr>
        <p:txBody>
          <a:bodyPr wrap="square" rtlCol="0">
            <a:spAutoFit/>
          </a:bodyPr>
          <a:lstStyle/>
          <a:p>
            <a:pPr algn="ctr"/>
            <a:r>
              <a:rPr lang="en-GB" sz="2200" b="1" dirty="0"/>
              <a:t>gang</a:t>
            </a:r>
          </a:p>
        </p:txBody>
      </p:sp>
      <p:sp>
        <p:nvSpPr>
          <p:cNvPr id="9" name="TextBox 8">
            <a:extLst>
              <a:ext uri="{FF2B5EF4-FFF2-40B4-BE49-F238E27FC236}">
                <a16:creationId xmlns:a16="http://schemas.microsoft.com/office/drawing/2014/main" id="{5E175346-9F03-53BD-9C7B-847C69165541}"/>
              </a:ext>
            </a:extLst>
          </p:cNvPr>
          <p:cNvSpPr txBox="1"/>
          <p:nvPr/>
        </p:nvSpPr>
        <p:spPr>
          <a:xfrm>
            <a:off x="10283488" y="5808056"/>
            <a:ext cx="1057656" cy="430887"/>
          </a:xfrm>
          <a:prstGeom prst="rect">
            <a:avLst/>
          </a:prstGeom>
          <a:solidFill>
            <a:schemeClr val="accent6">
              <a:lumMod val="20000"/>
              <a:lumOff val="80000"/>
            </a:schemeClr>
          </a:solidFill>
        </p:spPr>
        <p:txBody>
          <a:bodyPr wrap="square" rtlCol="0">
            <a:spAutoFit/>
          </a:bodyPr>
          <a:lstStyle/>
          <a:p>
            <a:pPr algn="ctr"/>
            <a:r>
              <a:rPr lang="en-GB" sz="2200" b="1" dirty="0"/>
              <a:t>wage</a:t>
            </a:r>
          </a:p>
        </p:txBody>
      </p:sp>
      <p:sp>
        <p:nvSpPr>
          <p:cNvPr id="12" name="TextBox 11">
            <a:extLst>
              <a:ext uri="{FF2B5EF4-FFF2-40B4-BE49-F238E27FC236}">
                <a16:creationId xmlns:a16="http://schemas.microsoft.com/office/drawing/2014/main" id="{AC30D9C9-9311-5861-8073-727B37D08ABF}"/>
              </a:ext>
            </a:extLst>
          </p:cNvPr>
          <p:cNvSpPr txBox="1"/>
          <p:nvPr/>
        </p:nvSpPr>
        <p:spPr>
          <a:xfrm>
            <a:off x="460356" y="2279884"/>
            <a:ext cx="2804396" cy="707886"/>
          </a:xfrm>
          <a:prstGeom prst="rect">
            <a:avLst/>
          </a:prstGeom>
          <a:solidFill>
            <a:schemeClr val="accent6">
              <a:lumMod val="20000"/>
              <a:lumOff val="80000"/>
            </a:schemeClr>
          </a:solidFill>
        </p:spPr>
        <p:txBody>
          <a:bodyPr wrap="square" rtlCol="0">
            <a:spAutoFit/>
          </a:bodyPr>
          <a:lstStyle/>
          <a:p>
            <a:pPr algn="ctr"/>
            <a:r>
              <a:rPr lang="en-GB" sz="2000" dirty="0"/>
              <a:t>getting close to something </a:t>
            </a:r>
          </a:p>
        </p:txBody>
      </p:sp>
      <p:sp>
        <p:nvSpPr>
          <p:cNvPr id="13" name="TextBox 12">
            <a:extLst>
              <a:ext uri="{FF2B5EF4-FFF2-40B4-BE49-F238E27FC236}">
                <a16:creationId xmlns:a16="http://schemas.microsoft.com/office/drawing/2014/main" id="{5A4B5038-4462-9C09-6D0E-0F4EFC6FA2D5}"/>
              </a:ext>
            </a:extLst>
          </p:cNvPr>
          <p:cNvSpPr txBox="1"/>
          <p:nvPr/>
        </p:nvSpPr>
        <p:spPr>
          <a:xfrm>
            <a:off x="373063" y="3000088"/>
            <a:ext cx="10618613" cy="535531"/>
          </a:xfrm>
          <a:prstGeom prst="rect">
            <a:avLst/>
          </a:prstGeom>
          <a:noFill/>
        </p:spPr>
        <p:txBody>
          <a:bodyPr wrap="none" rtlCol="0">
            <a:spAutoFit/>
          </a:bodyPr>
          <a:lstStyle/>
          <a:p>
            <a:pPr>
              <a:lnSpc>
                <a:spcPct val="150000"/>
              </a:lnSpc>
            </a:pPr>
            <a:r>
              <a:rPr lang="es-ES" sz="2200" dirty="0"/>
              <a:t>2. Allí había muchos grupos de jóvenes con </a:t>
            </a:r>
            <a:r>
              <a:rPr lang="es-ES" sz="2200" b="1" u="sng" dirty="0"/>
              <a:t>armas de fuego</a:t>
            </a:r>
            <a:r>
              <a:rPr lang="es-ES" sz="2200" dirty="0"/>
              <a:t> y era peligroso. </a:t>
            </a:r>
          </a:p>
        </p:txBody>
      </p:sp>
      <p:sp>
        <p:nvSpPr>
          <p:cNvPr id="15" name="TextBox 14">
            <a:extLst>
              <a:ext uri="{FF2B5EF4-FFF2-40B4-BE49-F238E27FC236}">
                <a16:creationId xmlns:a16="http://schemas.microsoft.com/office/drawing/2014/main" id="{E36C5553-885D-09CB-E313-E13A0523700D}"/>
              </a:ext>
            </a:extLst>
          </p:cNvPr>
          <p:cNvSpPr txBox="1"/>
          <p:nvPr/>
        </p:nvSpPr>
        <p:spPr>
          <a:xfrm>
            <a:off x="373062" y="4016488"/>
            <a:ext cx="8855309" cy="535724"/>
          </a:xfrm>
          <a:prstGeom prst="rect">
            <a:avLst/>
          </a:prstGeom>
          <a:noFill/>
        </p:spPr>
        <p:txBody>
          <a:bodyPr wrap="none" rtlCol="0">
            <a:spAutoFit/>
          </a:bodyPr>
          <a:lstStyle/>
          <a:p>
            <a:pPr>
              <a:lnSpc>
                <a:spcPct val="150000"/>
              </a:lnSpc>
            </a:pPr>
            <a:r>
              <a:rPr lang="es-ES" sz="2200" dirty="0"/>
              <a:t>3. Era el principio de una guerra entre varias </a:t>
            </a:r>
            <a:r>
              <a:rPr lang="es-ES" sz="2200" b="1" u="sng" dirty="0"/>
              <a:t>bandas</a:t>
            </a:r>
            <a:r>
              <a:rPr lang="es-ES" sz="2200" dirty="0"/>
              <a:t> diferentes.</a:t>
            </a:r>
          </a:p>
        </p:txBody>
      </p:sp>
      <p:sp>
        <p:nvSpPr>
          <p:cNvPr id="16" name="TextBox 15">
            <a:extLst>
              <a:ext uri="{FF2B5EF4-FFF2-40B4-BE49-F238E27FC236}">
                <a16:creationId xmlns:a16="http://schemas.microsoft.com/office/drawing/2014/main" id="{5CEDD33A-96DE-D38C-6BCB-6218A501DE92}"/>
              </a:ext>
            </a:extLst>
          </p:cNvPr>
          <p:cNvSpPr txBox="1"/>
          <p:nvPr/>
        </p:nvSpPr>
        <p:spPr>
          <a:xfrm>
            <a:off x="414005" y="5251710"/>
            <a:ext cx="8177239" cy="535724"/>
          </a:xfrm>
          <a:prstGeom prst="rect">
            <a:avLst/>
          </a:prstGeom>
          <a:noFill/>
        </p:spPr>
        <p:txBody>
          <a:bodyPr wrap="none" rtlCol="0">
            <a:spAutoFit/>
          </a:bodyPr>
          <a:lstStyle/>
          <a:p>
            <a:pPr>
              <a:lnSpc>
                <a:spcPct val="150000"/>
              </a:lnSpc>
            </a:pPr>
            <a:r>
              <a:rPr lang="es-ES" sz="2200" dirty="0"/>
              <a:t>4. Muy pronto conseguiste un trabajo con un buen </a:t>
            </a:r>
            <a:r>
              <a:rPr lang="es-ES" sz="2200" b="1" u="sng" dirty="0"/>
              <a:t>sueldo</a:t>
            </a:r>
            <a:r>
              <a:rPr lang="es-ES" sz="2200" dirty="0"/>
              <a:t>.</a:t>
            </a:r>
          </a:p>
        </p:txBody>
      </p:sp>
      <p:sp>
        <p:nvSpPr>
          <p:cNvPr id="20" name="TextBox 19">
            <a:extLst>
              <a:ext uri="{FF2B5EF4-FFF2-40B4-BE49-F238E27FC236}">
                <a16:creationId xmlns:a16="http://schemas.microsoft.com/office/drawing/2014/main" id="{2C336FD7-B823-C2E9-7E2E-0303C18E247E}"/>
              </a:ext>
            </a:extLst>
          </p:cNvPr>
          <p:cNvSpPr txBox="1"/>
          <p:nvPr/>
        </p:nvSpPr>
        <p:spPr>
          <a:xfrm>
            <a:off x="3363219" y="2279884"/>
            <a:ext cx="2804396" cy="707886"/>
          </a:xfrm>
          <a:prstGeom prst="rect">
            <a:avLst/>
          </a:prstGeom>
          <a:solidFill>
            <a:schemeClr val="accent6">
              <a:lumMod val="20000"/>
              <a:lumOff val="80000"/>
            </a:schemeClr>
          </a:solidFill>
        </p:spPr>
        <p:txBody>
          <a:bodyPr wrap="square" rtlCol="0">
            <a:spAutoFit/>
          </a:bodyPr>
          <a:lstStyle/>
          <a:p>
            <a:pPr algn="ctr"/>
            <a:r>
              <a:rPr lang="en-GB" sz="2000" dirty="0"/>
              <a:t>moving away from something</a:t>
            </a:r>
          </a:p>
        </p:txBody>
      </p:sp>
      <p:sp>
        <p:nvSpPr>
          <p:cNvPr id="21" name="TextBox 20">
            <a:extLst>
              <a:ext uri="{FF2B5EF4-FFF2-40B4-BE49-F238E27FC236}">
                <a16:creationId xmlns:a16="http://schemas.microsoft.com/office/drawing/2014/main" id="{940660DE-273C-C441-01E9-2AA77FC60D6D}"/>
              </a:ext>
            </a:extLst>
          </p:cNvPr>
          <p:cNvSpPr txBox="1"/>
          <p:nvPr/>
        </p:nvSpPr>
        <p:spPr>
          <a:xfrm>
            <a:off x="9794453" y="1503596"/>
            <a:ext cx="2149634" cy="707886"/>
          </a:xfrm>
          <a:prstGeom prst="rect">
            <a:avLst/>
          </a:prstGeom>
          <a:noFill/>
        </p:spPr>
        <p:txBody>
          <a:bodyPr wrap="square" rtlCol="0">
            <a:spAutoFit/>
          </a:bodyPr>
          <a:lstStyle/>
          <a:p>
            <a:pPr algn="ctr"/>
            <a:r>
              <a:rPr lang="es-ES" sz="2000" dirty="0" err="1">
                <a:highlight>
                  <a:srgbClr val="FFF5F5"/>
                </a:highlight>
              </a:rPr>
              <a:t>Guess</a:t>
            </a:r>
            <a:r>
              <a:rPr lang="es-ES" sz="2000" dirty="0">
                <a:highlight>
                  <a:srgbClr val="FFF5F5"/>
                </a:highlight>
              </a:rPr>
              <a:t> </a:t>
            </a:r>
            <a:r>
              <a:rPr lang="es-ES" sz="2000" dirty="0" err="1">
                <a:highlight>
                  <a:srgbClr val="FFF5F5"/>
                </a:highlight>
              </a:rPr>
              <a:t>the</a:t>
            </a:r>
            <a:r>
              <a:rPr lang="es-ES" sz="2000" dirty="0">
                <a:highlight>
                  <a:srgbClr val="FFF5F5"/>
                </a:highlight>
              </a:rPr>
              <a:t> </a:t>
            </a:r>
            <a:r>
              <a:rPr lang="es-ES" sz="2000" dirty="0" err="1">
                <a:highlight>
                  <a:srgbClr val="FFF5F5"/>
                </a:highlight>
              </a:rPr>
              <a:t>word</a:t>
            </a:r>
            <a:r>
              <a:rPr lang="es-ES" sz="2000" dirty="0">
                <a:highlight>
                  <a:srgbClr val="FFF5F5"/>
                </a:highlight>
              </a:rPr>
              <a:t> in English!</a:t>
            </a:r>
          </a:p>
        </p:txBody>
      </p:sp>
      <p:sp>
        <p:nvSpPr>
          <p:cNvPr id="22" name="TextBox 21">
            <a:extLst>
              <a:ext uri="{FF2B5EF4-FFF2-40B4-BE49-F238E27FC236}">
                <a16:creationId xmlns:a16="http://schemas.microsoft.com/office/drawing/2014/main" id="{3495E7F6-BF00-0511-6125-DC7ABE82D5A8}"/>
              </a:ext>
            </a:extLst>
          </p:cNvPr>
          <p:cNvSpPr txBox="1"/>
          <p:nvPr/>
        </p:nvSpPr>
        <p:spPr>
          <a:xfrm>
            <a:off x="467112" y="3635646"/>
            <a:ext cx="1523976" cy="400110"/>
          </a:xfrm>
          <a:prstGeom prst="rect">
            <a:avLst/>
          </a:prstGeom>
          <a:solidFill>
            <a:schemeClr val="accent6">
              <a:lumMod val="20000"/>
              <a:lumOff val="80000"/>
            </a:schemeClr>
          </a:solidFill>
        </p:spPr>
        <p:txBody>
          <a:bodyPr wrap="square" rtlCol="0">
            <a:spAutoFit/>
          </a:bodyPr>
          <a:lstStyle/>
          <a:p>
            <a:pPr algn="ctr"/>
            <a:r>
              <a:rPr lang="en-GB" sz="2000" dirty="0"/>
              <a:t>weapons</a:t>
            </a:r>
          </a:p>
        </p:txBody>
      </p:sp>
      <p:sp>
        <p:nvSpPr>
          <p:cNvPr id="23" name="TextBox 22">
            <a:extLst>
              <a:ext uri="{FF2B5EF4-FFF2-40B4-BE49-F238E27FC236}">
                <a16:creationId xmlns:a16="http://schemas.microsoft.com/office/drawing/2014/main" id="{162740AD-BD46-21C2-575B-C34201412174}"/>
              </a:ext>
            </a:extLst>
          </p:cNvPr>
          <p:cNvSpPr txBox="1"/>
          <p:nvPr/>
        </p:nvSpPr>
        <p:spPr>
          <a:xfrm>
            <a:off x="2074989" y="3632723"/>
            <a:ext cx="1523976" cy="400110"/>
          </a:xfrm>
          <a:prstGeom prst="rect">
            <a:avLst/>
          </a:prstGeom>
          <a:solidFill>
            <a:schemeClr val="accent6">
              <a:lumMod val="20000"/>
              <a:lumOff val="80000"/>
            </a:schemeClr>
          </a:solidFill>
        </p:spPr>
        <p:txBody>
          <a:bodyPr wrap="square" rtlCol="0">
            <a:spAutoFit/>
          </a:bodyPr>
          <a:lstStyle/>
          <a:p>
            <a:pPr algn="ctr"/>
            <a:r>
              <a:rPr lang="en-GB" sz="2000" dirty="0"/>
              <a:t>vehicles</a:t>
            </a:r>
          </a:p>
        </p:txBody>
      </p:sp>
      <p:sp>
        <p:nvSpPr>
          <p:cNvPr id="24" name="TextBox 23">
            <a:extLst>
              <a:ext uri="{FF2B5EF4-FFF2-40B4-BE49-F238E27FC236}">
                <a16:creationId xmlns:a16="http://schemas.microsoft.com/office/drawing/2014/main" id="{BC1C937E-8168-6AAA-4D7B-64306437F920}"/>
              </a:ext>
            </a:extLst>
          </p:cNvPr>
          <p:cNvSpPr txBox="1"/>
          <p:nvPr/>
        </p:nvSpPr>
        <p:spPr>
          <a:xfrm>
            <a:off x="6266082" y="2289868"/>
            <a:ext cx="2804396" cy="707886"/>
          </a:xfrm>
          <a:prstGeom prst="rect">
            <a:avLst/>
          </a:prstGeom>
          <a:solidFill>
            <a:schemeClr val="accent6">
              <a:lumMod val="20000"/>
              <a:lumOff val="80000"/>
            </a:schemeClr>
          </a:solidFill>
        </p:spPr>
        <p:txBody>
          <a:bodyPr wrap="square" rtlCol="0">
            <a:spAutoFit/>
          </a:bodyPr>
          <a:lstStyle/>
          <a:p>
            <a:pPr algn="ctr"/>
            <a:r>
              <a:rPr lang="en-GB" sz="2000" dirty="0"/>
              <a:t>forgetting about something</a:t>
            </a:r>
          </a:p>
        </p:txBody>
      </p:sp>
      <p:sp>
        <p:nvSpPr>
          <p:cNvPr id="25" name="TextBox 24">
            <a:extLst>
              <a:ext uri="{FF2B5EF4-FFF2-40B4-BE49-F238E27FC236}">
                <a16:creationId xmlns:a16="http://schemas.microsoft.com/office/drawing/2014/main" id="{695B19E5-18AF-40F5-561E-BC6D5F466C9C}"/>
              </a:ext>
            </a:extLst>
          </p:cNvPr>
          <p:cNvSpPr txBox="1"/>
          <p:nvPr/>
        </p:nvSpPr>
        <p:spPr>
          <a:xfrm>
            <a:off x="3682866" y="3632723"/>
            <a:ext cx="1523976" cy="400110"/>
          </a:xfrm>
          <a:prstGeom prst="rect">
            <a:avLst/>
          </a:prstGeom>
          <a:solidFill>
            <a:schemeClr val="accent6">
              <a:lumMod val="20000"/>
              <a:lumOff val="80000"/>
            </a:schemeClr>
          </a:solidFill>
        </p:spPr>
        <p:txBody>
          <a:bodyPr wrap="square" rtlCol="0">
            <a:spAutoFit/>
          </a:bodyPr>
          <a:lstStyle/>
          <a:p>
            <a:pPr algn="ctr"/>
            <a:r>
              <a:rPr lang="en-GB" sz="2000" dirty="0"/>
              <a:t>games</a:t>
            </a:r>
          </a:p>
        </p:txBody>
      </p:sp>
      <p:sp>
        <p:nvSpPr>
          <p:cNvPr id="26" name="TextBox 25">
            <a:extLst>
              <a:ext uri="{FF2B5EF4-FFF2-40B4-BE49-F238E27FC236}">
                <a16:creationId xmlns:a16="http://schemas.microsoft.com/office/drawing/2014/main" id="{7959C7F9-4140-8BAC-5C1B-C8A24FFB7BBE}"/>
              </a:ext>
            </a:extLst>
          </p:cNvPr>
          <p:cNvSpPr txBox="1"/>
          <p:nvPr/>
        </p:nvSpPr>
        <p:spPr>
          <a:xfrm>
            <a:off x="5607774" y="4594559"/>
            <a:ext cx="2491505" cy="707886"/>
          </a:xfrm>
          <a:prstGeom prst="rect">
            <a:avLst/>
          </a:prstGeom>
          <a:solidFill>
            <a:schemeClr val="accent6">
              <a:lumMod val="20000"/>
              <a:lumOff val="80000"/>
            </a:schemeClr>
          </a:solidFill>
        </p:spPr>
        <p:txBody>
          <a:bodyPr wrap="square" rtlCol="0">
            <a:spAutoFit/>
          </a:bodyPr>
          <a:lstStyle/>
          <a:p>
            <a:pPr algn="ctr"/>
            <a:r>
              <a:rPr lang="en-GB" sz="2000" dirty="0"/>
              <a:t>groups of violent people</a:t>
            </a:r>
          </a:p>
        </p:txBody>
      </p:sp>
      <p:sp>
        <p:nvSpPr>
          <p:cNvPr id="27" name="TextBox 26">
            <a:extLst>
              <a:ext uri="{FF2B5EF4-FFF2-40B4-BE49-F238E27FC236}">
                <a16:creationId xmlns:a16="http://schemas.microsoft.com/office/drawing/2014/main" id="{68FA7FDC-FA1B-BB5C-0694-BC30735F6EC8}"/>
              </a:ext>
            </a:extLst>
          </p:cNvPr>
          <p:cNvSpPr txBox="1"/>
          <p:nvPr/>
        </p:nvSpPr>
        <p:spPr>
          <a:xfrm>
            <a:off x="3032241" y="4589573"/>
            <a:ext cx="2491505" cy="707886"/>
          </a:xfrm>
          <a:prstGeom prst="rect">
            <a:avLst/>
          </a:prstGeom>
          <a:solidFill>
            <a:schemeClr val="accent6">
              <a:lumMod val="20000"/>
              <a:lumOff val="80000"/>
            </a:schemeClr>
          </a:solidFill>
        </p:spPr>
        <p:txBody>
          <a:bodyPr wrap="square" rtlCol="0">
            <a:spAutoFit/>
          </a:bodyPr>
          <a:lstStyle/>
          <a:p>
            <a:pPr algn="ctr"/>
            <a:r>
              <a:rPr lang="en-GB" sz="2000" dirty="0"/>
              <a:t>teams of work colleagues</a:t>
            </a:r>
          </a:p>
        </p:txBody>
      </p:sp>
      <p:sp>
        <p:nvSpPr>
          <p:cNvPr id="28" name="TextBox 27">
            <a:extLst>
              <a:ext uri="{FF2B5EF4-FFF2-40B4-BE49-F238E27FC236}">
                <a16:creationId xmlns:a16="http://schemas.microsoft.com/office/drawing/2014/main" id="{0B8CEE16-B389-9174-7734-7462541379C4}"/>
              </a:ext>
            </a:extLst>
          </p:cNvPr>
          <p:cNvSpPr txBox="1"/>
          <p:nvPr/>
        </p:nvSpPr>
        <p:spPr>
          <a:xfrm>
            <a:off x="456708" y="4589573"/>
            <a:ext cx="2491505" cy="707886"/>
          </a:xfrm>
          <a:prstGeom prst="rect">
            <a:avLst/>
          </a:prstGeom>
          <a:solidFill>
            <a:schemeClr val="accent6">
              <a:lumMod val="20000"/>
              <a:lumOff val="80000"/>
            </a:schemeClr>
          </a:solidFill>
        </p:spPr>
        <p:txBody>
          <a:bodyPr wrap="square" rtlCol="0">
            <a:spAutoFit/>
          </a:bodyPr>
          <a:lstStyle/>
          <a:p>
            <a:pPr algn="ctr"/>
            <a:r>
              <a:rPr lang="en-GB" sz="2000" dirty="0"/>
              <a:t>people with instruments</a:t>
            </a:r>
          </a:p>
        </p:txBody>
      </p:sp>
      <p:sp>
        <p:nvSpPr>
          <p:cNvPr id="29" name="TextBox 28">
            <a:extLst>
              <a:ext uri="{FF2B5EF4-FFF2-40B4-BE49-F238E27FC236}">
                <a16:creationId xmlns:a16="http://schemas.microsoft.com/office/drawing/2014/main" id="{088220C6-1A51-7AE5-C4E6-C4667BAC4816}"/>
              </a:ext>
            </a:extLst>
          </p:cNvPr>
          <p:cNvSpPr txBox="1"/>
          <p:nvPr/>
        </p:nvSpPr>
        <p:spPr>
          <a:xfrm>
            <a:off x="6925343" y="5831233"/>
            <a:ext cx="1413419" cy="400110"/>
          </a:xfrm>
          <a:prstGeom prst="rect">
            <a:avLst/>
          </a:prstGeom>
          <a:solidFill>
            <a:schemeClr val="accent6">
              <a:lumMod val="20000"/>
              <a:lumOff val="80000"/>
            </a:schemeClr>
          </a:solidFill>
        </p:spPr>
        <p:txBody>
          <a:bodyPr wrap="square" rtlCol="0">
            <a:spAutoFit/>
          </a:bodyPr>
          <a:lstStyle/>
          <a:p>
            <a:pPr algn="ctr"/>
            <a:r>
              <a:rPr lang="en-GB" sz="2000" dirty="0"/>
              <a:t>people</a:t>
            </a:r>
          </a:p>
        </p:txBody>
      </p:sp>
      <p:sp>
        <p:nvSpPr>
          <p:cNvPr id="30" name="TextBox 29">
            <a:extLst>
              <a:ext uri="{FF2B5EF4-FFF2-40B4-BE49-F238E27FC236}">
                <a16:creationId xmlns:a16="http://schemas.microsoft.com/office/drawing/2014/main" id="{3949AF70-5247-D1BF-1D68-611071491D7E}"/>
              </a:ext>
            </a:extLst>
          </p:cNvPr>
          <p:cNvSpPr txBox="1"/>
          <p:nvPr/>
        </p:nvSpPr>
        <p:spPr>
          <a:xfrm>
            <a:off x="5184664" y="5808056"/>
            <a:ext cx="1660127" cy="400110"/>
          </a:xfrm>
          <a:prstGeom prst="rect">
            <a:avLst/>
          </a:prstGeom>
          <a:solidFill>
            <a:schemeClr val="accent6">
              <a:lumMod val="20000"/>
              <a:lumOff val="80000"/>
            </a:schemeClr>
          </a:solidFill>
        </p:spPr>
        <p:txBody>
          <a:bodyPr wrap="square" rtlCol="0">
            <a:spAutoFit/>
          </a:bodyPr>
          <a:lstStyle/>
          <a:p>
            <a:pPr algn="ctr"/>
            <a:r>
              <a:rPr lang="en-GB" sz="2000" dirty="0"/>
              <a:t>location</a:t>
            </a:r>
          </a:p>
        </p:txBody>
      </p:sp>
      <p:sp>
        <p:nvSpPr>
          <p:cNvPr id="31" name="TextBox 30">
            <a:extLst>
              <a:ext uri="{FF2B5EF4-FFF2-40B4-BE49-F238E27FC236}">
                <a16:creationId xmlns:a16="http://schemas.microsoft.com/office/drawing/2014/main" id="{FD516AFB-32E4-7E06-FCE3-E263F29A2E39}"/>
              </a:ext>
            </a:extLst>
          </p:cNvPr>
          <p:cNvSpPr txBox="1"/>
          <p:nvPr/>
        </p:nvSpPr>
        <p:spPr>
          <a:xfrm>
            <a:off x="3685214" y="5829621"/>
            <a:ext cx="1407736" cy="400110"/>
          </a:xfrm>
          <a:prstGeom prst="rect">
            <a:avLst/>
          </a:prstGeom>
          <a:solidFill>
            <a:schemeClr val="accent6">
              <a:lumMod val="20000"/>
              <a:lumOff val="80000"/>
            </a:schemeClr>
          </a:solidFill>
        </p:spPr>
        <p:txBody>
          <a:bodyPr wrap="square" rtlCol="0">
            <a:spAutoFit/>
          </a:bodyPr>
          <a:lstStyle/>
          <a:p>
            <a:pPr algn="ctr"/>
            <a:r>
              <a:rPr lang="en-GB" sz="2000" dirty="0"/>
              <a:t>money</a:t>
            </a:r>
          </a:p>
        </p:txBody>
      </p:sp>
      <p:sp>
        <p:nvSpPr>
          <p:cNvPr id="32" name="TextBox 31">
            <a:extLst>
              <a:ext uri="{FF2B5EF4-FFF2-40B4-BE49-F238E27FC236}">
                <a16:creationId xmlns:a16="http://schemas.microsoft.com/office/drawing/2014/main" id="{C956DBCC-B4FE-C956-6A12-0EC9D460A2D9}"/>
              </a:ext>
            </a:extLst>
          </p:cNvPr>
          <p:cNvSpPr txBox="1"/>
          <p:nvPr/>
        </p:nvSpPr>
        <p:spPr>
          <a:xfrm>
            <a:off x="416353" y="5765281"/>
            <a:ext cx="3060453" cy="495457"/>
          </a:xfrm>
          <a:prstGeom prst="rect">
            <a:avLst/>
          </a:prstGeom>
          <a:noFill/>
        </p:spPr>
        <p:txBody>
          <a:bodyPr wrap="none" rtlCol="0">
            <a:spAutoFit/>
          </a:bodyPr>
          <a:lstStyle/>
          <a:p>
            <a:pPr>
              <a:lnSpc>
                <a:spcPct val="150000"/>
              </a:lnSpc>
            </a:pPr>
            <a:r>
              <a:rPr lang="es-ES" sz="2000" dirty="0" err="1"/>
              <a:t>something</a:t>
            </a:r>
            <a:r>
              <a:rPr lang="es-ES" sz="2000" dirty="0"/>
              <a:t> </a:t>
            </a:r>
            <a:r>
              <a:rPr lang="es-ES" sz="2000" dirty="0" err="1"/>
              <a:t>to</a:t>
            </a:r>
            <a:r>
              <a:rPr lang="es-ES" sz="2000" dirty="0"/>
              <a:t> do </a:t>
            </a:r>
            <a:r>
              <a:rPr lang="es-ES" sz="2000" dirty="0" err="1"/>
              <a:t>with</a:t>
            </a:r>
            <a:r>
              <a:rPr lang="es-ES" sz="2000" dirty="0"/>
              <a:t>…</a:t>
            </a:r>
          </a:p>
        </p:txBody>
      </p:sp>
      <p:sp>
        <p:nvSpPr>
          <p:cNvPr id="35" name="Frame 34">
            <a:extLst>
              <a:ext uri="{FF2B5EF4-FFF2-40B4-BE49-F238E27FC236}">
                <a16:creationId xmlns:a16="http://schemas.microsoft.com/office/drawing/2014/main" id="{E881FC09-5250-56A2-F1BD-AD7D5A14BC83}"/>
              </a:ext>
            </a:extLst>
          </p:cNvPr>
          <p:cNvSpPr/>
          <p:nvPr/>
        </p:nvSpPr>
        <p:spPr>
          <a:xfrm>
            <a:off x="3293196" y="2199079"/>
            <a:ext cx="2944442" cy="786272"/>
          </a:xfrm>
          <a:prstGeom prst="frame">
            <a:avLst>
              <a:gd name="adj1" fmla="val 729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6" name="Frame 35">
            <a:extLst>
              <a:ext uri="{FF2B5EF4-FFF2-40B4-BE49-F238E27FC236}">
                <a16:creationId xmlns:a16="http://schemas.microsoft.com/office/drawing/2014/main" id="{31578220-FE0C-7FAF-AF73-E6366F8D0CC8}"/>
              </a:ext>
            </a:extLst>
          </p:cNvPr>
          <p:cNvSpPr/>
          <p:nvPr/>
        </p:nvSpPr>
        <p:spPr>
          <a:xfrm>
            <a:off x="400055" y="3586513"/>
            <a:ext cx="1591033" cy="519835"/>
          </a:xfrm>
          <a:prstGeom prst="frame">
            <a:avLst>
              <a:gd name="adj1" fmla="val 729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7" name="Frame 36">
            <a:extLst>
              <a:ext uri="{FF2B5EF4-FFF2-40B4-BE49-F238E27FC236}">
                <a16:creationId xmlns:a16="http://schemas.microsoft.com/office/drawing/2014/main" id="{E11391B1-48F8-D5E7-AAA8-F520E1F74F9B}"/>
              </a:ext>
            </a:extLst>
          </p:cNvPr>
          <p:cNvSpPr/>
          <p:nvPr/>
        </p:nvSpPr>
        <p:spPr>
          <a:xfrm>
            <a:off x="5592743" y="4528947"/>
            <a:ext cx="2506536" cy="803460"/>
          </a:xfrm>
          <a:prstGeom prst="frame">
            <a:avLst>
              <a:gd name="adj1" fmla="val 729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8" name="Frame 37">
            <a:extLst>
              <a:ext uri="{FF2B5EF4-FFF2-40B4-BE49-F238E27FC236}">
                <a16:creationId xmlns:a16="http://schemas.microsoft.com/office/drawing/2014/main" id="{655758C4-4EFE-D729-72D1-2233A049BF82}"/>
              </a:ext>
            </a:extLst>
          </p:cNvPr>
          <p:cNvSpPr/>
          <p:nvPr/>
        </p:nvSpPr>
        <p:spPr>
          <a:xfrm>
            <a:off x="3688186" y="5808056"/>
            <a:ext cx="1413419" cy="468312"/>
          </a:xfrm>
          <a:prstGeom prst="frame">
            <a:avLst>
              <a:gd name="adj1" fmla="val 729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Tree>
    <p:extLst>
      <p:ext uri="{BB962C8B-B14F-4D97-AF65-F5344CB8AC3E}">
        <p14:creationId xmlns:p14="http://schemas.microsoft.com/office/powerpoint/2010/main" val="332592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6"/>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1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1"/>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30"/>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9"/>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38"/>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4" grpId="0" animBg="1"/>
      <p:bldP spid="6" grpId="0" animBg="1"/>
      <p:bldP spid="7" grpId="0" animBg="1"/>
      <p:bldP spid="9" grpId="0" animBg="1"/>
      <p:bldP spid="12" grpId="0" animBg="1"/>
      <p:bldP spid="13" grpId="0"/>
      <p:bldP spid="15" grpId="0"/>
      <p:bldP spid="16" grpId="0"/>
      <p:bldP spid="20" grpId="0" animBg="1"/>
      <p:bldP spid="21" grpId="0"/>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p:bldP spid="35" grpId="0" animBg="1"/>
      <p:bldP spid="36" grpId="0" animBg="1"/>
      <p:bldP spid="37" grpId="0" animBg="1"/>
      <p:bldP spid="38"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58EA-2BB4-E301-EA6E-7F7288F4FCF4}"/>
              </a:ext>
            </a:extLst>
          </p:cNvPr>
          <p:cNvSpPr>
            <a:spLocks noGrp="1"/>
          </p:cNvSpPr>
          <p:nvPr>
            <p:ph type="title"/>
          </p:nvPr>
        </p:nvSpPr>
        <p:spPr>
          <a:xfrm>
            <a:off x="-1" y="213557"/>
            <a:ext cx="8712680" cy="647577"/>
          </a:xfrm>
        </p:spPr>
        <p:txBody>
          <a:bodyPr>
            <a:normAutofit/>
          </a:bodyPr>
          <a:lstStyle/>
          <a:p>
            <a:r>
              <a:rPr lang="en-ES" dirty="0"/>
              <a:t>La vida de una estudiante inmigrante</a:t>
            </a:r>
          </a:p>
        </p:txBody>
      </p:sp>
      <p:sp>
        <p:nvSpPr>
          <p:cNvPr id="3" name="Text Placeholder 2">
            <a:extLst>
              <a:ext uri="{FF2B5EF4-FFF2-40B4-BE49-F238E27FC236}">
                <a16:creationId xmlns:a16="http://schemas.microsoft.com/office/drawing/2014/main" id="{DDEF7320-D0AD-333F-B9F2-BDB2B09EDC7C}"/>
              </a:ext>
            </a:extLst>
          </p:cNvPr>
          <p:cNvSpPr>
            <a:spLocks noGrp="1"/>
          </p:cNvSpPr>
          <p:nvPr>
            <p:ph type="body" sz="quarter" idx="10"/>
          </p:nvPr>
        </p:nvSpPr>
        <p:spPr>
          <a:xfrm>
            <a:off x="373064" y="1065213"/>
            <a:ext cx="9372696" cy="851212"/>
          </a:xfrm>
        </p:spPr>
        <p:txBody>
          <a:bodyPr>
            <a:normAutofit/>
          </a:bodyPr>
          <a:lstStyle/>
          <a:p>
            <a:r>
              <a:rPr lang="es-ES" sz="2200" dirty="0"/>
              <a:t>Hay unas palabras que no conoces en el texto.  Según el contexto, ¿qué pueden significar en inglés?</a:t>
            </a:r>
          </a:p>
          <a:p>
            <a:endParaRPr lang="es-ES" dirty="0"/>
          </a:p>
        </p:txBody>
      </p:sp>
      <p:sp>
        <p:nvSpPr>
          <p:cNvPr id="4" name="TextBox 3">
            <a:extLst>
              <a:ext uri="{FF2B5EF4-FFF2-40B4-BE49-F238E27FC236}">
                <a16:creationId xmlns:a16="http://schemas.microsoft.com/office/drawing/2014/main" id="{6FDC9DB2-0573-4786-BDB6-4CAD464D8BB5}"/>
              </a:ext>
            </a:extLst>
          </p:cNvPr>
          <p:cNvSpPr txBox="1"/>
          <p:nvPr/>
        </p:nvSpPr>
        <p:spPr>
          <a:xfrm>
            <a:off x="9967174" y="2729887"/>
            <a:ext cx="1711234" cy="430887"/>
          </a:xfrm>
          <a:prstGeom prst="rect">
            <a:avLst/>
          </a:prstGeom>
          <a:solidFill>
            <a:schemeClr val="accent6">
              <a:lumMod val="20000"/>
              <a:lumOff val="80000"/>
            </a:schemeClr>
          </a:solidFill>
        </p:spPr>
        <p:txBody>
          <a:bodyPr wrap="square" rtlCol="0">
            <a:spAutoFit/>
          </a:bodyPr>
          <a:lstStyle/>
          <a:p>
            <a:pPr algn="ctr"/>
            <a:r>
              <a:rPr lang="en-GB" sz="2200" b="1" dirty="0"/>
              <a:t>wardrobe</a:t>
            </a:r>
          </a:p>
        </p:txBody>
      </p:sp>
      <p:sp>
        <p:nvSpPr>
          <p:cNvPr id="5" name="Rounded Rectangle 11">
            <a:extLst>
              <a:ext uri="{FF2B5EF4-FFF2-40B4-BE49-F238E27FC236}">
                <a16:creationId xmlns:a16="http://schemas.microsoft.com/office/drawing/2014/main" id="{AAF9C138-5CFE-EE52-8FD5-3AB931DA5DC2}"/>
              </a:ext>
            </a:extLst>
          </p:cNvPr>
          <p:cNvSpPr/>
          <p:nvPr/>
        </p:nvSpPr>
        <p:spPr>
          <a:xfrm>
            <a:off x="10196356" y="258166"/>
            <a:ext cx="1731787"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vocabulario</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C7677286-FB7B-C40D-33E3-1205A6794C48}"/>
              </a:ext>
            </a:extLst>
          </p:cNvPr>
          <p:cNvSpPr txBox="1"/>
          <p:nvPr/>
        </p:nvSpPr>
        <p:spPr>
          <a:xfrm>
            <a:off x="10196356" y="4038342"/>
            <a:ext cx="1456833" cy="769441"/>
          </a:xfrm>
          <a:prstGeom prst="rect">
            <a:avLst/>
          </a:prstGeom>
          <a:solidFill>
            <a:schemeClr val="accent6">
              <a:lumMod val="20000"/>
              <a:lumOff val="80000"/>
            </a:schemeClr>
          </a:solidFill>
        </p:spPr>
        <p:txBody>
          <a:bodyPr wrap="square" rtlCol="0">
            <a:spAutoFit/>
          </a:bodyPr>
          <a:lstStyle/>
          <a:p>
            <a:pPr algn="ctr"/>
            <a:r>
              <a:rPr lang="en-GB" sz="2200" b="1" dirty="0"/>
              <a:t>nieces/</a:t>
            </a:r>
          </a:p>
          <a:p>
            <a:pPr algn="ctr"/>
            <a:r>
              <a:rPr lang="en-GB" sz="2200" b="1" dirty="0"/>
              <a:t>nephews</a:t>
            </a:r>
          </a:p>
        </p:txBody>
      </p:sp>
      <p:sp>
        <p:nvSpPr>
          <p:cNvPr id="7" name="TextBox 6">
            <a:extLst>
              <a:ext uri="{FF2B5EF4-FFF2-40B4-BE49-F238E27FC236}">
                <a16:creationId xmlns:a16="http://schemas.microsoft.com/office/drawing/2014/main" id="{DAFEC3DE-C852-3F26-4552-4DEA886703F3}"/>
              </a:ext>
            </a:extLst>
          </p:cNvPr>
          <p:cNvSpPr txBox="1"/>
          <p:nvPr/>
        </p:nvSpPr>
        <p:spPr>
          <a:xfrm>
            <a:off x="10457932" y="5644676"/>
            <a:ext cx="963168" cy="430887"/>
          </a:xfrm>
          <a:prstGeom prst="rect">
            <a:avLst/>
          </a:prstGeom>
          <a:solidFill>
            <a:schemeClr val="accent6">
              <a:lumMod val="20000"/>
              <a:lumOff val="80000"/>
            </a:schemeClr>
          </a:solidFill>
        </p:spPr>
        <p:txBody>
          <a:bodyPr wrap="square" rtlCol="0">
            <a:spAutoFit/>
          </a:bodyPr>
          <a:lstStyle/>
          <a:p>
            <a:pPr algn="ctr"/>
            <a:r>
              <a:rPr lang="en-GB" sz="2200" b="1" dirty="0"/>
              <a:t>flyers</a:t>
            </a:r>
          </a:p>
        </p:txBody>
      </p:sp>
      <p:sp>
        <p:nvSpPr>
          <p:cNvPr id="12" name="TextBox 11">
            <a:extLst>
              <a:ext uri="{FF2B5EF4-FFF2-40B4-BE49-F238E27FC236}">
                <a16:creationId xmlns:a16="http://schemas.microsoft.com/office/drawing/2014/main" id="{AC30D9C9-9311-5861-8073-727B37D08ABF}"/>
              </a:ext>
            </a:extLst>
          </p:cNvPr>
          <p:cNvSpPr txBox="1"/>
          <p:nvPr/>
        </p:nvSpPr>
        <p:spPr>
          <a:xfrm>
            <a:off x="247913" y="2745558"/>
            <a:ext cx="2804396" cy="400110"/>
          </a:xfrm>
          <a:prstGeom prst="rect">
            <a:avLst/>
          </a:prstGeom>
          <a:solidFill>
            <a:schemeClr val="accent6">
              <a:lumMod val="20000"/>
              <a:lumOff val="80000"/>
            </a:schemeClr>
          </a:solidFill>
        </p:spPr>
        <p:txBody>
          <a:bodyPr wrap="square" rtlCol="0">
            <a:spAutoFit/>
          </a:bodyPr>
          <a:lstStyle/>
          <a:p>
            <a:pPr algn="ctr"/>
            <a:r>
              <a:rPr lang="en-GB" sz="2000" dirty="0"/>
              <a:t>a piece of furniture</a:t>
            </a:r>
          </a:p>
        </p:txBody>
      </p:sp>
      <p:sp>
        <p:nvSpPr>
          <p:cNvPr id="17" name="TextBox 16">
            <a:extLst>
              <a:ext uri="{FF2B5EF4-FFF2-40B4-BE49-F238E27FC236}">
                <a16:creationId xmlns:a16="http://schemas.microsoft.com/office/drawing/2014/main" id="{479857D6-9784-36A0-3B4A-FE5238C3F8F1}"/>
              </a:ext>
            </a:extLst>
          </p:cNvPr>
          <p:cNvSpPr txBox="1"/>
          <p:nvPr/>
        </p:nvSpPr>
        <p:spPr>
          <a:xfrm>
            <a:off x="247913" y="1966886"/>
            <a:ext cx="5112297" cy="535531"/>
          </a:xfrm>
          <a:prstGeom prst="rect">
            <a:avLst/>
          </a:prstGeom>
          <a:noFill/>
        </p:spPr>
        <p:txBody>
          <a:bodyPr wrap="none" rtlCol="0">
            <a:spAutoFit/>
          </a:bodyPr>
          <a:lstStyle/>
          <a:p>
            <a:pPr>
              <a:lnSpc>
                <a:spcPct val="150000"/>
              </a:lnSpc>
            </a:pPr>
            <a:r>
              <a:rPr lang="es-ES" sz="2200" dirty="0">
                <a:solidFill>
                  <a:srgbClr val="3A3838"/>
                </a:solidFill>
                <a:highlight>
                  <a:srgbClr val="FABD01"/>
                </a:highlight>
              </a:rPr>
              <a:t>5. </a:t>
            </a:r>
            <a:r>
              <a:rPr lang="en-GB" sz="2200" dirty="0">
                <a:solidFill>
                  <a:srgbClr val="3A3838"/>
                </a:solidFill>
                <a:highlight>
                  <a:srgbClr val="FABD01"/>
                </a:highlight>
              </a:rPr>
              <a:t>…me </a:t>
            </a:r>
            <a:r>
              <a:rPr lang="en-GB" sz="2200" dirty="0" err="1">
                <a:solidFill>
                  <a:srgbClr val="3A3838"/>
                </a:solidFill>
                <a:highlight>
                  <a:srgbClr val="FABD01"/>
                </a:highlight>
              </a:rPr>
              <a:t>escondí</a:t>
            </a:r>
            <a:r>
              <a:rPr lang="en-GB" sz="2200" dirty="0">
                <a:solidFill>
                  <a:srgbClr val="3A3838"/>
                </a:solidFill>
                <a:highlight>
                  <a:srgbClr val="FABD01"/>
                </a:highlight>
              </a:rPr>
              <a:t> </a:t>
            </a:r>
            <a:r>
              <a:rPr lang="en-GB" sz="2200" dirty="0" err="1">
                <a:solidFill>
                  <a:srgbClr val="3A3838"/>
                </a:solidFill>
                <a:highlight>
                  <a:srgbClr val="FABD01"/>
                </a:highlight>
              </a:rPr>
              <a:t>dentro</a:t>
            </a:r>
            <a:r>
              <a:rPr lang="en-GB" sz="2200" dirty="0">
                <a:solidFill>
                  <a:srgbClr val="3A3838"/>
                </a:solidFill>
                <a:highlight>
                  <a:srgbClr val="FABD01"/>
                </a:highlight>
              </a:rPr>
              <a:t> del </a:t>
            </a:r>
            <a:r>
              <a:rPr lang="en-GB" sz="2200" b="1" u="sng" dirty="0" err="1">
                <a:solidFill>
                  <a:srgbClr val="3A3838"/>
                </a:solidFill>
                <a:highlight>
                  <a:srgbClr val="FABD01"/>
                </a:highlight>
              </a:rPr>
              <a:t>armario</a:t>
            </a:r>
            <a:r>
              <a:rPr lang="en-GB" sz="2200" b="1" dirty="0">
                <a:solidFill>
                  <a:srgbClr val="3A3838"/>
                </a:solidFill>
                <a:highlight>
                  <a:srgbClr val="FABD01"/>
                </a:highlight>
              </a:rPr>
              <a:t>.</a:t>
            </a:r>
          </a:p>
        </p:txBody>
      </p:sp>
      <p:sp>
        <p:nvSpPr>
          <p:cNvPr id="18" name="TextBox 17">
            <a:extLst>
              <a:ext uri="{FF2B5EF4-FFF2-40B4-BE49-F238E27FC236}">
                <a16:creationId xmlns:a16="http://schemas.microsoft.com/office/drawing/2014/main" id="{4D33C38C-FF71-1E2B-0933-CF933EE7D0C9}"/>
              </a:ext>
            </a:extLst>
          </p:cNvPr>
          <p:cNvSpPr txBox="1"/>
          <p:nvPr/>
        </p:nvSpPr>
        <p:spPr>
          <a:xfrm>
            <a:off x="247913" y="3388809"/>
            <a:ext cx="7542449" cy="535531"/>
          </a:xfrm>
          <a:prstGeom prst="rect">
            <a:avLst/>
          </a:prstGeom>
          <a:noFill/>
        </p:spPr>
        <p:txBody>
          <a:bodyPr wrap="none" rtlCol="0">
            <a:spAutoFit/>
          </a:bodyPr>
          <a:lstStyle/>
          <a:p>
            <a:pPr>
              <a:lnSpc>
                <a:spcPct val="150000"/>
              </a:lnSpc>
            </a:pPr>
            <a:r>
              <a:rPr lang="es-ES" sz="2200" dirty="0">
                <a:solidFill>
                  <a:srgbClr val="3A3838"/>
                </a:solidFill>
                <a:highlight>
                  <a:srgbClr val="FABD01"/>
                </a:highlight>
              </a:rPr>
              <a:t>6. Defendió a los </a:t>
            </a:r>
            <a:r>
              <a:rPr lang="es-ES" sz="2200" b="1" u="sng" dirty="0">
                <a:solidFill>
                  <a:srgbClr val="3A3838"/>
                </a:solidFill>
                <a:highlight>
                  <a:srgbClr val="FABD01"/>
                </a:highlight>
              </a:rPr>
              <a:t>sobrinos</a:t>
            </a:r>
            <a:r>
              <a:rPr lang="es-ES" sz="2200" dirty="0">
                <a:solidFill>
                  <a:srgbClr val="3A3838"/>
                </a:solidFill>
                <a:highlight>
                  <a:srgbClr val="FABD01"/>
                </a:highlight>
              </a:rPr>
              <a:t> de un vecino y los protegió.</a:t>
            </a:r>
          </a:p>
        </p:txBody>
      </p:sp>
      <p:sp>
        <p:nvSpPr>
          <p:cNvPr id="19" name="TextBox 18">
            <a:extLst>
              <a:ext uri="{FF2B5EF4-FFF2-40B4-BE49-F238E27FC236}">
                <a16:creationId xmlns:a16="http://schemas.microsoft.com/office/drawing/2014/main" id="{2F3F85B6-5871-5C97-EA7B-581C2F0F762F}"/>
              </a:ext>
            </a:extLst>
          </p:cNvPr>
          <p:cNvSpPr txBox="1"/>
          <p:nvPr/>
        </p:nvSpPr>
        <p:spPr>
          <a:xfrm>
            <a:off x="247913" y="4906079"/>
            <a:ext cx="5553123" cy="535531"/>
          </a:xfrm>
          <a:prstGeom prst="rect">
            <a:avLst/>
          </a:prstGeom>
          <a:noFill/>
        </p:spPr>
        <p:txBody>
          <a:bodyPr wrap="none" rtlCol="0">
            <a:spAutoFit/>
          </a:bodyPr>
          <a:lstStyle/>
          <a:p>
            <a:pPr>
              <a:lnSpc>
                <a:spcPct val="150000"/>
              </a:lnSpc>
            </a:pPr>
            <a:r>
              <a:rPr lang="es-ES" sz="2200" dirty="0">
                <a:solidFill>
                  <a:srgbClr val="3A3838"/>
                </a:solidFill>
                <a:highlight>
                  <a:srgbClr val="FABD01"/>
                </a:highlight>
              </a:rPr>
              <a:t>7. …repartí </a:t>
            </a:r>
            <a:r>
              <a:rPr lang="es-ES" sz="2200" b="1" u="sng" dirty="0">
                <a:solidFill>
                  <a:srgbClr val="3A3838"/>
                </a:solidFill>
                <a:highlight>
                  <a:srgbClr val="FABD01"/>
                </a:highlight>
              </a:rPr>
              <a:t>folletos</a:t>
            </a:r>
            <a:r>
              <a:rPr lang="es-ES" sz="2200" b="1" dirty="0">
                <a:solidFill>
                  <a:srgbClr val="3A3838"/>
                </a:solidFill>
                <a:highlight>
                  <a:srgbClr val="FABD01"/>
                </a:highlight>
              </a:rPr>
              <a:t> </a:t>
            </a:r>
            <a:r>
              <a:rPr lang="es-ES" sz="2200" dirty="0">
                <a:solidFill>
                  <a:srgbClr val="3A3838"/>
                </a:solidFill>
                <a:highlight>
                  <a:srgbClr val="FABD01"/>
                </a:highlight>
              </a:rPr>
              <a:t>los fines de semana.</a:t>
            </a:r>
            <a:endParaRPr lang="en-GB" sz="2200" dirty="0">
              <a:solidFill>
                <a:srgbClr val="3A3838"/>
              </a:solidFill>
              <a:highlight>
                <a:srgbClr val="FABD01"/>
              </a:highlight>
            </a:endParaRPr>
          </a:p>
        </p:txBody>
      </p:sp>
      <p:sp>
        <p:nvSpPr>
          <p:cNvPr id="20" name="TextBox 19">
            <a:extLst>
              <a:ext uri="{FF2B5EF4-FFF2-40B4-BE49-F238E27FC236}">
                <a16:creationId xmlns:a16="http://schemas.microsoft.com/office/drawing/2014/main" id="{2C336FD7-B823-C2E9-7E2E-0303C18E247E}"/>
              </a:ext>
            </a:extLst>
          </p:cNvPr>
          <p:cNvSpPr txBox="1"/>
          <p:nvPr/>
        </p:nvSpPr>
        <p:spPr>
          <a:xfrm>
            <a:off x="3195000" y="2745276"/>
            <a:ext cx="1590918" cy="400110"/>
          </a:xfrm>
          <a:prstGeom prst="rect">
            <a:avLst/>
          </a:prstGeom>
          <a:solidFill>
            <a:schemeClr val="accent6">
              <a:lumMod val="20000"/>
              <a:lumOff val="80000"/>
            </a:schemeClr>
          </a:solidFill>
        </p:spPr>
        <p:txBody>
          <a:bodyPr wrap="square" rtlCol="0">
            <a:spAutoFit/>
          </a:bodyPr>
          <a:lstStyle/>
          <a:p>
            <a:pPr algn="ctr"/>
            <a:r>
              <a:rPr lang="en-GB" sz="2000" dirty="0"/>
              <a:t>a utensil</a:t>
            </a:r>
          </a:p>
        </p:txBody>
      </p:sp>
      <p:sp>
        <p:nvSpPr>
          <p:cNvPr id="21" name="TextBox 20">
            <a:extLst>
              <a:ext uri="{FF2B5EF4-FFF2-40B4-BE49-F238E27FC236}">
                <a16:creationId xmlns:a16="http://schemas.microsoft.com/office/drawing/2014/main" id="{940660DE-273C-C441-01E9-2AA77FC60D6D}"/>
              </a:ext>
            </a:extLst>
          </p:cNvPr>
          <p:cNvSpPr txBox="1"/>
          <p:nvPr/>
        </p:nvSpPr>
        <p:spPr>
          <a:xfrm>
            <a:off x="9794453" y="1503596"/>
            <a:ext cx="2149634" cy="707886"/>
          </a:xfrm>
          <a:prstGeom prst="rect">
            <a:avLst/>
          </a:prstGeom>
          <a:noFill/>
        </p:spPr>
        <p:txBody>
          <a:bodyPr wrap="square" rtlCol="0">
            <a:spAutoFit/>
          </a:bodyPr>
          <a:lstStyle/>
          <a:p>
            <a:pPr algn="ctr"/>
            <a:r>
              <a:rPr lang="es-ES" sz="2000" dirty="0" err="1">
                <a:highlight>
                  <a:srgbClr val="FFF5F5"/>
                </a:highlight>
              </a:rPr>
              <a:t>Guess</a:t>
            </a:r>
            <a:r>
              <a:rPr lang="es-ES" sz="2000" dirty="0">
                <a:highlight>
                  <a:srgbClr val="FFF5F5"/>
                </a:highlight>
              </a:rPr>
              <a:t> </a:t>
            </a:r>
            <a:r>
              <a:rPr lang="es-ES" sz="2000" dirty="0" err="1">
                <a:highlight>
                  <a:srgbClr val="FFF5F5"/>
                </a:highlight>
              </a:rPr>
              <a:t>the</a:t>
            </a:r>
            <a:r>
              <a:rPr lang="es-ES" sz="2000" dirty="0">
                <a:highlight>
                  <a:srgbClr val="FFF5F5"/>
                </a:highlight>
              </a:rPr>
              <a:t> </a:t>
            </a:r>
            <a:r>
              <a:rPr lang="es-ES" sz="2000" dirty="0" err="1">
                <a:highlight>
                  <a:srgbClr val="FFF5F5"/>
                </a:highlight>
              </a:rPr>
              <a:t>word</a:t>
            </a:r>
            <a:r>
              <a:rPr lang="es-ES" sz="2000" dirty="0">
                <a:highlight>
                  <a:srgbClr val="FFF5F5"/>
                </a:highlight>
              </a:rPr>
              <a:t> in English!</a:t>
            </a:r>
          </a:p>
        </p:txBody>
      </p:sp>
      <p:sp>
        <p:nvSpPr>
          <p:cNvPr id="22" name="TextBox 21">
            <a:extLst>
              <a:ext uri="{FF2B5EF4-FFF2-40B4-BE49-F238E27FC236}">
                <a16:creationId xmlns:a16="http://schemas.microsoft.com/office/drawing/2014/main" id="{3495E7F6-BF00-0511-6125-DC7ABE82D5A8}"/>
              </a:ext>
            </a:extLst>
          </p:cNvPr>
          <p:cNvSpPr txBox="1"/>
          <p:nvPr/>
        </p:nvSpPr>
        <p:spPr>
          <a:xfrm>
            <a:off x="3426473" y="4225931"/>
            <a:ext cx="1523976" cy="400110"/>
          </a:xfrm>
          <a:prstGeom prst="rect">
            <a:avLst/>
          </a:prstGeom>
          <a:solidFill>
            <a:schemeClr val="accent6">
              <a:lumMod val="20000"/>
              <a:lumOff val="80000"/>
            </a:schemeClr>
          </a:solidFill>
        </p:spPr>
        <p:txBody>
          <a:bodyPr wrap="square" rtlCol="0">
            <a:spAutoFit/>
          </a:bodyPr>
          <a:lstStyle/>
          <a:p>
            <a:pPr algn="ctr"/>
            <a:r>
              <a:rPr lang="en-GB" sz="2000" dirty="0"/>
              <a:t>objects</a:t>
            </a:r>
          </a:p>
        </p:txBody>
      </p:sp>
      <p:sp>
        <p:nvSpPr>
          <p:cNvPr id="23" name="TextBox 22">
            <a:extLst>
              <a:ext uri="{FF2B5EF4-FFF2-40B4-BE49-F238E27FC236}">
                <a16:creationId xmlns:a16="http://schemas.microsoft.com/office/drawing/2014/main" id="{162740AD-BD46-21C2-575B-C34201412174}"/>
              </a:ext>
            </a:extLst>
          </p:cNvPr>
          <p:cNvSpPr txBox="1"/>
          <p:nvPr/>
        </p:nvSpPr>
        <p:spPr>
          <a:xfrm>
            <a:off x="5034350" y="4223008"/>
            <a:ext cx="1523976" cy="400110"/>
          </a:xfrm>
          <a:prstGeom prst="rect">
            <a:avLst/>
          </a:prstGeom>
          <a:solidFill>
            <a:schemeClr val="accent6">
              <a:lumMod val="20000"/>
              <a:lumOff val="80000"/>
            </a:schemeClr>
          </a:solidFill>
        </p:spPr>
        <p:txBody>
          <a:bodyPr wrap="square" rtlCol="0">
            <a:spAutoFit/>
          </a:bodyPr>
          <a:lstStyle/>
          <a:p>
            <a:pPr algn="ctr"/>
            <a:r>
              <a:rPr lang="en-GB" sz="2000" dirty="0"/>
              <a:t>food</a:t>
            </a:r>
          </a:p>
        </p:txBody>
      </p:sp>
      <p:sp>
        <p:nvSpPr>
          <p:cNvPr id="24" name="TextBox 23">
            <a:extLst>
              <a:ext uri="{FF2B5EF4-FFF2-40B4-BE49-F238E27FC236}">
                <a16:creationId xmlns:a16="http://schemas.microsoft.com/office/drawing/2014/main" id="{BC1C937E-8168-6AAA-4D7B-64306437F920}"/>
              </a:ext>
            </a:extLst>
          </p:cNvPr>
          <p:cNvSpPr txBox="1"/>
          <p:nvPr/>
        </p:nvSpPr>
        <p:spPr>
          <a:xfrm>
            <a:off x="4928609" y="2737539"/>
            <a:ext cx="2804396" cy="400110"/>
          </a:xfrm>
          <a:prstGeom prst="rect">
            <a:avLst/>
          </a:prstGeom>
          <a:solidFill>
            <a:schemeClr val="accent6">
              <a:lumMod val="20000"/>
              <a:lumOff val="80000"/>
            </a:schemeClr>
          </a:solidFill>
        </p:spPr>
        <p:txBody>
          <a:bodyPr wrap="square" rtlCol="0">
            <a:spAutoFit/>
          </a:bodyPr>
          <a:lstStyle/>
          <a:p>
            <a:pPr algn="ctr"/>
            <a:r>
              <a:rPr lang="en-GB" sz="2000" dirty="0"/>
              <a:t>an item of clothing</a:t>
            </a:r>
          </a:p>
        </p:txBody>
      </p:sp>
      <p:sp>
        <p:nvSpPr>
          <p:cNvPr id="25" name="TextBox 24">
            <a:extLst>
              <a:ext uri="{FF2B5EF4-FFF2-40B4-BE49-F238E27FC236}">
                <a16:creationId xmlns:a16="http://schemas.microsoft.com/office/drawing/2014/main" id="{695B19E5-18AF-40F5-561E-BC6D5F466C9C}"/>
              </a:ext>
            </a:extLst>
          </p:cNvPr>
          <p:cNvSpPr txBox="1"/>
          <p:nvPr/>
        </p:nvSpPr>
        <p:spPr>
          <a:xfrm>
            <a:off x="6642227" y="4223008"/>
            <a:ext cx="1523976" cy="400110"/>
          </a:xfrm>
          <a:prstGeom prst="rect">
            <a:avLst/>
          </a:prstGeom>
          <a:solidFill>
            <a:schemeClr val="accent6">
              <a:lumMod val="20000"/>
              <a:lumOff val="80000"/>
            </a:schemeClr>
          </a:solidFill>
        </p:spPr>
        <p:txBody>
          <a:bodyPr wrap="square" rtlCol="0">
            <a:spAutoFit/>
          </a:bodyPr>
          <a:lstStyle/>
          <a:p>
            <a:pPr algn="ctr"/>
            <a:r>
              <a:rPr lang="en-GB" sz="2000" dirty="0"/>
              <a:t>people</a:t>
            </a:r>
          </a:p>
        </p:txBody>
      </p:sp>
      <p:sp>
        <p:nvSpPr>
          <p:cNvPr id="26" name="TextBox 25">
            <a:extLst>
              <a:ext uri="{FF2B5EF4-FFF2-40B4-BE49-F238E27FC236}">
                <a16:creationId xmlns:a16="http://schemas.microsoft.com/office/drawing/2014/main" id="{7959C7F9-4140-8BAC-5C1B-C8A24FFB7BBE}"/>
              </a:ext>
            </a:extLst>
          </p:cNvPr>
          <p:cNvSpPr txBox="1"/>
          <p:nvPr/>
        </p:nvSpPr>
        <p:spPr>
          <a:xfrm>
            <a:off x="4409745" y="5695424"/>
            <a:ext cx="2491505" cy="400110"/>
          </a:xfrm>
          <a:prstGeom prst="rect">
            <a:avLst/>
          </a:prstGeom>
          <a:solidFill>
            <a:schemeClr val="accent6">
              <a:lumMod val="20000"/>
              <a:lumOff val="80000"/>
            </a:schemeClr>
          </a:solidFill>
        </p:spPr>
        <p:txBody>
          <a:bodyPr wrap="square" rtlCol="0">
            <a:spAutoFit/>
          </a:bodyPr>
          <a:lstStyle/>
          <a:p>
            <a:pPr algn="ctr"/>
            <a:r>
              <a:rPr lang="en-GB" sz="2000" dirty="0"/>
              <a:t>drinks</a:t>
            </a:r>
          </a:p>
        </p:txBody>
      </p:sp>
      <p:sp>
        <p:nvSpPr>
          <p:cNvPr id="27" name="TextBox 26">
            <a:extLst>
              <a:ext uri="{FF2B5EF4-FFF2-40B4-BE49-F238E27FC236}">
                <a16:creationId xmlns:a16="http://schemas.microsoft.com/office/drawing/2014/main" id="{68FA7FDC-FA1B-BB5C-0694-BC30735F6EC8}"/>
              </a:ext>
            </a:extLst>
          </p:cNvPr>
          <p:cNvSpPr txBox="1"/>
          <p:nvPr/>
        </p:nvSpPr>
        <p:spPr>
          <a:xfrm>
            <a:off x="1806556" y="5684749"/>
            <a:ext cx="2491505" cy="400110"/>
          </a:xfrm>
          <a:prstGeom prst="rect">
            <a:avLst/>
          </a:prstGeom>
          <a:solidFill>
            <a:schemeClr val="accent6">
              <a:lumMod val="20000"/>
              <a:lumOff val="80000"/>
            </a:schemeClr>
          </a:solidFill>
        </p:spPr>
        <p:txBody>
          <a:bodyPr wrap="square" rtlCol="0">
            <a:spAutoFit/>
          </a:bodyPr>
          <a:lstStyle/>
          <a:p>
            <a:pPr algn="ctr"/>
            <a:r>
              <a:rPr lang="en-GB" sz="2000" dirty="0"/>
              <a:t>information</a:t>
            </a:r>
          </a:p>
        </p:txBody>
      </p:sp>
      <p:sp>
        <p:nvSpPr>
          <p:cNvPr id="28" name="TextBox 27">
            <a:extLst>
              <a:ext uri="{FF2B5EF4-FFF2-40B4-BE49-F238E27FC236}">
                <a16:creationId xmlns:a16="http://schemas.microsoft.com/office/drawing/2014/main" id="{0B8CEE16-B389-9174-7734-7462541379C4}"/>
              </a:ext>
            </a:extLst>
          </p:cNvPr>
          <p:cNvSpPr txBox="1"/>
          <p:nvPr/>
        </p:nvSpPr>
        <p:spPr>
          <a:xfrm>
            <a:off x="247913" y="5684749"/>
            <a:ext cx="1446959" cy="400110"/>
          </a:xfrm>
          <a:prstGeom prst="rect">
            <a:avLst/>
          </a:prstGeom>
          <a:solidFill>
            <a:schemeClr val="accent6">
              <a:lumMod val="20000"/>
              <a:lumOff val="80000"/>
            </a:schemeClr>
          </a:solidFill>
        </p:spPr>
        <p:txBody>
          <a:bodyPr wrap="square" rtlCol="0">
            <a:spAutoFit/>
          </a:bodyPr>
          <a:lstStyle/>
          <a:p>
            <a:pPr algn="ctr"/>
            <a:r>
              <a:rPr lang="en-GB" sz="2000" dirty="0"/>
              <a:t>pets</a:t>
            </a:r>
          </a:p>
        </p:txBody>
      </p:sp>
      <p:sp>
        <p:nvSpPr>
          <p:cNvPr id="32" name="TextBox 31">
            <a:extLst>
              <a:ext uri="{FF2B5EF4-FFF2-40B4-BE49-F238E27FC236}">
                <a16:creationId xmlns:a16="http://schemas.microsoft.com/office/drawing/2014/main" id="{C956DBCC-B4FE-C956-6A12-0EC9D460A2D9}"/>
              </a:ext>
            </a:extLst>
          </p:cNvPr>
          <p:cNvSpPr txBox="1"/>
          <p:nvPr/>
        </p:nvSpPr>
        <p:spPr>
          <a:xfrm>
            <a:off x="247913" y="4167481"/>
            <a:ext cx="3060453" cy="495457"/>
          </a:xfrm>
          <a:prstGeom prst="rect">
            <a:avLst/>
          </a:prstGeom>
          <a:noFill/>
        </p:spPr>
        <p:txBody>
          <a:bodyPr wrap="none" rtlCol="0">
            <a:spAutoFit/>
          </a:bodyPr>
          <a:lstStyle/>
          <a:p>
            <a:pPr>
              <a:lnSpc>
                <a:spcPct val="150000"/>
              </a:lnSpc>
            </a:pPr>
            <a:r>
              <a:rPr lang="es-ES" sz="2000" dirty="0" err="1"/>
              <a:t>something</a:t>
            </a:r>
            <a:r>
              <a:rPr lang="es-ES" sz="2000" dirty="0"/>
              <a:t> </a:t>
            </a:r>
            <a:r>
              <a:rPr lang="es-ES" sz="2000" dirty="0" err="1"/>
              <a:t>to</a:t>
            </a:r>
            <a:r>
              <a:rPr lang="es-ES" sz="2000" dirty="0"/>
              <a:t> do </a:t>
            </a:r>
            <a:r>
              <a:rPr lang="es-ES" sz="2000" dirty="0" err="1"/>
              <a:t>with</a:t>
            </a:r>
            <a:r>
              <a:rPr lang="es-ES" sz="2000" dirty="0"/>
              <a:t>…</a:t>
            </a:r>
          </a:p>
        </p:txBody>
      </p:sp>
      <p:sp>
        <p:nvSpPr>
          <p:cNvPr id="35" name="Frame 34">
            <a:extLst>
              <a:ext uri="{FF2B5EF4-FFF2-40B4-BE49-F238E27FC236}">
                <a16:creationId xmlns:a16="http://schemas.microsoft.com/office/drawing/2014/main" id="{E881FC09-5250-56A2-F1BD-AD7D5A14BC83}"/>
              </a:ext>
            </a:extLst>
          </p:cNvPr>
          <p:cNvSpPr/>
          <p:nvPr/>
        </p:nvSpPr>
        <p:spPr>
          <a:xfrm>
            <a:off x="177890" y="2697884"/>
            <a:ext cx="2874419" cy="495458"/>
          </a:xfrm>
          <a:prstGeom prst="frame">
            <a:avLst>
              <a:gd name="adj1" fmla="val 729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6" name="Frame 35">
            <a:extLst>
              <a:ext uri="{FF2B5EF4-FFF2-40B4-BE49-F238E27FC236}">
                <a16:creationId xmlns:a16="http://schemas.microsoft.com/office/drawing/2014/main" id="{31578220-FE0C-7FAF-AF73-E6366F8D0CC8}"/>
              </a:ext>
            </a:extLst>
          </p:cNvPr>
          <p:cNvSpPr/>
          <p:nvPr/>
        </p:nvSpPr>
        <p:spPr>
          <a:xfrm>
            <a:off x="6608471" y="4152490"/>
            <a:ext cx="1591033" cy="519835"/>
          </a:xfrm>
          <a:prstGeom prst="frame">
            <a:avLst>
              <a:gd name="adj1" fmla="val 729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sp>
        <p:nvSpPr>
          <p:cNvPr id="37" name="Frame 36">
            <a:extLst>
              <a:ext uri="{FF2B5EF4-FFF2-40B4-BE49-F238E27FC236}">
                <a16:creationId xmlns:a16="http://schemas.microsoft.com/office/drawing/2014/main" id="{E11391B1-48F8-D5E7-AAA8-F520E1F74F9B}"/>
              </a:ext>
            </a:extLst>
          </p:cNvPr>
          <p:cNvSpPr/>
          <p:nvPr/>
        </p:nvSpPr>
        <p:spPr>
          <a:xfrm>
            <a:off x="1806556" y="5644676"/>
            <a:ext cx="2506536" cy="478701"/>
          </a:xfrm>
          <a:prstGeom prst="frame">
            <a:avLst>
              <a:gd name="adj1" fmla="val 729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solidFill>
                <a:schemeClr val="tx1"/>
              </a:solidFill>
            </a:endParaRPr>
          </a:p>
        </p:txBody>
      </p:sp>
      <p:grpSp>
        <p:nvGrpSpPr>
          <p:cNvPr id="14" name="Group 13">
            <a:extLst>
              <a:ext uri="{FF2B5EF4-FFF2-40B4-BE49-F238E27FC236}">
                <a16:creationId xmlns:a16="http://schemas.microsoft.com/office/drawing/2014/main" id="{AF6F70A0-C9EB-D0C7-4798-4FDF6E5C3657}"/>
              </a:ext>
            </a:extLst>
          </p:cNvPr>
          <p:cNvGrpSpPr/>
          <p:nvPr/>
        </p:nvGrpSpPr>
        <p:grpSpPr>
          <a:xfrm>
            <a:off x="10867054" y="803840"/>
            <a:ext cx="1061089" cy="344128"/>
            <a:chOff x="7758664" y="380605"/>
            <a:chExt cx="1026170" cy="344128"/>
          </a:xfrm>
        </p:grpSpPr>
        <p:sp>
          <p:nvSpPr>
            <p:cNvPr id="33" name="TextBox 32">
              <a:extLst>
                <a:ext uri="{FF2B5EF4-FFF2-40B4-BE49-F238E27FC236}">
                  <a16:creationId xmlns:a16="http://schemas.microsoft.com/office/drawing/2014/main" id="{FD10A53A-CC43-A02E-5BD9-965E52222CB0}"/>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r>
                <a:rPr lang="en-GB" sz="2000" b="1" dirty="0"/>
                <a:t>Higher</a:t>
              </a:r>
              <a:endParaRPr lang="en-ES" sz="2000" b="1" dirty="0"/>
            </a:p>
          </p:txBody>
        </p:sp>
        <p:cxnSp>
          <p:nvCxnSpPr>
            <p:cNvPr id="34" name="Straight Connector 33">
              <a:extLst>
                <a:ext uri="{FF2B5EF4-FFF2-40B4-BE49-F238E27FC236}">
                  <a16:creationId xmlns:a16="http://schemas.microsoft.com/office/drawing/2014/main" id="{7CECDE5A-B326-B230-53B5-6BA328464714}"/>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4D8F4117-0B65-442B-0FE2-AE82C1780C23}"/>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EC4A7641-B846-B480-CED4-8F3E255F86EB}"/>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4394ADE5-FDAB-3A4A-F4C1-448F96A291CA}"/>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5912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6"/>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7"/>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12" grpId="0" animBg="1"/>
      <p:bldP spid="17" grpId="0"/>
      <p:bldP spid="18" grpId="0"/>
      <p:bldP spid="19" grpId="0"/>
      <p:bldP spid="20" grpId="0" animBg="1"/>
      <p:bldP spid="21" grpId="0"/>
      <p:bldP spid="22" grpId="0" animBg="1"/>
      <p:bldP spid="23" grpId="0" animBg="1"/>
      <p:bldP spid="24" grpId="0" animBg="1"/>
      <p:bldP spid="25" grpId="0" animBg="1"/>
      <p:bldP spid="26" grpId="0" animBg="1"/>
      <p:bldP spid="27" grpId="0" animBg="1"/>
      <p:bldP spid="28" grpId="0" animBg="1"/>
      <p:bldP spid="32" grpId="0"/>
      <p:bldP spid="35" grpId="0" animBg="1"/>
      <p:bldP spid="36" grpId="0" animBg="1"/>
      <p:bldP spid="3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9C95D-450A-A9D3-B27E-FAE1EB1CFE47}"/>
              </a:ext>
            </a:extLst>
          </p:cNvPr>
          <p:cNvSpPr>
            <a:spLocks noGrp="1"/>
          </p:cNvSpPr>
          <p:nvPr>
            <p:ph type="title"/>
          </p:nvPr>
        </p:nvSpPr>
        <p:spPr/>
        <p:txBody>
          <a:bodyPr/>
          <a:lstStyle/>
          <a:p>
            <a:r>
              <a:rPr lang="en-GB" dirty="0"/>
              <a:t>Final syllable stress</a:t>
            </a:r>
            <a:endParaRPr lang="en-ES" dirty="0"/>
          </a:p>
        </p:txBody>
      </p:sp>
      <p:sp>
        <p:nvSpPr>
          <p:cNvPr id="4" name="TextBox 3">
            <a:extLst>
              <a:ext uri="{FF2B5EF4-FFF2-40B4-BE49-F238E27FC236}">
                <a16:creationId xmlns:a16="http://schemas.microsoft.com/office/drawing/2014/main" id="{9CD3751E-CB7B-483E-805B-5327FB2366E4}"/>
              </a:ext>
            </a:extLst>
          </p:cNvPr>
          <p:cNvSpPr txBox="1"/>
          <p:nvPr/>
        </p:nvSpPr>
        <p:spPr>
          <a:xfrm>
            <a:off x="259976" y="1066592"/>
            <a:ext cx="1167204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effectLst/>
                <a:uLnTx/>
                <a:uFillTx/>
                <a:latin typeface="Century Gothic" panose="020F0302020204030204"/>
                <a:ea typeface="+mn-ea"/>
                <a:cs typeface="+mn-cs"/>
              </a:rPr>
              <a:t>Some words in Spanish have the stress on the </a:t>
            </a:r>
            <a:r>
              <a:rPr kumimoji="0" lang="en-US" sz="2600" b="1" i="0" u="sng" strike="noStrike" kern="1200" cap="none" spc="0" normalizeH="0" baseline="0" noProof="0" dirty="0">
                <a:ln>
                  <a:noFill/>
                </a:ln>
                <a:effectLst/>
                <a:uLnTx/>
                <a:uFillTx/>
                <a:latin typeface="Century Gothic" panose="020F0302020204030204"/>
                <a:ea typeface="+mn-ea"/>
                <a:cs typeface="+mn-cs"/>
              </a:rPr>
              <a:t>last</a:t>
            </a:r>
            <a:r>
              <a:rPr kumimoji="0" lang="en-US" sz="2600" b="0" i="0" u="none" strike="noStrike" kern="1200" cap="none" spc="0" normalizeH="0" baseline="0" noProof="0" dirty="0">
                <a:ln>
                  <a:noFill/>
                </a:ln>
                <a:effectLst/>
                <a:uLnTx/>
                <a:uFillTx/>
                <a:latin typeface="Century Gothic" panose="020F0302020204030204"/>
                <a:ea typeface="+mn-ea"/>
                <a:cs typeface="+mn-cs"/>
              </a:rPr>
              <a:t> syllable. </a:t>
            </a:r>
          </a:p>
        </p:txBody>
      </p:sp>
      <p:sp>
        <p:nvSpPr>
          <p:cNvPr id="5" name="CuadroTexto 8">
            <a:extLst>
              <a:ext uri="{FF2B5EF4-FFF2-40B4-BE49-F238E27FC236}">
                <a16:creationId xmlns:a16="http://schemas.microsoft.com/office/drawing/2014/main" id="{F564249B-FDC2-46CB-AF34-70ECEA0B0581}"/>
              </a:ext>
            </a:extLst>
          </p:cNvPr>
          <p:cNvSpPr txBox="1"/>
          <p:nvPr/>
        </p:nvSpPr>
        <p:spPr>
          <a:xfrm>
            <a:off x="259976" y="1559035"/>
            <a:ext cx="120454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effectLst/>
                <a:uLnTx/>
                <a:uFillTx/>
                <a:latin typeface="Century Gothic" panose="020F0302020204030204"/>
                <a:ea typeface="+mn-ea"/>
                <a:cs typeface="+mn-cs"/>
              </a:rPr>
              <a:t>This means that the last syllable is pronounced with more emphasis.</a:t>
            </a:r>
            <a:endParaRPr kumimoji="0" lang="es-GB" sz="2600" b="0" i="0" u="none" strike="noStrike" kern="1200" cap="none" spc="0" normalizeH="0" baseline="0" noProof="0" dirty="0">
              <a:ln>
                <a:noFill/>
              </a:ln>
              <a:effectLst/>
              <a:uLnTx/>
              <a:uFillTx/>
              <a:latin typeface="Century Gothic" panose="020F0302020204030204"/>
              <a:ea typeface="+mn-ea"/>
              <a:cs typeface="+mn-cs"/>
            </a:endParaRPr>
          </a:p>
        </p:txBody>
      </p:sp>
      <p:sp>
        <p:nvSpPr>
          <p:cNvPr id="6" name="Google Shape;183;p16">
            <a:extLst>
              <a:ext uri="{FF2B5EF4-FFF2-40B4-BE49-F238E27FC236}">
                <a16:creationId xmlns:a16="http://schemas.microsoft.com/office/drawing/2014/main" id="{9D819D11-EA93-45B1-B59C-11C65B5CD4BE}"/>
              </a:ext>
            </a:extLst>
          </p:cNvPr>
          <p:cNvSpPr/>
          <p:nvPr/>
        </p:nvSpPr>
        <p:spPr>
          <a:xfrm>
            <a:off x="361308" y="2343380"/>
            <a:ext cx="1911629" cy="8120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buClr>
                <a:srgbClr val="1F3864"/>
              </a:buClr>
              <a:buSzPts val="1800"/>
            </a:pPr>
            <a:r>
              <a:rPr lang="en-GB" sz="2400" b="1" dirty="0" err="1">
                <a:latin typeface="Century Gothic"/>
                <a:ea typeface="Century Gothic"/>
                <a:cs typeface="Century Gothic"/>
                <a:sym typeface="Century Gothic"/>
              </a:rPr>
              <a:t>dificul</a:t>
            </a:r>
            <a:r>
              <a:rPr lang="en-GB" sz="2400" b="1" dirty="0" err="1">
                <a:solidFill>
                  <a:schemeClr val="accent1"/>
                </a:solidFill>
                <a:latin typeface="Century Gothic"/>
                <a:ea typeface="Century Gothic"/>
                <a:cs typeface="Century Gothic"/>
                <a:sym typeface="Century Gothic"/>
              </a:rPr>
              <a:t>tad</a:t>
            </a:r>
            <a:endParaRPr sz="3200" b="1" dirty="0">
              <a:solidFill>
                <a:schemeClr val="accent1"/>
              </a:solidFill>
              <a:latin typeface="Century Gothic"/>
              <a:ea typeface="Century Gothic"/>
              <a:cs typeface="Century Gothic"/>
              <a:sym typeface="Century Gothic"/>
            </a:endParaRPr>
          </a:p>
        </p:txBody>
      </p:sp>
      <p:sp>
        <p:nvSpPr>
          <p:cNvPr id="7" name="Google Shape;183;p16">
            <a:extLst>
              <a:ext uri="{FF2B5EF4-FFF2-40B4-BE49-F238E27FC236}">
                <a16:creationId xmlns:a16="http://schemas.microsoft.com/office/drawing/2014/main" id="{79CED0AB-3935-461F-8869-92E1ECAACB72}"/>
              </a:ext>
            </a:extLst>
          </p:cNvPr>
          <p:cNvSpPr/>
          <p:nvPr/>
        </p:nvSpPr>
        <p:spPr>
          <a:xfrm>
            <a:off x="2515951" y="2349911"/>
            <a:ext cx="1911629" cy="8120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buClr>
                <a:srgbClr val="1F3864"/>
              </a:buClr>
              <a:buSzPts val="1800"/>
            </a:pPr>
            <a:r>
              <a:rPr lang="en-GB" sz="2400" b="1" dirty="0" err="1">
                <a:latin typeface="Century Gothic"/>
                <a:ea typeface="Century Gothic"/>
                <a:cs typeface="Century Gothic"/>
                <a:sym typeface="Century Gothic"/>
              </a:rPr>
              <a:t>cre</a:t>
            </a:r>
            <a:r>
              <a:rPr lang="en-GB" sz="2400" b="1" dirty="0" err="1">
                <a:solidFill>
                  <a:schemeClr val="accent1"/>
                </a:solidFill>
                <a:latin typeface="Century Gothic"/>
                <a:ea typeface="Century Gothic"/>
                <a:cs typeface="Century Gothic"/>
                <a:sym typeface="Century Gothic"/>
              </a:rPr>
              <a:t>er</a:t>
            </a:r>
            <a:endParaRPr sz="3200" b="1" dirty="0">
              <a:solidFill>
                <a:schemeClr val="accent1"/>
              </a:solidFill>
              <a:latin typeface="Century Gothic"/>
              <a:ea typeface="Century Gothic"/>
              <a:cs typeface="Century Gothic"/>
              <a:sym typeface="Century Gothic"/>
            </a:endParaRPr>
          </a:p>
        </p:txBody>
      </p:sp>
      <p:sp>
        <p:nvSpPr>
          <p:cNvPr id="8" name="Google Shape;183;p16">
            <a:extLst>
              <a:ext uri="{FF2B5EF4-FFF2-40B4-BE49-F238E27FC236}">
                <a16:creationId xmlns:a16="http://schemas.microsoft.com/office/drawing/2014/main" id="{1B10E0DF-F9CE-4ADF-B969-51A310B697C2}"/>
              </a:ext>
            </a:extLst>
          </p:cNvPr>
          <p:cNvSpPr/>
          <p:nvPr/>
        </p:nvSpPr>
        <p:spPr>
          <a:xfrm>
            <a:off x="4783707" y="2343380"/>
            <a:ext cx="1911629" cy="8120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buClr>
                <a:srgbClr val="1F3864"/>
              </a:buClr>
              <a:buSzPts val="1800"/>
            </a:pPr>
            <a:r>
              <a:rPr lang="en-GB" sz="2400" b="1" dirty="0" err="1">
                <a:latin typeface="Century Gothic"/>
                <a:ea typeface="Century Gothic"/>
                <a:cs typeface="Century Gothic"/>
                <a:sym typeface="Century Gothic"/>
              </a:rPr>
              <a:t>segu</a:t>
            </a:r>
            <a:r>
              <a:rPr lang="en-GB" sz="2400" b="1" dirty="0" err="1">
                <a:solidFill>
                  <a:schemeClr val="accent1"/>
                </a:solidFill>
                <a:latin typeface="Century Gothic"/>
                <a:ea typeface="Century Gothic"/>
                <a:cs typeface="Century Gothic"/>
                <a:sym typeface="Century Gothic"/>
              </a:rPr>
              <a:t>í</a:t>
            </a:r>
            <a:endParaRPr sz="3200" b="1" dirty="0">
              <a:solidFill>
                <a:schemeClr val="accent1"/>
              </a:solidFill>
              <a:latin typeface="Century Gothic"/>
              <a:ea typeface="Century Gothic"/>
              <a:cs typeface="Century Gothic"/>
              <a:sym typeface="Century Gothic"/>
            </a:endParaRPr>
          </a:p>
        </p:txBody>
      </p:sp>
      <p:sp>
        <p:nvSpPr>
          <p:cNvPr id="9" name="Google Shape;183;p16">
            <a:extLst>
              <a:ext uri="{FF2B5EF4-FFF2-40B4-BE49-F238E27FC236}">
                <a16:creationId xmlns:a16="http://schemas.microsoft.com/office/drawing/2014/main" id="{A4E5D092-5A99-48FC-BA5D-D41A221003FB}"/>
              </a:ext>
            </a:extLst>
          </p:cNvPr>
          <p:cNvSpPr/>
          <p:nvPr/>
        </p:nvSpPr>
        <p:spPr>
          <a:xfrm>
            <a:off x="7051463" y="2336849"/>
            <a:ext cx="1911629" cy="8120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buClr>
                <a:srgbClr val="1F3864"/>
              </a:buClr>
              <a:buSzPts val="1800"/>
            </a:pPr>
            <a:r>
              <a:rPr lang="en-GB" sz="2400" b="1" dirty="0" err="1">
                <a:latin typeface="Century Gothic"/>
                <a:ea typeface="Century Gothic"/>
                <a:cs typeface="Century Gothic"/>
                <a:sym typeface="Century Gothic"/>
              </a:rPr>
              <a:t>pidi</a:t>
            </a:r>
            <a:r>
              <a:rPr lang="en-GB" sz="2400" b="1" dirty="0" err="1">
                <a:solidFill>
                  <a:schemeClr val="accent1"/>
                </a:solidFill>
                <a:latin typeface="Century Gothic"/>
                <a:ea typeface="Century Gothic"/>
                <a:cs typeface="Century Gothic"/>
                <a:sym typeface="Century Gothic"/>
              </a:rPr>
              <a:t>ó</a:t>
            </a:r>
            <a:endParaRPr sz="3200" b="1" dirty="0">
              <a:solidFill>
                <a:schemeClr val="accent1"/>
              </a:solidFill>
              <a:latin typeface="Century Gothic"/>
              <a:ea typeface="Century Gothic"/>
              <a:cs typeface="Century Gothic"/>
              <a:sym typeface="Century Gothic"/>
            </a:endParaRPr>
          </a:p>
        </p:txBody>
      </p:sp>
      <p:sp>
        <p:nvSpPr>
          <p:cNvPr id="10" name="Speech Bubble: Rectangle with Corners Rounded 9">
            <a:extLst>
              <a:ext uri="{FF2B5EF4-FFF2-40B4-BE49-F238E27FC236}">
                <a16:creationId xmlns:a16="http://schemas.microsoft.com/office/drawing/2014/main" id="{19A1BCE0-389E-4F4D-8C83-D307112B4E5A}"/>
              </a:ext>
            </a:extLst>
          </p:cNvPr>
          <p:cNvSpPr/>
          <p:nvPr/>
        </p:nvSpPr>
        <p:spPr>
          <a:xfrm>
            <a:off x="5564777" y="3447282"/>
            <a:ext cx="5682343" cy="812000"/>
          </a:xfrm>
          <a:prstGeom prst="wedgeRoundRectCallout">
            <a:avLst>
              <a:gd name="adj1" fmla="val -5989"/>
              <a:gd name="adj2" fmla="val -4775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The accent on 1</a:t>
            </a:r>
            <a:r>
              <a:rPr lang="en-GB" sz="2000" baseline="30000" dirty="0"/>
              <a:t>st</a:t>
            </a:r>
            <a:r>
              <a:rPr lang="en-GB" sz="2000" dirty="0"/>
              <a:t> and 3</a:t>
            </a:r>
            <a:r>
              <a:rPr lang="en-GB" sz="2000" baseline="30000" dirty="0"/>
              <a:t>rd</a:t>
            </a:r>
            <a:r>
              <a:rPr lang="en-GB" sz="2000" dirty="0"/>
              <a:t> person singular verbs means the stress is on the last syllable.</a:t>
            </a:r>
          </a:p>
        </p:txBody>
      </p:sp>
      <p:sp>
        <p:nvSpPr>
          <p:cNvPr id="11" name="CuadroTexto 8">
            <a:extLst>
              <a:ext uri="{FF2B5EF4-FFF2-40B4-BE49-F238E27FC236}">
                <a16:creationId xmlns:a16="http://schemas.microsoft.com/office/drawing/2014/main" id="{11051083-FD35-4873-92D9-560EB5E19C8D}"/>
              </a:ext>
            </a:extLst>
          </p:cNvPr>
          <p:cNvSpPr txBox="1"/>
          <p:nvPr/>
        </p:nvSpPr>
        <p:spPr>
          <a:xfrm>
            <a:off x="361308" y="4391184"/>
            <a:ext cx="12045442"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effectLst/>
                <a:uLnTx/>
                <a:uFillTx/>
                <a:latin typeface="Century Gothic" panose="020F0302020204030204"/>
                <a:ea typeface="+mn-ea"/>
                <a:cs typeface="+mn-cs"/>
              </a:rPr>
              <a:t>Words</a:t>
            </a:r>
            <a:r>
              <a:rPr kumimoji="0" lang="en-US" sz="2600" b="0" i="0" u="none" strike="noStrike" kern="1200" cap="none" spc="0" normalizeH="0" noProof="0" dirty="0">
                <a:ln>
                  <a:noFill/>
                </a:ln>
                <a:effectLst/>
                <a:uLnTx/>
                <a:uFillTx/>
                <a:latin typeface="Century Gothic" panose="020F0302020204030204"/>
                <a:ea typeface="+mn-ea"/>
                <a:cs typeface="+mn-cs"/>
              </a:rPr>
              <a:t> that end in ‘n’ or ‘s’ and have final syllable stress use an accent.</a:t>
            </a:r>
            <a:endParaRPr kumimoji="0" lang="es-GB" sz="2600" b="0" i="0" u="none" strike="noStrike" kern="1200" cap="none" spc="0" normalizeH="0" baseline="0" noProof="0" dirty="0">
              <a:ln>
                <a:noFill/>
              </a:ln>
              <a:effectLst/>
              <a:uLnTx/>
              <a:uFillTx/>
              <a:latin typeface="Century Gothic" panose="020F0302020204030204"/>
              <a:ea typeface="+mn-ea"/>
              <a:cs typeface="+mn-cs"/>
            </a:endParaRPr>
          </a:p>
        </p:txBody>
      </p:sp>
      <p:sp>
        <p:nvSpPr>
          <p:cNvPr id="12" name="Google Shape;183;p16">
            <a:extLst>
              <a:ext uri="{FF2B5EF4-FFF2-40B4-BE49-F238E27FC236}">
                <a16:creationId xmlns:a16="http://schemas.microsoft.com/office/drawing/2014/main" id="{AF0B4C20-A822-49CD-A954-12265E0BB5E7}"/>
              </a:ext>
            </a:extLst>
          </p:cNvPr>
          <p:cNvSpPr/>
          <p:nvPr/>
        </p:nvSpPr>
        <p:spPr>
          <a:xfrm>
            <a:off x="9271421" y="2336849"/>
            <a:ext cx="1911629" cy="8120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buClr>
                <a:srgbClr val="1F3864"/>
              </a:buClr>
              <a:buSzPts val="1800"/>
            </a:pPr>
            <a:r>
              <a:rPr lang="en-GB" sz="2400" b="1" dirty="0" err="1">
                <a:latin typeface="Century Gothic"/>
                <a:ea typeface="Century Gothic"/>
                <a:cs typeface="Century Gothic"/>
                <a:sym typeface="Century Gothic"/>
              </a:rPr>
              <a:t>ley</a:t>
            </a:r>
            <a:r>
              <a:rPr lang="en-GB" sz="2400" b="1" dirty="0" err="1">
                <a:solidFill>
                  <a:schemeClr val="accent1"/>
                </a:solidFill>
                <a:latin typeface="Century Gothic"/>
                <a:ea typeface="Century Gothic"/>
                <a:cs typeface="Century Gothic"/>
                <a:sym typeface="Century Gothic"/>
              </a:rPr>
              <a:t>ó</a:t>
            </a:r>
            <a:endParaRPr sz="3200" b="1" dirty="0">
              <a:solidFill>
                <a:schemeClr val="accent1"/>
              </a:solidFill>
              <a:latin typeface="Century Gothic"/>
              <a:ea typeface="Century Gothic"/>
              <a:cs typeface="Century Gothic"/>
              <a:sym typeface="Century Gothic"/>
            </a:endParaRPr>
          </a:p>
        </p:txBody>
      </p:sp>
      <p:sp>
        <p:nvSpPr>
          <p:cNvPr id="13" name="Google Shape;183;p16">
            <a:extLst>
              <a:ext uri="{FF2B5EF4-FFF2-40B4-BE49-F238E27FC236}">
                <a16:creationId xmlns:a16="http://schemas.microsoft.com/office/drawing/2014/main" id="{BBB4D84D-A3BA-46F6-94AA-FC49A2184934}"/>
              </a:ext>
            </a:extLst>
          </p:cNvPr>
          <p:cNvSpPr/>
          <p:nvPr/>
        </p:nvSpPr>
        <p:spPr>
          <a:xfrm>
            <a:off x="478874" y="5136380"/>
            <a:ext cx="1911629" cy="8120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buClr>
                <a:srgbClr val="1F3864"/>
              </a:buClr>
              <a:buSzPts val="1800"/>
            </a:pPr>
            <a:r>
              <a:rPr lang="en-GB" sz="2400" b="1" dirty="0" err="1">
                <a:latin typeface="Century Gothic"/>
                <a:ea typeface="Century Gothic"/>
                <a:cs typeface="Century Gothic"/>
                <a:sym typeface="Century Gothic"/>
              </a:rPr>
              <a:t>raz</a:t>
            </a:r>
            <a:r>
              <a:rPr lang="en-GB" sz="2400" b="1" dirty="0" err="1">
                <a:solidFill>
                  <a:schemeClr val="accent1"/>
                </a:solidFill>
                <a:latin typeface="Century Gothic"/>
                <a:ea typeface="Century Gothic"/>
                <a:cs typeface="Century Gothic"/>
                <a:sym typeface="Century Gothic"/>
              </a:rPr>
              <a:t>ón</a:t>
            </a:r>
            <a:endParaRPr sz="3200" b="1" dirty="0">
              <a:solidFill>
                <a:schemeClr val="accent1"/>
              </a:solidFill>
              <a:latin typeface="Century Gothic"/>
              <a:ea typeface="Century Gothic"/>
              <a:cs typeface="Century Gothic"/>
              <a:sym typeface="Century Gothic"/>
            </a:endParaRPr>
          </a:p>
        </p:txBody>
      </p:sp>
      <p:sp>
        <p:nvSpPr>
          <p:cNvPr id="14" name="Google Shape;183;p16">
            <a:extLst>
              <a:ext uri="{FF2B5EF4-FFF2-40B4-BE49-F238E27FC236}">
                <a16:creationId xmlns:a16="http://schemas.microsoft.com/office/drawing/2014/main" id="{624BDF8D-E7A0-4BA7-AB66-55F19C75B3AC}"/>
              </a:ext>
            </a:extLst>
          </p:cNvPr>
          <p:cNvSpPr/>
          <p:nvPr/>
        </p:nvSpPr>
        <p:spPr>
          <a:xfrm>
            <a:off x="2633517" y="5142911"/>
            <a:ext cx="1911629" cy="8120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buClr>
                <a:srgbClr val="1F3864"/>
              </a:buClr>
              <a:buSzPts val="1800"/>
            </a:pPr>
            <a:r>
              <a:rPr lang="en-GB" sz="2400" b="1" dirty="0" err="1">
                <a:latin typeface="Century Gothic"/>
                <a:ea typeface="Century Gothic"/>
                <a:cs typeface="Century Gothic"/>
                <a:sym typeface="Century Gothic"/>
              </a:rPr>
              <a:t>ingl</a:t>
            </a:r>
            <a:r>
              <a:rPr lang="en-GB" sz="2400" b="1" dirty="0" err="1">
                <a:solidFill>
                  <a:schemeClr val="accent1"/>
                </a:solidFill>
                <a:latin typeface="Century Gothic"/>
                <a:ea typeface="Century Gothic"/>
                <a:cs typeface="Century Gothic"/>
                <a:sym typeface="Century Gothic"/>
              </a:rPr>
              <a:t>és</a:t>
            </a:r>
            <a:endParaRPr sz="3200" b="1" dirty="0">
              <a:solidFill>
                <a:schemeClr val="accent1"/>
              </a:solidFill>
              <a:latin typeface="Century Gothic"/>
              <a:ea typeface="Century Gothic"/>
              <a:cs typeface="Century Gothic"/>
              <a:sym typeface="Century Gothic"/>
            </a:endParaRPr>
          </a:p>
        </p:txBody>
      </p:sp>
      <p:sp>
        <p:nvSpPr>
          <p:cNvPr id="17" name="Google Shape;183;p16">
            <a:extLst>
              <a:ext uri="{FF2B5EF4-FFF2-40B4-BE49-F238E27FC236}">
                <a16:creationId xmlns:a16="http://schemas.microsoft.com/office/drawing/2014/main" id="{8CFEF1A4-722F-4A70-B5EB-656C9DDB679A}"/>
              </a:ext>
            </a:extLst>
          </p:cNvPr>
          <p:cNvSpPr/>
          <p:nvPr/>
        </p:nvSpPr>
        <p:spPr>
          <a:xfrm>
            <a:off x="9388987" y="5129849"/>
            <a:ext cx="1911629" cy="812000"/>
          </a:xfrm>
          <a:prstGeom prst="roundRect">
            <a:avLst>
              <a:gd name="adj" fmla="val 16667"/>
            </a:avLst>
          </a:prstGeom>
          <a:solidFill>
            <a:schemeClr val="lt1"/>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33" tIns="45700" rIns="91433" bIns="45700" anchor="ctr" anchorCtr="0">
            <a:noAutofit/>
          </a:bodyPr>
          <a:lstStyle/>
          <a:p>
            <a:pPr algn="ctr">
              <a:buClr>
                <a:srgbClr val="1F3864"/>
              </a:buClr>
              <a:buSzPts val="1800"/>
            </a:pPr>
            <a:r>
              <a:rPr lang="en-GB" sz="2400" b="1" dirty="0" err="1">
                <a:latin typeface="Century Gothic"/>
                <a:ea typeface="Century Gothic"/>
                <a:cs typeface="Century Gothic"/>
                <a:sym typeface="Century Gothic"/>
              </a:rPr>
              <a:t>educac</a:t>
            </a:r>
            <a:r>
              <a:rPr lang="en-GB" sz="2400" b="1" dirty="0" err="1">
                <a:solidFill>
                  <a:schemeClr val="accent1"/>
                </a:solidFill>
                <a:latin typeface="Century Gothic"/>
                <a:ea typeface="Century Gothic"/>
                <a:cs typeface="Century Gothic"/>
                <a:sym typeface="Century Gothic"/>
              </a:rPr>
              <a:t>ión</a:t>
            </a:r>
            <a:endParaRPr sz="3200" b="1" dirty="0">
              <a:solidFill>
                <a:schemeClr val="accent1"/>
              </a:solidFill>
              <a:latin typeface="Century Gothic"/>
              <a:ea typeface="Century Gothic"/>
              <a:cs typeface="Century Gothic"/>
              <a:sym typeface="Century Gothic"/>
            </a:endParaRPr>
          </a:p>
        </p:txBody>
      </p:sp>
      <p:sp>
        <p:nvSpPr>
          <p:cNvPr id="19" name="CuadroTexto 8">
            <a:extLst>
              <a:ext uri="{FF2B5EF4-FFF2-40B4-BE49-F238E27FC236}">
                <a16:creationId xmlns:a16="http://schemas.microsoft.com/office/drawing/2014/main" id="{17701A64-15DF-4C78-A260-2A4346375BFA}"/>
              </a:ext>
            </a:extLst>
          </p:cNvPr>
          <p:cNvSpPr txBox="1"/>
          <p:nvPr/>
        </p:nvSpPr>
        <p:spPr>
          <a:xfrm>
            <a:off x="5564777" y="5049297"/>
            <a:ext cx="4646654" cy="8925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effectLst/>
                <a:uLnTx/>
                <a:uFillTx/>
                <a:latin typeface="Century Gothic" panose="020F0302020204030204"/>
                <a:ea typeface="+mn-ea"/>
                <a:cs typeface="+mn-cs"/>
              </a:rPr>
              <a:t>This includes</a:t>
            </a:r>
            <a:r>
              <a:rPr kumimoji="0" lang="en-US" sz="2600" b="0" i="0" u="none" strike="noStrike" kern="1200" cap="none" spc="0" normalizeH="0" noProof="0" dirty="0">
                <a:ln>
                  <a:noFill/>
                </a:ln>
                <a:effectLst/>
                <a:uLnTx/>
                <a:uFillTx/>
                <a:latin typeface="Century Gothic" panose="020F0302020204030204"/>
                <a:ea typeface="+mn-ea"/>
                <a:cs typeface="+mn-cs"/>
              </a:rPr>
              <a:t> all words ending in ‘</a:t>
            </a:r>
            <a:r>
              <a:rPr kumimoji="0" lang="en-US" sz="2600" b="1" i="0" u="none" strike="noStrike" kern="1200" cap="none" spc="0" normalizeH="0" noProof="0" dirty="0" err="1">
                <a:ln>
                  <a:noFill/>
                </a:ln>
                <a:effectLst/>
                <a:uLnTx/>
                <a:uFillTx/>
                <a:latin typeface="Century Gothic" panose="020F0302020204030204"/>
                <a:ea typeface="+mn-ea"/>
                <a:cs typeface="+mn-cs"/>
              </a:rPr>
              <a:t>ión</a:t>
            </a:r>
            <a:r>
              <a:rPr kumimoji="0" lang="en-US" sz="2600" b="0" i="0" u="none" strike="noStrike" kern="1200" cap="none" spc="0" normalizeH="0" noProof="0" dirty="0">
                <a:ln>
                  <a:noFill/>
                </a:ln>
                <a:effectLst/>
                <a:uLnTx/>
                <a:uFillTx/>
                <a:latin typeface="Century Gothic" panose="020F0302020204030204"/>
                <a:ea typeface="+mn-ea"/>
                <a:cs typeface="+mn-cs"/>
              </a:rPr>
              <a:t>’.</a:t>
            </a:r>
            <a:endParaRPr kumimoji="0" lang="es-GB" sz="2600" b="0" i="0" u="none" strike="noStrike" kern="1200" cap="none" spc="0" normalizeH="0" baseline="0" noProof="0" dirty="0">
              <a:ln>
                <a:noFill/>
              </a:ln>
              <a:effectLst/>
              <a:uLnTx/>
              <a:uFillTx/>
              <a:latin typeface="Century Gothic" panose="020F0302020204030204"/>
              <a:ea typeface="+mn-ea"/>
              <a:cs typeface="+mn-cs"/>
            </a:endParaRPr>
          </a:p>
        </p:txBody>
      </p:sp>
      <p:sp>
        <p:nvSpPr>
          <p:cNvPr id="3" name="Rounded Rectangle 11">
            <a:extLst>
              <a:ext uri="{FF2B5EF4-FFF2-40B4-BE49-F238E27FC236}">
                <a16:creationId xmlns:a16="http://schemas.microsoft.com/office/drawing/2014/main" id="{FCD30B47-01D3-F205-E06D-0C8739660A1D}"/>
              </a:ext>
            </a:extLst>
          </p:cNvPr>
          <p:cNvSpPr/>
          <p:nvPr/>
        </p:nvSpPr>
        <p:spPr>
          <a:xfrm>
            <a:off x="10196356" y="258166"/>
            <a:ext cx="1731787"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err="1">
                <a:solidFill>
                  <a:prstClr val="white"/>
                </a:solidFill>
                <a:latin typeface="Century Gothic" panose="020B0502020202020204" pitchFamily="34" charset="0"/>
              </a:rPr>
              <a:t>gramática</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grpSp>
        <p:nvGrpSpPr>
          <p:cNvPr id="15" name="Group 14">
            <a:extLst>
              <a:ext uri="{FF2B5EF4-FFF2-40B4-BE49-F238E27FC236}">
                <a16:creationId xmlns:a16="http://schemas.microsoft.com/office/drawing/2014/main" id="{22C23CCD-0F7D-4FDF-4C3D-70AC99C11AFC}"/>
              </a:ext>
            </a:extLst>
          </p:cNvPr>
          <p:cNvGrpSpPr/>
          <p:nvPr/>
        </p:nvGrpSpPr>
        <p:grpSpPr>
          <a:xfrm>
            <a:off x="10867054" y="803840"/>
            <a:ext cx="1061089" cy="344128"/>
            <a:chOff x="7758664" y="380605"/>
            <a:chExt cx="1026170" cy="344128"/>
          </a:xfrm>
        </p:grpSpPr>
        <p:sp>
          <p:nvSpPr>
            <p:cNvPr id="16" name="TextBox 15">
              <a:extLst>
                <a:ext uri="{FF2B5EF4-FFF2-40B4-BE49-F238E27FC236}">
                  <a16:creationId xmlns:a16="http://schemas.microsoft.com/office/drawing/2014/main" id="{412DEF8F-B96B-2E84-1829-649E952668A3}"/>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r>
                <a:rPr lang="en-GB" sz="2000" b="1" dirty="0"/>
                <a:t>Higher</a:t>
              </a:r>
              <a:endParaRPr lang="en-ES" sz="2000" b="1" dirty="0"/>
            </a:p>
          </p:txBody>
        </p:sp>
        <p:cxnSp>
          <p:nvCxnSpPr>
            <p:cNvPr id="18" name="Straight Connector 17">
              <a:extLst>
                <a:ext uri="{FF2B5EF4-FFF2-40B4-BE49-F238E27FC236}">
                  <a16:creationId xmlns:a16="http://schemas.microsoft.com/office/drawing/2014/main" id="{DEEDEC4F-9B55-5E25-0279-716BE2D4BF14}"/>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14414C1-72AA-2F63-54D0-2BDB0C7D06BA}"/>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37781680-64B2-0A63-E42A-1C40B0D6CD95}"/>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44E8709-17C9-0D4D-BCAF-3BAC67B648BF}"/>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2968333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7" grpId="0" animBg="1"/>
      <p:bldP spid="8" grpId="0" animBg="1"/>
      <p:bldP spid="9" grpId="0" animBg="1"/>
      <p:bldP spid="11" grpId="0"/>
      <p:bldP spid="12" grpId="0" animBg="1"/>
      <p:bldP spid="13" grpId="0" animBg="1"/>
      <p:bldP spid="14" grpId="0" animBg="1"/>
      <p:bldP spid="17" grpId="0" animBg="1"/>
      <p:bldP spid="1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5B8A92-AF5F-428D-920D-FB58B22C6997}"/>
              </a:ext>
            </a:extLst>
          </p:cNvPr>
          <p:cNvSpPr/>
          <p:nvPr/>
        </p:nvSpPr>
        <p:spPr>
          <a:xfrm>
            <a:off x="418671" y="1428749"/>
            <a:ext cx="10018822" cy="4835049"/>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AB4E5908-4C37-B75F-94B3-BCC69B9ED5B9}"/>
              </a:ext>
            </a:extLst>
          </p:cNvPr>
          <p:cNvSpPr>
            <a:spLocks noGrp="1"/>
          </p:cNvSpPr>
          <p:nvPr>
            <p:ph type="title"/>
          </p:nvPr>
        </p:nvSpPr>
        <p:spPr>
          <a:xfrm>
            <a:off x="0" y="213557"/>
            <a:ext cx="3152634" cy="647577"/>
          </a:xfrm>
        </p:spPr>
        <p:txBody>
          <a:bodyPr/>
          <a:lstStyle/>
          <a:p>
            <a:r>
              <a:rPr lang="en-GB" dirty="0"/>
              <a:t>Las </a:t>
            </a:r>
            <a:r>
              <a:rPr lang="en-GB" dirty="0" err="1"/>
              <a:t>noticias</a:t>
            </a:r>
            <a:endParaRPr lang="en-GB" dirty="0"/>
          </a:p>
        </p:txBody>
      </p:sp>
      <p:sp>
        <p:nvSpPr>
          <p:cNvPr id="5" name="TextBox 4">
            <a:extLst>
              <a:ext uri="{FF2B5EF4-FFF2-40B4-BE49-F238E27FC236}">
                <a16:creationId xmlns:a16="http://schemas.microsoft.com/office/drawing/2014/main" id="{8633FF3A-2BAD-4A5E-96C7-26F36A737A87}"/>
              </a:ext>
            </a:extLst>
          </p:cNvPr>
          <p:cNvSpPr txBox="1"/>
          <p:nvPr/>
        </p:nvSpPr>
        <p:spPr>
          <a:xfrm>
            <a:off x="418671" y="1586983"/>
            <a:ext cx="9622970" cy="83099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sz="2400" b="1" i="0" u="none" strike="noStrike" kern="1200" cap="none" spc="0" normalizeH="0" baseline="0" noProof="0" dirty="0">
                <a:ln>
                  <a:noFill/>
                </a:ln>
                <a:solidFill>
                  <a:srgbClr val="3A3838"/>
                </a:solidFill>
                <a:effectLst/>
                <a:uLnTx/>
                <a:uFillTx/>
                <a:latin typeface="Century Gothic"/>
                <a:ea typeface="+mn-ea"/>
                <a:cs typeface="+mn-cs"/>
              </a:rPr>
              <a:t>Ca</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rlos na</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ci</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ó y cre</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ci</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ó en una </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ci</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udad en una zona difí</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ci</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l en el </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ce</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ntro de Méxi</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co</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a:t>
            </a:r>
            <a:endParaRPr kumimoji="0" lang="en-GB" sz="36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B1267634-15E8-4E3D-8C1C-1A175C239859}"/>
              </a:ext>
            </a:extLst>
          </p:cNvPr>
          <p:cNvSpPr txBox="1"/>
          <p:nvPr/>
        </p:nvSpPr>
        <p:spPr>
          <a:xfrm>
            <a:off x="418671" y="3897793"/>
            <a:ext cx="10018822" cy="83099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3"/>
              <a:tabLst/>
              <a:defRPr/>
            </a:pPr>
            <a:r>
              <a:rPr kumimoji="0" lang="es-ES" sz="2400" b="0" i="0" u="none" strike="noStrike" kern="1200" cap="none" spc="0" normalizeH="0" baseline="0" noProof="0" dirty="0">
                <a:ln>
                  <a:noFill/>
                </a:ln>
                <a:solidFill>
                  <a:srgbClr val="3A3838"/>
                </a:solidFill>
                <a:effectLst/>
                <a:uLnTx/>
                <a:uFillTx/>
                <a:latin typeface="Century Gothic"/>
                <a:ea typeface="+mn-ea"/>
                <a:cs typeface="+mn-cs"/>
              </a:rPr>
              <a:t>Un chi</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co</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co</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rrió</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 </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ha</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ci</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a un edifi</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ci</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o </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ce</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r</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ca</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 - Era el prin</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ci</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pio de un </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co</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nflicto entre varias bandas diferentes.</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D718A96E-6989-4DF8-8CC2-BF551B7688A9}"/>
              </a:ext>
            </a:extLst>
          </p:cNvPr>
          <p:cNvSpPr txBox="1"/>
          <p:nvPr/>
        </p:nvSpPr>
        <p:spPr>
          <a:xfrm>
            <a:off x="399427" y="2927054"/>
            <a:ext cx="10057310" cy="83099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s-ES" sz="2400" b="0" i="0" u="none" strike="noStrike" kern="1200" cap="none" spc="0" normalizeH="0" baseline="0" noProof="0" dirty="0">
                <a:ln>
                  <a:noFill/>
                </a:ln>
                <a:solidFill>
                  <a:srgbClr val="3A3838"/>
                </a:solidFill>
                <a:effectLst/>
                <a:uLnTx/>
                <a:uFillTx/>
                <a:latin typeface="Century Gothic"/>
                <a:ea typeface="+mn-ea"/>
                <a:cs typeface="+mn-cs"/>
              </a:rPr>
              <a:t>Un día después de la es</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cue</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la volvió a </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ca</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sa en </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co</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che </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co</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n su tío. </a:t>
            </a:r>
            <a:endParaRPr kumimoji="0" lang="en-GB" sz="4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9" name="TextBox 8">
            <a:extLst>
              <a:ext uri="{FF2B5EF4-FFF2-40B4-BE49-F238E27FC236}">
                <a16:creationId xmlns:a16="http://schemas.microsoft.com/office/drawing/2014/main" id="{BD0CB3C1-C695-46D6-B349-6D84F1AC23BD}"/>
              </a:ext>
            </a:extLst>
          </p:cNvPr>
          <p:cNvSpPr txBox="1"/>
          <p:nvPr/>
        </p:nvSpPr>
        <p:spPr>
          <a:xfrm>
            <a:off x="418671" y="5237863"/>
            <a:ext cx="10037544" cy="83099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4"/>
              <a:tabLst/>
              <a:defRPr/>
            </a:pPr>
            <a:r>
              <a:rPr kumimoji="0" lang="es-ES" sz="2400" b="0" i="0" u="none" strike="noStrike" kern="1200" cap="none" spc="0" normalizeH="0" baseline="0" noProof="0" dirty="0">
                <a:ln>
                  <a:noFill/>
                </a:ln>
                <a:solidFill>
                  <a:srgbClr val="3A3838"/>
                </a:solidFill>
                <a:effectLst/>
                <a:uLnTx/>
                <a:uFillTx/>
                <a:latin typeface="Century Gothic"/>
                <a:ea typeface="+mn-ea"/>
                <a:cs typeface="+mn-cs"/>
              </a:rPr>
              <a:t>Defendió a los hijos de un ve</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ci</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no en la </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ca</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lle, pero después desapare</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ci</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ó. El silen</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ci</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o </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cu</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brió la zona</a:t>
            </a:r>
            <a:r>
              <a:rPr kumimoji="0" lang="es-ES" sz="1800" b="0" i="0" u="none" strike="noStrike" kern="1200" cap="none" spc="0" normalizeH="0" baseline="0" noProof="0" dirty="0">
                <a:ln>
                  <a:noFill/>
                </a:ln>
                <a:solidFill>
                  <a:srgbClr val="3A3838"/>
                </a:solidFill>
                <a:effectLst/>
                <a:uLnTx/>
                <a:uFillTx/>
                <a:latin typeface="Century Gothic"/>
                <a:ea typeface="+mn-ea"/>
                <a:cs typeface="+mn-cs"/>
              </a:rPr>
              <a:t>.</a:t>
            </a:r>
            <a:endParaRPr kumimoji="0" lang="en-GB" sz="36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026" name="Picture 2" descr="Free vector graphics of News">
            <a:extLst>
              <a:ext uri="{FF2B5EF4-FFF2-40B4-BE49-F238E27FC236}">
                <a16:creationId xmlns:a16="http://schemas.microsoft.com/office/drawing/2014/main" id="{E2E1BA67-5BE2-488F-B7DE-C74A546F8D9F}"/>
              </a:ext>
            </a:extLst>
          </p:cNvPr>
          <p:cNvPicPr>
            <a:picLocks noChangeAspect="1" noChangeArrowheads="1"/>
          </p:cNvPicPr>
          <p:nvPr/>
        </p:nvPicPr>
        <p:blipFill>
          <a:blip r:embed="rId3" cstate="screen">
            <a:clrChange>
              <a:clrFrom>
                <a:srgbClr val="FFD374"/>
              </a:clrFrom>
              <a:clrTo>
                <a:srgbClr val="FFD374">
                  <a:alpha val="0"/>
                </a:srgbClr>
              </a:clrTo>
            </a:clrChange>
            <a:extLst>
              <a:ext uri="{28A0092B-C50C-407E-A947-70E740481C1C}">
                <a14:useLocalDpi xmlns:a14="http://schemas.microsoft.com/office/drawing/2010/main"/>
              </a:ext>
            </a:extLst>
          </a:blip>
          <a:srcRect/>
          <a:stretch>
            <a:fillRect/>
          </a:stretch>
        </p:blipFill>
        <p:spPr bwMode="auto">
          <a:xfrm>
            <a:off x="9633366" y="1105457"/>
            <a:ext cx="2294777" cy="17979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40BBF05-5925-4434-A2D2-BAC4A2670434}"/>
              </a:ext>
            </a:extLst>
          </p:cNvPr>
          <p:cNvSpPr txBox="1"/>
          <p:nvPr/>
        </p:nvSpPr>
        <p:spPr>
          <a:xfrm>
            <a:off x="288268" y="905842"/>
            <a:ext cx="1225414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Lee las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noticias</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con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tu</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compañero</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Puedes</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seguir</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el </a:t>
            </a:r>
            <a:r>
              <a:rPr kumimoji="0" lang="en-GB" sz="2400" b="0" i="0" u="none" strike="noStrike" kern="1200" cap="none" spc="0" normalizeH="0" baseline="0" noProof="0" dirty="0" err="1">
                <a:ln>
                  <a:noFill/>
                </a:ln>
                <a:solidFill>
                  <a:srgbClr val="3A3838"/>
                </a:solidFill>
                <a:effectLst/>
                <a:uLnTx/>
                <a:uFillTx/>
                <a:latin typeface="Century Gothic"/>
                <a:ea typeface="+mn-ea"/>
                <a:cs typeface="+mn-cs"/>
              </a:rPr>
              <a:t>paso</a:t>
            </a:r>
            <a:r>
              <a:rPr kumimoji="0" lang="en-GB" sz="2400" b="0" i="0" u="none" strike="noStrike" kern="1200" cap="none" spc="0" normalizeH="0" baseline="0" noProof="0" dirty="0">
                <a:ln>
                  <a:noFill/>
                </a:ln>
                <a:solidFill>
                  <a:srgbClr val="3A3838"/>
                </a:solidFill>
                <a:effectLst/>
                <a:uLnTx/>
                <a:uFillTx/>
                <a:latin typeface="Century Gothic"/>
                <a:ea typeface="+mn-ea"/>
                <a:cs typeface="+mn-cs"/>
              </a:rPr>
              <a:t> del teleprompter?</a:t>
            </a:r>
          </a:p>
        </p:txBody>
      </p:sp>
      <p:sp>
        <p:nvSpPr>
          <p:cNvPr id="2" name="Rounded Rectangle 11">
            <a:extLst>
              <a:ext uri="{FF2B5EF4-FFF2-40B4-BE49-F238E27FC236}">
                <a16:creationId xmlns:a16="http://schemas.microsoft.com/office/drawing/2014/main" id="{A3C97775-E84E-7EDC-CB34-0F054F32D471}"/>
              </a:ext>
            </a:extLst>
          </p:cNvPr>
          <p:cNvSpPr/>
          <p:nvPr/>
        </p:nvSpPr>
        <p:spPr>
          <a:xfrm>
            <a:off x="10196356" y="258166"/>
            <a:ext cx="1731787"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a:extLst>
              <a:ext uri="{FF2B5EF4-FFF2-40B4-BE49-F238E27FC236}">
                <a16:creationId xmlns:a16="http://schemas.microsoft.com/office/drawing/2014/main" id="{EAA3C421-51D7-D188-2A29-09C9F20DA251}"/>
              </a:ext>
            </a:extLst>
          </p:cNvPr>
          <p:cNvPicPr>
            <a:picLocks noChangeAspect="1"/>
          </p:cNvPicPr>
          <p:nvPr/>
        </p:nvPicPr>
        <p:blipFill>
          <a:blip r:embed="rId4" cstate="screen">
            <a:clrChange>
              <a:clrFrom>
                <a:srgbClr val="EDEDED"/>
              </a:clrFrom>
              <a:clrTo>
                <a:srgbClr val="EDEDED">
                  <a:alpha val="0"/>
                </a:srgbClr>
              </a:clrTo>
            </a:clrChange>
            <a:extLst>
              <a:ext uri="{28A0092B-C50C-407E-A947-70E740481C1C}">
                <a14:useLocalDpi xmlns:a14="http://schemas.microsoft.com/office/drawing/2010/main"/>
              </a:ext>
            </a:extLst>
          </a:blip>
          <a:stretch>
            <a:fillRect/>
          </a:stretch>
        </p:blipFill>
        <p:spPr>
          <a:xfrm>
            <a:off x="10456215" y="4186701"/>
            <a:ext cx="1471928" cy="1803111"/>
          </a:xfrm>
          <a:prstGeom prst="rect">
            <a:avLst/>
          </a:prstGeom>
        </p:spPr>
      </p:pic>
    </p:spTree>
    <p:extLst>
      <p:ext uri="{BB962C8B-B14F-4D97-AF65-F5344CB8AC3E}">
        <p14:creationId xmlns:p14="http://schemas.microsoft.com/office/powerpoint/2010/main" val="3214877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iterate type="wd">
                                    <p:tmAbs val="700"/>
                                  </p:iterate>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iterate type="wd">
                                    <p:tmAbs val="700"/>
                                  </p:iterate>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iterate type="wd">
                                    <p:tmAbs val="700"/>
                                  </p:iterate>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iterate type="wd">
                                    <p:tmAbs val="700"/>
                                  </p:iterate>
                                  <p:childTnLst>
                                    <p:set>
                                      <p:cBhvr>
                                        <p:cTn id="18"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25B8A92-AF5F-428D-920D-FB58B22C6997}"/>
              </a:ext>
            </a:extLst>
          </p:cNvPr>
          <p:cNvSpPr/>
          <p:nvPr/>
        </p:nvSpPr>
        <p:spPr>
          <a:xfrm>
            <a:off x="388089" y="1963862"/>
            <a:ext cx="10018822" cy="3774596"/>
          </a:xfrm>
          <a:prstGeom prst="rect">
            <a:avLst/>
          </a:prstGeom>
          <a:no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3A3838"/>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AB4E5908-4C37-B75F-94B3-BCC69B9ED5B9}"/>
              </a:ext>
            </a:extLst>
          </p:cNvPr>
          <p:cNvSpPr>
            <a:spLocks noGrp="1"/>
          </p:cNvSpPr>
          <p:nvPr>
            <p:ph type="title"/>
          </p:nvPr>
        </p:nvSpPr>
        <p:spPr>
          <a:xfrm>
            <a:off x="-1" y="213557"/>
            <a:ext cx="3111691" cy="647577"/>
          </a:xfrm>
        </p:spPr>
        <p:txBody>
          <a:bodyPr/>
          <a:lstStyle/>
          <a:p>
            <a:r>
              <a:rPr lang="es-ES" dirty="0"/>
              <a:t>Las noticias</a:t>
            </a:r>
            <a:endParaRPr lang="en-ES" dirty="0"/>
          </a:p>
        </p:txBody>
      </p:sp>
      <p:sp>
        <p:nvSpPr>
          <p:cNvPr id="5" name="TextBox 4">
            <a:extLst>
              <a:ext uri="{FF2B5EF4-FFF2-40B4-BE49-F238E27FC236}">
                <a16:creationId xmlns:a16="http://schemas.microsoft.com/office/drawing/2014/main" id="{8633FF3A-2BAD-4A5E-96C7-26F36A737A87}"/>
              </a:ext>
            </a:extLst>
          </p:cNvPr>
          <p:cNvSpPr txBox="1"/>
          <p:nvPr/>
        </p:nvSpPr>
        <p:spPr>
          <a:xfrm>
            <a:off x="349601" y="2176784"/>
            <a:ext cx="9622970" cy="46166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s-ES" sz="2400" b="0" i="0" u="none" strike="noStrike" kern="1200" cap="none" spc="0" normalizeH="0" baseline="0" noProof="0" dirty="0">
                <a:ln>
                  <a:noFill/>
                </a:ln>
                <a:solidFill>
                  <a:srgbClr val="3A3838"/>
                </a:solidFill>
                <a:effectLst/>
                <a:uLnTx/>
                <a:uFillTx/>
                <a:latin typeface="Century Gothic"/>
                <a:ea typeface="+mn-ea"/>
                <a:cs typeface="+mn-cs"/>
              </a:rPr>
              <a:t>La madre de </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Ca</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rlos de</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ci</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di</a:t>
            </a:r>
            <a:r>
              <a:rPr kumimoji="0" lang="es-ES" sz="2400" b="1" i="0" u="none" strike="noStrike" kern="1200" cap="none" spc="0" normalizeH="0" baseline="0" noProof="0" dirty="0">
                <a:ln>
                  <a:noFill/>
                </a:ln>
                <a:solidFill>
                  <a:srgbClr val="FF0000"/>
                </a:solidFill>
                <a:effectLst/>
                <a:uLnTx/>
                <a:uFillTx/>
                <a:latin typeface="Century Gothic"/>
                <a:ea typeface="+mn-ea"/>
                <a:cs typeface="+mn-cs"/>
              </a:rPr>
              <a:t>ó</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 que era ne</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ce</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sario dej</a:t>
            </a:r>
            <a:r>
              <a:rPr kumimoji="0" lang="es-ES" sz="2400" b="1" i="0" u="none" strike="noStrike" kern="1200" cap="none" spc="0" normalizeH="0" baseline="0" noProof="0" dirty="0">
                <a:ln>
                  <a:noFill/>
                </a:ln>
                <a:solidFill>
                  <a:srgbClr val="FF0000"/>
                </a:solidFill>
                <a:effectLst/>
                <a:uLnTx/>
                <a:uFillTx/>
                <a:latin typeface="Century Gothic"/>
                <a:ea typeface="+mn-ea"/>
                <a:cs typeface="+mn-cs"/>
              </a:rPr>
              <a:t>ar</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 el pa</a:t>
            </a:r>
            <a:r>
              <a:rPr kumimoji="0" lang="es-ES" sz="2400" b="1" i="0" u="none" strike="noStrike" kern="1200" cap="none" spc="0" normalizeH="0" baseline="0" noProof="0" dirty="0">
                <a:ln>
                  <a:noFill/>
                </a:ln>
                <a:solidFill>
                  <a:srgbClr val="FF0000"/>
                </a:solidFill>
                <a:effectLst/>
                <a:uLnTx/>
                <a:uFillTx/>
                <a:latin typeface="Century Gothic"/>
                <a:ea typeface="+mn-ea"/>
                <a:cs typeface="+mn-cs"/>
              </a:rPr>
              <a:t>ís</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a:t>
            </a:r>
            <a:endParaRPr kumimoji="0" lang="en-GB" sz="4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7" name="TextBox 6">
            <a:extLst>
              <a:ext uri="{FF2B5EF4-FFF2-40B4-BE49-F238E27FC236}">
                <a16:creationId xmlns:a16="http://schemas.microsoft.com/office/drawing/2014/main" id="{B1267634-15E8-4E3D-8C1C-1A175C239859}"/>
              </a:ext>
            </a:extLst>
          </p:cNvPr>
          <p:cNvSpPr txBox="1"/>
          <p:nvPr/>
        </p:nvSpPr>
        <p:spPr>
          <a:xfrm>
            <a:off x="446861" y="4119996"/>
            <a:ext cx="1101634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3A3838"/>
                </a:solidFill>
                <a:effectLst/>
                <a:uLnTx/>
                <a:uFillTx/>
                <a:latin typeface="Century Gothic"/>
                <a:ea typeface="+mn-ea"/>
                <a:cs typeface="+mn-cs"/>
              </a:rPr>
              <a:t>3. </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Ca</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rlos asisti</a:t>
            </a:r>
            <a:r>
              <a:rPr kumimoji="0" lang="es-ES" sz="2400" b="1" i="0" u="none" strike="noStrike" kern="1200" cap="none" spc="0" normalizeH="0" baseline="0" noProof="0" dirty="0">
                <a:ln>
                  <a:noFill/>
                </a:ln>
                <a:solidFill>
                  <a:srgbClr val="FF0000"/>
                </a:solidFill>
                <a:effectLst/>
                <a:uLnTx/>
                <a:uFillTx/>
                <a:latin typeface="Century Gothic"/>
                <a:ea typeface="+mn-ea"/>
                <a:cs typeface="+mn-cs"/>
              </a:rPr>
              <a:t>ó</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 a una es</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cue</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la en la </a:t>
            </a:r>
            <a:r>
              <a:rPr lang="es-ES" sz="2400" b="1" dirty="0">
                <a:solidFill>
                  <a:srgbClr val="3A3838"/>
                </a:solidFill>
                <a:latin typeface="Century Gothic"/>
              </a:rPr>
              <a:t>c</a:t>
            </a:r>
            <a:r>
              <a:rPr kumimoji="0" lang="es-ES" sz="2400" b="1" i="0" u="none" strike="noStrike" kern="1200" cap="none" spc="0" normalizeH="0" baseline="0" noProof="0" dirty="0" err="1">
                <a:ln>
                  <a:noFill/>
                </a:ln>
                <a:solidFill>
                  <a:srgbClr val="3A3838"/>
                </a:solidFill>
                <a:effectLst/>
                <a:uLnTx/>
                <a:uFillTx/>
                <a:latin typeface="Century Gothic"/>
                <a:ea typeface="+mn-ea"/>
                <a:cs typeface="+mn-cs"/>
              </a:rPr>
              <a:t>i</a:t>
            </a:r>
            <a:r>
              <a:rPr kumimoji="0" lang="es-ES" sz="2400" b="0" i="0" u="none" strike="noStrike" kern="1200" cap="none" spc="0" normalizeH="0" baseline="0" noProof="0" dirty="0" err="1">
                <a:ln>
                  <a:noFill/>
                </a:ln>
                <a:solidFill>
                  <a:srgbClr val="3A3838"/>
                </a:solidFill>
                <a:effectLst/>
                <a:uLnTx/>
                <a:uFillTx/>
                <a:latin typeface="Century Gothic"/>
                <a:ea typeface="+mn-ea"/>
                <a:cs typeface="+mn-cs"/>
              </a:rPr>
              <a:t>u</a:t>
            </a:r>
            <a:r>
              <a:rPr kumimoji="0" lang="es-ES" sz="2400" b="1" i="0" u="none" strike="noStrike" kern="1200" cap="none" spc="0" normalizeH="0" baseline="0" noProof="0" dirty="0" err="1">
                <a:ln>
                  <a:noFill/>
                </a:ln>
                <a:solidFill>
                  <a:srgbClr val="FF0000"/>
                </a:solidFill>
                <a:effectLst/>
                <a:uLnTx/>
                <a:uFillTx/>
                <a:latin typeface="Century Gothic"/>
                <a:ea typeface="+mn-ea"/>
                <a:cs typeface="+mn-cs"/>
              </a:rPr>
              <a:t>dad</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 </a:t>
            </a: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8" name="TextBox 7">
            <a:extLst>
              <a:ext uri="{FF2B5EF4-FFF2-40B4-BE49-F238E27FC236}">
                <a16:creationId xmlns:a16="http://schemas.microsoft.com/office/drawing/2014/main" id="{D718A96E-6989-4DF8-8CC2-BF551B7688A9}"/>
              </a:ext>
            </a:extLst>
          </p:cNvPr>
          <p:cNvSpPr txBox="1"/>
          <p:nvPr/>
        </p:nvSpPr>
        <p:spPr>
          <a:xfrm>
            <a:off x="388089" y="3085280"/>
            <a:ext cx="10057310" cy="461665"/>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startAt="2"/>
              <a:tabLst/>
              <a:defRPr/>
            </a:pPr>
            <a:r>
              <a:rPr kumimoji="0" lang="es-ES" sz="2400" b="0" i="0" u="none" strike="noStrike" kern="1200" cap="none" spc="0" normalizeH="0" baseline="0" noProof="0" dirty="0">
                <a:ln>
                  <a:noFill/>
                </a:ln>
                <a:solidFill>
                  <a:srgbClr val="3A3838"/>
                </a:solidFill>
                <a:effectLst/>
                <a:uLnTx/>
                <a:uFillTx/>
                <a:latin typeface="Century Gothic"/>
                <a:ea typeface="+mn-ea"/>
                <a:cs typeface="+mn-cs"/>
              </a:rPr>
              <a:t>Enrique aprendi</a:t>
            </a:r>
            <a:r>
              <a:rPr kumimoji="0" lang="es-ES" sz="2400" b="1" i="0" u="none" strike="noStrike" kern="1200" cap="none" spc="0" normalizeH="0" baseline="0" noProof="0" dirty="0">
                <a:ln>
                  <a:noFill/>
                </a:ln>
                <a:solidFill>
                  <a:srgbClr val="FF0000"/>
                </a:solidFill>
                <a:effectLst/>
                <a:uLnTx/>
                <a:uFillTx/>
                <a:latin typeface="Century Gothic"/>
                <a:ea typeface="+mn-ea"/>
                <a:cs typeface="+mn-cs"/>
              </a:rPr>
              <a:t>ó</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 ingl</a:t>
            </a:r>
            <a:r>
              <a:rPr kumimoji="0" lang="es-ES" sz="2400" b="1" i="0" u="none" strike="noStrike" kern="1200" cap="none" spc="0" normalizeH="0" baseline="0" noProof="0" dirty="0">
                <a:ln>
                  <a:noFill/>
                </a:ln>
                <a:solidFill>
                  <a:srgbClr val="FF0000"/>
                </a:solidFill>
                <a:effectLst/>
                <a:uLnTx/>
                <a:uFillTx/>
                <a:latin typeface="Century Gothic"/>
                <a:ea typeface="+mn-ea"/>
                <a:cs typeface="+mn-cs"/>
              </a:rPr>
              <a:t>és </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y</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 co</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nsigui</a:t>
            </a:r>
            <a:r>
              <a:rPr kumimoji="0" lang="es-ES" sz="2400" b="1" i="0" u="none" strike="noStrike" kern="1200" cap="none" spc="0" normalizeH="0" baseline="0" noProof="0" dirty="0">
                <a:ln>
                  <a:noFill/>
                </a:ln>
                <a:solidFill>
                  <a:srgbClr val="FF0000"/>
                </a:solidFill>
                <a:effectLst/>
                <a:uLnTx/>
                <a:uFillTx/>
                <a:latin typeface="Century Gothic"/>
                <a:ea typeface="+mn-ea"/>
                <a:cs typeface="+mn-cs"/>
              </a:rPr>
              <a:t>ó</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 un trabajo sin difi</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cu</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l</a:t>
            </a:r>
            <a:r>
              <a:rPr kumimoji="0" lang="es-ES" sz="2400" b="1" i="0" u="none" strike="noStrike" kern="1200" cap="none" spc="0" normalizeH="0" baseline="0" noProof="0" dirty="0">
                <a:ln>
                  <a:noFill/>
                </a:ln>
                <a:solidFill>
                  <a:srgbClr val="FF0000"/>
                </a:solidFill>
                <a:effectLst/>
                <a:uLnTx/>
                <a:uFillTx/>
                <a:latin typeface="Century Gothic"/>
                <a:ea typeface="+mn-ea"/>
                <a:cs typeface="+mn-cs"/>
              </a:rPr>
              <a:t>tad</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a:t>
            </a:r>
            <a:endParaRPr kumimoji="0" lang="en-GB" sz="44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0" name="TextBox 9">
            <a:extLst>
              <a:ext uri="{FF2B5EF4-FFF2-40B4-BE49-F238E27FC236}">
                <a16:creationId xmlns:a16="http://schemas.microsoft.com/office/drawing/2014/main" id="{9663BCA3-5109-47D9-9B02-8F383880D140}"/>
              </a:ext>
            </a:extLst>
          </p:cNvPr>
          <p:cNvSpPr txBox="1"/>
          <p:nvPr/>
        </p:nvSpPr>
        <p:spPr>
          <a:xfrm>
            <a:off x="407333" y="5030894"/>
            <a:ext cx="1001882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400" b="0" i="0" u="none" strike="noStrike" kern="1200" cap="none" spc="0" normalizeH="0" baseline="0" noProof="0" dirty="0">
                <a:ln>
                  <a:noFill/>
                </a:ln>
                <a:solidFill>
                  <a:srgbClr val="3A3838"/>
                </a:solidFill>
                <a:effectLst/>
                <a:uLnTx/>
                <a:uFillTx/>
                <a:latin typeface="Century Gothic"/>
                <a:ea typeface="+mn-ea"/>
                <a:cs typeface="+mn-cs"/>
              </a:rPr>
              <a:t>4. En</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co</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ntr</a:t>
            </a:r>
            <a:r>
              <a:rPr kumimoji="0" lang="es-ES" sz="2400" b="1" i="0" u="none" strike="noStrike" kern="1200" cap="none" spc="0" normalizeH="0" baseline="0" noProof="0" dirty="0">
                <a:ln>
                  <a:noFill/>
                </a:ln>
                <a:solidFill>
                  <a:srgbClr val="FF0000"/>
                </a:solidFill>
                <a:effectLst/>
                <a:uLnTx/>
                <a:uFillTx/>
                <a:latin typeface="Century Gothic"/>
                <a:ea typeface="+mn-ea"/>
                <a:cs typeface="+mn-cs"/>
              </a:rPr>
              <a:t>ó</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 diferen</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ci</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as en la edu</a:t>
            </a:r>
            <a:r>
              <a:rPr kumimoji="0" lang="es-ES" sz="2400" b="1" i="0" u="none" strike="noStrike" kern="1200" cap="none" spc="0" normalizeH="0" baseline="0" noProof="0" dirty="0">
                <a:ln>
                  <a:noFill/>
                </a:ln>
                <a:solidFill>
                  <a:srgbClr val="3A3838"/>
                </a:solidFill>
                <a:effectLst/>
                <a:uLnTx/>
                <a:uFillTx/>
                <a:latin typeface="Century Gothic"/>
                <a:ea typeface="+mn-ea"/>
                <a:cs typeface="+mn-cs"/>
              </a:rPr>
              <a:t>caci</a:t>
            </a:r>
            <a:r>
              <a:rPr kumimoji="0" lang="es-ES" sz="2400" b="1" i="0" u="none" strike="noStrike" kern="1200" cap="none" spc="0" normalizeH="0" baseline="0" noProof="0" dirty="0">
                <a:ln>
                  <a:noFill/>
                </a:ln>
                <a:solidFill>
                  <a:srgbClr val="FF0000"/>
                </a:solidFill>
                <a:effectLst/>
                <a:uLnTx/>
                <a:uFillTx/>
                <a:latin typeface="Century Gothic"/>
                <a:ea typeface="+mn-ea"/>
                <a:cs typeface="+mn-cs"/>
              </a:rPr>
              <a:t>ón</a:t>
            </a:r>
            <a:r>
              <a:rPr kumimoji="0" lang="es-ES" sz="2400" b="0" i="0" u="none" strike="noStrike" kern="1200" cap="none" spc="0" normalizeH="0" baseline="0" noProof="0" dirty="0">
                <a:ln>
                  <a:noFill/>
                </a:ln>
                <a:solidFill>
                  <a:srgbClr val="3A3838"/>
                </a:solidFill>
                <a:effectLst/>
                <a:uLnTx/>
                <a:uFillTx/>
                <a:latin typeface="Century Gothic"/>
                <a:ea typeface="+mn-ea"/>
                <a:cs typeface="+mn-cs"/>
              </a:rPr>
              <a:t>.</a:t>
            </a:r>
            <a:endParaRPr kumimoji="0" lang="en-GB" sz="36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026" name="Picture 2" descr="Free vector graphics of News">
            <a:extLst>
              <a:ext uri="{FF2B5EF4-FFF2-40B4-BE49-F238E27FC236}">
                <a16:creationId xmlns:a16="http://schemas.microsoft.com/office/drawing/2014/main" id="{E2E1BA67-5BE2-488F-B7DE-C74A546F8D9F}"/>
              </a:ext>
            </a:extLst>
          </p:cNvPr>
          <p:cNvPicPr>
            <a:picLocks noChangeAspect="1" noChangeArrowheads="1"/>
          </p:cNvPicPr>
          <p:nvPr/>
        </p:nvPicPr>
        <p:blipFill>
          <a:blip r:embed="rId3" cstate="screen">
            <a:clrChange>
              <a:clrFrom>
                <a:srgbClr val="FFD374"/>
              </a:clrFrom>
              <a:clrTo>
                <a:srgbClr val="FFD374">
                  <a:alpha val="0"/>
                </a:srgbClr>
              </a:clrTo>
            </a:clrChange>
            <a:extLst>
              <a:ext uri="{28A0092B-C50C-407E-A947-70E740481C1C}">
                <a14:useLocalDpi xmlns:a14="http://schemas.microsoft.com/office/drawing/2010/main"/>
              </a:ext>
            </a:extLst>
          </a:blip>
          <a:srcRect/>
          <a:stretch>
            <a:fillRect/>
          </a:stretch>
        </p:blipFill>
        <p:spPr bwMode="auto">
          <a:xfrm>
            <a:off x="9787668" y="927598"/>
            <a:ext cx="2294777" cy="17979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40BBF05-5925-4434-A2D2-BAC4A2670434}"/>
              </a:ext>
            </a:extLst>
          </p:cNvPr>
          <p:cNvSpPr txBox="1"/>
          <p:nvPr/>
        </p:nvSpPr>
        <p:spPr>
          <a:xfrm>
            <a:off x="288268" y="1085293"/>
            <a:ext cx="808817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600" b="0" i="0" u="none" strike="noStrike" kern="1200" cap="none" spc="0" normalizeH="0" baseline="0" noProof="0" dirty="0" err="1">
                <a:ln>
                  <a:noFill/>
                </a:ln>
                <a:solidFill>
                  <a:srgbClr val="3A3838"/>
                </a:solidFill>
                <a:effectLst/>
                <a:uLnTx/>
                <a:uFillTx/>
                <a:latin typeface="Century Gothic"/>
                <a:ea typeface="+mn-ea"/>
                <a:cs typeface="+mn-cs"/>
              </a:rPr>
              <a:t>Escucha</a:t>
            </a:r>
            <a:r>
              <a:rPr kumimoji="0" lang="en-GB" sz="2600" b="0" i="0" u="none" strike="noStrike" kern="1200" cap="none" spc="0" normalizeH="0" baseline="0" noProof="0" dirty="0">
                <a:ln>
                  <a:noFill/>
                </a:ln>
                <a:solidFill>
                  <a:srgbClr val="3A3838"/>
                </a:solidFill>
                <a:effectLst/>
                <a:uLnTx/>
                <a:uFillTx/>
                <a:latin typeface="Century Gothic"/>
                <a:ea typeface="+mn-ea"/>
                <a:cs typeface="+mn-cs"/>
              </a:rPr>
              <a:t> y escribe los </a:t>
            </a:r>
            <a:r>
              <a:rPr kumimoji="0" lang="en-GB" sz="2600" b="0" i="0" u="none" strike="noStrike" kern="1200" cap="none" spc="0" normalizeH="0" baseline="0" noProof="0" dirty="0" err="1">
                <a:ln>
                  <a:noFill/>
                </a:ln>
                <a:solidFill>
                  <a:srgbClr val="3A3838"/>
                </a:solidFill>
                <a:effectLst/>
                <a:uLnTx/>
                <a:uFillTx/>
                <a:latin typeface="Century Gothic"/>
                <a:ea typeface="+mn-ea"/>
                <a:cs typeface="+mn-cs"/>
              </a:rPr>
              <a:t>subtítulos</a:t>
            </a:r>
            <a:r>
              <a:rPr kumimoji="0" lang="en-GB" sz="2600" b="0" i="0" u="none" strike="noStrike" kern="1200" cap="none" spc="0" normalizeH="0" baseline="0" noProof="0" dirty="0">
                <a:ln>
                  <a:noFill/>
                </a:ln>
                <a:solidFill>
                  <a:srgbClr val="3A3838"/>
                </a:solidFill>
                <a:effectLst/>
                <a:uLnTx/>
                <a:uFillTx/>
                <a:latin typeface="Century Gothic"/>
                <a:ea typeface="+mn-ea"/>
                <a:cs typeface="+mn-cs"/>
              </a:rPr>
              <a:t> para las </a:t>
            </a:r>
            <a:r>
              <a:rPr kumimoji="0" lang="en-GB" sz="2600" b="0" i="0" u="none" strike="noStrike" kern="1200" cap="none" spc="0" normalizeH="0" baseline="0" noProof="0" dirty="0" err="1">
                <a:ln>
                  <a:noFill/>
                </a:ln>
                <a:solidFill>
                  <a:srgbClr val="3A3838"/>
                </a:solidFill>
                <a:effectLst/>
                <a:uLnTx/>
                <a:uFillTx/>
                <a:latin typeface="Century Gothic"/>
                <a:ea typeface="+mn-ea"/>
                <a:cs typeface="+mn-cs"/>
              </a:rPr>
              <a:t>noticias</a:t>
            </a:r>
            <a:r>
              <a:rPr kumimoji="0" lang="en-GB" sz="2600" b="0" i="0" u="none" strike="noStrike" kern="1200" cap="none" spc="0" normalizeH="0" baseline="0" noProof="0" dirty="0">
                <a:ln>
                  <a:noFill/>
                </a:ln>
                <a:solidFill>
                  <a:srgbClr val="3A3838"/>
                </a:solidFill>
                <a:effectLst/>
                <a:uLnTx/>
                <a:uFillTx/>
                <a:latin typeface="Century Gothic"/>
                <a:ea typeface="+mn-ea"/>
                <a:cs typeface="+mn-cs"/>
              </a:rPr>
              <a:t>.  </a:t>
            </a:r>
          </a:p>
        </p:txBody>
      </p:sp>
      <p:sp>
        <p:nvSpPr>
          <p:cNvPr id="15" name="Speech Bubble: Rectangle with Corners Rounded 14">
            <a:extLst>
              <a:ext uri="{FF2B5EF4-FFF2-40B4-BE49-F238E27FC236}">
                <a16:creationId xmlns:a16="http://schemas.microsoft.com/office/drawing/2014/main" id="{29BC5A6D-3FFA-4D2D-A1A8-B8C8C82DBB48}"/>
              </a:ext>
            </a:extLst>
          </p:cNvPr>
          <p:cNvSpPr/>
          <p:nvPr/>
        </p:nvSpPr>
        <p:spPr>
          <a:xfrm>
            <a:off x="9369152" y="3623429"/>
            <a:ext cx="2558991" cy="1144657"/>
          </a:xfrm>
          <a:prstGeom prst="wedgeRoundRectCallout">
            <a:avLst>
              <a:gd name="adj1" fmla="val -97961"/>
              <a:gd name="adj2" fmla="val -44383"/>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Remember to put accents on the past tense verbs. </a:t>
            </a:r>
          </a:p>
        </p:txBody>
      </p:sp>
      <p:sp>
        <p:nvSpPr>
          <p:cNvPr id="17" name="Speech Bubble: Rectangle with Corners Rounded 16">
            <a:extLst>
              <a:ext uri="{FF2B5EF4-FFF2-40B4-BE49-F238E27FC236}">
                <a16:creationId xmlns:a16="http://schemas.microsoft.com/office/drawing/2014/main" id="{5E68927E-EBEA-4940-B1D0-694CA401C86B}"/>
              </a:ext>
            </a:extLst>
          </p:cNvPr>
          <p:cNvSpPr/>
          <p:nvPr/>
        </p:nvSpPr>
        <p:spPr>
          <a:xfrm>
            <a:off x="9225326" y="5013985"/>
            <a:ext cx="2558991" cy="1144657"/>
          </a:xfrm>
          <a:prstGeom prst="wedgeRoundRectCallout">
            <a:avLst>
              <a:gd name="adj1" fmla="val -75561"/>
              <a:gd name="adj2" fmla="val -36037"/>
              <a:gd name="adj3" fmla="val 1666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3A3838"/>
                </a:solidFill>
                <a:effectLst/>
                <a:uLnTx/>
                <a:uFillTx/>
                <a:latin typeface="Century Gothic"/>
                <a:ea typeface="+mn-ea"/>
                <a:cs typeface="+mn-cs"/>
              </a:rPr>
              <a:t>There may be other words with final syllable stress that require an accent!</a:t>
            </a:r>
          </a:p>
        </p:txBody>
      </p:sp>
      <p:sp>
        <p:nvSpPr>
          <p:cNvPr id="18" name="Google Shape;898;p32">
            <a:hlinkClick r:id="" action="ppaction://noaction">
              <a:snd r:embed="rId4" name="1. La madre de Carlos.wav"/>
            </a:hlinkClick>
            <a:extLst>
              <a:ext uri="{FF2B5EF4-FFF2-40B4-BE49-F238E27FC236}">
                <a16:creationId xmlns:a16="http://schemas.microsoft.com/office/drawing/2014/main" id="{4B7CF670-9BB6-4DFB-A433-A59E4479426D}"/>
              </a:ext>
            </a:extLst>
          </p:cNvPr>
          <p:cNvSpPr/>
          <p:nvPr/>
        </p:nvSpPr>
        <p:spPr>
          <a:xfrm>
            <a:off x="288268" y="219514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 name="Google Shape;898;p32">
            <a:hlinkClick r:id="" action="ppaction://noaction">
              <a:snd r:embed="rId5" name="2. Enrique.wav"/>
            </a:hlinkClick>
            <a:extLst>
              <a:ext uri="{FF2B5EF4-FFF2-40B4-BE49-F238E27FC236}">
                <a16:creationId xmlns:a16="http://schemas.microsoft.com/office/drawing/2014/main" id="{DB5A5D19-4DFA-4C4F-B0C3-A1765EA2EA93}"/>
              </a:ext>
            </a:extLst>
          </p:cNvPr>
          <p:cNvSpPr/>
          <p:nvPr/>
        </p:nvSpPr>
        <p:spPr>
          <a:xfrm>
            <a:off x="290178" y="3158197"/>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0" name="Google Shape;898;p32">
            <a:hlinkClick r:id="" action="ppaction://noaction">
              <a:snd r:embed="rId6" name="3. Carlos.wav"/>
            </a:hlinkClick>
            <a:extLst>
              <a:ext uri="{FF2B5EF4-FFF2-40B4-BE49-F238E27FC236}">
                <a16:creationId xmlns:a16="http://schemas.microsoft.com/office/drawing/2014/main" id="{9DE02C35-BAD7-416F-8860-9F003C0D6FD4}"/>
              </a:ext>
            </a:extLst>
          </p:cNvPr>
          <p:cNvSpPr/>
          <p:nvPr/>
        </p:nvSpPr>
        <p:spPr>
          <a:xfrm>
            <a:off x="288268" y="4111985"/>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1" name="Google Shape;898;p32">
            <a:hlinkClick r:id="" action="ppaction://noaction">
              <a:snd r:embed="rId7" name="4. encontro%CC%81.wav"/>
            </a:hlinkClick>
            <a:extLst>
              <a:ext uri="{FF2B5EF4-FFF2-40B4-BE49-F238E27FC236}">
                <a16:creationId xmlns:a16="http://schemas.microsoft.com/office/drawing/2014/main" id="{B9AEA828-C2E6-4953-B36C-99E58F18B962}"/>
              </a:ext>
            </a:extLst>
          </p:cNvPr>
          <p:cNvSpPr/>
          <p:nvPr/>
        </p:nvSpPr>
        <p:spPr>
          <a:xfrm>
            <a:off x="288268" y="5052693"/>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4</a:t>
            </a:r>
            <a:endParaRPr kumimoji="0" sz="1400" b="0" i="0" u="none" strike="noStrike" kern="0" cap="none" spc="0" normalizeH="0" baseline="0" noProof="0" dirty="0">
              <a:ln>
                <a:noFill/>
              </a:ln>
              <a:solidFill>
                <a:srgbClr val="000000"/>
              </a:solidFill>
              <a:effectLst/>
              <a:uLnTx/>
              <a:uFillTx/>
              <a:latin typeface="Arial"/>
              <a:ea typeface="+mn-ea"/>
              <a:cs typeface="Arial"/>
              <a:sym typeface="Arial"/>
            </a:endParaRPr>
          </a:p>
        </p:txBody>
      </p:sp>
      <p:sp>
        <p:nvSpPr>
          <p:cNvPr id="2" name="Rounded Rectangle 11">
            <a:extLst>
              <a:ext uri="{FF2B5EF4-FFF2-40B4-BE49-F238E27FC236}">
                <a16:creationId xmlns:a16="http://schemas.microsoft.com/office/drawing/2014/main" id="{74C497B2-FFCC-B857-5C44-51C013D528D9}"/>
              </a:ext>
            </a:extLst>
          </p:cNvPr>
          <p:cNvSpPr/>
          <p:nvPr/>
        </p:nvSpPr>
        <p:spPr>
          <a:xfrm>
            <a:off x="10196356" y="258166"/>
            <a:ext cx="1731787"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62064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EF7320-D0AD-333F-B9F2-BDB2B09EDC7C}"/>
              </a:ext>
            </a:extLst>
          </p:cNvPr>
          <p:cNvSpPr>
            <a:spLocks noGrp="1"/>
          </p:cNvSpPr>
          <p:nvPr>
            <p:ph type="body" sz="quarter" idx="10"/>
          </p:nvPr>
        </p:nvSpPr>
        <p:spPr>
          <a:xfrm>
            <a:off x="149363" y="239260"/>
            <a:ext cx="11514137" cy="461665"/>
          </a:xfrm>
        </p:spPr>
        <p:txBody>
          <a:bodyPr>
            <a:normAutofit/>
          </a:bodyPr>
          <a:lstStyle/>
          <a:p>
            <a:r>
              <a:rPr lang="es-ES" dirty="0"/>
              <a:t>Escribe cuatro preguntas sobre el texto para tu compañero/a.</a:t>
            </a:r>
          </a:p>
        </p:txBody>
      </p:sp>
      <p:sp>
        <p:nvSpPr>
          <p:cNvPr id="8" name="TextBox 7">
            <a:extLst>
              <a:ext uri="{FF2B5EF4-FFF2-40B4-BE49-F238E27FC236}">
                <a16:creationId xmlns:a16="http://schemas.microsoft.com/office/drawing/2014/main" id="{2C203423-7847-87EC-CB52-BC77B86EE5C0}"/>
              </a:ext>
            </a:extLst>
          </p:cNvPr>
          <p:cNvSpPr txBox="1"/>
          <p:nvPr/>
        </p:nvSpPr>
        <p:spPr>
          <a:xfrm>
            <a:off x="2504661" y="1196190"/>
            <a:ext cx="9423483" cy="489364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________________________________________________________</a:t>
            </a:r>
          </a:p>
        </p:txBody>
      </p:sp>
      <p:graphicFrame>
        <p:nvGraphicFramePr>
          <p:cNvPr id="6" name="Table 5">
            <a:extLst>
              <a:ext uri="{FF2B5EF4-FFF2-40B4-BE49-F238E27FC236}">
                <a16:creationId xmlns:a16="http://schemas.microsoft.com/office/drawing/2014/main" id="{506A0C58-7720-4EFE-8FCD-5D57AC07281E}"/>
              </a:ext>
            </a:extLst>
          </p:cNvPr>
          <p:cNvGraphicFramePr>
            <a:graphicFrameLocks noGrp="1"/>
          </p:cNvGraphicFramePr>
          <p:nvPr/>
        </p:nvGraphicFramePr>
        <p:xfrm>
          <a:off x="149363" y="3188809"/>
          <a:ext cx="2090374" cy="2916000"/>
        </p:xfrm>
        <a:graphic>
          <a:graphicData uri="http://schemas.openxmlformats.org/drawingml/2006/table">
            <a:tbl>
              <a:tblPr firstRow="1" bandRow="1">
                <a:tableStyleId>{16D9F66E-5EB9-4882-86FB-DCBF35E3C3E4}</a:tableStyleId>
              </a:tblPr>
              <a:tblGrid>
                <a:gridCol w="2090374">
                  <a:extLst>
                    <a:ext uri="{9D8B030D-6E8A-4147-A177-3AD203B41FA5}">
                      <a16:colId xmlns:a16="http://schemas.microsoft.com/office/drawing/2014/main" val="4107171767"/>
                    </a:ext>
                  </a:extLst>
                </a:gridCol>
              </a:tblGrid>
              <a:tr h="486000">
                <a:tc>
                  <a:txBody>
                    <a:bodyPr/>
                    <a:lstStyle/>
                    <a:p>
                      <a:pPr algn="ctr"/>
                      <a:r>
                        <a:rPr lang="en-GB" sz="2200" b="0" dirty="0" err="1"/>
                        <a:t>salir</a:t>
                      </a:r>
                      <a:endParaRPr lang="en-GB" sz="2200" b="0" dirty="0"/>
                    </a:p>
                  </a:txBody>
                  <a:tcPr anchor="ctr"/>
                </a:tc>
                <a:extLst>
                  <a:ext uri="{0D108BD9-81ED-4DB2-BD59-A6C34878D82A}">
                    <a16:rowId xmlns:a16="http://schemas.microsoft.com/office/drawing/2014/main" val="269701960"/>
                  </a:ext>
                </a:extLst>
              </a:tr>
              <a:tr h="486000">
                <a:tc>
                  <a:txBody>
                    <a:bodyPr/>
                    <a:lstStyle/>
                    <a:p>
                      <a:pPr algn="ctr"/>
                      <a:r>
                        <a:rPr lang="en-GB" sz="2200" b="0" dirty="0" err="1"/>
                        <a:t>decidir</a:t>
                      </a:r>
                      <a:endParaRPr lang="en-GB" sz="2200" b="0" dirty="0"/>
                    </a:p>
                  </a:txBody>
                  <a:tcPr anchor="ctr"/>
                </a:tc>
                <a:extLst>
                  <a:ext uri="{0D108BD9-81ED-4DB2-BD59-A6C34878D82A}">
                    <a16:rowId xmlns:a16="http://schemas.microsoft.com/office/drawing/2014/main" val="1424058548"/>
                  </a:ext>
                </a:extLst>
              </a:tr>
              <a:tr h="486000">
                <a:tc>
                  <a:txBody>
                    <a:bodyPr/>
                    <a:lstStyle/>
                    <a:p>
                      <a:pPr algn="ctr"/>
                      <a:r>
                        <a:rPr lang="en-GB" sz="2200" b="0" dirty="0" err="1"/>
                        <a:t>vivir</a:t>
                      </a:r>
                      <a:endParaRPr lang="en-GB" sz="2200" b="0" dirty="0"/>
                    </a:p>
                  </a:txBody>
                  <a:tcPr anchor="ctr"/>
                </a:tc>
                <a:extLst>
                  <a:ext uri="{0D108BD9-81ED-4DB2-BD59-A6C34878D82A}">
                    <a16:rowId xmlns:a16="http://schemas.microsoft.com/office/drawing/2014/main" val="4068159346"/>
                  </a:ext>
                </a:extLst>
              </a:tr>
              <a:tr h="486000">
                <a:tc>
                  <a:txBody>
                    <a:bodyPr/>
                    <a:lstStyle/>
                    <a:p>
                      <a:pPr algn="ctr"/>
                      <a:r>
                        <a:rPr lang="en-GB" sz="2200" b="0" dirty="0" err="1"/>
                        <a:t>correr</a:t>
                      </a:r>
                      <a:endParaRPr lang="en-GB" sz="2200" b="0" dirty="0"/>
                    </a:p>
                  </a:txBody>
                  <a:tcPr anchor="ctr"/>
                </a:tc>
                <a:extLst>
                  <a:ext uri="{0D108BD9-81ED-4DB2-BD59-A6C34878D82A}">
                    <a16:rowId xmlns:a16="http://schemas.microsoft.com/office/drawing/2014/main" val="1383526178"/>
                  </a:ext>
                </a:extLst>
              </a:tr>
              <a:tr h="486000">
                <a:tc>
                  <a:txBody>
                    <a:bodyPr/>
                    <a:lstStyle/>
                    <a:p>
                      <a:pPr algn="ctr"/>
                      <a:r>
                        <a:rPr lang="en-GB" sz="2200" b="0" dirty="0" err="1"/>
                        <a:t>ocurrir</a:t>
                      </a:r>
                      <a:endParaRPr lang="en-GB" sz="2200" b="0" dirty="0"/>
                    </a:p>
                  </a:txBody>
                  <a:tcPr anchor="ctr"/>
                </a:tc>
                <a:extLst>
                  <a:ext uri="{0D108BD9-81ED-4DB2-BD59-A6C34878D82A}">
                    <a16:rowId xmlns:a16="http://schemas.microsoft.com/office/drawing/2014/main" val="1851881674"/>
                  </a:ext>
                </a:extLst>
              </a:tr>
              <a:tr h="486000">
                <a:tc>
                  <a:txBody>
                    <a:bodyPr/>
                    <a:lstStyle/>
                    <a:p>
                      <a:pPr algn="ctr"/>
                      <a:r>
                        <a:rPr lang="en-GB" sz="2200" b="0" dirty="0" err="1"/>
                        <a:t>nacer</a:t>
                      </a:r>
                      <a:endParaRPr lang="en-GB" sz="2200" b="0" dirty="0"/>
                    </a:p>
                  </a:txBody>
                  <a:tcPr anchor="ctr"/>
                </a:tc>
                <a:extLst>
                  <a:ext uri="{0D108BD9-81ED-4DB2-BD59-A6C34878D82A}">
                    <a16:rowId xmlns:a16="http://schemas.microsoft.com/office/drawing/2014/main" val="3702919575"/>
                  </a:ext>
                </a:extLst>
              </a:tr>
            </a:tbl>
          </a:graphicData>
        </a:graphic>
      </p:graphicFrame>
      <p:graphicFrame>
        <p:nvGraphicFramePr>
          <p:cNvPr id="7" name="Table 6">
            <a:extLst>
              <a:ext uri="{FF2B5EF4-FFF2-40B4-BE49-F238E27FC236}">
                <a16:creationId xmlns:a16="http://schemas.microsoft.com/office/drawing/2014/main" id="{E6B9B5B5-4EA2-4DA0-B6CA-F60EB617DAD2}"/>
              </a:ext>
            </a:extLst>
          </p:cNvPr>
          <p:cNvGraphicFramePr>
            <a:graphicFrameLocks noGrp="1"/>
          </p:cNvGraphicFramePr>
          <p:nvPr/>
        </p:nvGraphicFramePr>
        <p:xfrm>
          <a:off x="149362" y="752801"/>
          <a:ext cx="2090375" cy="2436010"/>
        </p:xfrm>
        <a:graphic>
          <a:graphicData uri="http://schemas.openxmlformats.org/drawingml/2006/table">
            <a:tbl>
              <a:tblPr firstRow="1" bandRow="1">
                <a:tableStyleId>{22838BEF-8BB2-4498-84A7-C5851F593DF1}</a:tableStyleId>
              </a:tblPr>
              <a:tblGrid>
                <a:gridCol w="2090375">
                  <a:extLst>
                    <a:ext uri="{9D8B030D-6E8A-4147-A177-3AD203B41FA5}">
                      <a16:colId xmlns:a16="http://schemas.microsoft.com/office/drawing/2014/main" val="4107171767"/>
                    </a:ext>
                  </a:extLst>
                </a:gridCol>
              </a:tblGrid>
              <a:tr h="4872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200" b="0" dirty="0"/>
                        <a:t>¿</a:t>
                      </a:r>
                      <a:r>
                        <a:rPr lang="en-GB" sz="2200" b="0" dirty="0" err="1"/>
                        <a:t>Dónde</a:t>
                      </a:r>
                      <a:r>
                        <a:rPr lang="en-GB" sz="2200" b="0" dirty="0"/>
                        <a:t>…</a:t>
                      </a:r>
                      <a:endParaRPr lang="en-ES" sz="2200" b="0" dirty="0"/>
                    </a:p>
                  </a:txBody>
                  <a:tcPr anchor="ctr"/>
                </a:tc>
                <a:extLst>
                  <a:ext uri="{0D108BD9-81ED-4DB2-BD59-A6C34878D82A}">
                    <a16:rowId xmlns:a16="http://schemas.microsoft.com/office/drawing/2014/main" val="269701960"/>
                  </a:ext>
                </a:extLst>
              </a:tr>
              <a:tr h="4872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200" dirty="0"/>
                        <a:t>¿</a:t>
                      </a:r>
                      <a:r>
                        <a:rPr lang="en-GB" sz="2200" dirty="0" err="1"/>
                        <a:t>Cuándo</a:t>
                      </a:r>
                      <a:endParaRPr lang="en-ES" sz="2200" dirty="0"/>
                    </a:p>
                  </a:txBody>
                  <a:tcPr anchor="ctr"/>
                </a:tc>
                <a:extLst>
                  <a:ext uri="{0D108BD9-81ED-4DB2-BD59-A6C34878D82A}">
                    <a16:rowId xmlns:a16="http://schemas.microsoft.com/office/drawing/2014/main" val="1424058548"/>
                  </a:ext>
                </a:extLst>
              </a:tr>
              <a:tr h="4872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200" dirty="0"/>
                        <a:t>¿Por qué… </a:t>
                      </a:r>
                    </a:p>
                  </a:txBody>
                  <a:tcPr anchor="ctr"/>
                </a:tc>
                <a:extLst>
                  <a:ext uri="{0D108BD9-81ED-4DB2-BD59-A6C34878D82A}">
                    <a16:rowId xmlns:a16="http://schemas.microsoft.com/office/drawing/2014/main" val="4068159346"/>
                  </a:ext>
                </a:extLst>
              </a:tr>
              <a:tr h="4872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200" dirty="0"/>
                        <a:t>¿</a:t>
                      </a:r>
                      <a:r>
                        <a:rPr lang="en-GB" sz="2200" dirty="0" err="1"/>
                        <a:t>Quién</a:t>
                      </a:r>
                      <a:r>
                        <a:rPr lang="en-GB" sz="2200" dirty="0"/>
                        <a:t>…</a:t>
                      </a:r>
                      <a:endParaRPr lang="en-ES" sz="2200" dirty="0"/>
                    </a:p>
                  </a:txBody>
                  <a:tcPr anchor="ctr"/>
                </a:tc>
                <a:extLst>
                  <a:ext uri="{0D108BD9-81ED-4DB2-BD59-A6C34878D82A}">
                    <a16:rowId xmlns:a16="http://schemas.microsoft.com/office/drawing/2014/main" val="1383526178"/>
                  </a:ext>
                </a:extLst>
              </a:tr>
              <a:tr h="48720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200" dirty="0"/>
                        <a:t>¿</a:t>
                      </a:r>
                      <a:r>
                        <a:rPr lang="en-GB" sz="2200" dirty="0" err="1"/>
                        <a:t>Cómo</a:t>
                      </a:r>
                      <a:r>
                        <a:rPr lang="en-GB" sz="2200" dirty="0"/>
                        <a:t>…</a:t>
                      </a:r>
                      <a:endParaRPr lang="en-ES" sz="2200" dirty="0"/>
                    </a:p>
                  </a:txBody>
                  <a:tcPr anchor="ctr"/>
                </a:tc>
                <a:extLst>
                  <a:ext uri="{0D108BD9-81ED-4DB2-BD59-A6C34878D82A}">
                    <a16:rowId xmlns:a16="http://schemas.microsoft.com/office/drawing/2014/main" val="878453242"/>
                  </a:ext>
                </a:extLst>
              </a:tr>
            </a:tbl>
          </a:graphicData>
        </a:graphic>
      </p:graphicFrame>
      <p:sp>
        <p:nvSpPr>
          <p:cNvPr id="14" name="Rounded Rectangle 11">
            <a:extLst>
              <a:ext uri="{FF2B5EF4-FFF2-40B4-BE49-F238E27FC236}">
                <a16:creationId xmlns:a16="http://schemas.microsoft.com/office/drawing/2014/main" id="{22C90A7F-8D4D-2561-6FD1-FFB64D6F57C1}"/>
              </a:ext>
            </a:extLst>
          </p:cNvPr>
          <p:cNvSpPr/>
          <p:nvPr/>
        </p:nvSpPr>
        <p:spPr>
          <a:xfrm>
            <a:off x="9744501" y="258166"/>
            <a:ext cx="2183643"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14">
            <a:extLst>
              <a:ext uri="{FF2B5EF4-FFF2-40B4-BE49-F238E27FC236}">
                <a16:creationId xmlns:a16="http://schemas.microsoft.com/office/drawing/2014/main" id="{BE5CDF66-84CC-4F55-676D-7A2AA70A64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92179" y="4734747"/>
            <a:ext cx="1440004" cy="1142860"/>
          </a:xfrm>
          <a:prstGeom prst="rect">
            <a:avLst/>
          </a:prstGeom>
        </p:spPr>
      </p:pic>
      <p:sp>
        <p:nvSpPr>
          <p:cNvPr id="19" name="TextBox 18">
            <a:extLst>
              <a:ext uri="{FF2B5EF4-FFF2-40B4-BE49-F238E27FC236}">
                <a16:creationId xmlns:a16="http://schemas.microsoft.com/office/drawing/2014/main" id="{ACEA22C4-12C6-8E56-329F-4A038FB3100D}"/>
              </a:ext>
            </a:extLst>
          </p:cNvPr>
          <p:cNvSpPr txBox="1"/>
          <p:nvPr/>
        </p:nvSpPr>
        <p:spPr>
          <a:xfrm>
            <a:off x="2990837" y="1149184"/>
            <a:ext cx="381226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3A3838"/>
                </a:solidFill>
                <a:effectLst/>
                <a:uLnTx/>
                <a:uFillTx/>
                <a:latin typeface="Century Gothic"/>
                <a:ea typeface="+mn-ea"/>
                <a:cs typeface="+mn-cs"/>
              </a:rPr>
              <a:t>Where was Carlos born?</a:t>
            </a:r>
          </a:p>
        </p:txBody>
      </p:sp>
      <p:sp>
        <p:nvSpPr>
          <p:cNvPr id="20" name="TextBox 19">
            <a:extLst>
              <a:ext uri="{FF2B5EF4-FFF2-40B4-BE49-F238E27FC236}">
                <a16:creationId xmlns:a16="http://schemas.microsoft.com/office/drawing/2014/main" id="{E3A80FD7-9DC8-5F5A-7BD1-0AEC37BB3BB2}"/>
              </a:ext>
            </a:extLst>
          </p:cNvPr>
          <p:cNvSpPr txBox="1"/>
          <p:nvPr/>
        </p:nvSpPr>
        <p:spPr>
          <a:xfrm>
            <a:off x="2990837" y="2249123"/>
            <a:ext cx="85551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3A3838"/>
                </a:solidFill>
                <a:effectLst/>
                <a:uLnTx/>
                <a:uFillTx/>
                <a:latin typeface="Century Gothic"/>
                <a:ea typeface="+mn-ea"/>
                <a:cs typeface="+mn-cs"/>
              </a:rPr>
              <a:t>Why did Carlos’ mother decide that it was necessary to go to the United States?</a:t>
            </a:r>
          </a:p>
        </p:txBody>
      </p:sp>
      <p:sp>
        <p:nvSpPr>
          <p:cNvPr id="21" name="TextBox 20">
            <a:extLst>
              <a:ext uri="{FF2B5EF4-FFF2-40B4-BE49-F238E27FC236}">
                <a16:creationId xmlns:a16="http://schemas.microsoft.com/office/drawing/2014/main" id="{B59B86A2-3CCD-5FA4-7BBF-00E55F03E3CA}"/>
              </a:ext>
            </a:extLst>
          </p:cNvPr>
          <p:cNvSpPr txBox="1"/>
          <p:nvPr/>
        </p:nvSpPr>
        <p:spPr>
          <a:xfrm>
            <a:off x="2990838" y="4066485"/>
            <a:ext cx="85551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3A3838"/>
                </a:solidFill>
                <a:effectLst/>
                <a:uLnTx/>
                <a:uFillTx/>
                <a:latin typeface="Century Gothic"/>
                <a:ea typeface="+mn-ea"/>
                <a:cs typeface="+mn-cs"/>
              </a:rPr>
              <a:t>When did the conflict occur?</a:t>
            </a:r>
          </a:p>
        </p:txBody>
      </p:sp>
      <p:sp>
        <p:nvSpPr>
          <p:cNvPr id="22" name="TextBox 21">
            <a:extLst>
              <a:ext uri="{FF2B5EF4-FFF2-40B4-BE49-F238E27FC236}">
                <a16:creationId xmlns:a16="http://schemas.microsoft.com/office/drawing/2014/main" id="{37D2521C-AF1C-83F4-0F07-947A0E97831A}"/>
              </a:ext>
            </a:extLst>
          </p:cNvPr>
          <p:cNvSpPr txBox="1"/>
          <p:nvPr/>
        </p:nvSpPr>
        <p:spPr>
          <a:xfrm>
            <a:off x="2990837" y="5531621"/>
            <a:ext cx="855516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3A3838"/>
                </a:solidFill>
                <a:effectLst/>
                <a:uLnTx/>
                <a:uFillTx/>
                <a:latin typeface="Century Gothic"/>
                <a:ea typeface="+mn-ea"/>
                <a:cs typeface="+mn-cs"/>
              </a:rPr>
              <a:t>Who left the country with Carlos and his mother?</a:t>
            </a:r>
          </a:p>
        </p:txBody>
      </p:sp>
      <p:sp>
        <p:nvSpPr>
          <p:cNvPr id="23" name="TextBox 22">
            <a:extLst>
              <a:ext uri="{FF2B5EF4-FFF2-40B4-BE49-F238E27FC236}">
                <a16:creationId xmlns:a16="http://schemas.microsoft.com/office/drawing/2014/main" id="{FAA7E7D5-28DF-E5A0-0FF8-A9D563A7E3F2}"/>
              </a:ext>
            </a:extLst>
          </p:cNvPr>
          <p:cNvSpPr txBox="1"/>
          <p:nvPr/>
        </p:nvSpPr>
        <p:spPr>
          <a:xfrm>
            <a:off x="2990837" y="1149184"/>
            <a:ext cx="354295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4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Dónde</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nació</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Carlos?</a:t>
            </a:r>
          </a:p>
        </p:txBody>
      </p:sp>
      <p:sp>
        <p:nvSpPr>
          <p:cNvPr id="24" name="TextBox 23">
            <a:extLst>
              <a:ext uri="{FF2B5EF4-FFF2-40B4-BE49-F238E27FC236}">
                <a16:creationId xmlns:a16="http://schemas.microsoft.com/office/drawing/2014/main" id="{83B1BD3F-4307-DA9D-A020-0763B8C48A32}"/>
              </a:ext>
            </a:extLst>
          </p:cNvPr>
          <p:cNvSpPr txBox="1"/>
          <p:nvPr/>
        </p:nvSpPr>
        <p:spPr>
          <a:xfrm>
            <a:off x="2990837" y="2249123"/>
            <a:ext cx="855516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4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Por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decidió</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la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madre</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de Carlos que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fue</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necesario</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ir</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los</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Estados</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Unidos?</a:t>
            </a:r>
          </a:p>
        </p:txBody>
      </p:sp>
      <p:sp>
        <p:nvSpPr>
          <p:cNvPr id="25" name="TextBox 24">
            <a:extLst>
              <a:ext uri="{FF2B5EF4-FFF2-40B4-BE49-F238E27FC236}">
                <a16:creationId xmlns:a16="http://schemas.microsoft.com/office/drawing/2014/main" id="{4022A46F-3F90-FA2B-B6F6-FAAD471A7B4D}"/>
              </a:ext>
            </a:extLst>
          </p:cNvPr>
          <p:cNvSpPr txBox="1"/>
          <p:nvPr/>
        </p:nvSpPr>
        <p:spPr>
          <a:xfrm>
            <a:off x="2990837" y="4066485"/>
            <a:ext cx="466025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4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Cuándo</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ocurrió</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conflicto</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6" name="TextBox 25">
            <a:extLst>
              <a:ext uri="{FF2B5EF4-FFF2-40B4-BE49-F238E27FC236}">
                <a16:creationId xmlns:a16="http://schemas.microsoft.com/office/drawing/2014/main" id="{AB5E1BC3-4202-4492-AA52-768A3A484CA8}"/>
              </a:ext>
            </a:extLst>
          </p:cNvPr>
          <p:cNvSpPr txBox="1"/>
          <p:nvPr/>
        </p:nvSpPr>
        <p:spPr>
          <a:xfrm>
            <a:off x="2990837" y="5531621"/>
            <a:ext cx="68595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4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Quién</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salió</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del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país</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con Carlos y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su</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madre</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a:t>
            </a:r>
          </a:p>
        </p:txBody>
      </p:sp>
    </p:spTree>
    <p:extLst>
      <p:ext uri="{BB962C8B-B14F-4D97-AF65-F5344CB8AC3E}">
        <p14:creationId xmlns:p14="http://schemas.microsoft.com/office/powerpoint/2010/main" val="4284569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9"/>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21"/>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22"/>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P spid="20" grpId="0"/>
      <p:bldP spid="20" grpId="1"/>
      <p:bldP spid="21" grpId="0"/>
      <p:bldP spid="21" grpId="1"/>
      <p:bldP spid="22" grpId="0"/>
      <p:bldP spid="22" grpId="1"/>
      <p:bldP spid="23" grpId="0"/>
      <p:bldP spid="24" grpId="0"/>
      <p:bldP spid="25" grpId="0"/>
      <p:bldP spid="2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DEF7320-D0AD-333F-B9F2-BDB2B09EDC7C}"/>
              </a:ext>
            </a:extLst>
          </p:cNvPr>
          <p:cNvSpPr>
            <a:spLocks noGrp="1"/>
          </p:cNvSpPr>
          <p:nvPr>
            <p:ph type="body" sz="quarter" idx="10"/>
          </p:nvPr>
        </p:nvSpPr>
        <p:spPr>
          <a:xfrm>
            <a:off x="149363" y="239372"/>
            <a:ext cx="11514137" cy="461665"/>
          </a:xfrm>
        </p:spPr>
        <p:txBody>
          <a:bodyPr>
            <a:normAutofit/>
          </a:bodyPr>
          <a:lstStyle/>
          <a:p>
            <a:r>
              <a:rPr lang="es-ES" dirty="0"/>
              <a:t>Escribe cuatro preguntas sobre el texto para tu compañero/a.</a:t>
            </a:r>
          </a:p>
        </p:txBody>
      </p:sp>
      <p:sp>
        <p:nvSpPr>
          <p:cNvPr id="8" name="TextBox 7">
            <a:extLst>
              <a:ext uri="{FF2B5EF4-FFF2-40B4-BE49-F238E27FC236}">
                <a16:creationId xmlns:a16="http://schemas.microsoft.com/office/drawing/2014/main" id="{2C203423-7847-87EC-CB52-BC77B86EE5C0}"/>
              </a:ext>
            </a:extLst>
          </p:cNvPr>
          <p:cNvSpPr txBox="1"/>
          <p:nvPr/>
        </p:nvSpPr>
        <p:spPr>
          <a:xfrm>
            <a:off x="2916353" y="1214728"/>
            <a:ext cx="9126283" cy="4893647"/>
          </a:xfrm>
          <a:prstGeom prst="rect">
            <a:avLst/>
          </a:prstGeom>
          <a:noFill/>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_______________________________________________________</a:t>
            </a: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GB"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ES" sz="2400" b="0" i="0" u="none" strike="noStrike" kern="1200" cap="none" spc="0" normalizeH="0" baseline="0" noProof="0" dirty="0">
              <a:ln>
                <a:noFill/>
              </a:ln>
              <a:solidFill>
                <a:srgbClr val="3A3838"/>
              </a:solidFill>
              <a:effectLst/>
              <a:uLnTx/>
              <a:uFillTx/>
              <a:latin typeface="Century Gothic"/>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mj-lt"/>
              <a:buAutoNum type="arabicPeriod"/>
              <a:tabLst/>
              <a:defRPr/>
            </a:pPr>
            <a:r>
              <a:rPr kumimoji="0" lang="en-GB" sz="2400" b="0" i="0" u="none" strike="noStrike" kern="1200" cap="none" spc="0" normalizeH="0" baseline="0" noProof="0" dirty="0">
                <a:ln>
                  <a:noFill/>
                </a:ln>
                <a:solidFill>
                  <a:srgbClr val="3A3838"/>
                </a:solidFill>
                <a:effectLst/>
                <a:uLnTx/>
                <a:uFillTx/>
                <a:latin typeface="Century Gothic"/>
                <a:ea typeface="+mn-ea"/>
                <a:cs typeface="+mn-cs"/>
              </a:rPr>
              <a:t>_______________________________________________________</a:t>
            </a:r>
          </a:p>
        </p:txBody>
      </p:sp>
      <p:graphicFrame>
        <p:nvGraphicFramePr>
          <p:cNvPr id="6" name="Table 5">
            <a:extLst>
              <a:ext uri="{FF2B5EF4-FFF2-40B4-BE49-F238E27FC236}">
                <a16:creationId xmlns:a16="http://schemas.microsoft.com/office/drawing/2014/main" id="{506A0C58-7720-4EFE-8FCD-5D57AC07281E}"/>
              </a:ext>
            </a:extLst>
          </p:cNvPr>
          <p:cNvGraphicFramePr>
            <a:graphicFrameLocks noGrp="1"/>
          </p:cNvGraphicFramePr>
          <p:nvPr/>
        </p:nvGraphicFramePr>
        <p:xfrm>
          <a:off x="149363" y="3044337"/>
          <a:ext cx="2597882" cy="2193880"/>
        </p:xfrm>
        <a:graphic>
          <a:graphicData uri="http://schemas.openxmlformats.org/drawingml/2006/table">
            <a:tbl>
              <a:tblPr firstRow="1" bandRow="1">
                <a:tableStyleId>{16D9F66E-5EB9-4882-86FB-DCBF35E3C3E4}</a:tableStyleId>
              </a:tblPr>
              <a:tblGrid>
                <a:gridCol w="2597882">
                  <a:extLst>
                    <a:ext uri="{9D8B030D-6E8A-4147-A177-3AD203B41FA5}">
                      <a16:colId xmlns:a16="http://schemas.microsoft.com/office/drawing/2014/main" val="4107171767"/>
                    </a:ext>
                  </a:extLst>
                </a:gridCol>
              </a:tblGrid>
              <a:tr h="438776">
                <a:tc>
                  <a:txBody>
                    <a:bodyPr/>
                    <a:lstStyle/>
                    <a:p>
                      <a:pPr algn="ctr"/>
                      <a:r>
                        <a:rPr lang="en-GB" sz="2200" b="0" dirty="0" err="1"/>
                        <a:t>salir</a:t>
                      </a:r>
                      <a:endParaRPr lang="en-GB" sz="2200" b="0" dirty="0"/>
                    </a:p>
                  </a:txBody>
                  <a:tcPr/>
                </a:tc>
                <a:extLst>
                  <a:ext uri="{0D108BD9-81ED-4DB2-BD59-A6C34878D82A}">
                    <a16:rowId xmlns:a16="http://schemas.microsoft.com/office/drawing/2014/main" val="269701960"/>
                  </a:ext>
                </a:extLst>
              </a:tr>
              <a:tr h="438776">
                <a:tc>
                  <a:txBody>
                    <a:bodyPr/>
                    <a:lstStyle/>
                    <a:p>
                      <a:pPr algn="ctr"/>
                      <a:r>
                        <a:rPr lang="en-GB" sz="2200" b="0" dirty="0" err="1"/>
                        <a:t>decidir</a:t>
                      </a:r>
                      <a:endParaRPr lang="en-GB" sz="2200" b="0" dirty="0"/>
                    </a:p>
                  </a:txBody>
                  <a:tcPr/>
                </a:tc>
                <a:extLst>
                  <a:ext uri="{0D108BD9-81ED-4DB2-BD59-A6C34878D82A}">
                    <a16:rowId xmlns:a16="http://schemas.microsoft.com/office/drawing/2014/main" val="1424058548"/>
                  </a:ext>
                </a:extLst>
              </a:tr>
              <a:tr h="438776">
                <a:tc>
                  <a:txBody>
                    <a:bodyPr/>
                    <a:lstStyle/>
                    <a:p>
                      <a:pPr algn="ctr"/>
                      <a:r>
                        <a:rPr lang="en-GB" sz="2200" b="0" dirty="0" err="1"/>
                        <a:t>vivir</a:t>
                      </a:r>
                      <a:endParaRPr lang="en-GB" sz="2200" b="0" dirty="0"/>
                    </a:p>
                  </a:txBody>
                  <a:tcPr/>
                </a:tc>
                <a:extLst>
                  <a:ext uri="{0D108BD9-81ED-4DB2-BD59-A6C34878D82A}">
                    <a16:rowId xmlns:a16="http://schemas.microsoft.com/office/drawing/2014/main" val="4068159346"/>
                  </a:ext>
                </a:extLst>
              </a:tr>
              <a:tr h="438776">
                <a:tc>
                  <a:txBody>
                    <a:bodyPr/>
                    <a:lstStyle/>
                    <a:p>
                      <a:pPr algn="ctr"/>
                      <a:r>
                        <a:rPr lang="en-GB" sz="2200" b="0" dirty="0" err="1"/>
                        <a:t>correr</a:t>
                      </a:r>
                      <a:endParaRPr lang="en-GB" sz="2200" b="0" dirty="0"/>
                    </a:p>
                  </a:txBody>
                  <a:tcPr/>
                </a:tc>
                <a:extLst>
                  <a:ext uri="{0D108BD9-81ED-4DB2-BD59-A6C34878D82A}">
                    <a16:rowId xmlns:a16="http://schemas.microsoft.com/office/drawing/2014/main" val="1383526178"/>
                  </a:ext>
                </a:extLst>
              </a:tr>
              <a:tr h="438776">
                <a:tc>
                  <a:txBody>
                    <a:bodyPr/>
                    <a:lstStyle/>
                    <a:p>
                      <a:pPr algn="ctr"/>
                      <a:r>
                        <a:rPr lang="en-GB" sz="2200" b="0" dirty="0" err="1"/>
                        <a:t>conseguir</a:t>
                      </a:r>
                      <a:endParaRPr lang="en-GB" sz="2200" b="0" dirty="0"/>
                    </a:p>
                  </a:txBody>
                  <a:tcPr/>
                </a:tc>
                <a:extLst>
                  <a:ext uri="{0D108BD9-81ED-4DB2-BD59-A6C34878D82A}">
                    <a16:rowId xmlns:a16="http://schemas.microsoft.com/office/drawing/2014/main" val="1851881674"/>
                  </a:ext>
                </a:extLst>
              </a:tr>
            </a:tbl>
          </a:graphicData>
        </a:graphic>
      </p:graphicFrame>
      <p:graphicFrame>
        <p:nvGraphicFramePr>
          <p:cNvPr id="7" name="Table 6">
            <a:extLst>
              <a:ext uri="{FF2B5EF4-FFF2-40B4-BE49-F238E27FC236}">
                <a16:creationId xmlns:a16="http://schemas.microsoft.com/office/drawing/2014/main" id="{E6B9B5B5-4EA2-4DA0-B6CA-F60EB617DAD2}"/>
              </a:ext>
            </a:extLst>
          </p:cNvPr>
          <p:cNvGraphicFramePr>
            <a:graphicFrameLocks noGrp="1"/>
          </p:cNvGraphicFramePr>
          <p:nvPr/>
        </p:nvGraphicFramePr>
        <p:xfrm>
          <a:off x="149362" y="848337"/>
          <a:ext cx="2597883" cy="2196000"/>
        </p:xfrm>
        <a:graphic>
          <a:graphicData uri="http://schemas.openxmlformats.org/drawingml/2006/table">
            <a:tbl>
              <a:tblPr firstRow="1" bandRow="1">
                <a:tableStyleId>{22838BEF-8BB2-4498-84A7-C5851F593DF1}</a:tableStyleId>
              </a:tblPr>
              <a:tblGrid>
                <a:gridCol w="2597883">
                  <a:extLst>
                    <a:ext uri="{9D8B030D-6E8A-4147-A177-3AD203B41FA5}">
                      <a16:colId xmlns:a16="http://schemas.microsoft.com/office/drawing/2014/main" val="4107171767"/>
                    </a:ext>
                  </a:extLst>
                </a:gridCol>
              </a:tblGrid>
              <a:tr h="43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200" b="0" dirty="0"/>
                        <a:t>¿</a:t>
                      </a:r>
                      <a:r>
                        <a:rPr lang="en-GB" sz="2200" b="0" dirty="0"/>
                        <a:t>En qué</a:t>
                      </a:r>
                      <a:r>
                        <a:rPr lang="en-ES" sz="2200" b="0" dirty="0"/>
                        <a:t>… (H)</a:t>
                      </a:r>
                    </a:p>
                  </a:txBody>
                  <a:tcPr/>
                </a:tc>
                <a:extLst>
                  <a:ext uri="{0D108BD9-81ED-4DB2-BD59-A6C34878D82A}">
                    <a16:rowId xmlns:a16="http://schemas.microsoft.com/office/drawing/2014/main" val="269701960"/>
                  </a:ext>
                </a:extLst>
              </a:tr>
              <a:tr h="43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200" dirty="0"/>
                        <a:t>¿Con quién… </a:t>
                      </a:r>
                      <a:r>
                        <a:rPr lang="en-ES" sz="2200" b="0" dirty="0"/>
                        <a:t>(H)</a:t>
                      </a:r>
                      <a:endParaRPr lang="en-ES" sz="2200" dirty="0"/>
                    </a:p>
                  </a:txBody>
                  <a:tcPr/>
                </a:tc>
                <a:extLst>
                  <a:ext uri="{0D108BD9-81ED-4DB2-BD59-A6C34878D82A}">
                    <a16:rowId xmlns:a16="http://schemas.microsoft.com/office/drawing/2014/main" val="1424058548"/>
                  </a:ext>
                </a:extLst>
              </a:tr>
              <a:tr h="43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200" dirty="0"/>
                        <a:t>¿Por qué… </a:t>
                      </a:r>
                    </a:p>
                  </a:txBody>
                  <a:tcPr/>
                </a:tc>
                <a:extLst>
                  <a:ext uri="{0D108BD9-81ED-4DB2-BD59-A6C34878D82A}">
                    <a16:rowId xmlns:a16="http://schemas.microsoft.com/office/drawing/2014/main" val="4068159346"/>
                  </a:ext>
                </a:extLst>
              </a:tr>
              <a:tr h="43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200" dirty="0"/>
                        <a:t>¿En dónde… </a:t>
                      </a:r>
                      <a:r>
                        <a:rPr lang="en-ES" sz="2200" b="0" dirty="0"/>
                        <a:t>(H)</a:t>
                      </a:r>
                      <a:endParaRPr lang="en-ES" sz="2200" dirty="0"/>
                    </a:p>
                  </a:txBody>
                  <a:tcPr/>
                </a:tc>
                <a:extLst>
                  <a:ext uri="{0D108BD9-81ED-4DB2-BD59-A6C34878D82A}">
                    <a16:rowId xmlns:a16="http://schemas.microsoft.com/office/drawing/2014/main" val="1383526178"/>
                  </a:ext>
                </a:extLst>
              </a:tr>
              <a:tr h="4392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ES" sz="2200" dirty="0"/>
                        <a:t>¿</a:t>
                      </a:r>
                      <a:r>
                        <a:rPr lang="en-GB" sz="2200" dirty="0"/>
                        <a:t>A </a:t>
                      </a:r>
                      <a:r>
                        <a:rPr lang="en-GB" sz="2200" dirty="0" err="1"/>
                        <a:t>dónde</a:t>
                      </a:r>
                      <a:r>
                        <a:rPr lang="en-ES" sz="2200" dirty="0"/>
                        <a:t>… </a:t>
                      </a:r>
                      <a:r>
                        <a:rPr lang="en-ES" sz="2200" b="0" dirty="0"/>
                        <a:t>(H)</a:t>
                      </a:r>
                      <a:endParaRPr lang="en-ES" sz="2200" dirty="0"/>
                    </a:p>
                  </a:txBody>
                  <a:tcPr/>
                </a:tc>
                <a:extLst>
                  <a:ext uri="{0D108BD9-81ED-4DB2-BD59-A6C34878D82A}">
                    <a16:rowId xmlns:a16="http://schemas.microsoft.com/office/drawing/2014/main" val="878453242"/>
                  </a:ext>
                </a:extLst>
              </a:tr>
            </a:tbl>
          </a:graphicData>
        </a:graphic>
      </p:graphicFrame>
      <p:graphicFrame>
        <p:nvGraphicFramePr>
          <p:cNvPr id="5" name="Table 4">
            <a:extLst>
              <a:ext uri="{FF2B5EF4-FFF2-40B4-BE49-F238E27FC236}">
                <a16:creationId xmlns:a16="http://schemas.microsoft.com/office/drawing/2014/main" id="{082C9289-056A-41D2-9EFF-4BDF19072842}"/>
              </a:ext>
            </a:extLst>
          </p:cNvPr>
          <p:cNvGraphicFramePr>
            <a:graphicFrameLocks noGrp="1"/>
          </p:cNvGraphicFramePr>
          <p:nvPr/>
        </p:nvGraphicFramePr>
        <p:xfrm>
          <a:off x="149363" y="5238217"/>
          <a:ext cx="2597881" cy="878400"/>
        </p:xfrm>
        <a:graphic>
          <a:graphicData uri="http://schemas.openxmlformats.org/drawingml/2006/table">
            <a:tbl>
              <a:tblPr firstRow="1" bandRow="1">
                <a:tableStyleId>{16D9F66E-5EB9-4882-86FB-DCBF35E3C3E4}</a:tableStyleId>
              </a:tblPr>
              <a:tblGrid>
                <a:gridCol w="2597881">
                  <a:extLst>
                    <a:ext uri="{9D8B030D-6E8A-4147-A177-3AD203B41FA5}">
                      <a16:colId xmlns:a16="http://schemas.microsoft.com/office/drawing/2014/main" val="2097983348"/>
                    </a:ext>
                  </a:extLst>
                </a:gridCol>
              </a:tblGrid>
              <a:tr h="439200">
                <a:tc>
                  <a:txBody>
                    <a:bodyPr/>
                    <a:lstStyle/>
                    <a:p>
                      <a:pPr algn="ctr"/>
                      <a:r>
                        <a:rPr lang="en-GB" sz="2200" b="0" dirty="0" err="1"/>
                        <a:t>huir</a:t>
                      </a:r>
                      <a:r>
                        <a:rPr lang="en-GB" sz="2200" b="0" dirty="0"/>
                        <a:t> (H)</a:t>
                      </a:r>
                    </a:p>
                  </a:txBody>
                  <a:tcPr>
                    <a:solidFill>
                      <a:schemeClr val="accent2">
                        <a:lumMod val="20000"/>
                        <a:lumOff val="80000"/>
                      </a:schemeClr>
                    </a:solidFill>
                  </a:tcPr>
                </a:tc>
                <a:extLst>
                  <a:ext uri="{0D108BD9-81ED-4DB2-BD59-A6C34878D82A}">
                    <a16:rowId xmlns:a16="http://schemas.microsoft.com/office/drawing/2014/main" val="1612676832"/>
                  </a:ext>
                </a:extLst>
              </a:tr>
              <a:tr h="439200">
                <a:tc>
                  <a:txBody>
                    <a:bodyPr/>
                    <a:lstStyle/>
                    <a:p>
                      <a:pPr algn="ctr"/>
                      <a:r>
                        <a:rPr lang="en-GB" sz="2200" b="0" dirty="0" err="1"/>
                        <a:t>creer</a:t>
                      </a:r>
                      <a:r>
                        <a:rPr lang="en-GB" sz="2200" b="0" dirty="0"/>
                        <a:t> (H)</a:t>
                      </a:r>
                    </a:p>
                  </a:txBody>
                  <a:tcPr>
                    <a:solidFill>
                      <a:schemeClr val="accent2">
                        <a:lumMod val="20000"/>
                        <a:lumOff val="80000"/>
                      </a:schemeClr>
                    </a:solidFill>
                  </a:tcPr>
                </a:tc>
                <a:extLst>
                  <a:ext uri="{0D108BD9-81ED-4DB2-BD59-A6C34878D82A}">
                    <a16:rowId xmlns:a16="http://schemas.microsoft.com/office/drawing/2014/main" val="4183956530"/>
                  </a:ext>
                </a:extLst>
              </a:tr>
            </a:tbl>
          </a:graphicData>
        </a:graphic>
      </p:graphicFrame>
      <p:sp>
        <p:nvSpPr>
          <p:cNvPr id="14" name="Rounded Rectangle 11">
            <a:extLst>
              <a:ext uri="{FF2B5EF4-FFF2-40B4-BE49-F238E27FC236}">
                <a16:creationId xmlns:a16="http://schemas.microsoft.com/office/drawing/2014/main" id="{22C90A7F-8D4D-2561-6FD1-FFB64D6F57C1}"/>
              </a:ext>
            </a:extLst>
          </p:cNvPr>
          <p:cNvSpPr/>
          <p:nvPr/>
        </p:nvSpPr>
        <p:spPr>
          <a:xfrm>
            <a:off x="9744501" y="258166"/>
            <a:ext cx="2183643" cy="429221"/>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hablar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15" name="Picture 14">
            <a:extLst>
              <a:ext uri="{FF2B5EF4-FFF2-40B4-BE49-F238E27FC236}">
                <a16:creationId xmlns:a16="http://schemas.microsoft.com/office/drawing/2014/main" id="{BE5CDF66-84CC-4F55-676D-7A2AA70A644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545999" y="4749446"/>
            <a:ext cx="1382144" cy="1096940"/>
          </a:xfrm>
          <a:prstGeom prst="rect">
            <a:avLst/>
          </a:prstGeom>
        </p:spPr>
      </p:pic>
      <p:grpSp>
        <p:nvGrpSpPr>
          <p:cNvPr id="17" name="Group 16">
            <a:extLst>
              <a:ext uri="{FF2B5EF4-FFF2-40B4-BE49-F238E27FC236}">
                <a16:creationId xmlns:a16="http://schemas.microsoft.com/office/drawing/2014/main" id="{9F5380E4-43A8-CDAB-DFCC-B4DAEBA99684}"/>
              </a:ext>
            </a:extLst>
          </p:cNvPr>
          <p:cNvGrpSpPr/>
          <p:nvPr/>
        </p:nvGrpSpPr>
        <p:grpSpPr>
          <a:xfrm>
            <a:off x="10867055" y="778993"/>
            <a:ext cx="1061089" cy="344128"/>
            <a:chOff x="7758664" y="380605"/>
            <a:chExt cx="1026170" cy="344128"/>
          </a:xfrm>
        </p:grpSpPr>
        <p:sp>
          <p:nvSpPr>
            <p:cNvPr id="18" name="TextBox 17">
              <a:extLst>
                <a:ext uri="{FF2B5EF4-FFF2-40B4-BE49-F238E27FC236}">
                  <a16:creationId xmlns:a16="http://schemas.microsoft.com/office/drawing/2014/main" id="{5FB4F54F-549D-62AF-3EE2-8BCD9B8C4CD4}"/>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19" name="Straight Connector 18">
              <a:extLst>
                <a:ext uri="{FF2B5EF4-FFF2-40B4-BE49-F238E27FC236}">
                  <a16:creationId xmlns:a16="http://schemas.microsoft.com/office/drawing/2014/main" id="{C1995BBC-1330-F356-7629-D3898CE5CE2A}"/>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5B92786-7311-0432-0ED3-E8BB20C7B479}"/>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7C90F9F8-C73D-DC57-A624-8A157F3E1051}"/>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57C42A4-745A-38A5-9299-B5219AE6E741}"/>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791656EB-25E7-ADD7-3394-8A3DADD5B84D}"/>
              </a:ext>
            </a:extLst>
          </p:cNvPr>
          <p:cNvSpPr txBox="1"/>
          <p:nvPr/>
        </p:nvSpPr>
        <p:spPr>
          <a:xfrm>
            <a:off x="3408084" y="1170591"/>
            <a:ext cx="5484194"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3A3838"/>
                </a:solidFill>
                <a:effectLst/>
                <a:uLnTx/>
                <a:uFillTx/>
                <a:latin typeface="Century Gothic"/>
                <a:ea typeface="+mn-ea"/>
                <a:cs typeface="+mn-cs"/>
              </a:rPr>
              <a:t>Who did s/he flee the country with?</a:t>
            </a:r>
          </a:p>
        </p:txBody>
      </p:sp>
      <p:sp>
        <p:nvSpPr>
          <p:cNvPr id="9" name="TextBox 8">
            <a:extLst>
              <a:ext uri="{FF2B5EF4-FFF2-40B4-BE49-F238E27FC236}">
                <a16:creationId xmlns:a16="http://schemas.microsoft.com/office/drawing/2014/main" id="{F884708E-5909-FB61-AD08-D217965BEDFD}"/>
              </a:ext>
            </a:extLst>
          </p:cNvPr>
          <p:cNvSpPr txBox="1"/>
          <p:nvPr/>
        </p:nvSpPr>
        <p:spPr>
          <a:xfrm>
            <a:off x="3408084" y="2257901"/>
            <a:ext cx="8397228"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3A3838"/>
                </a:solidFill>
                <a:effectLst/>
                <a:uLnTx/>
                <a:uFillTx/>
                <a:latin typeface="Century Gothic"/>
                <a:ea typeface="+mn-ea"/>
                <a:cs typeface="+mn-cs"/>
              </a:rPr>
              <a:t>Why did Carlos’ mother believe that it was necessary to go to the United States?</a:t>
            </a:r>
          </a:p>
        </p:txBody>
      </p:sp>
      <p:sp>
        <p:nvSpPr>
          <p:cNvPr id="10" name="TextBox 9">
            <a:extLst>
              <a:ext uri="{FF2B5EF4-FFF2-40B4-BE49-F238E27FC236}">
                <a16:creationId xmlns:a16="http://schemas.microsoft.com/office/drawing/2014/main" id="{AF518C0C-D11A-6A58-2B6D-3E69C1FE5F9B}"/>
              </a:ext>
            </a:extLst>
          </p:cNvPr>
          <p:cNvSpPr txBox="1"/>
          <p:nvPr/>
        </p:nvSpPr>
        <p:spPr>
          <a:xfrm>
            <a:off x="3408084" y="4090767"/>
            <a:ext cx="83972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3A3838"/>
                </a:solidFill>
                <a:effectLst/>
                <a:uLnTx/>
                <a:uFillTx/>
                <a:latin typeface="Century Gothic"/>
                <a:ea typeface="+mn-ea"/>
                <a:cs typeface="+mn-cs"/>
              </a:rPr>
              <a:t>Where did the boy run to?</a:t>
            </a:r>
          </a:p>
        </p:txBody>
      </p:sp>
      <p:sp>
        <p:nvSpPr>
          <p:cNvPr id="11" name="TextBox 10">
            <a:extLst>
              <a:ext uri="{FF2B5EF4-FFF2-40B4-BE49-F238E27FC236}">
                <a16:creationId xmlns:a16="http://schemas.microsoft.com/office/drawing/2014/main" id="{6794B0E1-E9FA-28C7-A7EF-F46C51600591}"/>
              </a:ext>
            </a:extLst>
          </p:cNvPr>
          <p:cNvSpPr txBox="1"/>
          <p:nvPr/>
        </p:nvSpPr>
        <p:spPr>
          <a:xfrm>
            <a:off x="3408084" y="5542783"/>
            <a:ext cx="839722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3A3838"/>
                </a:solidFill>
                <a:effectLst/>
                <a:uLnTx/>
                <a:uFillTx/>
                <a:latin typeface="Century Gothic"/>
                <a:ea typeface="+mn-ea"/>
                <a:cs typeface="+mn-cs"/>
              </a:rPr>
              <a:t>In which country did s/he live before?</a:t>
            </a:r>
          </a:p>
        </p:txBody>
      </p:sp>
      <p:sp>
        <p:nvSpPr>
          <p:cNvPr id="12" name="TextBox 11">
            <a:extLst>
              <a:ext uri="{FF2B5EF4-FFF2-40B4-BE49-F238E27FC236}">
                <a16:creationId xmlns:a16="http://schemas.microsoft.com/office/drawing/2014/main" id="{3BFA7C75-6C37-E528-0270-B0208D24CDAD}"/>
              </a:ext>
            </a:extLst>
          </p:cNvPr>
          <p:cNvSpPr txBox="1"/>
          <p:nvPr/>
        </p:nvSpPr>
        <p:spPr>
          <a:xfrm>
            <a:off x="3408084" y="1170591"/>
            <a:ext cx="418896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4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Con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quién</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huyó</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del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país</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3" name="TextBox 12">
            <a:extLst>
              <a:ext uri="{FF2B5EF4-FFF2-40B4-BE49-F238E27FC236}">
                <a16:creationId xmlns:a16="http://schemas.microsoft.com/office/drawing/2014/main" id="{94CCE0C0-467E-0061-BADA-03FD36AC43A6}"/>
              </a:ext>
            </a:extLst>
          </p:cNvPr>
          <p:cNvSpPr txBox="1"/>
          <p:nvPr/>
        </p:nvSpPr>
        <p:spPr>
          <a:xfrm>
            <a:off x="3408084" y="2257901"/>
            <a:ext cx="839722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4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Por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creyó</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la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madre</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de Carlos que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fue</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necesario</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ir</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los</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Estados</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Unidos?</a:t>
            </a:r>
          </a:p>
        </p:txBody>
      </p:sp>
      <p:sp>
        <p:nvSpPr>
          <p:cNvPr id="16" name="TextBox 15">
            <a:extLst>
              <a:ext uri="{FF2B5EF4-FFF2-40B4-BE49-F238E27FC236}">
                <a16:creationId xmlns:a16="http://schemas.microsoft.com/office/drawing/2014/main" id="{CF658F88-4430-A1A2-2F89-C84902D83C7B}"/>
              </a:ext>
            </a:extLst>
          </p:cNvPr>
          <p:cNvSpPr txBox="1"/>
          <p:nvPr/>
        </p:nvSpPr>
        <p:spPr>
          <a:xfrm>
            <a:off x="3408084" y="4090767"/>
            <a:ext cx="42712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4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A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dónde</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corrió</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chico?</a:t>
            </a:r>
          </a:p>
        </p:txBody>
      </p:sp>
      <p:sp>
        <p:nvSpPr>
          <p:cNvPr id="23" name="TextBox 22">
            <a:extLst>
              <a:ext uri="{FF2B5EF4-FFF2-40B4-BE49-F238E27FC236}">
                <a16:creationId xmlns:a16="http://schemas.microsoft.com/office/drawing/2014/main" id="{4E1EB8A4-A0BB-3EC8-40C1-D2598110BC31}"/>
              </a:ext>
            </a:extLst>
          </p:cNvPr>
          <p:cNvSpPr txBox="1"/>
          <p:nvPr/>
        </p:nvSpPr>
        <p:spPr>
          <a:xfrm>
            <a:off x="3408084" y="5542783"/>
            <a:ext cx="427126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2400" b="0" i="1" u="none" strike="noStrike" kern="1200" cap="none" spc="0" normalizeH="0" baseline="0" noProof="0" dirty="0">
                <a:ln>
                  <a:noFill/>
                </a:ln>
                <a:solidFill>
                  <a:srgbClr val="3A3838"/>
                </a:solidFill>
                <a:effectLst/>
                <a:uLnTx/>
                <a:uFillTx/>
                <a:latin typeface="Century Gothic"/>
                <a:ea typeface="+mn-ea"/>
                <a:cs typeface="+mn-cs"/>
              </a:rPr>
              <a:t>¿</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país</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t>
            </a:r>
            <a:r>
              <a:rPr kumimoji="0" lang="en-GB" sz="2400" b="0" i="1" u="none" strike="noStrike" kern="1200" cap="none" spc="0" normalizeH="0" baseline="0" noProof="0" dirty="0" err="1">
                <a:ln>
                  <a:noFill/>
                </a:ln>
                <a:solidFill>
                  <a:srgbClr val="3A3838"/>
                </a:solidFill>
                <a:effectLst/>
                <a:uLnTx/>
                <a:uFillTx/>
                <a:latin typeface="Century Gothic"/>
                <a:ea typeface="+mn-ea"/>
                <a:cs typeface="+mn-cs"/>
              </a:rPr>
              <a:t>vivió</a:t>
            </a:r>
            <a:r>
              <a:rPr kumimoji="0" lang="en-GB" sz="2400" b="0" i="1" u="none" strike="noStrike" kern="1200" cap="none" spc="0" normalizeH="0" baseline="0" noProof="0" dirty="0">
                <a:ln>
                  <a:noFill/>
                </a:ln>
                <a:solidFill>
                  <a:srgbClr val="3A3838"/>
                </a:solidFill>
                <a:effectLst/>
                <a:uLnTx/>
                <a:uFillTx/>
                <a:latin typeface="Century Gothic"/>
                <a:ea typeface="+mn-ea"/>
                <a:cs typeface="+mn-cs"/>
              </a:rPr>
              <a:t> antes?</a:t>
            </a:r>
          </a:p>
        </p:txBody>
      </p:sp>
    </p:spTree>
    <p:extLst>
      <p:ext uri="{BB962C8B-B14F-4D97-AF65-F5344CB8AC3E}">
        <p14:creationId xmlns:p14="http://schemas.microsoft.com/office/powerpoint/2010/main" val="418785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9"/>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0"/>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1"/>
                                        </p:tgtEl>
                                        <p:attrNameLst>
                                          <p:attrName>style.visibility</p:attrName>
                                        </p:attrNameLst>
                                      </p:cBhvr>
                                      <p:to>
                                        <p:strVal val="hidden"/>
                                      </p:to>
                                    </p:set>
                                  </p:childTnLst>
                                </p:cTn>
                              </p:par>
                              <p:par>
                                <p:cTn id="41" presetID="1" presetClass="entr" presetSubtype="0" fill="hold" grpId="0" nodeType="with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9" grpId="0"/>
      <p:bldP spid="9" grpId="1"/>
      <p:bldP spid="10" grpId="0"/>
      <p:bldP spid="10" grpId="1"/>
      <p:bldP spid="11" grpId="0"/>
      <p:bldP spid="11" grpId="1"/>
      <p:bldP spid="12" grpId="0"/>
      <p:bldP spid="13" grpId="0"/>
      <p:bldP spid="16" grpId="0"/>
      <p:bldP spid="23"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EA857F-F2A2-441C-9F58-601DA3815080}"/>
              </a:ext>
            </a:extLst>
          </p:cNvPr>
          <p:cNvSpPr>
            <a:spLocks noGrp="1"/>
          </p:cNvSpPr>
          <p:nvPr>
            <p:ph type="body" sz="quarter" idx="12"/>
          </p:nvPr>
        </p:nvSpPr>
        <p:spPr>
          <a:xfrm>
            <a:off x="363538" y="5329486"/>
            <a:ext cx="4164919" cy="1154112"/>
          </a:xfrm>
        </p:spPr>
        <p:txBody>
          <a:bodyPr>
            <a:normAutofit fontScale="70000" lnSpcReduction="20000"/>
          </a:bodyPr>
          <a:lstStyle/>
          <a:p>
            <a:r>
              <a:rPr lang="en-ES" dirty="0"/>
              <a:t>Louise Caruso / Amanda Izquierdo</a:t>
            </a:r>
          </a:p>
          <a:p>
            <a:r>
              <a:rPr lang="en-ES" dirty="0"/>
              <a:t>Artwork: Mark Davies</a:t>
            </a:r>
          </a:p>
          <a:p>
            <a:r>
              <a:rPr lang="en-ES" dirty="0"/>
              <a:t>Date updated </a:t>
            </a:r>
            <a:r>
              <a:rPr lang="en-GB" dirty="0"/>
              <a:t>02/03</a:t>
            </a:r>
            <a:r>
              <a:rPr lang="en-ES" dirty="0"/>
              <a:t>/2</a:t>
            </a:r>
            <a:r>
              <a:rPr lang="en-GB" dirty="0"/>
              <a:t>3</a:t>
            </a:r>
            <a:endParaRPr lang="en-ES" dirty="0"/>
          </a:p>
        </p:txBody>
      </p:sp>
      <p:sp>
        <p:nvSpPr>
          <p:cNvPr id="3" name="Text Placeholder 2">
            <a:extLst>
              <a:ext uri="{FF2B5EF4-FFF2-40B4-BE49-F238E27FC236}">
                <a16:creationId xmlns:a16="http://schemas.microsoft.com/office/drawing/2014/main" id="{256A3B44-AA77-DC83-797E-DE8698233EE4}"/>
              </a:ext>
            </a:extLst>
          </p:cNvPr>
          <p:cNvSpPr>
            <a:spLocks noGrp="1"/>
          </p:cNvSpPr>
          <p:nvPr>
            <p:ph type="body" sz="quarter" idx="13"/>
          </p:nvPr>
        </p:nvSpPr>
        <p:spPr>
          <a:xfrm>
            <a:off x="363537" y="2894002"/>
            <a:ext cx="6392862" cy="1264360"/>
          </a:xfrm>
        </p:spPr>
        <p:txBody>
          <a:bodyPr>
            <a:normAutofit/>
          </a:bodyPr>
          <a:lstStyle/>
          <a:p>
            <a:r>
              <a:rPr lang="en-GB" dirty="0"/>
              <a:t>regular -er/-</a:t>
            </a:r>
            <a:r>
              <a:rPr lang="en-GB" dirty="0" err="1"/>
              <a:t>ir</a:t>
            </a:r>
            <a:r>
              <a:rPr lang="en-GB" dirty="0"/>
              <a:t> verbs: 1st, 2nd, 3rd person singular PAST </a:t>
            </a:r>
            <a:r>
              <a:rPr lang="en-GB" dirty="0" err="1"/>
              <a:t>preterite</a:t>
            </a:r>
            <a:r>
              <a:rPr lang="en-GB" dirty="0"/>
              <a:t> (-</a:t>
            </a:r>
            <a:r>
              <a:rPr lang="en-GB" dirty="0" err="1"/>
              <a:t>í</a:t>
            </a:r>
            <a:r>
              <a:rPr lang="en-GB" dirty="0"/>
              <a:t>, </a:t>
            </a:r>
            <a:r>
              <a:rPr lang="en-GB" dirty="0" err="1"/>
              <a:t>iste</a:t>
            </a:r>
            <a:r>
              <a:rPr lang="en-GB" dirty="0"/>
              <a:t> &amp; -</a:t>
            </a:r>
            <a:r>
              <a:rPr lang="en-GB" dirty="0" err="1"/>
              <a:t>ió</a:t>
            </a:r>
            <a:r>
              <a:rPr lang="en-GB" dirty="0"/>
              <a:t>) </a:t>
            </a:r>
          </a:p>
          <a:p>
            <a:r>
              <a:rPr lang="en-GB" dirty="0"/>
              <a:t>syntax of prepositions in questions</a:t>
            </a:r>
          </a:p>
          <a:p>
            <a:endParaRPr lang="en-ES" dirty="0"/>
          </a:p>
        </p:txBody>
      </p:sp>
      <p:sp>
        <p:nvSpPr>
          <p:cNvPr id="4" name="Text Placeholder 3">
            <a:extLst>
              <a:ext uri="{FF2B5EF4-FFF2-40B4-BE49-F238E27FC236}">
                <a16:creationId xmlns:a16="http://schemas.microsoft.com/office/drawing/2014/main" id="{85B9A500-C87A-BD9E-BB7A-C2A275C8596F}"/>
              </a:ext>
            </a:extLst>
          </p:cNvPr>
          <p:cNvSpPr>
            <a:spLocks noGrp="1"/>
          </p:cNvSpPr>
          <p:nvPr>
            <p:ph type="body" sz="quarter" idx="14"/>
          </p:nvPr>
        </p:nvSpPr>
        <p:spPr>
          <a:xfrm>
            <a:off x="363537" y="1952625"/>
            <a:ext cx="7854187" cy="844550"/>
          </a:xfrm>
        </p:spPr>
        <p:txBody>
          <a:bodyPr>
            <a:normAutofit fontScale="62500" lnSpcReduction="20000"/>
          </a:bodyPr>
          <a:lstStyle/>
          <a:p>
            <a:r>
              <a:rPr lang="en-ES" dirty="0"/>
              <a:t>An inmigrant’s experience in a new country</a:t>
            </a:r>
          </a:p>
        </p:txBody>
      </p:sp>
      <p:sp>
        <p:nvSpPr>
          <p:cNvPr id="5" name="Google Shape;125;p1">
            <a:extLst>
              <a:ext uri="{FF2B5EF4-FFF2-40B4-BE49-F238E27FC236}">
                <a16:creationId xmlns:a16="http://schemas.microsoft.com/office/drawing/2014/main" id="{13C81C34-23BC-C251-52AC-EDBAF813F1DB}"/>
              </a:ext>
            </a:extLst>
          </p:cNvPr>
          <p:cNvSpPr txBox="1">
            <a:spLocks/>
          </p:cNvSpPr>
          <p:nvPr/>
        </p:nvSpPr>
        <p:spPr>
          <a:xfrm>
            <a:off x="363536" y="4549806"/>
            <a:ext cx="5285825" cy="479394"/>
          </a:xfrm>
          <a:prstGeom prst="rect">
            <a:avLst/>
          </a:prstGeom>
          <a:noFill/>
          <a:ln>
            <a:noFill/>
          </a:ln>
        </p:spPr>
        <p:txBody>
          <a:bodyPr spcFirstLastPara="1" wrap="square" lIns="91425" tIns="45700" rIns="91425" bIns="45700" anchor="t" anchorCtr="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buClr>
                <a:schemeClr val="lt1"/>
              </a:buClr>
              <a:buSzPts val="2400"/>
            </a:pPr>
            <a:r>
              <a:rPr lang="en-GB" dirty="0">
                <a:solidFill>
                  <a:schemeClr val="bg1"/>
                </a:solidFill>
              </a:rPr>
              <a:t>Year 10 Term 1.1 Week 2 Lesson 3</a:t>
            </a:r>
          </a:p>
        </p:txBody>
      </p:sp>
    </p:spTree>
    <p:extLst>
      <p:ext uri="{BB962C8B-B14F-4D97-AF65-F5344CB8AC3E}">
        <p14:creationId xmlns:p14="http://schemas.microsoft.com/office/powerpoint/2010/main" val="12877954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10">
            <a:extLst>
              <a:ext uri="{FF2B5EF4-FFF2-40B4-BE49-F238E27FC236}">
                <a16:creationId xmlns:a16="http://schemas.microsoft.com/office/drawing/2014/main" id="{6AA0189A-2E9D-9449-80D3-9711E5F30FF1}"/>
              </a:ext>
            </a:extLst>
          </p:cNvPr>
          <p:cNvSpPr/>
          <p:nvPr/>
        </p:nvSpPr>
        <p:spPr>
          <a:xfrm>
            <a:off x="230478" y="2779973"/>
            <a:ext cx="3924472" cy="492443"/>
          </a:xfrm>
          <a:prstGeom prst="rect">
            <a:avLst/>
          </a:prstGeom>
        </p:spPr>
        <p:txBody>
          <a:bodyPr wrap="none">
            <a:spAutoFit/>
          </a:bodyPr>
          <a:lstStyle/>
          <a:p>
            <a:r>
              <a:rPr lang="en-GB" sz="2600" dirty="0">
                <a:latin typeface="Century Gothic" panose="020B0502020202020204" pitchFamily="34" charset="0"/>
              </a:rPr>
              <a:t>I believed = __________.</a:t>
            </a:r>
            <a:endParaRPr lang="en-GB" sz="2600" dirty="0"/>
          </a:p>
        </p:txBody>
      </p:sp>
      <p:sp>
        <p:nvSpPr>
          <p:cNvPr id="11" name="Rectangle 10"/>
          <p:cNvSpPr/>
          <p:nvPr/>
        </p:nvSpPr>
        <p:spPr>
          <a:xfrm>
            <a:off x="201459" y="4121935"/>
            <a:ext cx="4876656" cy="492443"/>
          </a:xfrm>
          <a:prstGeom prst="rect">
            <a:avLst/>
          </a:prstGeom>
        </p:spPr>
        <p:txBody>
          <a:bodyPr wrap="none">
            <a:spAutoFit/>
          </a:bodyPr>
          <a:lstStyle/>
          <a:p>
            <a:r>
              <a:rPr lang="en-GB" sz="2600" dirty="0">
                <a:latin typeface="Century Gothic" panose="020B0502020202020204" pitchFamily="34" charset="0"/>
              </a:rPr>
              <a:t>You promised = ___________.</a:t>
            </a:r>
            <a:endParaRPr lang="en-GB" sz="2600" dirty="0"/>
          </a:p>
        </p:txBody>
      </p:sp>
      <p:sp>
        <p:nvSpPr>
          <p:cNvPr id="13" name="Rectangle 12"/>
          <p:cNvSpPr/>
          <p:nvPr/>
        </p:nvSpPr>
        <p:spPr>
          <a:xfrm>
            <a:off x="5382324" y="4127078"/>
            <a:ext cx="5860900" cy="492443"/>
          </a:xfrm>
          <a:prstGeom prst="rect">
            <a:avLst/>
          </a:prstGeom>
        </p:spPr>
        <p:txBody>
          <a:bodyPr wrap="none">
            <a:spAutoFit/>
          </a:bodyPr>
          <a:lstStyle/>
          <a:p>
            <a:r>
              <a:rPr lang="en-GB" sz="2600" dirty="0">
                <a:latin typeface="Century Gothic" panose="020B0502020202020204" pitchFamily="34" charset="0"/>
              </a:rPr>
              <a:t>You kept (on) = __________________.</a:t>
            </a:r>
            <a:endParaRPr lang="en-GB" sz="2600" dirty="0"/>
          </a:p>
        </p:txBody>
      </p:sp>
      <p:sp>
        <p:nvSpPr>
          <p:cNvPr id="31" name="Rectangle 12">
            <a:extLst>
              <a:ext uri="{FF2B5EF4-FFF2-40B4-BE49-F238E27FC236}">
                <a16:creationId xmlns:a16="http://schemas.microsoft.com/office/drawing/2014/main" id="{ABDCA0DA-CD54-6046-82ED-2383C3A0901C}"/>
              </a:ext>
            </a:extLst>
          </p:cNvPr>
          <p:cNvSpPr/>
          <p:nvPr/>
        </p:nvSpPr>
        <p:spPr>
          <a:xfrm>
            <a:off x="5056666" y="2661575"/>
            <a:ext cx="2773516" cy="492443"/>
          </a:xfrm>
          <a:prstGeom prst="rect">
            <a:avLst/>
          </a:prstGeom>
        </p:spPr>
        <p:txBody>
          <a:bodyPr wrap="none">
            <a:spAutoFit/>
          </a:bodyPr>
          <a:lstStyle/>
          <a:p>
            <a:r>
              <a:rPr lang="en-GB" sz="2600" dirty="0">
                <a:latin typeface="Century Gothic" panose="020B0502020202020204" pitchFamily="34" charset="0"/>
              </a:rPr>
              <a:t>I read = _______.</a:t>
            </a:r>
            <a:endParaRPr lang="en-GB" sz="2600" dirty="0"/>
          </a:p>
        </p:txBody>
      </p:sp>
      <p:sp>
        <p:nvSpPr>
          <p:cNvPr id="34" name="Rectangle 10">
            <a:extLst>
              <a:ext uri="{FF2B5EF4-FFF2-40B4-BE49-F238E27FC236}">
                <a16:creationId xmlns:a16="http://schemas.microsoft.com/office/drawing/2014/main" id="{80B914D3-88E4-1246-BCE5-D9C6F20E6286}"/>
              </a:ext>
            </a:extLst>
          </p:cNvPr>
          <p:cNvSpPr/>
          <p:nvPr/>
        </p:nvSpPr>
        <p:spPr>
          <a:xfrm>
            <a:off x="255449" y="5463895"/>
            <a:ext cx="4814422" cy="492443"/>
          </a:xfrm>
          <a:prstGeom prst="rect">
            <a:avLst/>
          </a:prstGeom>
        </p:spPr>
        <p:txBody>
          <a:bodyPr wrap="square">
            <a:spAutoFit/>
          </a:bodyPr>
          <a:lstStyle/>
          <a:p>
            <a:r>
              <a:rPr lang="en-GB" sz="2600" dirty="0">
                <a:latin typeface="Century Gothic" panose="020B0502020202020204" pitchFamily="34" charset="0"/>
              </a:rPr>
              <a:t>S/he </a:t>
            </a:r>
            <a:r>
              <a:rPr lang="en-GB" sz="2600" b="1" dirty="0">
                <a:latin typeface="Century Gothic" panose="020B0502020202020204" pitchFamily="34" charset="0"/>
              </a:rPr>
              <a:t>or </a:t>
            </a:r>
            <a:r>
              <a:rPr lang="en-GB" sz="2600" dirty="0">
                <a:latin typeface="Century Gothic" panose="020B0502020202020204" pitchFamily="34" charset="0"/>
              </a:rPr>
              <a:t>it went out= ________.</a:t>
            </a:r>
            <a:endParaRPr lang="en-GB" sz="2600" dirty="0"/>
          </a:p>
        </p:txBody>
      </p:sp>
      <p:sp>
        <p:nvSpPr>
          <p:cNvPr id="36" name="Rectangle 12">
            <a:extLst>
              <a:ext uri="{FF2B5EF4-FFF2-40B4-BE49-F238E27FC236}">
                <a16:creationId xmlns:a16="http://schemas.microsoft.com/office/drawing/2014/main" id="{F51035FD-53ED-3A4E-A341-A988FF31803C}"/>
              </a:ext>
            </a:extLst>
          </p:cNvPr>
          <p:cNvSpPr/>
          <p:nvPr/>
        </p:nvSpPr>
        <p:spPr>
          <a:xfrm>
            <a:off x="5382324" y="5449452"/>
            <a:ext cx="6705711" cy="492443"/>
          </a:xfrm>
          <a:prstGeom prst="rect">
            <a:avLst/>
          </a:prstGeom>
        </p:spPr>
        <p:txBody>
          <a:bodyPr wrap="square">
            <a:spAutoFit/>
          </a:bodyPr>
          <a:lstStyle/>
          <a:p>
            <a:r>
              <a:rPr lang="en-GB" sz="2600" dirty="0">
                <a:latin typeface="Century Gothic" panose="020B0502020202020204" pitchFamily="34" charset="0"/>
              </a:rPr>
              <a:t>S/he </a:t>
            </a:r>
            <a:r>
              <a:rPr lang="en-GB" sz="2600" b="1" dirty="0">
                <a:latin typeface="Century Gothic" panose="020B0502020202020204" pitchFamily="34" charset="0"/>
              </a:rPr>
              <a:t>or </a:t>
            </a:r>
            <a:r>
              <a:rPr lang="en-GB" sz="2600" dirty="0">
                <a:latin typeface="Century Gothic" panose="020B0502020202020204" pitchFamily="34" charset="0"/>
              </a:rPr>
              <a:t>it resolved = _________.</a:t>
            </a:r>
            <a:endParaRPr lang="en-GB" sz="2600" dirty="0"/>
          </a:p>
        </p:txBody>
      </p:sp>
      <p:sp>
        <p:nvSpPr>
          <p:cNvPr id="2" name="Title 1"/>
          <p:cNvSpPr>
            <a:spLocks noGrp="1"/>
          </p:cNvSpPr>
          <p:nvPr>
            <p:ph type="title"/>
          </p:nvPr>
        </p:nvSpPr>
        <p:spPr>
          <a:xfrm>
            <a:off x="0" y="213557"/>
            <a:ext cx="8727554" cy="647577"/>
          </a:xfrm>
        </p:spPr>
        <p:txBody>
          <a:bodyPr>
            <a:normAutofit/>
          </a:bodyPr>
          <a:lstStyle/>
          <a:p>
            <a:r>
              <a:rPr lang="en-GB" sz="2800" b="1" dirty="0"/>
              <a:t>Talking about things completed in the past</a:t>
            </a:r>
          </a:p>
        </p:txBody>
      </p:sp>
      <p:sp>
        <p:nvSpPr>
          <p:cNvPr id="8" name="TextBox 7"/>
          <p:cNvSpPr txBox="1"/>
          <p:nvPr/>
        </p:nvSpPr>
        <p:spPr>
          <a:xfrm>
            <a:off x="200093" y="1708883"/>
            <a:ext cx="12196262" cy="892552"/>
          </a:xfrm>
          <a:prstGeom prst="rect">
            <a:avLst/>
          </a:prstGeom>
          <a:noFill/>
        </p:spPr>
        <p:txBody>
          <a:bodyPr wrap="square" rtlCol="0">
            <a:spAutoFit/>
          </a:bodyPr>
          <a:lstStyle/>
          <a:p>
            <a:pPr lvl="0">
              <a:defRPr/>
            </a:pPr>
            <a:r>
              <a:rPr lang="en-GB" sz="2600" dirty="0">
                <a:latin typeface="Century Gothic" panose="020B0502020202020204" pitchFamily="34" charset="0"/>
              </a:rPr>
              <a:t>T</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o mean ‘</a:t>
            </a:r>
            <a:r>
              <a:rPr kumimoji="0" lang="en-GB" sz="2600" b="1" i="0" u="none" strike="noStrike" kern="1200" cap="none" spc="0" normalizeH="0" noProof="0" dirty="0">
                <a:ln>
                  <a:noFill/>
                </a:ln>
                <a:effectLst/>
                <a:uLnTx/>
                <a:uFillTx/>
                <a:latin typeface="Century Gothic" panose="020B0502020202020204" pitchFamily="34" charset="0"/>
                <a:ea typeface="+mn-ea"/>
                <a:cs typeface="+mn-cs"/>
              </a:rPr>
              <a:t>I</a:t>
            </a:r>
            <a:r>
              <a:rPr kumimoji="0" lang="en-GB" sz="2600" i="0" u="none" strike="noStrike" kern="1200" cap="none" spc="0" normalizeH="0" noProof="0" dirty="0">
                <a:ln>
                  <a:noFill/>
                </a:ln>
                <a:effectLst/>
                <a:uLnTx/>
                <a:uFillTx/>
                <a:latin typeface="Century Gothic" panose="020B0502020202020204" pitchFamily="34" charset="0"/>
                <a:ea typeface="+mn-ea"/>
                <a:cs typeface="+mn-cs"/>
              </a:rPr>
              <a:t>’ for a </a:t>
            </a:r>
            <a:r>
              <a:rPr kumimoji="0" lang="en-GB" sz="2600" i="1" u="none" strike="noStrike" kern="1200" cap="none" spc="0" normalizeH="0" noProof="0" dirty="0">
                <a:ln>
                  <a:noFill/>
                </a:ln>
                <a:effectLst/>
                <a:uLnTx/>
                <a:uFillTx/>
                <a:latin typeface="Century Gothic" panose="020B0502020202020204" pitchFamily="34" charset="0"/>
                <a:ea typeface="+mn-ea"/>
                <a:cs typeface="+mn-cs"/>
              </a:rPr>
              <a:t>completed action in the past</a:t>
            </a:r>
            <a:r>
              <a:rPr kumimoji="0" lang="en-GB" sz="2600" i="0" u="none" strike="noStrike" kern="1200" cap="none" spc="0" normalizeH="0" noProof="0" dirty="0">
                <a:ln>
                  <a:noFill/>
                </a:ln>
                <a:effectLst/>
                <a:uLnTx/>
                <a:uFillTx/>
                <a:latin typeface="Century Gothic" panose="020B0502020202020204" pitchFamily="34" charset="0"/>
                <a:ea typeface="+mn-ea"/>
                <a:cs typeface="+mn-cs"/>
              </a:rPr>
              <a:t>, remove –er/–</a:t>
            </a:r>
            <a:r>
              <a:rPr kumimoji="0" lang="en-GB" sz="2600" i="0" u="none" strike="noStrike" kern="1200" cap="none" spc="0" normalizeH="0" noProof="0" dirty="0" err="1">
                <a:ln>
                  <a:noFill/>
                </a:ln>
                <a:effectLst/>
                <a:uLnTx/>
                <a:uFillTx/>
                <a:latin typeface="Century Gothic" panose="020B0502020202020204" pitchFamily="34" charset="0"/>
                <a:ea typeface="+mn-ea"/>
                <a:cs typeface="+mn-cs"/>
              </a:rPr>
              <a:t>ir</a:t>
            </a:r>
            <a:r>
              <a:rPr kumimoji="0" lang="en-GB" sz="2600" i="0" u="none" strike="noStrike" kern="1200" cap="none" spc="0" normalizeH="0" noProof="0" dirty="0">
                <a:ln>
                  <a:noFill/>
                </a:ln>
                <a:effectLst/>
                <a:uLnTx/>
                <a:uFillTx/>
                <a:latin typeface="Century Gothic" panose="020B0502020202020204" pitchFamily="34" charset="0"/>
                <a:ea typeface="+mn-ea"/>
                <a:cs typeface="+mn-cs"/>
              </a:rPr>
              <a:t> and add </a:t>
            </a:r>
            <a:r>
              <a:rPr lang="en-GB" sz="2600" dirty="0">
                <a:latin typeface="Century Gothic" panose="020B0502020202020204" pitchFamily="34" charset="0"/>
              </a:rPr>
              <a:t>___.</a:t>
            </a:r>
            <a:endParaRPr kumimoji="0" lang="en-GB" sz="2600" b="0" i="0" u="none" strike="noStrike" kern="1200" cap="none" spc="0" normalizeH="0" baseline="0" noProof="0" dirty="0">
              <a:ln>
                <a:noFill/>
              </a:ln>
              <a:effectLst/>
              <a:uLnTx/>
              <a:uFillTx/>
              <a:latin typeface="Tw Cen MT" panose="020B0602020104020603"/>
            </a:endParaRPr>
          </a:p>
        </p:txBody>
      </p:sp>
      <p:sp>
        <p:nvSpPr>
          <p:cNvPr id="9" name="TextBox 8"/>
          <p:cNvSpPr txBox="1"/>
          <p:nvPr/>
        </p:nvSpPr>
        <p:spPr>
          <a:xfrm>
            <a:off x="200093" y="3450954"/>
            <a:ext cx="10690479" cy="492443"/>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To mean ‘</a:t>
            </a:r>
            <a:r>
              <a:rPr lang="en-GB" sz="2600" b="1" dirty="0">
                <a:latin typeface="Century Gothic" panose="020B0502020202020204" pitchFamily="34" charset="0"/>
              </a:rPr>
              <a:t>you</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a:t>
            </a:r>
            <a:r>
              <a:rPr lang="en-GB" sz="2600" dirty="0">
                <a:latin typeface="Century Gothic" panose="020B0502020202020204" pitchFamily="34" charset="0"/>
              </a:rPr>
              <a:t>for a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remove </a:t>
            </a:r>
            <a:r>
              <a:rPr lang="en-GB" sz="2600" dirty="0">
                <a:latin typeface="Century Gothic" panose="020B0502020202020204" pitchFamily="34" charset="0"/>
              </a:rPr>
              <a:t>–er/–</a:t>
            </a:r>
            <a:r>
              <a:rPr lang="en-GB" sz="2600" dirty="0" err="1">
                <a:latin typeface="Century Gothic" panose="020B0502020202020204" pitchFamily="34" charset="0"/>
              </a:rPr>
              <a:t>ir</a:t>
            </a:r>
            <a:r>
              <a:rPr lang="en-GB" sz="2600" dirty="0">
                <a:latin typeface="Century Gothic" panose="020B0502020202020204" pitchFamily="34" charset="0"/>
              </a:rPr>
              <a:t>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and add </a:t>
            </a:r>
            <a:r>
              <a:rPr kumimoji="0" lang="en-GB" sz="2600" i="0" u="none" strike="noStrike" kern="1200" cap="none" spc="0" normalizeH="0" baseline="0" noProof="0" dirty="0">
                <a:ln>
                  <a:noFill/>
                </a:ln>
                <a:effectLst/>
                <a:uLnTx/>
                <a:uFillTx/>
                <a:latin typeface="Century Gothic" panose="020B0502020202020204" pitchFamily="34" charset="0"/>
                <a:ea typeface="+mn-ea"/>
                <a:cs typeface="+mn-cs"/>
              </a:rPr>
              <a:t>______.</a:t>
            </a:r>
          </a:p>
        </p:txBody>
      </p:sp>
      <p:sp>
        <p:nvSpPr>
          <p:cNvPr id="3" name="Rectangle 2"/>
          <p:cNvSpPr/>
          <p:nvPr/>
        </p:nvSpPr>
        <p:spPr>
          <a:xfrm>
            <a:off x="7488150" y="3401551"/>
            <a:ext cx="891591" cy="492443"/>
          </a:xfrm>
          <a:prstGeom prst="rect">
            <a:avLst/>
          </a:prstGeom>
        </p:spPr>
        <p:txBody>
          <a:bodyPr wrap="none">
            <a:spAutoFit/>
          </a:bodyPr>
          <a:lstStyle/>
          <a:p>
            <a:r>
              <a:rPr lang="en-GB" sz="2600" b="1" dirty="0">
                <a:solidFill>
                  <a:srgbClr val="AE1518"/>
                </a:solidFill>
                <a:latin typeface="Century Gothic" panose="020B0502020202020204" pitchFamily="34" charset="0"/>
              </a:rPr>
              <a:t>–</a:t>
            </a:r>
            <a:r>
              <a:rPr lang="en-GB" sz="2600" b="1" dirty="0" err="1">
                <a:solidFill>
                  <a:srgbClr val="AE1518"/>
                </a:solidFill>
                <a:latin typeface="Century Gothic" panose="020B0502020202020204" pitchFamily="34" charset="0"/>
              </a:rPr>
              <a:t>iste</a:t>
            </a:r>
            <a:endParaRPr lang="en-GB" sz="2600" dirty="0">
              <a:solidFill>
                <a:srgbClr val="AE1518"/>
              </a:solidFill>
            </a:endParaRPr>
          </a:p>
        </p:txBody>
      </p:sp>
      <p:sp>
        <p:nvSpPr>
          <p:cNvPr id="10" name="TextBox 9"/>
          <p:cNvSpPr txBox="1"/>
          <p:nvPr/>
        </p:nvSpPr>
        <p:spPr>
          <a:xfrm>
            <a:off x="2823301" y="4060346"/>
            <a:ext cx="1982238"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promet</a:t>
            </a:r>
            <a:r>
              <a:rPr lang="en-GB" sz="2600" b="1" dirty="0" err="1">
                <a:solidFill>
                  <a:srgbClr val="AE1518"/>
                </a:solidFill>
                <a:latin typeface="Century Gothic" panose="020B0502020202020204" pitchFamily="34" charset="0"/>
              </a:rPr>
              <a:t>iste</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12" name="TextBox 11"/>
          <p:cNvSpPr txBox="1"/>
          <p:nvPr/>
        </p:nvSpPr>
        <p:spPr>
          <a:xfrm>
            <a:off x="7933945" y="4038664"/>
            <a:ext cx="3840075"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segu</a:t>
            </a:r>
            <a:r>
              <a:rPr lang="en-GB" sz="2600" b="1" dirty="0" err="1">
                <a:solidFill>
                  <a:srgbClr val="AE1518"/>
                </a:solidFill>
                <a:latin typeface="Century Gothic" panose="020B0502020202020204" pitchFamily="34" charset="0"/>
              </a:rPr>
              <a:t>iste</a:t>
            </a:r>
            <a:r>
              <a:rPr lang="en-GB" sz="2600" b="1" dirty="0">
                <a:solidFill>
                  <a:srgbClr val="AE1518"/>
                </a:solidFill>
                <a:latin typeface="Century Gothic" panose="020B0502020202020204" pitchFamily="34" charset="0"/>
              </a:rPr>
              <a:t> </a:t>
            </a:r>
            <a:r>
              <a:rPr lang="en-GB" sz="2600" dirty="0" err="1">
                <a:latin typeface="Century Gothic" panose="020B0502020202020204" pitchFamily="34" charset="0"/>
              </a:rPr>
              <a:t>adelante</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14" name="TextBox 13"/>
          <p:cNvSpPr txBox="1"/>
          <p:nvPr/>
        </p:nvSpPr>
        <p:spPr>
          <a:xfrm>
            <a:off x="239870" y="4792915"/>
            <a:ext cx="11747971" cy="492443"/>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To mean ‘</a:t>
            </a:r>
            <a:r>
              <a:rPr kumimoji="0" lang="en-GB" sz="2600" b="1" i="0" u="none" strike="noStrike" kern="1200" cap="none" spc="0" normalizeH="0" baseline="0" noProof="0" dirty="0">
                <a:ln>
                  <a:noFill/>
                </a:ln>
                <a:effectLst/>
                <a:uLnTx/>
                <a:uFillTx/>
                <a:latin typeface="Century Gothic" panose="020B0502020202020204" pitchFamily="34" charset="0"/>
                <a:ea typeface="+mn-ea"/>
                <a:cs typeface="+mn-cs"/>
              </a:rPr>
              <a:t>s/he</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 or</a:t>
            </a:r>
            <a:r>
              <a:rPr lang="en-GB" sz="2600" dirty="0">
                <a:latin typeface="Century Gothic" panose="020B0502020202020204" pitchFamily="34" charset="0"/>
              </a:rPr>
              <a:t> ‘</a:t>
            </a:r>
            <a:r>
              <a:rPr lang="en-GB" sz="2600" b="1" dirty="0">
                <a:latin typeface="Century Gothic" panose="020B0502020202020204" pitchFamily="34" charset="0"/>
              </a:rPr>
              <a:t>it</a:t>
            </a:r>
            <a:r>
              <a:rPr lang="en-GB" sz="2600" dirty="0">
                <a:latin typeface="Century Gothic" panose="020B0502020202020204" pitchFamily="34" charset="0"/>
              </a:rPr>
              <a:t>’,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remove </a:t>
            </a:r>
            <a:r>
              <a:rPr lang="en-GB" sz="2600" dirty="0">
                <a:latin typeface="Century Gothic" panose="020B0502020202020204" pitchFamily="34" charset="0"/>
              </a:rPr>
              <a:t>–er/–</a:t>
            </a:r>
            <a:r>
              <a:rPr lang="en-GB" sz="2600" dirty="0" err="1">
                <a:latin typeface="Century Gothic" panose="020B0502020202020204" pitchFamily="34" charset="0"/>
              </a:rPr>
              <a:t>ir</a:t>
            </a:r>
            <a:r>
              <a:rPr lang="en-GB" sz="2600" dirty="0">
                <a:latin typeface="Century Gothic" panose="020B0502020202020204" pitchFamily="34" charset="0"/>
              </a:rPr>
              <a:t> </a:t>
            </a:r>
            <a:r>
              <a:rPr kumimoji="0" lang="en-GB" sz="2600" b="0" i="0" u="none" strike="noStrike" kern="1200" cap="none" spc="0" normalizeH="0" baseline="0" noProof="0" dirty="0">
                <a:ln>
                  <a:noFill/>
                </a:ln>
                <a:effectLst/>
                <a:uLnTx/>
                <a:uFillTx/>
                <a:latin typeface="Century Gothic" panose="020B0502020202020204" pitchFamily="34" charset="0"/>
                <a:ea typeface="+mn-ea"/>
                <a:cs typeface="+mn-cs"/>
              </a:rPr>
              <a:t>and</a:t>
            </a:r>
            <a:r>
              <a:rPr kumimoji="0" lang="en-GB" sz="2600" b="0" i="0" u="none" strike="noStrike" kern="1200" cap="none" spc="0" normalizeH="0" noProof="0" dirty="0">
                <a:ln>
                  <a:noFill/>
                </a:ln>
                <a:effectLst/>
                <a:uLnTx/>
                <a:uFillTx/>
                <a:latin typeface="Century Gothic" panose="020B0502020202020204" pitchFamily="34" charset="0"/>
                <a:ea typeface="+mn-ea"/>
                <a:cs typeface="+mn-cs"/>
              </a:rPr>
              <a:t> </a:t>
            </a:r>
            <a:r>
              <a:rPr lang="en-GB" sz="2600" dirty="0">
                <a:latin typeface="Century Gothic" panose="020B0502020202020204" pitchFamily="34" charset="0"/>
              </a:rPr>
              <a:t>add _____.</a:t>
            </a:r>
            <a:endParaRPr kumimoji="0" lang="en-GB" sz="2600" i="0" u="none" strike="noStrike" kern="1200" cap="none" spc="0" normalizeH="0" baseline="0" noProof="0" dirty="0">
              <a:ln>
                <a:noFill/>
              </a:ln>
              <a:effectLst/>
              <a:uLnTx/>
              <a:uFillTx/>
              <a:latin typeface="Century Gothic" panose="020B0502020202020204" pitchFamily="34" charset="0"/>
            </a:endParaRPr>
          </a:p>
        </p:txBody>
      </p:sp>
      <p:sp>
        <p:nvSpPr>
          <p:cNvPr id="27" name="Rectangle 2">
            <a:extLst>
              <a:ext uri="{FF2B5EF4-FFF2-40B4-BE49-F238E27FC236}">
                <a16:creationId xmlns:a16="http://schemas.microsoft.com/office/drawing/2014/main" id="{8FCF5371-D0E4-3B46-B6B5-8005B4D502A7}"/>
              </a:ext>
            </a:extLst>
          </p:cNvPr>
          <p:cNvSpPr/>
          <p:nvPr/>
        </p:nvSpPr>
        <p:spPr>
          <a:xfrm>
            <a:off x="255449" y="2069213"/>
            <a:ext cx="431528" cy="492443"/>
          </a:xfrm>
          <a:prstGeom prst="rect">
            <a:avLst/>
          </a:prstGeom>
        </p:spPr>
        <p:txBody>
          <a:bodyPr wrap="none">
            <a:spAutoFit/>
          </a:bodyPr>
          <a:lstStyle/>
          <a:p>
            <a:r>
              <a:rPr lang="en-GB" sz="2600" b="1" dirty="0">
                <a:solidFill>
                  <a:srgbClr val="AE1518"/>
                </a:solidFill>
                <a:latin typeface="Century Gothic" panose="020B0502020202020204" pitchFamily="34" charset="0"/>
              </a:rPr>
              <a:t>–í</a:t>
            </a:r>
            <a:endParaRPr lang="en-GB" sz="2600" dirty="0">
              <a:solidFill>
                <a:srgbClr val="AE1518"/>
              </a:solidFill>
            </a:endParaRPr>
          </a:p>
        </p:txBody>
      </p:sp>
      <p:sp>
        <p:nvSpPr>
          <p:cNvPr id="28" name="TextBox 9">
            <a:extLst>
              <a:ext uri="{FF2B5EF4-FFF2-40B4-BE49-F238E27FC236}">
                <a16:creationId xmlns:a16="http://schemas.microsoft.com/office/drawing/2014/main" id="{B232BCBF-0B1A-A14A-8435-BF1F7D80ED63}"/>
              </a:ext>
            </a:extLst>
          </p:cNvPr>
          <p:cNvSpPr txBox="1"/>
          <p:nvPr/>
        </p:nvSpPr>
        <p:spPr>
          <a:xfrm>
            <a:off x="2579672" y="2661575"/>
            <a:ext cx="1196591"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cre</a:t>
            </a:r>
            <a:r>
              <a:rPr lang="en-GB" sz="2600" b="1" dirty="0" err="1">
                <a:solidFill>
                  <a:srgbClr val="AE1518"/>
                </a:solidFill>
                <a:latin typeface="Century Gothic" panose="020B0502020202020204" pitchFamily="34" charset="0"/>
              </a:rPr>
              <a:t>í</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30" name="TextBox 11">
            <a:extLst>
              <a:ext uri="{FF2B5EF4-FFF2-40B4-BE49-F238E27FC236}">
                <a16:creationId xmlns:a16="http://schemas.microsoft.com/office/drawing/2014/main" id="{9B7DBD0E-4C22-C34E-B405-767AAFC472DF}"/>
              </a:ext>
            </a:extLst>
          </p:cNvPr>
          <p:cNvSpPr txBox="1"/>
          <p:nvPr/>
        </p:nvSpPr>
        <p:spPr>
          <a:xfrm>
            <a:off x="6767412" y="2564581"/>
            <a:ext cx="123394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le</a:t>
            </a:r>
            <a:r>
              <a:rPr lang="en-GB" sz="2600" b="1" dirty="0" err="1">
                <a:solidFill>
                  <a:srgbClr val="AE1518"/>
                </a:solidFill>
                <a:latin typeface="Century Gothic" panose="020B0502020202020204" pitchFamily="34" charset="0"/>
              </a:rPr>
              <a:t>í</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32" name="Rectangle 2">
            <a:extLst>
              <a:ext uri="{FF2B5EF4-FFF2-40B4-BE49-F238E27FC236}">
                <a16:creationId xmlns:a16="http://schemas.microsoft.com/office/drawing/2014/main" id="{09F9FFA1-973F-804C-8696-BFFDB191E4BB}"/>
              </a:ext>
            </a:extLst>
          </p:cNvPr>
          <p:cNvSpPr/>
          <p:nvPr/>
        </p:nvSpPr>
        <p:spPr>
          <a:xfrm>
            <a:off x="7735013" y="4768103"/>
            <a:ext cx="644728" cy="492443"/>
          </a:xfrm>
          <a:prstGeom prst="rect">
            <a:avLst/>
          </a:prstGeom>
        </p:spPr>
        <p:txBody>
          <a:bodyPr wrap="none">
            <a:spAutoFit/>
          </a:bodyPr>
          <a:lstStyle/>
          <a:p>
            <a:r>
              <a:rPr lang="en-GB" sz="2600" b="1" dirty="0">
                <a:solidFill>
                  <a:srgbClr val="AE1518"/>
                </a:solidFill>
                <a:latin typeface="Century Gothic" panose="020B0502020202020204" pitchFamily="34" charset="0"/>
              </a:rPr>
              <a:t>–</a:t>
            </a:r>
            <a:r>
              <a:rPr lang="en-GB" sz="2600" b="1" dirty="0" err="1">
                <a:solidFill>
                  <a:srgbClr val="AE1518"/>
                </a:solidFill>
                <a:latin typeface="Century Gothic" panose="020B0502020202020204" pitchFamily="34" charset="0"/>
              </a:rPr>
              <a:t>ió</a:t>
            </a:r>
            <a:endParaRPr lang="en-GB" sz="2600" dirty="0">
              <a:solidFill>
                <a:srgbClr val="AE1518"/>
              </a:solidFill>
            </a:endParaRPr>
          </a:p>
        </p:txBody>
      </p:sp>
      <p:sp>
        <p:nvSpPr>
          <p:cNvPr id="33" name="TextBox 9">
            <a:extLst>
              <a:ext uri="{FF2B5EF4-FFF2-40B4-BE49-F238E27FC236}">
                <a16:creationId xmlns:a16="http://schemas.microsoft.com/office/drawing/2014/main" id="{4A7ED919-A625-3F44-BE01-63EA08DA8717}"/>
              </a:ext>
            </a:extLst>
          </p:cNvPr>
          <p:cNvSpPr txBox="1"/>
          <p:nvPr/>
        </p:nvSpPr>
        <p:spPr>
          <a:xfrm>
            <a:off x="3776263" y="5406121"/>
            <a:ext cx="1244858" cy="492443"/>
          </a:xfrm>
          <a:prstGeom prst="rect">
            <a:avLst/>
          </a:prstGeom>
          <a:noFill/>
        </p:spPr>
        <p:txBody>
          <a:bodyPr wrap="square" rtlCol="0">
            <a:spAutoFit/>
          </a:bodyPr>
          <a:lstStyle/>
          <a:p>
            <a:pPr lvl="0">
              <a:defRPr/>
            </a:pPr>
            <a:r>
              <a:rPr lang="en-GB" sz="2600" dirty="0" err="1">
                <a:latin typeface="Century Gothic" panose="020B0502020202020204" pitchFamily="34" charset="0"/>
              </a:rPr>
              <a:t>sal</a:t>
            </a:r>
            <a:r>
              <a:rPr lang="en-GB" sz="2600" b="1" dirty="0" err="1">
                <a:solidFill>
                  <a:srgbClr val="AE1518"/>
                </a:solidFill>
                <a:latin typeface="Century Gothic" panose="020B0502020202020204" pitchFamily="34" charset="0"/>
              </a:rPr>
              <a:t>ió</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35" name="TextBox 11">
            <a:extLst>
              <a:ext uri="{FF2B5EF4-FFF2-40B4-BE49-F238E27FC236}">
                <a16:creationId xmlns:a16="http://schemas.microsoft.com/office/drawing/2014/main" id="{B3065E61-B53E-9346-81CF-1B42B02719CD}"/>
              </a:ext>
            </a:extLst>
          </p:cNvPr>
          <p:cNvSpPr txBox="1"/>
          <p:nvPr/>
        </p:nvSpPr>
        <p:spPr>
          <a:xfrm>
            <a:off x="8727554" y="5418278"/>
            <a:ext cx="1875547" cy="492443"/>
          </a:xfrm>
          <a:prstGeom prst="rect">
            <a:avLst/>
          </a:prstGeom>
          <a:noFill/>
        </p:spPr>
        <p:txBody>
          <a:bodyPr wrap="square" rtlCol="0">
            <a:spAutoFit/>
          </a:bodyPr>
          <a:lstStyle/>
          <a:p>
            <a:pPr lvl="0">
              <a:defRPr/>
            </a:pPr>
            <a:r>
              <a:rPr lang="en-GB" sz="2600" dirty="0" err="1">
                <a:latin typeface="Century Gothic" panose="020B0502020202020204" pitchFamily="34" charset="0"/>
              </a:rPr>
              <a:t>resolv</a:t>
            </a:r>
            <a:r>
              <a:rPr lang="en-GB" sz="2600" b="1" dirty="0" err="1">
                <a:solidFill>
                  <a:srgbClr val="AE1518"/>
                </a:solidFill>
                <a:latin typeface="Century Gothic" panose="020B0502020202020204" pitchFamily="34" charset="0"/>
              </a:rPr>
              <a:t>ió</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37" name="TextBox 36"/>
          <p:cNvSpPr txBox="1"/>
          <p:nvPr/>
        </p:nvSpPr>
        <p:spPr>
          <a:xfrm>
            <a:off x="200093" y="1037903"/>
            <a:ext cx="11425990" cy="492443"/>
          </a:xfrm>
          <a:prstGeom prst="rect">
            <a:avLst/>
          </a:prstGeom>
          <a:noFill/>
        </p:spPr>
        <p:txBody>
          <a:bodyPr wrap="square" rtlCol="0">
            <a:spAutoFit/>
          </a:bodyPr>
          <a:lstStyle/>
          <a:p>
            <a:pPr lvl="0">
              <a:defRPr/>
            </a:pPr>
            <a:r>
              <a:rPr kumimoji="0" lang="en-GB" sz="2600" b="0" i="0" u="none" strike="noStrike" kern="1200" cap="none" spc="0" normalizeH="0" baseline="0" noProof="0" dirty="0">
                <a:ln>
                  <a:noFill/>
                </a:ln>
                <a:effectLst/>
                <a:uLnTx/>
                <a:uFillTx/>
                <a:latin typeface="+mj-lt"/>
              </a:rPr>
              <a:t>Remember, -</a:t>
            </a:r>
            <a:r>
              <a:rPr kumimoji="0" lang="en-GB" sz="2600" b="0" i="0" u="none" strike="noStrike" kern="1200" cap="none" spc="0" normalizeH="0" baseline="0" noProof="0" dirty="0" err="1">
                <a:ln>
                  <a:noFill/>
                </a:ln>
                <a:effectLst/>
                <a:uLnTx/>
                <a:uFillTx/>
                <a:latin typeface="+mj-lt"/>
              </a:rPr>
              <a:t>er</a:t>
            </a:r>
            <a:r>
              <a:rPr kumimoji="0" lang="en-GB" sz="2600" b="0" i="0" u="none" strike="noStrike" kern="1200" cap="none" spc="0" normalizeH="0" noProof="0" dirty="0">
                <a:ln>
                  <a:noFill/>
                </a:ln>
                <a:effectLst/>
                <a:uLnTx/>
                <a:uFillTx/>
                <a:latin typeface="+mj-lt"/>
              </a:rPr>
              <a:t> and –</a:t>
            </a:r>
            <a:r>
              <a:rPr kumimoji="0" lang="en-GB" sz="2600" b="0" i="0" u="none" strike="noStrike" kern="1200" cap="none" spc="0" normalizeH="0" noProof="0" dirty="0" err="1">
                <a:ln>
                  <a:noFill/>
                </a:ln>
                <a:effectLst/>
                <a:uLnTx/>
                <a:uFillTx/>
                <a:latin typeface="+mj-lt"/>
              </a:rPr>
              <a:t>ir</a:t>
            </a:r>
            <a:r>
              <a:rPr kumimoji="0" lang="en-GB" sz="2600" b="0" i="0" u="none" strike="noStrike" kern="1200" cap="none" spc="0" normalizeH="0" noProof="0" dirty="0">
                <a:ln>
                  <a:noFill/>
                </a:ln>
                <a:effectLst/>
                <a:uLnTx/>
                <a:uFillTx/>
                <a:latin typeface="+mj-lt"/>
              </a:rPr>
              <a:t> verbs share the same endings in Spanish. </a:t>
            </a:r>
            <a:endParaRPr kumimoji="0" lang="en-GB" sz="2600" b="0" i="0" u="none" strike="noStrike" kern="1200" cap="none" spc="0" normalizeH="0" baseline="0" noProof="0" dirty="0">
              <a:ln>
                <a:noFill/>
              </a:ln>
              <a:effectLst/>
              <a:uLnTx/>
              <a:uFillTx/>
              <a:latin typeface="+mj-lt"/>
            </a:endParaRPr>
          </a:p>
        </p:txBody>
      </p:sp>
      <p:sp>
        <p:nvSpPr>
          <p:cNvPr id="38" name="Rounded Rectangle 11">
            <a:extLst>
              <a:ext uri="{FF2B5EF4-FFF2-40B4-BE49-F238E27FC236}">
                <a16:creationId xmlns:a16="http://schemas.microsoft.com/office/drawing/2014/main" id="{835DF360-6C7C-4886-8C23-6B6481FD98F3}"/>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err="1">
                <a:solidFill>
                  <a:prstClr val="white"/>
                </a:solidFill>
                <a:latin typeface="Century Gothic" panose="020B0502020202020204" pitchFamily="34" charset="0"/>
              </a:rPr>
              <a:t>gramática</a:t>
            </a:r>
            <a:endParaRPr lang="en-GB" sz="2000" b="1" dirty="0">
              <a:solidFill>
                <a:prstClr val="white"/>
              </a:solidFill>
              <a:latin typeface="Century Gothic" panose="020B0502020202020204" pitchFamily="34" charset="0"/>
            </a:endParaRPr>
          </a:p>
        </p:txBody>
      </p:sp>
    </p:spTree>
    <p:extLst>
      <p:ext uri="{BB962C8B-B14F-4D97-AF65-F5344CB8AC3E}">
        <p14:creationId xmlns:p14="http://schemas.microsoft.com/office/powerpoint/2010/main" val="284710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4"/>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3"/>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36">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nodeType="clickEffect">
                                  <p:stCondLst>
                                    <p:cond delay="0"/>
                                  </p:stCondLst>
                                  <p:childTnLst>
                                    <p:set>
                                      <p:cBhvr>
                                        <p:cTn id="78" dur="1" fill="hold">
                                          <p:stCondLst>
                                            <p:cond delay="0"/>
                                          </p:stCondLst>
                                        </p:cTn>
                                        <p:tgtEl>
                                          <p:spTgt spid="3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1" grpId="0"/>
      <p:bldP spid="13" grpId="0"/>
      <p:bldP spid="31" grpId="0"/>
      <p:bldP spid="34" grpId="0"/>
      <p:bldP spid="8" grpId="0"/>
      <p:bldP spid="9" grpId="0"/>
      <p:bldP spid="10" grpId="0"/>
      <p:bldP spid="27" grpId="0"/>
      <p:bldP spid="28" grpId="0"/>
      <p:bldP spid="30" grpId="0"/>
      <p:bldP spid="32" grpId="0"/>
      <p:bldP spid="33" grpId="0"/>
      <p:bldP spid="3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8133D3-89FE-4F5D-9A62-E4897615B624}"/>
              </a:ext>
            </a:extLst>
          </p:cNvPr>
          <p:cNvSpPr>
            <a:spLocks noGrp="1"/>
          </p:cNvSpPr>
          <p:nvPr>
            <p:ph type="title"/>
          </p:nvPr>
        </p:nvSpPr>
        <p:spPr>
          <a:xfrm>
            <a:off x="0" y="213556"/>
            <a:ext cx="4427580" cy="867600"/>
          </a:xfrm>
        </p:spPr>
        <p:txBody>
          <a:bodyPr anchor="ctr"/>
          <a:lstStyle/>
          <a:p>
            <a:r>
              <a:rPr lang="en-GB" dirty="0"/>
              <a:t>Una </a:t>
            </a:r>
            <a:r>
              <a:rPr lang="en-GB" dirty="0" err="1"/>
              <a:t>conversación</a:t>
            </a:r>
            <a:endParaRPr lang="en-GB" dirty="0"/>
          </a:p>
        </p:txBody>
      </p:sp>
      <p:sp>
        <p:nvSpPr>
          <p:cNvPr id="4" name="Rounded Rectangle 11">
            <a:extLst>
              <a:ext uri="{FF2B5EF4-FFF2-40B4-BE49-F238E27FC236}">
                <a16:creationId xmlns:a16="http://schemas.microsoft.com/office/drawing/2014/main" id="{27B9BE7E-58A6-4C31-A940-291C991A1539}"/>
              </a:ext>
            </a:extLst>
          </p:cNvPr>
          <p:cNvSpPr/>
          <p:nvPr/>
        </p:nvSpPr>
        <p:spPr>
          <a:xfrm>
            <a:off x="8348870" y="258166"/>
            <a:ext cx="357927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h</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5A9A0826-2066-4368-885D-5571F190D3B8}"/>
              </a:ext>
            </a:extLst>
          </p:cNvPr>
          <p:cNvSpPr txBox="1"/>
          <p:nvPr/>
        </p:nvSpPr>
        <p:spPr>
          <a:xfrm>
            <a:off x="239150" y="1765941"/>
            <a:ext cx="11688993" cy="4531497"/>
          </a:xfrm>
          <a:prstGeom prst="rect">
            <a:avLst/>
          </a:prstGeom>
          <a:noFill/>
          <a:ln>
            <a:solidFill>
              <a:schemeClr val="accent1"/>
            </a:solidFill>
          </a:ln>
        </p:spPr>
        <p:txBody>
          <a:bodyPr wrap="square" rtlCol="0">
            <a:spAutoFit/>
          </a:bodyPr>
          <a:lstStyle/>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A:</a:t>
            </a:r>
            <a:r>
              <a:rPr lang="es-ES_tradnl" sz="2000" dirty="0">
                <a:ea typeface="Calibri" panose="020F0502020204030204" pitchFamily="34" charset="0"/>
                <a:cs typeface="Times New Roman" panose="02020603050405020304" pitchFamily="18" charset="0"/>
              </a:rPr>
              <a:t> Hola, estoy bus</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ndo la es</a:t>
            </a:r>
            <a:r>
              <a:rPr lang="es-ES_tradnl" sz="2000" b="1" dirty="0">
                <a:ea typeface="Calibri" panose="020F0502020204030204" pitchFamily="34" charset="0"/>
                <a:cs typeface="Times New Roman" panose="02020603050405020304" pitchFamily="18" charset="0"/>
              </a:rPr>
              <a:t>cue</a:t>
            </a:r>
            <a:r>
              <a:rPr lang="es-ES_tradnl" sz="2000" dirty="0">
                <a:ea typeface="Calibri" panose="020F0502020204030204" pitchFamily="34" charset="0"/>
                <a:cs typeface="Times New Roman" panose="02020603050405020304" pitchFamily="18" charset="0"/>
              </a:rPr>
              <a:t>la de músi</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¿la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no</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s? Es mi primer día y no puedo en</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ntrar la </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lle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rrecta.</a:t>
            </a: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B:</a:t>
            </a:r>
            <a:r>
              <a:rPr lang="es-ES_tradnl" sz="2000" dirty="0">
                <a:ea typeface="Calibri" panose="020F0502020204030204" pitchFamily="34" charset="0"/>
                <a:cs typeface="Times New Roman" panose="02020603050405020304" pitchFamily="18" charset="0"/>
              </a:rPr>
              <a:t> ¡Soy estudiante de esa es</a:t>
            </a:r>
            <a:r>
              <a:rPr lang="es-ES_tradnl" sz="2000" b="1" dirty="0">
                <a:ea typeface="Calibri" panose="020F0502020204030204" pitchFamily="34" charset="0"/>
                <a:cs typeface="Times New Roman" panose="02020603050405020304" pitchFamily="18" charset="0"/>
              </a:rPr>
              <a:t>cue</a:t>
            </a:r>
            <a:r>
              <a:rPr lang="es-ES_tradnl" sz="2000" dirty="0">
                <a:ea typeface="Calibri" panose="020F0502020204030204" pitchFamily="34" charset="0"/>
                <a:cs typeface="Times New Roman" panose="02020603050405020304" pitchFamily="18" charset="0"/>
              </a:rPr>
              <a:t>la! Está en el </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ntro de la </a:t>
            </a:r>
            <a:r>
              <a:rPr lang="es-ES_tradnl" sz="2000" b="1" dirty="0">
                <a:ea typeface="Calibri" panose="020F0502020204030204" pitchFamily="34" charset="0"/>
                <a:cs typeface="Times New Roman" panose="02020603050405020304" pitchFamily="18" charset="0"/>
              </a:rPr>
              <a:t>ci</a:t>
            </a:r>
            <a:r>
              <a:rPr lang="es-ES_tradnl" sz="2000" dirty="0">
                <a:ea typeface="Calibri" panose="020F0502020204030204" pitchFamily="34" charset="0"/>
                <a:cs typeface="Times New Roman" panose="02020603050405020304" pitchFamily="18" charset="0"/>
              </a:rPr>
              <a:t>udad así que estamos muy </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r</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a:t>
            </a:r>
            <a:r>
              <a:rPr lang="es-ES_tradnl" sz="2000" b="1" dirty="0">
                <a:ea typeface="Calibri" panose="020F0502020204030204" pitchFamily="34" charset="0"/>
                <a:cs typeface="Times New Roman" panose="02020603050405020304" pitchFamily="18" charset="0"/>
              </a:rPr>
              <a:t>Cuá</a:t>
            </a:r>
            <a:r>
              <a:rPr lang="es-ES_tradnl" sz="2000" dirty="0">
                <a:ea typeface="Calibri" panose="020F0502020204030204" pitchFamily="34" charset="0"/>
                <a:cs typeface="Times New Roman" panose="02020603050405020304" pitchFamily="18" charset="0"/>
              </a:rPr>
              <a:t>ndo de</a:t>
            </a:r>
            <a:r>
              <a:rPr lang="es-ES_tradnl" sz="2000" b="1" dirty="0">
                <a:ea typeface="Calibri" panose="020F0502020204030204" pitchFamily="34" charset="0"/>
                <a:cs typeface="Times New Roman" panose="02020603050405020304" pitchFamily="18" charset="0"/>
              </a:rPr>
              <a:t>ci</a:t>
            </a:r>
            <a:r>
              <a:rPr lang="es-ES_tradnl" sz="2000" dirty="0">
                <a:ea typeface="Calibri" panose="020F0502020204030204" pitchFamily="34" charset="0"/>
                <a:cs typeface="Times New Roman" panose="02020603050405020304" pitchFamily="18" charset="0"/>
              </a:rPr>
              <a:t>diste estudiar músi</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a:t>
            </a: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A: </a:t>
            </a:r>
            <a:r>
              <a:rPr lang="es-ES_tradnl" sz="2000" dirty="0">
                <a:ea typeface="Calibri" panose="020F0502020204030204" pitchFamily="34" charset="0"/>
                <a:cs typeface="Times New Roman" panose="02020603050405020304" pitchFamily="18" charset="0"/>
              </a:rPr>
              <a:t>Ha</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 </a:t>
            </a:r>
            <a:r>
              <a:rPr lang="es-ES_tradnl" sz="2000" b="1" dirty="0">
                <a:ea typeface="Calibri" panose="020F0502020204030204" pitchFamily="34" charset="0"/>
                <a:cs typeface="Times New Roman" panose="02020603050405020304" pitchFamily="18" charset="0"/>
              </a:rPr>
              <a:t>cua</a:t>
            </a:r>
            <a:r>
              <a:rPr lang="es-ES_tradnl" sz="2000" dirty="0">
                <a:ea typeface="Calibri" panose="020F0502020204030204" pitchFamily="34" charset="0"/>
                <a:cs typeface="Times New Roman" panose="02020603050405020304" pitchFamily="18" charset="0"/>
              </a:rPr>
              <a:t>tro años.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mpré mi propia trompeta* y la usé para to</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r mi </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n</a:t>
            </a:r>
            <a:r>
              <a:rPr lang="es-ES_tradnl" sz="2000" b="1" dirty="0">
                <a:ea typeface="Calibri" panose="020F0502020204030204" pitchFamily="34" charset="0"/>
                <a:cs typeface="Times New Roman" panose="02020603050405020304" pitchFamily="18" charset="0"/>
              </a:rPr>
              <a:t>ci</a:t>
            </a:r>
            <a:r>
              <a:rPr lang="es-ES_tradnl" sz="2000" dirty="0">
                <a:ea typeface="Calibri" panose="020F0502020204030204" pitchFamily="34" charset="0"/>
                <a:cs typeface="Times New Roman" panose="02020603050405020304" pitchFamily="18" charset="0"/>
              </a:rPr>
              <a:t>ón favorita durante un espectá</a:t>
            </a:r>
            <a:r>
              <a:rPr lang="es-ES_tradnl" sz="2000" b="1" dirty="0">
                <a:ea typeface="Calibri" panose="020F0502020204030204" pitchFamily="34" charset="0"/>
                <a:cs typeface="Times New Roman" panose="02020603050405020304" pitchFamily="18" charset="0"/>
              </a:rPr>
              <a:t>cu</a:t>
            </a:r>
            <a:r>
              <a:rPr lang="es-ES_tradnl" sz="2000" dirty="0">
                <a:ea typeface="Calibri" panose="020F0502020204030204" pitchFamily="34" charset="0"/>
                <a:cs typeface="Times New Roman" panose="02020603050405020304" pitchFamily="18" charset="0"/>
              </a:rPr>
              <a:t>lo en el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legio. ¿Y tú?</a:t>
            </a: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B:</a:t>
            </a:r>
            <a:r>
              <a:rPr lang="es-ES_tradnl" sz="2000" dirty="0">
                <a:ea typeface="Calibri" panose="020F0502020204030204" pitchFamily="34" charset="0"/>
                <a:cs typeface="Times New Roman" panose="02020603050405020304" pitchFamily="18" charset="0"/>
              </a:rPr>
              <a:t> Ha</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 </a:t>
            </a:r>
            <a:r>
              <a:rPr lang="es-ES_tradnl" sz="2000" b="1" dirty="0">
                <a:ea typeface="Calibri" panose="020F0502020204030204" pitchFamily="34" charset="0"/>
                <a:cs typeface="Times New Roman" panose="02020603050405020304" pitchFamily="18" charset="0"/>
              </a:rPr>
              <a:t>ci</a:t>
            </a:r>
            <a:r>
              <a:rPr lang="es-ES_tradnl" sz="2000" dirty="0">
                <a:ea typeface="Calibri" panose="020F0502020204030204" pitchFamily="34" charset="0"/>
                <a:cs typeface="Times New Roman" panose="02020603050405020304" pitchFamily="18" charset="0"/>
              </a:rPr>
              <a:t>n</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 años, </a:t>
            </a:r>
            <a:r>
              <a:rPr lang="es-ES_tradnl" sz="2000" b="1" dirty="0">
                <a:ea typeface="Calibri" panose="020F0502020204030204" pitchFamily="34" charset="0"/>
                <a:cs typeface="Times New Roman" panose="02020603050405020304" pitchFamily="18" charset="0"/>
              </a:rPr>
              <a:t>cua</a:t>
            </a:r>
            <a:r>
              <a:rPr lang="es-ES_tradnl" sz="2000" dirty="0">
                <a:ea typeface="Calibri" panose="020F0502020204030204" pitchFamily="34" charset="0"/>
                <a:cs typeface="Times New Roman" panose="02020603050405020304" pitchFamily="18" charset="0"/>
              </a:rPr>
              <a:t>ndo re</a:t>
            </a:r>
            <a:r>
              <a:rPr lang="es-ES_tradnl" sz="2000" b="1" dirty="0">
                <a:ea typeface="Calibri" panose="020F0502020204030204" pitchFamily="34" charset="0"/>
                <a:cs typeface="Times New Roman" panose="02020603050405020304" pitchFamily="18" charset="0"/>
              </a:rPr>
              <a:t>ci</a:t>
            </a:r>
            <a:r>
              <a:rPr lang="es-ES_tradnl" sz="2000" dirty="0">
                <a:ea typeface="Calibri" panose="020F0502020204030204" pitchFamily="34" charset="0"/>
                <a:cs typeface="Times New Roman" panose="02020603050405020304" pitchFamily="18" charset="0"/>
              </a:rPr>
              <a:t>bí una armóni</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mo regalo de </a:t>
            </a:r>
            <a:r>
              <a:rPr lang="es-ES_tradnl" sz="2000" b="1" dirty="0">
                <a:ea typeface="Calibri" panose="020F0502020204030204" pitchFamily="34" charset="0"/>
                <a:cs typeface="Times New Roman" panose="02020603050405020304" pitchFamily="18" charset="0"/>
              </a:rPr>
              <a:t>cu</a:t>
            </a:r>
            <a:r>
              <a:rPr lang="es-ES_tradnl" sz="2000" dirty="0">
                <a:ea typeface="Calibri" panose="020F0502020204030204" pitchFamily="34" charset="0"/>
                <a:cs typeface="Times New Roman" panose="02020603050405020304" pitchFamily="18" charset="0"/>
              </a:rPr>
              <a:t>mpleaños. Me en</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ntó. ¿A tu familia le gusta la músi</a:t>
            </a:r>
            <a:r>
              <a:rPr lang="es-ES_tradnl" sz="2000" b="1" dirty="0">
                <a:ea typeface="Calibri" panose="020F0502020204030204" pitchFamily="34" charset="0"/>
                <a:cs typeface="Times New Roman" panose="02020603050405020304" pitchFamily="18" charset="0"/>
              </a:rPr>
              <a:t>ca </a:t>
            </a:r>
            <a:r>
              <a:rPr lang="es-ES_tradnl" sz="2000" dirty="0">
                <a:ea typeface="Calibri" panose="020F0502020204030204" pitchFamily="34" charset="0"/>
                <a:cs typeface="Times New Roman" panose="02020603050405020304" pitchFamily="18" charset="0"/>
              </a:rPr>
              <a:t>también?</a:t>
            </a: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A:</a:t>
            </a:r>
            <a:r>
              <a:rPr lang="es-ES_tradnl" sz="2000" dirty="0">
                <a:ea typeface="Calibri" panose="020F0502020204030204" pitchFamily="34" charset="0"/>
                <a:cs typeface="Times New Roman" panose="02020603050405020304" pitchFamily="18" charset="0"/>
              </a:rPr>
              <a:t> En el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legio de mi madre la músi</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no era una asignatura y no era parte de la orquesta</a:t>
            </a:r>
            <a:r>
              <a:rPr lang="es-ES" sz="2000" dirty="0">
                <a:ea typeface="Calibri" panose="020F0502020204030204" pitchFamily="34" charset="0"/>
                <a:cs typeface="Times New Roman" panose="02020603050405020304" pitchFamily="18" charset="0"/>
              </a:rPr>
              <a:t>*</a:t>
            </a:r>
            <a:r>
              <a:rPr lang="es-ES_tradnl" sz="2000" dirty="0">
                <a:ea typeface="Calibri" panose="020F0502020204030204" pitchFamily="34" charset="0"/>
                <a:cs typeface="Times New Roman" panose="02020603050405020304" pitchFamily="18" charset="0"/>
              </a:rPr>
              <a:t> porque tenía que </a:t>
            </a:r>
            <a:r>
              <a:rPr lang="es-ES_tradnl" sz="2000" b="1" dirty="0">
                <a:ea typeface="Calibri" panose="020F0502020204030204" pitchFamily="34" charset="0"/>
                <a:cs typeface="Times New Roman" panose="02020603050405020304" pitchFamily="18" charset="0"/>
              </a:rPr>
              <a:t>cui</a:t>
            </a:r>
            <a:r>
              <a:rPr lang="es-ES_tradnl" sz="2000" dirty="0">
                <a:ea typeface="Calibri" panose="020F0502020204030204" pitchFamily="34" charset="0"/>
                <a:cs typeface="Times New Roman" panose="02020603050405020304" pitchFamily="18" charset="0"/>
              </a:rPr>
              <a:t>dar a su hermano después del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legio.</a:t>
            </a: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B:</a:t>
            </a:r>
            <a:r>
              <a:rPr lang="es-ES_tradnl" sz="2000" dirty="0">
                <a:ea typeface="Calibri" panose="020F0502020204030204" pitchFamily="34" charset="0"/>
                <a:cs typeface="Times New Roman" panose="02020603050405020304" pitchFamily="18" charset="0"/>
              </a:rPr>
              <a:t> Hoy en día es una parte ne</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saria de la edu</a:t>
            </a:r>
            <a:r>
              <a:rPr lang="es-ES_tradnl" sz="2000" b="1" dirty="0">
                <a:ea typeface="Calibri" panose="020F0502020204030204" pitchFamily="34" charset="0"/>
                <a:cs typeface="Times New Roman" panose="02020603050405020304" pitchFamily="18" charset="0"/>
              </a:rPr>
              <a:t>caci</a:t>
            </a:r>
            <a:r>
              <a:rPr lang="es-ES_tradnl" sz="2000" dirty="0">
                <a:ea typeface="Calibri" panose="020F0502020204030204" pitchFamily="34" charset="0"/>
                <a:cs typeface="Times New Roman" panose="02020603050405020304" pitchFamily="18" charset="0"/>
              </a:rPr>
              <a:t>ón porque es muy importante en nuestra </a:t>
            </a:r>
            <a:r>
              <a:rPr lang="es-ES_tradnl" sz="2000" b="1" dirty="0">
                <a:ea typeface="Calibri" panose="020F0502020204030204" pitchFamily="34" charset="0"/>
                <a:cs typeface="Times New Roman" panose="02020603050405020304" pitchFamily="18" charset="0"/>
              </a:rPr>
              <a:t>cu</a:t>
            </a:r>
            <a:r>
              <a:rPr lang="es-ES_tradnl" sz="2000" dirty="0">
                <a:ea typeface="Calibri" panose="020F0502020204030204" pitchFamily="34" charset="0"/>
                <a:cs typeface="Times New Roman" panose="02020603050405020304" pitchFamily="18" charset="0"/>
              </a:rPr>
              <a:t>ltura. En mi casa es</a:t>
            </a:r>
            <a:r>
              <a:rPr lang="es-ES_tradnl" sz="2000" b="1" dirty="0">
                <a:ea typeface="Calibri" panose="020F0502020204030204" pitchFamily="34" charset="0"/>
                <a:cs typeface="Times New Roman" panose="02020603050405020304" pitchFamily="18" charset="0"/>
              </a:rPr>
              <a:t>cu</a:t>
            </a:r>
            <a:r>
              <a:rPr lang="es-ES_tradnl" sz="2000" dirty="0">
                <a:ea typeface="Calibri" panose="020F0502020204030204" pitchFamily="34" charset="0"/>
                <a:cs typeface="Times New Roman" panose="02020603050405020304" pitchFamily="18" charset="0"/>
              </a:rPr>
              <a:t>chamos músi</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todo el tiempo. </a:t>
            </a:r>
            <a:endParaRPr lang="en-GB" sz="2000" dirty="0">
              <a:ea typeface="Calibri" panose="020F0502020204030204" pitchFamily="34" charset="0"/>
              <a:cs typeface="Times New Roman" panose="02020603050405020304" pitchFamily="18" charset="0"/>
            </a:endParaRPr>
          </a:p>
        </p:txBody>
      </p:sp>
      <p:sp>
        <p:nvSpPr>
          <p:cNvPr id="11" name="TextBox 10">
            <a:extLst>
              <a:ext uri="{FF2B5EF4-FFF2-40B4-BE49-F238E27FC236}">
                <a16:creationId xmlns:a16="http://schemas.microsoft.com/office/drawing/2014/main" id="{2F034DD3-4FD1-4745-802F-E165609FC888}"/>
              </a:ext>
            </a:extLst>
          </p:cNvPr>
          <p:cNvSpPr txBox="1"/>
          <p:nvPr/>
        </p:nvSpPr>
        <p:spPr>
          <a:xfrm>
            <a:off x="4729617" y="213556"/>
            <a:ext cx="3034805" cy="1345818"/>
          </a:xfrm>
          <a:prstGeom prst="rect">
            <a:avLst/>
          </a:prstGeom>
          <a:noFill/>
          <a:ln w="38100">
            <a:solidFill>
              <a:schemeClr val="tx2"/>
            </a:solidFill>
          </a:ln>
        </p:spPr>
        <p:txBody>
          <a:bodyPr wrap="none" rtlCol="0">
            <a:spAutoFit/>
          </a:bodyPr>
          <a:lstStyle/>
          <a:p>
            <a:pPr>
              <a:lnSpc>
                <a:spcPts val="2500"/>
              </a:lnSpc>
            </a:pPr>
            <a:r>
              <a:rPr lang="en-GB" b="1" dirty="0">
                <a:solidFill>
                  <a:schemeClr val="accent1"/>
                </a:solidFill>
              </a:rPr>
              <a:t>*</a:t>
            </a:r>
            <a:r>
              <a:rPr lang="en-GB" b="1" u="sng" dirty="0">
                <a:solidFill>
                  <a:schemeClr val="accent1"/>
                </a:solidFill>
              </a:rPr>
              <a:t>Glossary:</a:t>
            </a:r>
          </a:p>
          <a:p>
            <a:pPr>
              <a:lnSpc>
                <a:spcPts val="2500"/>
              </a:lnSpc>
            </a:pPr>
            <a:r>
              <a:rPr lang="en-GB" dirty="0"/>
              <a:t>la </a:t>
            </a:r>
            <a:r>
              <a:rPr lang="en-GB" dirty="0" err="1"/>
              <a:t>trompeta</a:t>
            </a:r>
            <a:r>
              <a:rPr lang="en-GB" dirty="0"/>
              <a:t> = trumpet</a:t>
            </a:r>
          </a:p>
          <a:p>
            <a:pPr>
              <a:lnSpc>
                <a:spcPts val="2500"/>
              </a:lnSpc>
            </a:pPr>
            <a:r>
              <a:rPr lang="en-GB" dirty="0"/>
              <a:t>la </a:t>
            </a:r>
            <a:r>
              <a:rPr lang="en-GB" dirty="0" err="1"/>
              <a:t>armónica</a:t>
            </a:r>
            <a:r>
              <a:rPr lang="en-GB" dirty="0"/>
              <a:t> = harmonica</a:t>
            </a:r>
          </a:p>
          <a:p>
            <a:pPr>
              <a:lnSpc>
                <a:spcPts val="2500"/>
              </a:lnSpc>
            </a:pPr>
            <a:r>
              <a:rPr lang="en-GB" dirty="0"/>
              <a:t>la </a:t>
            </a:r>
            <a:r>
              <a:rPr lang="en-GB" dirty="0" err="1"/>
              <a:t>orquesta</a:t>
            </a:r>
            <a:r>
              <a:rPr lang="en-GB" dirty="0"/>
              <a:t> = orchestra</a:t>
            </a:r>
          </a:p>
        </p:txBody>
      </p:sp>
      <p:pic>
        <p:nvPicPr>
          <p:cNvPr id="2" name="Conversación sobre música - fonética.wav">
            <a:hlinkClick r:id="" action="ppaction://media"/>
            <a:extLst>
              <a:ext uri="{FF2B5EF4-FFF2-40B4-BE49-F238E27FC236}">
                <a16:creationId xmlns:a16="http://schemas.microsoft.com/office/drawing/2014/main" id="{6B8173C1-E646-73F6-8729-1487C68D16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0541819" y="746574"/>
            <a:ext cx="812800" cy="812800"/>
          </a:xfrm>
          <a:prstGeom prst="rect">
            <a:avLst/>
          </a:prstGeom>
        </p:spPr>
      </p:pic>
    </p:spTree>
    <p:extLst>
      <p:ext uri="{BB962C8B-B14F-4D97-AF65-F5344CB8AC3E}">
        <p14:creationId xmlns:p14="http://schemas.microsoft.com/office/powerpoint/2010/main" val="925480133"/>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8133D3-89FE-4F5D-9A62-E4897615B624}"/>
              </a:ext>
            </a:extLst>
          </p:cNvPr>
          <p:cNvSpPr>
            <a:spLocks noGrp="1"/>
          </p:cNvSpPr>
          <p:nvPr>
            <p:ph type="title"/>
          </p:nvPr>
        </p:nvSpPr>
        <p:spPr>
          <a:xfrm>
            <a:off x="0" y="213556"/>
            <a:ext cx="4427580" cy="867600"/>
          </a:xfrm>
        </p:spPr>
        <p:txBody>
          <a:bodyPr anchor="ctr"/>
          <a:lstStyle/>
          <a:p>
            <a:r>
              <a:rPr lang="en-GB" dirty="0" err="1"/>
              <a:t>Respuestas</a:t>
            </a:r>
            <a:endParaRPr lang="en-GB" dirty="0"/>
          </a:p>
        </p:txBody>
      </p:sp>
      <p:sp>
        <p:nvSpPr>
          <p:cNvPr id="4" name="Rounded Rectangle 11">
            <a:extLst>
              <a:ext uri="{FF2B5EF4-FFF2-40B4-BE49-F238E27FC236}">
                <a16:creationId xmlns:a16="http://schemas.microsoft.com/office/drawing/2014/main" id="{27B9BE7E-58A6-4C31-A940-291C991A1539}"/>
              </a:ext>
            </a:extLst>
          </p:cNvPr>
          <p:cNvSpPr/>
          <p:nvPr/>
        </p:nvSpPr>
        <p:spPr>
          <a:xfrm>
            <a:off x="8348870" y="258166"/>
            <a:ext cx="357927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h</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5A9A0826-2066-4368-885D-5571F190D3B8}"/>
              </a:ext>
            </a:extLst>
          </p:cNvPr>
          <p:cNvSpPr txBox="1"/>
          <p:nvPr/>
        </p:nvSpPr>
        <p:spPr>
          <a:xfrm>
            <a:off x="239150" y="1765941"/>
            <a:ext cx="11688993" cy="4531497"/>
          </a:xfrm>
          <a:prstGeom prst="rect">
            <a:avLst/>
          </a:prstGeom>
          <a:noFill/>
          <a:ln>
            <a:solidFill>
              <a:schemeClr val="accent1"/>
            </a:solidFill>
          </a:ln>
        </p:spPr>
        <p:txBody>
          <a:bodyPr wrap="square" rtlCol="0">
            <a:spAutoFit/>
          </a:bodyPr>
          <a:lstStyle/>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A:</a:t>
            </a:r>
            <a:r>
              <a:rPr lang="es-ES_tradnl" sz="2000" dirty="0">
                <a:ea typeface="Calibri" panose="020F0502020204030204" pitchFamily="34" charset="0"/>
                <a:cs typeface="Times New Roman" panose="02020603050405020304" pitchFamily="18" charset="0"/>
              </a:rPr>
              <a:t> Hola, estoy bus</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ndo la es</a:t>
            </a:r>
            <a:r>
              <a:rPr lang="es-ES_tradnl" sz="2000" b="1" dirty="0">
                <a:ea typeface="Calibri" panose="020F0502020204030204" pitchFamily="34" charset="0"/>
                <a:cs typeface="Times New Roman" panose="02020603050405020304" pitchFamily="18" charset="0"/>
              </a:rPr>
              <a:t>cue</a:t>
            </a:r>
            <a:r>
              <a:rPr lang="es-ES_tradnl" sz="2000" dirty="0">
                <a:ea typeface="Calibri" panose="020F0502020204030204" pitchFamily="34" charset="0"/>
                <a:cs typeface="Times New Roman" panose="02020603050405020304" pitchFamily="18" charset="0"/>
              </a:rPr>
              <a:t>la de músi</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¿la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no</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s? Es mi primer día y no puedo en</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ntrar la </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lle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rrecta.</a:t>
            </a: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B:</a:t>
            </a:r>
            <a:r>
              <a:rPr lang="es-ES_tradnl" sz="2000" dirty="0">
                <a:ea typeface="Calibri" panose="020F0502020204030204" pitchFamily="34" charset="0"/>
                <a:cs typeface="Times New Roman" panose="02020603050405020304" pitchFamily="18" charset="0"/>
              </a:rPr>
              <a:t> ¡Soy estudiante de esa es</a:t>
            </a:r>
            <a:r>
              <a:rPr lang="es-ES_tradnl" sz="2000" b="1" dirty="0">
                <a:ea typeface="Calibri" panose="020F0502020204030204" pitchFamily="34" charset="0"/>
                <a:cs typeface="Times New Roman" panose="02020603050405020304" pitchFamily="18" charset="0"/>
              </a:rPr>
              <a:t>cue</a:t>
            </a:r>
            <a:r>
              <a:rPr lang="es-ES_tradnl" sz="2000" dirty="0">
                <a:ea typeface="Calibri" panose="020F0502020204030204" pitchFamily="34" charset="0"/>
                <a:cs typeface="Times New Roman" panose="02020603050405020304" pitchFamily="18" charset="0"/>
              </a:rPr>
              <a:t>la! Está en el </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ntro de la </a:t>
            </a:r>
            <a:r>
              <a:rPr lang="es-ES_tradnl" sz="2000" b="1" dirty="0">
                <a:ea typeface="Calibri" panose="020F0502020204030204" pitchFamily="34" charset="0"/>
                <a:cs typeface="Times New Roman" panose="02020603050405020304" pitchFamily="18" charset="0"/>
              </a:rPr>
              <a:t>ci</a:t>
            </a:r>
            <a:r>
              <a:rPr lang="es-ES_tradnl" sz="2000" dirty="0">
                <a:ea typeface="Calibri" panose="020F0502020204030204" pitchFamily="34" charset="0"/>
                <a:cs typeface="Times New Roman" panose="02020603050405020304" pitchFamily="18" charset="0"/>
              </a:rPr>
              <a:t>udad así que estamos muy </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r</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a:t>
            </a:r>
            <a:r>
              <a:rPr lang="es-ES_tradnl" sz="2000" b="1" dirty="0">
                <a:ea typeface="Calibri" panose="020F0502020204030204" pitchFamily="34" charset="0"/>
                <a:cs typeface="Times New Roman" panose="02020603050405020304" pitchFamily="18" charset="0"/>
              </a:rPr>
              <a:t>Cuá</a:t>
            </a:r>
            <a:r>
              <a:rPr lang="es-ES_tradnl" sz="2000" dirty="0">
                <a:ea typeface="Calibri" panose="020F0502020204030204" pitchFamily="34" charset="0"/>
                <a:cs typeface="Times New Roman" panose="02020603050405020304" pitchFamily="18" charset="0"/>
              </a:rPr>
              <a:t>ndo de</a:t>
            </a:r>
            <a:r>
              <a:rPr lang="es-ES_tradnl" sz="2000" b="1" dirty="0">
                <a:ea typeface="Calibri" panose="020F0502020204030204" pitchFamily="34" charset="0"/>
                <a:cs typeface="Times New Roman" panose="02020603050405020304" pitchFamily="18" charset="0"/>
              </a:rPr>
              <a:t>ci</a:t>
            </a:r>
            <a:r>
              <a:rPr lang="es-ES_tradnl" sz="2000" dirty="0">
                <a:ea typeface="Calibri" panose="020F0502020204030204" pitchFamily="34" charset="0"/>
                <a:cs typeface="Times New Roman" panose="02020603050405020304" pitchFamily="18" charset="0"/>
              </a:rPr>
              <a:t>diste estudiar músi</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a:t>
            </a: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A: </a:t>
            </a:r>
            <a:r>
              <a:rPr lang="es-ES_tradnl" sz="2000" dirty="0">
                <a:ea typeface="Calibri" panose="020F0502020204030204" pitchFamily="34" charset="0"/>
                <a:cs typeface="Times New Roman" panose="02020603050405020304" pitchFamily="18" charset="0"/>
              </a:rPr>
              <a:t>Ha</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 </a:t>
            </a:r>
            <a:r>
              <a:rPr lang="es-ES_tradnl" sz="2000" b="1" dirty="0">
                <a:ea typeface="Calibri" panose="020F0502020204030204" pitchFamily="34" charset="0"/>
                <a:cs typeface="Times New Roman" panose="02020603050405020304" pitchFamily="18" charset="0"/>
              </a:rPr>
              <a:t>cua</a:t>
            </a:r>
            <a:r>
              <a:rPr lang="es-ES_tradnl" sz="2000" dirty="0">
                <a:ea typeface="Calibri" panose="020F0502020204030204" pitchFamily="34" charset="0"/>
                <a:cs typeface="Times New Roman" panose="02020603050405020304" pitchFamily="18" charset="0"/>
              </a:rPr>
              <a:t>tro años.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mpré mi propia trompeta* y la usé para to</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r mi </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n</a:t>
            </a:r>
            <a:r>
              <a:rPr lang="es-ES_tradnl" sz="2000" b="1" dirty="0">
                <a:ea typeface="Calibri" panose="020F0502020204030204" pitchFamily="34" charset="0"/>
                <a:cs typeface="Times New Roman" panose="02020603050405020304" pitchFamily="18" charset="0"/>
              </a:rPr>
              <a:t>ci</a:t>
            </a:r>
            <a:r>
              <a:rPr lang="es-ES_tradnl" sz="2000" dirty="0">
                <a:ea typeface="Calibri" panose="020F0502020204030204" pitchFamily="34" charset="0"/>
                <a:cs typeface="Times New Roman" panose="02020603050405020304" pitchFamily="18" charset="0"/>
              </a:rPr>
              <a:t>ón favorita durante un espectá</a:t>
            </a:r>
            <a:r>
              <a:rPr lang="es-ES_tradnl" sz="2000" b="1" dirty="0">
                <a:ea typeface="Calibri" panose="020F0502020204030204" pitchFamily="34" charset="0"/>
                <a:cs typeface="Times New Roman" panose="02020603050405020304" pitchFamily="18" charset="0"/>
              </a:rPr>
              <a:t>cu</a:t>
            </a:r>
            <a:r>
              <a:rPr lang="es-ES_tradnl" sz="2000" dirty="0">
                <a:ea typeface="Calibri" panose="020F0502020204030204" pitchFamily="34" charset="0"/>
                <a:cs typeface="Times New Roman" panose="02020603050405020304" pitchFamily="18" charset="0"/>
              </a:rPr>
              <a:t>lo en el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legio. ¿Y tú?</a:t>
            </a: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B:</a:t>
            </a:r>
            <a:r>
              <a:rPr lang="es-ES_tradnl" sz="2000" dirty="0">
                <a:ea typeface="Calibri" panose="020F0502020204030204" pitchFamily="34" charset="0"/>
                <a:cs typeface="Times New Roman" panose="02020603050405020304" pitchFamily="18" charset="0"/>
              </a:rPr>
              <a:t> Ha</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 </a:t>
            </a:r>
            <a:r>
              <a:rPr lang="es-ES_tradnl" sz="2000" b="1" dirty="0">
                <a:ea typeface="Calibri" panose="020F0502020204030204" pitchFamily="34" charset="0"/>
                <a:cs typeface="Times New Roman" panose="02020603050405020304" pitchFamily="18" charset="0"/>
              </a:rPr>
              <a:t>ci</a:t>
            </a:r>
            <a:r>
              <a:rPr lang="es-ES_tradnl" sz="2000" dirty="0">
                <a:ea typeface="Calibri" panose="020F0502020204030204" pitchFamily="34" charset="0"/>
                <a:cs typeface="Times New Roman" panose="02020603050405020304" pitchFamily="18" charset="0"/>
              </a:rPr>
              <a:t>n</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 años, </a:t>
            </a:r>
            <a:r>
              <a:rPr lang="es-ES_tradnl" sz="2000" b="1" dirty="0">
                <a:ea typeface="Calibri" panose="020F0502020204030204" pitchFamily="34" charset="0"/>
                <a:cs typeface="Times New Roman" panose="02020603050405020304" pitchFamily="18" charset="0"/>
              </a:rPr>
              <a:t>cua</a:t>
            </a:r>
            <a:r>
              <a:rPr lang="es-ES_tradnl" sz="2000" dirty="0">
                <a:ea typeface="Calibri" panose="020F0502020204030204" pitchFamily="34" charset="0"/>
                <a:cs typeface="Times New Roman" panose="02020603050405020304" pitchFamily="18" charset="0"/>
              </a:rPr>
              <a:t>ndo re</a:t>
            </a:r>
            <a:r>
              <a:rPr lang="es-ES_tradnl" sz="2000" b="1" dirty="0">
                <a:ea typeface="Calibri" panose="020F0502020204030204" pitchFamily="34" charset="0"/>
                <a:cs typeface="Times New Roman" panose="02020603050405020304" pitchFamily="18" charset="0"/>
              </a:rPr>
              <a:t>ci</a:t>
            </a:r>
            <a:r>
              <a:rPr lang="es-ES_tradnl" sz="2000" dirty="0">
                <a:ea typeface="Calibri" panose="020F0502020204030204" pitchFamily="34" charset="0"/>
                <a:cs typeface="Times New Roman" panose="02020603050405020304" pitchFamily="18" charset="0"/>
              </a:rPr>
              <a:t>bí una armóni</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mo regalo de </a:t>
            </a:r>
            <a:r>
              <a:rPr lang="es-ES_tradnl" sz="2000" b="1" dirty="0">
                <a:ea typeface="Calibri" panose="020F0502020204030204" pitchFamily="34" charset="0"/>
                <a:cs typeface="Times New Roman" panose="02020603050405020304" pitchFamily="18" charset="0"/>
              </a:rPr>
              <a:t>cu</a:t>
            </a:r>
            <a:r>
              <a:rPr lang="es-ES_tradnl" sz="2000" dirty="0">
                <a:ea typeface="Calibri" panose="020F0502020204030204" pitchFamily="34" charset="0"/>
                <a:cs typeface="Times New Roman" panose="02020603050405020304" pitchFamily="18" charset="0"/>
              </a:rPr>
              <a:t>mpleaños. Me en</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ntó. ¿A tu familia le gusta la músi</a:t>
            </a:r>
            <a:r>
              <a:rPr lang="es-ES_tradnl" sz="2000" b="1" dirty="0">
                <a:ea typeface="Calibri" panose="020F0502020204030204" pitchFamily="34" charset="0"/>
                <a:cs typeface="Times New Roman" panose="02020603050405020304" pitchFamily="18" charset="0"/>
              </a:rPr>
              <a:t>ca </a:t>
            </a:r>
            <a:r>
              <a:rPr lang="es-ES_tradnl" sz="2000" dirty="0">
                <a:ea typeface="Calibri" panose="020F0502020204030204" pitchFamily="34" charset="0"/>
                <a:cs typeface="Times New Roman" panose="02020603050405020304" pitchFamily="18" charset="0"/>
              </a:rPr>
              <a:t>también?</a:t>
            </a: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A:</a:t>
            </a:r>
            <a:r>
              <a:rPr lang="es-ES_tradnl" sz="2000" dirty="0">
                <a:ea typeface="Calibri" panose="020F0502020204030204" pitchFamily="34" charset="0"/>
                <a:cs typeface="Times New Roman" panose="02020603050405020304" pitchFamily="18" charset="0"/>
              </a:rPr>
              <a:t> En el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legio de mi madre la músi</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no era una asignatura y no podía ser parte de la orquesta</a:t>
            </a:r>
            <a:r>
              <a:rPr lang="es-ES" sz="2000" dirty="0">
                <a:ea typeface="Calibri" panose="020F0502020204030204" pitchFamily="34" charset="0"/>
                <a:cs typeface="Times New Roman" panose="02020603050405020304" pitchFamily="18" charset="0"/>
              </a:rPr>
              <a:t>*</a:t>
            </a:r>
            <a:r>
              <a:rPr lang="es-ES_tradnl" sz="2000" dirty="0">
                <a:ea typeface="Calibri" panose="020F0502020204030204" pitchFamily="34" charset="0"/>
                <a:cs typeface="Times New Roman" panose="02020603050405020304" pitchFamily="18" charset="0"/>
              </a:rPr>
              <a:t> porque tenía que </a:t>
            </a:r>
            <a:r>
              <a:rPr lang="es-ES_tradnl" sz="2000" b="1" dirty="0">
                <a:ea typeface="Calibri" panose="020F0502020204030204" pitchFamily="34" charset="0"/>
                <a:cs typeface="Times New Roman" panose="02020603050405020304" pitchFamily="18" charset="0"/>
              </a:rPr>
              <a:t>cui</a:t>
            </a:r>
            <a:r>
              <a:rPr lang="es-ES_tradnl" sz="2000" dirty="0">
                <a:ea typeface="Calibri" panose="020F0502020204030204" pitchFamily="34" charset="0"/>
                <a:cs typeface="Times New Roman" panose="02020603050405020304" pitchFamily="18" charset="0"/>
              </a:rPr>
              <a:t>dar a su hermano después del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legio.</a:t>
            </a: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B:</a:t>
            </a:r>
            <a:r>
              <a:rPr lang="es-ES_tradnl" sz="2000" dirty="0">
                <a:ea typeface="Calibri" panose="020F0502020204030204" pitchFamily="34" charset="0"/>
                <a:cs typeface="Times New Roman" panose="02020603050405020304" pitchFamily="18" charset="0"/>
              </a:rPr>
              <a:t> Hoy en día es una parte ne</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saria de la edu</a:t>
            </a:r>
            <a:r>
              <a:rPr lang="es-ES_tradnl" sz="2000" b="1" dirty="0">
                <a:ea typeface="Calibri" panose="020F0502020204030204" pitchFamily="34" charset="0"/>
                <a:cs typeface="Times New Roman" panose="02020603050405020304" pitchFamily="18" charset="0"/>
              </a:rPr>
              <a:t>caci</a:t>
            </a:r>
            <a:r>
              <a:rPr lang="es-ES_tradnl" sz="2000" dirty="0">
                <a:ea typeface="Calibri" panose="020F0502020204030204" pitchFamily="34" charset="0"/>
                <a:cs typeface="Times New Roman" panose="02020603050405020304" pitchFamily="18" charset="0"/>
              </a:rPr>
              <a:t>ón porque es muy importante en nuestra </a:t>
            </a:r>
            <a:r>
              <a:rPr lang="es-ES_tradnl" sz="2000" b="1" dirty="0">
                <a:ea typeface="Calibri" panose="020F0502020204030204" pitchFamily="34" charset="0"/>
                <a:cs typeface="Times New Roman" panose="02020603050405020304" pitchFamily="18" charset="0"/>
              </a:rPr>
              <a:t>cu</a:t>
            </a:r>
            <a:r>
              <a:rPr lang="es-ES_tradnl" sz="2000" dirty="0">
                <a:ea typeface="Calibri" panose="020F0502020204030204" pitchFamily="34" charset="0"/>
                <a:cs typeface="Times New Roman" panose="02020603050405020304" pitchFamily="18" charset="0"/>
              </a:rPr>
              <a:t>ltura. En mi familia es</a:t>
            </a:r>
            <a:r>
              <a:rPr lang="es-ES_tradnl" sz="2000" b="1" dirty="0">
                <a:ea typeface="Calibri" panose="020F0502020204030204" pitchFamily="34" charset="0"/>
                <a:cs typeface="Times New Roman" panose="02020603050405020304" pitchFamily="18" charset="0"/>
              </a:rPr>
              <a:t>cu</a:t>
            </a:r>
            <a:r>
              <a:rPr lang="es-ES_tradnl" sz="2000" dirty="0">
                <a:ea typeface="Calibri" panose="020F0502020204030204" pitchFamily="34" charset="0"/>
                <a:cs typeface="Times New Roman" panose="02020603050405020304" pitchFamily="18" charset="0"/>
              </a:rPr>
              <a:t>chamos músi</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todo el tiempo. </a:t>
            </a:r>
            <a:endParaRPr lang="en-GB" sz="2000" dirty="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4D75C12E-09F8-4067-9129-81EA07FC0CF0}"/>
              </a:ext>
            </a:extLst>
          </p:cNvPr>
          <p:cNvSpPr txBox="1"/>
          <p:nvPr/>
        </p:nvSpPr>
        <p:spPr>
          <a:xfrm>
            <a:off x="4489416" y="2542303"/>
            <a:ext cx="1107996" cy="369332"/>
          </a:xfrm>
          <a:prstGeom prst="rect">
            <a:avLst/>
          </a:prstGeom>
          <a:solidFill>
            <a:schemeClr val="bg1"/>
          </a:solidFill>
        </p:spPr>
        <p:txBody>
          <a:bodyPr wrap="none" rtlCol="0">
            <a:spAutoFit/>
          </a:bodyPr>
          <a:lstStyle/>
          <a:p>
            <a:pPr algn="ctr"/>
            <a:r>
              <a:rPr lang="en-GB" dirty="0"/>
              <a:t>________</a:t>
            </a:r>
          </a:p>
        </p:txBody>
      </p:sp>
      <p:sp>
        <p:nvSpPr>
          <p:cNvPr id="7" name="TextBox 6">
            <a:extLst>
              <a:ext uri="{FF2B5EF4-FFF2-40B4-BE49-F238E27FC236}">
                <a16:creationId xmlns:a16="http://schemas.microsoft.com/office/drawing/2014/main" id="{75AED9A6-2034-4D02-89CF-3EE897629CF7}"/>
              </a:ext>
            </a:extLst>
          </p:cNvPr>
          <p:cNvSpPr txBox="1"/>
          <p:nvPr/>
        </p:nvSpPr>
        <p:spPr>
          <a:xfrm>
            <a:off x="6844878" y="2542303"/>
            <a:ext cx="877163" cy="369332"/>
          </a:xfrm>
          <a:prstGeom prst="rect">
            <a:avLst/>
          </a:prstGeom>
          <a:solidFill>
            <a:schemeClr val="bg1"/>
          </a:solidFill>
        </p:spPr>
        <p:txBody>
          <a:bodyPr wrap="none" rtlCol="0">
            <a:spAutoFit/>
          </a:bodyPr>
          <a:lstStyle/>
          <a:p>
            <a:pPr algn="ctr"/>
            <a:r>
              <a:rPr lang="en-GB" dirty="0"/>
              <a:t>______</a:t>
            </a:r>
          </a:p>
        </p:txBody>
      </p:sp>
      <p:sp>
        <p:nvSpPr>
          <p:cNvPr id="8" name="TextBox 7">
            <a:extLst>
              <a:ext uri="{FF2B5EF4-FFF2-40B4-BE49-F238E27FC236}">
                <a16:creationId xmlns:a16="http://schemas.microsoft.com/office/drawing/2014/main" id="{7715AF54-9225-4AA9-BC76-F6DFC34DA1D2}"/>
              </a:ext>
            </a:extLst>
          </p:cNvPr>
          <p:cNvSpPr txBox="1"/>
          <p:nvPr/>
        </p:nvSpPr>
        <p:spPr>
          <a:xfrm>
            <a:off x="8449209" y="2542303"/>
            <a:ext cx="992579" cy="369332"/>
          </a:xfrm>
          <a:prstGeom prst="rect">
            <a:avLst/>
          </a:prstGeom>
          <a:solidFill>
            <a:schemeClr val="bg1"/>
          </a:solidFill>
        </p:spPr>
        <p:txBody>
          <a:bodyPr wrap="none" rtlCol="0">
            <a:spAutoFit/>
          </a:bodyPr>
          <a:lstStyle/>
          <a:p>
            <a:pPr algn="ctr"/>
            <a:r>
              <a:rPr lang="en-GB" dirty="0"/>
              <a:t>_______</a:t>
            </a:r>
          </a:p>
        </p:txBody>
      </p:sp>
      <p:sp>
        <p:nvSpPr>
          <p:cNvPr id="10" name="TextBox 9">
            <a:extLst>
              <a:ext uri="{FF2B5EF4-FFF2-40B4-BE49-F238E27FC236}">
                <a16:creationId xmlns:a16="http://schemas.microsoft.com/office/drawing/2014/main" id="{ADB0B8FC-860C-45D6-B855-9993D5A55048}"/>
              </a:ext>
            </a:extLst>
          </p:cNvPr>
          <p:cNvSpPr txBox="1"/>
          <p:nvPr/>
        </p:nvSpPr>
        <p:spPr>
          <a:xfrm>
            <a:off x="865599" y="2855363"/>
            <a:ext cx="877163" cy="369332"/>
          </a:xfrm>
          <a:prstGeom prst="rect">
            <a:avLst/>
          </a:prstGeom>
          <a:solidFill>
            <a:schemeClr val="bg1"/>
          </a:solidFill>
        </p:spPr>
        <p:txBody>
          <a:bodyPr wrap="none" rtlCol="0">
            <a:spAutoFit/>
          </a:bodyPr>
          <a:lstStyle/>
          <a:p>
            <a:pPr algn="ctr"/>
            <a:r>
              <a:rPr lang="en-GB" dirty="0"/>
              <a:t>______</a:t>
            </a:r>
          </a:p>
        </p:txBody>
      </p:sp>
      <p:sp>
        <p:nvSpPr>
          <p:cNvPr id="12" name="TextBox 11">
            <a:extLst>
              <a:ext uri="{FF2B5EF4-FFF2-40B4-BE49-F238E27FC236}">
                <a16:creationId xmlns:a16="http://schemas.microsoft.com/office/drawing/2014/main" id="{1554BF01-F852-4472-9612-FECF0401CB78}"/>
              </a:ext>
            </a:extLst>
          </p:cNvPr>
          <p:cNvSpPr txBox="1"/>
          <p:nvPr/>
        </p:nvSpPr>
        <p:spPr>
          <a:xfrm>
            <a:off x="1927157" y="2855363"/>
            <a:ext cx="1107996" cy="369332"/>
          </a:xfrm>
          <a:prstGeom prst="rect">
            <a:avLst/>
          </a:prstGeom>
          <a:solidFill>
            <a:schemeClr val="bg1"/>
          </a:solidFill>
        </p:spPr>
        <p:txBody>
          <a:bodyPr wrap="none" rtlCol="0">
            <a:spAutoFit/>
          </a:bodyPr>
          <a:lstStyle/>
          <a:p>
            <a:pPr algn="ctr"/>
            <a:r>
              <a:rPr lang="en-GB" dirty="0"/>
              <a:t>________</a:t>
            </a:r>
          </a:p>
        </p:txBody>
      </p:sp>
      <p:sp>
        <p:nvSpPr>
          <p:cNvPr id="13" name="TextBox 12">
            <a:extLst>
              <a:ext uri="{FF2B5EF4-FFF2-40B4-BE49-F238E27FC236}">
                <a16:creationId xmlns:a16="http://schemas.microsoft.com/office/drawing/2014/main" id="{CA08AA52-CDF4-47B7-AC62-949EAB6CFE83}"/>
              </a:ext>
            </a:extLst>
          </p:cNvPr>
          <p:cNvSpPr txBox="1"/>
          <p:nvPr/>
        </p:nvSpPr>
        <p:spPr>
          <a:xfrm>
            <a:off x="2969008" y="2855363"/>
            <a:ext cx="1223412" cy="369332"/>
          </a:xfrm>
          <a:prstGeom prst="rect">
            <a:avLst/>
          </a:prstGeom>
          <a:solidFill>
            <a:schemeClr val="bg1"/>
          </a:solidFill>
        </p:spPr>
        <p:txBody>
          <a:bodyPr wrap="none" rtlCol="0">
            <a:spAutoFit/>
          </a:bodyPr>
          <a:lstStyle/>
          <a:p>
            <a:pPr algn="ctr"/>
            <a:r>
              <a:rPr lang="en-GB" dirty="0"/>
              <a:t>_________</a:t>
            </a:r>
          </a:p>
        </p:txBody>
      </p:sp>
      <p:sp>
        <p:nvSpPr>
          <p:cNvPr id="14" name="TextBox 13">
            <a:extLst>
              <a:ext uri="{FF2B5EF4-FFF2-40B4-BE49-F238E27FC236}">
                <a16:creationId xmlns:a16="http://schemas.microsoft.com/office/drawing/2014/main" id="{4C809485-BA89-468E-A926-028D7FD312DD}"/>
              </a:ext>
            </a:extLst>
          </p:cNvPr>
          <p:cNvSpPr txBox="1"/>
          <p:nvPr/>
        </p:nvSpPr>
        <p:spPr>
          <a:xfrm>
            <a:off x="5234271" y="2855363"/>
            <a:ext cx="941341" cy="369332"/>
          </a:xfrm>
          <a:prstGeom prst="rect">
            <a:avLst/>
          </a:prstGeom>
          <a:solidFill>
            <a:schemeClr val="bg1"/>
          </a:solidFill>
        </p:spPr>
        <p:txBody>
          <a:bodyPr wrap="square" rtlCol="0">
            <a:spAutoFit/>
          </a:bodyPr>
          <a:lstStyle/>
          <a:p>
            <a:pPr algn="ctr"/>
            <a:r>
              <a:rPr lang="en-GB" dirty="0"/>
              <a:t>______</a:t>
            </a:r>
          </a:p>
        </p:txBody>
      </p:sp>
      <p:sp>
        <p:nvSpPr>
          <p:cNvPr id="15" name="TextBox 14">
            <a:extLst>
              <a:ext uri="{FF2B5EF4-FFF2-40B4-BE49-F238E27FC236}">
                <a16:creationId xmlns:a16="http://schemas.microsoft.com/office/drawing/2014/main" id="{ED111C0F-D52F-400D-A76F-5240308A518B}"/>
              </a:ext>
            </a:extLst>
          </p:cNvPr>
          <p:cNvSpPr txBox="1"/>
          <p:nvPr/>
        </p:nvSpPr>
        <p:spPr>
          <a:xfrm>
            <a:off x="7568080" y="4023618"/>
            <a:ext cx="877163" cy="369332"/>
          </a:xfrm>
          <a:prstGeom prst="rect">
            <a:avLst/>
          </a:prstGeom>
          <a:solidFill>
            <a:schemeClr val="bg1"/>
          </a:solidFill>
        </p:spPr>
        <p:txBody>
          <a:bodyPr wrap="none" rtlCol="0">
            <a:spAutoFit/>
          </a:bodyPr>
          <a:lstStyle/>
          <a:p>
            <a:pPr algn="ctr"/>
            <a:r>
              <a:rPr lang="en-GB" dirty="0"/>
              <a:t>______</a:t>
            </a:r>
          </a:p>
        </p:txBody>
      </p:sp>
      <p:sp>
        <p:nvSpPr>
          <p:cNvPr id="16" name="TextBox 15">
            <a:extLst>
              <a:ext uri="{FF2B5EF4-FFF2-40B4-BE49-F238E27FC236}">
                <a16:creationId xmlns:a16="http://schemas.microsoft.com/office/drawing/2014/main" id="{C55DF7B5-9A02-4834-BC16-59D913473E48}"/>
              </a:ext>
            </a:extLst>
          </p:cNvPr>
          <p:cNvSpPr txBox="1"/>
          <p:nvPr/>
        </p:nvSpPr>
        <p:spPr>
          <a:xfrm>
            <a:off x="6229252" y="4023618"/>
            <a:ext cx="1338828" cy="369332"/>
          </a:xfrm>
          <a:prstGeom prst="rect">
            <a:avLst/>
          </a:prstGeom>
          <a:solidFill>
            <a:schemeClr val="bg1"/>
          </a:solidFill>
        </p:spPr>
        <p:txBody>
          <a:bodyPr wrap="none" rtlCol="0">
            <a:spAutoFit/>
          </a:bodyPr>
          <a:lstStyle/>
          <a:p>
            <a:pPr algn="ctr"/>
            <a:r>
              <a:rPr lang="en-GB" dirty="0"/>
              <a:t>__________</a:t>
            </a:r>
          </a:p>
        </p:txBody>
      </p:sp>
      <p:sp>
        <p:nvSpPr>
          <p:cNvPr id="17" name="TextBox 16">
            <a:extLst>
              <a:ext uri="{FF2B5EF4-FFF2-40B4-BE49-F238E27FC236}">
                <a16:creationId xmlns:a16="http://schemas.microsoft.com/office/drawing/2014/main" id="{08160BBF-860F-4659-9351-BC18F83D99B2}"/>
              </a:ext>
            </a:extLst>
          </p:cNvPr>
          <p:cNvSpPr txBox="1"/>
          <p:nvPr/>
        </p:nvSpPr>
        <p:spPr>
          <a:xfrm>
            <a:off x="4966624" y="4023618"/>
            <a:ext cx="761747" cy="369332"/>
          </a:xfrm>
          <a:prstGeom prst="rect">
            <a:avLst/>
          </a:prstGeom>
          <a:solidFill>
            <a:schemeClr val="bg1"/>
          </a:solidFill>
        </p:spPr>
        <p:txBody>
          <a:bodyPr wrap="none" rtlCol="0">
            <a:spAutoFit/>
          </a:bodyPr>
          <a:lstStyle/>
          <a:p>
            <a:pPr algn="ctr"/>
            <a:r>
              <a:rPr lang="en-GB" dirty="0"/>
              <a:t>_____</a:t>
            </a:r>
          </a:p>
        </p:txBody>
      </p:sp>
      <p:sp>
        <p:nvSpPr>
          <p:cNvPr id="18" name="TextBox 17">
            <a:extLst>
              <a:ext uri="{FF2B5EF4-FFF2-40B4-BE49-F238E27FC236}">
                <a16:creationId xmlns:a16="http://schemas.microsoft.com/office/drawing/2014/main" id="{FAEEC4FD-80C6-4817-85F1-09E67D08AAD4}"/>
              </a:ext>
            </a:extLst>
          </p:cNvPr>
          <p:cNvSpPr txBox="1"/>
          <p:nvPr/>
        </p:nvSpPr>
        <p:spPr>
          <a:xfrm>
            <a:off x="3858628" y="4023618"/>
            <a:ext cx="1107996" cy="369332"/>
          </a:xfrm>
          <a:prstGeom prst="rect">
            <a:avLst/>
          </a:prstGeom>
          <a:solidFill>
            <a:schemeClr val="bg1"/>
          </a:solidFill>
        </p:spPr>
        <p:txBody>
          <a:bodyPr wrap="none" rtlCol="0">
            <a:spAutoFit/>
          </a:bodyPr>
          <a:lstStyle/>
          <a:p>
            <a:pPr algn="ctr"/>
            <a:r>
              <a:rPr lang="en-GB" dirty="0"/>
              <a:t>________</a:t>
            </a:r>
          </a:p>
        </p:txBody>
      </p:sp>
      <p:sp>
        <p:nvSpPr>
          <p:cNvPr id="19" name="TextBox 18">
            <a:extLst>
              <a:ext uri="{FF2B5EF4-FFF2-40B4-BE49-F238E27FC236}">
                <a16:creationId xmlns:a16="http://schemas.microsoft.com/office/drawing/2014/main" id="{CEE8FFEA-D953-4C22-864D-1081DFE447AF}"/>
              </a:ext>
            </a:extLst>
          </p:cNvPr>
          <p:cNvSpPr txBox="1"/>
          <p:nvPr/>
        </p:nvSpPr>
        <p:spPr>
          <a:xfrm>
            <a:off x="1602084" y="4023618"/>
            <a:ext cx="778045" cy="369332"/>
          </a:xfrm>
          <a:prstGeom prst="rect">
            <a:avLst/>
          </a:prstGeom>
          <a:solidFill>
            <a:schemeClr val="bg1"/>
          </a:solidFill>
        </p:spPr>
        <p:txBody>
          <a:bodyPr wrap="square" rtlCol="0">
            <a:spAutoFit/>
          </a:bodyPr>
          <a:lstStyle/>
          <a:p>
            <a:pPr algn="ctr"/>
            <a:r>
              <a:rPr lang="en-GB" dirty="0"/>
              <a:t>_____</a:t>
            </a:r>
          </a:p>
        </p:txBody>
      </p:sp>
      <p:sp>
        <p:nvSpPr>
          <p:cNvPr id="23" name="TextBox 22">
            <a:extLst>
              <a:ext uri="{FF2B5EF4-FFF2-40B4-BE49-F238E27FC236}">
                <a16:creationId xmlns:a16="http://schemas.microsoft.com/office/drawing/2014/main" id="{2FAB32F1-DEDE-468B-BBCE-6FF087F19865}"/>
              </a:ext>
            </a:extLst>
          </p:cNvPr>
          <p:cNvSpPr txBox="1"/>
          <p:nvPr/>
        </p:nvSpPr>
        <p:spPr>
          <a:xfrm>
            <a:off x="2380129" y="4023618"/>
            <a:ext cx="761747" cy="369332"/>
          </a:xfrm>
          <a:prstGeom prst="rect">
            <a:avLst/>
          </a:prstGeom>
          <a:solidFill>
            <a:schemeClr val="bg1"/>
          </a:solidFill>
        </p:spPr>
        <p:txBody>
          <a:bodyPr wrap="none" rtlCol="0">
            <a:spAutoFit/>
          </a:bodyPr>
          <a:lstStyle/>
          <a:p>
            <a:pPr algn="ctr"/>
            <a:r>
              <a:rPr lang="en-GB" dirty="0"/>
              <a:t>_____</a:t>
            </a:r>
          </a:p>
        </p:txBody>
      </p:sp>
      <p:sp>
        <p:nvSpPr>
          <p:cNvPr id="26" name="TextBox 25">
            <a:extLst>
              <a:ext uri="{FF2B5EF4-FFF2-40B4-BE49-F238E27FC236}">
                <a16:creationId xmlns:a16="http://schemas.microsoft.com/office/drawing/2014/main" id="{B8ACE8D4-0C9E-4277-A8E8-7C18D6D31D43}"/>
              </a:ext>
            </a:extLst>
          </p:cNvPr>
          <p:cNvSpPr txBox="1"/>
          <p:nvPr/>
        </p:nvSpPr>
        <p:spPr>
          <a:xfrm>
            <a:off x="5549798" y="5877919"/>
            <a:ext cx="877163" cy="369332"/>
          </a:xfrm>
          <a:prstGeom prst="rect">
            <a:avLst/>
          </a:prstGeom>
          <a:solidFill>
            <a:schemeClr val="bg1"/>
          </a:solidFill>
        </p:spPr>
        <p:txBody>
          <a:bodyPr wrap="none" rtlCol="0">
            <a:spAutoFit/>
          </a:bodyPr>
          <a:lstStyle/>
          <a:p>
            <a:pPr algn="ctr"/>
            <a:r>
              <a:rPr lang="en-GB" dirty="0"/>
              <a:t>______</a:t>
            </a:r>
          </a:p>
        </p:txBody>
      </p:sp>
      <p:sp>
        <p:nvSpPr>
          <p:cNvPr id="27" name="TextBox 26">
            <a:extLst>
              <a:ext uri="{FF2B5EF4-FFF2-40B4-BE49-F238E27FC236}">
                <a16:creationId xmlns:a16="http://schemas.microsoft.com/office/drawing/2014/main" id="{38BA2144-01F2-464A-8F31-AA0D7D31D8F4}"/>
              </a:ext>
            </a:extLst>
          </p:cNvPr>
          <p:cNvSpPr txBox="1"/>
          <p:nvPr/>
        </p:nvSpPr>
        <p:spPr>
          <a:xfrm>
            <a:off x="3891333" y="5877919"/>
            <a:ext cx="1658465" cy="369332"/>
          </a:xfrm>
          <a:prstGeom prst="rect">
            <a:avLst/>
          </a:prstGeom>
          <a:solidFill>
            <a:schemeClr val="bg1"/>
          </a:solidFill>
        </p:spPr>
        <p:txBody>
          <a:bodyPr wrap="square" rtlCol="0">
            <a:spAutoFit/>
          </a:bodyPr>
          <a:lstStyle/>
          <a:p>
            <a:pPr algn="ctr"/>
            <a:r>
              <a:rPr lang="en-GB" dirty="0"/>
              <a:t>____________</a:t>
            </a:r>
          </a:p>
        </p:txBody>
      </p:sp>
      <p:sp>
        <p:nvSpPr>
          <p:cNvPr id="28" name="TextBox 27">
            <a:extLst>
              <a:ext uri="{FF2B5EF4-FFF2-40B4-BE49-F238E27FC236}">
                <a16:creationId xmlns:a16="http://schemas.microsoft.com/office/drawing/2014/main" id="{5B9AABAC-888D-4CF4-89E9-4625584B710B}"/>
              </a:ext>
            </a:extLst>
          </p:cNvPr>
          <p:cNvSpPr txBox="1"/>
          <p:nvPr/>
        </p:nvSpPr>
        <p:spPr>
          <a:xfrm>
            <a:off x="1293652" y="5882155"/>
            <a:ext cx="877163" cy="369332"/>
          </a:xfrm>
          <a:prstGeom prst="rect">
            <a:avLst/>
          </a:prstGeom>
          <a:solidFill>
            <a:schemeClr val="bg1"/>
          </a:solidFill>
        </p:spPr>
        <p:txBody>
          <a:bodyPr wrap="square" rtlCol="0">
            <a:spAutoFit/>
          </a:bodyPr>
          <a:lstStyle/>
          <a:p>
            <a:pPr algn="ctr"/>
            <a:r>
              <a:rPr lang="en-GB" dirty="0"/>
              <a:t>______</a:t>
            </a:r>
          </a:p>
        </p:txBody>
      </p:sp>
      <p:sp>
        <p:nvSpPr>
          <p:cNvPr id="29" name="TextBox 28">
            <a:extLst>
              <a:ext uri="{FF2B5EF4-FFF2-40B4-BE49-F238E27FC236}">
                <a16:creationId xmlns:a16="http://schemas.microsoft.com/office/drawing/2014/main" id="{997D20E8-C327-4DC2-86A7-20FF52092114}"/>
              </a:ext>
            </a:extLst>
          </p:cNvPr>
          <p:cNvSpPr txBox="1"/>
          <p:nvPr/>
        </p:nvSpPr>
        <p:spPr>
          <a:xfrm>
            <a:off x="6642202" y="5554485"/>
            <a:ext cx="1454244" cy="369332"/>
          </a:xfrm>
          <a:prstGeom prst="rect">
            <a:avLst/>
          </a:prstGeom>
          <a:solidFill>
            <a:schemeClr val="bg1"/>
          </a:solidFill>
        </p:spPr>
        <p:txBody>
          <a:bodyPr wrap="none" rtlCol="0">
            <a:spAutoFit/>
          </a:bodyPr>
          <a:lstStyle/>
          <a:p>
            <a:pPr algn="ctr"/>
            <a:r>
              <a:rPr lang="en-GB" dirty="0"/>
              <a:t>___________</a:t>
            </a:r>
          </a:p>
        </p:txBody>
      </p:sp>
      <p:sp>
        <p:nvSpPr>
          <p:cNvPr id="30" name="TextBox 29">
            <a:extLst>
              <a:ext uri="{FF2B5EF4-FFF2-40B4-BE49-F238E27FC236}">
                <a16:creationId xmlns:a16="http://schemas.microsoft.com/office/drawing/2014/main" id="{28B3A185-0E08-4931-A461-D97025E8F521}"/>
              </a:ext>
            </a:extLst>
          </p:cNvPr>
          <p:cNvSpPr txBox="1"/>
          <p:nvPr/>
        </p:nvSpPr>
        <p:spPr>
          <a:xfrm>
            <a:off x="4682003" y="5554485"/>
            <a:ext cx="1223412" cy="369332"/>
          </a:xfrm>
          <a:prstGeom prst="rect">
            <a:avLst/>
          </a:prstGeom>
          <a:solidFill>
            <a:schemeClr val="bg1"/>
          </a:solidFill>
        </p:spPr>
        <p:txBody>
          <a:bodyPr wrap="none" rtlCol="0">
            <a:spAutoFit/>
          </a:bodyPr>
          <a:lstStyle/>
          <a:p>
            <a:pPr algn="ctr"/>
            <a:r>
              <a:rPr lang="en-GB" dirty="0"/>
              <a:t>_________</a:t>
            </a:r>
          </a:p>
        </p:txBody>
      </p:sp>
      <p:sp>
        <p:nvSpPr>
          <p:cNvPr id="31" name="TextBox 30">
            <a:extLst>
              <a:ext uri="{FF2B5EF4-FFF2-40B4-BE49-F238E27FC236}">
                <a16:creationId xmlns:a16="http://schemas.microsoft.com/office/drawing/2014/main" id="{46C3EAEA-5CA9-4FFA-8599-ED32839935BB}"/>
              </a:ext>
            </a:extLst>
          </p:cNvPr>
          <p:cNvSpPr txBox="1"/>
          <p:nvPr/>
        </p:nvSpPr>
        <p:spPr>
          <a:xfrm>
            <a:off x="4399179" y="4368759"/>
            <a:ext cx="992580" cy="369332"/>
          </a:xfrm>
          <a:prstGeom prst="rect">
            <a:avLst/>
          </a:prstGeom>
          <a:solidFill>
            <a:schemeClr val="bg1"/>
          </a:solidFill>
        </p:spPr>
        <p:txBody>
          <a:bodyPr wrap="none" rtlCol="0">
            <a:spAutoFit/>
          </a:bodyPr>
          <a:lstStyle/>
          <a:p>
            <a:pPr algn="ctr"/>
            <a:r>
              <a:rPr lang="en-GB" dirty="0"/>
              <a:t>_______</a:t>
            </a:r>
          </a:p>
        </p:txBody>
      </p:sp>
      <p:sp>
        <p:nvSpPr>
          <p:cNvPr id="32" name="TextBox 31">
            <a:extLst>
              <a:ext uri="{FF2B5EF4-FFF2-40B4-BE49-F238E27FC236}">
                <a16:creationId xmlns:a16="http://schemas.microsoft.com/office/drawing/2014/main" id="{A46C19E2-376A-44F0-B0BD-320275643B7D}"/>
              </a:ext>
            </a:extLst>
          </p:cNvPr>
          <p:cNvSpPr txBox="1"/>
          <p:nvPr/>
        </p:nvSpPr>
        <p:spPr>
          <a:xfrm>
            <a:off x="279554" y="4368759"/>
            <a:ext cx="1223412" cy="369332"/>
          </a:xfrm>
          <a:prstGeom prst="rect">
            <a:avLst/>
          </a:prstGeom>
          <a:solidFill>
            <a:schemeClr val="bg1"/>
          </a:solidFill>
        </p:spPr>
        <p:txBody>
          <a:bodyPr wrap="none" rtlCol="0">
            <a:spAutoFit/>
          </a:bodyPr>
          <a:lstStyle/>
          <a:p>
            <a:pPr algn="ctr"/>
            <a:r>
              <a:rPr lang="en-GB" dirty="0"/>
              <a:t>_________</a:t>
            </a:r>
          </a:p>
        </p:txBody>
      </p:sp>
      <p:sp>
        <p:nvSpPr>
          <p:cNvPr id="33" name="TextBox 32">
            <a:extLst>
              <a:ext uri="{FF2B5EF4-FFF2-40B4-BE49-F238E27FC236}">
                <a16:creationId xmlns:a16="http://schemas.microsoft.com/office/drawing/2014/main" id="{791E89C1-33E8-4F90-9812-D879C3303971}"/>
              </a:ext>
            </a:extLst>
          </p:cNvPr>
          <p:cNvSpPr txBox="1"/>
          <p:nvPr/>
        </p:nvSpPr>
        <p:spPr>
          <a:xfrm>
            <a:off x="9692037" y="4031693"/>
            <a:ext cx="1569660" cy="369332"/>
          </a:xfrm>
          <a:prstGeom prst="rect">
            <a:avLst/>
          </a:prstGeom>
          <a:solidFill>
            <a:schemeClr val="bg1"/>
          </a:solidFill>
        </p:spPr>
        <p:txBody>
          <a:bodyPr wrap="none" rtlCol="0">
            <a:spAutoFit/>
          </a:bodyPr>
          <a:lstStyle/>
          <a:p>
            <a:pPr algn="ctr"/>
            <a:r>
              <a:rPr lang="en-GB" dirty="0"/>
              <a:t>____________</a:t>
            </a:r>
          </a:p>
        </p:txBody>
      </p:sp>
      <p:sp>
        <p:nvSpPr>
          <p:cNvPr id="34" name="TextBox 33">
            <a:extLst>
              <a:ext uri="{FF2B5EF4-FFF2-40B4-BE49-F238E27FC236}">
                <a16:creationId xmlns:a16="http://schemas.microsoft.com/office/drawing/2014/main" id="{123F9B6E-882C-4F4F-BA19-7D824DA6C154}"/>
              </a:ext>
            </a:extLst>
          </p:cNvPr>
          <p:cNvSpPr txBox="1"/>
          <p:nvPr/>
        </p:nvSpPr>
        <p:spPr>
          <a:xfrm>
            <a:off x="239150" y="1139917"/>
            <a:ext cx="2436886" cy="646331"/>
          </a:xfrm>
          <a:prstGeom prst="rect">
            <a:avLst/>
          </a:prstGeom>
          <a:noFill/>
        </p:spPr>
        <p:txBody>
          <a:bodyPr wrap="none" rtlCol="0">
            <a:spAutoFit/>
          </a:bodyPr>
          <a:lstStyle/>
          <a:p>
            <a:r>
              <a:rPr lang="es-ES" sz="3600" b="1" dirty="0">
                <a:solidFill>
                  <a:schemeClr val="accent1"/>
                </a:solidFill>
              </a:rPr>
              <a:t>Persona A</a:t>
            </a:r>
            <a:endParaRPr lang="en-GB" sz="3600" b="1" dirty="0">
              <a:solidFill>
                <a:schemeClr val="accent1"/>
              </a:solidFill>
            </a:endParaRPr>
          </a:p>
        </p:txBody>
      </p:sp>
      <p:sp>
        <p:nvSpPr>
          <p:cNvPr id="35" name="TextBox 34">
            <a:extLst>
              <a:ext uri="{FF2B5EF4-FFF2-40B4-BE49-F238E27FC236}">
                <a16:creationId xmlns:a16="http://schemas.microsoft.com/office/drawing/2014/main" id="{0271BDF6-9937-479F-9525-BA4C461B4C89}"/>
              </a:ext>
            </a:extLst>
          </p:cNvPr>
          <p:cNvSpPr txBox="1"/>
          <p:nvPr/>
        </p:nvSpPr>
        <p:spPr>
          <a:xfrm>
            <a:off x="4729617" y="213556"/>
            <a:ext cx="3034805" cy="1345818"/>
          </a:xfrm>
          <a:prstGeom prst="rect">
            <a:avLst/>
          </a:prstGeom>
          <a:noFill/>
          <a:ln w="38100">
            <a:solidFill>
              <a:schemeClr val="tx2"/>
            </a:solidFill>
          </a:ln>
        </p:spPr>
        <p:txBody>
          <a:bodyPr wrap="none" rtlCol="0">
            <a:spAutoFit/>
          </a:bodyPr>
          <a:lstStyle/>
          <a:p>
            <a:pPr>
              <a:lnSpc>
                <a:spcPts val="2500"/>
              </a:lnSpc>
            </a:pPr>
            <a:r>
              <a:rPr lang="en-GB" b="1" dirty="0">
                <a:solidFill>
                  <a:schemeClr val="accent1"/>
                </a:solidFill>
              </a:rPr>
              <a:t>*</a:t>
            </a:r>
            <a:r>
              <a:rPr lang="en-GB" b="1" u="sng" dirty="0">
                <a:solidFill>
                  <a:schemeClr val="accent1"/>
                </a:solidFill>
              </a:rPr>
              <a:t>Glossary:</a:t>
            </a:r>
          </a:p>
          <a:p>
            <a:pPr>
              <a:lnSpc>
                <a:spcPts val="2500"/>
              </a:lnSpc>
            </a:pPr>
            <a:r>
              <a:rPr lang="en-GB" dirty="0"/>
              <a:t>la </a:t>
            </a:r>
            <a:r>
              <a:rPr lang="en-GB" dirty="0" err="1"/>
              <a:t>trompeta</a:t>
            </a:r>
            <a:r>
              <a:rPr lang="en-GB" dirty="0"/>
              <a:t> = trumpet</a:t>
            </a:r>
          </a:p>
          <a:p>
            <a:pPr>
              <a:lnSpc>
                <a:spcPts val="2500"/>
              </a:lnSpc>
            </a:pPr>
            <a:r>
              <a:rPr lang="en-GB" dirty="0"/>
              <a:t>la </a:t>
            </a:r>
            <a:r>
              <a:rPr lang="en-GB" dirty="0" err="1"/>
              <a:t>armónica</a:t>
            </a:r>
            <a:r>
              <a:rPr lang="en-GB" dirty="0"/>
              <a:t> = harmonica</a:t>
            </a:r>
          </a:p>
          <a:p>
            <a:pPr>
              <a:lnSpc>
                <a:spcPts val="2500"/>
              </a:lnSpc>
            </a:pPr>
            <a:r>
              <a:rPr lang="en-GB" dirty="0"/>
              <a:t>la </a:t>
            </a:r>
            <a:r>
              <a:rPr lang="en-GB" dirty="0" err="1"/>
              <a:t>orquesta</a:t>
            </a:r>
            <a:r>
              <a:rPr lang="en-GB" dirty="0"/>
              <a:t> = orchestra</a:t>
            </a:r>
          </a:p>
        </p:txBody>
      </p:sp>
    </p:spTree>
    <p:extLst>
      <p:ext uri="{BB962C8B-B14F-4D97-AF65-F5344CB8AC3E}">
        <p14:creationId xmlns:p14="http://schemas.microsoft.com/office/powerpoint/2010/main" val="1135980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33"/>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2"/>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31"/>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30"/>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9"/>
                                        </p:tgtEl>
                                        <p:attrNameLst>
                                          <p:attrName>style.visibility</p:attrName>
                                        </p:attrNameLst>
                                      </p:cBhvr>
                                      <p:to>
                                        <p:strVal val="hidden"/>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28"/>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27"/>
                                        </p:tgtEl>
                                        <p:attrNameLst>
                                          <p:attrName>style.visibility</p:attrName>
                                        </p:attrNameLst>
                                      </p:cBhvr>
                                      <p:to>
                                        <p:strVal val="hidden"/>
                                      </p:to>
                                    </p:se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0" nodeType="clickEffect">
                                  <p:stCondLst>
                                    <p:cond delay="0"/>
                                  </p:stCondLst>
                                  <p:childTnLst>
                                    <p:set>
                                      <p:cBhvr>
                                        <p:cTn id="86" dur="1" fill="hold">
                                          <p:stCondLst>
                                            <p:cond delay="0"/>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12" grpId="0" animBg="1"/>
      <p:bldP spid="13" grpId="0" animBg="1"/>
      <p:bldP spid="14" grpId="0" animBg="1"/>
      <p:bldP spid="15" grpId="0" animBg="1"/>
      <p:bldP spid="16" grpId="0" animBg="1"/>
      <p:bldP spid="17" grpId="0" animBg="1"/>
      <p:bldP spid="18" grpId="0" animBg="1"/>
      <p:bldP spid="19" grpId="0" animBg="1"/>
      <p:bldP spid="23" grpId="0" animBg="1"/>
      <p:bldP spid="26" grpId="0" animBg="1"/>
      <p:bldP spid="27" grpId="0" animBg="1"/>
      <p:bldP spid="28" grpId="0" animBg="1"/>
      <p:bldP spid="29" grpId="0" animBg="1"/>
      <p:bldP spid="30" grpId="0" animBg="1"/>
      <p:bldP spid="31" grpId="0" animBg="1"/>
      <p:bldP spid="32" grpId="0" animBg="1"/>
      <p:bldP spid="3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28133D3-89FE-4F5D-9A62-E4897615B624}"/>
              </a:ext>
            </a:extLst>
          </p:cNvPr>
          <p:cNvSpPr>
            <a:spLocks noGrp="1"/>
          </p:cNvSpPr>
          <p:nvPr>
            <p:ph type="title"/>
          </p:nvPr>
        </p:nvSpPr>
        <p:spPr>
          <a:xfrm>
            <a:off x="0" y="213556"/>
            <a:ext cx="4427580" cy="867600"/>
          </a:xfrm>
        </p:spPr>
        <p:txBody>
          <a:bodyPr anchor="ctr"/>
          <a:lstStyle/>
          <a:p>
            <a:r>
              <a:rPr lang="en-GB" dirty="0" err="1"/>
              <a:t>Respuestas</a:t>
            </a:r>
            <a:endParaRPr lang="en-GB" dirty="0"/>
          </a:p>
        </p:txBody>
      </p:sp>
      <p:sp>
        <p:nvSpPr>
          <p:cNvPr id="4" name="Rounded Rectangle 11">
            <a:extLst>
              <a:ext uri="{FF2B5EF4-FFF2-40B4-BE49-F238E27FC236}">
                <a16:creationId xmlns:a16="http://schemas.microsoft.com/office/drawing/2014/main" id="{27B9BE7E-58A6-4C31-A940-291C991A1539}"/>
              </a:ext>
            </a:extLst>
          </p:cNvPr>
          <p:cNvSpPr/>
          <p:nvPr/>
        </p:nvSpPr>
        <p:spPr>
          <a:xfrm>
            <a:off x="8348870" y="258166"/>
            <a:ext cx="3579274"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h</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ablar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escuchar</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9" name="TextBox 8">
            <a:extLst>
              <a:ext uri="{FF2B5EF4-FFF2-40B4-BE49-F238E27FC236}">
                <a16:creationId xmlns:a16="http://schemas.microsoft.com/office/drawing/2014/main" id="{5A9A0826-2066-4368-885D-5571F190D3B8}"/>
              </a:ext>
            </a:extLst>
          </p:cNvPr>
          <p:cNvSpPr txBox="1"/>
          <p:nvPr/>
        </p:nvSpPr>
        <p:spPr>
          <a:xfrm>
            <a:off x="239150" y="1765941"/>
            <a:ext cx="11688993" cy="4531497"/>
          </a:xfrm>
          <a:prstGeom prst="rect">
            <a:avLst/>
          </a:prstGeom>
          <a:noFill/>
          <a:ln>
            <a:solidFill>
              <a:schemeClr val="accent1"/>
            </a:solidFill>
          </a:ln>
        </p:spPr>
        <p:txBody>
          <a:bodyPr wrap="square" rtlCol="0">
            <a:spAutoFit/>
          </a:bodyPr>
          <a:lstStyle/>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A:</a:t>
            </a:r>
            <a:r>
              <a:rPr lang="es-ES_tradnl" sz="2000" dirty="0">
                <a:ea typeface="Calibri" panose="020F0502020204030204" pitchFamily="34" charset="0"/>
                <a:cs typeface="Times New Roman" panose="02020603050405020304" pitchFamily="18" charset="0"/>
              </a:rPr>
              <a:t> Hola, estoy bus</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ndo la es</a:t>
            </a:r>
            <a:r>
              <a:rPr lang="es-ES_tradnl" sz="2000" b="1" dirty="0">
                <a:ea typeface="Calibri" panose="020F0502020204030204" pitchFamily="34" charset="0"/>
                <a:cs typeface="Times New Roman" panose="02020603050405020304" pitchFamily="18" charset="0"/>
              </a:rPr>
              <a:t>cue</a:t>
            </a:r>
            <a:r>
              <a:rPr lang="es-ES_tradnl" sz="2000" dirty="0">
                <a:ea typeface="Calibri" panose="020F0502020204030204" pitchFamily="34" charset="0"/>
                <a:cs typeface="Times New Roman" panose="02020603050405020304" pitchFamily="18" charset="0"/>
              </a:rPr>
              <a:t>la de músi</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¿la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no</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s? Es mi primer día y no puedo en</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ntrar la </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lle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rrecta.</a:t>
            </a: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B:</a:t>
            </a:r>
            <a:r>
              <a:rPr lang="es-ES_tradnl" sz="2000" dirty="0">
                <a:ea typeface="Calibri" panose="020F0502020204030204" pitchFamily="34" charset="0"/>
                <a:cs typeface="Times New Roman" panose="02020603050405020304" pitchFamily="18" charset="0"/>
              </a:rPr>
              <a:t> ¡Soy estudiante de esa es</a:t>
            </a:r>
            <a:r>
              <a:rPr lang="es-ES_tradnl" sz="2000" b="1" dirty="0">
                <a:ea typeface="Calibri" panose="020F0502020204030204" pitchFamily="34" charset="0"/>
                <a:cs typeface="Times New Roman" panose="02020603050405020304" pitchFamily="18" charset="0"/>
              </a:rPr>
              <a:t>cue</a:t>
            </a:r>
            <a:r>
              <a:rPr lang="es-ES_tradnl" sz="2000" dirty="0">
                <a:ea typeface="Calibri" panose="020F0502020204030204" pitchFamily="34" charset="0"/>
                <a:cs typeface="Times New Roman" panose="02020603050405020304" pitchFamily="18" charset="0"/>
              </a:rPr>
              <a:t>la! Está en el </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ntro de la </a:t>
            </a:r>
            <a:r>
              <a:rPr lang="es-ES_tradnl" sz="2000" b="1" dirty="0">
                <a:ea typeface="Calibri" panose="020F0502020204030204" pitchFamily="34" charset="0"/>
                <a:cs typeface="Times New Roman" panose="02020603050405020304" pitchFamily="18" charset="0"/>
              </a:rPr>
              <a:t>ci</a:t>
            </a:r>
            <a:r>
              <a:rPr lang="es-ES_tradnl" sz="2000" dirty="0">
                <a:ea typeface="Calibri" panose="020F0502020204030204" pitchFamily="34" charset="0"/>
                <a:cs typeface="Times New Roman" panose="02020603050405020304" pitchFamily="18" charset="0"/>
              </a:rPr>
              <a:t>udad así que estamos muy </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r</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a:t>
            </a:r>
            <a:r>
              <a:rPr lang="es-ES_tradnl" sz="2000" b="1" dirty="0">
                <a:ea typeface="Calibri" panose="020F0502020204030204" pitchFamily="34" charset="0"/>
                <a:cs typeface="Times New Roman" panose="02020603050405020304" pitchFamily="18" charset="0"/>
              </a:rPr>
              <a:t>Cuá</a:t>
            </a:r>
            <a:r>
              <a:rPr lang="es-ES_tradnl" sz="2000" dirty="0">
                <a:ea typeface="Calibri" panose="020F0502020204030204" pitchFamily="34" charset="0"/>
                <a:cs typeface="Times New Roman" panose="02020603050405020304" pitchFamily="18" charset="0"/>
              </a:rPr>
              <a:t>ndo de</a:t>
            </a:r>
            <a:r>
              <a:rPr lang="es-ES_tradnl" sz="2000" b="1" dirty="0">
                <a:ea typeface="Calibri" panose="020F0502020204030204" pitchFamily="34" charset="0"/>
                <a:cs typeface="Times New Roman" panose="02020603050405020304" pitchFamily="18" charset="0"/>
              </a:rPr>
              <a:t>ci</a:t>
            </a:r>
            <a:r>
              <a:rPr lang="es-ES_tradnl" sz="2000" dirty="0">
                <a:ea typeface="Calibri" panose="020F0502020204030204" pitchFamily="34" charset="0"/>
                <a:cs typeface="Times New Roman" panose="02020603050405020304" pitchFamily="18" charset="0"/>
              </a:rPr>
              <a:t>diste estudiar músi</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a:t>
            </a: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A: </a:t>
            </a:r>
            <a:r>
              <a:rPr lang="es-ES_tradnl" sz="2000" dirty="0">
                <a:ea typeface="Calibri" panose="020F0502020204030204" pitchFamily="34" charset="0"/>
                <a:cs typeface="Times New Roman" panose="02020603050405020304" pitchFamily="18" charset="0"/>
              </a:rPr>
              <a:t>Ha</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 </a:t>
            </a:r>
            <a:r>
              <a:rPr lang="es-ES_tradnl" sz="2000" b="1" dirty="0">
                <a:ea typeface="Calibri" panose="020F0502020204030204" pitchFamily="34" charset="0"/>
                <a:cs typeface="Times New Roman" panose="02020603050405020304" pitchFamily="18" charset="0"/>
              </a:rPr>
              <a:t>cua</a:t>
            </a:r>
            <a:r>
              <a:rPr lang="es-ES_tradnl" sz="2000" dirty="0">
                <a:ea typeface="Calibri" panose="020F0502020204030204" pitchFamily="34" charset="0"/>
                <a:cs typeface="Times New Roman" panose="02020603050405020304" pitchFamily="18" charset="0"/>
              </a:rPr>
              <a:t>tro años.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mpré mi propia trompeta* y la usé para to</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r mi </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n</a:t>
            </a:r>
            <a:r>
              <a:rPr lang="es-ES_tradnl" sz="2000" b="1" dirty="0">
                <a:ea typeface="Calibri" panose="020F0502020204030204" pitchFamily="34" charset="0"/>
                <a:cs typeface="Times New Roman" panose="02020603050405020304" pitchFamily="18" charset="0"/>
              </a:rPr>
              <a:t>ci</a:t>
            </a:r>
            <a:r>
              <a:rPr lang="es-ES_tradnl" sz="2000" dirty="0">
                <a:ea typeface="Calibri" panose="020F0502020204030204" pitchFamily="34" charset="0"/>
                <a:cs typeface="Times New Roman" panose="02020603050405020304" pitchFamily="18" charset="0"/>
              </a:rPr>
              <a:t>ón favorita durante un espectá</a:t>
            </a:r>
            <a:r>
              <a:rPr lang="es-ES_tradnl" sz="2000" b="1" dirty="0">
                <a:ea typeface="Calibri" panose="020F0502020204030204" pitchFamily="34" charset="0"/>
                <a:cs typeface="Times New Roman" panose="02020603050405020304" pitchFamily="18" charset="0"/>
              </a:rPr>
              <a:t>cu</a:t>
            </a:r>
            <a:r>
              <a:rPr lang="es-ES_tradnl" sz="2000" dirty="0">
                <a:ea typeface="Calibri" panose="020F0502020204030204" pitchFamily="34" charset="0"/>
                <a:cs typeface="Times New Roman" panose="02020603050405020304" pitchFamily="18" charset="0"/>
              </a:rPr>
              <a:t>lo en el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legio. ¿Y tú?</a:t>
            </a: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B:</a:t>
            </a:r>
            <a:r>
              <a:rPr lang="es-ES_tradnl" sz="2000" dirty="0">
                <a:ea typeface="Calibri" panose="020F0502020204030204" pitchFamily="34" charset="0"/>
                <a:cs typeface="Times New Roman" panose="02020603050405020304" pitchFamily="18" charset="0"/>
              </a:rPr>
              <a:t> Ha</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 cin</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 años, </a:t>
            </a:r>
            <a:r>
              <a:rPr lang="es-ES_tradnl" sz="2000" b="1" dirty="0">
                <a:ea typeface="Calibri" panose="020F0502020204030204" pitchFamily="34" charset="0"/>
                <a:cs typeface="Times New Roman" panose="02020603050405020304" pitchFamily="18" charset="0"/>
              </a:rPr>
              <a:t>cua</a:t>
            </a:r>
            <a:r>
              <a:rPr lang="es-ES_tradnl" sz="2000" dirty="0">
                <a:ea typeface="Calibri" panose="020F0502020204030204" pitchFamily="34" charset="0"/>
                <a:cs typeface="Times New Roman" panose="02020603050405020304" pitchFamily="18" charset="0"/>
              </a:rPr>
              <a:t>ndo re</a:t>
            </a:r>
            <a:r>
              <a:rPr lang="es-ES_tradnl" sz="2000" b="1" dirty="0">
                <a:ea typeface="Calibri" panose="020F0502020204030204" pitchFamily="34" charset="0"/>
                <a:cs typeface="Times New Roman" panose="02020603050405020304" pitchFamily="18" charset="0"/>
              </a:rPr>
              <a:t>ci</a:t>
            </a:r>
            <a:r>
              <a:rPr lang="es-ES_tradnl" sz="2000" dirty="0">
                <a:ea typeface="Calibri" panose="020F0502020204030204" pitchFamily="34" charset="0"/>
                <a:cs typeface="Times New Roman" panose="02020603050405020304" pitchFamily="18" charset="0"/>
              </a:rPr>
              <a:t>bí una armóni</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mo regalo de </a:t>
            </a:r>
            <a:r>
              <a:rPr lang="es-ES_tradnl" sz="2000" b="1" dirty="0">
                <a:ea typeface="Calibri" panose="020F0502020204030204" pitchFamily="34" charset="0"/>
                <a:cs typeface="Times New Roman" panose="02020603050405020304" pitchFamily="18" charset="0"/>
              </a:rPr>
              <a:t>cu</a:t>
            </a:r>
            <a:r>
              <a:rPr lang="es-ES_tradnl" sz="2000" dirty="0">
                <a:ea typeface="Calibri" panose="020F0502020204030204" pitchFamily="34" charset="0"/>
                <a:cs typeface="Times New Roman" panose="02020603050405020304" pitchFamily="18" charset="0"/>
              </a:rPr>
              <a:t>mpleaños. Me en</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ntó. ¿A tu familia le gusta la músi</a:t>
            </a:r>
            <a:r>
              <a:rPr lang="es-ES_tradnl" sz="2000" b="1" dirty="0">
                <a:ea typeface="Calibri" panose="020F0502020204030204" pitchFamily="34" charset="0"/>
                <a:cs typeface="Times New Roman" panose="02020603050405020304" pitchFamily="18" charset="0"/>
              </a:rPr>
              <a:t>ca </a:t>
            </a:r>
            <a:r>
              <a:rPr lang="es-ES_tradnl" sz="2000" dirty="0">
                <a:ea typeface="Calibri" panose="020F0502020204030204" pitchFamily="34" charset="0"/>
                <a:cs typeface="Times New Roman" panose="02020603050405020304" pitchFamily="18" charset="0"/>
              </a:rPr>
              <a:t>también?</a:t>
            </a: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A:</a:t>
            </a:r>
            <a:r>
              <a:rPr lang="es-ES_tradnl" sz="2000" dirty="0">
                <a:ea typeface="Calibri" panose="020F0502020204030204" pitchFamily="34" charset="0"/>
                <a:cs typeface="Times New Roman" panose="02020603050405020304" pitchFamily="18" charset="0"/>
              </a:rPr>
              <a:t> En el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legio de mi madre la músi</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no era una asignatura y no podía ser parte de la orquesta</a:t>
            </a:r>
            <a:r>
              <a:rPr lang="es-ES" sz="2000" dirty="0">
                <a:ea typeface="Calibri" panose="020F0502020204030204" pitchFamily="34" charset="0"/>
                <a:cs typeface="Times New Roman" panose="02020603050405020304" pitchFamily="18" charset="0"/>
              </a:rPr>
              <a:t>*</a:t>
            </a:r>
            <a:r>
              <a:rPr lang="es-ES_tradnl" sz="2000" dirty="0">
                <a:ea typeface="Calibri" panose="020F0502020204030204" pitchFamily="34" charset="0"/>
                <a:cs typeface="Times New Roman" panose="02020603050405020304" pitchFamily="18" charset="0"/>
              </a:rPr>
              <a:t> porque tenía que </a:t>
            </a:r>
            <a:r>
              <a:rPr lang="es-ES_tradnl" sz="2000" b="1" dirty="0">
                <a:ea typeface="Calibri" panose="020F0502020204030204" pitchFamily="34" charset="0"/>
                <a:cs typeface="Times New Roman" panose="02020603050405020304" pitchFamily="18" charset="0"/>
              </a:rPr>
              <a:t>cui</a:t>
            </a:r>
            <a:r>
              <a:rPr lang="es-ES_tradnl" sz="2000" dirty="0">
                <a:ea typeface="Calibri" panose="020F0502020204030204" pitchFamily="34" charset="0"/>
                <a:cs typeface="Times New Roman" panose="02020603050405020304" pitchFamily="18" charset="0"/>
              </a:rPr>
              <a:t>dar a su hermano después del </a:t>
            </a:r>
            <a:r>
              <a:rPr lang="es-ES_tradnl" sz="2000" b="1" dirty="0">
                <a:ea typeface="Calibri" panose="020F0502020204030204" pitchFamily="34" charset="0"/>
                <a:cs typeface="Times New Roman" panose="02020603050405020304" pitchFamily="18" charset="0"/>
              </a:rPr>
              <a:t>co</a:t>
            </a:r>
            <a:r>
              <a:rPr lang="es-ES_tradnl" sz="2000" dirty="0">
                <a:ea typeface="Calibri" panose="020F0502020204030204" pitchFamily="34" charset="0"/>
                <a:cs typeface="Times New Roman" panose="02020603050405020304" pitchFamily="18" charset="0"/>
              </a:rPr>
              <a:t>legio.</a:t>
            </a:r>
            <a:endParaRPr lang="en-GB" sz="2000" dirty="0">
              <a:ea typeface="Calibri" panose="020F0502020204030204" pitchFamily="34" charset="0"/>
              <a:cs typeface="Times New Roman" panose="02020603050405020304" pitchFamily="18" charset="0"/>
            </a:endParaRPr>
          </a:p>
          <a:p>
            <a:pPr>
              <a:lnSpc>
                <a:spcPct val="107000"/>
              </a:lnSpc>
              <a:spcAft>
                <a:spcPts val="800"/>
              </a:spcAft>
            </a:pPr>
            <a:r>
              <a:rPr lang="es-ES_tradnl" sz="2000" b="1" dirty="0">
                <a:ea typeface="Calibri" panose="020F0502020204030204" pitchFamily="34" charset="0"/>
                <a:cs typeface="Times New Roman" panose="02020603050405020304" pitchFamily="18" charset="0"/>
              </a:rPr>
              <a:t>Persona B:</a:t>
            </a:r>
            <a:r>
              <a:rPr lang="es-ES_tradnl" sz="2000" dirty="0">
                <a:ea typeface="Calibri" panose="020F0502020204030204" pitchFamily="34" charset="0"/>
                <a:cs typeface="Times New Roman" panose="02020603050405020304" pitchFamily="18" charset="0"/>
              </a:rPr>
              <a:t> Hoy en día es una parte ne</a:t>
            </a:r>
            <a:r>
              <a:rPr lang="es-ES_tradnl" sz="2000" b="1" dirty="0">
                <a:ea typeface="Calibri" panose="020F0502020204030204" pitchFamily="34" charset="0"/>
                <a:cs typeface="Times New Roman" panose="02020603050405020304" pitchFamily="18" charset="0"/>
              </a:rPr>
              <a:t>ce</a:t>
            </a:r>
            <a:r>
              <a:rPr lang="es-ES_tradnl" sz="2000" dirty="0">
                <a:ea typeface="Calibri" panose="020F0502020204030204" pitchFamily="34" charset="0"/>
                <a:cs typeface="Times New Roman" panose="02020603050405020304" pitchFamily="18" charset="0"/>
              </a:rPr>
              <a:t>saria de la edu</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ción porque es muy importante en nuestra </a:t>
            </a:r>
            <a:r>
              <a:rPr lang="es-ES_tradnl" sz="2000" b="1" dirty="0">
                <a:ea typeface="Calibri" panose="020F0502020204030204" pitchFamily="34" charset="0"/>
                <a:cs typeface="Times New Roman" panose="02020603050405020304" pitchFamily="18" charset="0"/>
              </a:rPr>
              <a:t>cu</a:t>
            </a:r>
            <a:r>
              <a:rPr lang="es-ES_tradnl" sz="2000" dirty="0">
                <a:ea typeface="Calibri" panose="020F0502020204030204" pitchFamily="34" charset="0"/>
                <a:cs typeface="Times New Roman" panose="02020603050405020304" pitchFamily="18" charset="0"/>
              </a:rPr>
              <a:t>ltura. En mi familia es</a:t>
            </a:r>
            <a:r>
              <a:rPr lang="es-ES_tradnl" sz="2000" b="1" dirty="0">
                <a:ea typeface="Calibri" panose="020F0502020204030204" pitchFamily="34" charset="0"/>
                <a:cs typeface="Times New Roman" panose="02020603050405020304" pitchFamily="18" charset="0"/>
              </a:rPr>
              <a:t>cu</a:t>
            </a:r>
            <a:r>
              <a:rPr lang="es-ES_tradnl" sz="2000" dirty="0">
                <a:ea typeface="Calibri" panose="020F0502020204030204" pitchFamily="34" charset="0"/>
                <a:cs typeface="Times New Roman" panose="02020603050405020304" pitchFamily="18" charset="0"/>
              </a:rPr>
              <a:t>chamos músi</a:t>
            </a:r>
            <a:r>
              <a:rPr lang="es-ES_tradnl" sz="2000" b="1" dirty="0">
                <a:ea typeface="Calibri" panose="020F0502020204030204" pitchFamily="34" charset="0"/>
                <a:cs typeface="Times New Roman" panose="02020603050405020304" pitchFamily="18" charset="0"/>
              </a:rPr>
              <a:t>ca</a:t>
            </a:r>
            <a:r>
              <a:rPr lang="es-ES_tradnl" sz="2000" dirty="0">
                <a:ea typeface="Calibri" panose="020F0502020204030204" pitchFamily="34" charset="0"/>
                <a:cs typeface="Times New Roman" panose="02020603050405020304" pitchFamily="18" charset="0"/>
              </a:rPr>
              <a:t> todo el tiempo. </a:t>
            </a:r>
            <a:endParaRPr lang="en-GB" sz="2000" dirty="0">
              <a:ea typeface="Calibri" panose="020F0502020204030204"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8738E134-AB3F-4272-BB83-C922A2239ABA}"/>
              </a:ext>
            </a:extLst>
          </p:cNvPr>
          <p:cNvSpPr txBox="1"/>
          <p:nvPr/>
        </p:nvSpPr>
        <p:spPr>
          <a:xfrm>
            <a:off x="239150" y="1139917"/>
            <a:ext cx="2363147" cy="646331"/>
          </a:xfrm>
          <a:prstGeom prst="rect">
            <a:avLst/>
          </a:prstGeom>
          <a:noFill/>
        </p:spPr>
        <p:txBody>
          <a:bodyPr wrap="none" rtlCol="0">
            <a:spAutoFit/>
          </a:bodyPr>
          <a:lstStyle/>
          <a:p>
            <a:r>
              <a:rPr lang="es-ES" sz="3600" b="1" dirty="0">
                <a:solidFill>
                  <a:schemeClr val="accent1"/>
                </a:solidFill>
              </a:rPr>
              <a:t>Persona B</a:t>
            </a:r>
            <a:endParaRPr lang="en-GB" sz="3600" b="1" dirty="0">
              <a:solidFill>
                <a:schemeClr val="accent1"/>
              </a:solidFill>
            </a:endParaRPr>
          </a:p>
        </p:txBody>
      </p:sp>
      <p:sp>
        <p:nvSpPr>
          <p:cNvPr id="6" name="TextBox 5">
            <a:extLst>
              <a:ext uri="{FF2B5EF4-FFF2-40B4-BE49-F238E27FC236}">
                <a16:creationId xmlns:a16="http://schemas.microsoft.com/office/drawing/2014/main" id="{C6766E89-69DE-4075-AE81-84068C4A2143}"/>
              </a:ext>
            </a:extLst>
          </p:cNvPr>
          <p:cNvSpPr txBox="1"/>
          <p:nvPr/>
        </p:nvSpPr>
        <p:spPr>
          <a:xfrm>
            <a:off x="4053608" y="3269693"/>
            <a:ext cx="1083168" cy="369332"/>
          </a:xfrm>
          <a:prstGeom prst="rect">
            <a:avLst/>
          </a:prstGeom>
          <a:solidFill>
            <a:schemeClr val="bg1"/>
          </a:solidFill>
        </p:spPr>
        <p:txBody>
          <a:bodyPr wrap="square" rtlCol="0">
            <a:spAutoFit/>
          </a:bodyPr>
          <a:lstStyle/>
          <a:p>
            <a:pPr algn="ctr"/>
            <a:r>
              <a:rPr lang="en-GB" dirty="0"/>
              <a:t>_______</a:t>
            </a:r>
          </a:p>
        </p:txBody>
      </p:sp>
      <p:sp>
        <p:nvSpPr>
          <p:cNvPr id="7" name="TextBox 6">
            <a:extLst>
              <a:ext uri="{FF2B5EF4-FFF2-40B4-BE49-F238E27FC236}">
                <a16:creationId xmlns:a16="http://schemas.microsoft.com/office/drawing/2014/main" id="{0440FA13-EB3E-455E-8187-A2EF33AF4864}"/>
              </a:ext>
            </a:extLst>
          </p:cNvPr>
          <p:cNvSpPr txBox="1"/>
          <p:nvPr/>
        </p:nvSpPr>
        <p:spPr>
          <a:xfrm>
            <a:off x="1704654" y="3269693"/>
            <a:ext cx="761747" cy="369332"/>
          </a:xfrm>
          <a:prstGeom prst="rect">
            <a:avLst/>
          </a:prstGeom>
          <a:solidFill>
            <a:schemeClr val="bg1"/>
          </a:solidFill>
        </p:spPr>
        <p:txBody>
          <a:bodyPr wrap="none" rtlCol="0">
            <a:spAutoFit/>
          </a:bodyPr>
          <a:lstStyle/>
          <a:p>
            <a:pPr algn="ctr"/>
            <a:r>
              <a:rPr lang="en-GB" dirty="0"/>
              <a:t>_____</a:t>
            </a:r>
          </a:p>
        </p:txBody>
      </p:sp>
      <p:sp>
        <p:nvSpPr>
          <p:cNvPr id="8" name="TextBox 7">
            <a:extLst>
              <a:ext uri="{FF2B5EF4-FFF2-40B4-BE49-F238E27FC236}">
                <a16:creationId xmlns:a16="http://schemas.microsoft.com/office/drawing/2014/main" id="{36DAEDB7-2369-42F7-B93A-17F4F663D47C}"/>
              </a:ext>
            </a:extLst>
          </p:cNvPr>
          <p:cNvSpPr txBox="1"/>
          <p:nvPr/>
        </p:nvSpPr>
        <p:spPr>
          <a:xfrm>
            <a:off x="2448654" y="3269693"/>
            <a:ext cx="877163" cy="369332"/>
          </a:xfrm>
          <a:prstGeom prst="rect">
            <a:avLst/>
          </a:prstGeom>
          <a:solidFill>
            <a:schemeClr val="bg1"/>
          </a:solidFill>
        </p:spPr>
        <p:txBody>
          <a:bodyPr wrap="none" rtlCol="0">
            <a:spAutoFit/>
          </a:bodyPr>
          <a:lstStyle/>
          <a:p>
            <a:pPr algn="ctr"/>
            <a:r>
              <a:rPr lang="en-GB" dirty="0"/>
              <a:t>______</a:t>
            </a:r>
          </a:p>
        </p:txBody>
      </p:sp>
      <p:sp>
        <p:nvSpPr>
          <p:cNvPr id="10" name="TextBox 9">
            <a:extLst>
              <a:ext uri="{FF2B5EF4-FFF2-40B4-BE49-F238E27FC236}">
                <a16:creationId xmlns:a16="http://schemas.microsoft.com/office/drawing/2014/main" id="{FEE54D6A-29A6-4925-9172-9CE21BC912A4}"/>
              </a:ext>
            </a:extLst>
          </p:cNvPr>
          <p:cNvSpPr txBox="1"/>
          <p:nvPr/>
        </p:nvSpPr>
        <p:spPr>
          <a:xfrm>
            <a:off x="3076456" y="1791786"/>
            <a:ext cx="1351124" cy="369332"/>
          </a:xfrm>
          <a:prstGeom prst="rect">
            <a:avLst/>
          </a:prstGeom>
          <a:solidFill>
            <a:schemeClr val="bg1"/>
          </a:solidFill>
        </p:spPr>
        <p:txBody>
          <a:bodyPr wrap="square" rtlCol="0">
            <a:spAutoFit/>
          </a:bodyPr>
          <a:lstStyle/>
          <a:p>
            <a:pPr algn="ctr"/>
            <a:r>
              <a:rPr lang="en-GB" dirty="0"/>
              <a:t>_________</a:t>
            </a:r>
          </a:p>
        </p:txBody>
      </p:sp>
      <p:sp>
        <p:nvSpPr>
          <p:cNvPr id="11" name="TextBox 10">
            <a:extLst>
              <a:ext uri="{FF2B5EF4-FFF2-40B4-BE49-F238E27FC236}">
                <a16:creationId xmlns:a16="http://schemas.microsoft.com/office/drawing/2014/main" id="{1A69A34B-76CE-4968-ABBC-F6B4F0747050}"/>
              </a:ext>
            </a:extLst>
          </p:cNvPr>
          <p:cNvSpPr txBox="1"/>
          <p:nvPr/>
        </p:nvSpPr>
        <p:spPr>
          <a:xfrm>
            <a:off x="4690102" y="1791786"/>
            <a:ext cx="1083168" cy="369332"/>
          </a:xfrm>
          <a:prstGeom prst="rect">
            <a:avLst/>
          </a:prstGeom>
          <a:solidFill>
            <a:schemeClr val="bg1"/>
          </a:solidFill>
        </p:spPr>
        <p:txBody>
          <a:bodyPr wrap="square" rtlCol="0">
            <a:spAutoFit/>
          </a:bodyPr>
          <a:lstStyle/>
          <a:p>
            <a:pPr algn="ctr"/>
            <a:r>
              <a:rPr lang="en-GB" dirty="0"/>
              <a:t>_______</a:t>
            </a:r>
          </a:p>
        </p:txBody>
      </p:sp>
      <p:sp>
        <p:nvSpPr>
          <p:cNvPr id="12" name="TextBox 11">
            <a:extLst>
              <a:ext uri="{FF2B5EF4-FFF2-40B4-BE49-F238E27FC236}">
                <a16:creationId xmlns:a16="http://schemas.microsoft.com/office/drawing/2014/main" id="{DC9BA6DF-B50D-43CD-ACB0-354226E4BD52}"/>
              </a:ext>
            </a:extLst>
          </p:cNvPr>
          <p:cNvSpPr txBox="1"/>
          <p:nvPr/>
        </p:nvSpPr>
        <p:spPr>
          <a:xfrm>
            <a:off x="6122894" y="1786248"/>
            <a:ext cx="1083168" cy="369332"/>
          </a:xfrm>
          <a:prstGeom prst="rect">
            <a:avLst/>
          </a:prstGeom>
          <a:solidFill>
            <a:schemeClr val="bg1"/>
          </a:solidFill>
        </p:spPr>
        <p:txBody>
          <a:bodyPr wrap="square" rtlCol="0">
            <a:spAutoFit/>
          </a:bodyPr>
          <a:lstStyle/>
          <a:p>
            <a:pPr algn="ctr"/>
            <a:r>
              <a:rPr lang="en-GB" dirty="0"/>
              <a:t>_______</a:t>
            </a:r>
          </a:p>
        </p:txBody>
      </p:sp>
      <p:sp>
        <p:nvSpPr>
          <p:cNvPr id="13" name="TextBox 12">
            <a:extLst>
              <a:ext uri="{FF2B5EF4-FFF2-40B4-BE49-F238E27FC236}">
                <a16:creationId xmlns:a16="http://schemas.microsoft.com/office/drawing/2014/main" id="{0BAEEF09-2FB7-419A-83BD-24B5DDAA5BA7}"/>
              </a:ext>
            </a:extLst>
          </p:cNvPr>
          <p:cNvSpPr txBox="1"/>
          <p:nvPr/>
        </p:nvSpPr>
        <p:spPr>
          <a:xfrm>
            <a:off x="7633067" y="1786248"/>
            <a:ext cx="1083168" cy="369332"/>
          </a:xfrm>
          <a:prstGeom prst="rect">
            <a:avLst/>
          </a:prstGeom>
          <a:solidFill>
            <a:schemeClr val="bg1"/>
          </a:solidFill>
        </p:spPr>
        <p:txBody>
          <a:bodyPr wrap="square" rtlCol="0">
            <a:spAutoFit/>
          </a:bodyPr>
          <a:lstStyle/>
          <a:p>
            <a:pPr algn="ctr"/>
            <a:r>
              <a:rPr lang="en-GB" dirty="0"/>
              <a:t>_______</a:t>
            </a:r>
          </a:p>
        </p:txBody>
      </p:sp>
      <p:sp>
        <p:nvSpPr>
          <p:cNvPr id="14" name="TextBox 13">
            <a:extLst>
              <a:ext uri="{FF2B5EF4-FFF2-40B4-BE49-F238E27FC236}">
                <a16:creationId xmlns:a16="http://schemas.microsoft.com/office/drawing/2014/main" id="{0EFB0324-A395-4AE0-B7B3-693893DE7989}"/>
              </a:ext>
            </a:extLst>
          </p:cNvPr>
          <p:cNvSpPr txBox="1"/>
          <p:nvPr/>
        </p:nvSpPr>
        <p:spPr>
          <a:xfrm>
            <a:off x="1159767" y="2100935"/>
            <a:ext cx="1306633" cy="369332"/>
          </a:xfrm>
          <a:prstGeom prst="rect">
            <a:avLst/>
          </a:prstGeom>
          <a:solidFill>
            <a:schemeClr val="bg1"/>
          </a:solidFill>
        </p:spPr>
        <p:txBody>
          <a:bodyPr wrap="square" rtlCol="0">
            <a:spAutoFit/>
          </a:bodyPr>
          <a:lstStyle/>
          <a:p>
            <a:pPr algn="ctr"/>
            <a:r>
              <a:rPr lang="en-GB" dirty="0"/>
              <a:t>_________</a:t>
            </a:r>
          </a:p>
        </p:txBody>
      </p:sp>
      <p:sp>
        <p:nvSpPr>
          <p:cNvPr id="15" name="TextBox 14">
            <a:extLst>
              <a:ext uri="{FF2B5EF4-FFF2-40B4-BE49-F238E27FC236}">
                <a16:creationId xmlns:a16="http://schemas.microsoft.com/office/drawing/2014/main" id="{B63DC4A9-F015-4DA1-AAA5-816A27C96689}"/>
              </a:ext>
            </a:extLst>
          </p:cNvPr>
          <p:cNvSpPr txBox="1"/>
          <p:nvPr/>
        </p:nvSpPr>
        <p:spPr>
          <a:xfrm>
            <a:off x="2758030" y="2100935"/>
            <a:ext cx="642434" cy="369332"/>
          </a:xfrm>
          <a:prstGeom prst="rect">
            <a:avLst/>
          </a:prstGeom>
          <a:solidFill>
            <a:schemeClr val="bg1"/>
          </a:solidFill>
        </p:spPr>
        <p:txBody>
          <a:bodyPr wrap="square" rtlCol="0">
            <a:spAutoFit/>
          </a:bodyPr>
          <a:lstStyle/>
          <a:p>
            <a:pPr algn="ctr"/>
            <a:r>
              <a:rPr lang="en-GB" dirty="0"/>
              <a:t>____</a:t>
            </a:r>
          </a:p>
        </p:txBody>
      </p:sp>
      <p:sp>
        <p:nvSpPr>
          <p:cNvPr id="16" name="TextBox 15">
            <a:extLst>
              <a:ext uri="{FF2B5EF4-FFF2-40B4-BE49-F238E27FC236}">
                <a16:creationId xmlns:a16="http://schemas.microsoft.com/office/drawing/2014/main" id="{932AA488-BDE8-456D-9D0A-141D7582B427}"/>
              </a:ext>
            </a:extLst>
          </p:cNvPr>
          <p:cNvSpPr txBox="1"/>
          <p:nvPr/>
        </p:nvSpPr>
        <p:spPr>
          <a:xfrm>
            <a:off x="3400464" y="2100935"/>
            <a:ext cx="1158470" cy="369332"/>
          </a:xfrm>
          <a:prstGeom prst="rect">
            <a:avLst/>
          </a:prstGeom>
          <a:solidFill>
            <a:schemeClr val="bg1"/>
          </a:solidFill>
        </p:spPr>
        <p:txBody>
          <a:bodyPr wrap="square" rtlCol="0">
            <a:spAutoFit/>
          </a:bodyPr>
          <a:lstStyle/>
          <a:p>
            <a:pPr algn="ctr"/>
            <a:r>
              <a:rPr lang="en-GB" dirty="0"/>
              <a:t>________</a:t>
            </a:r>
          </a:p>
        </p:txBody>
      </p:sp>
      <p:sp>
        <p:nvSpPr>
          <p:cNvPr id="17" name="TextBox 16">
            <a:extLst>
              <a:ext uri="{FF2B5EF4-FFF2-40B4-BE49-F238E27FC236}">
                <a16:creationId xmlns:a16="http://schemas.microsoft.com/office/drawing/2014/main" id="{3DFA069E-D2BE-4CC1-97D9-6F73767E0FF7}"/>
              </a:ext>
            </a:extLst>
          </p:cNvPr>
          <p:cNvSpPr txBox="1"/>
          <p:nvPr/>
        </p:nvSpPr>
        <p:spPr>
          <a:xfrm>
            <a:off x="9337723" y="3265407"/>
            <a:ext cx="761747" cy="369332"/>
          </a:xfrm>
          <a:prstGeom prst="rect">
            <a:avLst/>
          </a:prstGeom>
          <a:solidFill>
            <a:schemeClr val="bg1"/>
          </a:solidFill>
        </p:spPr>
        <p:txBody>
          <a:bodyPr wrap="square" rtlCol="0">
            <a:spAutoFit/>
          </a:bodyPr>
          <a:lstStyle/>
          <a:p>
            <a:pPr algn="ctr"/>
            <a:r>
              <a:rPr lang="en-GB" dirty="0"/>
              <a:t>____</a:t>
            </a:r>
          </a:p>
        </p:txBody>
      </p:sp>
      <p:sp>
        <p:nvSpPr>
          <p:cNvPr id="18" name="TextBox 17">
            <a:extLst>
              <a:ext uri="{FF2B5EF4-FFF2-40B4-BE49-F238E27FC236}">
                <a16:creationId xmlns:a16="http://schemas.microsoft.com/office/drawing/2014/main" id="{64353CC1-7DB5-4762-84C8-491171E6124B}"/>
              </a:ext>
            </a:extLst>
          </p:cNvPr>
          <p:cNvSpPr txBox="1"/>
          <p:nvPr/>
        </p:nvSpPr>
        <p:spPr>
          <a:xfrm>
            <a:off x="10472222" y="3265407"/>
            <a:ext cx="1083168" cy="369332"/>
          </a:xfrm>
          <a:prstGeom prst="rect">
            <a:avLst/>
          </a:prstGeom>
          <a:solidFill>
            <a:schemeClr val="bg1"/>
          </a:solidFill>
        </p:spPr>
        <p:txBody>
          <a:bodyPr wrap="square" rtlCol="0">
            <a:spAutoFit/>
          </a:bodyPr>
          <a:lstStyle/>
          <a:p>
            <a:pPr algn="ctr"/>
            <a:r>
              <a:rPr lang="en-GB" dirty="0"/>
              <a:t>_______</a:t>
            </a:r>
          </a:p>
        </p:txBody>
      </p:sp>
      <p:sp>
        <p:nvSpPr>
          <p:cNvPr id="19" name="TextBox 18">
            <a:extLst>
              <a:ext uri="{FF2B5EF4-FFF2-40B4-BE49-F238E27FC236}">
                <a16:creationId xmlns:a16="http://schemas.microsoft.com/office/drawing/2014/main" id="{FA3F55AF-0FF1-48EF-89DE-85784F33F209}"/>
              </a:ext>
            </a:extLst>
          </p:cNvPr>
          <p:cNvSpPr txBox="1"/>
          <p:nvPr/>
        </p:nvSpPr>
        <p:spPr>
          <a:xfrm>
            <a:off x="2771477" y="3617805"/>
            <a:ext cx="1558476" cy="369332"/>
          </a:xfrm>
          <a:prstGeom prst="rect">
            <a:avLst/>
          </a:prstGeom>
          <a:solidFill>
            <a:schemeClr val="bg1"/>
          </a:solidFill>
        </p:spPr>
        <p:txBody>
          <a:bodyPr wrap="square" rtlCol="0">
            <a:spAutoFit/>
          </a:bodyPr>
          <a:lstStyle/>
          <a:p>
            <a:pPr algn="ctr"/>
            <a:r>
              <a:rPr lang="en-GB" dirty="0"/>
              <a:t>____________</a:t>
            </a:r>
          </a:p>
        </p:txBody>
      </p:sp>
      <p:sp>
        <p:nvSpPr>
          <p:cNvPr id="20" name="TextBox 19">
            <a:extLst>
              <a:ext uri="{FF2B5EF4-FFF2-40B4-BE49-F238E27FC236}">
                <a16:creationId xmlns:a16="http://schemas.microsoft.com/office/drawing/2014/main" id="{F2BAD642-FD2D-43D0-8D14-701A2DF97076}"/>
              </a:ext>
            </a:extLst>
          </p:cNvPr>
          <p:cNvSpPr txBox="1"/>
          <p:nvPr/>
        </p:nvSpPr>
        <p:spPr>
          <a:xfrm>
            <a:off x="5039726" y="3617805"/>
            <a:ext cx="1083168" cy="369332"/>
          </a:xfrm>
          <a:prstGeom prst="rect">
            <a:avLst/>
          </a:prstGeom>
          <a:solidFill>
            <a:schemeClr val="bg1"/>
          </a:solidFill>
        </p:spPr>
        <p:txBody>
          <a:bodyPr wrap="square" rtlCol="0">
            <a:spAutoFit/>
          </a:bodyPr>
          <a:lstStyle/>
          <a:p>
            <a:pPr algn="ctr"/>
            <a:r>
              <a:rPr lang="en-GB" dirty="0"/>
              <a:t>_______</a:t>
            </a:r>
          </a:p>
        </p:txBody>
      </p:sp>
      <p:sp>
        <p:nvSpPr>
          <p:cNvPr id="21" name="TextBox 20">
            <a:extLst>
              <a:ext uri="{FF2B5EF4-FFF2-40B4-BE49-F238E27FC236}">
                <a16:creationId xmlns:a16="http://schemas.microsoft.com/office/drawing/2014/main" id="{B534C61B-BC22-4AE0-AB1E-DB2EFD3CF19A}"/>
              </a:ext>
            </a:extLst>
          </p:cNvPr>
          <p:cNvSpPr txBox="1"/>
          <p:nvPr/>
        </p:nvSpPr>
        <p:spPr>
          <a:xfrm>
            <a:off x="2317296" y="4786563"/>
            <a:ext cx="1008521" cy="369332"/>
          </a:xfrm>
          <a:prstGeom prst="rect">
            <a:avLst/>
          </a:prstGeom>
          <a:solidFill>
            <a:schemeClr val="bg1"/>
          </a:solidFill>
        </p:spPr>
        <p:txBody>
          <a:bodyPr wrap="square" rtlCol="0">
            <a:spAutoFit/>
          </a:bodyPr>
          <a:lstStyle/>
          <a:p>
            <a:pPr algn="ctr"/>
            <a:r>
              <a:rPr lang="en-GB" dirty="0"/>
              <a:t>_______</a:t>
            </a:r>
          </a:p>
        </p:txBody>
      </p:sp>
      <p:sp>
        <p:nvSpPr>
          <p:cNvPr id="22" name="TextBox 21">
            <a:extLst>
              <a:ext uri="{FF2B5EF4-FFF2-40B4-BE49-F238E27FC236}">
                <a16:creationId xmlns:a16="http://schemas.microsoft.com/office/drawing/2014/main" id="{A5C29D8B-CEC1-4CC1-852D-295AF2BBAF6C}"/>
              </a:ext>
            </a:extLst>
          </p:cNvPr>
          <p:cNvSpPr txBox="1"/>
          <p:nvPr/>
        </p:nvSpPr>
        <p:spPr>
          <a:xfrm>
            <a:off x="5231686" y="4786563"/>
            <a:ext cx="1008521" cy="369332"/>
          </a:xfrm>
          <a:prstGeom prst="rect">
            <a:avLst/>
          </a:prstGeom>
          <a:solidFill>
            <a:schemeClr val="bg1"/>
          </a:solidFill>
        </p:spPr>
        <p:txBody>
          <a:bodyPr wrap="square" rtlCol="0">
            <a:spAutoFit/>
          </a:bodyPr>
          <a:lstStyle/>
          <a:p>
            <a:pPr algn="ctr"/>
            <a:r>
              <a:rPr lang="en-GB" dirty="0"/>
              <a:t>_______</a:t>
            </a:r>
          </a:p>
        </p:txBody>
      </p:sp>
      <p:sp>
        <p:nvSpPr>
          <p:cNvPr id="23" name="TextBox 22">
            <a:extLst>
              <a:ext uri="{FF2B5EF4-FFF2-40B4-BE49-F238E27FC236}">
                <a16:creationId xmlns:a16="http://schemas.microsoft.com/office/drawing/2014/main" id="{3F73FF09-4597-4FBA-B5D6-4108CE02A0B8}"/>
              </a:ext>
            </a:extLst>
          </p:cNvPr>
          <p:cNvSpPr txBox="1"/>
          <p:nvPr/>
        </p:nvSpPr>
        <p:spPr>
          <a:xfrm>
            <a:off x="4496881" y="5113173"/>
            <a:ext cx="907082" cy="369332"/>
          </a:xfrm>
          <a:prstGeom prst="rect">
            <a:avLst/>
          </a:prstGeom>
          <a:solidFill>
            <a:schemeClr val="bg1"/>
          </a:solidFill>
        </p:spPr>
        <p:txBody>
          <a:bodyPr wrap="square" rtlCol="0">
            <a:spAutoFit/>
          </a:bodyPr>
          <a:lstStyle/>
          <a:p>
            <a:pPr algn="ctr"/>
            <a:r>
              <a:rPr lang="en-GB" dirty="0"/>
              <a:t>______</a:t>
            </a:r>
          </a:p>
        </p:txBody>
      </p:sp>
      <p:sp>
        <p:nvSpPr>
          <p:cNvPr id="24" name="TextBox 23">
            <a:extLst>
              <a:ext uri="{FF2B5EF4-FFF2-40B4-BE49-F238E27FC236}">
                <a16:creationId xmlns:a16="http://schemas.microsoft.com/office/drawing/2014/main" id="{F2AA5D02-ED00-4E37-900F-D9FC91E5566B}"/>
              </a:ext>
            </a:extLst>
          </p:cNvPr>
          <p:cNvSpPr txBox="1"/>
          <p:nvPr/>
        </p:nvSpPr>
        <p:spPr>
          <a:xfrm>
            <a:off x="8716235" y="5113173"/>
            <a:ext cx="945459" cy="369332"/>
          </a:xfrm>
          <a:prstGeom prst="rect">
            <a:avLst/>
          </a:prstGeom>
          <a:solidFill>
            <a:schemeClr val="bg1"/>
          </a:solidFill>
        </p:spPr>
        <p:txBody>
          <a:bodyPr wrap="square" rtlCol="0">
            <a:spAutoFit/>
          </a:bodyPr>
          <a:lstStyle/>
          <a:p>
            <a:pPr algn="ctr"/>
            <a:r>
              <a:rPr lang="en-GB" dirty="0"/>
              <a:t>______</a:t>
            </a:r>
          </a:p>
        </p:txBody>
      </p:sp>
      <p:sp>
        <p:nvSpPr>
          <p:cNvPr id="25" name="TextBox 24">
            <a:extLst>
              <a:ext uri="{FF2B5EF4-FFF2-40B4-BE49-F238E27FC236}">
                <a16:creationId xmlns:a16="http://schemas.microsoft.com/office/drawing/2014/main" id="{FC938A39-C1CE-4405-A94A-30C855BF4D5D}"/>
              </a:ext>
            </a:extLst>
          </p:cNvPr>
          <p:cNvSpPr txBox="1"/>
          <p:nvPr/>
        </p:nvSpPr>
        <p:spPr>
          <a:xfrm>
            <a:off x="4729617" y="213556"/>
            <a:ext cx="3034805" cy="1345818"/>
          </a:xfrm>
          <a:prstGeom prst="rect">
            <a:avLst/>
          </a:prstGeom>
          <a:noFill/>
          <a:ln w="38100">
            <a:solidFill>
              <a:schemeClr val="tx2"/>
            </a:solidFill>
          </a:ln>
        </p:spPr>
        <p:txBody>
          <a:bodyPr wrap="none" rtlCol="0">
            <a:spAutoFit/>
          </a:bodyPr>
          <a:lstStyle/>
          <a:p>
            <a:pPr>
              <a:lnSpc>
                <a:spcPts val="2500"/>
              </a:lnSpc>
            </a:pPr>
            <a:r>
              <a:rPr lang="en-GB" b="1" dirty="0">
                <a:solidFill>
                  <a:schemeClr val="accent1"/>
                </a:solidFill>
              </a:rPr>
              <a:t>*</a:t>
            </a:r>
            <a:r>
              <a:rPr lang="en-GB" b="1" u="sng" dirty="0">
                <a:solidFill>
                  <a:schemeClr val="accent1"/>
                </a:solidFill>
              </a:rPr>
              <a:t>Glossary:</a:t>
            </a:r>
          </a:p>
          <a:p>
            <a:pPr>
              <a:lnSpc>
                <a:spcPts val="2500"/>
              </a:lnSpc>
            </a:pPr>
            <a:r>
              <a:rPr lang="en-GB" dirty="0"/>
              <a:t>la </a:t>
            </a:r>
            <a:r>
              <a:rPr lang="en-GB" dirty="0" err="1"/>
              <a:t>trompeta</a:t>
            </a:r>
            <a:r>
              <a:rPr lang="en-GB" dirty="0"/>
              <a:t> = trumpet</a:t>
            </a:r>
          </a:p>
          <a:p>
            <a:pPr>
              <a:lnSpc>
                <a:spcPts val="2500"/>
              </a:lnSpc>
            </a:pPr>
            <a:r>
              <a:rPr lang="en-GB" dirty="0"/>
              <a:t>la </a:t>
            </a:r>
            <a:r>
              <a:rPr lang="en-GB" dirty="0" err="1"/>
              <a:t>armónica</a:t>
            </a:r>
            <a:r>
              <a:rPr lang="en-GB" dirty="0"/>
              <a:t> = harmonica</a:t>
            </a:r>
          </a:p>
          <a:p>
            <a:pPr>
              <a:lnSpc>
                <a:spcPts val="2500"/>
              </a:lnSpc>
            </a:pPr>
            <a:r>
              <a:rPr lang="en-GB" dirty="0"/>
              <a:t>la </a:t>
            </a:r>
            <a:r>
              <a:rPr lang="en-GB" dirty="0" err="1"/>
              <a:t>orquesta</a:t>
            </a:r>
            <a:r>
              <a:rPr lang="en-GB" dirty="0"/>
              <a:t> = orchestra</a:t>
            </a:r>
          </a:p>
        </p:txBody>
      </p:sp>
    </p:spTree>
    <p:extLst>
      <p:ext uri="{BB962C8B-B14F-4D97-AF65-F5344CB8AC3E}">
        <p14:creationId xmlns:p14="http://schemas.microsoft.com/office/powerpoint/2010/main" val="342412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20"/>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21"/>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22"/>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23"/>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oy clipart - Clip Art Library">
            <a:extLst>
              <a:ext uri="{FF2B5EF4-FFF2-40B4-BE49-F238E27FC236}">
                <a16:creationId xmlns:a16="http://schemas.microsoft.com/office/drawing/2014/main" id="{C0C89359-B240-B6AA-2AD7-F5DC4F1D549E}"/>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b="-163"/>
          <a:stretch/>
        </p:blipFill>
        <p:spPr bwMode="auto">
          <a:xfrm>
            <a:off x="9115763" y="765371"/>
            <a:ext cx="1794681" cy="341824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ree vector graphics of Blackboard">
            <a:extLst>
              <a:ext uri="{FF2B5EF4-FFF2-40B4-BE49-F238E27FC236}">
                <a16:creationId xmlns:a16="http://schemas.microsoft.com/office/drawing/2014/main" id="{64416FD4-93EE-EEC7-A2BE-4AAE02D57D66}"/>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b="4445"/>
          <a:stretch/>
        </p:blipFill>
        <p:spPr bwMode="auto">
          <a:xfrm>
            <a:off x="4427580" y="228472"/>
            <a:ext cx="2618532" cy="158127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nvGraphicFramePr>
        <p:xfrm>
          <a:off x="1052578" y="2413583"/>
          <a:ext cx="10760880" cy="3463014"/>
        </p:xfrm>
        <a:graphic>
          <a:graphicData uri="http://schemas.openxmlformats.org/drawingml/2006/table">
            <a:tbl>
              <a:tblPr firstRow="1" bandRow="1">
                <a:tableStyleId>{C4B1156A-380E-4F78-BDF5-A606A8083BF9}</a:tableStyleId>
              </a:tblPr>
              <a:tblGrid>
                <a:gridCol w="672983">
                  <a:extLst>
                    <a:ext uri="{9D8B030D-6E8A-4147-A177-3AD203B41FA5}">
                      <a16:colId xmlns:a16="http://schemas.microsoft.com/office/drawing/2014/main" val="2607353726"/>
                    </a:ext>
                  </a:extLst>
                </a:gridCol>
                <a:gridCol w="7182465">
                  <a:extLst>
                    <a:ext uri="{9D8B030D-6E8A-4147-A177-3AD203B41FA5}">
                      <a16:colId xmlns:a16="http://schemas.microsoft.com/office/drawing/2014/main" val="1600817978"/>
                    </a:ext>
                  </a:extLst>
                </a:gridCol>
                <a:gridCol w="2905432">
                  <a:extLst>
                    <a:ext uri="{9D8B030D-6E8A-4147-A177-3AD203B41FA5}">
                      <a16:colId xmlns:a16="http://schemas.microsoft.com/office/drawing/2014/main" val="4128092149"/>
                    </a:ext>
                  </a:extLst>
                </a:gridCol>
              </a:tblGrid>
              <a:tr h="497067">
                <a:tc>
                  <a:txBody>
                    <a:bodyPr/>
                    <a:lstStyle/>
                    <a:p>
                      <a:pPr algn="ctr"/>
                      <a:endParaRPr lang="en-GB" sz="2400" dirty="0">
                        <a:solidFill>
                          <a:schemeClr val="accent1">
                            <a:lumMod val="50000"/>
                          </a:schemeClr>
                        </a:solidFill>
                      </a:endParaRPr>
                    </a:p>
                  </a:txBody>
                  <a:tcPr>
                    <a:solidFill>
                      <a:srgbClr val="E3CCCC"/>
                    </a:solidFill>
                  </a:tcPr>
                </a:tc>
                <a:tc>
                  <a:txBody>
                    <a:bodyPr/>
                    <a:lstStyle/>
                    <a:p>
                      <a:r>
                        <a:rPr lang="de-DE" sz="2400" b="0" dirty="0">
                          <a:solidFill>
                            <a:schemeClr val="tx1"/>
                          </a:solidFill>
                        </a:rPr>
                        <a:t>¡Carlos! </a:t>
                      </a:r>
                      <a:r>
                        <a:rPr lang="en-US" sz="2400" b="0" dirty="0">
                          <a:solidFill>
                            <a:schemeClr val="tx1"/>
                          </a:solidFill>
                        </a:rPr>
                        <a:t>¿</a:t>
                      </a:r>
                      <a:r>
                        <a:rPr lang="de-DE" sz="2400" b="0" dirty="0">
                          <a:solidFill>
                            <a:schemeClr val="tx1"/>
                          </a:solidFill>
                        </a:rPr>
                        <a:t>Cómo estás? </a:t>
                      </a:r>
                      <a:r>
                        <a:rPr lang="en-US" sz="2400" b="0" dirty="0">
                          <a:solidFill>
                            <a:schemeClr val="tx1"/>
                          </a:solidFill>
                        </a:rPr>
                        <a:t>¿</a:t>
                      </a:r>
                      <a:r>
                        <a:rPr lang="de-DE" sz="2400" b="0" dirty="0">
                          <a:solidFill>
                            <a:schemeClr val="tx1"/>
                          </a:solidFill>
                        </a:rPr>
                        <a:t>Qué tal la </a:t>
                      </a:r>
                      <a:r>
                        <a:rPr lang="de-DE" sz="2400" b="1" dirty="0">
                          <a:solidFill>
                            <a:schemeClr val="tx1"/>
                          </a:solidFill>
                        </a:rPr>
                        <a:t>escuela</a:t>
                      </a:r>
                      <a:r>
                        <a:rPr lang="de-DE" sz="2400" b="0" dirty="0">
                          <a:solidFill>
                            <a:schemeClr val="tx1"/>
                          </a:solidFill>
                        </a:rPr>
                        <a:t>?</a:t>
                      </a:r>
                      <a:endParaRPr lang="en-GB" sz="2400" b="0" dirty="0">
                        <a:solidFill>
                          <a:schemeClr val="tx1"/>
                        </a:solidFill>
                      </a:endParaRPr>
                    </a:p>
                  </a:txBody>
                  <a:tcPr anchor="ctr">
                    <a:solidFill>
                      <a:srgbClr val="E3CCCC"/>
                    </a:solidFill>
                  </a:tcPr>
                </a:tc>
                <a:tc>
                  <a:txBody>
                    <a:bodyPr/>
                    <a:lstStyle/>
                    <a:p>
                      <a:endParaRPr lang="en-GB" sz="2400" b="0" dirty="0">
                        <a:solidFill>
                          <a:schemeClr val="accent1">
                            <a:lumMod val="50000"/>
                          </a:schemeClr>
                        </a:solidFill>
                      </a:endParaRPr>
                    </a:p>
                  </a:txBody>
                  <a:tcPr>
                    <a:solidFill>
                      <a:srgbClr val="E3CCCC"/>
                    </a:solidFill>
                  </a:tcPr>
                </a:tc>
                <a:extLst>
                  <a:ext uri="{0D108BD9-81ED-4DB2-BD59-A6C34878D82A}">
                    <a16:rowId xmlns:a16="http://schemas.microsoft.com/office/drawing/2014/main" val="1171492714"/>
                  </a:ext>
                </a:extLst>
              </a:tr>
              <a:tr h="497067">
                <a:tc>
                  <a:txBody>
                    <a:bodyPr/>
                    <a:lstStyle/>
                    <a:p>
                      <a:pPr algn="ctr"/>
                      <a:endParaRPr lang="en-GB" sz="2400" dirty="0">
                        <a:solidFill>
                          <a:schemeClr val="accent1">
                            <a:lumMod val="50000"/>
                          </a:schemeClr>
                        </a:solidFill>
                      </a:endParaRPr>
                    </a:p>
                  </a:txBody>
                  <a:tcPr>
                    <a:solidFill>
                      <a:srgbClr val="F1E7E7"/>
                    </a:solidFill>
                  </a:tcPr>
                </a:tc>
                <a:tc>
                  <a:txBody>
                    <a:bodyPr/>
                    <a:lstStyle/>
                    <a:p>
                      <a:r>
                        <a:rPr lang="de-DE" sz="2400" dirty="0">
                          <a:solidFill>
                            <a:schemeClr val="tx1"/>
                          </a:solidFill>
                        </a:rPr>
                        <a:t>Estoy bien, la </a:t>
                      </a:r>
                      <a:r>
                        <a:rPr lang="de-DE" sz="2400" b="1" dirty="0">
                          <a:solidFill>
                            <a:schemeClr val="tx1"/>
                          </a:solidFill>
                        </a:rPr>
                        <a:t>educación</a:t>
                      </a:r>
                      <a:r>
                        <a:rPr lang="de-DE" sz="2400" dirty="0">
                          <a:solidFill>
                            <a:schemeClr val="tx1"/>
                          </a:solidFill>
                        </a:rPr>
                        <a:t> es muy diferente aquí </a:t>
                      </a:r>
                      <a:r>
                        <a:rPr lang="de-DE" sz="2400" dirty="0" err="1">
                          <a:solidFill>
                            <a:schemeClr val="tx1"/>
                          </a:solidFill>
                        </a:rPr>
                        <a:t>pero</a:t>
                      </a:r>
                      <a:r>
                        <a:rPr lang="de-DE" sz="2400" dirty="0">
                          <a:solidFill>
                            <a:schemeClr val="tx1"/>
                          </a:solidFill>
                        </a:rPr>
                        <a:t> </a:t>
                      </a:r>
                      <a:r>
                        <a:rPr lang="de-DE" sz="2400" dirty="0" err="1">
                          <a:solidFill>
                            <a:schemeClr val="tx1"/>
                          </a:solidFill>
                        </a:rPr>
                        <a:t>aprendo</a:t>
                      </a:r>
                      <a:r>
                        <a:rPr lang="de-DE" sz="2400" dirty="0">
                          <a:solidFill>
                            <a:schemeClr val="tx1"/>
                          </a:solidFill>
                        </a:rPr>
                        <a:t> </a:t>
                      </a:r>
                      <a:r>
                        <a:rPr lang="de-DE" sz="2400" dirty="0" err="1">
                          <a:solidFill>
                            <a:schemeClr val="tx1"/>
                          </a:solidFill>
                        </a:rPr>
                        <a:t>muchas</a:t>
                      </a:r>
                      <a:r>
                        <a:rPr lang="de-DE" sz="2400" dirty="0">
                          <a:solidFill>
                            <a:schemeClr val="tx1"/>
                          </a:solidFill>
                        </a:rPr>
                        <a:t> </a:t>
                      </a:r>
                      <a:r>
                        <a:rPr lang="de-DE" sz="2400" dirty="0" err="1">
                          <a:solidFill>
                            <a:schemeClr val="tx1"/>
                          </a:solidFill>
                        </a:rPr>
                        <a:t>cosas</a:t>
                      </a:r>
                      <a:r>
                        <a:rPr lang="de-DE" sz="2400" dirty="0">
                          <a:solidFill>
                            <a:schemeClr val="tx1"/>
                          </a:solidFill>
                        </a:rPr>
                        <a:t> </a:t>
                      </a:r>
                      <a:r>
                        <a:rPr lang="de-DE" sz="2400" dirty="0" err="1">
                          <a:solidFill>
                            <a:schemeClr val="tx1"/>
                          </a:solidFill>
                        </a:rPr>
                        <a:t>nuevas</a:t>
                      </a:r>
                      <a:r>
                        <a:rPr lang="de-DE" sz="2400" dirty="0">
                          <a:solidFill>
                            <a:schemeClr val="tx1"/>
                          </a:solidFill>
                        </a:rPr>
                        <a:t>.</a:t>
                      </a:r>
                      <a:endParaRPr lang="en-GB" sz="2400" dirty="0">
                        <a:solidFill>
                          <a:schemeClr val="tx1"/>
                        </a:solidFill>
                      </a:endParaRPr>
                    </a:p>
                  </a:txBody>
                  <a:tcPr anchor="ctr">
                    <a:solidFill>
                      <a:srgbClr val="F1E7E7"/>
                    </a:solidFill>
                  </a:tcPr>
                </a:tc>
                <a:tc>
                  <a:txBody>
                    <a:bodyPr/>
                    <a:lstStyle/>
                    <a:p>
                      <a:endParaRPr lang="en-GB" sz="2400" b="0" dirty="0">
                        <a:solidFill>
                          <a:schemeClr val="tx1"/>
                        </a:solidFill>
                      </a:endParaRPr>
                    </a:p>
                  </a:txBody>
                  <a:tcPr>
                    <a:solidFill>
                      <a:srgbClr val="F1E7E7"/>
                    </a:solidFill>
                  </a:tcPr>
                </a:tc>
                <a:extLst>
                  <a:ext uri="{0D108BD9-81ED-4DB2-BD59-A6C34878D82A}">
                    <a16:rowId xmlns:a16="http://schemas.microsoft.com/office/drawing/2014/main" val="1961458278"/>
                  </a:ext>
                </a:extLst>
              </a:tr>
              <a:tr h="497067">
                <a:tc>
                  <a:txBody>
                    <a:bodyPr/>
                    <a:lstStyle/>
                    <a:p>
                      <a:pPr algn="ctr"/>
                      <a:endParaRPr lang="en-GB" sz="2400" dirty="0">
                        <a:solidFill>
                          <a:schemeClr val="accent1">
                            <a:lumMod val="50000"/>
                          </a:schemeClr>
                        </a:solidFill>
                      </a:endParaRPr>
                    </a:p>
                  </a:txBody>
                  <a:tcPr>
                    <a:solidFill>
                      <a:srgbClr val="E3CCCC"/>
                    </a:solidFill>
                  </a:tcPr>
                </a:tc>
                <a:tc>
                  <a:txBody>
                    <a:bodyPr/>
                    <a:lstStyle/>
                    <a:p>
                      <a:r>
                        <a:rPr lang="de-DE" sz="2400" dirty="0">
                          <a:solidFill>
                            <a:schemeClr val="tx1"/>
                          </a:solidFill>
                        </a:rPr>
                        <a:t>Vale. </a:t>
                      </a:r>
                      <a:r>
                        <a:rPr lang="en-US" sz="2400" b="0" dirty="0">
                          <a:solidFill>
                            <a:schemeClr val="tx1"/>
                          </a:solidFill>
                        </a:rPr>
                        <a:t>¿Has </a:t>
                      </a:r>
                      <a:r>
                        <a:rPr lang="en-US" sz="2400" b="0" dirty="0" err="1">
                          <a:solidFill>
                            <a:schemeClr val="tx1"/>
                          </a:solidFill>
                        </a:rPr>
                        <a:t>encontrado</a:t>
                      </a:r>
                      <a:r>
                        <a:rPr lang="en-US" sz="2400" b="0" dirty="0">
                          <a:solidFill>
                            <a:schemeClr val="tx1"/>
                          </a:solidFill>
                        </a:rPr>
                        <a:t> </a:t>
                      </a:r>
                      <a:r>
                        <a:rPr lang="en-US" sz="2400" b="0" dirty="0" err="1">
                          <a:solidFill>
                            <a:schemeClr val="tx1"/>
                          </a:solidFill>
                        </a:rPr>
                        <a:t>algunas</a:t>
                      </a:r>
                      <a:r>
                        <a:rPr lang="en-US" sz="2400" b="0" dirty="0">
                          <a:solidFill>
                            <a:schemeClr val="tx1"/>
                          </a:solidFill>
                        </a:rPr>
                        <a:t> </a:t>
                      </a:r>
                      <a:r>
                        <a:rPr lang="en-US" sz="2400" b="1" dirty="0" err="1">
                          <a:solidFill>
                            <a:schemeClr val="tx1"/>
                          </a:solidFill>
                        </a:rPr>
                        <a:t>dificultades</a:t>
                      </a:r>
                      <a:r>
                        <a:rPr lang="en-US" sz="2400" b="0" dirty="0">
                          <a:solidFill>
                            <a:schemeClr val="tx1"/>
                          </a:solidFill>
                        </a:rPr>
                        <a:t>?</a:t>
                      </a:r>
                      <a:endParaRPr lang="en-GB" sz="2400" dirty="0">
                        <a:solidFill>
                          <a:schemeClr val="tx1"/>
                        </a:solidFill>
                      </a:endParaRPr>
                    </a:p>
                  </a:txBody>
                  <a:tcPr anchor="ctr">
                    <a:solidFill>
                      <a:srgbClr val="E3CCCC"/>
                    </a:solidFill>
                  </a:tcPr>
                </a:tc>
                <a:tc>
                  <a:txBody>
                    <a:bodyPr/>
                    <a:lstStyle/>
                    <a:p>
                      <a:endParaRPr lang="en-GB" sz="2400" dirty="0">
                        <a:solidFill>
                          <a:schemeClr val="accent1">
                            <a:lumMod val="50000"/>
                          </a:schemeClr>
                        </a:solidFill>
                      </a:endParaRPr>
                    </a:p>
                  </a:txBody>
                  <a:tcPr>
                    <a:solidFill>
                      <a:srgbClr val="E3CCCC"/>
                    </a:solidFill>
                  </a:tcPr>
                </a:tc>
                <a:extLst>
                  <a:ext uri="{0D108BD9-81ED-4DB2-BD59-A6C34878D82A}">
                    <a16:rowId xmlns:a16="http://schemas.microsoft.com/office/drawing/2014/main" val="2189313960"/>
                  </a:ext>
                </a:extLst>
              </a:tr>
              <a:tr h="497067">
                <a:tc>
                  <a:txBody>
                    <a:bodyPr/>
                    <a:lstStyle/>
                    <a:p>
                      <a:pPr algn="ctr"/>
                      <a:endParaRPr lang="en-GB" sz="2400" dirty="0">
                        <a:solidFill>
                          <a:schemeClr val="accent1">
                            <a:lumMod val="50000"/>
                          </a:schemeClr>
                        </a:solidFill>
                      </a:endParaRPr>
                    </a:p>
                  </a:txBody>
                  <a:tcPr>
                    <a:solidFill>
                      <a:srgbClr val="F1E7E7"/>
                    </a:solidFill>
                  </a:tcPr>
                </a:tc>
                <a:tc>
                  <a:txBody>
                    <a:bodyPr/>
                    <a:lstStyle/>
                    <a:p>
                      <a:r>
                        <a:rPr lang="en-GB" sz="2400" dirty="0" err="1">
                          <a:solidFill>
                            <a:schemeClr val="tx1"/>
                          </a:solidFill>
                        </a:rPr>
                        <a:t>Sí</a:t>
                      </a:r>
                      <a:r>
                        <a:rPr lang="en-GB" sz="2400" dirty="0">
                          <a:solidFill>
                            <a:schemeClr val="tx1"/>
                          </a:solidFill>
                        </a:rPr>
                        <a:t>, </a:t>
                      </a:r>
                      <a:r>
                        <a:rPr lang="en-GB" sz="2400" b="1" dirty="0" err="1">
                          <a:solidFill>
                            <a:schemeClr val="tx1"/>
                          </a:solidFill>
                        </a:rPr>
                        <a:t>por</a:t>
                      </a:r>
                      <a:r>
                        <a:rPr lang="en-GB" sz="2400" b="1" dirty="0">
                          <a:solidFill>
                            <a:schemeClr val="tx1"/>
                          </a:solidFill>
                        </a:rPr>
                        <a:t> </a:t>
                      </a:r>
                      <a:r>
                        <a:rPr lang="en-GB" sz="2400" b="1" dirty="0" err="1">
                          <a:solidFill>
                            <a:schemeClr val="tx1"/>
                          </a:solidFill>
                        </a:rPr>
                        <a:t>supuesto</a:t>
                      </a:r>
                      <a:r>
                        <a:rPr lang="en-GB" sz="2400" dirty="0">
                          <a:solidFill>
                            <a:schemeClr val="tx1"/>
                          </a:solidFill>
                        </a:rPr>
                        <a:t>. Es </a:t>
                      </a:r>
                      <a:r>
                        <a:rPr lang="en-GB" sz="2400" b="1" dirty="0" err="1">
                          <a:solidFill>
                            <a:schemeClr val="tx1"/>
                          </a:solidFill>
                        </a:rPr>
                        <a:t>necesario</a:t>
                      </a:r>
                      <a:r>
                        <a:rPr lang="en-GB" sz="2400" dirty="0">
                          <a:solidFill>
                            <a:schemeClr val="tx1"/>
                          </a:solidFill>
                        </a:rPr>
                        <a:t> leer </a:t>
                      </a:r>
                      <a:r>
                        <a:rPr lang="en-GB" sz="2400" dirty="0" err="1">
                          <a:solidFill>
                            <a:schemeClr val="tx1"/>
                          </a:solidFill>
                        </a:rPr>
                        <a:t>muchas</a:t>
                      </a:r>
                      <a:r>
                        <a:rPr lang="en-GB" sz="2400" dirty="0">
                          <a:solidFill>
                            <a:schemeClr val="tx1"/>
                          </a:solidFill>
                        </a:rPr>
                        <a:t> </a:t>
                      </a:r>
                      <a:r>
                        <a:rPr lang="en-GB" sz="2400" b="1" dirty="0" err="1">
                          <a:solidFill>
                            <a:schemeClr val="tx1"/>
                          </a:solidFill>
                        </a:rPr>
                        <a:t>páginas</a:t>
                      </a:r>
                      <a:r>
                        <a:rPr lang="en-GB" sz="2400" dirty="0">
                          <a:solidFill>
                            <a:schemeClr val="tx1"/>
                          </a:solidFill>
                        </a:rPr>
                        <a:t> de </a:t>
                      </a:r>
                      <a:r>
                        <a:rPr lang="en-GB" sz="2400" dirty="0" err="1">
                          <a:solidFill>
                            <a:schemeClr val="tx1"/>
                          </a:solidFill>
                        </a:rPr>
                        <a:t>historia</a:t>
                      </a:r>
                      <a:r>
                        <a:rPr lang="en-GB" sz="2400" dirty="0">
                          <a:solidFill>
                            <a:schemeClr val="tx1"/>
                          </a:solidFill>
                        </a:rPr>
                        <a:t> y </a:t>
                      </a:r>
                      <a:r>
                        <a:rPr lang="en-GB" sz="2400" dirty="0" err="1">
                          <a:solidFill>
                            <a:schemeClr val="tx1"/>
                          </a:solidFill>
                        </a:rPr>
                        <a:t>los</a:t>
                      </a:r>
                      <a:r>
                        <a:rPr lang="en-GB" sz="2400" dirty="0">
                          <a:solidFill>
                            <a:schemeClr val="tx1"/>
                          </a:solidFill>
                        </a:rPr>
                        <a:t> </a:t>
                      </a:r>
                      <a:r>
                        <a:rPr lang="en-GB" sz="2400" dirty="0" err="1">
                          <a:solidFill>
                            <a:schemeClr val="tx1"/>
                          </a:solidFill>
                        </a:rPr>
                        <a:t>deberes</a:t>
                      </a:r>
                      <a:r>
                        <a:rPr lang="en-GB" sz="2400" dirty="0">
                          <a:solidFill>
                            <a:schemeClr val="tx1"/>
                          </a:solidFill>
                        </a:rPr>
                        <a:t> son </a:t>
                      </a:r>
                      <a:r>
                        <a:rPr lang="en-GB" sz="2400" dirty="0" err="1">
                          <a:solidFill>
                            <a:schemeClr val="tx1"/>
                          </a:solidFill>
                        </a:rPr>
                        <a:t>difíciles</a:t>
                      </a:r>
                      <a:r>
                        <a:rPr lang="en-GB" sz="2400" dirty="0">
                          <a:solidFill>
                            <a:schemeClr val="tx1"/>
                          </a:solidFill>
                        </a:rPr>
                        <a:t>.</a:t>
                      </a:r>
                    </a:p>
                  </a:txBody>
                  <a:tcPr anchor="ctr">
                    <a:solidFill>
                      <a:srgbClr val="F1E7E7"/>
                    </a:solidFill>
                  </a:tcPr>
                </a:tc>
                <a:tc>
                  <a:txBody>
                    <a:bodyPr/>
                    <a:lstStyle/>
                    <a:p>
                      <a:endParaRPr lang="en-GB" sz="2400" dirty="0">
                        <a:solidFill>
                          <a:schemeClr val="accent1">
                            <a:lumMod val="50000"/>
                          </a:schemeClr>
                        </a:solidFill>
                      </a:endParaRPr>
                    </a:p>
                  </a:txBody>
                  <a:tcPr>
                    <a:solidFill>
                      <a:srgbClr val="F1E7E7"/>
                    </a:solidFill>
                  </a:tcPr>
                </a:tc>
                <a:extLst>
                  <a:ext uri="{0D108BD9-81ED-4DB2-BD59-A6C34878D82A}">
                    <a16:rowId xmlns:a16="http://schemas.microsoft.com/office/drawing/2014/main" val="2344197191"/>
                  </a:ext>
                </a:extLst>
              </a:tr>
              <a:tr h="497067">
                <a:tc>
                  <a:txBody>
                    <a:bodyPr/>
                    <a:lstStyle/>
                    <a:p>
                      <a:pPr algn="ctr"/>
                      <a:endParaRPr lang="en-GB" sz="2400" dirty="0">
                        <a:solidFill>
                          <a:schemeClr val="accent1">
                            <a:lumMod val="50000"/>
                          </a:schemeClr>
                        </a:solidFill>
                      </a:endParaRPr>
                    </a:p>
                  </a:txBody>
                  <a:tcPr>
                    <a:solidFill>
                      <a:srgbClr val="E3CCCC"/>
                    </a:solidFill>
                  </a:tcPr>
                </a:tc>
                <a:tc>
                  <a:txBody>
                    <a:bodyPr/>
                    <a:lstStyle/>
                    <a:p>
                      <a:r>
                        <a:rPr lang="en-US" sz="2400" b="0" dirty="0" err="1">
                          <a:solidFill>
                            <a:schemeClr val="tx1"/>
                          </a:solidFill>
                        </a:rPr>
                        <a:t>Entiendo</a:t>
                      </a:r>
                      <a:r>
                        <a:rPr lang="en-US" sz="2400" b="0" dirty="0">
                          <a:solidFill>
                            <a:schemeClr val="tx1"/>
                          </a:solidFill>
                        </a:rPr>
                        <a:t>, </a:t>
                      </a:r>
                      <a:r>
                        <a:rPr lang="en-US" sz="2400" b="0" dirty="0" err="1">
                          <a:solidFill>
                            <a:schemeClr val="tx1"/>
                          </a:solidFill>
                        </a:rPr>
                        <a:t>pero</a:t>
                      </a:r>
                      <a:r>
                        <a:rPr lang="en-US" sz="2400" b="0" dirty="0">
                          <a:solidFill>
                            <a:schemeClr val="tx1"/>
                          </a:solidFill>
                        </a:rPr>
                        <a:t> es </a:t>
                      </a:r>
                      <a:r>
                        <a:rPr lang="en-US" sz="2400" b="0" dirty="0" err="1">
                          <a:solidFill>
                            <a:schemeClr val="tx1"/>
                          </a:solidFill>
                        </a:rPr>
                        <a:t>importante</a:t>
                      </a:r>
                      <a:r>
                        <a:rPr lang="en-US" sz="2400" b="0" dirty="0">
                          <a:solidFill>
                            <a:schemeClr val="tx1"/>
                          </a:solidFill>
                        </a:rPr>
                        <a:t> </a:t>
                      </a:r>
                      <a:r>
                        <a:rPr lang="en-US" sz="2400" b="0" dirty="0" err="1">
                          <a:solidFill>
                            <a:schemeClr val="tx1"/>
                          </a:solidFill>
                        </a:rPr>
                        <a:t>tener</a:t>
                      </a:r>
                      <a:r>
                        <a:rPr lang="en-US" sz="2400" b="0" dirty="0">
                          <a:solidFill>
                            <a:schemeClr val="tx1"/>
                          </a:solidFill>
                        </a:rPr>
                        <a:t> la </a:t>
                      </a:r>
                      <a:r>
                        <a:rPr lang="en-US" sz="2400" b="1" dirty="0" err="1">
                          <a:solidFill>
                            <a:schemeClr val="tx1"/>
                          </a:solidFill>
                        </a:rPr>
                        <a:t>costumbre</a:t>
                      </a:r>
                      <a:r>
                        <a:rPr lang="en-US" sz="2400" b="0" dirty="0">
                          <a:solidFill>
                            <a:schemeClr val="tx1"/>
                          </a:solidFill>
                        </a:rPr>
                        <a:t> de </a:t>
                      </a:r>
                      <a:r>
                        <a:rPr lang="en-US" sz="2400" b="0" dirty="0" err="1">
                          <a:solidFill>
                            <a:schemeClr val="tx1"/>
                          </a:solidFill>
                        </a:rPr>
                        <a:t>estudiar</a:t>
                      </a:r>
                      <a:r>
                        <a:rPr lang="en-US" sz="2400" b="0" dirty="0">
                          <a:solidFill>
                            <a:schemeClr val="tx1"/>
                          </a:solidFill>
                        </a:rPr>
                        <a:t> </a:t>
                      </a:r>
                      <a:r>
                        <a:rPr lang="en-US" sz="2400" b="0" dirty="0" err="1">
                          <a:solidFill>
                            <a:schemeClr val="tx1"/>
                          </a:solidFill>
                        </a:rPr>
                        <a:t>todos</a:t>
                      </a:r>
                      <a:r>
                        <a:rPr lang="en-US" sz="2400" b="0" dirty="0">
                          <a:solidFill>
                            <a:schemeClr val="tx1"/>
                          </a:solidFill>
                        </a:rPr>
                        <a:t> </a:t>
                      </a:r>
                      <a:r>
                        <a:rPr lang="en-US" sz="2400" b="0" dirty="0" err="1">
                          <a:solidFill>
                            <a:schemeClr val="tx1"/>
                          </a:solidFill>
                        </a:rPr>
                        <a:t>los</a:t>
                      </a:r>
                      <a:r>
                        <a:rPr lang="en-US" sz="2400" b="0" dirty="0">
                          <a:solidFill>
                            <a:schemeClr val="tx1"/>
                          </a:solidFill>
                        </a:rPr>
                        <a:t> días.</a:t>
                      </a:r>
                      <a:endParaRPr lang="en-GB" sz="2400" dirty="0">
                        <a:solidFill>
                          <a:schemeClr val="tx1"/>
                        </a:solidFill>
                      </a:endParaRPr>
                    </a:p>
                  </a:txBody>
                  <a:tcPr anchor="ctr">
                    <a:solidFill>
                      <a:srgbClr val="E3CCCC"/>
                    </a:solidFill>
                  </a:tcPr>
                </a:tc>
                <a:tc>
                  <a:txBody>
                    <a:bodyPr/>
                    <a:lstStyle/>
                    <a:p>
                      <a:endParaRPr lang="en-GB" sz="2400" dirty="0">
                        <a:solidFill>
                          <a:schemeClr val="tx1"/>
                        </a:solidFill>
                      </a:endParaRPr>
                    </a:p>
                  </a:txBody>
                  <a:tcPr>
                    <a:solidFill>
                      <a:srgbClr val="E3CCCC"/>
                    </a:solidFill>
                  </a:tcPr>
                </a:tc>
                <a:extLst>
                  <a:ext uri="{0D108BD9-81ED-4DB2-BD59-A6C34878D82A}">
                    <a16:rowId xmlns:a16="http://schemas.microsoft.com/office/drawing/2014/main" val="1972389626"/>
                  </a:ext>
                </a:extLst>
              </a:tr>
            </a:tbl>
          </a:graphicData>
        </a:graphic>
      </p:graphicFrame>
      <p:sp>
        <p:nvSpPr>
          <p:cNvPr id="5" name="Rounded Rectangle 11">
            <a:extLst>
              <a:ext uri="{FF2B5EF4-FFF2-40B4-BE49-F238E27FC236}">
                <a16:creationId xmlns:a16="http://schemas.microsoft.com/office/drawing/2014/main" id="{483D7EB9-C2AA-4190-98DE-925F861600E9}"/>
              </a:ext>
            </a:extLst>
          </p:cNvPr>
          <p:cNvSpPr/>
          <p:nvPr/>
        </p:nvSpPr>
        <p:spPr>
          <a:xfrm>
            <a:off x="9833225" y="147568"/>
            <a:ext cx="2154438" cy="446806"/>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1817298" y="1780921"/>
            <a:ext cx="661182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Century Gothic"/>
                <a:ea typeface="+mn-ea"/>
                <a:cs typeface="+mn-cs"/>
              </a:rPr>
              <a:t>La abuela de </a:t>
            </a:r>
            <a:r>
              <a:rPr lang="en-US" sz="2400" dirty="0">
                <a:latin typeface="Century Gothic"/>
              </a:rPr>
              <a:t>Carlos</a:t>
            </a:r>
            <a:r>
              <a:rPr kumimoji="0" lang="en-US" sz="2400" i="0" u="none" strike="noStrike" kern="1200" cap="none" spc="0" normalizeH="0" baseline="0" noProof="0" dirty="0">
                <a:ln>
                  <a:noFill/>
                </a:ln>
                <a:effectLst/>
                <a:uLnTx/>
                <a:uFillTx/>
                <a:latin typeface="Century Gothic"/>
                <a:ea typeface="+mn-ea"/>
                <a:cs typeface="+mn-cs"/>
              </a:rPr>
              <a:t> lo llama. ¿</a:t>
            </a:r>
            <a:r>
              <a:rPr kumimoji="0" lang="en-US" sz="2400" i="0" u="none" strike="noStrike" kern="1200" cap="none" spc="0" normalizeH="0" baseline="0" noProof="0" dirty="0" err="1">
                <a:ln>
                  <a:noFill/>
                </a:ln>
                <a:effectLst/>
                <a:uLnTx/>
                <a:uFillTx/>
                <a:latin typeface="Century Gothic"/>
                <a:ea typeface="+mn-ea"/>
                <a:cs typeface="+mn-cs"/>
              </a:rPr>
              <a:t>Qué</a:t>
            </a:r>
            <a:r>
              <a:rPr kumimoji="0" lang="en-US" sz="2400" i="0" u="none" strike="noStrike" kern="1200" cap="none" spc="0" normalizeH="0" baseline="0" noProof="0" dirty="0">
                <a:ln>
                  <a:noFill/>
                </a:ln>
                <a:effectLst/>
                <a:uLnTx/>
                <a:uFillTx/>
                <a:latin typeface="Century Gothic"/>
                <a:ea typeface="+mn-ea"/>
                <a:cs typeface="+mn-cs"/>
              </a:rPr>
              <a:t> dice?</a:t>
            </a:r>
          </a:p>
        </p:txBody>
      </p:sp>
      <p:sp>
        <p:nvSpPr>
          <p:cNvPr id="32" name="Action Button: Custom 16">
            <a:hlinkClick r:id="" action="ppaction://noaction" highlightClick="1">
              <a:snd r:embed="rId5" name="Carlos cmo estas....wav"/>
            </a:hlinkClick>
            <a:extLst>
              <a:ext uri="{FF2B5EF4-FFF2-40B4-BE49-F238E27FC236}">
                <a16:creationId xmlns:a16="http://schemas.microsoft.com/office/drawing/2014/main" id="{D2B1EA48-40BB-4F68-A104-4A8B31B4D4BB}"/>
              </a:ext>
            </a:extLst>
          </p:cNvPr>
          <p:cNvSpPr/>
          <p:nvPr/>
        </p:nvSpPr>
        <p:spPr>
          <a:xfrm>
            <a:off x="1195297" y="2471250"/>
            <a:ext cx="393922" cy="357939"/>
          </a:xfrm>
          <a:prstGeom prst="actionButtonBlank">
            <a:avLst/>
          </a:prstGeom>
          <a:solidFill>
            <a:srgbClr val="AE1518"/>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33" name="Action Button: Custom 16">
            <a:hlinkClick r:id="" action="ppaction://noaction" highlightClick="1">
              <a:snd r:embed="rId6" name="2 estoy bien.wav"/>
            </a:hlinkClick>
            <a:extLst>
              <a:ext uri="{FF2B5EF4-FFF2-40B4-BE49-F238E27FC236}">
                <a16:creationId xmlns:a16="http://schemas.microsoft.com/office/drawing/2014/main" id="{86670C6F-0031-4B33-8535-0B32F1075618}"/>
              </a:ext>
            </a:extLst>
          </p:cNvPr>
          <p:cNvSpPr/>
          <p:nvPr/>
        </p:nvSpPr>
        <p:spPr>
          <a:xfrm>
            <a:off x="1206893" y="3142063"/>
            <a:ext cx="393922" cy="357939"/>
          </a:xfrm>
          <a:prstGeom prst="actionButtonBlank">
            <a:avLst/>
          </a:prstGeom>
          <a:solidFill>
            <a:srgbClr val="AE1518"/>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34" name="Action Button: Custom 16">
            <a:hlinkClick r:id="" action="ppaction://noaction" highlightClick="1">
              <a:snd r:embed="rId7" name="3. Vale, has encontrado....wav"/>
            </a:hlinkClick>
            <a:extLst>
              <a:ext uri="{FF2B5EF4-FFF2-40B4-BE49-F238E27FC236}">
                <a16:creationId xmlns:a16="http://schemas.microsoft.com/office/drawing/2014/main" id="{1AEF7932-ED2E-4DD4-B6F3-44931C9B4D42}"/>
              </a:ext>
            </a:extLst>
          </p:cNvPr>
          <p:cNvSpPr/>
          <p:nvPr/>
        </p:nvSpPr>
        <p:spPr>
          <a:xfrm>
            <a:off x="1195297" y="3767684"/>
            <a:ext cx="393922" cy="357939"/>
          </a:xfrm>
          <a:prstGeom prst="actionButtonBlank">
            <a:avLst/>
          </a:prstGeom>
          <a:solidFill>
            <a:srgbClr val="AE1518"/>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35" name="Action Button: Custom 16">
            <a:hlinkClick r:id="" action="ppaction://noaction" highlightClick="1">
              <a:snd r:embed="rId8" name="4 si por supuesto.wav"/>
            </a:hlinkClick>
            <a:extLst>
              <a:ext uri="{FF2B5EF4-FFF2-40B4-BE49-F238E27FC236}">
                <a16:creationId xmlns:a16="http://schemas.microsoft.com/office/drawing/2014/main" id="{94BC66DA-7CDF-4759-B490-8954E1259003}"/>
              </a:ext>
            </a:extLst>
          </p:cNvPr>
          <p:cNvSpPr/>
          <p:nvPr/>
        </p:nvSpPr>
        <p:spPr>
          <a:xfrm>
            <a:off x="1195297" y="4438497"/>
            <a:ext cx="393922" cy="357939"/>
          </a:xfrm>
          <a:prstGeom prst="actionButtonBlank">
            <a:avLst/>
          </a:prstGeom>
          <a:solidFill>
            <a:srgbClr val="AE1518"/>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36" name="Action Button: Custom 16">
            <a:hlinkClick r:id="" action="ppaction://noaction" highlightClick="1">
              <a:snd r:embed="rId9" name="5. Entiendo....wav"/>
            </a:hlinkClick>
            <a:extLst>
              <a:ext uri="{FF2B5EF4-FFF2-40B4-BE49-F238E27FC236}">
                <a16:creationId xmlns:a16="http://schemas.microsoft.com/office/drawing/2014/main" id="{F1C9904E-40A0-41A6-988C-0B50785DACB5}"/>
              </a:ext>
            </a:extLst>
          </p:cNvPr>
          <p:cNvSpPr/>
          <p:nvPr/>
        </p:nvSpPr>
        <p:spPr>
          <a:xfrm>
            <a:off x="1206893" y="5242465"/>
            <a:ext cx="393922" cy="357939"/>
          </a:xfrm>
          <a:prstGeom prst="actionButtonBlank">
            <a:avLst/>
          </a:prstGeom>
          <a:solidFill>
            <a:srgbClr val="AE1518"/>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3" name="TextBox 2">
            <a:extLst>
              <a:ext uri="{FF2B5EF4-FFF2-40B4-BE49-F238E27FC236}">
                <a16:creationId xmlns:a16="http://schemas.microsoft.com/office/drawing/2014/main" id="{8720973C-0165-5E96-7EAE-F31F20033D4C}"/>
              </a:ext>
            </a:extLst>
          </p:cNvPr>
          <p:cNvSpPr txBox="1"/>
          <p:nvPr/>
        </p:nvSpPr>
        <p:spPr>
          <a:xfrm>
            <a:off x="9795623" y="2452618"/>
            <a:ext cx="1448483" cy="461665"/>
          </a:xfrm>
          <a:prstGeom prst="rect">
            <a:avLst/>
          </a:prstGeom>
          <a:noFill/>
        </p:spPr>
        <p:txBody>
          <a:bodyPr wrap="square" rtlCol="0">
            <a:spAutoFit/>
          </a:bodyPr>
          <a:lstStyle/>
          <a:p>
            <a:pPr algn="ctr"/>
            <a:r>
              <a:rPr lang="es-ES_tradnl" sz="2400" dirty="0" err="1"/>
              <a:t>school</a:t>
            </a:r>
            <a:endParaRPr lang="es-ES_tradnl" sz="2000" dirty="0"/>
          </a:p>
        </p:txBody>
      </p:sp>
      <p:sp>
        <p:nvSpPr>
          <p:cNvPr id="4" name="TextBox 3">
            <a:extLst>
              <a:ext uri="{FF2B5EF4-FFF2-40B4-BE49-F238E27FC236}">
                <a16:creationId xmlns:a16="http://schemas.microsoft.com/office/drawing/2014/main" id="{5FD7A41B-EC35-9252-D402-3EFB125532A0}"/>
              </a:ext>
            </a:extLst>
          </p:cNvPr>
          <p:cNvSpPr txBox="1"/>
          <p:nvPr/>
        </p:nvSpPr>
        <p:spPr>
          <a:xfrm>
            <a:off x="9541829" y="3101601"/>
            <a:ext cx="1956071" cy="461665"/>
          </a:xfrm>
          <a:prstGeom prst="rect">
            <a:avLst/>
          </a:prstGeom>
          <a:noFill/>
        </p:spPr>
        <p:txBody>
          <a:bodyPr wrap="square" rtlCol="0">
            <a:spAutoFit/>
          </a:bodyPr>
          <a:lstStyle/>
          <a:p>
            <a:pPr algn="ctr"/>
            <a:r>
              <a:rPr lang="en-GB" sz="2400" b="0" dirty="0">
                <a:solidFill>
                  <a:schemeClr val="tx1"/>
                </a:solidFill>
              </a:rPr>
              <a:t>education</a:t>
            </a:r>
          </a:p>
        </p:txBody>
      </p:sp>
      <p:sp>
        <p:nvSpPr>
          <p:cNvPr id="9" name="TextBox 8">
            <a:extLst>
              <a:ext uri="{FF2B5EF4-FFF2-40B4-BE49-F238E27FC236}">
                <a16:creationId xmlns:a16="http://schemas.microsoft.com/office/drawing/2014/main" id="{E0211397-CFAD-F2A1-4F47-632C5BD5C0EB}"/>
              </a:ext>
            </a:extLst>
          </p:cNvPr>
          <p:cNvSpPr txBox="1"/>
          <p:nvPr/>
        </p:nvSpPr>
        <p:spPr>
          <a:xfrm>
            <a:off x="9498940" y="3750584"/>
            <a:ext cx="2041848" cy="461665"/>
          </a:xfrm>
          <a:prstGeom prst="rect">
            <a:avLst/>
          </a:prstGeom>
          <a:noFill/>
        </p:spPr>
        <p:txBody>
          <a:bodyPr wrap="square" rtlCol="0">
            <a:spAutoFit/>
          </a:bodyPr>
          <a:lstStyle/>
          <a:p>
            <a:pPr algn="ctr"/>
            <a:r>
              <a:rPr lang="en-GB" sz="2400" dirty="0"/>
              <a:t>difficulties</a:t>
            </a:r>
          </a:p>
        </p:txBody>
      </p:sp>
      <p:sp>
        <p:nvSpPr>
          <p:cNvPr id="10" name="TextBox 9">
            <a:extLst>
              <a:ext uri="{FF2B5EF4-FFF2-40B4-BE49-F238E27FC236}">
                <a16:creationId xmlns:a16="http://schemas.microsoft.com/office/drawing/2014/main" id="{1D9534F4-F6EE-2060-E222-04B1529B0D7C}"/>
              </a:ext>
            </a:extLst>
          </p:cNvPr>
          <p:cNvSpPr txBox="1"/>
          <p:nvPr/>
        </p:nvSpPr>
        <p:spPr>
          <a:xfrm>
            <a:off x="9003655" y="4222651"/>
            <a:ext cx="3032417" cy="830997"/>
          </a:xfrm>
          <a:prstGeom prst="rect">
            <a:avLst/>
          </a:prstGeom>
          <a:noFill/>
        </p:spPr>
        <p:txBody>
          <a:bodyPr wrap="square" rtlCol="0">
            <a:spAutoFit/>
          </a:bodyPr>
          <a:lstStyle/>
          <a:p>
            <a:r>
              <a:rPr lang="en-GB" sz="2400" dirty="0"/>
              <a:t>of course; necessary; pages</a:t>
            </a:r>
          </a:p>
        </p:txBody>
      </p:sp>
      <p:sp>
        <p:nvSpPr>
          <p:cNvPr id="11" name="Title 10">
            <a:extLst>
              <a:ext uri="{FF2B5EF4-FFF2-40B4-BE49-F238E27FC236}">
                <a16:creationId xmlns:a16="http://schemas.microsoft.com/office/drawing/2014/main" id="{B8049521-1FBE-7F8A-0C4C-205EA29EA35E}"/>
              </a:ext>
            </a:extLst>
          </p:cNvPr>
          <p:cNvSpPr>
            <a:spLocks noGrp="1"/>
          </p:cNvSpPr>
          <p:nvPr>
            <p:ph type="title"/>
          </p:nvPr>
        </p:nvSpPr>
        <p:spPr>
          <a:xfrm>
            <a:off x="0" y="213557"/>
            <a:ext cx="3343701" cy="647577"/>
          </a:xfrm>
        </p:spPr>
        <p:txBody>
          <a:bodyPr/>
          <a:lstStyle/>
          <a:p>
            <a:r>
              <a:rPr lang="es-ES_tradnl" dirty="0"/>
              <a:t>Vocabulario</a:t>
            </a:r>
          </a:p>
        </p:txBody>
      </p:sp>
      <p:sp>
        <p:nvSpPr>
          <p:cNvPr id="13" name="TextBox 12">
            <a:extLst>
              <a:ext uri="{FF2B5EF4-FFF2-40B4-BE49-F238E27FC236}">
                <a16:creationId xmlns:a16="http://schemas.microsoft.com/office/drawing/2014/main" id="{61B681A9-86C9-F759-3137-E8289C3FCE03}"/>
              </a:ext>
            </a:extLst>
          </p:cNvPr>
          <p:cNvSpPr txBox="1"/>
          <p:nvPr/>
        </p:nvSpPr>
        <p:spPr>
          <a:xfrm>
            <a:off x="9696162" y="5211478"/>
            <a:ext cx="1647402" cy="461665"/>
          </a:xfrm>
          <a:prstGeom prst="rect">
            <a:avLst/>
          </a:prstGeom>
          <a:noFill/>
        </p:spPr>
        <p:txBody>
          <a:bodyPr wrap="square" rtlCol="0">
            <a:spAutoFit/>
          </a:bodyPr>
          <a:lstStyle/>
          <a:p>
            <a:pPr algn="ctr"/>
            <a:r>
              <a:rPr lang="es-ES_tradnl" sz="2400" dirty="0" err="1"/>
              <a:t>habit</a:t>
            </a:r>
            <a:endParaRPr lang="es-ES_tradnl" sz="2400" dirty="0"/>
          </a:p>
        </p:txBody>
      </p:sp>
      <p:pic>
        <p:nvPicPr>
          <p:cNvPr id="15" name="Picture 2" descr="Free illustrations of School bus">
            <a:extLst>
              <a:ext uri="{FF2B5EF4-FFF2-40B4-BE49-F238E27FC236}">
                <a16:creationId xmlns:a16="http://schemas.microsoft.com/office/drawing/2014/main" id="{717BC712-0512-39A3-8BFB-7F9FEBB5C4BB}"/>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24664" y="676517"/>
            <a:ext cx="2317016" cy="1538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716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9" grpId="0"/>
      <p:bldP spid="10" grpId="0"/>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0" descr="Free vector graphics of Blackboard">
            <a:extLst>
              <a:ext uri="{FF2B5EF4-FFF2-40B4-BE49-F238E27FC236}">
                <a16:creationId xmlns:a16="http://schemas.microsoft.com/office/drawing/2014/main" id="{4417CE4F-F1F1-8B12-04DC-5F215CCFC3A9}"/>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b="4445"/>
          <a:stretch/>
        </p:blipFill>
        <p:spPr bwMode="auto">
          <a:xfrm>
            <a:off x="4436015" y="226885"/>
            <a:ext cx="2618532" cy="158127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boy clipart - Clip Art Library">
            <a:extLst>
              <a:ext uri="{FF2B5EF4-FFF2-40B4-BE49-F238E27FC236}">
                <a16:creationId xmlns:a16="http://schemas.microsoft.com/office/drawing/2014/main" id="{EF2C7D43-6972-2ACA-8E1D-A64425F344F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t="-1" b="-163"/>
          <a:stretch/>
        </p:blipFill>
        <p:spPr bwMode="auto">
          <a:xfrm>
            <a:off x="7843662" y="139260"/>
            <a:ext cx="1794681" cy="341824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nvGraphicFramePr>
        <p:xfrm>
          <a:off x="1099167" y="1704929"/>
          <a:ext cx="9993666" cy="4480560"/>
        </p:xfrm>
        <a:graphic>
          <a:graphicData uri="http://schemas.openxmlformats.org/drawingml/2006/table">
            <a:tbl>
              <a:tblPr firstRow="1" bandRow="1">
                <a:tableStyleId>{C4B1156A-380E-4F78-BDF5-A606A8083BF9}</a:tableStyleId>
              </a:tblPr>
              <a:tblGrid>
                <a:gridCol w="694025">
                  <a:extLst>
                    <a:ext uri="{9D8B030D-6E8A-4147-A177-3AD203B41FA5}">
                      <a16:colId xmlns:a16="http://schemas.microsoft.com/office/drawing/2014/main" val="2607353726"/>
                    </a:ext>
                  </a:extLst>
                </a:gridCol>
                <a:gridCol w="7118640">
                  <a:extLst>
                    <a:ext uri="{9D8B030D-6E8A-4147-A177-3AD203B41FA5}">
                      <a16:colId xmlns:a16="http://schemas.microsoft.com/office/drawing/2014/main" val="1600817978"/>
                    </a:ext>
                  </a:extLst>
                </a:gridCol>
                <a:gridCol w="2181001">
                  <a:extLst>
                    <a:ext uri="{9D8B030D-6E8A-4147-A177-3AD203B41FA5}">
                      <a16:colId xmlns:a16="http://schemas.microsoft.com/office/drawing/2014/main" val="4128092149"/>
                    </a:ext>
                  </a:extLst>
                </a:gridCol>
              </a:tblGrid>
              <a:tr h="497067">
                <a:tc>
                  <a:txBody>
                    <a:bodyPr/>
                    <a:lstStyle/>
                    <a:p>
                      <a:pPr algn="ctr"/>
                      <a:endParaRPr lang="en-GB" sz="2400" dirty="0">
                        <a:ln>
                          <a:noFill/>
                        </a:ln>
                        <a:solidFill>
                          <a:schemeClr val="accent1">
                            <a:lumMod val="50000"/>
                          </a:schemeClr>
                        </a:solidFill>
                      </a:endParaRPr>
                    </a:p>
                  </a:txBody>
                  <a:tcPr>
                    <a:solidFill>
                      <a:srgbClr val="E3CCCC"/>
                    </a:solidFill>
                  </a:tcPr>
                </a:tc>
                <a:tc>
                  <a:txBody>
                    <a:bodyPr/>
                    <a:lstStyle/>
                    <a:p>
                      <a:r>
                        <a:rPr lang="de-DE" sz="2400" b="0" dirty="0">
                          <a:ln>
                            <a:noFill/>
                          </a:ln>
                          <a:solidFill>
                            <a:schemeClr val="tx1"/>
                          </a:solidFill>
                        </a:rPr>
                        <a:t>Esta </a:t>
                      </a:r>
                      <a:r>
                        <a:rPr lang="de-DE" sz="2400" b="0" dirty="0" err="1">
                          <a:ln>
                            <a:noFill/>
                          </a:ln>
                          <a:solidFill>
                            <a:schemeClr val="tx1"/>
                          </a:solidFill>
                        </a:rPr>
                        <a:t>semana</a:t>
                      </a:r>
                      <a:r>
                        <a:rPr lang="de-DE" sz="2400" b="0" dirty="0">
                          <a:ln>
                            <a:noFill/>
                          </a:ln>
                          <a:solidFill>
                            <a:schemeClr val="tx1"/>
                          </a:solidFill>
                        </a:rPr>
                        <a:t> </a:t>
                      </a:r>
                      <a:r>
                        <a:rPr lang="de-DE" sz="2400" b="0" dirty="0" err="1">
                          <a:ln>
                            <a:noFill/>
                          </a:ln>
                          <a:solidFill>
                            <a:schemeClr val="tx1"/>
                          </a:solidFill>
                        </a:rPr>
                        <a:t>estudiamos</a:t>
                      </a:r>
                      <a:r>
                        <a:rPr lang="de-DE" sz="2400" b="0" dirty="0">
                          <a:ln>
                            <a:noFill/>
                          </a:ln>
                          <a:solidFill>
                            <a:schemeClr val="tx1"/>
                          </a:solidFill>
                        </a:rPr>
                        <a:t> la Guerra </a:t>
                      </a:r>
                      <a:r>
                        <a:rPr lang="de-DE" sz="2400" b="0" dirty="0" err="1">
                          <a:ln>
                            <a:noFill/>
                          </a:ln>
                          <a:solidFill>
                            <a:schemeClr val="tx1"/>
                          </a:solidFill>
                        </a:rPr>
                        <a:t>Civil</a:t>
                      </a:r>
                      <a:r>
                        <a:rPr lang="de-DE" sz="2400" b="0" dirty="0">
                          <a:ln>
                            <a:noFill/>
                          </a:ln>
                          <a:solidFill>
                            <a:schemeClr val="tx1"/>
                          </a:solidFill>
                        </a:rPr>
                        <a:t> de </a:t>
                      </a:r>
                      <a:r>
                        <a:rPr lang="de-DE" sz="2400" b="1" dirty="0" err="1">
                          <a:ln>
                            <a:noFill/>
                          </a:ln>
                          <a:solidFill>
                            <a:schemeClr val="tx1"/>
                          </a:solidFill>
                        </a:rPr>
                        <a:t>Estados</a:t>
                      </a:r>
                      <a:r>
                        <a:rPr lang="de-DE" sz="2400" b="1" dirty="0">
                          <a:ln>
                            <a:noFill/>
                          </a:ln>
                          <a:solidFill>
                            <a:schemeClr val="tx1"/>
                          </a:solidFill>
                        </a:rPr>
                        <a:t> </a:t>
                      </a:r>
                      <a:r>
                        <a:rPr lang="de-DE" sz="2400" b="1" dirty="0" err="1">
                          <a:ln>
                            <a:noFill/>
                          </a:ln>
                          <a:solidFill>
                            <a:schemeClr val="tx1"/>
                          </a:solidFill>
                        </a:rPr>
                        <a:t>Unidos</a:t>
                      </a:r>
                      <a:r>
                        <a:rPr lang="de-DE" sz="2400" b="0" dirty="0">
                          <a:ln>
                            <a:noFill/>
                          </a:ln>
                          <a:solidFill>
                            <a:schemeClr val="tx1"/>
                          </a:solidFill>
                        </a:rPr>
                        <a:t>.</a:t>
                      </a:r>
                      <a:endParaRPr lang="en-GB" sz="2400" b="0" dirty="0">
                        <a:ln>
                          <a:noFill/>
                        </a:ln>
                        <a:solidFill>
                          <a:schemeClr val="tx1"/>
                        </a:solidFill>
                      </a:endParaRPr>
                    </a:p>
                  </a:txBody>
                  <a:tcPr anchor="ctr">
                    <a:solidFill>
                      <a:srgbClr val="E3CCCC"/>
                    </a:solidFill>
                  </a:tcPr>
                </a:tc>
                <a:tc>
                  <a:txBody>
                    <a:bodyPr/>
                    <a:lstStyle/>
                    <a:p>
                      <a:endParaRPr lang="en-GB" sz="2400" b="0" dirty="0">
                        <a:ln>
                          <a:noFill/>
                        </a:ln>
                        <a:solidFill>
                          <a:schemeClr val="accent1">
                            <a:lumMod val="50000"/>
                          </a:schemeClr>
                        </a:solidFill>
                      </a:endParaRPr>
                    </a:p>
                  </a:txBody>
                  <a:tcPr>
                    <a:solidFill>
                      <a:srgbClr val="E3CCCC"/>
                    </a:solidFill>
                  </a:tcPr>
                </a:tc>
                <a:extLst>
                  <a:ext uri="{0D108BD9-81ED-4DB2-BD59-A6C34878D82A}">
                    <a16:rowId xmlns:a16="http://schemas.microsoft.com/office/drawing/2014/main" val="1171492714"/>
                  </a:ext>
                </a:extLst>
              </a:tr>
              <a:tr h="497067">
                <a:tc>
                  <a:txBody>
                    <a:bodyPr/>
                    <a:lstStyle/>
                    <a:p>
                      <a:pPr algn="ctr"/>
                      <a:endParaRPr lang="en-GB" sz="2400" dirty="0">
                        <a:ln>
                          <a:noFill/>
                        </a:ln>
                        <a:solidFill>
                          <a:schemeClr val="accent1">
                            <a:lumMod val="50000"/>
                          </a:schemeClr>
                        </a:solidFill>
                      </a:endParaRPr>
                    </a:p>
                  </a:txBody>
                  <a:tcPr>
                    <a:solidFill>
                      <a:srgbClr val="F1E7E7"/>
                    </a:solidFill>
                  </a:tcPr>
                </a:tc>
                <a:tc>
                  <a:txBody>
                    <a:bodyPr/>
                    <a:lstStyle/>
                    <a:p>
                      <a:r>
                        <a:rPr lang="de-DE" sz="2400" dirty="0">
                          <a:ln>
                            <a:noFill/>
                          </a:ln>
                          <a:solidFill>
                            <a:schemeClr val="tx1"/>
                          </a:solidFill>
                        </a:rPr>
                        <a:t>Vale, </a:t>
                      </a:r>
                      <a:r>
                        <a:rPr lang="de-DE" sz="2400" dirty="0" err="1">
                          <a:ln>
                            <a:noFill/>
                          </a:ln>
                          <a:solidFill>
                            <a:schemeClr val="tx1"/>
                          </a:solidFill>
                        </a:rPr>
                        <a:t>conozco</a:t>
                      </a:r>
                      <a:r>
                        <a:rPr lang="de-DE" sz="2400" dirty="0">
                          <a:ln>
                            <a:noFill/>
                          </a:ln>
                          <a:solidFill>
                            <a:schemeClr val="tx1"/>
                          </a:solidFill>
                        </a:rPr>
                        <a:t> la </a:t>
                      </a:r>
                      <a:r>
                        <a:rPr lang="de-DE" sz="2400" dirty="0" err="1">
                          <a:ln>
                            <a:noFill/>
                          </a:ln>
                          <a:solidFill>
                            <a:schemeClr val="tx1"/>
                          </a:solidFill>
                        </a:rPr>
                        <a:t>historia</a:t>
                      </a:r>
                      <a:r>
                        <a:rPr lang="de-DE" sz="2400" dirty="0">
                          <a:ln>
                            <a:noFill/>
                          </a:ln>
                          <a:solidFill>
                            <a:schemeClr val="tx1"/>
                          </a:solidFill>
                        </a:rPr>
                        <a:t>. </a:t>
                      </a:r>
                      <a:r>
                        <a:rPr lang="en-US" sz="2400" b="0" dirty="0">
                          <a:ln>
                            <a:noFill/>
                          </a:ln>
                          <a:solidFill>
                            <a:schemeClr val="tx1"/>
                          </a:solidFill>
                        </a:rPr>
                        <a:t>¿</a:t>
                      </a:r>
                      <a:r>
                        <a:rPr lang="en-US" sz="2400" b="1" dirty="0" err="1">
                          <a:ln>
                            <a:noFill/>
                          </a:ln>
                          <a:solidFill>
                            <a:schemeClr val="tx1"/>
                          </a:solidFill>
                        </a:rPr>
                        <a:t>Echas</a:t>
                      </a:r>
                      <a:r>
                        <a:rPr lang="en-US" sz="2400" b="1" dirty="0">
                          <a:ln>
                            <a:noFill/>
                          </a:ln>
                          <a:solidFill>
                            <a:schemeClr val="tx1"/>
                          </a:solidFill>
                        </a:rPr>
                        <a:t> de </a:t>
                      </a:r>
                      <a:r>
                        <a:rPr lang="en-US" sz="2400" b="1" dirty="0" err="1">
                          <a:ln>
                            <a:noFill/>
                          </a:ln>
                          <a:solidFill>
                            <a:schemeClr val="tx1"/>
                          </a:solidFill>
                        </a:rPr>
                        <a:t>menos</a:t>
                      </a:r>
                      <a:r>
                        <a:rPr lang="en-US" sz="2400" b="1" dirty="0">
                          <a:ln>
                            <a:noFill/>
                          </a:ln>
                          <a:solidFill>
                            <a:schemeClr val="tx1"/>
                          </a:solidFill>
                        </a:rPr>
                        <a:t> </a:t>
                      </a:r>
                      <a:r>
                        <a:rPr lang="en-US" sz="2400" b="0" dirty="0">
                          <a:ln>
                            <a:noFill/>
                          </a:ln>
                          <a:solidFill>
                            <a:schemeClr val="tx1"/>
                          </a:solidFill>
                        </a:rPr>
                        <a:t>a la </a:t>
                      </a:r>
                      <a:r>
                        <a:rPr lang="en-US" sz="2400" b="0" dirty="0" err="1">
                          <a:ln>
                            <a:noFill/>
                          </a:ln>
                          <a:solidFill>
                            <a:schemeClr val="tx1"/>
                          </a:solidFill>
                        </a:rPr>
                        <a:t>familia</a:t>
                      </a:r>
                      <a:r>
                        <a:rPr lang="en-US" sz="2400" b="0" dirty="0">
                          <a:ln>
                            <a:noFill/>
                          </a:ln>
                          <a:solidFill>
                            <a:schemeClr val="tx1"/>
                          </a:solidFill>
                        </a:rPr>
                        <a:t>?</a:t>
                      </a:r>
                      <a:endParaRPr lang="en-GB" sz="2400" dirty="0">
                        <a:ln>
                          <a:noFill/>
                        </a:ln>
                        <a:solidFill>
                          <a:schemeClr val="tx1"/>
                        </a:solidFill>
                      </a:endParaRPr>
                    </a:p>
                  </a:txBody>
                  <a:tcPr anchor="ctr">
                    <a:solidFill>
                      <a:srgbClr val="F1E7E7"/>
                    </a:solidFill>
                  </a:tcPr>
                </a:tc>
                <a:tc>
                  <a:txBody>
                    <a:bodyPr/>
                    <a:lstStyle/>
                    <a:p>
                      <a:endParaRPr lang="en-GB" sz="2400" b="0" dirty="0">
                        <a:ln>
                          <a:noFill/>
                        </a:ln>
                        <a:solidFill>
                          <a:schemeClr val="accent1">
                            <a:lumMod val="50000"/>
                          </a:schemeClr>
                        </a:solidFill>
                      </a:endParaRPr>
                    </a:p>
                  </a:txBody>
                  <a:tcPr>
                    <a:solidFill>
                      <a:srgbClr val="F1E7E7"/>
                    </a:solidFill>
                  </a:tcPr>
                </a:tc>
                <a:extLst>
                  <a:ext uri="{0D108BD9-81ED-4DB2-BD59-A6C34878D82A}">
                    <a16:rowId xmlns:a16="http://schemas.microsoft.com/office/drawing/2014/main" val="1961458278"/>
                  </a:ext>
                </a:extLst>
              </a:tr>
              <a:tr h="497067">
                <a:tc>
                  <a:txBody>
                    <a:bodyPr/>
                    <a:lstStyle/>
                    <a:p>
                      <a:pPr algn="ctr"/>
                      <a:endParaRPr lang="en-GB" sz="2400" dirty="0">
                        <a:ln>
                          <a:noFill/>
                        </a:ln>
                        <a:solidFill>
                          <a:schemeClr val="accent1">
                            <a:lumMod val="50000"/>
                          </a:schemeClr>
                        </a:solidFill>
                      </a:endParaRPr>
                    </a:p>
                  </a:txBody>
                  <a:tcPr>
                    <a:solidFill>
                      <a:srgbClr val="E3CCCC"/>
                    </a:solidFill>
                  </a:tcPr>
                </a:tc>
                <a:tc>
                  <a:txBody>
                    <a:bodyPr/>
                    <a:lstStyle/>
                    <a:p>
                      <a:r>
                        <a:rPr lang="en-GB" sz="2400" dirty="0" err="1">
                          <a:ln>
                            <a:noFill/>
                          </a:ln>
                          <a:solidFill>
                            <a:schemeClr val="tx1"/>
                          </a:solidFill>
                        </a:rPr>
                        <a:t>Sí</a:t>
                      </a:r>
                      <a:r>
                        <a:rPr lang="en-GB" sz="2400" dirty="0">
                          <a:ln>
                            <a:noFill/>
                          </a:ln>
                          <a:solidFill>
                            <a:schemeClr val="tx1"/>
                          </a:solidFill>
                        </a:rPr>
                        <a:t>, es </a:t>
                      </a:r>
                      <a:r>
                        <a:rPr lang="en-GB" sz="2400" dirty="0" err="1">
                          <a:ln>
                            <a:noFill/>
                          </a:ln>
                          <a:solidFill>
                            <a:schemeClr val="tx1"/>
                          </a:solidFill>
                        </a:rPr>
                        <a:t>muy</a:t>
                      </a:r>
                      <a:r>
                        <a:rPr lang="en-GB" sz="2400" dirty="0">
                          <a:ln>
                            <a:noFill/>
                          </a:ln>
                          <a:solidFill>
                            <a:schemeClr val="tx1"/>
                          </a:solidFill>
                        </a:rPr>
                        <a:t> extra</a:t>
                      </a:r>
                      <a:r>
                        <a:rPr lang="de-DE" sz="2400" b="0" dirty="0">
                          <a:ln>
                            <a:noFill/>
                          </a:ln>
                          <a:solidFill>
                            <a:schemeClr val="tx1"/>
                          </a:solidFill>
                        </a:rPr>
                        <a:t>ñ</a:t>
                      </a:r>
                      <a:r>
                        <a:rPr lang="en-GB" sz="2400" dirty="0">
                          <a:ln>
                            <a:noFill/>
                          </a:ln>
                          <a:solidFill>
                            <a:schemeClr val="tx1"/>
                          </a:solidFill>
                        </a:rPr>
                        <a:t>o </a:t>
                      </a:r>
                      <a:r>
                        <a:rPr lang="en-GB" sz="2400" dirty="0" err="1">
                          <a:ln>
                            <a:noFill/>
                          </a:ln>
                          <a:solidFill>
                            <a:schemeClr val="tx1"/>
                          </a:solidFill>
                        </a:rPr>
                        <a:t>estar</a:t>
                      </a:r>
                      <a:r>
                        <a:rPr lang="en-GB" sz="2400" dirty="0">
                          <a:ln>
                            <a:noFill/>
                          </a:ln>
                          <a:solidFill>
                            <a:schemeClr val="tx1"/>
                          </a:solidFill>
                        </a:rPr>
                        <a:t> </a:t>
                      </a:r>
                      <a:r>
                        <a:rPr lang="en-GB" sz="2400" dirty="0" err="1">
                          <a:ln>
                            <a:noFill/>
                          </a:ln>
                          <a:solidFill>
                            <a:schemeClr val="tx1"/>
                          </a:solidFill>
                        </a:rPr>
                        <a:t>en</a:t>
                      </a:r>
                      <a:r>
                        <a:rPr lang="en-GB" sz="2400" dirty="0">
                          <a:ln>
                            <a:noFill/>
                          </a:ln>
                          <a:solidFill>
                            <a:schemeClr val="tx1"/>
                          </a:solidFill>
                        </a:rPr>
                        <a:t> </a:t>
                      </a:r>
                      <a:r>
                        <a:rPr lang="en-GB" sz="2400" dirty="0" err="1">
                          <a:ln>
                            <a:noFill/>
                          </a:ln>
                          <a:solidFill>
                            <a:schemeClr val="tx1"/>
                          </a:solidFill>
                        </a:rPr>
                        <a:t>otro</a:t>
                      </a:r>
                      <a:r>
                        <a:rPr lang="en-GB" sz="2400" dirty="0">
                          <a:ln>
                            <a:noFill/>
                          </a:ln>
                          <a:solidFill>
                            <a:schemeClr val="tx1"/>
                          </a:solidFill>
                        </a:rPr>
                        <a:t> </a:t>
                      </a:r>
                      <a:r>
                        <a:rPr lang="en-GB" sz="2400" b="1" dirty="0" err="1">
                          <a:ln>
                            <a:noFill/>
                          </a:ln>
                          <a:solidFill>
                            <a:schemeClr val="tx1"/>
                          </a:solidFill>
                        </a:rPr>
                        <a:t>continente</a:t>
                      </a:r>
                      <a:r>
                        <a:rPr lang="en-GB" sz="2400" b="1" dirty="0">
                          <a:ln>
                            <a:noFill/>
                          </a:ln>
                          <a:solidFill>
                            <a:schemeClr val="tx1"/>
                          </a:solidFill>
                        </a:rPr>
                        <a:t> </a:t>
                      </a:r>
                      <a:r>
                        <a:rPr lang="en-GB" sz="2400" b="0" dirty="0" err="1">
                          <a:ln>
                            <a:noFill/>
                          </a:ln>
                          <a:solidFill>
                            <a:schemeClr val="tx1"/>
                          </a:solidFill>
                        </a:rPr>
                        <a:t>pero</a:t>
                      </a:r>
                      <a:r>
                        <a:rPr lang="en-GB" sz="2400" b="1" dirty="0">
                          <a:ln>
                            <a:noFill/>
                          </a:ln>
                          <a:solidFill>
                            <a:schemeClr val="tx1"/>
                          </a:solidFill>
                        </a:rPr>
                        <a:t> no </a:t>
                      </a:r>
                      <a:r>
                        <a:rPr lang="en-GB" sz="2400" b="1" dirty="0" err="1">
                          <a:ln>
                            <a:noFill/>
                          </a:ln>
                          <a:solidFill>
                            <a:schemeClr val="tx1"/>
                          </a:solidFill>
                        </a:rPr>
                        <a:t>deseo</a:t>
                      </a:r>
                      <a:r>
                        <a:rPr lang="en-GB" sz="2400" b="0" dirty="0">
                          <a:ln>
                            <a:noFill/>
                          </a:ln>
                          <a:solidFill>
                            <a:schemeClr val="tx1"/>
                          </a:solidFill>
                        </a:rPr>
                        <a:t> </a:t>
                      </a:r>
                      <a:r>
                        <a:rPr lang="en-GB" sz="2400" b="0" dirty="0" err="1">
                          <a:ln>
                            <a:noFill/>
                          </a:ln>
                          <a:solidFill>
                            <a:schemeClr val="tx1"/>
                          </a:solidFill>
                        </a:rPr>
                        <a:t>regresar</a:t>
                      </a:r>
                      <a:r>
                        <a:rPr lang="en-GB" sz="2400" b="0" dirty="0">
                          <a:ln>
                            <a:noFill/>
                          </a:ln>
                          <a:solidFill>
                            <a:schemeClr val="tx1"/>
                          </a:solidFill>
                        </a:rPr>
                        <a:t> a casa.</a:t>
                      </a:r>
                      <a:r>
                        <a:rPr lang="en-GB" sz="2400" dirty="0">
                          <a:ln>
                            <a:noFill/>
                          </a:ln>
                          <a:solidFill>
                            <a:schemeClr val="tx1"/>
                          </a:solidFill>
                        </a:rPr>
                        <a:t> </a:t>
                      </a:r>
                    </a:p>
                  </a:txBody>
                  <a:tcPr anchor="ctr">
                    <a:solidFill>
                      <a:srgbClr val="E3CCCC"/>
                    </a:solidFill>
                  </a:tcPr>
                </a:tc>
                <a:tc>
                  <a:txBody>
                    <a:bodyPr/>
                    <a:lstStyle/>
                    <a:p>
                      <a:endParaRPr lang="en-GB" sz="2400" dirty="0">
                        <a:ln>
                          <a:noFill/>
                        </a:ln>
                        <a:solidFill>
                          <a:schemeClr val="accent1">
                            <a:lumMod val="50000"/>
                          </a:schemeClr>
                        </a:solidFill>
                      </a:endParaRPr>
                    </a:p>
                  </a:txBody>
                  <a:tcPr>
                    <a:solidFill>
                      <a:srgbClr val="E3CCCC"/>
                    </a:solidFill>
                  </a:tcPr>
                </a:tc>
                <a:extLst>
                  <a:ext uri="{0D108BD9-81ED-4DB2-BD59-A6C34878D82A}">
                    <a16:rowId xmlns:a16="http://schemas.microsoft.com/office/drawing/2014/main" val="2189313960"/>
                  </a:ext>
                </a:extLst>
              </a:tr>
              <a:tr h="497067">
                <a:tc>
                  <a:txBody>
                    <a:bodyPr/>
                    <a:lstStyle/>
                    <a:p>
                      <a:pPr algn="ctr"/>
                      <a:endParaRPr lang="en-GB" sz="2400" dirty="0">
                        <a:ln>
                          <a:noFill/>
                        </a:ln>
                        <a:solidFill>
                          <a:schemeClr val="accent1">
                            <a:lumMod val="50000"/>
                          </a:schemeClr>
                        </a:solidFill>
                      </a:endParaRPr>
                    </a:p>
                  </a:txBody>
                  <a:tcPr>
                    <a:solidFill>
                      <a:srgbClr val="F1E7E7"/>
                    </a:solidFill>
                  </a:tcPr>
                </a:tc>
                <a:tc>
                  <a:txBody>
                    <a:bodyPr/>
                    <a:lstStyle/>
                    <a:p>
                      <a:r>
                        <a:rPr lang="en-US" sz="2400" b="0" dirty="0">
                          <a:ln>
                            <a:noFill/>
                          </a:ln>
                          <a:solidFill>
                            <a:schemeClr val="tx1"/>
                          </a:solidFill>
                        </a:rPr>
                        <a:t>¿Por </a:t>
                      </a:r>
                      <a:r>
                        <a:rPr lang="en-US" sz="2400" b="0" dirty="0" err="1">
                          <a:ln>
                            <a:noFill/>
                          </a:ln>
                          <a:solidFill>
                            <a:schemeClr val="tx1"/>
                          </a:solidFill>
                        </a:rPr>
                        <a:t>qué</a:t>
                      </a:r>
                      <a:r>
                        <a:rPr lang="en-US" sz="2400" b="0" dirty="0">
                          <a:ln>
                            <a:noFill/>
                          </a:ln>
                          <a:solidFill>
                            <a:schemeClr val="tx1"/>
                          </a:solidFill>
                        </a:rPr>
                        <a:t>? ¿Es </a:t>
                      </a:r>
                      <a:r>
                        <a:rPr lang="en-US" sz="2400" b="1" dirty="0" err="1">
                          <a:ln>
                            <a:noFill/>
                          </a:ln>
                          <a:solidFill>
                            <a:schemeClr val="tx1"/>
                          </a:solidFill>
                        </a:rPr>
                        <a:t>debido</a:t>
                      </a:r>
                      <a:r>
                        <a:rPr lang="en-US" sz="2400" b="1" dirty="0">
                          <a:ln>
                            <a:noFill/>
                          </a:ln>
                          <a:solidFill>
                            <a:schemeClr val="tx1"/>
                          </a:solidFill>
                        </a:rPr>
                        <a:t> al </a:t>
                      </a:r>
                      <a:r>
                        <a:rPr lang="en-US" sz="2400" b="1" dirty="0" err="1">
                          <a:ln>
                            <a:noFill/>
                          </a:ln>
                          <a:solidFill>
                            <a:schemeClr val="tx1"/>
                          </a:solidFill>
                        </a:rPr>
                        <a:t>viaje</a:t>
                      </a:r>
                      <a:r>
                        <a:rPr lang="en-US" sz="2400" b="0" dirty="0">
                          <a:ln>
                            <a:noFill/>
                          </a:ln>
                          <a:solidFill>
                            <a:schemeClr val="tx1"/>
                          </a:solidFill>
                        </a:rPr>
                        <a:t> largo?</a:t>
                      </a:r>
                      <a:r>
                        <a:rPr lang="en-US" sz="2400" b="1" dirty="0">
                          <a:ln>
                            <a:noFill/>
                          </a:ln>
                          <a:solidFill>
                            <a:schemeClr val="tx1"/>
                          </a:solidFill>
                        </a:rPr>
                        <a:t> </a:t>
                      </a:r>
                      <a:endParaRPr lang="en-GB" sz="2400" b="1" dirty="0">
                        <a:ln>
                          <a:noFill/>
                        </a:ln>
                        <a:solidFill>
                          <a:schemeClr val="tx1"/>
                        </a:solidFill>
                      </a:endParaRPr>
                    </a:p>
                  </a:txBody>
                  <a:tcPr anchor="ctr">
                    <a:solidFill>
                      <a:srgbClr val="F1E7E7"/>
                    </a:solidFill>
                  </a:tcPr>
                </a:tc>
                <a:tc>
                  <a:txBody>
                    <a:bodyPr/>
                    <a:lstStyle/>
                    <a:p>
                      <a:endParaRPr lang="en-GB" sz="2400" dirty="0">
                        <a:ln>
                          <a:noFill/>
                        </a:ln>
                        <a:solidFill>
                          <a:schemeClr val="accent1">
                            <a:lumMod val="50000"/>
                          </a:schemeClr>
                        </a:solidFill>
                      </a:endParaRPr>
                    </a:p>
                    <a:p>
                      <a:endParaRPr lang="en-GB" sz="2400" dirty="0">
                        <a:ln>
                          <a:noFill/>
                        </a:ln>
                        <a:solidFill>
                          <a:schemeClr val="accent1">
                            <a:lumMod val="50000"/>
                          </a:schemeClr>
                        </a:solidFill>
                      </a:endParaRPr>
                    </a:p>
                  </a:txBody>
                  <a:tcPr>
                    <a:solidFill>
                      <a:srgbClr val="F1E7E7"/>
                    </a:solidFill>
                  </a:tcPr>
                </a:tc>
                <a:extLst>
                  <a:ext uri="{0D108BD9-81ED-4DB2-BD59-A6C34878D82A}">
                    <a16:rowId xmlns:a16="http://schemas.microsoft.com/office/drawing/2014/main" val="2344197191"/>
                  </a:ext>
                </a:extLst>
              </a:tr>
              <a:tr h="497067">
                <a:tc>
                  <a:txBody>
                    <a:bodyPr/>
                    <a:lstStyle/>
                    <a:p>
                      <a:pPr algn="ctr"/>
                      <a:endParaRPr lang="en-GB" sz="2400" dirty="0">
                        <a:ln>
                          <a:noFill/>
                        </a:ln>
                        <a:solidFill>
                          <a:schemeClr val="accent1">
                            <a:lumMod val="50000"/>
                          </a:schemeClr>
                        </a:solidFill>
                      </a:endParaRPr>
                    </a:p>
                  </a:txBody>
                  <a:tcPr>
                    <a:solidFill>
                      <a:srgbClr val="E3CCCC"/>
                    </a:solidFill>
                  </a:tcPr>
                </a:tc>
                <a:tc>
                  <a:txBody>
                    <a:bodyPr/>
                    <a:lstStyle/>
                    <a:p>
                      <a:r>
                        <a:rPr lang="en-GB" sz="2400" b="0" dirty="0">
                          <a:ln>
                            <a:noFill/>
                          </a:ln>
                          <a:solidFill>
                            <a:schemeClr val="tx1"/>
                          </a:solidFill>
                        </a:rPr>
                        <a:t>No, es </a:t>
                      </a:r>
                      <a:r>
                        <a:rPr lang="en-GB" sz="2400" b="0" dirty="0" err="1">
                          <a:ln>
                            <a:noFill/>
                          </a:ln>
                          <a:solidFill>
                            <a:schemeClr val="tx1"/>
                          </a:solidFill>
                        </a:rPr>
                        <a:t>porque</a:t>
                      </a:r>
                      <a:r>
                        <a:rPr lang="en-GB" sz="2400" b="0" dirty="0">
                          <a:ln>
                            <a:noFill/>
                          </a:ln>
                          <a:solidFill>
                            <a:schemeClr val="tx1"/>
                          </a:solidFill>
                        </a:rPr>
                        <a:t> </a:t>
                      </a:r>
                      <a:r>
                        <a:rPr lang="en-GB" sz="2400" b="1" dirty="0" err="1">
                          <a:ln>
                            <a:noFill/>
                          </a:ln>
                          <a:solidFill>
                            <a:schemeClr val="tx1"/>
                          </a:solidFill>
                        </a:rPr>
                        <a:t>vivir</a:t>
                      </a:r>
                      <a:r>
                        <a:rPr lang="en-GB" sz="2400" b="0" dirty="0">
                          <a:ln>
                            <a:noFill/>
                          </a:ln>
                          <a:solidFill>
                            <a:schemeClr val="tx1"/>
                          </a:solidFill>
                        </a:rPr>
                        <a:t> </a:t>
                      </a:r>
                      <a:r>
                        <a:rPr lang="en-GB" sz="2400" b="0" dirty="0" err="1">
                          <a:ln>
                            <a:noFill/>
                          </a:ln>
                          <a:solidFill>
                            <a:schemeClr val="tx1"/>
                          </a:solidFill>
                        </a:rPr>
                        <a:t>aquí</a:t>
                      </a:r>
                      <a:r>
                        <a:rPr lang="en-GB" sz="2400" b="0" dirty="0">
                          <a:ln>
                            <a:noFill/>
                          </a:ln>
                          <a:solidFill>
                            <a:schemeClr val="tx1"/>
                          </a:solidFill>
                        </a:rPr>
                        <a:t> era mi </a:t>
                      </a:r>
                      <a:r>
                        <a:rPr lang="en-GB" sz="2400" b="1" dirty="0" err="1">
                          <a:ln>
                            <a:noFill/>
                          </a:ln>
                          <a:solidFill>
                            <a:schemeClr val="tx1"/>
                          </a:solidFill>
                        </a:rPr>
                        <a:t>sueño</a:t>
                      </a:r>
                      <a:r>
                        <a:rPr lang="en-GB" sz="2400" b="0" dirty="0">
                          <a:ln>
                            <a:noFill/>
                          </a:ln>
                          <a:solidFill>
                            <a:schemeClr val="tx1"/>
                          </a:solidFill>
                        </a:rPr>
                        <a:t>. </a:t>
                      </a:r>
                      <a:r>
                        <a:rPr lang="en-GB" sz="2400" b="0" dirty="0" err="1">
                          <a:ln>
                            <a:noFill/>
                          </a:ln>
                          <a:solidFill>
                            <a:schemeClr val="tx1"/>
                          </a:solidFill>
                        </a:rPr>
                        <a:t>Puedo</a:t>
                      </a:r>
                      <a:r>
                        <a:rPr lang="en-GB" sz="2400" b="0" dirty="0">
                          <a:ln>
                            <a:noFill/>
                          </a:ln>
                          <a:solidFill>
                            <a:schemeClr val="tx1"/>
                          </a:solidFill>
                        </a:rPr>
                        <a:t> </a:t>
                      </a:r>
                      <a:r>
                        <a:rPr lang="en-GB" sz="2400" b="0" dirty="0" err="1">
                          <a:ln>
                            <a:noFill/>
                          </a:ln>
                          <a:solidFill>
                            <a:schemeClr val="tx1"/>
                          </a:solidFill>
                        </a:rPr>
                        <a:t>tener</a:t>
                      </a:r>
                      <a:r>
                        <a:rPr lang="en-GB" sz="2400" b="0" dirty="0">
                          <a:ln>
                            <a:noFill/>
                          </a:ln>
                          <a:solidFill>
                            <a:schemeClr val="tx1"/>
                          </a:solidFill>
                        </a:rPr>
                        <a:t> </a:t>
                      </a:r>
                      <a:r>
                        <a:rPr lang="en-GB" sz="2400" b="0" dirty="0" err="1">
                          <a:ln>
                            <a:noFill/>
                          </a:ln>
                          <a:solidFill>
                            <a:schemeClr val="tx1"/>
                          </a:solidFill>
                        </a:rPr>
                        <a:t>más</a:t>
                      </a:r>
                      <a:r>
                        <a:rPr lang="en-GB" sz="2400" b="0" dirty="0">
                          <a:ln>
                            <a:noFill/>
                          </a:ln>
                          <a:solidFill>
                            <a:schemeClr val="tx1"/>
                          </a:solidFill>
                        </a:rPr>
                        <a:t> </a:t>
                      </a:r>
                      <a:r>
                        <a:rPr lang="en-GB" sz="2400" b="1" dirty="0" err="1">
                          <a:ln>
                            <a:noFill/>
                          </a:ln>
                          <a:solidFill>
                            <a:schemeClr val="tx1"/>
                          </a:solidFill>
                        </a:rPr>
                        <a:t>oportunidades</a:t>
                      </a:r>
                      <a:r>
                        <a:rPr lang="en-GB" sz="2400" b="0" dirty="0">
                          <a:ln>
                            <a:noFill/>
                          </a:ln>
                          <a:solidFill>
                            <a:schemeClr val="tx1"/>
                          </a:solidFill>
                        </a:rPr>
                        <a:t>. ¡Y </a:t>
                      </a:r>
                      <a:r>
                        <a:rPr lang="en-GB" sz="2400" b="0" dirty="0" err="1">
                          <a:ln>
                            <a:noFill/>
                          </a:ln>
                          <a:solidFill>
                            <a:schemeClr val="tx1"/>
                          </a:solidFill>
                        </a:rPr>
                        <a:t>tengo</a:t>
                      </a:r>
                      <a:r>
                        <a:rPr lang="en-GB" sz="2400" b="0" dirty="0">
                          <a:ln>
                            <a:noFill/>
                          </a:ln>
                          <a:solidFill>
                            <a:schemeClr val="tx1"/>
                          </a:solidFill>
                        </a:rPr>
                        <a:t> </a:t>
                      </a:r>
                      <a:r>
                        <a:rPr lang="en-GB" sz="2400" b="0" dirty="0" err="1">
                          <a:ln>
                            <a:noFill/>
                          </a:ln>
                          <a:solidFill>
                            <a:schemeClr val="tx1"/>
                          </a:solidFill>
                        </a:rPr>
                        <a:t>muchos</a:t>
                      </a:r>
                      <a:r>
                        <a:rPr lang="en-GB" sz="2400" b="0" dirty="0">
                          <a:ln>
                            <a:noFill/>
                          </a:ln>
                          <a:solidFill>
                            <a:schemeClr val="tx1"/>
                          </a:solidFill>
                        </a:rPr>
                        <a:t> amigos </a:t>
                      </a:r>
                      <a:r>
                        <a:rPr lang="en-GB" sz="2400" b="0" dirty="0" err="1">
                          <a:ln>
                            <a:noFill/>
                          </a:ln>
                          <a:solidFill>
                            <a:schemeClr val="tx1"/>
                          </a:solidFill>
                        </a:rPr>
                        <a:t>nuevos</a:t>
                      </a:r>
                      <a:r>
                        <a:rPr lang="en-GB" sz="2400" b="0" dirty="0">
                          <a:ln>
                            <a:noFill/>
                          </a:ln>
                          <a:solidFill>
                            <a:schemeClr val="tx1"/>
                          </a:solidFill>
                        </a:rPr>
                        <a:t>!</a:t>
                      </a:r>
                    </a:p>
                  </a:txBody>
                  <a:tcPr anchor="ctr">
                    <a:solidFill>
                      <a:srgbClr val="E3CCCC"/>
                    </a:solidFill>
                  </a:tcPr>
                </a:tc>
                <a:tc>
                  <a:txBody>
                    <a:bodyPr/>
                    <a:lstStyle/>
                    <a:p>
                      <a:endParaRPr lang="en-GB" sz="2400" dirty="0">
                        <a:ln>
                          <a:noFill/>
                        </a:ln>
                        <a:solidFill>
                          <a:schemeClr val="accent1">
                            <a:lumMod val="50000"/>
                          </a:schemeClr>
                        </a:solidFill>
                      </a:endParaRPr>
                    </a:p>
                  </a:txBody>
                  <a:tcPr>
                    <a:solidFill>
                      <a:srgbClr val="E3CCCC"/>
                    </a:solidFill>
                  </a:tcPr>
                </a:tc>
                <a:extLst>
                  <a:ext uri="{0D108BD9-81ED-4DB2-BD59-A6C34878D82A}">
                    <a16:rowId xmlns:a16="http://schemas.microsoft.com/office/drawing/2014/main" val="1972389626"/>
                  </a:ext>
                </a:extLst>
              </a:tr>
            </a:tbl>
          </a:graphicData>
        </a:graphic>
      </p:graphicFrame>
      <p:sp>
        <p:nvSpPr>
          <p:cNvPr id="32" name="Action Button: Custom 16">
            <a:hlinkClick r:id="" action="ppaction://noaction" highlightClick="1">
              <a:snd r:embed="rId5" name="6 esta semana.wav"/>
            </a:hlinkClick>
            <a:extLst>
              <a:ext uri="{FF2B5EF4-FFF2-40B4-BE49-F238E27FC236}">
                <a16:creationId xmlns:a16="http://schemas.microsoft.com/office/drawing/2014/main" id="{D2B1EA48-40BB-4F68-A104-4A8B31B4D4BB}"/>
              </a:ext>
            </a:extLst>
          </p:cNvPr>
          <p:cNvSpPr/>
          <p:nvPr/>
        </p:nvSpPr>
        <p:spPr>
          <a:xfrm>
            <a:off x="1282242" y="1964966"/>
            <a:ext cx="393922" cy="357939"/>
          </a:xfrm>
          <a:prstGeom prst="actionButtonBlank">
            <a:avLst/>
          </a:prstGeom>
          <a:solidFill>
            <a:srgbClr val="AE1518"/>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33" name="Action Button: Custom 16">
            <a:hlinkClick r:id="" action="ppaction://noaction" highlightClick="1">
              <a:snd r:embed="rId6" name="ale, conozco....wav"/>
            </a:hlinkClick>
            <a:extLst>
              <a:ext uri="{FF2B5EF4-FFF2-40B4-BE49-F238E27FC236}">
                <a16:creationId xmlns:a16="http://schemas.microsoft.com/office/drawing/2014/main" id="{86670C6F-0031-4B33-8535-0B32F1075618}"/>
              </a:ext>
            </a:extLst>
          </p:cNvPr>
          <p:cNvSpPr/>
          <p:nvPr/>
        </p:nvSpPr>
        <p:spPr>
          <a:xfrm>
            <a:off x="1282242" y="2751927"/>
            <a:ext cx="393922" cy="357939"/>
          </a:xfrm>
          <a:prstGeom prst="actionButtonBlank">
            <a:avLst/>
          </a:prstGeom>
          <a:solidFill>
            <a:srgbClr val="AE1518"/>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34" name="Action Button: Custom 16">
            <a:hlinkClick r:id="" action="ppaction://noaction" highlightClick="1">
              <a:snd r:embed="rId7" name="8 Si es muy.wav"/>
            </a:hlinkClick>
            <a:extLst>
              <a:ext uri="{FF2B5EF4-FFF2-40B4-BE49-F238E27FC236}">
                <a16:creationId xmlns:a16="http://schemas.microsoft.com/office/drawing/2014/main" id="{1AEF7932-ED2E-4DD4-B6F3-44931C9B4D42}"/>
              </a:ext>
            </a:extLst>
          </p:cNvPr>
          <p:cNvSpPr/>
          <p:nvPr/>
        </p:nvSpPr>
        <p:spPr>
          <a:xfrm>
            <a:off x="1282242" y="3571359"/>
            <a:ext cx="393922" cy="357939"/>
          </a:xfrm>
          <a:prstGeom prst="actionButtonBlank">
            <a:avLst/>
          </a:prstGeom>
          <a:solidFill>
            <a:srgbClr val="AE1518"/>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5" name="Action Button: Custom 16">
            <a:hlinkClick r:id="" action="ppaction://noaction" highlightClick="1">
              <a:snd r:embed="rId8" name="9 %C2%BFPor que%CC%81....wav"/>
            </a:hlinkClick>
            <a:extLst>
              <a:ext uri="{FF2B5EF4-FFF2-40B4-BE49-F238E27FC236}">
                <a16:creationId xmlns:a16="http://schemas.microsoft.com/office/drawing/2014/main" id="{94BC66DA-7CDF-4759-B490-8954E1259003}"/>
              </a:ext>
            </a:extLst>
          </p:cNvPr>
          <p:cNvSpPr/>
          <p:nvPr/>
        </p:nvSpPr>
        <p:spPr>
          <a:xfrm>
            <a:off x="1260957" y="4390791"/>
            <a:ext cx="393922" cy="357939"/>
          </a:xfrm>
          <a:prstGeom prst="actionButtonBlank">
            <a:avLst/>
          </a:prstGeom>
          <a:solidFill>
            <a:srgbClr val="AE1518"/>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p>
        </p:txBody>
      </p:sp>
      <p:sp>
        <p:nvSpPr>
          <p:cNvPr id="36" name="Action Button: Custom 16">
            <a:hlinkClick r:id="" action="ppaction://noaction" highlightClick="1">
              <a:snd r:embed="rId9" name="10 No, es porque.wav"/>
            </a:hlinkClick>
            <a:extLst>
              <a:ext uri="{FF2B5EF4-FFF2-40B4-BE49-F238E27FC236}">
                <a16:creationId xmlns:a16="http://schemas.microsoft.com/office/drawing/2014/main" id="{F1C9904E-40A0-41A6-988C-0B50785DACB5}"/>
              </a:ext>
            </a:extLst>
          </p:cNvPr>
          <p:cNvSpPr/>
          <p:nvPr/>
        </p:nvSpPr>
        <p:spPr>
          <a:xfrm>
            <a:off x="1277536" y="5494967"/>
            <a:ext cx="393922" cy="357939"/>
          </a:xfrm>
          <a:prstGeom prst="actionButtonBlank">
            <a:avLst/>
          </a:prstGeom>
          <a:solidFill>
            <a:srgbClr val="AE1518"/>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10</a:t>
            </a:r>
          </a:p>
        </p:txBody>
      </p:sp>
      <p:sp>
        <p:nvSpPr>
          <p:cNvPr id="7" name="Title 6">
            <a:extLst>
              <a:ext uri="{FF2B5EF4-FFF2-40B4-BE49-F238E27FC236}">
                <a16:creationId xmlns:a16="http://schemas.microsoft.com/office/drawing/2014/main" id="{8E4D3FE2-4589-4231-713C-F2D83C5C4671}"/>
              </a:ext>
            </a:extLst>
          </p:cNvPr>
          <p:cNvSpPr>
            <a:spLocks noGrp="1"/>
          </p:cNvSpPr>
          <p:nvPr>
            <p:ph type="title"/>
          </p:nvPr>
        </p:nvSpPr>
        <p:spPr>
          <a:xfrm>
            <a:off x="0" y="213557"/>
            <a:ext cx="3357349" cy="647577"/>
          </a:xfrm>
        </p:spPr>
        <p:txBody>
          <a:bodyPr/>
          <a:lstStyle/>
          <a:p>
            <a:r>
              <a:rPr lang="es-ES_tradnl" dirty="0"/>
              <a:t>Vocabulario</a:t>
            </a:r>
          </a:p>
        </p:txBody>
      </p:sp>
      <p:sp>
        <p:nvSpPr>
          <p:cNvPr id="11" name="TextBox 10">
            <a:extLst>
              <a:ext uri="{FF2B5EF4-FFF2-40B4-BE49-F238E27FC236}">
                <a16:creationId xmlns:a16="http://schemas.microsoft.com/office/drawing/2014/main" id="{09CC055F-7093-E6C8-8310-657984D4EBEF}"/>
              </a:ext>
            </a:extLst>
          </p:cNvPr>
          <p:cNvSpPr txBox="1"/>
          <p:nvPr/>
        </p:nvSpPr>
        <p:spPr>
          <a:xfrm>
            <a:off x="8909681" y="1704929"/>
            <a:ext cx="1381125" cy="830997"/>
          </a:xfrm>
          <a:prstGeom prst="rect">
            <a:avLst/>
          </a:prstGeom>
          <a:noFill/>
        </p:spPr>
        <p:txBody>
          <a:bodyPr wrap="square" rtlCol="0">
            <a:spAutoFit/>
          </a:bodyPr>
          <a:lstStyle/>
          <a:p>
            <a:r>
              <a:rPr lang="es-ES_tradnl" sz="2400" dirty="0" err="1"/>
              <a:t>United</a:t>
            </a:r>
            <a:r>
              <a:rPr lang="es-ES_tradnl" sz="2400" dirty="0"/>
              <a:t> </a:t>
            </a:r>
            <a:r>
              <a:rPr lang="es-ES_tradnl" sz="2400" dirty="0" err="1"/>
              <a:t>States</a:t>
            </a:r>
            <a:endParaRPr lang="es-ES_tradnl" sz="2400" dirty="0"/>
          </a:p>
        </p:txBody>
      </p:sp>
      <p:sp>
        <p:nvSpPr>
          <p:cNvPr id="12" name="TextBox 11">
            <a:extLst>
              <a:ext uri="{FF2B5EF4-FFF2-40B4-BE49-F238E27FC236}">
                <a16:creationId xmlns:a16="http://schemas.microsoft.com/office/drawing/2014/main" id="{9CAAFFC4-9DF2-0F35-CC09-B0E6D33D86DE}"/>
              </a:ext>
            </a:extLst>
          </p:cNvPr>
          <p:cNvSpPr txBox="1"/>
          <p:nvPr/>
        </p:nvSpPr>
        <p:spPr>
          <a:xfrm>
            <a:off x="8909681" y="2535597"/>
            <a:ext cx="2183152" cy="830997"/>
          </a:xfrm>
          <a:prstGeom prst="rect">
            <a:avLst/>
          </a:prstGeom>
          <a:noFill/>
        </p:spPr>
        <p:txBody>
          <a:bodyPr wrap="square" rtlCol="0">
            <a:spAutoFit/>
          </a:bodyPr>
          <a:lstStyle/>
          <a:p>
            <a:r>
              <a:rPr lang="es-ES_tradnl" sz="2400" dirty="0"/>
              <a:t>do </a:t>
            </a:r>
            <a:r>
              <a:rPr lang="es-ES_tradnl" sz="2400" dirty="0" err="1"/>
              <a:t>you</a:t>
            </a:r>
            <a:r>
              <a:rPr lang="es-ES_tradnl" sz="2400" dirty="0"/>
              <a:t> miss…?</a:t>
            </a:r>
          </a:p>
        </p:txBody>
      </p:sp>
      <p:sp>
        <p:nvSpPr>
          <p:cNvPr id="13" name="TextBox 12">
            <a:extLst>
              <a:ext uri="{FF2B5EF4-FFF2-40B4-BE49-F238E27FC236}">
                <a16:creationId xmlns:a16="http://schemas.microsoft.com/office/drawing/2014/main" id="{2DE9B24C-B122-D4D3-7BD6-9532A9974B9F}"/>
              </a:ext>
            </a:extLst>
          </p:cNvPr>
          <p:cNvSpPr txBox="1"/>
          <p:nvPr/>
        </p:nvSpPr>
        <p:spPr>
          <a:xfrm>
            <a:off x="8909682" y="3316509"/>
            <a:ext cx="2286013" cy="1107996"/>
          </a:xfrm>
          <a:prstGeom prst="rect">
            <a:avLst/>
          </a:prstGeom>
          <a:noFill/>
        </p:spPr>
        <p:txBody>
          <a:bodyPr wrap="square" rtlCol="0">
            <a:spAutoFit/>
          </a:bodyPr>
          <a:lstStyle/>
          <a:p>
            <a:r>
              <a:rPr lang="en-GB" sz="2400" dirty="0"/>
              <a:t>continent; I don’t wish to</a:t>
            </a:r>
          </a:p>
          <a:p>
            <a:endParaRPr lang="es-ES_tradnl" dirty="0"/>
          </a:p>
        </p:txBody>
      </p:sp>
      <p:sp>
        <p:nvSpPr>
          <p:cNvPr id="19" name="TextBox 18">
            <a:extLst>
              <a:ext uri="{FF2B5EF4-FFF2-40B4-BE49-F238E27FC236}">
                <a16:creationId xmlns:a16="http://schemas.microsoft.com/office/drawing/2014/main" id="{F944A619-8589-ACCB-F251-592F76C5020C}"/>
              </a:ext>
            </a:extLst>
          </p:cNvPr>
          <p:cNvSpPr txBox="1"/>
          <p:nvPr/>
        </p:nvSpPr>
        <p:spPr>
          <a:xfrm>
            <a:off x="8909681" y="4147506"/>
            <a:ext cx="1562100" cy="830997"/>
          </a:xfrm>
          <a:prstGeom prst="rect">
            <a:avLst/>
          </a:prstGeom>
          <a:noFill/>
        </p:spPr>
        <p:txBody>
          <a:bodyPr wrap="square" rtlCol="0">
            <a:spAutoFit/>
          </a:bodyPr>
          <a:lstStyle/>
          <a:p>
            <a:r>
              <a:rPr lang="en-GB" sz="2400" dirty="0"/>
              <a:t>due to; journey</a:t>
            </a:r>
          </a:p>
        </p:txBody>
      </p:sp>
      <p:sp>
        <p:nvSpPr>
          <p:cNvPr id="21" name="TextBox 20">
            <a:extLst>
              <a:ext uri="{FF2B5EF4-FFF2-40B4-BE49-F238E27FC236}">
                <a16:creationId xmlns:a16="http://schemas.microsoft.com/office/drawing/2014/main" id="{8F4EF31A-0994-CB1A-1050-48DA70F84AB2}"/>
              </a:ext>
            </a:extLst>
          </p:cNvPr>
          <p:cNvSpPr txBox="1"/>
          <p:nvPr/>
        </p:nvSpPr>
        <p:spPr>
          <a:xfrm>
            <a:off x="8909681" y="4985160"/>
            <a:ext cx="2183152" cy="1200329"/>
          </a:xfrm>
          <a:prstGeom prst="rect">
            <a:avLst/>
          </a:prstGeom>
          <a:noFill/>
        </p:spPr>
        <p:txBody>
          <a:bodyPr wrap="square" rtlCol="0">
            <a:spAutoFit/>
          </a:bodyPr>
          <a:lstStyle/>
          <a:p>
            <a:r>
              <a:rPr lang="en-GB" sz="2400" dirty="0"/>
              <a:t>to live; dream;</a:t>
            </a:r>
          </a:p>
          <a:p>
            <a:r>
              <a:rPr lang="en-GB" sz="2400" dirty="0"/>
              <a:t>opportunities</a:t>
            </a:r>
          </a:p>
        </p:txBody>
      </p:sp>
      <p:pic>
        <p:nvPicPr>
          <p:cNvPr id="25" name="Picture 2" descr="Free illustrations of School bus">
            <a:extLst>
              <a:ext uri="{FF2B5EF4-FFF2-40B4-BE49-F238E27FC236}">
                <a16:creationId xmlns:a16="http://schemas.microsoft.com/office/drawing/2014/main" id="{12A5D523-FBED-EBE6-08BA-ADB9F7476BCB}"/>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02862" y="601463"/>
            <a:ext cx="2174692" cy="1444132"/>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11">
            <a:extLst>
              <a:ext uri="{FF2B5EF4-FFF2-40B4-BE49-F238E27FC236}">
                <a16:creationId xmlns:a16="http://schemas.microsoft.com/office/drawing/2014/main" id="{106645A1-6A55-D165-DB56-A595C3DC1F99}"/>
              </a:ext>
            </a:extLst>
          </p:cNvPr>
          <p:cNvSpPr/>
          <p:nvPr/>
        </p:nvSpPr>
        <p:spPr>
          <a:xfrm>
            <a:off x="9833225" y="147568"/>
            <a:ext cx="2154438" cy="446806"/>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prstClr val="white"/>
                </a:solidFill>
                <a:latin typeface="Century Gothic" panose="020B0502020202020204" pitchFamily="34" charset="0"/>
              </a:rPr>
              <a:t>leer/</a:t>
            </a:r>
            <a:r>
              <a:rPr lang="en-GB" sz="2000" b="1" dirty="0" err="1">
                <a:solidFill>
                  <a:prstClr val="white"/>
                </a:solidFill>
                <a:latin typeface="Century Gothic" panose="020B0502020202020204" pitchFamily="34" charset="0"/>
              </a:rPr>
              <a:t>escuchar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1375602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9" grpId="0"/>
      <p:bldP spid="21"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38FDB014-6DDF-C070-F5B3-D939BBAEB7A5}"/>
              </a:ext>
            </a:extLst>
          </p:cNvPr>
          <p:cNvSpPr txBox="1"/>
          <p:nvPr/>
        </p:nvSpPr>
        <p:spPr>
          <a:xfrm>
            <a:off x="122097" y="3374781"/>
            <a:ext cx="3972562" cy="430887"/>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mn-ea"/>
                <a:cs typeface="+mn-cs"/>
              </a:rPr>
              <a:t>4. </a:t>
            </a:r>
            <a:r>
              <a:rPr kumimoji="0" lang="en-ES" sz="22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Cómo</a:t>
            </a:r>
            <a:r>
              <a:rPr kumimoji="0" lang="en-GB" sz="22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corriste</a:t>
            </a:r>
            <a:r>
              <a:rPr kumimoji="0" lang="en-GB" sz="2200" b="0" i="0" u="none" strike="noStrike" kern="1200" cap="none" spc="0" normalizeH="0" baseline="0" noProof="0" dirty="0">
                <a:ln>
                  <a:noFill/>
                </a:ln>
                <a:solidFill>
                  <a:srgbClr val="3A3838"/>
                </a:solidFill>
                <a:effectLst/>
                <a:uLnTx/>
                <a:uFillTx/>
                <a:latin typeface="Century Gothic"/>
                <a:ea typeface="+mn-ea"/>
                <a:cs typeface="+mn-cs"/>
              </a:rPr>
              <a:t> del </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país</a:t>
            </a:r>
            <a:r>
              <a:rPr kumimoji="0" lang="en-ES" sz="22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200" b="0" i="0" u="none" strike="noStrike" kern="1200" cap="none" spc="0" normalizeH="0" baseline="0" noProof="0" dirty="0">
                <a:ln>
                  <a:noFill/>
                </a:ln>
                <a:solidFill>
                  <a:srgbClr val="3A3838"/>
                </a:solidFill>
                <a:effectLst/>
                <a:uLnTx/>
                <a:uFillTx/>
                <a:latin typeface="Century Gothic"/>
                <a:ea typeface="+mn-ea"/>
                <a:cs typeface="+mn-cs"/>
              </a:rPr>
              <a:t> </a:t>
            </a:r>
            <a:endParaRPr kumimoji="0" lang="en-ES" sz="22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0" name="Rectangle 29">
            <a:extLst>
              <a:ext uri="{FF2B5EF4-FFF2-40B4-BE49-F238E27FC236}">
                <a16:creationId xmlns:a16="http://schemas.microsoft.com/office/drawing/2014/main" id="{95069580-CF14-06B8-0AC7-64F5EDA24CFF}"/>
              </a:ext>
            </a:extLst>
          </p:cNvPr>
          <p:cNvSpPr/>
          <p:nvPr/>
        </p:nvSpPr>
        <p:spPr>
          <a:xfrm>
            <a:off x="122097" y="3379594"/>
            <a:ext cx="3854543" cy="685271"/>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FFFFFF"/>
                </a:solidFill>
                <a:effectLst/>
                <a:uLnTx/>
                <a:uFillTx/>
                <a:latin typeface="Century Gothic"/>
                <a:ea typeface="+mn-ea"/>
                <a:cs typeface="+mn-cs"/>
              </a:rPr>
              <a:t>4. </a:t>
            </a:r>
            <a:r>
              <a:rPr kumimoji="0" lang="en-ES" sz="2200" b="0" i="0" u="none" strike="noStrike" kern="1200" cap="none" spc="0" normalizeH="0" baseline="0" noProof="0" dirty="0">
                <a:ln>
                  <a:noFill/>
                </a:ln>
                <a:solidFill>
                  <a:srgbClr val="FFFFFF"/>
                </a:solidFill>
                <a:effectLst/>
                <a:uLnTx/>
                <a:uFillTx/>
                <a:latin typeface="Century Gothic"/>
                <a:ea typeface="+mn-ea"/>
                <a:cs typeface="+mn-cs"/>
              </a:rPr>
              <a:t>¿</a:t>
            </a:r>
            <a:r>
              <a:rPr kumimoji="0" lang="en-GB" sz="2200" b="0" i="0"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2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FFFFFF"/>
                </a:solidFill>
                <a:effectLst/>
                <a:uLnTx/>
                <a:uFillTx/>
                <a:latin typeface="Century Gothic"/>
                <a:ea typeface="+mn-ea"/>
                <a:cs typeface="+mn-cs"/>
              </a:rPr>
              <a:t>qué</a:t>
            </a:r>
            <a:r>
              <a:rPr kumimoji="0" lang="en-GB" sz="22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FFFFFF"/>
                </a:solidFill>
                <a:effectLst/>
                <a:uLnTx/>
                <a:uFillTx/>
                <a:latin typeface="Century Gothic"/>
                <a:ea typeface="+mn-ea"/>
                <a:cs typeface="+mn-cs"/>
              </a:rPr>
              <a:t>manera</a:t>
            </a:r>
            <a:r>
              <a:rPr kumimoji="0" lang="en-GB" sz="22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FFFFFF"/>
                </a:solidFill>
                <a:effectLst/>
                <a:uLnTx/>
                <a:uFillTx/>
                <a:latin typeface="Century Gothic"/>
                <a:ea typeface="+mn-ea"/>
                <a:cs typeface="+mn-cs"/>
              </a:rPr>
              <a:t>salió</a:t>
            </a:r>
            <a:r>
              <a:rPr kumimoji="0" lang="en-GB" sz="22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FFFFFF"/>
                </a:solidFill>
                <a:effectLst/>
                <a:uLnTx/>
                <a:uFillTx/>
                <a:latin typeface="Century Gothic"/>
                <a:ea typeface="+mn-ea"/>
                <a:cs typeface="+mn-cs"/>
              </a:rPr>
              <a:t>tu</a:t>
            </a:r>
            <a:r>
              <a:rPr kumimoji="0" lang="en-GB" sz="22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FFFFFF"/>
                </a:solidFill>
                <a:effectLst/>
                <a:uLnTx/>
                <a:uFillTx/>
                <a:latin typeface="Century Gothic"/>
                <a:ea typeface="+mn-ea"/>
                <a:cs typeface="+mn-cs"/>
              </a:rPr>
              <a:t>familia</a:t>
            </a:r>
            <a:r>
              <a:rPr kumimoji="0" lang="en-GB" sz="2200" b="0" i="0" u="none" strike="noStrike" kern="1200" cap="none" spc="0" normalizeH="0" baseline="0" noProof="0" dirty="0">
                <a:ln>
                  <a:noFill/>
                </a:ln>
                <a:solidFill>
                  <a:srgbClr val="FFFFFF"/>
                </a:solidFill>
                <a:effectLst/>
                <a:uLnTx/>
                <a:uFillTx/>
                <a:latin typeface="Century Gothic"/>
                <a:ea typeface="+mn-ea"/>
                <a:cs typeface="+mn-cs"/>
              </a:rPr>
              <a:t> del </a:t>
            </a:r>
            <a:r>
              <a:rPr kumimoji="0" lang="en-GB" sz="2200" b="0" i="0" u="none" strike="noStrike" kern="1200" cap="none" spc="0" normalizeH="0" baseline="0" noProof="0" dirty="0" err="1">
                <a:ln>
                  <a:noFill/>
                </a:ln>
                <a:solidFill>
                  <a:srgbClr val="FFFFFF"/>
                </a:solidFill>
                <a:effectLst/>
                <a:uLnTx/>
                <a:uFillTx/>
                <a:latin typeface="Century Gothic"/>
                <a:ea typeface="+mn-ea"/>
                <a:cs typeface="+mn-cs"/>
              </a:rPr>
              <a:t>país</a:t>
            </a:r>
            <a:r>
              <a:rPr kumimoji="0" lang="en-ES" sz="2200" b="0" i="0" u="none" strike="noStrike" kern="1200" cap="none" spc="0" normalizeH="0" baseline="0" noProof="0" dirty="0">
                <a:ln>
                  <a:noFill/>
                </a:ln>
                <a:solidFill>
                  <a:srgbClr val="FFFFFF"/>
                </a:solidFill>
                <a:effectLst/>
                <a:uLnTx/>
                <a:uFillTx/>
                <a:latin typeface="Century Gothic"/>
                <a:ea typeface="+mn-ea"/>
                <a:cs typeface="+mn-cs"/>
              </a:rPr>
              <a:t>?</a:t>
            </a:r>
            <a:r>
              <a:rPr kumimoji="0" lang="en-GB" sz="2200" b="0" i="0" u="none" strike="noStrike" kern="1200" cap="none" spc="0" normalizeH="0" baseline="0" noProof="0" dirty="0">
                <a:ln>
                  <a:noFill/>
                </a:ln>
                <a:solidFill>
                  <a:srgbClr val="FFFFFF"/>
                </a:solidFill>
                <a:effectLst/>
                <a:uLnTx/>
                <a:uFillTx/>
                <a:latin typeface="Century Gothic"/>
                <a:ea typeface="+mn-ea"/>
                <a:cs typeface="+mn-cs"/>
              </a:rPr>
              <a:t> </a:t>
            </a:r>
            <a:endParaRPr kumimoji="0" lang="en-ES" sz="2200" b="0"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0" name="Speech Bubble: Rectangle with Corners Rounded 9">
            <a:extLst>
              <a:ext uri="{FF2B5EF4-FFF2-40B4-BE49-F238E27FC236}">
                <a16:creationId xmlns:a16="http://schemas.microsoft.com/office/drawing/2014/main" id="{A5844348-BF40-499A-AB9F-CE155C1CA094}"/>
              </a:ext>
            </a:extLst>
          </p:cNvPr>
          <p:cNvSpPr/>
          <p:nvPr/>
        </p:nvSpPr>
        <p:spPr>
          <a:xfrm>
            <a:off x="7070819" y="544827"/>
            <a:ext cx="2865678" cy="468000"/>
          </a:xfrm>
          <a:prstGeom prst="wedgeRoundRectCallout">
            <a:avLst>
              <a:gd name="adj1" fmla="val -49718"/>
              <a:gd name="adj2" fmla="val 89528"/>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Soy de Caracas</a:t>
            </a:r>
          </a:p>
        </p:txBody>
      </p:sp>
      <p:sp>
        <p:nvSpPr>
          <p:cNvPr id="32" name="Speech Bubble: Rectangle with Corners Rounded 31">
            <a:extLst>
              <a:ext uri="{FF2B5EF4-FFF2-40B4-BE49-F238E27FC236}">
                <a16:creationId xmlns:a16="http://schemas.microsoft.com/office/drawing/2014/main" id="{20691406-B0A2-4B9F-99AB-6B26DD8C532C}"/>
              </a:ext>
            </a:extLst>
          </p:cNvPr>
          <p:cNvSpPr/>
          <p:nvPr/>
        </p:nvSpPr>
        <p:spPr>
          <a:xfrm>
            <a:off x="7931013" y="1136756"/>
            <a:ext cx="4056650" cy="1227136"/>
          </a:xfrm>
          <a:prstGeom prst="wedgeRoundRectCallout">
            <a:avLst>
              <a:gd name="adj1" fmla="val -43211"/>
              <a:gd name="adj2" fmla="val 66860"/>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Como mi padre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vendió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nuestro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coche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toda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familia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debió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ir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pie hasta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Riohacha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p>
        </p:txBody>
      </p:sp>
      <p:sp>
        <p:nvSpPr>
          <p:cNvPr id="37" name="Speech Bubble: Rectangle with Corners Rounded 36">
            <a:extLst>
              <a:ext uri="{FF2B5EF4-FFF2-40B4-BE49-F238E27FC236}">
                <a16:creationId xmlns:a16="http://schemas.microsoft.com/office/drawing/2014/main" id="{13ACC999-EF2A-42E1-92F7-204C9D4CD2E1}"/>
              </a:ext>
            </a:extLst>
          </p:cNvPr>
          <p:cNvSpPr/>
          <p:nvPr/>
        </p:nvSpPr>
        <p:spPr>
          <a:xfrm>
            <a:off x="8614334" y="2634124"/>
            <a:ext cx="3455569" cy="1389434"/>
          </a:xfrm>
          <a:prstGeom prst="wedgeRoundRectCallout">
            <a:avLst>
              <a:gd name="adj1" fmla="val -48206"/>
              <a:gd name="adj2" fmla="val 62500"/>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Mi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tío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conoció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un hombre que le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ofreció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un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trabajo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y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una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casa.</a:t>
            </a:r>
          </a:p>
        </p:txBody>
      </p:sp>
      <p:sp>
        <p:nvSpPr>
          <p:cNvPr id="38" name="Speech Bubble: Rectangle with Corners Rounded 37">
            <a:extLst>
              <a:ext uri="{FF2B5EF4-FFF2-40B4-BE49-F238E27FC236}">
                <a16:creationId xmlns:a16="http://schemas.microsoft.com/office/drawing/2014/main" id="{9AD84EB8-6F8D-4578-8718-903003E8DB9C}"/>
              </a:ext>
            </a:extLst>
          </p:cNvPr>
          <p:cNvSpPr/>
          <p:nvPr/>
        </p:nvSpPr>
        <p:spPr>
          <a:xfrm>
            <a:off x="8144232" y="4507831"/>
            <a:ext cx="3976053" cy="822324"/>
          </a:xfrm>
          <a:prstGeom prst="wedgeRoundRectCallout">
            <a:avLst>
              <a:gd name="adj1" fmla="val -42109"/>
              <a:gd name="adj2" fmla="val 83687"/>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Mi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tío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sufrió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mucho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su</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barrio y no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recibió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ayuda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 name="Title 2">
            <a:extLst>
              <a:ext uri="{FF2B5EF4-FFF2-40B4-BE49-F238E27FC236}">
                <a16:creationId xmlns:a16="http://schemas.microsoft.com/office/drawing/2014/main" id="{7DF7E268-5D9C-3AC1-FBCC-4E1308519CC2}"/>
              </a:ext>
            </a:extLst>
          </p:cNvPr>
          <p:cNvSpPr>
            <a:spLocks noGrp="1"/>
          </p:cNvSpPr>
          <p:nvPr>
            <p:ph type="title"/>
          </p:nvPr>
        </p:nvSpPr>
        <p:spPr>
          <a:xfrm>
            <a:off x="0" y="213557"/>
            <a:ext cx="4405373" cy="647577"/>
          </a:xfrm>
        </p:spPr>
        <p:txBody>
          <a:bodyPr>
            <a:normAutofit/>
          </a:bodyPr>
          <a:lstStyle/>
          <a:p>
            <a:r>
              <a:rPr lang="en-GB" sz="2800" dirty="0" err="1"/>
              <a:t>Entrevista</a:t>
            </a:r>
            <a:r>
              <a:rPr lang="en-GB" sz="2800" dirty="0"/>
              <a:t> con Héctor</a:t>
            </a:r>
            <a:endParaRPr lang="en-ES" sz="2800" dirty="0"/>
          </a:p>
        </p:txBody>
      </p:sp>
      <p:sp>
        <p:nvSpPr>
          <p:cNvPr id="9" name="TextBox 8">
            <a:extLst>
              <a:ext uri="{FF2B5EF4-FFF2-40B4-BE49-F238E27FC236}">
                <a16:creationId xmlns:a16="http://schemas.microsoft.com/office/drawing/2014/main" id="{3DFB4061-EC01-81D2-6087-212A1E27E30A}"/>
              </a:ext>
            </a:extLst>
          </p:cNvPr>
          <p:cNvSpPr txBox="1"/>
          <p:nvPr/>
        </p:nvSpPr>
        <p:spPr>
          <a:xfrm>
            <a:off x="122097" y="2334699"/>
            <a:ext cx="3614486" cy="43088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mn-ea"/>
                <a:cs typeface="+mn-cs"/>
              </a:rPr>
              <a:t>2. </a:t>
            </a:r>
            <a:r>
              <a:rPr kumimoji="0" lang="en-ES" sz="22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Dónde</a:t>
            </a:r>
            <a:r>
              <a:rPr kumimoji="0" lang="en-GB" sz="2200" b="0" i="0" u="none" strike="noStrike" kern="1200" cap="none" spc="0" normalizeH="0" baseline="0" noProof="0" dirty="0">
                <a:ln>
                  <a:noFill/>
                </a:ln>
                <a:solidFill>
                  <a:srgbClr val="3A3838"/>
                </a:solidFill>
                <a:effectLst/>
                <a:uLnTx/>
                <a:uFillTx/>
                <a:latin typeface="Century Gothic"/>
                <a:ea typeface="+mn-ea"/>
                <a:cs typeface="+mn-cs"/>
              </a:rPr>
              <a:t> </a:t>
            </a:r>
            <a:r>
              <a:rPr kumimoji="0" lang="en-ES" sz="2200" b="0" i="0" u="none" strike="noStrike" kern="1200" cap="none" spc="0" normalizeH="0" baseline="0" noProof="0" dirty="0">
                <a:ln>
                  <a:noFill/>
                </a:ln>
                <a:solidFill>
                  <a:srgbClr val="3A3838"/>
                </a:solidFill>
                <a:effectLst/>
                <a:uLnTx/>
                <a:uFillTx/>
                <a:latin typeface="Century Gothic"/>
                <a:ea typeface="+mn-ea"/>
                <a:cs typeface="+mn-cs"/>
              </a:rPr>
              <a:t>naciste?</a:t>
            </a:r>
          </a:p>
        </p:txBody>
      </p:sp>
      <p:sp>
        <p:nvSpPr>
          <p:cNvPr id="14" name="TextBox 13">
            <a:extLst>
              <a:ext uri="{FF2B5EF4-FFF2-40B4-BE49-F238E27FC236}">
                <a16:creationId xmlns:a16="http://schemas.microsoft.com/office/drawing/2014/main" id="{12132E8B-1DBF-6806-A04B-209752CD1DE8}"/>
              </a:ext>
            </a:extLst>
          </p:cNvPr>
          <p:cNvSpPr txBox="1"/>
          <p:nvPr/>
        </p:nvSpPr>
        <p:spPr>
          <a:xfrm>
            <a:off x="122097" y="2857147"/>
            <a:ext cx="2776722"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mn-ea"/>
                <a:cs typeface="+mn-cs"/>
              </a:rPr>
              <a:t>3. </a:t>
            </a:r>
            <a:r>
              <a:rPr kumimoji="0" lang="en-ES" sz="22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200" b="0" i="0" u="none" strike="noStrike" kern="1200" cap="none" spc="0" normalizeH="0" baseline="0" noProof="0" dirty="0">
                <a:ln>
                  <a:noFill/>
                </a:ln>
                <a:solidFill>
                  <a:srgbClr val="3A3838"/>
                </a:solidFill>
                <a:effectLst/>
                <a:uLnTx/>
                <a:uFillTx/>
                <a:latin typeface="Century Gothic"/>
                <a:ea typeface="+mn-ea"/>
                <a:cs typeface="+mn-cs"/>
              </a:rPr>
              <a:t> le </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ocurrió</a:t>
            </a:r>
            <a:r>
              <a:rPr kumimoji="0" lang="en-ES" sz="22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6" name="TextBox 15">
            <a:extLst>
              <a:ext uri="{FF2B5EF4-FFF2-40B4-BE49-F238E27FC236}">
                <a16:creationId xmlns:a16="http://schemas.microsoft.com/office/drawing/2014/main" id="{647671A7-6DDB-68A6-5CF9-41E186CC0411}"/>
              </a:ext>
            </a:extLst>
          </p:cNvPr>
          <p:cNvSpPr txBox="1"/>
          <p:nvPr/>
        </p:nvSpPr>
        <p:spPr>
          <a:xfrm>
            <a:off x="122097" y="4165025"/>
            <a:ext cx="403828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mn-ea"/>
                <a:cs typeface="+mn-cs"/>
              </a:rPr>
              <a:t>5. </a:t>
            </a:r>
            <a:r>
              <a:rPr kumimoji="0" lang="en-ES" sz="22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Quién</a:t>
            </a:r>
            <a:r>
              <a:rPr kumimoji="0" lang="en-GB" sz="2200" b="0" i="0" u="none" strike="noStrike" kern="1200" cap="none" spc="0" normalizeH="0" baseline="0" noProof="0" dirty="0">
                <a:ln>
                  <a:noFill/>
                </a:ln>
                <a:solidFill>
                  <a:srgbClr val="3A3838"/>
                </a:solidFill>
                <a:effectLst/>
                <a:uLnTx/>
                <a:uFillTx/>
                <a:latin typeface="Century Gothic"/>
                <a:ea typeface="+mn-ea"/>
                <a:cs typeface="+mn-cs"/>
              </a:rPr>
              <a:t> le </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ofreció</a:t>
            </a:r>
            <a:r>
              <a:rPr kumimoji="0" lang="en-GB" sz="22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ayuda</a:t>
            </a:r>
            <a:r>
              <a:rPr kumimoji="0" lang="en-ES" sz="22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1" name="TextBox 20">
            <a:extLst>
              <a:ext uri="{FF2B5EF4-FFF2-40B4-BE49-F238E27FC236}">
                <a16:creationId xmlns:a16="http://schemas.microsoft.com/office/drawing/2014/main" id="{179683ED-100F-C7AA-9760-61FA16EAB20C}"/>
              </a:ext>
            </a:extLst>
          </p:cNvPr>
          <p:cNvSpPr txBox="1"/>
          <p:nvPr/>
        </p:nvSpPr>
        <p:spPr>
          <a:xfrm>
            <a:off x="122097" y="1812251"/>
            <a:ext cx="3001143"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3A3838"/>
                </a:solidFill>
                <a:effectLst/>
                <a:uLnTx/>
                <a:uFillTx/>
                <a:latin typeface="Century Gothic"/>
                <a:ea typeface="+mn-ea"/>
                <a:cs typeface="+mn-cs"/>
              </a:rPr>
              <a:t>1. </a:t>
            </a:r>
            <a:r>
              <a:rPr kumimoji="0" lang="en-ES" sz="22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Cómo</a:t>
            </a:r>
            <a:r>
              <a:rPr kumimoji="0" lang="en-GB" sz="22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3A3838"/>
                </a:solidFill>
                <a:effectLst/>
                <a:uLnTx/>
                <a:uFillTx/>
                <a:latin typeface="Century Gothic"/>
                <a:ea typeface="+mn-ea"/>
                <a:cs typeface="+mn-cs"/>
              </a:rPr>
              <a:t>te</a:t>
            </a:r>
            <a:r>
              <a:rPr kumimoji="0" lang="en-GB" sz="2200" b="0" i="0" u="none" strike="noStrike" kern="1200" cap="none" spc="0" normalizeH="0" baseline="0" noProof="0" dirty="0">
                <a:ln>
                  <a:noFill/>
                </a:ln>
                <a:solidFill>
                  <a:srgbClr val="3A3838"/>
                </a:solidFill>
                <a:effectLst/>
                <a:uLnTx/>
                <a:uFillTx/>
                <a:latin typeface="Century Gothic"/>
                <a:ea typeface="+mn-ea"/>
                <a:cs typeface="+mn-cs"/>
              </a:rPr>
              <a:t> llamas?</a:t>
            </a:r>
            <a:endParaRPr kumimoji="0" lang="en-ES" sz="2200" b="0" i="0" u="none" strike="noStrike" kern="1200" cap="none" spc="0" normalizeH="0" baseline="0" noProof="0" dirty="0">
              <a:ln>
                <a:noFill/>
              </a:ln>
              <a:solidFill>
                <a:srgbClr val="3A3838"/>
              </a:solidFill>
              <a:effectLst/>
              <a:uLnTx/>
              <a:uFillTx/>
              <a:latin typeface="Century Gothic"/>
              <a:ea typeface="+mn-ea"/>
              <a:cs typeface="+mn-cs"/>
            </a:endParaRPr>
          </a:p>
        </p:txBody>
      </p:sp>
      <p:pic>
        <p:nvPicPr>
          <p:cNvPr id="1026" name="Picture 2" descr="File:Venezuela-Pos.png">
            <a:extLst>
              <a:ext uri="{FF2B5EF4-FFF2-40B4-BE49-F238E27FC236}">
                <a16:creationId xmlns:a16="http://schemas.microsoft.com/office/drawing/2014/main" id="{614FA72C-7396-4A26-8166-5DF1FB617E3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623840" y="1993184"/>
            <a:ext cx="1845043" cy="2514647"/>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619D38A8-9380-42CA-885E-8941135D27DE}"/>
              </a:ext>
            </a:extLst>
          </p:cNvPr>
          <p:cNvCxnSpPr>
            <a:cxnSpLocks/>
            <a:stCxn id="1028" idx="2"/>
          </p:cNvCxnSpPr>
          <p:nvPr/>
        </p:nvCxnSpPr>
        <p:spPr>
          <a:xfrm>
            <a:off x="6083528" y="1596106"/>
            <a:ext cx="228942" cy="470226"/>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27" name="Straight Arrow Connector 26">
            <a:extLst>
              <a:ext uri="{FF2B5EF4-FFF2-40B4-BE49-F238E27FC236}">
                <a16:creationId xmlns:a16="http://schemas.microsoft.com/office/drawing/2014/main" id="{EE9C4C80-A820-4A86-A651-7C041FCBEFCA}"/>
              </a:ext>
            </a:extLst>
          </p:cNvPr>
          <p:cNvCxnSpPr>
            <a:cxnSpLocks/>
            <a:stCxn id="29" idx="3"/>
          </p:cNvCxnSpPr>
          <p:nvPr/>
        </p:nvCxnSpPr>
        <p:spPr>
          <a:xfrm flipV="1">
            <a:off x="5276196" y="2078033"/>
            <a:ext cx="802721" cy="513501"/>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8" name="TextBox 7">
            <a:extLst>
              <a:ext uri="{FF2B5EF4-FFF2-40B4-BE49-F238E27FC236}">
                <a16:creationId xmlns:a16="http://schemas.microsoft.com/office/drawing/2014/main" id="{FB9201A9-83E9-4921-A878-C6EA0324EF68}"/>
              </a:ext>
            </a:extLst>
          </p:cNvPr>
          <p:cNvSpPr txBox="1"/>
          <p:nvPr/>
        </p:nvSpPr>
        <p:spPr>
          <a:xfrm>
            <a:off x="4277519" y="1746316"/>
            <a:ext cx="18450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err="1">
                <a:ln>
                  <a:noFill/>
                </a:ln>
                <a:solidFill>
                  <a:srgbClr val="3A3838"/>
                </a:solidFill>
                <a:effectLst/>
                <a:uLnTx/>
                <a:uFillTx/>
                <a:latin typeface="Century Gothic"/>
                <a:ea typeface="+mn-ea"/>
                <a:cs typeface="+mn-cs"/>
              </a:rPr>
              <a:t>Riohacha</a:t>
            </a:r>
            <a:r>
              <a:rPr kumimoji="0" lang="en-GB" sz="1800" b="0" i="1" u="none" strike="noStrike" kern="1200" cap="none" spc="0" normalizeH="0" baseline="0" noProof="0" dirty="0">
                <a:ln>
                  <a:noFill/>
                </a:ln>
                <a:solidFill>
                  <a:srgbClr val="3A3838"/>
                </a:solidFill>
                <a:effectLst/>
                <a:uLnTx/>
                <a:uFillTx/>
                <a:latin typeface="Century Gothic"/>
                <a:ea typeface="+mn-ea"/>
                <a:cs typeface="+mn-cs"/>
              </a:rPr>
              <a:t>, Colombia</a:t>
            </a:r>
          </a:p>
        </p:txBody>
      </p:sp>
      <p:sp>
        <p:nvSpPr>
          <p:cNvPr id="28" name="TextBox 27">
            <a:extLst>
              <a:ext uri="{FF2B5EF4-FFF2-40B4-BE49-F238E27FC236}">
                <a16:creationId xmlns:a16="http://schemas.microsoft.com/office/drawing/2014/main" id="{5A4B9DFD-F6AB-4A35-8F68-41C767D72CAD}"/>
              </a:ext>
            </a:extLst>
          </p:cNvPr>
          <p:cNvSpPr txBox="1"/>
          <p:nvPr/>
        </p:nvSpPr>
        <p:spPr>
          <a:xfrm>
            <a:off x="5422649" y="403614"/>
            <a:ext cx="16000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3A3838"/>
                </a:solidFill>
                <a:effectLst/>
                <a:uLnTx/>
                <a:uFillTx/>
                <a:latin typeface="Century Gothic"/>
                <a:ea typeface="+mn-ea"/>
                <a:cs typeface="+mn-cs"/>
              </a:rPr>
              <a:t>Caracas, Venezuela</a:t>
            </a:r>
          </a:p>
        </p:txBody>
      </p:sp>
      <p:pic>
        <p:nvPicPr>
          <p:cNvPr id="19" name="Picture 2" descr="Free vector graphics of Boy">
            <a:extLst>
              <a:ext uri="{FF2B5EF4-FFF2-40B4-BE49-F238E27FC236}">
                <a16:creationId xmlns:a16="http://schemas.microsoft.com/office/drawing/2014/main" id="{2FEDA661-5EF5-4C9F-A994-1F87FF5DCE8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flipH="1">
            <a:off x="953136" y="4574300"/>
            <a:ext cx="1751922" cy="176892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Flags of Colombia Venezuela Ecuador.jpg">
            <a:extLst>
              <a:ext uri="{FF2B5EF4-FFF2-40B4-BE49-F238E27FC236}">
                <a16:creationId xmlns:a16="http://schemas.microsoft.com/office/drawing/2014/main" id="{8349D039-E4D1-4953-BBDE-0EEC0D5E7FB9}"/>
              </a:ext>
            </a:extLst>
          </p:cNvP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5684156" y="1042612"/>
            <a:ext cx="798744" cy="55349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File:Flags of Colombia Venezuela Ecuador.jpg">
            <a:extLst>
              <a:ext uri="{FF2B5EF4-FFF2-40B4-BE49-F238E27FC236}">
                <a16:creationId xmlns:a16="http://schemas.microsoft.com/office/drawing/2014/main" id="{ABFA8E8D-F3D0-436E-BF3F-35CA6CCD04F5}"/>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4539304" y="2342977"/>
            <a:ext cx="736892" cy="49711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ile:Escasez en Venezuela, Mercal.JPG">
            <a:extLst>
              <a:ext uri="{FF2B5EF4-FFF2-40B4-BE49-F238E27FC236}">
                <a16:creationId xmlns:a16="http://schemas.microsoft.com/office/drawing/2014/main" id="{AD14E991-1CA0-4D67-85A6-AF2BF9C36CB3}"/>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299189" y="4461689"/>
            <a:ext cx="1777803" cy="133335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le:Cayo Crasqui Craski Los Roques Venezuela pic 2.jpg">
            <a:extLst>
              <a:ext uri="{FF2B5EF4-FFF2-40B4-BE49-F238E27FC236}">
                <a16:creationId xmlns:a16="http://schemas.microsoft.com/office/drawing/2014/main" id="{0AE8E045-F221-4C8D-A6AC-8D80D7109FB0}"/>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282693" y="4822847"/>
            <a:ext cx="1952407" cy="1239407"/>
          </a:xfrm>
          <a:prstGeom prst="rect">
            <a:avLst/>
          </a:prstGeom>
          <a:noFill/>
          <a:extLst>
            <a:ext uri="{909E8E84-426E-40DD-AFC4-6F175D3DCCD1}">
              <a14:hiddenFill xmlns:a14="http://schemas.microsoft.com/office/drawing/2010/main">
                <a:solidFill>
                  <a:srgbClr val="FFFFFF"/>
                </a:solidFill>
              </a14:hiddenFill>
            </a:ext>
          </a:extLst>
        </p:spPr>
      </p:pic>
      <p:sp>
        <p:nvSpPr>
          <p:cNvPr id="40" name="TextBox 39">
            <a:extLst>
              <a:ext uri="{FF2B5EF4-FFF2-40B4-BE49-F238E27FC236}">
                <a16:creationId xmlns:a16="http://schemas.microsoft.com/office/drawing/2014/main" id="{40DF3684-D08D-4CD7-BB34-87D867324418}"/>
              </a:ext>
            </a:extLst>
          </p:cNvPr>
          <p:cNvSpPr txBox="1"/>
          <p:nvPr/>
        </p:nvSpPr>
        <p:spPr>
          <a:xfrm>
            <a:off x="133931" y="974607"/>
            <a:ext cx="440537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AD1519"/>
                </a:solidFill>
                <a:effectLst/>
                <a:uLnTx/>
                <a:uFillTx/>
                <a:latin typeface="Century Gothic"/>
                <a:ea typeface="+mn-ea"/>
                <a:cs typeface="+mn-cs"/>
              </a:rPr>
              <a:t>Lee las </a:t>
            </a:r>
            <a:r>
              <a:rPr kumimoji="0" lang="en-GB" sz="2200" b="1" i="0" u="none" strike="noStrike" kern="1200" cap="none" spc="0" normalizeH="0" baseline="0" noProof="0" dirty="0" err="1">
                <a:ln>
                  <a:noFill/>
                </a:ln>
                <a:solidFill>
                  <a:srgbClr val="AD1519"/>
                </a:solidFill>
                <a:effectLst/>
                <a:uLnTx/>
                <a:uFillTx/>
                <a:latin typeface="Century Gothic"/>
                <a:ea typeface="+mn-ea"/>
                <a:cs typeface="+mn-cs"/>
              </a:rPr>
              <a:t>preguntas</a:t>
            </a:r>
            <a:r>
              <a:rPr kumimoji="0" lang="en-GB" sz="2200" b="1" i="0" u="none" strike="noStrike" kern="1200" cap="none" spc="0" normalizeH="0" baseline="0" noProof="0" dirty="0">
                <a:ln>
                  <a:noFill/>
                </a:ln>
                <a:solidFill>
                  <a:srgbClr val="AD1519"/>
                </a:solidFill>
                <a:effectLst/>
                <a:uLnTx/>
                <a:uFillTx/>
                <a:latin typeface="Century Gothic"/>
                <a:ea typeface="+mn-ea"/>
                <a:cs typeface="+mn-cs"/>
              </a:rPr>
              <a:t> y </a:t>
            </a:r>
            <a:r>
              <a:rPr kumimoji="0" lang="en-GB" sz="2200" b="1" i="0" u="none" strike="noStrike" kern="1200" cap="none" spc="0" normalizeH="0" baseline="0" noProof="0" dirty="0" err="1">
                <a:ln>
                  <a:noFill/>
                </a:ln>
                <a:solidFill>
                  <a:srgbClr val="AD1519"/>
                </a:solidFill>
                <a:effectLst/>
                <a:uLnTx/>
                <a:uFillTx/>
                <a:latin typeface="Century Gothic"/>
                <a:ea typeface="+mn-ea"/>
                <a:cs typeface="+mn-cs"/>
              </a:rPr>
              <a:t>encuentra</a:t>
            </a:r>
            <a:r>
              <a:rPr kumimoji="0" lang="en-GB" sz="2200" b="1" i="0" u="none" strike="noStrike" kern="1200" cap="none" spc="0" normalizeH="0" baseline="0" noProof="0" dirty="0">
                <a:ln>
                  <a:noFill/>
                </a:ln>
                <a:solidFill>
                  <a:srgbClr val="AD1519"/>
                </a:solidFill>
                <a:effectLst/>
                <a:uLnTx/>
                <a:uFillTx/>
                <a:latin typeface="Century Gothic"/>
                <a:ea typeface="+mn-ea"/>
                <a:cs typeface="+mn-cs"/>
              </a:rPr>
              <a:t> la </a:t>
            </a:r>
            <a:r>
              <a:rPr kumimoji="0" lang="en-GB" sz="2200" b="1" i="0" u="none" strike="noStrike" kern="1200" cap="none" spc="0" normalizeH="0" baseline="0" noProof="0" dirty="0" err="1">
                <a:ln>
                  <a:noFill/>
                </a:ln>
                <a:solidFill>
                  <a:srgbClr val="AD1519"/>
                </a:solidFill>
                <a:effectLst/>
                <a:uLnTx/>
                <a:uFillTx/>
                <a:latin typeface="Century Gothic"/>
                <a:ea typeface="+mn-ea"/>
                <a:cs typeface="+mn-cs"/>
              </a:rPr>
              <a:t>respuesta</a:t>
            </a:r>
            <a:r>
              <a:rPr kumimoji="0" lang="en-GB" sz="2200" b="1" i="0" u="none" strike="noStrike" kern="1200" cap="none" spc="0" normalizeH="0" baseline="0" noProof="0" dirty="0">
                <a:ln>
                  <a:noFill/>
                </a:ln>
                <a:solidFill>
                  <a:srgbClr val="AD1519"/>
                </a:solidFill>
                <a:effectLst/>
                <a:uLnTx/>
                <a:uFillTx/>
                <a:latin typeface="Century Gothic"/>
                <a:ea typeface="+mn-ea"/>
                <a:cs typeface="+mn-cs"/>
              </a:rPr>
              <a:t> </a:t>
            </a:r>
            <a:r>
              <a:rPr kumimoji="0" lang="en-GB" sz="2200" b="1" i="0" u="none" strike="noStrike" kern="1200" cap="none" spc="0" normalizeH="0" baseline="0" noProof="0" dirty="0" err="1">
                <a:ln>
                  <a:noFill/>
                </a:ln>
                <a:solidFill>
                  <a:srgbClr val="AD1519"/>
                </a:solidFill>
                <a:effectLst/>
                <a:uLnTx/>
                <a:uFillTx/>
                <a:latin typeface="Century Gothic"/>
                <a:ea typeface="+mn-ea"/>
                <a:cs typeface="+mn-cs"/>
              </a:rPr>
              <a:t>correcta</a:t>
            </a:r>
            <a:r>
              <a:rPr kumimoji="0" lang="en-GB" sz="2200" b="1" i="0" u="none" strike="noStrike" kern="1200" cap="none" spc="0" normalizeH="0" baseline="0" noProof="0" dirty="0">
                <a:ln>
                  <a:noFill/>
                </a:ln>
                <a:solidFill>
                  <a:srgbClr val="AD1519"/>
                </a:solidFill>
                <a:effectLst/>
                <a:uLnTx/>
                <a:uFillTx/>
                <a:latin typeface="Century Gothic"/>
                <a:ea typeface="+mn-ea"/>
                <a:cs typeface="+mn-cs"/>
              </a:rPr>
              <a:t>.</a:t>
            </a:r>
            <a:endParaRPr kumimoji="0" lang="en-ES" sz="2200" b="1" i="0" u="none" strike="noStrike" kern="1200" cap="none" spc="0" normalizeH="0" baseline="0" noProof="0" dirty="0">
              <a:ln>
                <a:noFill/>
              </a:ln>
              <a:solidFill>
                <a:srgbClr val="AD1519"/>
              </a:solidFill>
              <a:effectLst/>
              <a:uLnTx/>
              <a:uFillTx/>
              <a:latin typeface="Century Gothic"/>
              <a:ea typeface="+mn-ea"/>
              <a:cs typeface="+mn-cs"/>
            </a:endParaRPr>
          </a:p>
        </p:txBody>
      </p:sp>
      <p:pic>
        <p:nvPicPr>
          <p:cNvPr id="4" name="Picture 2" descr="File:Altamira, La Castellana en Caracas, Venezuela.jpg">
            <a:extLst>
              <a:ext uri="{FF2B5EF4-FFF2-40B4-BE49-F238E27FC236}">
                <a16:creationId xmlns:a16="http://schemas.microsoft.com/office/drawing/2014/main" id="{05407AB4-9B02-406D-BB2C-EC3554D45BEB}"/>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4808195" y="4400314"/>
            <a:ext cx="1751922" cy="1118079"/>
          </a:xfrm>
          <a:prstGeom prst="rect">
            <a:avLst/>
          </a:prstGeom>
          <a:noFill/>
          <a:extLst>
            <a:ext uri="{909E8E84-426E-40DD-AFC4-6F175D3DCCD1}">
              <a14:hiddenFill xmlns:a14="http://schemas.microsoft.com/office/drawing/2010/main">
                <a:solidFill>
                  <a:srgbClr val="FFFFFF"/>
                </a:solidFill>
              </a14:hiddenFill>
            </a:ext>
          </a:extLst>
        </p:spPr>
      </p:pic>
      <p:sp>
        <p:nvSpPr>
          <p:cNvPr id="41" name="Rectangle 40">
            <a:hlinkClick r:id="" action="ppaction://noaction">
              <a:snd r:embed="rId10" name="soy de caracas.wav"/>
            </a:hlinkClick>
            <a:extLst>
              <a:ext uri="{FF2B5EF4-FFF2-40B4-BE49-F238E27FC236}">
                <a16:creationId xmlns:a16="http://schemas.microsoft.com/office/drawing/2014/main" id="{4F21F605-4916-4739-8C1C-5EA4392BE56C}"/>
              </a:ext>
            </a:extLst>
          </p:cNvPr>
          <p:cNvSpPr/>
          <p:nvPr/>
        </p:nvSpPr>
        <p:spPr>
          <a:xfrm>
            <a:off x="7070819" y="544283"/>
            <a:ext cx="378000" cy="3791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A</a:t>
            </a:r>
            <a:endParaRPr kumimoji="0" lang="en-ES"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2" name="Rectangle 41">
            <a:hlinkClick r:id="" action="ppaction://noaction">
              <a:snd r:embed="rId11" name="como mi padre.wav"/>
            </a:hlinkClick>
            <a:extLst>
              <a:ext uri="{FF2B5EF4-FFF2-40B4-BE49-F238E27FC236}">
                <a16:creationId xmlns:a16="http://schemas.microsoft.com/office/drawing/2014/main" id="{D5D378F3-5181-46BC-8BF5-B25C41D7F2EE}"/>
              </a:ext>
            </a:extLst>
          </p:cNvPr>
          <p:cNvSpPr/>
          <p:nvPr/>
        </p:nvSpPr>
        <p:spPr>
          <a:xfrm>
            <a:off x="7931323" y="1143305"/>
            <a:ext cx="378000" cy="3791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B</a:t>
            </a:r>
            <a:endParaRPr kumimoji="0" lang="en-ES"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7" name="Rectangle 46">
            <a:hlinkClick r:id="" action="ppaction://noaction">
              <a:snd r:embed="rId12" name="mi ti%CC%81o.wav"/>
            </a:hlinkClick>
            <a:extLst>
              <a:ext uri="{FF2B5EF4-FFF2-40B4-BE49-F238E27FC236}">
                <a16:creationId xmlns:a16="http://schemas.microsoft.com/office/drawing/2014/main" id="{204686B8-795F-4F70-ABF8-B7CDADEBFE51}"/>
              </a:ext>
            </a:extLst>
          </p:cNvPr>
          <p:cNvSpPr/>
          <p:nvPr/>
        </p:nvSpPr>
        <p:spPr>
          <a:xfrm>
            <a:off x="8607597" y="2634408"/>
            <a:ext cx="378000" cy="3791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C</a:t>
            </a:r>
            <a:endParaRPr kumimoji="0" lang="en-ES"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9" name="Rectangle 48">
            <a:hlinkClick r:id="" action="ppaction://noaction">
              <a:snd r:embed="rId13" name="NEW Mi tío sufrió mucho en su barrio y no recibió ayuda.wav"/>
            </a:hlinkClick>
            <a:extLst>
              <a:ext uri="{FF2B5EF4-FFF2-40B4-BE49-F238E27FC236}">
                <a16:creationId xmlns:a16="http://schemas.microsoft.com/office/drawing/2014/main" id="{BE02F2E5-534A-43AF-A997-C87794D38898}"/>
              </a:ext>
            </a:extLst>
          </p:cNvPr>
          <p:cNvSpPr/>
          <p:nvPr/>
        </p:nvSpPr>
        <p:spPr>
          <a:xfrm>
            <a:off x="8144232" y="4516617"/>
            <a:ext cx="378000" cy="3791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D</a:t>
            </a:r>
            <a:endParaRPr kumimoji="0" lang="en-ES"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2" name="Rounded Rectangle 11">
            <a:extLst>
              <a:ext uri="{FF2B5EF4-FFF2-40B4-BE49-F238E27FC236}">
                <a16:creationId xmlns:a16="http://schemas.microsoft.com/office/drawing/2014/main" id="{8CB201BB-2D6C-EDF1-12C0-253A3AA4CB95}"/>
              </a:ext>
            </a:extLst>
          </p:cNvPr>
          <p:cNvSpPr/>
          <p:nvPr/>
        </p:nvSpPr>
        <p:spPr>
          <a:xfrm>
            <a:off x="9984659" y="147568"/>
            <a:ext cx="2003004" cy="446806"/>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p>
        </p:txBody>
      </p:sp>
      <p:sp>
        <p:nvSpPr>
          <p:cNvPr id="6" name="Speech Bubble: Rectangle with Corners Rounded 35">
            <a:extLst>
              <a:ext uri="{FF2B5EF4-FFF2-40B4-BE49-F238E27FC236}">
                <a16:creationId xmlns:a16="http://schemas.microsoft.com/office/drawing/2014/main" id="{8B67741C-3DD3-0B5B-D2AA-57C8B04BE044}"/>
              </a:ext>
            </a:extLst>
          </p:cNvPr>
          <p:cNvSpPr/>
          <p:nvPr/>
        </p:nvSpPr>
        <p:spPr>
          <a:xfrm>
            <a:off x="8265560" y="5814428"/>
            <a:ext cx="3759782" cy="468943"/>
          </a:xfrm>
          <a:prstGeom prst="wedgeRoundRectCallout">
            <a:avLst>
              <a:gd name="adj1" fmla="val -67053"/>
              <a:gd name="adj2" fmla="val -285"/>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Soy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Héctor </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Díaz López.</a:t>
            </a:r>
          </a:p>
        </p:txBody>
      </p:sp>
      <p:sp>
        <p:nvSpPr>
          <p:cNvPr id="7" name="Rectangle 6">
            <a:hlinkClick r:id="" action="ppaction://noaction">
              <a:snd r:embed="rId14" name="Soy He%CC%81ctor.wav"/>
            </a:hlinkClick>
            <a:extLst>
              <a:ext uri="{FF2B5EF4-FFF2-40B4-BE49-F238E27FC236}">
                <a16:creationId xmlns:a16="http://schemas.microsoft.com/office/drawing/2014/main" id="{3C01771D-BA7F-E62D-72C0-F76271BABDC6}"/>
              </a:ext>
            </a:extLst>
          </p:cNvPr>
          <p:cNvSpPr/>
          <p:nvPr/>
        </p:nvSpPr>
        <p:spPr>
          <a:xfrm>
            <a:off x="8265560" y="5814428"/>
            <a:ext cx="378000" cy="37912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E</a:t>
            </a:r>
            <a:endParaRPr kumimoji="0" lang="en-ES"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11" name="Rectangle 10">
            <a:extLst>
              <a:ext uri="{FF2B5EF4-FFF2-40B4-BE49-F238E27FC236}">
                <a16:creationId xmlns:a16="http://schemas.microsoft.com/office/drawing/2014/main" id="{211F2E53-F26A-BA21-AAC1-A53A43A4196B}"/>
              </a:ext>
            </a:extLst>
          </p:cNvPr>
          <p:cNvSpPr/>
          <p:nvPr/>
        </p:nvSpPr>
        <p:spPr>
          <a:xfrm>
            <a:off x="3888734" y="2370292"/>
            <a:ext cx="378000"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A</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2" name="Rectangle 11">
            <a:extLst>
              <a:ext uri="{FF2B5EF4-FFF2-40B4-BE49-F238E27FC236}">
                <a16:creationId xmlns:a16="http://schemas.microsoft.com/office/drawing/2014/main" id="{9FBC4D63-AD5C-E5C2-1F33-C7F8A42844D3}"/>
              </a:ext>
            </a:extLst>
          </p:cNvPr>
          <p:cNvSpPr/>
          <p:nvPr/>
        </p:nvSpPr>
        <p:spPr>
          <a:xfrm>
            <a:off x="4096855" y="3532648"/>
            <a:ext cx="378000"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B</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3" name="Rectangle 12">
            <a:extLst>
              <a:ext uri="{FF2B5EF4-FFF2-40B4-BE49-F238E27FC236}">
                <a16:creationId xmlns:a16="http://schemas.microsoft.com/office/drawing/2014/main" id="{52E5C650-45F6-16BF-A492-039999A44084}"/>
              </a:ext>
            </a:extLst>
          </p:cNvPr>
          <p:cNvSpPr/>
          <p:nvPr/>
        </p:nvSpPr>
        <p:spPr>
          <a:xfrm>
            <a:off x="4107126" y="4182308"/>
            <a:ext cx="378000"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C</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4" name="Rectangle 23">
            <a:extLst>
              <a:ext uri="{FF2B5EF4-FFF2-40B4-BE49-F238E27FC236}">
                <a16:creationId xmlns:a16="http://schemas.microsoft.com/office/drawing/2014/main" id="{E588F186-0DF2-6D17-D2EC-59C59DAE6F29}"/>
              </a:ext>
            </a:extLst>
          </p:cNvPr>
          <p:cNvSpPr/>
          <p:nvPr/>
        </p:nvSpPr>
        <p:spPr>
          <a:xfrm>
            <a:off x="2941354" y="2883718"/>
            <a:ext cx="378000"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D</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5" name="Rectangle 24">
            <a:extLst>
              <a:ext uri="{FF2B5EF4-FFF2-40B4-BE49-F238E27FC236}">
                <a16:creationId xmlns:a16="http://schemas.microsoft.com/office/drawing/2014/main" id="{869BBA59-618D-3904-94FD-551B9B747E2C}"/>
              </a:ext>
            </a:extLst>
          </p:cNvPr>
          <p:cNvSpPr/>
          <p:nvPr/>
        </p:nvSpPr>
        <p:spPr>
          <a:xfrm>
            <a:off x="3144115" y="1840542"/>
            <a:ext cx="378000"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E</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3" name="Rectangle 22">
            <a:extLst>
              <a:ext uri="{FF2B5EF4-FFF2-40B4-BE49-F238E27FC236}">
                <a16:creationId xmlns:a16="http://schemas.microsoft.com/office/drawing/2014/main" id="{EA171BDF-F11F-EE65-7BCD-06B2D0D04FDF}"/>
              </a:ext>
            </a:extLst>
          </p:cNvPr>
          <p:cNvSpPr/>
          <p:nvPr/>
        </p:nvSpPr>
        <p:spPr>
          <a:xfrm>
            <a:off x="128834" y="2353243"/>
            <a:ext cx="3614486" cy="398614"/>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2200" b="0" i="0" u="none" strike="noStrike" kern="1200" cap="none" spc="0" normalizeH="0" baseline="0" noProof="0" dirty="0">
                <a:ln>
                  <a:noFill/>
                </a:ln>
                <a:solidFill>
                  <a:srgbClr val="FFFFFF"/>
                </a:solidFill>
                <a:effectLst/>
                <a:uLnTx/>
                <a:uFillTx/>
                <a:latin typeface="Century Gothic"/>
                <a:ea typeface="+mn-ea"/>
                <a:cs typeface="+mn-cs"/>
              </a:rPr>
              <a:t>2. ¿</a:t>
            </a:r>
            <a:r>
              <a:rPr kumimoji="0" lang="en-GB" sz="2200" b="0" i="0" u="none" strike="noStrike" kern="1200" cap="none" spc="0" normalizeH="0" baseline="0" noProof="0" dirty="0" err="1">
                <a:ln>
                  <a:noFill/>
                </a:ln>
                <a:solidFill>
                  <a:srgbClr val="FFFFFF"/>
                </a:solidFill>
                <a:effectLst/>
                <a:uLnTx/>
                <a:uFillTx/>
                <a:latin typeface="Century Gothic"/>
                <a:ea typeface="+mn-ea"/>
                <a:cs typeface="+mn-cs"/>
              </a:rPr>
              <a:t>En</a:t>
            </a:r>
            <a:r>
              <a:rPr kumimoji="0" lang="en-GB" sz="22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FFFFFF"/>
                </a:solidFill>
                <a:effectLst/>
                <a:uLnTx/>
                <a:uFillTx/>
                <a:latin typeface="Century Gothic"/>
                <a:ea typeface="+mn-ea"/>
                <a:cs typeface="+mn-cs"/>
              </a:rPr>
              <a:t>qué</a:t>
            </a:r>
            <a:r>
              <a:rPr kumimoji="0" lang="en-GB" sz="22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FFFFFF"/>
                </a:solidFill>
                <a:effectLst/>
                <a:uLnTx/>
                <a:uFillTx/>
                <a:latin typeface="Century Gothic"/>
                <a:ea typeface="+mn-ea"/>
                <a:cs typeface="+mn-cs"/>
              </a:rPr>
              <a:t>lugar</a:t>
            </a:r>
            <a:r>
              <a:rPr kumimoji="0" lang="en-GB" sz="22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200" b="0" i="0" u="none" strike="noStrike" kern="1200" cap="none" spc="0" normalizeH="0" baseline="0" noProof="0" dirty="0" err="1">
                <a:ln>
                  <a:noFill/>
                </a:ln>
                <a:solidFill>
                  <a:srgbClr val="FFFFFF"/>
                </a:solidFill>
                <a:effectLst/>
                <a:uLnTx/>
                <a:uFillTx/>
                <a:latin typeface="Century Gothic"/>
                <a:ea typeface="+mn-ea"/>
                <a:cs typeface="+mn-cs"/>
              </a:rPr>
              <a:t>naciste</a:t>
            </a:r>
            <a:r>
              <a:rPr kumimoji="0" lang="en-GB" sz="2200" b="0" i="0" u="none" strike="noStrike" kern="1200" cap="none" spc="0" normalizeH="0" baseline="0" noProof="0" dirty="0">
                <a:ln>
                  <a:noFill/>
                </a:ln>
                <a:solidFill>
                  <a:srgbClr val="FFFFFF"/>
                </a:solidFill>
                <a:effectLst/>
                <a:uLnTx/>
                <a:uFillTx/>
                <a:latin typeface="Century Gothic"/>
                <a:ea typeface="+mn-ea"/>
                <a:cs typeface="+mn-cs"/>
              </a:rPr>
              <a:t>?</a:t>
            </a:r>
          </a:p>
        </p:txBody>
      </p:sp>
    </p:spTree>
    <p:extLst>
      <p:ext uri="{BB962C8B-B14F-4D97-AF65-F5344CB8AC3E}">
        <p14:creationId xmlns:p14="http://schemas.microsoft.com/office/powerpoint/2010/main" val="615897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4"/>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23"/>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0" nodeType="clickEffect">
                                  <p:stCondLst>
                                    <p:cond delay="0"/>
                                  </p:stCondLst>
                                  <p:childTnLst>
                                    <p:set>
                                      <p:cBhvr>
                                        <p:cTn id="49" dur="1" fill="hold">
                                          <p:stCondLst>
                                            <p:cond delay="0"/>
                                          </p:stCondLst>
                                        </p:cTn>
                                        <p:tgtEl>
                                          <p:spTgt spid="23"/>
                                        </p:tgtEl>
                                        <p:attrNameLst>
                                          <p:attrName>style.visibility</p:attrName>
                                        </p:attrNameLst>
                                      </p:cBhvr>
                                      <p:to>
                                        <p:strVal val="hidden"/>
                                      </p:to>
                                    </p:set>
                                  </p:childTnLst>
                                </p:cTn>
                              </p:par>
                            </p:childTnLst>
                          </p:cTn>
                        </p:par>
                      </p:childTnLst>
                    </p:cTn>
                  </p:par>
                </p:childTnLst>
              </p:cTn>
              <p:nextCondLst>
                <p:cond evt="onClick" delay="0">
                  <p:tgtEl>
                    <p:spTgt spid="23"/>
                  </p:tgtEl>
                </p:cond>
              </p:nextCondLst>
            </p:seq>
            <p:seq concurrent="1" nextAc="seek">
              <p:cTn id="50" restart="whenNotActive" fill="hold" evtFilter="cancelBubble" nodeType="interactiveSeq">
                <p:stCondLst>
                  <p:cond evt="onClick" delay="0">
                    <p:tgtEl>
                      <p:spTgt spid="30"/>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30"/>
                  </p:tgtEl>
                </p:cond>
              </p:nextCondLst>
            </p:seq>
          </p:childTnLst>
        </p:cTn>
      </p:par>
    </p:tnLst>
    <p:bldLst>
      <p:bldP spid="30" grpId="0" animBg="1"/>
      <p:bldP spid="10" grpId="0" animBg="1"/>
      <p:bldP spid="32" grpId="0" animBg="1"/>
      <p:bldP spid="37" grpId="0" animBg="1"/>
      <p:bldP spid="38" grpId="0" animBg="1"/>
      <p:bldP spid="41" grpId="0" animBg="1"/>
      <p:bldP spid="42" grpId="0" animBg="1"/>
      <p:bldP spid="47" grpId="0" animBg="1"/>
      <p:bldP spid="49" grpId="0" animBg="1"/>
      <p:bldP spid="6" grpId="0" animBg="1"/>
      <p:bldP spid="7" grpId="0" animBg="1"/>
      <p:bldP spid="11" grpId="0" animBg="1"/>
      <p:bldP spid="12" grpId="0" animBg="1"/>
      <p:bldP spid="13" grpId="0" animBg="1"/>
      <p:bldP spid="24" grpId="0" animBg="1"/>
      <p:bldP spid="25" grpId="0" animBg="1"/>
      <p:bldP spid="23"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B490DA05-2FA5-7CDA-2EE7-ACD307F3CB97}"/>
              </a:ext>
            </a:extLst>
          </p:cNvPr>
          <p:cNvSpPr txBox="1"/>
          <p:nvPr/>
        </p:nvSpPr>
        <p:spPr>
          <a:xfrm>
            <a:off x="41259" y="1587981"/>
            <a:ext cx="3284874" cy="400110"/>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6.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Cuándo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sufriste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más</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5" name="Rectangle 14">
            <a:extLst>
              <a:ext uri="{FF2B5EF4-FFF2-40B4-BE49-F238E27FC236}">
                <a16:creationId xmlns:a16="http://schemas.microsoft.com/office/drawing/2014/main" id="{B4884B9A-71AB-3E06-B7B1-79ECAB5603EE}"/>
              </a:ext>
            </a:extLst>
          </p:cNvPr>
          <p:cNvSpPr/>
          <p:nvPr/>
        </p:nvSpPr>
        <p:spPr>
          <a:xfrm>
            <a:off x="44058" y="1587418"/>
            <a:ext cx="4476334" cy="400110"/>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FFFFFF"/>
                </a:solidFill>
                <a:effectLst/>
                <a:uLnTx/>
                <a:uFillTx/>
                <a:latin typeface="Century Gothic"/>
                <a:ea typeface="+mn-ea"/>
                <a:cs typeface="+mn-cs"/>
              </a:rPr>
              <a:t>6. ¿</a:t>
            </a:r>
            <a:r>
              <a:rPr kumimoji="0" lang="en-ES" sz="2000" b="0" i="0" u="none" strike="noStrike" kern="1200" cap="none" spc="0" normalizeH="0" baseline="0" noProof="0" dirty="0">
                <a:ln>
                  <a:noFill/>
                </a:ln>
                <a:solidFill>
                  <a:srgbClr val="FFFFFF"/>
                </a:solidFill>
                <a:effectLst/>
                <a:uLnTx/>
                <a:uFillTx/>
                <a:latin typeface="Century Gothic"/>
                <a:ea typeface="+mn-ea"/>
                <a:cs typeface="+mn-cs"/>
              </a:rPr>
              <a:t> En qué momento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sufriste</a:t>
            </a:r>
            <a:r>
              <a:rPr kumimoji="0" lang="en-ES"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más</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a:t>
            </a:r>
          </a:p>
        </p:txBody>
      </p:sp>
      <p:sp>
        <p:nvSpPr>
          <p:cNvPr id="3" name="Title 2">
            <a:extLst>
              <a:ext uri="{FF2B5EF4-FFF2-40B4-BE49-F238E27FC236}">
                <a16:creationId xmlns:a16="http://schemas.microsoft.com/office/drawing/2014/main" id="{7DF7E268-5D9C-3AC1-FBCC-4E1308519CC2}"/>
              </a:ext>
            </a:extLst>
          </p:cNvPr>
          <p:cNvSpPr>
            <a:spLocks noGrp="1"/>
          </p:cNvSpPr>
          <p:nvPr>
            <p:ph type="title"/>
          </p:nvPr>
        </p:nvSpPr>
        <p:spPr>
          <a:xfrm>
            <a:off x="0" y="213557"/>
            <a:ext cx="4405373" cy="647577"/>
          </a:xfrm>
        </p:spPr>
        <p:txBody>
          <a:bodyPr>
            <a:normAutofit/>
          </a:bodyPr>
          <a:lstStyle/>
          <a:p>
            <a:r>
              <a:rPr lang="en-GB" sz="2800" dirty="0" err="1"/>
              <a:t>Entrevista</a:t>
            </a:r>
            <a:r>
              <a:rPr lang="en-GB" sz="2800" dirty="0"/>
              <a:t> con Héctor</a:t>
            </a:r>
            <a:endParaRPr lang="en-ES" sz="2800" dirty="0"/>
          </a:p>
        </p:txBody>
      </p:sp>
      <p:sp>
        <p:nvSpPr>
          <p:cNvPr id="18" name="TextBox 17">
            <a:extLst>
              <a:ext uri="{FF2B5EF4-FFF2-40B4-BE49-F238E27FC236}">
                <a16:creationId xmlns:a16="http://schemas.microsoft.com/office/drawing/2014/main" id="{313A32E7-DF21-FBA1-F333-96F855157AE2}"/>
              </a:ext>
            </a:extLst>
          </p:cNvPr>
          <p:cNvSpPr txBox="1"/>
          <p:nvPr/>
        </p:nvSpPr>
        <p:spPr>
          <a:xfrm>
            <a:off x="41259" y="2747125"/>
            <a:ext cx="3667992"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highlight>
                  <a:srgbClr val="FABD01"/>
                </a:highlight>
                <a:uLnTx/>
                <a:uFillTx/>
                <a:latin typeface="Century Gothic"/>
                <a:ea typeface="+mn-ea"/>
                <a:cs typeface="+mn-cs"/>
              </a:rPr>
              <a:t>8. </a:t>
            </a:r>
            <a:r>
              <a:rPr kumimoji="0" lang="en-ES" sz="2000" b="1" i="0" u="none" strike="noStrike" kern="1200" cap="none" spc="0" normalizeH="0" baseline="0" noProof="0" dirty="0">
                <a:ln>
                  <a:noFill/>
                </a:ln>
                <a:solidFill>
                  <a:srgbClr val="3A3838"/>
                </a:solidFill>
                <a:effectLst/>
                <a:highlight>
                  <a:srgbClr val="FABD01"/>
                </a:highlight>
                <a:uLnTx/>
                <a:uFillTx/>
                <a:latin typeface="Century Gothic"/>
                <a:ea typeface="+mn-ea"/>
                <a:cs typeface="+mn-cs"/>
              </a:rPr>
              <a:t>¿Por qué huyó sin dinero?</a:t>
            </a:r>
          </a:p>
        </p:txBody>
      </p:sp>
      <p:sp>
        <p:nvSpPr>
          <p:cNvPr id="20" name="TextBox 19">
            <a:extLst>
              <a:ext uri="{FF2B5EF4-FFF2-40B4-BE49-F238E27FC236}">
                <a16:creationId xmlns:a16="http://schemas.microsoft.com/office/drawing/2014/main" id="{579E4475-7D77-2BA9-B087-DA07A50A8314}"/>
              </a:ext>
            </a:extLst>
          </p:cNvPr>
          <p:cNvSpPr txBox="1"/>
          <p:nvPr/>
        </p:nvSpPr>
        <p:spPr>
          <a:xfrm>
            <a:off x="41259" y="2013414"/>
            <a:ext cx="4206601" cy="707886"/>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7.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Por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tu</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familia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decidió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venir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Colombia</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2" name="TextBox 21">
            <a:extLst>
              <a:ext uri="{FF2B5EF4-FFF2-40B4-BE49-F238E27FC236}">
                <a16:creationId xmlns:a16="http://schemas.microsoft.com/office/drawing/2014/main" id="{8F0B9E6A-9BB1-1651-4CBB-28973A20BA06}"/>
              </a:ext>
            </a:extLst>
          </p:cNvPr>
          <p:cNvSpPr txBox="1"/>
          <p:nvPr/>
        </p:nvSpPr>
        <p:spPr>
          <a:xfrm>
            <a:off x="41259" y="3172558"/>
            <a:ext cx="414809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highlight>
                  <a:srgbClr val="FABD01"/>
                </a:highlight>
                <a:uLnTx/>
                <a:uFillTx/>
                <a:latin typeface="Century Gothic"/>
                <a:ea typeface="+mn-ea"/>
                <a:cs typeface="+mn-cs"/>
              </a:rPr>
              <a:t>9. </a:t>
            </a:r>
            <a:r>
              <a:rPr kumimoji="0" lang="en-ES" sz="2000" b="1" i="0" u="none" strike="noStrike" kern="1200" cap="none" spc="0" normalizeH="0" baseline="0" noProof="0" dirty="0">
                <a:ln>
                  <a:noFill/>
                </a:ln>
                <a:solidFill>
                  <a:srgbClr val="3A3838"/>
                </a:solidFill>
                <a:effectLst/>
                <a:highlight>
                  <a:srgbClr val="FABD01"/>
                </a:highlight>
                <a:uLnTx/>
                <a:uFillTx/>
                <a:latin typeface="Century Gothic"/>
                <a:ea typeface="+mn-ea"/>
                <a:cs typeface="+mn-cs"/>
              </a:rPr>
              <a:t>¿En cuánto tiempo construyó una vida nueva?</a:t>
            </a:r>
          </a:p>
        </p:txBody>
      </p:sp>
      <p:sp>
        <p:nvSpPr>
          <p:cNvPr id="23" name="TextBox 22">
            <a:extLst>
              <a:ext uri="{FF2B5EF4-FFF2-40B4-BE49-F238E27FC236}">
                <a16:creationId xmlns:a16="http://schemas.microsoft.com/office/drawing/2014/main" id="{CC4E3A5F-1ACD-9964-C898-3EF8E306DD38}"/>
              </a:ext>
            </a:extLst>
          </p:cNvPr>
          <p:cNvSpPr txBox="1"/>
          <p:nvPr/>
        </p:nvSpPr>
        <p:spPr>
          <a:xfrm>
            <a:off x="41259" y="3905768"/>
            <a:ext cx="387768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highlight>
                  <a:srgbClr val="FABD01"/>
                </a:highlight>
                <a:uLnTx/>
                <a:uFillTx/>
                <a:latin typeface="Century Gothic"/>
                <a:ea typeface="+mn-ea"/>
                <a:cs typeface="+mn-cs"/>
              </a:rPr>
              <a:t>10. </a:t>
            </a:r>
            <a:r>
              <a:rPr kumimoji="0" lang="en-ES" sz="2000" b="1" i="0" u="none" strike="noStrike" kern="1200" cap="none" spc="0" normalizeH="0" baseline="0" noProof="0" dirty="0">
                <a:ln>
                  <a:noFill/>
                </a:ln>
                <a:solidFill>
                  <a:srgbClr val="3A3838"/>
                </a:solidFill>
                <a:effectLst/>
                <a:highlight>
                  <a:srgbClr val="FABD01"/>
                </a:highlight>
                <a:uLnTx/>
                <a:uFillTx/>
                <a:latin typeface="Century Gothic"/>
                <a:ea typeface="+mn-ea"/>
                <a:cs typeface="+mn-cs"/>
              </a:rPr>
              <a:t>¿Te confundió estudiar en una escuela diferente?</a:t>
            </a:r>
          </a:p>
        </p:txBody>
      </p:sp>
      <p:sp>
        <p:nvSpPr>
          <p:cNvPr id="40" name="TextBox 39">
            <a:extLst>
              <a:ext uri="{FF2B5EF4-FFF2-40B4-BE49-F238E27FC236}">
                <a16:creationId xmlns:a16="http://schemas.microsoft.com/office/drawing/2014/main" id="{40DF3684-D08D-4CD7-BB34-87D867324418}"/>
              </a:ext>
            </a:extLst>
          </p:cNvPr>
          <p:cNvSpPr txBox="1"/>
          <p:nvPr/>
        </p:nvSpPr>
        <p:spPr>
          <a:xfrm>
            <a:off x="43779" y="917368"/>
            <a:ext cx="4529410"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AD1519"/>
                </a:solidFill>
                <a:effectLst/>
                <a:uLnTx/>
                <a:uFillTx/>
                <a:latin typeface="Century Gothic"/>
                <a:ea typeface="+mn-ea"/>
                <a:cs typeface="+mn-cs"/>
              </a:rPr>
              <a:t>Lee las </a:t>
            </a:r>
            <a:r>
              <a:rPr kumimoji="0" lang="en-GB" sz="2000" b="1" i="0" u="none" strike="noStrike" kern="1200" cap="none" spc="0" normalizeH="0" baseline="0" noProof="0" dirty="0" err="1">
                <a:ln>
                  <a:noFill/>
                </a:ln>
                <a:solidFill>
                  <a:srgbClr val="AD1519"/>
                </a:solidFill>
                <a:effectLst/>
                <a:uLnTx/>
                <a:uFillTx/>
                <a:latin typeface="Century Gothic"/>
                <a:ea typeface="+mn-ea"/>
                <a:cs typeface="+mn-cs"/>
              </a:rPr>
              <a:t>preguntas</a:t>
            </a:r>
            <a:r>
              <a:rPr kumimoji="0" lang="en-GB" sz="2000" b="1" i="0" u="none" strike="noStrike" kern="1200" cap="none" spc="0" normalizeH="0" baseline="0" noProof="0" dirty="0">
                <a:ln>
                  <a:noFill/>
                </a:ln>
                <a:solidFill>
                  <a:srgbClr val="AD1519"/>
                </a:solidFill>
                <a:effectLst/>
                <a:uLnTx/>
                <a:uFillTx/>
                <a:latin typeface="Century Gothic"/>
                <a:ea typeface="+mn-ea"/>
                <a:cs typeface="+mn-cs"/>
              </a:rPr>
              <a:t> y </a:t>
            </a:r>
            <a:r>
              <a:rPr kumimoji="0" lang="en-GB" sz="2000" b="1" i="0" u="none" strike="noStrike" kern="1200" cap="none" spc="0" normalizeH="0" baseline="0" noProof="0" dirty="0" err="1">
                <a:ln>
                  <a:noFill/>
                </a:ln>
                <a:solidFill>
                  <a:srgbClr val="AD1519"/>
                </a:solidFill>
                <a:effectLst/>
                <a:uLnTx/>
                <a:uFillTx/>
                <a:latin typeface="Century Gothic"/>
                <a:ea typeface="+mn-ea"/>
                <a:cs typeface="+mn-cs"/>
              </a:rPr>
              <a:t>encuentra</a:t>
            </a:r>
            <a:r>
              <a:rPr kumimoji="0" lang="en-GB" sz="2000" b="1" i="0" u="none" strike="noStrike" kern="1200" cap="none" spc="0" normalizeH="0" baseline="0" noProof="0" dirty="0">
                <a:ln>
                  <a:noFill/>
                </a:ln>
                <a:solidFill>
                  <a:srgbClr val="AD1519"/>
                </a:solidFill>
                <a:effectLst/>
                <a:uLnTx/>
                <a:uFillTx/>
                <a:latin typeface="Century Gothic"/>
                <a:ea typeface="+mn-ea"/>
                <a:cs typeface="+mn-cs"/>
              </a:rPr>
              <a:t> la </a:t>
            </a:r>
            <a:r>
              <a:rPr kumimoji="0" lang="en-GB" sz="2000" b="1" i="0" u="none" strike="noStrike" kern="1200" cap="none" spc="0" normalizeH="0" baseline="0" noProof="0" dirty="0" err="1">
                <a:ln>
                  <a:noFill/>
                </a:ln>
                <a:solidFill>
                  <a:srgbClr val="AD1519"/>
                </a:solidFill>
                <a:effectLst/>
                <a:uLnTx/>
                <a:uFillTx/>
                <a:latin typeface="Century Gothic"/>
                <a:ea typeface="+mn-ea"/>
                <a:cs typeface="+mn-cs"/>
              </a:rPr>
              <a:t>respuesta</a:t>
            </a:r>
            <a:r>
              <a:rPr kumimoji="0" lang="en-GB" sz="2000" b="1" i="0" u="none" strike="noStrike" kern="1200" cap="none" spc="0" normalizeH="0" baseline="0" noProof="0" dirty="0">
                <a:ln>
                  <a:noFill/>
                </a:ln>
                <a:solidFill>
                  <a:srgbClr val="AD1519"/>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AD1519"/>
                </a:solidFill>
                <a:effectLst/>
                <a:uLnTx/>
                <a:uFillTx/>
                <a:latin typeface="Century Gothic"/>
                <a:ea typeface="+mn-ea"/>
                <a:cs typeface="+mn-cs"/>
              </a:rPr>
              <a:t>correcta</a:t>
            </a:r>
            <a:r>
              <a:rPr kumimoji="0" lang="en-GB" sz="2000" b="1" i="0" u="none" strike="noStrike" kern="1200" cap="none" spc="0" normalizeH="0" baseline="0" noProof="0" dirty="0">
                <a:ln>
                  <a:noFill/>
                </a:ln>
                <a:solidFill>
                  <a:srgbClr val="AD1519"/>
                </a:solidFill>
                <a:effectLst/>
                <a:uLnTx/>
                <a:uFillTx/>
                <a:latin typeface="Century Gothic"/>
                <a:ea typeface="+mn-ea"/>
                <a:cs typeface="+mn-cs"/>
              </a:rPr>
              <a:t>.</a:t>
            </a:r>
            <a:endParaRPr kumimoji="0" lang="en-ES" sz="2000" b="1" i="0" u="none" strike="noStrike" kern="1200" cap="none" spc="0" normalizeH="0" baseline="0" noProof="0" dirty="0">
              <a:ln>
                <a:noFill/>
              </a:ln>
              <a:solidFill>
                <a:srgbClr val="AD1519"/>
              </a:solidFill>
              <a:effectLst/>
              <a:uLnTx/>
              <a:uFillTx/>
              <a:latin typeface="Century Gothic"/>
              <a:ea typeface="+mn-ea"/>
              <a:cs typeface="+mn-cs"/>
            </a:endParaRPr>
          </a:p>
        </p:txBody>
      </p:sp>
      <p:pic>
        <p:nvPicPr>
          <p:cNvPr id="12" name="Picture 2" descr="Free vector graphics of Boy">
            <a:extLst>
              <a:ext uri="{FF2B5EF4-FFF2-40B4-BE49-F238E27FC236}">
                <a16:creationId xmlns:a16="http://schemas.microsoft.com/office/drawing/2014/main" id="{33821056-7612-09EC-5F63-EA3877F3ABA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68983" y="4674302"/>
            <a:ext cx="1671953" cy="168818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File:Venezuela-Pos.png">
            <a:extLst>
              <a:ext uri="{FF2B5EF4-FFF2-40B4-BE49-F238E27FC236}">
                <a16:creationId xmlns:a16="http://schemas.microsoft.com/office/drawing/2014/main" id="{9252ABA7-1405-45B6-134B-B1672A01D5F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623840" y="1993184"/>
            <a:ext cx="1845043" cy="2514647"/>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8" descr="File:Escasez en Venezuela, Mercal.JPG">
            <a:extLst>
              <a:ext uri="{FF2B5EF4-FFF2-40B4-BE49-F238E27FC236}">
                <a16:creationId xmlns:a16="http://schemas.microsoft.com/office/drawing/2014/main" id="{67835D74-2B2B-5FDA-DC53-0B12E361EC8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835603" y="4674373"/>
            <a:ext cx="1777803" cy="133335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File:Cayo Crasqui Craski Los Roques Venezuela pic 2.jpg">
            <a:extLst>
              <a:ext uri="{FF2B5EF4-FFF2-40B4-BE49-F238E27FC236}">
                <a16:creationId xmlns:a16="http://schemas.microsoft.com/office/drawing/2014/main" id="{0E75349F-157F-DC49-B46A-63B63302FB6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924993" y="4801005"/>
            <a:ext cx="1952407" cy="1239407"/>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File:Altamira, La Castellana en Caracas, Venezuela.jpg">
            <a:extLst>
              <a:ext uri="{FF2B5EF4-FFF2-40B4-BE49-F238E27FC236}">
                <a16:creationId xmlns:a16="http://schemas.microsoft.com/office/drawing/2014/main" id="{3A67985C-FED1-0792-9E3D-A33F753BCC6B}"/>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3980368" y="5051229"/>
            <a:ext cx="1751922" cy="1118079"/>
          </a:xfrm>
          <a:prstGeom prst="rect">
            <a:avLst/>
          </a:prstGeom>
          <a:noFill/>
          <a:extLst>
            <a:ext uri="{909E8E84-426E-40DD-AFC4-6F175D3DCCD1}">
              <a14:hiddenFill xmlns:a14="http://schemas.microsoft.com/office/drawing/2010/main">
                <a:solidFill>
                  <a:srgbClr val="FFFFFF"/>
                </a:solidFill>
              </a14:hiddenFill>
            </a:ext>
          </a:extLst>
        </p:spPr>
      </p:pic>
      <p:sp>
        <p:nvSpPr>
          <p:cNvPr id="31" name="Speech Bubble: Rectangle with Corners Rounded 30">
            <a:extLst>
              <a:ext uri="{FF2B5EF4-FFF2-40B4-BE49-F238E27FC236}">
                <a16:creationId xmlns:a16="http://schemas.microsoft.com/office/drawing/2014/main" id="{2E583F3D-F071-4925-A140-CC0FD050A0FB}"/>
              </a:ext>
            </a:extLst>
          </p:cNvPr>
          <p:cNvSpPr/>
          <p:nvPr/>
        </p:nvSpPr>
        <p:spPr>
          <a:xfrm>
            <a:off x="8132526" y="5231149"/>
            <a:ext cx="3957214" cy="1083381"/>
          </a:xfrm>
          <a:prstGeom prst="wedgeRoundRectCallout">
            <a:avLst>
              <a:gd name="adj1" fmla="val -61032"/>
              <a:gd name="adj2" fmla="val 36732"/>
              <a:gd name="adj3" fmla="val 16667"/>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 Mi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tío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entendió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que 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situación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era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siempre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peor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No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había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tiempo que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perder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33" name="Speech Bubble: Rectangle with Corners Rounded 32">
            <a:extLst>
              <a:ext uri="{FF2B5EF4-FFF2-40B4-BE49-F238E27FC236}">
                <a16:creationId xmlns:a16="http://schemas.microsoft.com/office/drawing/2014/main" id="{F4ADEAA8-A7EE-4E81-A01A-8B37A4D9ABA4}"/>
              </a:ext>
            </a:extLst>
          </p:cNvPr>
          <p:cNvSpPr/>
          <p:nvPr/>
        </p:nvSpPr>
        <p:spPr>
          <a:xfrm>
            <a:off x="8023902" y="2642280"/>
            <a:ext cx="3848606" cy="1083380"/>
          </a:xfrm>
          <a:prstGeom prst="wedgeRoundRectCallout">
            <a:avLst>
              <a:gd name="adj1" fmla="val -58517"/>
              <a:gd name="adj2" fmla="val 3862"/>
              <a:gd name="adj3" fmla="val 16667"/>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Sí</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Descubrí</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que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existen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algunas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diferencias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en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sistema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educación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39" name="Speech Bubble: Rectangle with Corners Rounded 38">
            <a:extLst>
              <a:ext uri="{FF2B5EF4-FFF2-40B4-BE49-F238E27FC236}">
                <a16:creationId xmlns:a16="http://schemas.microsoft.com/office/drawing/2014/main" id="{C312898C-A32B-487A-B13D-24DF3EFDE975}"/>
              </a:ext>
            </a:extLst>
          </p:cNvPr>
          <p:cNvSpPr/>
          <p:nvPr/>
        </p:nvSpPr>
        <p:spPr>
          <a:xfrm>
            <a:off x="6560117" y="114170"/>
            <a:ext cx="5529623" cy="1015240"/>
          </a:xfrm>
          <a:prstGeom prst="wedgeRoundRectCallout">
            <a:avLst>
              <a:gd name="adj1" fmla="val -60944"/>
              <a:gd name="adj2" fmla="val -31225"/>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Para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conseguir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un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trabajo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y una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vida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mejor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en un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lugar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donde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cultura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es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como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en Venezuela.</a:t>
            </a:r>
          </a:p>
        </p:txBody>
      </p:sp>
      <p:sp>
        <p:nvSpPr>
          <p:cNvPr id="6" name="Speech Bubble: Rectangle with Corners Rounded 34">
            <a:extLst>
              <a:ext uri="{FF2B5EF4-FFF2-40B4-BE49-F238E27FC236}">
                <a16:creationId xmlns:a16="http://schemas.microsoft.com/office/drawing/2014/main" id="{3F9F36B8-6C62-0115-D32C-822C25068D20}"/>
              </a:ext>
            </a:extLst>
          </p:cNvPr>
          <p:cNvSpPr/>
          <p:nvPr/>
        </p:nvSpPr>
        <p:spPr>
          <a:xfrm>
            <a:off x="7364842" y="1259594"/>
            <a:ext cx="4766515" cy="1311327"/>
          </a:xfrm>
          <a:prstGeom prst="wedgeRoundRectCallout">
            <a:avLst>
              <a:gd name="adj1" fmla="val -69502"/>
              <a:gd name="adj2" fmla="val -11646"/>
              <a:gd name="adj3" fmla="val 16667"/>
            </a:avLst>
          </a:prstGeom>
          <a:ln/>
        </p:spPr>
        <p:style>
          <a:lnRef idx="1">
            <a:schemeClr val="accent5"/>
          </a:lnRef>
          <a:fillRef idx="2">
            <a:schemeClr val="accent5"/>
          </a:fillRef>
          <a:effectRef idx="1">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Sentí</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mucha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tristeza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cuando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dejamos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nuestra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casa,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nuestros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amigos,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nuestra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vida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sin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saber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nuestro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futuro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7" name="Speech Bubble: Rectangle with Corners Rounded 33">
            <a:extLst>
              <a:ext uri="{FF2B5EF4-FFF2-40B4-BE49-F238E27FC236}">
                <a16:creationId xmlns:a16="http://schemas.microsoft.com/office/drawing/2014/main" id="{315501BA-AB34-5463-0A37-006D9A02C3BF}"/>
              </a:ext>
            </a:extLst>
          </p:cNvPr>
          <p:cNvSpPr/>
          <p:nvPr/>
        </p:nvSpPr>
        <p:spPr>
          <a:xfrm>
            <a:off x="7816527" y="3860409"/>
            <a:ext cx="4273213" cy="1307817"/>
          </a:xfrm>
          <a:prstGeom prst="wedgeRoundRectCallout">
            <a:avLst>
              <a:gd name="adj1" fmla="val -53741"/>
              <a:gd name="adj2" fmla="val 2794"/>
              <a:gd name="adj3" fmla="val 16667"/>
            </a:avLst>
          </a:prstGeom>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Mi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familia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empezó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vivir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en Bogotá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después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 6 meses.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Entonces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asistí</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escuella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allí</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44" name="Rectangle 43">
            <a:hlinkClick r:id="" action="ppaction://noaction">
              <a:snd r:embed="rId8" name="Si%CC%81, descubri%CC%81.wav"/>
            </a:hlinkClick>
            <a:extLst>
              <a:ext uri="{FF2B5EF4-FFF2-40B4-BE49-F238E27FC236}">
                <a16:creationId xmlns:a16="http://schemas.microsoft.com/office/drawing/2014/main" id="{DE4041DD-FD59-43B7-8707-9651977E72AA}"/>
              </a:ext>
            </a:extLst>
          </p:cNvPr>
          <p:cNvSpPr/>
          <p:nvPr/>
        </p:nvSpPr>
        <p:spPr>
          <a:xfrm>
            <a:off x="8023901" y="2642280"/>
            <a:ext cx="378000" cy="379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H</a:t>
            </a:r>
            <a:endParaRPr kumimoji="0" lang="en-ES"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5" name="Rectangle 44">
            <a:hlinkClick r:id="" action="ppaction://noaction">
              <a:snd r:embed="rId9" name="Si%CC%81 senti%CC%81 mucha tristeza.wav"/>
            </a:hlinkClick>
            <a:extLst>
              <a:ext uri="{FF2B5EF4-FFF2-40B4-BE49-F238E27FC236}">
                <a16:creationId xmlns:a16="http://schemas.microsoft.com/office/drawing/2014/main" id="{015947EE-42E5-4216-A7A9-723ADC29D94E}"/>
              </a:ext>
            </a:extLst>
          </p:cNvPr>
          <p:cNvSpPr/>
          <p:nvPr/>
        </p:nvSpPr>
        <p:spPr>
          <a:xfrm>
            <a:off x="7368189" y="1256220"/>
            <a:ext cx="378000" cy="3791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G</a:t>
            </a:r>
            <a:endParaRPr kumimoji="0" lang="en-ES"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7" name="Rectangle 46">
            <a:hlinkClick r:id="" action="ppaction://noaction">
              <a:snd r:embed="rId10" name="para conseguir.wav"/>
            </a:hlinkClick>
            <a:extLst>
              <a:ext uri="{FF2B5EF4-FFF2-40B4-BE49-F238E27FC236}">
                <a16:creationId xmlns:a16="http://schemas.microsoft.com/office/drawing/2014/main" id="{204686B8-795F-4F70-ABF8-B7CDADEBFE51}"/>
              </a:ext>
            </a:extLst>
          </p:cNvPr>
          <p:cNvSpPr/>
          <p:nvPr/>
        </p:nvSpPr>
        <p:spPr>
          <a:xfrm>
            <a:off x="6560117" y="114170"/>
            <a:ext cx="378000" cy="3791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F</a:t>
            </a:r>
            <a:endParaRPr kumimoji="0" lang="en-ES"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8" name="Rectangle 47">
            <a:hlinkClick r:id="" action="ppaction://noaction">
              <a:snd r:embed="rId11" name="Mi ti%CC%81o entendio%CC%81 que la.wav"/>
            </a:hlinkClick>
            <a:extLst>
              <a:ext uri="{FF2B5EF4-FFF2-40B4-BE49-F238E27FC236}">
                <a16:creationId xmlns:a16="http://schemas.microsoft.com/office/drawing/2014/main" id="{0299122B-FD07-43CA-B04F-1CEE0BBB08B1}"/>
              </a:ext>
            </a:extLst>
          </p:cNvPr>
          <p:cNvSpPr/>
          <p:nvPr/>
        </p:nvSpPr>
        <p:spPr>
          <a:xfrm>
            <a:off x="8132526" y="5231149"/>
            <a:ext cx="378000" cy="379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J</a:t>
            </a:r>
            <a:endParaRPr kumimoji="0" lang="en-ES"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49" name="Rectangle 48">
            <a:hlinkClick r:id="" action="ppaction://noaction">
              <a:snd r:embed="rId12" name="mi familia empezo%CC%81.wav"/>
            </a:hlinkClick>
            <a:extLst>
              <a:ext uri="{FF2B5EF4-FFF2-40B4-BE49-F238E27FC236}">
                <a16:creationId xmlns:a16="http://schemas.microsoft.com/office/drawing/2014/main" id="{BE02F2E5-534A-43AF-A997-C87794D38898}"/>
              </a:ext>
            </a:extLst>
          </p:cNvPr>
          <p:cNvSpPr/>
          <p:nvPr/>
        </p:nvSpPr>
        <p:spPr>
          <a:xfrm>
            <a:off x="7816527" y="3860409"/>
            <a:ext cx="378000" cy="3791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FFFFFF"/>
                </a:solidFill>
                <a:effectLst/>
                <a:uLnTx/>
                <a:uFillTx/>
                <a:latin typeface="Century Gothic"/>
                <a:ea typeface="+mn-ea"/>
                <a:cs typeface="+mn-cs"/>
              </a:rPr>
              <a:t>I</a:t>
            </a:r>
            <a:endParaRPr kumimoji="0" lang="en-ES" sz="2000" b="1" i="0" u="none" strike="noStrike" kern="1200" cap="none" spc="0" normalizeH="0" baseline="0" noProof="0" dirty="0">
              <a:ln>
                <a:noFill/>
              </a:ln>
              <a:solidFill>
                <a:srgbClr val="FFFFFF"/>
              </a:solidFill>
              <a:effectLst/>
              <a:uLnTx/>
              <a:uFillTx/>
              <a:latin typeface="Century Gothic"/>
              <a:ea typeface="+mn-ea"/>
              <a:cs typeface="+mn-cs"/>
            </a:endParaRPr>
          </a:p>
        </p:txBody>
      </p:sp>
      <p:sp>
        <p:nvSpPr>
          <p:cNvPr id="56" name="Rectangle 55">
            <a:extLst>
              <a:ext uri="{FF2B5EF4-FFF2-40B4-BE49-F238E27FC236}">
                <a16:creationId xmlns:a16="http://schemas.microsoft.com/office/drawing/2014/main" id="{B1A085FC-8411-8848-6CA7-4C1D57BA9B06}"/>
              </a:ext>
            </a:extLst>
          </p:cNvPr>
          <p:cNvSpPr/>
          <p:nvPr/>
        </p:nvSpPr>
        <p:spPr>
          <a:xfrm>
            <a:off x="3869860" y="4070151"/>
            <a:ext cx="378000"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7" name="Rectangle 56">
            <a:extLst>
              <a:ext uri="{FF2B5EF4-FFF2-40B4-BE49-F238E27FC236}">
                <a16:creationId xmlns:a16="http://schemas.microsoft.com/office/drawing/2014/main" id="{BA906C57-6E14-D02D-9212-1DEF74BA9E07}"/>
              </a:ext>
            </a:extLst>
          </p:cNvPr>
          <p:cNvSpPr/>
          <p:nvPr/>
        </p:nvSpPr>
        <p:spPr>
          <a:xfrm>
            <a:off x="4565835" y="1596106"/>
            <a:ext cx="378000"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G</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59" name="Rectangle 58">
            <a:extLst>
              <a:ext uri="{FF2B5EF4-FFF2-40B4-BE49-F238E27FC236}">
                <a16:creationId xmlns:a16="http://schemas.microsoft.com/office/drawing/2014/main" id="{59D695C3-1F0E-8436-45F8-9C856DBF2F75}"/>
              </a:ext>
            </a:extLst>
          </p:cNvPr>
          <p:cNvSpPr/>
          <p:nvPr/>
        </p:nvSpPr>
        <p:spPr>
          <a:xfrm>
            <a:off x="3688400" y="2757369"/>
            <a:ext cx="378000"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J</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60" name="Rectangle 59">
            <a:extLst>
              <a:ext uri="{FF2B5EF4-FFF2-40B4-BE49-F238E27FC236}">
                <a16:creationId xmlns:a16="http://schemas.microsoft.com/office/drawing/2014/main" id="{3A4C4BE8-527D-8077-2DB4-8C0AA6153291}"/>
              </a:ext>
            </a:extLst>
          </p:cNvPr>
          <p:cNvSpPr/>
          <p:nvPr/>
        </p:nvSpPr>
        <p:spPr>
          <a:xfrm>
            <a:off x="4158995" y="3407950"/>
            <a:ext cx="378000"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I</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4" name="Straight Arrow Connector 3">
            <a:extLst>
              <a:ext uri="{FF2B5EF4-FFF2-40B4-BE49-F238E27FC236}">
                <a16:creationId xmlns:a16="http://schemas.microsoft.com/office/drawing/2014/main" id="{7F71BA16-B94A-2C77-6ADE-A9E0FE825738}"/>
              </a:ext>
            </a:extLst>
          </p:cNvPr>
          <p:cNvCxnSpPr>
            <a:cxnSpLocks/>
            <a:stCxn id="10" idx="2"/>
          </p:cNvCxnSpPr>
          <p:nvPr/>
        </p:nvCxnSpPr>
        <p:spPr>
          <a:xfrm>
            <a:off x="6083528" y="1596106"/>
            <a:ext cx="228942" cy="470226"/>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cxnSp>
        <p:nvCxnSpPr>
          <p:cNvPr id="5" name="Straight Arrow Connector 4">
            <a:extLst>
              <a:ext uri="{FF2B5EF4-FFF2-40B4-BE49-F238E27FC236}">
                <a16:creationId xmlns:a16="http://schemas.microsoft.com/office/drawing/2014/main" id="{C4891017-C34B-6812-44B0-89DA390CE586}"/>
              </a:ext>
            </a:extLst>
          </p:cNvPr>
          <p:cNvCxnSpPr>
            <a:cxnSpLocks/>
            <a:stCxn id="11" idx="3"/>
          </p:cNvCxnSpPr>
          <p:nvPr/>
        </p:nvCxnSpPr>
        <p:spPr>
          <a:xfrm flipV="1">
            <a:off x="5276196" y="2078033"/>
            <a:ext cx="802721" cy="513501"/>
          </a:xfrm>
          <a:prstGeom prst="straightConnector1">
            <a:avLst/>
          </a:prstGeom>
          <a:ln w="28575">
            <a:tailEnd type="triangle"/>
          </a:ln>
        </p:spPr>
        <p:style>
          <a:lnRef idx="1">
            <a:schemeClr val="accent3"/>
          </a:lnRef>
          <a:fillRef idx="0">
            <a:schemeClr val="accent3"/>
          </a:fillRef>
          <a:effectRef idx="0">
            <a:schemeClr val="accent3"/>
          </a:effectRef>
          <a:fontRef idx="minor">
            <a:schemeClr val="tx1"/>
          </a:fontRef>
        </p:style>
      </p:cxnSp>
      <p:sp>
        <p:nvSpPr>
          <p:cNvPr id="8" name="TextBox 7">
            <a:extLst>
              <a:ext uri="{FF2B5EF4-FFF2-40B4-BE49-F238E27FC236}">
                <a16:creationId xmlns:a16="http://schemas.microsoft.com/office/drawing/2014/main" id="{701B6117-E3BD-9B1E-DD52-756C7F6FC398}"/>
              </a:ext>
            </a:extLst>
          </p:cNvPr>
          <p:cNvSpPr txBox="1"/>
          <p:nvPr/>
        </p:nvSpPr>
        <p:spPr>
          <a:xfrm>
            <a:off x="4261671" y="2815465"/>
            <a:ext cx="184504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err="1">
                <a:ln>
                  <a:noFill/>
                </a:ln>
                <a:solidFill>
                  <a:srgbClr val="3A3838"/>
                </a:solidFill>
                <a:effectLst/>
                <a:uLnTx/>
                <a:uFillTx/>
                <a:latin typeface="Century Gothic"/>
                <a:ea typeface="+mn-ea"/>
                <a:cs typeface="+mn-cs"/>
              </a:rPr>
              <a:t>Riohacha</a:t>
            </a:r>
            <a:r>
              <a:rPr kumimoji="0" lang="en-GB" sz="1800" b="0" i="1" u="none" strike="noStrike" kern="1200" cap="none" spc="0" normalizeH="0" baseline="0" noProof="0" dirty="0">
                <a:ln>
                  <a:noFill/>
                </a:ln>
                <a:solidFill>
                  <a:srgbClr val="3A3838"/>
                </a:solidFill>
                <a:effectLst/>
                <a:uLnTx/>
                <a:uFillTx/>
                <a:latin typeface="Century Gothic"/>
                <a:ea typeface="+mn-ea"/>
                <a:cs typeface="+mn-cs"/>
              </a:rPr>
              <a:t>, Colombia</a:t>
            </a:r>
          </a:p>
        </p:txBody>
      </p:sp>
      <p:sp>
        <p:nvSpPr>
          <p:cNvPr id="9" name="TextBox 8">
            <a:extLst>
              <a:ext uri="{FF2B5EF4-FFF2-40B4-BE49-F238E27FC236}">
                <a16:creationId xmlns:a16="http://schemas.microsoft.com/office/drawing/2014/main" id="{CA210D84-25A3-06A6-4D93-FC92D4D409E1}"/>
              </a:ext>
            </a:extLst>
          </p:cNvPr>
          <p:cNvSpPr txBox="1"/>
          <p:nvPr/>
        </p:nvSpPr>
        <p:spPr>
          <a:xfrm>
            <a:off x="4884151" y="442798"/>
            <a:ext cx="160000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1" u="none" strike="noStrike" kern="1200" cap="none" spc="0" normalizeH="0" baseline="0" noProof="0" dirty="0">
                <a:ln>
                  <a:noFill/>
                </a:ln>
                <a:solidFill>
                  <a:srgbClr val="3A3838"/>
                </a:solidFill>
                <a:effectLst/>
                <a:uLnTx/>
                <a:uFillTx/>
                <a:latin typeface="Century Gothic"/>
                <a:ea typeface="+mn-ea"/>
                <a:cs typeface="+mn-cs"/>
              </a:rPr>
              <a:t>Caracas, Venezuela</a:t>
            </a:r>
          </a:p>
        </p:txBody>
      </p:sp>
      <p:pic>
        <p:nvPicPr>
          <p:cNvPr id="10" name="Picture 4" descr="File:Flags of Colombia Venezuela Ecuador.jpg">
            <a:extLst>
              <a:ext uri="{FF2B5EF4-FFF2-40B4-BE49-F238E27FC236}">
                <a16:creationId xmlns:a16="http://schemas.microsoft.com/office/drawing/2014/main" id="{4C2D58E0-DE86-E8D0-8A5F-DF0B9BF8E0C3}"/>
              </a:ext>
            </a:extLst>
          </p:cNvPr>
          <p:cNvPicPr>
            <a:picLocks noChangeAspect="1" noChangeArrowheads="1"/>
          </p:cNvPicPr>
          <p:nvPr/>
        </p:nvPicPr>
        <p:blipFill rotWithShape="1">
          <a:blip r:embed="rId13" cstate="screen">
            <a:extLst>
              <a:ext uri="{28A0092B-C50C-407E-A947-70E740481C1C}">
                <a14:useLocalDpi xmlns:a14="http://schemas.microsoft.com/office/drawing/2010/main"/>
              </a:ext>
            </a:extLst>
          </a:blip>
          <a:srcRect/>
          <a:stretch/>
        </p:blipFill>
        <p:spPr bwMode="auto">
          <a:xfrm>
            <a:off x="5684156" y="1042612"/>
            <a:ext cx="798744" cy="55349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File:Flags of Colombia Venezuela Ecuador.jpg">
            <a:extLst>
              <a:ext uri="{FF2B5EF4-FFF2-40B4-BE49-F238E27FC236}">
                <a16:creationId xmlns:a16="http://schemas.microsoft.com/office/drawing/2014/main" id="{1F824CEB-551A-5AC0-27BC-6A8BEDA4F400}"/>
              </a:ext>
            </a:extLst>
          </p:cNvPr>
          <p:cNvPicPr>
            <a:picLocks noChangeAspect="1" noChangeArrowheads="1"/>
          </p:cNvPicPr>
          <p:nvPr/>
        </p:nvPicPr>
        <p:blipFill rotWithShape="1">
          <a:blip r:embed="rId14" cstate="screen">
            <a:extLst>
              <a:ext uri="{28A0092B-C50C-407E-A947-70E740481C1C}">
                <a14:useLocalDpi xmlns:a14="http://schemas.microsoft.com/office/drawing/2010/main"/>
              </a:ext>
            </a:extLst>
          </a:blip>
          <a:srcRect/>
          <a:stretch/>
        </p:blipFill>
        <p:spPr bwMode="auto">
          <a:xfrm>
            <a:off x="4539304" y="2342977"/>
            <a:ext cx="736892" cy="497113"/>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57EEE3C9-2EE3-CA2C-FC92-5B6168B23CDE}"/>
              </a:ext>
            </a:extLst>
          </p:cNvPr>
          <p:cNvSpPr/>
          <p:nvPr/>
        </p:nvSpPr>
        <p:spPr>
          <a:xfrm>
            <a:off x="41258" y="2048176"/>
            <a:ext cx="4182566" cy="641899"/>
          </a:xfrm>
          <a:prstGeom prst="rect">
            <a:avLst/>
          </a:prstGeom>
          <a:solidFill>
            <a:schemeClr val="tx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000" b="0" i="0" u="none" strike="noStrike" kern="1200" cap="none" spc="0" normalizeH="0" baseline="0" noProof="0" dirty="0">
                <a:ln>
                  <a:noFill/>
                </a:ln>
                <a:solidFill>
                  <a:srgbClr val="FFFFFF"/>
                </a:solidFill>
                <a:effectLst/>
                <a:uLnTx/>
                <a:uFillTx/>
                <a:latin typeface="Century Gothic"/>
                <a:ea typeface="+mn-ea"/>
                <a:cs typeface="+mn-cs"/>
              </a:rPr>
              <a:t>7. ¿</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Para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qué</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tu</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familia</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decidió</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FFFFFF"/>
                </a:solidFill>
                <a:effectLst/>
                <a:uLnTx/>
                <a:uFillTx/>
                <a:latin typeface="Century Gothic"/>
                <a:ea typeface="+mn-ea"/>
                <a:cs typeface="+mn-cs"/>
              </a:rPr>
              <a:t>venir</a:t>
            </a:r>
            <a:r>
              <a:rPr kumimoji="0" lang="en-GB" sz="2000" b="0" i="0" u="none" strike="noStrike" kern="1200" cap="none" spc="0" normalizeH="0" baseline="0" noProof="0" dirty="0">
                <a:ln>
                  <a:noFill/>
                </a:ln>
                <a:solidFill>
                  <a:srgbClr val="FFFFFF"/>
                </a:solidFill>
                <a:effectLst/>
                <a:uLnTx/>
                <a:uFillTx/>
                <a:latin typeface="Century Gothic"/>
                <a:ea typeface="+mn-ea"/>
                <a:cs typeface="+mn-cs"/>
              </a:rPr>
              <a:t> a Colombia?</a:t>
            </a:r>
          </a:p>
        </p:txBody>
      </p:sp>
      <p:sp>
        <p:nvSpPr>
          <p:cNvPr id="58" name="Rectangle 57">
            <a:extLst>
              <a:ext uri="{FF2B5EF4-FFF2-40B4-BE49-F238E27FC236}">
                <a16:creationId xmlns:a16="http://schemas.microsoft.com/office/drawing/2014/main" id="{0FB32177-32C8-3938-6AEA-AA77489C0842}"/>
              </a:ext>
            </a:extLst>
          </p:cNvPr>
          <p:cNvSpPr/>
          <p:nvPr/>
        </p:nvSpPr>
        <p:spPr>
          <a:xfrm>
            <a:off x="4255234" y="2177797"/>
            <a:ext cx="378000" cy="3791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F</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Tree>
    <p:extLst>
      <p:ext uri="{BB962C8B-B14F-4D97-AF65-F5344CB8AC3E}">
        <p14:creationId xmlns:p14="http://schemas.microsoft.com/office/powerpoint/2010/main" val="2336211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5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5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59"/>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60"/>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5" restart="whenNotActive" fill="hold" evtFilter="cancelBubble" nodeType="interactiveSeq">
                <p:stCondLst>
                  <p:cond evt="onClick" delay="0">
                    <p:tgtEl>
                      <p:spTgt spid="14"/>
                    </p:tgtEl>
                  </p:cond>
                </p:stCondLst>
                <p:endSync evt="end" delay="0">
                  <p:rtn val="all"/>
                </p:endSync>
                <p:childTnLst>
                  <p:par>
                    <p:cTn id="46" fill="hold">
                      <p:stCondLst>
                        <p:cond delay="0"/>
                      </p:stCondLst>
                      <p:childTnLst>
                        <p:par>
                          <p:cTn id="47" fill="hold">
                            <p:stCondLst>
                              <p:cond delay="0"/>
                            </p:stCondLst>
                            <p:childTnLst>
                              <p:par>
                                <p:cTn id="48" presetID="1" presetClass="exit" presetSubtype="0" fill="hold" grpId="0" nodeType="clickEffect">
                                  <p:stCondLst>
                                    <p:cond delay="0"/>
                                  </p:stCondLst>
                                  <p:childTnLst>
                                    <p:set>
                                      <p:cBhvr>
                                        <p:cTn id="49" dur="1" fill="hold">
                                          <p:stCondLst>
                                            <p:cond delay="0"/>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50" restart="whenNotActive" fill="hold" evtFilter="cancelBubble" nodeType="interactiveSeq">
                <p:stCondLst>
                  <p:cond evt="onClick" delay="0">
                    <p:tgtEl>
                      <p:spTgt spid="15"/>
                    </p:tgtEl>
                  </p:cond>
                </p:stCondLst>
                <p:endSync evt="end" delay="0">
                  <p:rtn val="all"/>
                </p:endSync>
                <p:childTnLst>
                  <p:par>
                    <p:cTn id="51" fill="hold">
                      <p:stCondLst>
                        <p:cond delay="0"/>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15" grpId="0" animBg="1"/>
      <p:bldP spid="31" grpId="0" animBg="1"/>
      <p:bldP spid="33" grpId="0" animBg="1"/>
      <p:bldP spid="39" grpId="0" animBg="1"/>
      <p:bldP spid="6" grpId="0" animBg="1"/>
      <p:bldP spid="7" grpId="0" animBg="1"/>
      <p:bldP spid="44" grpId="0" animBg="1"/>
      <p:bldP spid="45" grpId="0" animBg="1"/>
      <p:bldP spid="47" grpId="0" animBg="1"/>
      <p:bldP spid="48" grpId="0" animBg="1"/>
      <p:bldP spid="49" grpId="0" animBg="1"/>
      <p:bldP spid="56" grpId="0" animBg="1"/>
      <p:bldP spid="57" grpId="0" animBg="1"/>
      <p:bldP spid="59" grpId="0" animBg="1"/>
      <p:bldP spid="60" grpId="0" animBg="1"/>
      <p:bldP spid="14" grpId="0" animBg="1"/>
      <p:bldP spid="5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173F40-9A86-AD02-56D5-3EE821350D90}"/>
              </a:ext>
            </a:extLst>
          </p:cNvPr>
          <p:cNvSpPr>
            <a:spLocks noGrp="1"/>
          </p:cNvSpPr>
          <p:nvPr>
            <p:ph type="title"/>
          </p:nvPr>
        </p:nvSpPr>
        <p:spPr>
          <a:xfrm>
            <a:off x="0" y="213557"/>
            <a:ext cx="3996491" cy="647577"/>
          </a:xfrm>
        </p:spPr>
        <p:txBody>
          <a:bodyPr>
            <a:normAutofit/>
          </a:bodyPr>
          <a:lstStyle/>
          <a:p>
            <a:r>
              <a:rPr lang="en-ES" sz="2800" dirty="0"/>
              <a:t>Entrevista a Héctor</a:t>
            </a:r>
          </a:p>
        </p:txBody>
      </p:sp>
      <p:sp>
        <p:nvSpPr>
          <p:cNvPr id="9" name="Speech Bubble: Oval 8">
            <a:extLst>
              <a:ext uri="{FF2B5EF4-FFF2-40B4-BE49-F238E27FC236}">
                <a16:creationId xmlns:a16="http://schemas.microsoft.com/office/drawing/2014/main" id="{C1EA3BB8-4F32-4101-AD68-DF679BFC0BA0}"/>
              </a:ext>
            </a:extLst>
          </p:cNvPr>
          <p:cNvSpPr/>
          <p:nvPr/>
        </p:nvSpPr>
        <p:spPr>
          <a:xfrm>
            <a:off x="478971" y="5042182"/>
            <a:ext cx="5825537" cy="1179260"/>
          </a:xfrm>
          <a:prstGeom prst="wedgeEllipseCallout">
            <a:avLst>
              <a:gd name="adj1" fmla="val 54387"/>
              <a:gd name="adj2" fmla="val -70099"/>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El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nivel de violencia creció demasiado.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Ya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no</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 era seguro caminar por la calle.</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1" name="Speech Bubble: Oval 10">
            <a:extLst>
              <a:ext uri="{FF2B5EF4-FFF2-40B4-BE49-F238E27FC236}">
                <a16:creationId xmlns:a16="http://schemas.microsoft.com/office/drawing/2014/main" id="{91CE7140-5913-4DFE-B856-E3BC122577F1}"/>
              </a:ext>
            </a:extLst>
          </p:cNvPr>
          <p:cNvSpPr/>
          <p:nvPr/>
        </p:nvSpPr>
        <p:spPr>
          <a:xfrm>
            <a:off x="2622159" y="3024990"/>
            <a:ext cx="3937355" cy="1910357"/>
          </a:xfrm>
          <a:prstGeom prst="wedgeEllipseCallout">
            <a:avLst>
              <a:gd name="adj1" fmla="val 61716"/>
              <a:gd name="adj2" fmla="val 6556"/>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Los primeros meses no asistí a la escuela debido a las dificultades con el sistema. </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2" name="Speech Bubble: Oval 11">
            <a:extLst>
              <a:ext uri="{FF2B5EF4-FFF2-40B4-BE49-F238E27FC236}">
                <a16:creationId xmlns:a16="http://schemas.microsoft.com/office/drawing/2014/main" id="{22A26B2B-67CE-49FE-B5E1-CC427E32F784}"/>
              </a:ext>
            </a:extLst>
          </p:cNvPr>
          <p:cNvSpPr/>
          <p:nvPr/>
        </p:nvSpPr>
        <p:spPr>
          <a:xfrm>
            <a:off x="3304555" y="1356141"/>
            <a:ext cx="4219094" cy="1608211"/>
          </a:xfrm>
          <a:prstGeom prst="wedgeEllipseCallout">
            <a:avLst>
              <a:gd name="adj1" fmla="val 41631"/>
              <a:gd name="adj2" fmla="val 74067"/>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Cuando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gobierno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 Colombia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me ofreció la oportunidad de estudiar. </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3" name="Speech Bubble: Oval 12">
            <a:extLst>
              <a:ext uri="{FF2B5EF4-FFF2-40B4-BE49-F238E27FC236}">
                <a16:creationId xmlns:a16="http://schemas.microsoft.com/office/drawing/2014/main" id="{186DF2E0-C310-410A-8CCF-4DDBD585150B}"/>
              </a:ext>
            </a:extLst>
          </p:cNvPr>
          <p:cNvSpPr/>
          <p:nvPr/>
        </p:nvSpPr>
        <p:spPr>
          <a:xfrm>
            <a:off x="7523649" y="680267"/>
            <a:ext cx="4574569" cy="1991606"/>
          </a:xfrm>
          <a:prstGeom prst="wedgeEllipseCallout">
            <a:avLst>
              <a:gd name="adj1" fmla="val -49091"/>
              <a:gd name="adj2" fmla="val 78265"/>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Un día un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joven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una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banda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mató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un amigo de mi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tío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El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próximo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día mi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familia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salió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del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país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4" name="Speech Bubble: Oval 13">
            <a:extLst>
              <a:ext uri="{FF2B5EF4-FFF2-40B4-BE49-F238E27FC236}">
                <a16:creationId xmlns:a16="http://schemas.microsoft.com/office/drawing/2014/main" id="{E6C37F44-67A9-4635-BC70-4FFD87648108}"/>
              </a:ext>
            </a:extLst>
          </p:cNvPr>
          <p:cNvSpPr/>
          <p:nvPr/>
        </p:nvSpPr>
        <p:spPr>
          <a:xfrm>
            <a:off x="8039080" y="2820148"/>
            <a:ext cx="4059138" cy="1910357"/>
          </a:xfrm>
          <a:prstGeom prst="wedgeEllipseCallout">
            <a:avLst>
              <a:gd name="adj1" fmla="val -43846"/>
              <a:gd name="adj2" fmla="val 43669"/>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E</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l precio de los productos básicos subió… ¡y de repente no había comida en los supermercados!</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5" name="Speech Bubble: Oval 14">
            <a:extLst>
              <a:ext uri="{FF2B5EF4-FFF2-40B4-BE49-F238E27FC236}">
                <a16:creationId xmlns:a16="http://schemas.microsoft.com/office/drawing/2014/main" id="{BD0BE199-F937-4E8C-8308-74DD607354FE}"/>
              </a:ext>
            </a:extLst>
          </p:cNvPr>
          <p:cNvSpPr/>
          <p:nvPr/>
        </p:nvSpPr>
        <p:spPr>
          <a:xfrm>
            <a:off x="8779768" y="4816398"/>
            <a:ext cx="2933261" cy="1129459"/>
          </a:xfrm>
          <a:prstGeom prst="wedgeEllipseCallout">
            <a:avLst>
              <a:gd name="adj1" fmla="val -62548"/>
              <a:gd name="adj2" fmla="val -34435"/>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Nací</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y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crecí</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Venezuela.</a:t>
            </a:r>
          </a:p>
        </p:txBody>
      </p:sp>
      <p:sp>
        <p:nvSpPr>
          <p:cNvPr id="27" name="Rectangle 26">
            <a:extLst>
              <a:ext uri="{FF2B5EF4-FFF2-40B4-BE49-F238E27FC236}">
                <a16:creationId xmlns:a16="http://schemas.microsoft.com/office/drawing/2014/main" id="{337C9F96-D1B8-4E70-9CF7-8D5344A013B0}"/>
              </a:ext>
            </a:extLst>
          </p:cNvPr>
          <p:cNvSpPr/>
          <p:nvPr/>
        </p:nvSpPr>
        <p:spPr>
          <a:xfrm>
            <a:off x="6916764" y="5744107"/>
            <a:ext cx="161324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AD1519"/>
                </a:solidFill>
                <a:effectLst/>
                <a:uLnTx/>
                <a:uFillTx/>
                <a:latin typeface="Century Gothic"/>
                <a:ea typeface="+mn-ea"/>
                <a:cs typeface="+mn-cs"/>
              </a:rPr>
              <a:t>Héctor</a:t>
            </a:r>
          </a:p>
        </p:txBody>
      </p:sp>
      <p:sp>
        <p:nvSpPr>
          <p:cNvPr id="30" name="Speech Bubble: Rectangle with Corners Rounded 29">
            <a:extLst>
              <a:ext uri="{FF2B5EF4-FFF2-40B4-BE49-F238E27FC236}">
                <a16:creationId xmlns:a16="http://schemas.microsoft.com/office/drawing/2014/main" id="{AC659C40-D56E-43EB-876D-244EB334F96A}"/>
              </a:ext>
            </a:extLst>
          </p:cNvPr>
          <p:cNvSpPr/>
          <p:nvPr/>
        </p:nvSpPr>
        <p:spPr>
          <a:xfrm>
            <a:off x="177985" y="3893350"/>
            <a:ext cx="1759113" cy="486000"/>
          </a:xfrm>
          <a:prstGeom prst="wedgeRoundRectCallout">
            <a:avLst>
              <a:gd name="adj1" fmla="val -57322"/>
              <a:gd name="adj2" fmla="val -49274"/>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¿Por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31" name="Speech Bubble: Rectangle with Corners Rounded 30">
            <a:extLst>
              <a:ext uri="{FF2B5EF4-FFF2-40B4-BE49-F238E27FC236}">
                <a16:creationId xmlns:a16="http://schemas.microsoft.com/office/drawing/2014/main" id="{CFF74895-1BD3-4F48-A6CF-4F699F2FB216}"/>
              </a:ext>
            </a:extLst>
          </p:cNvPr>
          <p:cNvSpPr/>
          <p:nvPr/>
        </p:nvSpPr>
        <p:spPr>
          <a:xfrm>
            <a:off x="177985" y="3304434"/>
            <a:ext cx="2036233" cy="486000"/>
          </a:xfrm>
          <a:prstGeom prst="wedgeRoundRectCallout">
            <a:avLst>
              <a:gd name="adj1" fmla="val -62683"/>
              <a:gd name="adj2" fmla="val -41736"/>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¿A qué </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(H)</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2" name="Speech Bubble: Rectangle with Corners Rounded 31">
            <a:extLst>
              <a:ext uri="{FF2B5EF4-FFF2-40B4-BE49-F238E27FC236}">
                <a16:creationId xmlns:a16="http://schemas.microsoft.com/office/drawing/2014/main" id="{55074C61-A43E-499A-8043-79764CC0C443}"/>
              </a:ext>
            </a:extLst>
          </p:cNvPr>
          <p:cNvSpPr/>
          <p:nvPr/>
        </p:nvSpPr>
        <p:spPr>
          <a:xfrm>
            <a:off x="177985" y="1537692"/>
            <a:ext cx="2944125" cy="486000"/>
          </a:xfrm>
          <a:prstGeom prst="wedgeRoundRectCallout">
            <a:avLst>
              <a:gd name="adj1" fmla="val -56446"/>
              <a:gd name="adj2" fmla="val -49575"/>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Hasta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cuándo</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(H)</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3" name="Speech Bubble: Rectangle with Corners Rounded 32">
            <a:extLst>
              <a:ext uri="{FF2B5EF4-FFF2-40B4-BE49-F238E27FC236}">
                <a16:creationId xmlns:a16="http://schemas.microsoft.com/office/drawing/2014/main" id="{5F92436E-4F5E-49BE-84CB-64570DC7923B}"/>
              </a:ext>
            </a:extLst>
          </p:cNvPr>
          <p:cNvSpPr/>
          <p:nvPr/>
        </p:nvSpPr>
        <p:spPr>
          <a:xfrm>
            <a:off x="177985" y="948778"/>
            <a:ext cx="3389130" cy="486000"/>
          </a:xfrm>
          <a:prstGeom prst="wedgeRoundRectCallout">
            <a:avLst>
              <a:gd name="adj1" fmla="val -55489"/>
              <a:gd name="adj2" fmla="val -47737"/>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En qué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momento</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(H)</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4" name="Speech Bubble: Rectangle with Corners Rounded 33">
            <a:extLst>
              <a:ext uri="{FF2B5EF4-FFF2-40B4-BE49-F238E27FC236}">
                <a16:creationId xmlns:a16="http://schemas.microsoft.com/office/drawing/2014/main" id="{5FB5B5B1-43E9-4978-9FE0-40367EEE0621}"/>
              </a:ext>
            </a:extLst>
          </p:cNvPr>
          <p:cNvSpPr/>
          <p:nvPr/>
        </p:nvSpPr>
        <p:spPr>
          <a:xfrm>
            <a:off x="177985" y="2715520"/>
            <a:ext cx="3190348" cy="486000"/>
          </a:xfrm>
          <a:prstGeom prst="wedgeRoundRectCallout">
            <a:avLst>
              <a:gd name="adj1" fmla="val -56196"/>
              <a:gd name="adj2" fmla="val -45280"/>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De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manera</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(H)</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35" name="Speech Bubble: Rectangle with Corners Rounded 34">
            <a:extLst>
              <a:ext uri="{FF2B5EF4-FFF2-40B4-BE49-F238E27FC236}">
                <a16:creationId xmlns:a16="http://schemas.microsoft.com/office/drawing/2014/main" id="{1E7D1B4A-3F5D-42F6-B443-83A647C39034}"/>
              </a:ext>
            </a:extLst>
          </p:cNvPr>
          <p:cNvSpPr/>
          <p:nvPr/>
        </p:nvSpPr>
        <p:spPr>
          <a:xfrm>
            <a:off x="177985" y="2126606"/>
            <a:ext cx="2785080" cy="486000"/>
          </a:xfrm>
          <a:prstGeom prst="wedgeRoundRectCallout">
            <a:avLst>
              <a:gd name="adj1" fmla="val -58269"/>
              <a:gd name="adj2" fmla="val -42809"/>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país</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(H)</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2" name="TextBox 1">
            <a:extLst>
              <a:ext uri="{FF2B5EF4-FFF2-40B4-BE49-F238E27FC236}">
                <a16:creationId xmlns:a16="http://schemas.microsoft.com/office/drawing/2014/main" id="{C3FE0AFB-C102-767A-4459-A18971AC0DD7}"/>
              </a:ext>
            </a:extLst>
          </p:cNvPr>
          <p:cNvSpPr txBox="1"/>
          <p:nvPr/>
        </p:nvSpPr>
        <p:spPr>
          <a:xfrm>
            <a:off x="10191135" y="6021106"/>
            <a:ext cx="19303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ES" sz="1800" b="0" i="0" u="none" strike="noStrike" kern="1200" cap="none" spc="0" normalizeH="0" baseline="0" noProof="0" dirty="0">
                <a:ln>
                  <a:noFill/>
                </a:ln>
                <a:solidFill>
                  <a:srgbClr val="3A3838"/>
                </a:solidFill>
                <a:effectLst/>
                <a:uLnTx/>
                <a:uFillTx/>
                <a:latin typeface="Century Gothic"/>
                <a:ea typeface="+mn-ea"/>
                <a:cs typeface="+mn-cs"/>
              </a:rPr>
              <a:t>*banda = gang</a:t>
            </a:r>
          </a:p>
        </p:txBody>
      </p:sp>
      <p:pic>
        <p:nvPicPr>
          <p:cNvPr id="4" name="Picture 2" descr="Free vector graphics of Boy">
            <a:extLst>
              <a:ext uri="{FF2B5EF4-FFF2-40B4-BE49-F238E27FC236}">
                <a16:creationId xmlns:a16="http://schemas.microsoft.com/office/drawing/2014/main" id="{133A8B70-C4D6-4524-E94B-69FB70300ED8}"/>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6221888" y="3472450"/>
            <a:ext cx="2373859" cy="23969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11">
            <a:extLst>
              <a:ext uri="{FF2B5EF4-FFF2-40B4-BE49-F238E27FC236}">
                <a16:creationId xmlns:a16="http://schemas.microsoft.com/office/drawing/2014/main" id="{D90CBBE2-42B3-CF0E-E74E-A583779C8F43}"/>
              </a:ext>
            </a:extLst>
          </p:cNvPr>
          <p:cNvSpPr/>
          <p:nvPr/>
        </p:nvSpPr>
        <p:spPr>
          <a:xfrm>
            <a:off x="10191135" y="147568"/>
            <a:ext cx="1796528" cy="446806"/>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leer/</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escribir</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9" name="Speech Bubble: Rectangle with Corners Rounded 18">
            <a:extLst>
              <a:ext uri="{FF2B5EF4-FFF2-40B4-BE49-F238E27FC236}">
                <a16:creationId xmlns:a16="http://schemas.microsoft.com/office/drawing/2014/main" id="{DB916D80-93C5-679C-4095-DC6591934E82}"/>
              </a:ext>
            </a:extLst>
          </p:cNvPr>
          <p:cNvSpPr/>
          <p:nvPr/>
        </p:nvSpPr>
        <p:spPr>
          <a:xfrm>
            <a:off x="4325760" y="724872"/>
            <a:ext cx="1593334" cy="486000"/>
          </a:xfrm>
          <a:prstGeom prst="wedgeRoundRectCallout">
            <a:avLst>
              <a:gd name="adj1" fmla="val -55489"/>
              <a:gd name="adj2" fmla="val -47737"/>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Cuándo</a:t>
            </a: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0" name="Speech Bubble: Rectangle with Corners Rounded 19">
            <a:extLst>
              <a:ext uri="{FF2B5EF4-FFF2-40B4-BE49-F238E27FC236}">
                <a16:creationId xmlns:a16="http://schemas.microsoft.com/office/drawing/2014/main" id="{5147BE55-EC1E-23F4-9082-8ACD73478ABA}"/>
              </a:ext>
            </a:extLst>
          </p:cNvPr>
          <p:cNvSpPr/>
          <p:nvPr/>
        </p:nvSpPr>
        <p:spPr>
          <a:xfrm>
            <a:off x="8613343" y="107684"/>
            <a:ext cx="1083126" cy="486000"/>
          </a:xfrm>
          <a:prstGeom prst="wedgeRoundRectCallout">
            <a:avLst>
              <a:gd name="adj1" fmla="val -55489"/>
              <a:gd name="adj2" fmla="val -47737"/>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Qué</a:t>
            </a: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1" name="Speech Bubble: Rectangle with Corners Rounded 20">
            <a:extLst>
              <a:ext uri="{FF2B5EF4-FFF2-40B4-BE49-F238E27FC236}">
                <a16:creationId xmlns:a16="http://schemas.microsoft.com/office/drawing/2014/main" id="{6BCFBAB9-5ABB-F354-5F8B-4E6480A009C4}"/>
              </a:ext>
            </a:extLst>
          </p:cNvPr>
          <p:cNvSpPr/>
          <p:nvPr/>
        </p:nvSpPr>
        <p:spPr>
          <a:xfrm>
            <a:off x="7141345" y="107684"/>
            <a:ext cx="1350066" cy="486000"/>
          </a:xfrm>
          <a:prstGeom prst="wedgeRoundRectCallout">
            <a:avLst>
              <a:gd name="adj1" fmla="val -55489"/>
              <a:gd name="adj2" fmla="val -47737"/>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Cómo</a:t>
            </a: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2" name="Speech Bubble: Rectangle with Corners Rounded 21">
            <a:extLst>
              <a:ext uri="{FF2B5EF4-FFF2-40B4-BE49-F238E27FC236}">
                <a16:creationId xmlns:a16="http://schemas.microsoft.com/office/drawing/2014/main" id="{2DDE044E-5387-04B9-51C5-C9544747715C}"/>
              </a:ext>
            </a:extLst>
          </p:cNvPr>
          <p:cNvSpPr/>
          <p:nvPr/>
        </p:nvSpPr>
        <p:spPr>
          <a:xfrm>
            <a:off x="4004005" y="107684"/>
            <a:ext cx="1350066" cy="486000"/>
          </a:xfrm>
          <a:prstGeom prst="wedgeRoundRectCallout">
            <a:avLst>
              <a:gd name="adj1" fmla="val -55489"/>
              <a:gd name="adj2" fmla="val -47737"/>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Dónde</a:t>
            </a: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3" name="Speech Bubble: Rectangle with Corners Rounded 22">
            <a:extLst>
              <a:ext uri="{FF2B5EF4-FFF2-40B4-BE49-F238E27FC236}">
                <a16:creationId xmlns:a16="http://schemas.microsoft.com/office/drawing/2014/main" id="{EA2A5854-17BB-20C2-FF89-06C70A08292F}"/>
              </a:ext>
            </a:extLst>
          </p:cNvPr>
          <p:cNvSpPr/>
          <p:nvPr/>
        </p:nvSpPr>
        <p:spPr>
          <a:xfrm>
            <a:off x="5476003" y="107684"/>
            <a:ext cx="1543410" cy="486000"/>
          </a:xfrm>
          <a:prstGeom prst="wedgeRoundRectCallout">
            <a:avLst>
              <a:gd name="adj1" fmla="val -55489"/>
              <a:gd name="adj2" fmla="val -47737"/>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Por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qué</a:t>
            </a: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4" name="Speech Bubble: Rectangle with Corners Rounded 23">
            <a:extLst>
              <a:ext uri="{FF2B5EF4-FFF2-40B4-BE49-F238E27FC236}">
                <a16:creationId xmlns:a16="http://schemas.microsoft.com/office/drawing/2014/main" id="{2C501723-0472-2CB4-E6D8-A82BED67C118}"/>
              </a:ext>
            </a:extLst>
          </p:cNvPr>
          <p:cNvSpPr/>
          <p:nvPr/>
        </p:nvSpPr>
        <p:spPr>
          <a:xfrm>
            <a:off x="6102772" y="724872"/>
            <a:ext cx="1231532" cy="486000"/>
          </a:xfrm>
          <a:prstGeom prst="wedgeRoundRectCallout">
            <a:avLst>
              <a:gd name="adj1" fmla="val -55489"/>
              <a:gd name="adj2" fmla="val -47737"/>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Cuál</a:t>
            </a:r>
            <a:r>
              <a:rPr kumimoji="0" lang="en-ES" sz="2000" b="1" i="0" u="none" strike="noStrike" kern="1200" cap="none" spc="0" normalizeH="0" baseline="0" noProof="0" dirty="0">
                <a:ln>
                  <a:noFill/>
                </a:ln>
                <a:solidFill>
                  <a:srgbClr val="3A3838"/>
                </a:solidFill>
                <a:effectLst/>
                <a:uLnTx/>
                <a:uFillTx/>
                <a:latin typeface="Century Gothic"/>
                <a:ea typeface="+mn-ea"/>
                <a:cs typeface="+mn-cs"/>
              </a:rPr>
              <a:t>?</a:t>
            </a:r>
          </a:p>
        </p:txBody>
      </p:sp>
    </p:spTree>
    <p:extLst>
      <p:ext uri="{BB962C8B-B14F-4D97-AF65-F5344CB8AC3E}">
        <p14:creationId xmlns:p14="http://schemas.microsoft.com/office/powerpoint/2010/main" val="3989784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32" grpId="0" animBg="1"/>
      <p:bldP spid="33" grpId="0" animBg="1"/>
      <p:bldP spid="34" grpId="0" animBg="1"/>
      <p:bldP spid="35" grpId="0" animBg="1"/>
      <p:bldP spid="19" grpId="0" animBg="1"/>
      <p:bldP spid="20" grpId="0" animBg="1"/>
      <p:bldP spid="21" grpId="0" animBg="1"/>
      <p:bldP spid="22" grpId="0" animBg="1"/>
      <p:bldP spid="23" grpId="0" animBg="1"/>
      <p:bldP spid="2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173F40-9A86-AD02-56D5-3EE821350D90}"/>
              </a:ext>
            </a:extLst>
          </p:cNvPr>
          <p:cNvSpPr>
            <a:spLocks noGrp="1"/>
          </p:cNvSpPr>
          <p:nvPr>
            <p:ph type="title"/>
          </p:nvPr>
        </p:nvSpPr>
        <p:spPr>
          <a:xfrm>
            <a:off x="0" y="213557"/>
            <a:ext cx="4481548" cy="647577"/>
          </a:xfrm>
        </p:spPr>
        <p:txBody>
          <a:bodyPr>
            <a:normAutofit/>
          </a:bodyPr>
          <a:lstStyle/>
          <a:p>
            <a:r>
              <a:rPr lang="en-ES" dirty="0"/>
              <a:t>Entrevista a Héctor</a:t>
            </a:r>
          </a:p>
        </p:txBody>
      </p:sp>
      <p:pic>
        <p:nvPicPr>
          <p:cNvPr id="1026" name="Picture 2" descr="Free vector graphics of Boy">
            <a:extLst>
              <a:ext uri="{FF2B5EF4-FFF2-40B4-BE49-F238E27FC236}">
                <a16:creationId xmlns:a16="http://schemas.microsoft.com/office/drawing/2014/main" id="{BBCCA373-35EB-4F0A-975D-2BF687BDFB5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5248818" y="3638887"/>
            <a:ext cx="2373859" cy="2396900"/>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Oval 8">
            <a:extLst>
              <a:ext uri="{FF2B5EF4-FFF2-40B4-BE49-F238E27FC236}">
                <a16:creationId xmlns:a16="http://schemas.microsoft.com/office/drawing/2014/main" id="{C1EA3BB8-4F32-4101-AD68-DF679BFC0BA0}"/>
              </a:ext>
            </a:extLst>
          </p:cNvPr>
          <p:cNvSpPr/>
          <p:nvPr/>
        </p:nvSpPr>
        <p:spPr>
          <a:xfrm>
            <a:off x="58418" y="4756566"/>
            <a:ext cx="5177148" cy="1545855"/>
          </a:xfrm>
          <a:prstGeom prst="wedgeEllipseCallout">
            <a:avLst>
              <a:gd name="adj1" fmla="val 51546"/>
              <a:gd name="adj2" fmla="val -55802"/>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El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nivel de violencia creció demasiado.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Ya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no</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 era seguro caminar por la calle.</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1" name="Speech Bubble: Oval 10">
            <a:extLst>
              <a:ext uri="{FF2B5EF4-FFF2-40B4-BE49-F238E27FC236}">
                <a16:creationId xmlns:a16="http://schemas.microsoft.com/office/drawing/2014/main" id="{91CE7140-5913-4DFE-B856-E3BC122577F1}"/>
              </a:ext>
            </a:extLst>
          </p:cNvPr>
          <p:cNvSpPr/>
          <p:nvPr/>
        </p:nvSpPr>
        <p:spPr>
          <a:xfrm>
            <a:off x="213256" y="2742209"/>
            <a:ext cx="5261966" cy="1403300"/>
          </a:xfrm>
          <a:prstGeom prst="wedgeEllipseCallout">
            <a:avLst>
              <a:gd name="adj1" fmla="val 58707"/>
              <a:gd name="adj2" fmla="val 50451"/>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Los primeros meses no asistí a la escuela debido a las dificultades con el sistema. </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2" name="Speech Bubble: Oval 11">
            <a:extLst>
              <a:ext uri="{FF2B5EF4-FFF2-40B4-BE49-F238E27FC236}">
                <a16:creationId xmlns:a16="http://schemas.microsoft.com/office/drawing/2014/main" id="{22A26B2B-67CE-49FE-B5E1-CC427E32F784}"/>
              </a:ext>
            </a:extLst>
          </p:cNvPr>
          <p:cNvSpPr/>
          <p:nvPr/>
        </p:nvSpPr>
        <p:spPr>
          <a:xfrm>
            <a:off x="2642525" y="891096"/>
            <a:ext cx="4314534" cy="1551393"/>
          </a:xfrm>
          <a:prstGeom prst="wedgeEllipseCallout">
            <a:avLst>
              <a:gd name="adj1" fmla="val 33354"/>
              <a:gd name="adj2" fmla="val 121258"/>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Cuando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gobierno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 Colombia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me ofreció la oportunidad de estudiar. </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3" name="Speech Bubble: Oval 12">
            <a:extLst>
              <a:ext uri="{FF2B5EF4-FFF2-40B4-BE49-F238E27FC236}">
                <a16:creationId xmlns:a16="http://schemas.microsoft.com/office/drawing/2014/main" id="{186DF2E0-C310-410A-8CCF-4DDBD585150B}"/>
              </a:ext>
            </a:extLst>
          </p:cNvPr>
          <p:cNvSpPr/>
          <p:nvPr/>
        </p:nvSpPr>
        <p:spPr>
          <a:xfrm>
            <a:off x="7060024" y="956288"/>
            <a:ext cx="4997713" cy="1486202"/>
          </a:xfrm>
          <a:prstGeom prst="wedgeEllipseCallout">
            <a:avLst>
              <a:gd name="adj1" fmla="val -56984"/>
              <a:gd name="adj2" fmla="val 105722"/>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Un día un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joven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 una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banda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mató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un amigo de mi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tío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El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próximo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día mi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familia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salió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del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país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4" name="Speech Bubble: Oval 13">
            <a:extLst>
              <a:ext uri="{FF2B5EF4-FFF2-40B4-BE49-F238E27FC236}">
                <a16:creationId xmlns:a16="http://schemas.microsoft.com/office/drawing/2014/main" id="{E6C37F44-67A9-4635-BC70-4FFD87648108}"/>
              </a:ext>
            </a:extLst>
          </p:cNvPr>
          <p:cNvSpPr/>
          <p:nvPr/>
        </p:nvSpPr>
        <p:spPr>
          <a:xfrm>
            <a:off x="6992990" y="3034306"/>
            <a:ext cx="4858809" cy="1558570"/>
          </a:xfrm>
          <a:prstGeom prst="wedgeEllipseCallout">
            <a:avLst>
              <a:gd name="adj1" fmla="val -46707"/>
              <a:gd name="adj2" fmla="val 50507"/>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E</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l precio de los productos básicos subió… ¡y de repente no había comida en los supermercados!</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5" name="Speech Bubble: Oval 14">
            <a:extLst>
              <a:ext uri="{FF2B5EF4-FFF2-40B4-BE49-F238E27FC236}">
                <a16:creationId xmlns:a16="http://schemas.microsoft.com/office/drawing/2014/main" id="{BD0BE199-F937-4E8C-8308-74DD607354FE}"/>
              </a:ext>
            </a:extLst>
          </p:cNvPr>
          <p:cNvSpPr/>
          <p:nvPr/>
        </p:nvSpPr>
        <p:spPr>
          <a:xfrm>
            <a:off x="7929611" y="5271308"/>
            <a:ext cx="3444948" cy="949146"/>
          </a:xfrm>
          <a:prstGeom prst="wedgeEllipseCallout">
            <a:avLst>
              <a:gd name="adj1" fmla="val -62548"/>
              <a:gd name="adj2" fmla="val -34435"/>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Nací</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y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crecí</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Venezuela.</a:t>
            </a:r>
          </a:p>
        </p:txBody>
      </p:sp>
      <p:sp>
        <p:nvSpPr>
          <p:cNvPr id="19" name="Speech Bubble: Rectangle with Corners Rounded 18">
            <a:extLst>
              <a:ext uri="{FF2B5EF4-FFF2-40B4-BE49-F238E27FC236}">
                <a16:creationId xmlns:a16="http://schemas.microsoft.com/office/drawing/2014/main" id="{260919B2-4F4E-4B64-88D0-E0907813A460}"/>
              </a:ext>
            </a:extLst>
          </p:cNvPr>
          <p:cNvSpPr/>
          <p:nvPr/>
        </p:nvSpPr>
        <p:spPr>
          <a:xfrm>
            <a:off x="7639272" y="274210"/>
            <a:ext cx="3224320" cy="726672"/>
          </a:xfrm>
          <a:prstGeom prst="wedgeRoundRectCallout">
            <a:avLst>
              <a:gd name="adj1" fmla="val -33875"/>
              <a:gd name="adj2" fmla="val 20278"/>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le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ocurrió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tu</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familia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2" name="Speech Bubble: Rectangle with Corners Rounded 21">
            <a:extLst>
              <a:ext uri="{FF2B5EF4-FFF2-40B4-BE49-F238E27FC236}">
                <a16:creationId xmlns:a16="http://schemas.microsoft.com/office/drawing/2014/main" id="{845FE6AB-41EE-463E-9DAC-BBD2868AF4D2}"/>
              </a:ext>
            </a:extLst>
          </p:cNvPr>
          <p:cNvSpPr/>
          <p:nvPr/>
        </p:nvSpPr>
        <p:spPr>
          <a:xfrm>
            <a:off x="103300" y="2274259"/>
            <a:ext cx="2539225" cy="647577"/>
          </a:xfrm>
          <a:prstGeom prst="wedgeRoundRectCallout">
            <a:avLst>
              <a:gd name="adj1" fmla="val 29339"/>
              <a:gd name="adj2" fmla="val 14283"/>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Cuál</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escuela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ofreció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ayuda</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3" name="Speech Bubble: Rectangle with Corners Rounded 22">
            <a:extLst>
              <a:ext uri="{FF2B5EF4-FFF2-40B4-BE49-F238E27FC236}">
                <a16:creationId xmlns:a16="http://schemas.microsoft.com/office/drawing/2014/main" id="{BEEE7E38-C70C-49B3-99B0-717F64E9E9AE}"/>
              </a:ext>
            </a:extLst>
          </p:cNvPr>
          <p:cNvSpPr/>
          <p:nvPr/>
        </p:nvSpPr>
        <p:spPr>
          <a:xfrm>
            <a:off x="4433391" y="288918"/>
            <a:ext cx="2393377" cy="736641"/>
          </a:xfrm>
          <a:prstGeom prst="wedgeRoundRectCallout">
            <a:avLst>
              <a:gd name="adj1" fmla="val 18545"/>
              <a:gd name="adj2" fmla="val 14572"/>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Cuándo</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asististe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escuela</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6" name="Speech Bubble: Rectangle with Corners Rounded 25">
            <a:extLst>
              <a:ext uri="{FF2B5EF4-FFF2-40B4-BE49-F238E27FC236}">
                <a16:creationId xmlns:a16="http://schemas.microsoft.com/office/drawing/2014/main" id="{9C99994F-CCB1-4ACA-91A7-ED405B819DAF}"/>
              </a:ext>
            </a:extLst>
          </p:cNvPr>
          <p:cNvSpPr/>
          <p:nvPr/>
        </p:nvSpPr>
        <p:spPr>
          <a:xfrm>
            <a:off x="9095042" y="2530878"/>
            <a:ext cx="2883702" cy="655087"/>
          </a:xfrm>
          <a:prstGeom prst="wedgeRoundRectCallout">
            <a:avLst>
              <a:gd name="adj1" fmla="val 37082"/>
              <a:gd name="adj2" fmla="val -20989"/>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Cómo</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sufrió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tu</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país</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7" name="Rectangle 26">
            <a:extLst>
              <a:ext uri="{FF2B5EF4-FFF2-40B4-BE49-F238E27FC236}">
                <a16:creationId xmlns:a16="http://schemas.microsoft.com/office/drawing/2014/main" id="{337C9F96-D1B8-4E70-9CF7-8D5344A013B0}"/>
              </a:ext>
            </a:extLst>
          </p:cNvPr>
          <p:cNvSpPr/>
          <p:nvPr/>
        </p:nvSpPr>
        <p:spPr>
          <a:xfrm>
            <a:off x="5915109" y="5851121"/>
            <a:ext cx="161324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AD1519"/>
                </a:solidFill>
                <a:effectLst/>
                <a:uLnTx/>
                <a:uFillTx/>
                <a:latin typeface="Century Gothic"/>
                <a:ea typeface="+mn-ea"/>
                <a:cs typeface="+mn-cs"/>
              </a:rPr>
              <a:t>Héctor</a:t>
            </a:r>
          </a:p>
        </p:txBody>
      </p:sp>
      <p:sp>
        <p:nvSpPr>
          <p:cNvPr id="29" name="Speech Bubble: Rectangle with Corners Rounded 28">
            <a:extLst>
              <a:ext uri="{FF2B5EF4-FFF2-40B4-BE49-F238E27FC236}">
                <a16:creationId xmlns:a16="http://schemas.microsoft.com/office/drawing/2014/main" id="{DB6FC85E-C616-4463-8474-73A2344E32A6}"/>
              </a:ext>
            </a:extLst>
          </p:cNvPr>
          <p:cNvSpPr/>
          <p:nvPr/>
        </p:nvSpPr>
        <p:spPr>
          <a:xfrm>
            <a:off x="9324223" y="4716810"/>
            <a:ext cx="2552664" cy="640000"/>
          </a:xfrm>
          <a:prstGeom prst="wedgeRoundRectCallout">
            <a:avLst>
              <a:gd name="adj1" fmla="val 40003"/>
              <a:gd name="adj2" fmla="val 25835"/>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Dónde</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naciste</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2" name="Speech Bubble: Rectangle with Corners Rounded 24">
            <a:extLst>
              <a:ext uri="{FF2B5EF4-FFF2-40B4-BE49-F238E27FC236}">
                <a16:creationId xmlns:a16="http://schemas.microsoft.com/office/drawing/2014/main" id="{4D785392-7195-4DC9-7793-8A38DACC28D0}"/>
              </a:ext>
            </a:extLst>
          </p:cNvPr>
          <p:cNvSpPr/>
          <p:nvPr/>
        </p:nvSpPr>
        <p:spPr>
          <a:xfrm>
            <a:off x="200330" y="4299500"/>
            <a:ext cx="2965005" cy="655088"/>
          </a:xfrm>
          <a:prstGeom prst="wedgeRoundRectCallout">
            <a:avLst>
              <a:gd name="adj1" fmla="val 39912"/>
              <a:gd name="adj2" fmla="val 8389"/>
              <a:gd name="adj3" fmla="val 16667"/>
            </a:avLst>
          </a:prstGeom>
          <a:ln/>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Por qué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tu</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padre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decidió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salir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del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país</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spTree>
    <p:extLst>
      <p:ext uri="{BB962C8B-B14F-4D97-AF65-F5344CB8AC3E}">
        <p14:creationId xmlns:p14="http://schemas.microsoft.com/office/powerpoint/2010/main" val="384967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3" grpId="0" animBg="1"/>
      <p:bldP spid="26" grpId="0" animBg="1"/>
      <p:bldP spid="29" grpId="0" animBg="1"/>
      <p:bldP spid="2"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D173F40-9A86-AD02-56D5-3EE821350D90}"/>
              </a:ext>
            </a:extLst>
          </p:cNvPr>
          <p:cNvSpPr>
            <a:spLocks noGrp="1"/>
          </p:cNvSpPr>
          <p:nvPr>
            <p:ph type="title"/>
          </p:nvPr>
        </p:nvSpPr>
        <p:spPr>
          <a:xfrm>
            <a:off x="0" y="213557"/>
            <a:ext cx="4481548" cy="647577"/>
          </a:xfrm>
        </p:spPr>
        <p:txBody>
          <a:bodyPr>
            <a:normAutofit/>
          </a:bodyPr>
          <a:lstStyle/>
          <a:p>
            <a:r>
              <a:rPr lang="en-ES" dirty="0"/>
              <a:t>Entrevista a Héctor</a:t>
            </a:r>
          </a:p>
        </p:txBody>
      </p:sp>
      <p:pic>
        <p:nvPicPr>
          <p:cNvPr id="1026" name="Picture 2" descr="Free vector graphics of Boy">
            <a:extLst>
              <a:ext uri="{FF2B5EF4-FFF2-40B4-BE49-F238E27FC236}">
                <a16:creationId xmlns:a16="http://schemas.microsoft.com/office/drawing/2014/main" id="{BBCCA373-35EB-4F0A-975D-2BF687BDFB5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5248818" y="3638887"/>
            <a:ext cx="2373859" cy="2396900"/>
          </a:xfrm>
          <a:prstGeom prst="rect">
            <a:avLst/>
          </a:prstGeom>
          <a:noFill/>
          <a:extLst>
            <a:ext uri="{909E8E84-426E-40DD-AFC4-6F175D3DCCD1}">
              <a14:hiddenFill xmlns:a14="http://schemas.microsoft.com/office/drawing/2010/main">
                <a:solidFill>
                  <a:srgbClr val="FFFFFF"/>
                </a:solidFill>
              </a14:hiddenFill>
            </a:ext>
          </a:extLst>
        </p:spPr>
      </p:pic>
      <p:sp>
        <p:nvSpPr>
          <p:cNvPr id="9" name="Speech Bubble: Oval 8">
            <a:extLst>
              <a:ext uri="{FF2B5EF4-FFF2-40B4-BE49-F238E27FC236}">
                <a16:creationId xmlns:a16="http://schemas.microsoft.com/office/drawing/2014/main" id="{C1EA3BB8-4F32-4101-AD68-DF679BFC0BA0}"/>
              </a:ext>
            </a:extLst>
          </p:cNvPr>
          <p:cNvSpPr/>
          <p:nvPr/>
        </p:nvSpPr>
        <p:spPr>
          <a:xfrm>
            <a:off x="58418" y="4756566"/>
            <a:ext cx="5177148" cy="1545855"/>
          </a:xfrm>
          <a:prstGeom prst="wedgeEllipseCallout">
            <a:avLst>
              <a:gd name="adj1" fmla="val 51546"/>
              <a:gd name="adj2" fmla="val -55802"/>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El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nivel de violencia creció demasiado.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Ya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no</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 era seguro caminar por la calle.</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1" name="Speech Bubble: Oval 10">
            <a:extLst>
              <a:ext uri="{FF2B5EF4-FFF2-40B4-BE49-F238E27FC236}">
                <a16:creationId xmlns:a16="http://schemas.microsoft.com/office/drawing/2014/main" id="{91CE7140-5913-4DFE-B856-E3BC122577F1}"/>
              </a:ext>
            </a:extLst>
          </p:cNvPr>
          <p:cNvSpPr/>
          <p:nvPr/>
        </p:nvSpPr>
        <p:spPr>
          <a:xfrm>
            <a:off x="213256" y="2742209"/>
            <a:ext cx="5261966" cy="1403300"/>
          </a:xfrm>
          <a:prstGeom prst="wedgeEllipseCallout">
            <a:avLst>
              <a:gd name="adj1" fmla="val 58707"/>
              <a:gd name="adj2" fmla="val 50451"/>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Los primeros meses no asistí a la escuela debido a las dificultades con el sistema. </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2" name="Speech Bubble: Oval 11">
            <a:extLst>
              <a:ext uri="{FF2B5EF4-FFF2-40B4-BE49-F238E27FC236}">
                <a16:creationId xmlns:a16="http://schemas.microsoft.com/office/drawing/2014/main" id="{22A26B2B-67CE-49FE-B5E1-CC427E32F784}"/>
              </a:ext>
            </a:extLst>
          </p:cNvPr>
          <p:cNvSpPr/>
          <p:nvPr/>
        </p:nvSpPr>
        <p:spPr>
          <a:xfrm>
            <a:off x="2642525" y="891096"/>
            <a:ext cx="4314534" cy="1551393"/>
          </a:xfrm>
          <a:prstGeom prst="wedgeEllipseCallout">
            <a:avLst>
              <a:gd name="adj1" fmla="val 33354"/>
              <a:gd name="adj2" fmla="val 121258"/>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Cuando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el</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gobierno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 Colombia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me ofreció la oportunidad de estudiar. </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3" name="Speech Bubble: Oval 12">
            <a:extLst>
              <a:ext uri="{FF2B5EF4-FFF2-40B4-BE49-F238E27FC236}">
                <a16:creationId xmlns:a16="http://schemas.microsoft.com/office/drawing/2014/main" id="{186DF2E0-C310-410A-8CCF-4DDBD585150B}"/>
              </a:ext>
            </a:extLst>
          </p:cNvPr>
          <p:cNvSpPr/>
          <p:nvPr/>
        </p:nvSpPr>
        <p:spPr>
          <a:xfrm>
            <a:off x="7060024" y="956288"/>
            <a:ext cx="4997713" cy="1486202"/>
          </a:xfrm>
          <a:prstGeom prst="wedgeEllipseCallout">
            <a:avLst>
              <a:gd name="adj1" fmla="val -56984"/>
              <a:gd name="adj2" fmla="val 105722"/>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Un día un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joven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 una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banda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mató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un amigo de mi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tío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El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próximo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día mi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familia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salió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del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país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4" name="Speech Bubble: Oval 13">
            <a:extLst>
              <a:ext uri="{FF2B5EF4-FFF2-40B4-BE49-F238E27FC236}">
                <a16:creationId xmlns:a16="http://schemas.microsoft.com/office/drawing/2014/main" id="{E6C37F44-67A9-4635-BC70-4FFD87648108}"/>
              </a:ext>
            </a:extLst>
          </p:cNvPr>
          <p:cNvSpPr/>
          <p:nvPr/>
        </p:nvSpPr>
        <p:spPr>
          <a:xfrm>
            <a:off x="6992990" y="3034306"/>
            <a:ext cx="4858809" cy="1558570"/>
          </a:xfrm>
          <a:prstGeom prst="wedgeEllipseCallout">
            <a:avLst>
              <a:gd name="adj1" fmla="val -46707"/>
              <a:gd name="adj2" fmla="val 50507"/>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E</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l precio de los productos básicos subió… ¡y de repente no había comida en los supermercados!</a:t>
            </a:r>
            <a:endParaRPr kumimoji="0" lang="en-GB" sz="2000" b="0" i="0" u="none" strike="noStrike" kern="1200" cap="none" spc="0" normalizeH="0" baseline="0" noProof="0" dirty="0">
              <a:ln>
                <a:noFill/>
              </a:ln>
              <a:solidFill>
                <a:srgbClr val="3A3838"/>
              </a:solidFill>
              <a:effectLst/>
              <a:uLnTx/>
              <a:uFillTx/>
              <a:latin typeface="Century Gothic"/>
              <a:ea typeface="+mn-ea"/>
              <a:cs typeface="+mn-cs"/>
            </a:endParaRPr>
          </a:p>
        </p:txBody>
      </p:sp>
      <p:sp>
        <p:nvSpPr>
          <p:cNvPr id="15" name="Speech Bubble: Oval 14">
            <a:extLst>
              <a:ext uri="{FF2B5EF4-FFF2-40B4-BE49-F238E27FC236}">
                <a16:creationId xmlns:a16="http://schemas.microsoft.com/office/drawing/2014/main" id="{BD0BE199-F937-4E8C-8308-74DD607354FE}"/>
              </a:ext>
            </a:extLst>
          </p:cNvPr>
          <p:cNvSpPr/>
          <p:nvPr/>
        </p:nvSpPr>
        <p:spPr>
          <a:xfrm>
            <a:off x="7929611" y="5271308"/>
            <a:ext cx="3444948" cy="949146"/>
          </a:xfrm>
          <a:prstGeom prst="wedgeEllipseCallout">
            <a:avLst>
              <a:gd name="adj1" fmla="val -62548"/>
              <a:gd name="adj2" fmla="val -34435"/>
            </a:avLst>
          </a:prstGeom>
          <a:solidFill>
            <a:srgbClr val="FCE4E5"/>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Nací</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y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crecí</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Venezuela.</a:t>
            </a:r>
          </a:p>
        </p:txBody>
      </p:sp>
      <p:sp>
        <p:nvSpPr>
          <p:cNvPr id="27" name="Rectangle 26">
            <a:extLst>
              <a:ext uri="{FF2B5EF4-FFF2-40B4-BE49-F238E27FC236}">
                <a16:creationId xmlns:a16="http://schemas.microsoft.com/office/drawing/2014/main" id="{337C9F96-D1B8-4E70-9CF7-8D5344A013B0}"/>
              </a:ext>
            </a:extLst>
          </p:cNvPr>
          <p:cNvSpPr/>
          <p:nvPr/>
        </p:nvSpPr>
        <p:spPr>
          <a:xfrm>
            <a:off x="5915109" y="5851121"/>
            <a:ext cx="1613242"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AD1519"/>
                </a:solidFill>
                <a:effectLst/>
                <a:uLnTx/>
                <a:uFillTx/>
                <a:latin typeface="Century Gothic"/>
                <a:ea typeface="+mn-ea"/>
                <a:cs typeface="+mn-cs"/>
              </a:rPr>
              <a:t>Héctor</a:t>
            </a:r>
          </a:p>
        </p:txBody>
      </p:sp>
      <p:sp>
        <p:nvSpPr>
          <p:cNvPr id="4" name="Speech Bubble: Rectangle with Corners Rounded 3">
            <a:extLst>
              <a:ext uri="{FF2B5EF4-FFF2-40B4-BE49-F238E27FC236}">
                <a16:creationId xmlns:a16="http://schemas.microsoft.com/office/drawing/2014/main" id="{A4B9DF36-0FFF-9F70-6B01-F501BD116372}"/>
              </a:ext>
            </a:extLst>
          </p:cNvPr>
          <p:cNvSpPr/>
          <p:nvPr/>
        </p:nvSpPr>
        <p:spPr>
          <a:xfrm>
            <a:off x="134263" y="4293603"/>
            <a:ext cx="3334139" cy="726672"/>
          </a:xfrm>
          <a:prstGeom prst="wedgeRoundRectCallout">
            <a:avLst>
              <a:gd name="adj1" fmla="val -33875"/>
              <a:gd name="adj2" fmla="val 20278"/>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Hasta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cuándo</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vivió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tu</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familia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en Venezuela?</a:t>
            </a:r>
          </a:p>
        </p:txBody>
      </p:sp>
      <p:sp>
        <p:nvSpPr>
          <p:cNvPr id="5" name="Speech Bubble: Rectangle with Corners Rounded 4">
            <a:extLst>
              <a:ext uri="{FF2B5EF4-FFF2-40B4-BE49-F238E27FC236}">
                <a16:creationId xmlns:a16="http://schemas.microsoft.com/office/drawing/2014/main" id="{747C37D8-73BD-9AA5-1ACC-C9A155736CF5}"/>
              </a:ext>
            </a:extLst>
          </p:cNvPr>
          <p:cNvSpPr/>
          <p:nvPr/>
        </p:nvSpPr>
        <p:spPr>
          <a:xfrm>
            <a:off x="134263" y="2229013"/>
            <a:ext cx="3000661" cy="726673"/>
          </a:xfrm>
          <a:prstGeom prst="wedgeRoundRectCallout">
            <a:avLst>
              <a:gd name="adj1" fmla="val 29339"/>
              <a:gd name="adj2" fmla="val 14283"/>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ES" sz="2000" b="1" i="0" u="none" strike="noStrike" kern="1200" cap="none" spc="0" normalizeH="0" baseline="0" noProof="0" dirty="0">
                <a:ln>
                  <a:noFill/>
                </a:ln>
                <a:solidFill>
                  <a:srgbClr val="3A3838"/>
                </a:solidFill>
                <a:effectLst/>
                <a:uLnTx/>
                <a:uFillTx/>
                <a:latin typeface="Century Gothic"/>
                <a:ea typeface="+mn-ea"/>
                <a:cs typeface="+mn-cs"/>
              </a:rPr>
              <a:t>A qué </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escuela asististe al principio?</a:t>
            </a:r>
          </a:p>
        </p:txBody>
      </p:sp>
      <p:sp>
        <p:nvSpPr>
          <p:cNvPr id="6" name="Speech Bubble: Rectangle with Corners Rounded 5">
            <a:extLst>
              <a:ext uri="{FF2B5EF4-FFF2-40B4-BE49-F238E27FC236}">
                <a16:creationId xmlns:a16="http://schemas.microsoft.com/office/drawing/2014/main" id="{E996EBFD-03A6-8CD7-AA51-D3BE07C93CA7}"/>
              </a:ext>
            </a:extLst>
          </p:cNvPr>
          <p:cNvSpPr/>
          <p:nvPr/>
        </p:nvSpPr>
        <p:spPr>
          <a:xfrm>
            <a:off x="4535673" y="242259"/>
            <a:ext cx="2952990" cy="736641"/>
          </a:xfrm>
          <a:prstGeom prst="wedgeRoundRectCallout">
            <a:avLst>
              <a:gd name="adj1" fmla="val 18545"/>
              <a:gd name="adj2" fmla="val 14572"/>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En qué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momento</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asististe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 la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escuela</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7" name="Speech Bubble: Rectangle with Corners Rounded 6">
            <a:extLst>
              <a:ext uri="{FF2B5EF4-FFF2-40B4-BE49-F238E27FC236}">
                <a16:creationId xmlns:a16="http://schemas.microsoft.com/office/drawing/2014/main" id="{F136F97A-B1F6-E1B2-8949-CF0209385216}"/>
              </a:ext>
            </a:extLst>
          </p:cNvPr>
          <p:cNvSpPr/>
          <p:nvPr/>
        </p:nvSpPr>
        <p:spPr>
          <a:xfrm>
            <a:off x="9095042" y="2530878"/>
            <a:ext cx="2883702" cy="655087"/>
          </a:xfrm>
          <a:prstGeom prst="wedgeRoundRectCallout">
            <a:avLst>
              <a:gd name="adj1" fmla="val 37082"/>
              <a:gd name="adj2" fmla="val -20989"/>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De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manera</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sufrió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tu</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país</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8" name="Speech Bubble: Rectangle with Corners Rounded 7">
            <a:extLst>
              <a:ext uri="{FF2B5EF4-FFF2-40B4-BE49-F238E27FC236}">
                <a16:creationId xmlns:a16="http://schemas.microsoft.com/office/drawing/2014/main" id="{C4FBDB57-81FF-2E51-1488-5F43E5B6AF7C}"/>
              </a:ext>
            </a:extLst>
          </p:cNvPr>
          <p:cNvSpPr/>
          <p:nvPr/>
        </p:nvSpPr>
        <p:spPr>
          <a:xfrm>
            <a:off x="9324223" y="4716810"/>
            <a:ext cx="2552664" cy="640000"/>
          </a:xfrm>
          <a:prstGeom prst="wedgeRoundRectCallout">
            <a:avLst>
              <a:gd name="adj1" fmla="val 40003"/>
              <a:gd name="adj2" fmla="val 25835"/>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En</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qué</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1" i="0" u="none" strike="noStrike" kern="1200" cap="none" spc="0" normalizeH="0" baseline="0" noProof="0" dirty="0" err="1">
                <a:ln>
                  <a:noFill/>
                </a:ln>
                <a:solidFill>
                  <a:srgbClr val="3A3838"/>
                </a:solidFill>
                <a:effectLst/>
                <a:uLnTx/>
                <a:uFillTx/>
                <a:latin typeface="Century Gothic"/>
                <a:ea typeface="+mn-ea"/>
                <a:cs typeface="+mn-cs"/>
              </a:rPr>
              <a:t>país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naciste</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sp>
        <p:nvSpPr>
          <p:cNvPr id="10" name="Speech Bubble: Rectangle with Corners Rounded 24">
            <a:extLst>
              <a:ext uri="{FF2B5EF4-FFF2-40B4-BE49-F238E27FC236}">
                <a16:creationId xmlns:a16="http://schemas.microsoft.com/office/drawing/2014/main" id="{601DD721-99C4-8266-6465-892FFFEEA35A}"/>
              </a:ext>
            </a:extLst>
          </p:cNvPr>
          <p:cNvSpPr/>
          <p:nvPr/>
        </p:nvSpPr>
        <p:spPr>
          <a:xfrm>
            <a:off x="8911882" y="395254"/>
            <a:ext cx="2965005" cy="655088"/>
          </a:xfrm>
          <a:prstGeom prst="wedgeRoundRectCallout">
            <a:avLst>
              <a:gd name="adj1" fmla="val 39912"/>
              <a:gd name="adj2" fmla="val 8389"/>
              <a:gd name="adj3" fmla="val 16667"/>
            </a:avLst>
          </a:prstGeom>
          <a:ln/>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r>
              <a:rPr kumimoji="0" lang="en-GB" sz="2000" b="1" i="0" u="none" strike="noStrike" kern="1200" cap="none" spc="0" normalizeH="0" baseline="0" noProof="0" dirty="0">
                <a:ln>
                  <a:noFill/>
                </a:ln>
                <a:solidFill>
                  <a:srgbClr val="3A3838"/>
                </a:solidFill>
                <a:effectLst/>
                <a:uLnTx/>
                <a:uFillTx/>
                <a:latin typeface="Century Gothic"/>
                <a:ea typeface="+mn-ea"/>
                <a:cs typeface="+mn-cs"/>
              </a:rPr>
              <a:t>Por qué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tu</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padre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decidió</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salir</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del </a:t>
            </a:r>
            <a:r>
              <a:rPr kumimoji="0" lang="en-GB" sz="2000" b="0" i="0" u="none" strike="noStrike" kern="1200" cap="none" spc="0" normalizeH="0" baseline="0" noProof="0" dirty="0" err="1">
                <a:ln>
                  <a:noFill/>
                </a:ln>
                <a:solidFill>
                  <a:srgbClr val="3A3838"/>
                </a:solidFill>
                <a:effectLst/>
                <a:uLnTx/>
                <a:uFillTx/>
                <a:latin typeface="Century Gothic"/>
                <a:ea typeface="+mn-ea"/>
                <a:cs typeface="+mn-cs"/>
              </a:rPr>
              <a:t>país</a:t>
            </a:r>
            <a:r>
              <a:rPr kumimoji="0" lang="en-ES" sz="2000" b="0" i="0" u="none" strike="noStrike" kern="1200" cap="none" spc="0" normalizeH="0" baseline="0" noProof="0" dirty="0">
                <a:ln>
                  <a:noFill/>
                </a:ln>
                <a:solidFill>
                  <a:srgbClr val="3A3838"/>
                </a:solidFill>
                <a:effectLst/>
                <a:uLnTx/>
                <a:uFillTx/>
                <a:latin typeface="Century Gothic"/>
                <a:ea typeface="+mn-ea"/>
                <a:cs typeface="+mn-cs"/>
              </a:rPr>
              <a:t>?</a:t>
            </a:r>
          </a:p>
        </p:txBody>
      </p:sp>
      <p:grpSp>
        <p:nvGrpSpPr>
          <p:cNvPr id="16" name="Group 15">
            <a:extLst>
              <a:ext uri="{FF2B5EF4-FFF2-40B4-BE49-F238E27FC236}">
                <a16:creationId xmlns:a16="http://schemas.microsoft.com/office/drawing/2014/main" id="{0CCE485D-2D85-1FF8-BF63-62F1B655A83B}"/>
              </a:ext>
            </a:extLst>
          </p:cNvPr>
          <p:cNvGrpSpPr/>
          <p:nvPr/>
        </p:nvGrpSpPr>
        <p:grpSpPr>
          <a:xfrm>
            <a:off x="83977" y="979969"/>
            <a:ext cx="1061089" cy="344128"/>
            <a:chOff x="7758664" y="380605"/>
            <a:chExt cx="1026170" cy="344128"/>
          </a:xfrm>
        </p:grpSpPr>
        <p:sp>
          <p:nvSpPr>
            <p:cNvPr id="17" name="TextBox 16">
              <a:extLst>
                <a:ext uri="{FF2B5EF4-FFF2-40B4-BE49-F238E27FC236}">
                  <a16:creationId xmlns:a16="http://schemas.microsoft.com/office/drawing/2014/main" id="{AF3855FF-45B4-D7C9-5781-9077F3E0C791}"/>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3A3838"/>
                  </a:solidFill>
                  <a:effectLst/>
                  <a:uLnTx/>
                  <a:uFillTx/>
                  <a:latin typeface="Century Gothic"/>
                  <a:ea typeface="+mn-ea"/>
                  <a:cs typeface="+mn-cs"/>
                </a:rPr>
                <a:t>Higher</a:t>
              </a:r>
              <a:endParaRPr kumimoji="0" lang="en-ES" sz="2000" b="1" i="0" u="none" strike="noStrike" kern="1200" cap="none" spc="0" normalizeH="0" baseline="0" noProof="0" dirty="0">
                <a:ln>
                  <a:noFill/>
                </a:ln>
                <a:solidFill>
                  <a:srgbClr val="3A3838"/>
                </a:solidFill>
                <a:effectLst/>
                <a:uLnTx/>
                <a:uFillTx/>
                <a:latin typeface="Century Gothic"/>
                <a:ea typeface="+mn-ea"/>
                <a:cs typeface="+mn-cs"/>
              </a:endParaRPr>
            </a:p>
          </p:txBody>
        </p:sp>
        <p:cxnSp>
          <p:nvCxnSpPr>
            <p:cNvPr id="18" name="Straight Connector 17">
              <a:extLst>
                <a:ext uri="{FF2B5EF4-FFF2-40B4-BE49-F238E27FC236}">
                  <a16:creationId xmlns:a16="http://schemas.microsoft.com/office/drawing/2014/main" id="{4EEB7D29-EE8F-2401-4E66-657EB82C5C51}"/>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7AA12A1-A835-ADD5-0BC2-006B5CA3D346}"/>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6A5FC46F-627C-8AAF-1806-D5D73E42058F}"/>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C8518B9-15B7-BDA3-7A45-4A94D59858BB}"/>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83176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349C0D-56FF-B87D-738A-68B5764476FF}"/>
              </a:ext>
            </a:extLst>
          </p:cNvPr>
          <p:cNvSpPr>
            <a:spLocks noGrp="1"/>
          </p:cNvSpPr>
          <p:nvPr>
            <p:ph type="body" sz="quarter" idx="10"/>
          </p:nvPr>
        </p:nvSpPr>
        <p:spPr>
          <a:xfrm>
            <a:off x="373064" y="1111517"/>
            <a:ext cx="11282432" cy="877822"/>
          </a:xfrm>
        </p:spPr>
        <p:txBody>
          <a:bodyPr/>
          <a:lstStyle/>
          <a:p>
            <a:r>
              <a:rPr lang="en-GB" sz="2400" dirty="0">
                <a:solidFill>
                  <a:srgbClr val="514F4F"/>
                </a:solidFill>
              </a:rPr>
              <a:t>Som</a:t>
            </a:r>
            <a:r>
              <a:rPr lang="en-GB" dirty="0">
                <a:solidFill>
                  <a:srgbClr val="514F4F"/>
                </a:solidFill>
              </a:rPr>
              <a:t>e </a:t>
            </a:r>
            <a:r>
              <a:rPr lang="en-GB" b="1" dirty="0">
                <a:solidFill>
                  <a:srgbClr val="514F4F"/>
                </a:solidFill>
              </a:rPr>
              <a:t>–er </a:t>
            </a:r>
            <a:r>
              <a:rPr lang="en-GB" dirty="0">
                <a:solidFill>
                  <a:srgbClr val="514F4F"/>
                </a:solidFill>
              </a:rPr>
              <a:t>and </a:t>
            </a:r>
            <a:r>
              <a:rPr lang="en-GB" b="1" dirty="0">
                <a:solidFill>
                  <a:srgbClr val="514F4F"/>
                </a:solidFill>
              </a:rPr>
              <a:t>–</a:t>
            </a:r>
            <a:r>
              <a:rPr lang="en-GB" b="1" dirty="0" err="1">
                <a:solidFill>
                  <a:srgbClr val="514F4F"/>
                </a:solidFill>
              </a:rPr>
              <a:t>ir</a:t>
            </a:r>
            <a:r>
              <a:rPr lang="en-GB" b="1" dirty="0">
                <a:solidFill>
                  <a:srgbClr val="514F4F"/>
                </a:solidFill>
              </a:rPr>
              <a:t> </a:t>
            </a:r>
            <a:r>
              <a:rPr lang="en-GB" dirty="0">
                <a:solidFill>
                  <a:srgbClr val="514F4F"/>
                </a:solidFill>
              </a:rPr>
              <a:t>verbs have a </a:t>
            </a:r>
            <a:r>
              <a:rPr lang="en-GB" b="1" dirty="0">
                <a:solidFill>
                  <a:srgbClr val="514F4F"/>
                </a:solidFill>
              </a:rPr>
              <a:t>spelling change </a:t>
            </a:r>
            <a:r>
              <a:rPr lang="en-GB" dirty="0">
                <a:solidFill>
                  <a:srgbClr val="514F4F"/>
                </a:solidFill>
              </a:rPr>
              <a:t>when they are used in the </a:t>
            </a:r>
            <a:r>
              <a:rPr lang="en-GB" b="1" dirty="0">
                <a:solidFill>
                  <a:srgbClr val="514F4F"/>
                </a:solidFill>
              </a:rPr>
              <a:t>3</a:t>
            </a:r>
            <a:r>
              <a:rPr lang="en-GB" b="1" baseline="30000" dirty="0">
                <a:solidFill>
                  <a:srgbClr val="514F4F"/>
                </a:solidFill>
              </a:rPr>
              <a:t>rd</a:t>
            </a:r>
            <a:r>
              <a:rPr lang="en-GB" dirty="0">
                <a:solidFill>
                  <a:srgbClr val="514F4F"/>
                </a:solidFill>
              </a:rPr>
              <a:t> </a:t>
            </a:r>
            <a:r>
              <a:rPr lang="en-GB" b="1" dirty="0">
                <a:solidFill>
                  <a:srgbClr val="514F4F"/>
                </a:solidFill>
              </a:rPr>
              <a:t>person singular </a:t>
            </a:r>
            <a:r>
              <a:rPr lang="en-GB" dirty="0">
                <a:solidFill>
                  <a:srgbClr val="514F4F"/>
                </a:solidFill>
              </a:rPr>
              <a:t>of the </a:t>
            </a:r>
            <a:r>
              <a:rPr lang="en-GB" b="1" dirty="0" err="1">
                <a:solidFill>
                  <a:srgbClr val="514F4F"/>
                </a:solidFill>
              </a:rPr>
              <a:t>preterite</a:t>
            </a:r>
            <a:r>
              <a:rPr lang="en-GB" dirty="0">
                <a:solidFill>
                  <a:srgbClr val="514F4F"/>
                </a:solidFill>
              </a:rPr>
              <a:t>.</a:t>
            </a:r>
          </a:p>
        </p:txBody>
      </p:sp>
      <p:sp>
        <p:nvSpPr>
          <p:cNvPr id="3" name="Title 2">
            <a:extLst>
              <a:ext uri="{FF2B5EF4-FFF2-40B4-BE49-F238E27FC236}">
                <a16:creationId xmlns:a16="http://schemas.microsoft.com/office/drawing/2014/main" id="{4324CADE-B646-DF00-B8D5-F850858EB796}"/>
              </a:ext>
            </a:extLst>
          </p:cNvPr>
          <p:cNvSpPr>
            <a:spLocks noGrp="1"/>
          </p:cNvSpPr>
          <p:nvPr>
            <p:ph type="title"/>
          </p:nvPr>
        </p:nvSpPr>
        <p:spPr>
          <a:xfrm>
            <a:off x="-1" y="213557"/>
            <a:ext cx="10467579" cy="647577"/>
          </a:xfrm>
        </p:spPr>
        <p:txBody>
          <a:bodyPr>
            <a:normAutofit/>
          </a:bodyPr>
          <a:lstStyle/>
          <a:p>
            <a:r>
              <a:rPr lang="en-US" sz="2800" dirty="0"/>
              <a:t>Addition of 'y' in 3rd person singular </a:t>
            </a:r>
            <a:r>
              <a:rPr lang="en-US" sz="2800" dirty="0" err="1"/>
              <a:t>preterite</a:t>
            </a:r>
            <a:r>
              <a:rPr lang="en-US" sz="2800" dirty="0"/>
              <a:t> verbs</a:t>
            </a:r>
            <a:endParaRPr lang="en-ES" sz="2800" dirty="0"/>
          </a:p>
        </p:txBody>
      </p:sp>
      <p:grpSp>
        <p:nvGrpSpPr>
          <p:cNvPr id="10" name="Group 9">
            <a:extLst>
              <a:ext uri="{FF2B5EF4-FFF2-40B4-BE49-F238E27FC236}">
                <a16:creationId xmlns:a16="http://schemas.microsoft.com/office/drawing/2014/main" id="{BC3EE39B-6939-48F2-899F-37839DBC67CA}"/>
              </a:ext>
            </a:extLst>
          </p:cNvPr>
          <p:cNvGrpSpPr/>
          <p:nvPr/>
        </p:nvGrpSpPr>
        <p:grpSpPr>
          <a:xfrm>
            <a:off x="10847540" y="492310"/>
            <a:ext cx="1061089" cy="344128"/>
            <a:chOff x="7758664" y="380605"/>
            <a:chExt cx="1026170" cy="344128"/>
          </a:xfrm>
        </p:grpSpPr>
        <p:sp>
          <p:nvSpPr>
            <p:cNvPr id="11" name="TextBox 10">
              <a:extLst>
                <a:ext uri="{FF2B5EF4-FFF2-40B4-BE49-F238E27FC236}">
                  <a16:creationId xmlns:a16="http://schemas.microsoft.com/office/drawing/2014/main" id="{978F8900-6F13-47F2-8601-24B3FD63E966}"/>
                </a:ext>
              </a:extLst>
            </p:cNvPr>
            <p:cNvSpPr txBox="1"/>
            <p:nvPr/>
          </p:nvSpPr>
          <p:spPr>
            <a:xfrm>
              <a:off x="7769593" y="380605"/>
              <a:ext cx="993381" cy="344128"/>
            </a:xfrm>
            <a:prstGeom prst="rect">
              <a:avLst/>
            </a:prstGeom>
            <a:solidFill>
              <a:srgbClr val="FABD00"/>
            </a:solidFill>
          </p:spPr>
          <p:txBody>
            <a:bodyPr wrap="square" tIns="0" bIns="36000" rtlCol="0" anchor="t">
              <a:spAutoFit/>
            </a:bodyPr>
            <a:lstStyle/>
            <a:p>
              <a:r>
                <a:rPr lang="en-GB" sz="2000" b="1" dirty="0"/>
                <a:t>Higher</a:t>
              </a:r>
              <a:endParaRPr lang="en-ES" sz="2000" b="1" dirty="0"/>
            </a:p>
          </p:txBody>
        </p:sp>
        <p:cxnSp>
          <p:nvCxnSpPr>
            <p:cNvPr id="12" name="Straight Connector 11">
              <a:extLst>
                <a:ext uri="{FF2B5EF4-FFF2-40B4-BE49-F238E27FC236}">
                  <a16:creationId xmlns:a16="http://schemas.microsoft.com/office/drawing/2014/main" id="{42137CD3-3FA3-4D83-A9DC-B8EFD953CD64}"/>
                </a:ext>
              </a:extLst>
            </p:cNvPr>
            <p:cNvCxnSpPr>
              <a:cxnSpLocks/>
            </p:cNvCxnSpPr>
            <p:nvPr/>
          </p:nvCxnSpPr>
          <p:spPr>
            <a:xfrm>
              <a:off x="7758664" y="380605"/>
              <a:ext cx="5047" cy="34141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0564FE3A-1843-4829-A9C0-F8F1423C1CD1}"/>
                </a:ext>
              </a:extLst>
            </p:cNvPr>
            <p:cNvCxnSpPr>
              <a:cxnSpLocks/>
            </p:cNvCxnSpPr>
            <p:nvPr/>
          </p:nvCxnSpPr>
          <p:spPr>
            <a:xfrm>
              <a:off x="8773903" y="401788"/>
              <a:ext cx="0" cy="32022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B249354-4CD1-4041-BCFF-16D575088E1C}"/>
                </a:ext>
              </a:extLst>
            </p:cNvPr>
            <p:cNvCxnSpPr>
              <a:cxnSpLocks/>
            </p:cNvCxnSpPr>
            <p:nvPr/>
          </p:nvCxnSpPr>
          <p:spPr>
            <a:xfrm flipH="1" flipV="1">
              <a:off x="7758664" y="713519"/>
              <a:ext cx="1026169" cy="464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D96B1BE-D5E6-46EF-A3F6-30B694FA875D}"/>
                </a:ext>
              </a:extLst>
            </p:cNvPr>
            <p:cNvCxnSpPr>
              <a:cxnSpLocks/>
            </p:cNvCxnSpPr>
            <p:nvPr/>
          </p:nvCxnSpPr>
          <p:spPr>
            <a:xfrm flipH="1" flipV="1">
              <a:off x="7758664" y="392527"/>
              <a:ext cx="1026170" cy="2251"/>
            </a:xfrm>
            <a:prstGeom prst="line">
              <a:avLst/>
            </a:prstGeom>
            <a:ln w="28575"/>
          </p:spPr>
          <p:style>
            <a:lnRef idx="1">
              <a:schemeClr val="accent1"/>
            </a:lnRef>
            <a:fillRef idx="0">
              <a:schemeClr val="accent1"/>
            </a:fillRef>
            <a:effectRef idx="0">
              <a:schemeClr val="accent1"/>
            </a:effectRef>
            <a:fontRef idx="minor">
              <a:schemeClr val="tx1"/>
            </a:fontRef>
          </p:style>
        </p:cxnSp>
      </p:grpSp>
      <p:sp>
        <p:nvSpPr>
          <p:cNvPr id="16" name="Rectangle 10">
            <a:extLst>
              <a:ext uri="{FF2B5EF4-FFF2-40B4-BE49-F238E27FC236}">
                <a16:creationId xmlns:a16="http://schemas.microsoft.com/office/drawing/2014/main" id="{A76D0C88-258E-4789-99A4-5825D6671BF0}"/>
              </a:ext>
            </a:extLst>
          </p:cNvPr>
          <p:cNvSpPr/>
          <p:nvPr/>
        </p:nvSpPr>
        <p:spPr>
          <a:xfrm>
            <a:off x="1154205" y="3507193"/>
            <a:ext cx="5267789" cy="492443"/>
          </a:xfrm>
          <a:prstGeom prst="rect">
            <a:avLst/>
          </a:prstGeom>
        </p:spPr>
        <p:txBody>
          <a:bodyPr wrap="none">
            <a:spAutoFit/>
          </a:bodyPr>
          <a:lstStyle/>
          <a:p>
            <a:r>
              <a:rPr lang="en-GB" sz="2600" dirty="0">
                <a:solidFill>
                  <a:srgbClr val="514F4F"/>
                </a:solidFill>
                <a:latin typeface="Century Gothic" panose="020B0502020202020204" pitchFamily="34" charset="0"/>
              </a:rPr>
              <a:t>S/he </a:t>
            </a:r>
            <a:r>
              <a:rPr lang="en-GB" sz="2600" b="1" dirty="0">
                <a:solidFill>
                  <a:srgbClr val="514F4F"/>
                </a:solidFill>
                <a:latin typeface="Century Gothic" panose="020B0502020202020204" pitchFamily="34" charset="0"/>
              </a:rPr>
              <a:t>or </a:t>
            </a:r>
            <a:r>
              <a:rPr lang="en-GB" sz="2600" dirty="0">
                <a:solidFill>
                  <a:srgbClr val="514F4F"/>
                </a:solidFill>
                <a:latin typeface="Century Gothic" panose="020B0502020202020204" pitchFamily="34" charset="0"/>
              </a:rPr>
              <a:t>it believed = __________.</a:t>
            </a:r>
            <a:endParaRPr lang="en-GB" sz="2600" dirty="0">
              <a:solidFill>
                <a:srgbClr val="514F4F"/>
              </a:solidFill>
            </a:endParaRPr>
          </a:p>
        </p:txBody>
      </p:sp>
      <p:sp>
        <p:nvSpPr>
          <p:cNvPr id="17" name="Rectangle 12">
            <a:extLst>
              <a:ext uri="{FF2B5EF4-FFF2-40B4-BE49-F238E27FC236}">
                <a16:creationId xmlns:a16="http://schemas.microsoft.com/office/drawing/2014/main" id="{69070972-E5DB-4142-974C-E3625AFCCB5F}"/>
              </a:ext>
            </a:extLst>
          </p:cNvPr>
          <p:cNvSpPr/>
          <p:nvPr/>
        </p:nvSpPr>
        <p:spPr>
          <a:xfrm>
            <a:off x="1154205" y="5436359"/>
            <a:ext cx="5069016" cy="492443"/>
          </a:xfrm>
          <a:prstGeom prst="rect">
            <a:avLst/>
          </a:prstGeom>
        </p:spPr>
        <p:txBody>
          <a:bodyPr wrap="none">
            <a:spAutoFit/>
          </a:bodyPr>
          <a:lstStyle/>
          <a:p>
            <a:r>
              <a:rPr lang="en-GB" sz="2600" dirty="0">
                <a:solidFill>
                  <a:srgbClr val="514F4F"/>
                </a:solidFill>
                <a:latin typeface="Century Gothic" panose="020B0502020202020204" pitchFamily="34" charset="0"/>
              </a:rPr>
              <a:t>S/he </a:t>
            </a:r>
            <a:r>
              <a:rPr lang="en-GB" sz="2600" b="1" dirty="0">
                <a:solidFill>
                  <a:srgbClr val="514F4F"/>
                </a:solidFill>
                <a:latin typeface="Century Gothic" panose="020B0502020202020204" pitchFamily="34" charset="0"/>
              </a:rPr>
              <a:t>or </a:t>
            </a:r>
            <a:r>
              <a:rPr lang="en-GB" sz="2600" dirty="0">
                <a:solidFill>
                  <a:srgbClr val="514F4F"/>
                </a:solidFill>
                <a:latin typeface="Century Gothic" panose="020B0502020202020204" pitchFamily="34" charset="0"/>
              </a:rPr>
              <a:t>it  influenced= _______.</a:t>
            </a:r>
            <a:endParaRPr lang="en-GB" sz="2600" dirty="0">
              <a:solidFill>
                <a:srgbClr val="514F4F"/>
              </a:solidFill>
            </a:endParaRPr>
          </a:p>
        </p:txBody>
      </p:sp>
      <p:sp>
        <p:nvSpPr>
          <p:cNvPr id="18" name="TextBox 9">
            <a:extLst>
              <a:ext uri="{FF2B5EF4-FFF2-40B4-BE49-F238E27FC236}">
                <a16:creationId xmlns:a16="http://schemas.microsoft.com/office/drawing/2014/main" id="{08016319-9BB6-4A53-ACE1-44F012D561D7}"/>
              </a:ext>
            </a:extLst>
          </p:cNvPr>
          <p:cNvSpPr txBox="1"/>
          <p:nvPr/>
        </p:nvSpPr>
        <p:spPr>
          <a:xfrm>
            <a:off x="4730381" y="3488504"/>
            <a:ext cx="175058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cre</a:t>
            </a:r>
            <a:r>
              <a:rPr lang="en-GB" sz="2600" b="1" dirty="0" err="1">
                <a:solidFill>
                  <a:srgbClr val="AE1518"/>
                </a:solidFill>
                <a:latin typeface="Century Gothic" panose="020B0502020202020204" pitchFamily="34" charset="0"/>
              </a:rPr>
              <a:t>yó</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19" name="TextBox 11">
            <a:extLst>
              <a:ext uri="{FF2B5EF4-FFF2-40B4-BE49-F238E27FC236}">
                <a16:creationId xmlns:a16="http://schemas.microsoft.com/office/drawing/2014/main" id="{4EBBBC1E-8894-4903-BCDC-D4EE4ADABD0A}"/>
              </a:ext>
            </a:extLst>
          </p:cNvPr>
          <p:cNvSpPr txBox="1"/>
          <p:nvPr/>
        </p:nvSpPr>
        <p:spPr>
          <a:xfrm>
            <a:off x="4736679" y="5383782"/>
            <a:ext cx="1233947"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influ</a:t>
            </a:r>
            <a:r>
              <a:rPr lang="en-GB" sz="2600" b="1" dirty="0" err="1">
                <a:solidFill>
                  <a:srgbClr val="AE1518"/>
                </a:solidFill>
                <a:latin typeface="Century Gothic" panose="020B0502020202020204" pitchFamily="34" charset="0"/>
              </a:rPr>
              <a:t>yó</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20" name="Rectangle 10">
            <a:extLst>
              <a:ext uri="{FF2B5EF4-FFF2-40B4-BE49-F238E27FC236}">
                <a16:creationId xmlns:a16="http://schemas.microsoft.com/office/drawing/2014/main" id="{E43992CA-3048-4504-A704-8781B1E3A3DF}"/>
              </a:ext>
            </a:extLst>
          </p:cNvPr>
          <p:cNvSpPr/>
          <p:nvPr/>
        </p:nvSpPr>
        <p:spPr>
          <a:xfrm>
            <a:off x="1154205" y="4472369"/>
            <a:ext cx="4616970" cy="492443"/>
          </a:xfrm>
          <a:prstGeom prst="rect">
            <a:avLst/>
          </a:prstGeom>
        </p:spPr>
        <p:txBody>
          <a:bodyPr wrap="none">
            <a:spAutoFit/>
          </a:bodyPr>
          <a:lstStyle/>
          <a:p>
            <a:r>
              <a:rPr lang="en-GB" sz="2600" dirty="0">
                <a:solidFill>
                  <a:srgbClr val="514F4F"/>
                </a:solidFill>
                <a:latin typeface="Century Gothic" panose="020B0502020202020204" pitchFamily="34" charset="0"/>
              </a:rPr>
              <a:t>S/he </a:t>
            </a:r>
            <a:r>
              <a:rPr lang="en-GB" sz="2600" b="1" dirty="0">
                <a:solidFill>
                  <a:srgbClr val="514F4F"/>
                </a:solidFill>
                <a:latin typeface="Century Gothic" panose="020B0502020202020204" pitchFamily="34" charset="0"/>
              </a:rPr>
              <a:t>or </a:t>
            </a:r>
            <a:r>
              <a:rPr lang="en-GB" sz="2600" dirty="0">
                <a:solidFill>
                  <a:srgbClr val="514F4F"/>
                </a:solidFill>
                <a:latin typeface="Century Gothic" panose="020B0502020202020204" pitchFamily="34" charset="0"/>
              </a:rPr>
              <a:t>it read = __________.</a:t>
            </a:r>
            <a:endParaRPr lang="en-GB" sz="2600" dirty="0">
              <a:solidFill>
                <a:srgbClr val="514F4F"/>
              </a:solidFill>
            </a:endParaRPr>
          </a:p>
        </p:txBody>
      </p:sp>
      <p:sp>
        <p:nvSpPr>
          <p:cNvPr id="22" name="TextBox 9">
            <a:extLst>
              <a:ext uri="{FF2B5EF4-FFF2-40B4-BE49-F238E27FC236}">
                <a16:creationId xmlns:a16="http://schemas.microsoft.com/office/drawing/2014/main" id="{9287042B-3B8C-4627-9603-0D54BB2599A4}"/>
              </a:ext>
            </a:extLst>
          </p:cNvPr>
          <p:cNvSpPr txBox="1"/>
          <p:nvPr/>
        </p:nvSpPr>
        <p:spPr>
          <a:xfrm>
            <a:off x="4211009" y="4422471"/>
            <a:ext cx="1750589" cy="49244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600" dirty="0" err="1">
                <a:latin typeface="Century Gothic" panose="020B0502020202020204" pitchFamily="34" charset="0"/>
              </a:rPr>
              <a:t>le</a:t>
            </a:r>
            <a:r>
              <a:rPr lang="en-GB" sz="2600" b="1" dirty="0" err="1">
                <a:solidFill>
                  <a:srgbClr val="AE1518"/>
                </a:solidFill>
                <a:latin typeface="Century Gothic" panose="020B0502020202020204" pitchFamily="34" charset="0"/>
              </a:rPr>
              <a:t>yó</a:t>
            </a:r>
            <a:endParaRPr kumimoji="0" lang="en-GB" sz="2600" b="1" i="0" u="none" strike="noStrike" kern="1200" cap="none" spc="0" normalizeH="0" baseline="0" noProof="0" dirty="0">
              <a:ln>
                <a:noFill/>
              </a:ln>
              <a:solidFill>
                <a:srgbClr val="AE1518"/>
              </a:solidFill>
              <a:effectLst/>
              <a:uLnTx/>
              <a:uFillTx/>
              <a:latin typeface="Century Gothic" panose="020B0502020202020204" pitchFamily="34" charset="0"/>
            </a:endParaRPr>
          </a:p>
        </p:txBody>
      </p:sp>
      <p:sp>
        <p:nvSpPr>
          <p:cNvPr id="24" name="Google Shape;898;p32">
            <a:hlinkClick r:id="" action="ppaction://noaction">
              <a:snd r:embed="rId3" name="creyo%CC%81.wav"/>
            </a:hlinkClick>
            <a:extLst>
              <a:ext uri="{FF2B5EF4-FFF2-40B4-BE49-F238E27FC236}">
                <a16:creationId xmlns:a16="http://schemas.microsoft.com/office/drawing/2014/main" id="{099EC16E-05CC-4E8A-888B-4A6DB130AFFB}"/>
              </a:ext>
            </a:extLst>
          </p:cNvPr>
          <p:cNvSpPr/>
          <p:nvPr/>
        </p:nvSpPr>
        <p:spPr>
          <a:xfrm>
            <a:off x="627600" y="3533482"/>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a:ln>
                  <a:noFill/>
                </a:ln>
                <a:solidFill>
                  <a:srgbClr val="FFFFFF"/>
                </a:solidFill>
                <a:effectLst/>
                <a:uLnTx/>
                <a:uFillTx/>
                <a:latin typeface="Century Gothic"/>
                <a:ea typeface="Century Gothic"/>
                <a:cs typeface="Century Gothic"/>
                <a:sym typeface="Century Gothic"/>
              </a:rPr>
              <a:t>1</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898;p32">
            <a:hlinkClick r:id="" action="ppaction://noaction">
              <a:snd r:embed="rId4" name="leyo%CC%81.wav"/>
            </a:hlinkClick>
            <a:extLst>
              <a:ext uri="{FF2B5EF4-FFF2-40B4-BE49-F238E27FC236}">
                <a16:creationId xmlns:a16="http://schemas.microsoft.com/office/drawing/2014/main" id="{2DAF5B98-9E6B-41A0-AAA1-44C021E8E129}"/>
              </a:ext>
            </a:extLst>
          </p:cNvPr>
          <p:cNvSpPr/>
          <p:nvPr/>
        </p:nvSpPr>
        <p:spPr>
          <a:xfrm>
            <a:off x="613585" y="4485254"/>
            <a:ext cx="473681" cy="439200"/>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6" name="Google Shape;898;p32">
            <a:hlinkClick r:id="" action="ppaction://noaction">
              <a:snd r:embed="rId5" name="influyo%CC%81.wav"/>
            </a:hlinkClick>
            <a:extLst>
              <a:ext uri="{FF2B5EF4-FFF2-40B4-BE49-F238E27FC236}">
                <a16:creationId xmlns:a16="http://schemas.microsoft.com/office/drawing/2014/main" id="{D6310A2D-31CB-4D34-91EF-1AE54C856284}"/>
              </a:ext>
            </a:extLst>
          </p:cNvPr>
          <p:cNvSpPr/>
          <p:nvPr/>
        </p:nvSpPr>
        <p:spPr>
          <a:xfrm>
            <a:off x="627599" y="5436359"/>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3</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5" name="TextBox 4">
            <a:extLst>
              <a:ext uri="{FF2B5EF4-FFF2-40B4-BE49-F238E27FC236}">
                <a16:creationId xmlns:a16="http://schemas.microsoft.com/office/drawing/2014/main" id="{AE25CD27-FB28-C21B-9C67-6699B2247EA9}"/>
              </a:ext>
            </a:extLst>
          </p:cNvPr>
          <p:cNvSpPr txBox="1"/>
          <p:nvPr/>
        </p:nvSpPr>
        <p:spPr>
          <a:xfrm>
            <a:off x="373064" y="2163493"/>
            <a:ext cx="11282432" cy="830997"/>
          </a:xfrm>
          <a:prstGeom prst="rect">
            <a:avLst/>
          </a:prstGeom>
          <a:noFill/>
        </p:spPr>
        <p:txBody>
          <a:bodyPr wrap="square" rtlCol="0">
            <a:spAutoFit/>
          </a:bodyPr>
          <a:lstStyle/>
          <a:p>
            <a:r>
              <a:rPr lang="en-GB" sz="2400" dirty="0">
                <a:solidFill>
                  <a:srgbClr val="514F4F"/>
                </a:solidFill>
              </a:rPr>
              <a:t>These are verbs whose </a:t>
            </a:r>
            <a:r>
              <a:rPr lang="en-GB" sz="2400" i="1" dirty="0">
                <a:solidFill>
                  <a:srgbClr val="514F4F"/>
                </a:solidFill>
              </a:rPr>
              <a:t>stem </a:t>
            </a:r>
            <a:r>
              <a:rPr lang="en-GB" sz="2400" dirty="0">
                <a:solidFill>
                  <a:srgbClr val="514F4F"/>
                </a:solidFill>
              </a:rPr>
              <a:t>ends in a vowel, for example:</a:t>
            </a:r>
          </a:p>
          <a:p>
            <a:r>
              <a:rPr lang="en-GB" sz="2400" b="1" dirty="0">
                <a:solidFill>
                  <a:srgbClr val="514F4F"/>
                </a:solidFill>
              </a:rPr>
              <a:t>le</a:t>
            </a:r>
            <a:r>
              <a:rPr lang="en-GB" sz="2400" dirty="0">
                <a:solidFill>
                  <a:srgbClr val="514F4F"/>
                </a:solidFill>
              </a:rPr>
              <a:t>er, </a:t>
            </a:r>
            <a:r>
              <a:rPr lang="en-GB" sz="2400" b="1" dirty="0" err="1">
                <a:solidFill>
                  <a:srgbClr val="514F4F"/>
                </a:solidFill>
              </a:rPr>
              <a:t>cre</a:t>
            </a:r>
            <a:r>
              <a:rPr lang="en-GB" sz="2400" dirty="0" err="1">
                <a:solidFill>
                  <a:srgbClr val="514F4F"/>
                </a:solidFill>
              </a:rPr>
              <a:t>er</a:t>
            </a:r>
            <a:r>
              <a:rPr lang="en-GB" sz="2400" dirty="0">
                <a:solidFill>
                  <a:srgbClr val="514F4F"/>
                </a:solidFill>
              </a:rPr>
              <a:t>, </a:t>
            </a:r>
            <a:r>
              <a:rPr lang="en-GB" sz="2400" b="1" dirty="0" err="1">
                <a:solidFill>
                  <a:srgbClr val="514F4F"/>
                </a:solidFill>
              </a:rPr>
              <a:t>inclu</a:t>
            </a:r>
            <a:r>
              <a:rPr lang="en-GB" sz="2400" dirty="0" err="1">
                <a:solidFill>
                  <a:srgbClr val="514F4F"/>
                </a:solidFill>
              </a:rPr>
              <a:t>ir</a:t>
            </a:r>
            <a:r>
              <a:rPr lang="en-GB" sz="2400" dirty="0">
                <a:solidFill>
                  <a:srgbClr val="514F4F"/>
                </a:solidFill>
              </a:rPr>
              <a:t>, </a:t>
            </a:r>
            <a:r>
              <a:rPr lang="en-GB" sz="2400" b="1" dirty="0" err="1">
                <a:solidFill>
                  <a:srgbClr val="514F4F"/>
                </a:solidFill>
              </a:rPr>
              <a:t>influ</a:t>
            </a:r>
            <a:r>
              <a:rPr lang="en-GB" sz="2400" dirty="0" err="1">
                <a:solidFill>
                  <a:srgbClr val="514F4F"/>
                </a:solidFill>
              </a:rPr>
              <a:t>ir</a:t>
            </a:r>
            <a:r>
              <a:rPr lang="en-GB" sz="2400" dirty="0">
                <a:solidFill>
                  <a:srgbClr val="514F4F"/>
                </a:solidFill>
              </a:rPr>
              <a:t>, </a:t>
            </a:r>
            <a:r>
              <a:rPr lang="en-GB" sz="2400" b="1" dirty="0" err="1">
                <a:solidFill>
                  <a:srgbClr val="514F4F"/>
                </a:solidFill>
              </a:rPr>
              <a:t>hu</a:t>
            </a:r>
            <a:r>
              <a:rPr lang="en-GB" sz="2400" dirty="0" err="1">
                <a:solidFill>
                  <a:srgbClr val="514F4F"/>
                </a:solidFill>
              </a:rPr>
              <a:t>ir</a:t>
            </a:r>
            <a:endParaRPr lang="en-ES" sz="2400" dirty="0">
              <a:solidFill>
                <a:srgbClr val="514F4F"/>
              </a:solidFill>
            </a:endParaRPr>
          </a:p>
        </p:txBody>
      </p:sp>
      <p:pic>
        <p:nvPicPr>
          <p:cNvPr id="6" name="Picture 5">
            <a:extLst>
              <a:ext uri="{FF2B5EF4-FFF2-40B4-BE49-F238E27FC236}">
                <a16:creationId xmlns:a16="http://schemas.microsoft.com/office/drawing/2014/main" id="{265B57D9-BCDA-A113-84A7-228B007409C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827979" y="3104256"/>
            <a:ext cx="2245867" cy="2994489"/>
          </a:xfrm>
          <a:prstGeom prst="rect">
            <a:avLst/>
          </a:prstGeom>
        </p:spPr>
      </p:pic>
    </p:spTree>
    <p:extLst>
      <p:ext uri="{BB962C8B-B14F-4D97-AF65-F5344CB8AC3E}">
        <p14:creationId xmlns:p14="http://schemas.microsoft.com/office/powerpoint/2010/main" val="40346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2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6" grpId="0"/>
      <p:bldP spid="17" grpId="0"/>
      <p:bldP spid="18" grpId="0"/>
      <p:bldP spid="19" grpId="0"/>
      <p:bldP spid="20" grpId="0"/>
      <p:bldP spid="22" grpId="0"/>
      <p:bldP spid="24" grpId="0" animBg="1"/>
      <p:bldP spid="25" grpId="0" animBg="1"/>
      <p:bldP spid="26" grpId="0" animBg="1"/>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graphicFrame>
        <p:nvGraphicFramePr>
          <p:cNvPr id="716" name="Google Shape;716;p15"/>
          <p:cNvGraphicFramePr/>
          <p:nvPr/>
        </p:nvGraphicFramePr>
        <p:xfrm>
          <a:off x="229787" y="889824"/>
          <a:ext cx="11550650" cy="5370510"/>
        </p:xfrm>
        <a:graphic>
          <a:graphicData uri="http://schemas.openxmlformats.org/drawingml/2006/table">
            <a:tbl>
              <a:tblPr firstRow="1" bandRow="1">
                <a:noFill/>
              </a:tblPr>
              <a:tblGrid>
                <a:gridCol w="11550650">
                  <a:extLst>
                    <a:ext uri="{9D8B030D-6E8A-4147-A177-3AD203B41FA5}">
                      <a16:colId xmlns:a16="http://schemas.microsoft.com/office/drawing/2014/main" val="20000"/>
                    </a:ext>
                  </a:extLst>
                </a:gridCol>
              </a:tblGrid>
              <a:tr h="435875">
                <a:tc>
                  <a:txBody>
                    <a:bodyPr/>
                    <a:lstStyle/>
                    <a:p>
                      <a:pPr marL="0" marR="0" lvl="0" indent="0" algn="l" rtl="0">
                        <a:lnSpc>
                          <a:spcPct val="100000"/>
                        </a:lnSpc>
                        <a:spcBef>
                          <a:spcPts val="0"/>
                        </a:spcBef>
                        <a:spcAft>
                          <a:spcPts val="0"/>
                        </a:spcAft>
                        <a:buClr>
                          <a:srgbClr val="000000"/>
                        </a:buClr>
                        <a:buSzPts val="2000"/>
                        <a:buFont typeface="Arial"/>
                        <a:buNone/>
                      </a:pPr>
                      <a:r>
                        <a:rPr lang="en-GB" sz="2400" u="none" strike="noStrike" cap="none" dirty="0"/>
                        <a:t>Escribe las </a:t>
                      </a:r>
                      <a:r>
                        <a:rPr lang="en-GB" sz="2400" u="none" strike="noStrike" cap="none" dirty="0" err="1"/>
                        <a:t>frases</a:t>
                      </a:r>
                      <a:r>
                        <a:rPr lang="en-GB" sz="2400" u="none" strike="noStrike" cap="none" dirty="0"/>
                        <a:t> en </a:t>
                      </a:r>
                      <a:r>
                        <a:rPr lang="en-GB" sz="2400" u="none" strike="noStrike" cap="none" dirty="0" err="1"/>
                        <a:t>español</a:t>
                      </a:r>
                      <a:r>
                        <a:rPr lang="en-GB" sz="2400" u="none" strike="noStrike" cap="none" dirty="0"/>
                        <a:t>.</a:t>
                      </a:r>
                      <a:endParaRPr sz="1600" u="none" strike="noStrike" cap="none" dirty="0"/>
                    </a:p>
                  </a:txBody>
                  <a:tcPr marL="91450" marR="91450" marT="45725" marB="45725" anchor="ctr"/>
                </a:tc>
                <a:extLst>
                  <a:ext uri="{0D108BD9-81ED-4DB2-BD59-A6C34878D82A}">
                    <a16:rowId xmlns:a16="http://schemas.microsoft.com/office/drawing/2014/main" val="10000"/>
                  </a:ext>
                </a:extLst>
              </a:tr>
              <a:tr h="70190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t>1. </a:t>
                      </a:r>
                      <a:r>
                        <a:rPr lang="es-ES" sz="2000" b="1" u="sng" dirty="0">
                          <a:solidFill>
                            <a:schemeClr val="dk1"/>
                          </a:solidFill>
                          <a:latin typeface="+mn-lt"/>
                          <a:ea typeface="Century Gothic"/>
                          <a:cs typeface="Century Gothic"/>
                          <a:sym typeface="Century Gothic"/>
                        </a:rPr>
                        <a:t>Nací</a:t>
                      </a:r>
                      <a:r>
                        <a:rPr lang="es-ES" sz="2000" b="1" dirty="0">
                          <a:solidFill>
                            <a:schemeClr val="dk1"/>
                          </a:solidFill>
                          <a:latin typeface="+mn-lt"/>
                          <a:ea typeface="Century Gothic"/>
                          <a:cs typeface="Century Gothic"/>
                          <a:sym typeface="Century Gothic"/>
                        </a:rPr>
                        <a:t> y </a:t>
                      </a:r>
                      <a:r>
                        <a:rPr lang="es-ES" sz="2000" b="1" u="sng" dirty="0">
                          <a:solidFill>
                            <a:schemeClr val="dk1"/>
                          </a:solidFill>
                          <a:latin typeface="+mn-lt"/>
                          <a:ea typeface="Century Gothic"/>
                          <a:cs typeface="Century Gothic"/>
                          <a:sym typeface="Century Gothic"/>
                        </a:rPr>
                        <a:t>crecí</a:t>
                      </a:r>
                      <a:r>
                        <a:rPr lang="es-ES" sz="2000" b="1" dirty="0">
                          <a:solidFill>
                            <a:schemeClr val="dk1"/>
                          </a:solidFill>
                          <a:latin typeface="+mn-lt"/>
                          <a:ea typeface="Century Gothic"/>
                          <a:cs typeface="Century Gothic"/>
                          <a:sym typeface="Century Gothic"/>
                        </a:rPr>
                        <a:t> en </a:t>
                      </a:r>
                      <a:r>
                        <a:rPr lang="es-ES" sz="2000" b="1" u="sng" dirty="0">
                          <a:solidFill>
                            <a:schemeClr val="dk1"/>
                          </a:solidFill>
                          <a:latin typeface="+mn-lt"/>
                          <a:ea typeface="Century Gothic"/>
                          <a:cs typeface="Century Gothic"/>
                          <a:sym typeface="Century Gothic"/>
                        </a:rPr>
                        <a:t>una</a:t>
                      </a:r>
                      <a:r>
                        <a:rPr lang="es-ES" sz="2000" b="1" dirty="0">
                          <a:solidFill>
                            <a:schemeClr val="dk1"/>
                          </a:solidFill>
                          <a:latin typeface="+mn-lt"/>
                          <a:ea typeface="Century Gothic"/>
                          <a:cs typeface="Century Gothic"/>
                          <a:sym typeface="Century Gothic"/>
                        </a:rPr>
                        <a:t> ciudad en Venezuela</a:t>
                      </a:r>
                      <a:r>
                        <a:rPr lang="es-ES" sz="2000" b="1" i="0" u="none" strike="noStrike" cap="none" dirty="0">
                          <a:solidFill>
                            <a:schemeClr val="dk1"/>
                          </a:solidFill>
                          <a:latin typeface="+mn-lt"/>
                          <a:ea typeface="Century Gothic"/>
                          <a:cs typeface="Century Gothic"/>
                          <a:sym typeface="Century Gothic"/>
                        </a:rPr>
                        <a:t>.</a:t>
                      </a:r>
                    </a:p>
                    <a:p>
                      <a:pPr marL="0" marR="0" lvl="0" indent="0" algn="l" rtl="0">
                        <a:lnSpc>
                          <a:spcPct val="100000"/>
                        </a:lnSpc>
                        <a:spcBef>
                          <a:spcPts val="0"/>
                        </a:spcBef>
                        <a:spcAft>
                          <a:spcPts val="0"/>
                        </a:spcAft>
                        <a:buClr>
                          <a:srgbClr val="000000"/>
                        </a:buClr>
                        <a:buSzPts val="2000"/>
                        <a:buFont typeface="Arial"/>
                        <a:buNone/>
                      </a:pPr>
                      <a:endParaRPr sz="1400" u="none" strike="noStrike" cap="none" dirty="0"/>
                    </a:p>
                  </a:txBody>
                  <a:tcPr marL="91450" marR="91450" marT="45725" marB="45725"/>
                </a:tc>
                <a:extLst>
                  <a:ext uri="{0D108BD9-81ED-4DB2-BD59-A6C34878D82A}">
                    <a16:rowId xmlns:a16="http://schemas.microsoft.com/office/drawing/2014/main" val="10001"/>
                  </a:ext>
                </a:extLst>
              </a:tr>
              <a:tr h="70190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t>2. </a:t>
                      </a:r>
                      <a:r>
                        <a:rPr lang="en-GB" sz="2000" b="1" i="0" u="sng" strike="noStrike" cap="none" dirty="0" err="1">
                          <a:solidFill>
                            <a:schemeClr val="dk1"/>
                          </a:solidFill>
                          <a:latin typeface="+mn-lt"/>
                          <a:ea typeface="Century Gothic"/>
                          <a:cs typeface="Century Gothic"/>
                          <a:sym typeface="Century Gothic"/>
                        </a:rPr>
                        <a:t>Seguiste</a:t>
                      </a:r>
                      <a:r>
                        <a:rPr lang="en-GB" sz="2000" b="1" i="0" u="none" strike="noStrike" cap="none" dirty="0">
                          <a:solidFill>
                            <a:schemeClr val="dk1"/>
                          </a:solidFill>
                          <a:latin typeface="+mn-lt"/>
                          <a:ea typeface="Century Gothic"/>
                          <a:cs typeface="Century Gothic"/>
                          <a:sym typeface="Century Gothic"/>
                        </a:rPr>
                        <a:t> </a:t>
                      </a:r>
                      <a:r>
                        <a:rPr lang="en-GB" sz="2000" b="1" i="0" u="none" strike="noStrike" cap="none" dirty="0" err="1">
                          <a:solidFill>
                            <a:schemeClr val="dk1"/>
                          </a:solidFill>
                          <a:latin typeface="+mn-lt"/>
                          <a:ea typeface="Century Gothic"/>
                          <a:cs typeface="Century Gothic"/>
                          <a:sym typeface="Century Gothic"/>
                        </a:rPr>
                        <a:t>adelante</a:t>
                      </a:r>
                      <a:r>
                        <a:rPr lang="en-GB" sz="2000" b="1" i="0" u="none" strike="noStrike" cap="none" dirty="0">
                          <a:solidFill>
                            <a:schemeClr val="dk1"/>
                          </a:solidFill>
                          <a:latin typeface="+mn-lt"/>
                          <a:ea typeface="Century Gothic"/>
                          <a:cs typeface="Century Gothic"/>
                          <a:sym typeface="Century Gothic"/>
                        </a:rPr>
                        <a:t> </a:t>
                      </a:r>
                      <a:r>
                        <a:rPr lang="en-GB" sz="2000" b="1" i="0" u="none" strike="noStrike" cap="none" dirty="0" err="1">
                          <a:solidFill>
                            <a:schemeClr val="dk1"/>
                          </a:solidFill>
                          <a:latin typeface="+mn-lt"/>
                          <a:ea typeface="Century Gothic"/>
                          <a:cs typeface="Century Gothic"/>
                          <a:sym typeface="Century Gothic"/>
                        </a:rPr>
                        <a:t>durante</a:t>
                      </a:r>
                      <a:r>
                        <a:rPr lang="en-GB" sz="2000" b="1" i="0" u="none" strike="noStrike" cap="none" dirty="0">
                          <a:solidFill>
                            <a:schemeClr val="dk1"/>
                          </a:solidFill>
                          <a:latin typeface="+mn-lt"/>
                          <a:ea typeface="Century Gothic"/>
                          <a:cs typeface="Century Gothic"/>
                          <a:sym typeface="Century Gothic"/>
                        </a:rPr>
                        <a:t> las </a:t>
                      </a:r>
                      <a:r>
                        <a:rPr lang="en-GB" sz="2000" b="1" i="0" u="sng" strike="noStrike" cap="none" dirty="0" err="1">
                          <a:solidFill>
                            <a:schemeClr val="dk1"/>
                          </a:solidFill>
                          <a:latin typeface="+mn-lt"/>
                          <a:ea typeface="Century Gothic"/>
                          <a:cs typeface="Century Gothic"/>
                          <a:sym typeface="Century Gothic"/>
                        </a:rPr>
                        <a:t>dificultades</a:t>
                      </a:r>
                      <a:r>
                        <a:rPr lang="en-GB" sz="2000" b="1" i="0" u="none" strike="noStrike" cap="none" dirty="0">
                          <a:solidFill>
                            <a:schemeClr val="dk1"/>
                          </a:solidFill>
                          <a:latin typeface="+mn-lt"/>
                          <a:ea typeface="Century Gothic"/>
                          <a:cs typeface="Century Gothic"/>
                          <a:sym typeface="Century Gothic"/>
                        </a:rPr>
                        <a:t>.</a:t>
                      </a:r>
                    </a:p>
                    <a:p>
                      <a:pPr marL="0" marR="0" lvl="0" indent="0" algn="l" rtl="0">
                        <a:lnSpc>
                          <a:spcPct val="100000"/>
                        </a:lnSpc>
                        <a:spcBef>
                          <a:spcPts val="0"/>
                        </a:spcBef>
                        <a:spcAft>
                          <a:spcPts val="0"/>
                        </a:spcAft>
                        <a:buClr>
                          <a:srgbClr val="000000"/>
                        </a:buClr>
                        <a:buSzPts val="2000"/>
                        <a:buFont typeface="Arial"/>
                        <a:buNone/>
                      </a:pPr>
                      <a:endParaRPr sz="1400" u="none" strike="noStrike" cap="none" dirty="0"/>
                    </a:p>
                  </a:txBody>
                  <a:tcPr marL="91450" marR="91450" marT="45725" marB="45725"/>
                </a:tc>
                <a:extLst>
                  <a:ext uri="{0D108BD9-81ED-4DB2-BD59-A6C34878D82A}">
                    <a16:rowId xmlns:a16="http://schemas.microsoft.com/office/drawing/2014/main" val="10002"/>
                  </a:ext>
                </a:extLst>
              </a:tr>
              <a:tr h="701900">
                <a:tc>
                  <a:txBody>
                    <a:bodyPr/>
                    <a:lstStyle/>
                    <a:p>
                      <a:pPr marL="0" marR="0" lvl="0" indent="0" algn="l" defTabSz="914400" rtl="0" eaLnBrk="1" fontAlgn="auto" latinLnBrk="0" hangingPunct="1">
                        <a:lnSpc>
                          <a:spcPct val="100000"/>
                        </a:lnSpc>
                        <a:spcBef>
                          <a:spcPts val="0"/>
                        </a:spcBef>
                        <a:spcAft>
                          <a:spcPts val="0"/>
                        </a:spcAft>
                        <a:buClr>
                          <a:schemeClr val="dk1"/>
                        </a:buClr>
                        <a:buSzPts val="2000"/>
                        <a:buFont typeface="Century Gothic"/>
                        <a:buNone/>
                        <a:tabLst/>
                        <a:defRPr/>
                      </a:pPr>
                      <a:r>
                        <a:rPr lang="en-GB" sz="2000" u="none" strike="noStrike" cap="none" dirty="0"/>
                        <a:t>3. </a:t>
                      </a:r>
                      <a:r>
                        <a:rPr lang="es-ES" sz="2000" b="1" u="sng" dirty="0">
                          <a:solidFill>
                            <a:schemeClr val="dk1"/>
                          </a:solidFill>
                          <a:ea typeface="Century Gothic"/>
                          <a:cs typeface="Century Gothic"/>
                          <a:sym typeface="Century Gothic"/>
                        </a:rPr>
                        <a:t>Protegió</a:t>
                      </a:r>
                      <a:r>
                        <a:rPr lang="es-ES" sz="2000" b="1" dirty="0">
                          <a:solidFill>
                            <a:schemeClr val="dk1"/>
                          </a:solidFill>
                          <a:ea typeface="Century Gothic"/>
                          <a:cs typeface="Century Gothic"/>
                          <a:sym typeface="Century Gothic"/>
                        </a:rPr>
                        <a:t> a su familia de </a:t>
                      </a:r>
                      <a:r>
                        <a:rPr lang="es-ES" sz="2000" b="1" u="sng" dirty="0">
                          <a:solidFill>
                            <a:schemeClr val="dk1"/>
                          </a:solidFill>
                          <a:ea typeface="Century Gothic"/>
                          <a:cs typeface="Century Gothic"/>
                          <a:sym typeface="Century Gothic"/>
                        </a:rPr>
                        <a:t>unos</a:t>
                      </a:r>
                      <a:r>
                        <a:rPr lang="es-ES" sz="2000" b="1" u="none" dirty="0">
                          <a:solidFill>
                            <a:schemeClr val="dk1"/>
                          </a:solidFill>
                          <a:ea typeface="Century Gothic"/>
                          <a:cs typeface="Century Gothic"/>
                          <a:sym typeface="Century Gothic"/>
                        </a:rPr>
                        <a:t> </a:t>
                      </a:r>
                      <a:r>
                        <a:rPr lang="es-ES" sz="2000" b="1" u="sng" dirty="0">
                          <a:solidFill>
                            <a:schemeClr val="dk1"/>
                          </a:solidFill>
                          <a:ea typeface="Century Gothic"/>
                          <a:cs typeface="Century Gothic"/>
                          <a:sym typeface="Century Gothic"/>
                        </a:rPr>
                        <a:t>jóvenes. </a:t>
                      </a:r>
                      <a:endParaRPr sz="1400" u="none" strike="noStrike" cap="none" dirty="0"/>
                    </a:p>
                  </a:txBody>
                  <a:tcPr marL="91450" marR="91450" marT="45725" marB="45725"/>
                </a:tc>
                <a:extLst>
                  <a:ext uri="{0D108BD9-81ED-4DB2-BD59-A6C34878D82A}">
                    <a16:rowId xmlns:a16="http://schemas.microsoft.com/office/drawing/2014/main" val="10003"/>
                  </a:ext>
                </a:extLst>
              </a:tr>
              <a:tr h="70190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t>4. </a:t>
                      </a:r>
                      <a:r>
                        <a:rPr lang="es-ES" sz="2000" b="1" dirty="0">
                          <a:solidFill>
                            <a:schemeClr val="dk1"/>
                          </a:solidFill>
                          <a:ea typeface="Century Gothic"/>
                          <a:cs typeface="Century Gothic"/>
                          <a:sym typeface="Century Gothic"/>
                        </a:rPr>
                        <a:t>Mi </a:t>
                      </a:r>
                      <a:r>
                        <a:rPr lang="es-ES" sz="2000" b="1" u="sng" dirty="0">
                          <a:solidFill>
                            <a:schemeClr val="dk1"/>
                          </a:solidFill>
                          <a:ea typeface="Century Gothic"/>
                          <a:cs typeface="Century Gothic"/>
                          <a:sym typeface="Century Gothic"/>
                        </a:rPr>
                        <a:t>padre</a:t>
                      </a:r>
                      <a:r>
                        <a:rPr lang="es-ES" sz="2000" b="1" dirty="0">
                          <a:solidFill>
                            <a:schemeClr val="dk1"/>
                          </a:solidFill>
                          <a:ea typeface="Century Gothic"/>
                          <a:cs typeface="Century Gothic"/>
                          <a:sym typeface="Century Gothic"/>
                        </a:rPr>
                        <a:t> </a:t>
                      </a:r>
                      <a:r>
                        <a:rPr lang="es-ES" sz="2000" b="1" u="sng" dirty="0">
                          <a:solidFill>
                            <a:schemeClr val="dk1"/>
                          </a:solidFill>
                          <a:ea typeface="Century Gothic"/>
                          <a:cs typeface="Century Gothic"/>
                          <a:sym typeface="Century Gothic"/>
                        </a:rPr>
                        <a:t>perdió</a:t>
                      </a:r>
                      <a:r>
                        <a:rPr lang="es-ES" sz="2000" b="1" dirty="0">
                          <a:solidFill>
                            <a:schemeClr val="dk1"/>
                          </a:solidFill>
                          <a:ea typeface="Century Gothic"/>
                          <a:cs typeface="Century Gothic"/>
                          <a:sym typeface="Century Gothic"/>
                        </a:rPr>
                        <a:t> su trabajo.</a:t>
                      </a:r>
                      <a:endParaRPr lang="es-ES" sz="2000" b="1" i="0" u="none" strike="noStrike" cap="none" dirty="0">
                        <a:solidFill>
                          <a:schemeClr val="dk1"/>
                        </a:solidFill>
                        <a:latin typeface="+mn-lt"/>
                        <a:ea typeface="Century Gothic"/>
                        <a:cs typeface="Century Gothic"/>
                        <a:sym typeface="Century Gothic"/>
                      </a:endParaRPr>
                    </a:p>
                    <a:p>
                      <a:pPr marL="0" marR="0" lvl="0" indent="0" algn="l" rtl="0">
                        <a:lnSpc>
                          <a:spcPct val="100000"/>
                        </a:lnSpc>
                        <a:spcBef>
                          <a:spcPts val="0"/>
                        </a:spcBef>
                        <a:spcAft>
                          <a:spcPts val="0"/>
                        </a:spcAft>
                        <a:buClr>
                          <a:srgbClr val="000000"/>
                        </a:buClr>
                        <a:buSzPts val="2000"/>
                        <a:buFont typeface="Arial"/>
                        <a:buNone/>
                      </a:pPr>
                      <a:endParaRPr sz="1400" u="none" strike="noStrike" cap="none" dirty="0"/>
                    </a:p>
                  </a:txBody>
                  <a:tcPr marL="91450" marR="91450" marT="45725" marB="45725"/>
                </a:tc>
                <a:extLst>
                  <a:ext uri="{0D108BD9-81ED-4DB2-BD59-A6C34878D82A}">
                    <a16:rowId xmlns:a16="http://schemas.microsoft.com/office/drawing/2014/main" val="10004"/>
                  </a:ext>
                </a:extLst>
              </a:tr>
              <a:tr h="701900">
                <a:tc>
                  <a:txBody>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lang="en-GB" sz="2000" u="none" strike="noStrike" cap="none" dirty="0"/>
                        <a:t>5. </a:t>
                      </a:r>
                      <a:r>
                        <a:rPr lang="en-GB" sz="2000" b="1" dirty="0">
                          <a:solidFill>
                            <a:schemeClr val="dk1"/>
                          </a:solidFill>
                          <a:ea typeface="Century Gothic"/>
                          <a:cs typeface="Century Gothic"/>
                          <a:sym typeface="Century Gothic"/>
                        </a:rPr>
                        <a:t>¿</a:t>
                      </a:r>
                      <a:r>
                        <a:rPr lang="en-GB" sz="2000" b="1" u="sng" dirty="0">
                          <a:solidFill>
                            <a:schemeClr val="dk1"/>
                          </a:solidFill>
                          <a:ea typeface="Century Gothic"/>
                          <a:cs typeface="Century Gothic"/>
                          <a:sym typeface="Century Gothic"/>
                        </a:rPr>
                        <a:t>Por </a:t>
                      </a:r>
                      <a:r>
                        <a:rPr lang="en-GB" sz="2000" b="1" u="sng" dirty="0" err="1">
                          <a:solidFill>
                            <a:schemeClr val="dk1"/>
                          </a:solidFill>
                          <a:ea typeface="Century Gothic"/>
                          <a:cs typeface="Century Gothic"/>
                          <a:sym typeface="Century Gothic"/>
                        </a:rPr>
                        <a:t>qué</a:t>
                      </a:r>
                      <a:r>
                        <a:rPr lang="en-GB" sz="2000" b="1" dirty="0">
                          <a:solidFill>
                            <a:schemeClr val="dk1"/>
                          </a:solidFill>
                          <a:ea typeface="Century Gothic"/>
                          <a:cs typeface="Century Gothic"/>
                          <a:sym typeface="Century Gothic"/>
                        </a:rPr>
                        <a:t> </a:t>
                      </a:r>
                      <a:r>
                        <a:rPr lang="en-GB" sz="2000" b="1" u="sng" dirty="0">
                          <a:solidFill>
                            <a:schemeClr val="dk1"/>
                          </a:solidFill>
                          <a:ea typeface="Century Gothic"/>
                          <a:cs typeface="Century Gothic"/>
                          <a:sym typeface="Century Gothic"/>
                        </a:rPr>
                        <a:t>no</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quieres</a:t>
                      </a:r>
                      <a:r>
                        <a:rPr lang="en-GB" sz="2000" b="1" dirty="0">
                          <a:solidFill>
                            <a:schemeClr val="dk1"/>
                          </a:solidFill>
                          <a:ea typeface="Century Gothic"/>
                          <a:cs typeface="Century Gothic"/>
                          <a:sym typeface="Century Gothic"/>
                        </a:rPr>
                        <a:t> </a:t>
                      </a:r>
                      <a:r>
                        <a:rPr lang="en-GB" sz="2000" b="1" dirty="0" err="1">
                          <a:solidFill>
                            <a:schemeClr val="dk1"/>
                          </a:solidFill>
                          <a:ea typeface="Century Gothic"/>
                          <a:cs typeface="Century Gothic"/>
                          <a:sym typeface="Century Gothic"/>
                        </a:rPr>
                        <a:t>volver</a:t>
                      </a:r>
                      <a:r>
                        <a:rPr lang="en-GB" sz="2000" b="1" dirty="0">
                          <a:solidFill>
                            <a:schemeClr val="dk1"/>
                          </a:solidFill>
                          <a:ea typeface="Century Gothic"/>
                          <a:cs typeface="Century Gothic"/>
                          <a:sym typeface="Century Gothic"/>
                        </a:rPr>
                        <a:t> a </a:t>
                      </a:r>
                      <a:r>
                        <a:rPr lang="en-GB" sz="2000" b="1" dirty="0" err="1">
                          <a:solidFill>
                            <a:schemeClr val="dk1"/>
                          </a:solidFill>
                          <a:ea typeface="Century Gothic"/>
                          <a:cs typeface="Century Gothic"/>
                          <a:sym typeface="Century Gothic"/>
                        </a:rPr>
                        <a:t>tu</a:t>
                      </a:r>
                      <a:r>
                        <a:rPr lang="en-GB" sz="2000" b="1" dirty="0">
                          <a:solidFill>
                            <a:schemeClr val="dk1"/>
                          </a:solidFill>
                          <a:ea typeface="Century Gothic"/>
                          <a:cs typeface="Century Gothic"/>
                          <a:sym typeface="Century Gothic"/>
                        </a:rPr>
                        <a:t> </a:t>
                      </a:r>
                      <a:r>
                        <a:rPr lang="en-GB" sz="2000" b="1" u="sng" dirty="0" err="1">
                          <a:solidFill>
                            <a:schemeClr val="dk1"/>
                          </a:solidFill>
                          <a:ea typeface="Century Gothic"/>
                          <a:cs typeface="Century Gothic"/>
                          <a:sym typeface="Century Gothic"/>
                        </a:rPr>
                        <a:t>país</a:t>
                      </a:r>
                      <a:r>
                        <a:rPr lang="en-GB" sz="2000" b="1" dirty="0">
                          <a:solidFill>
                            <a:schemeClr val="dk1"/>
                          </a:solidFill>
                          <a:ea typeface="Century Gothic"/>
                          <a:cs typeface="Century Gothic"/>
                          <a:sym typeface="Century Gothic"/>
                        </a:rPr>
                        <a:t>?</a:t>
                      </a:r>
                      <a:endParaRPr sz="1400" u="none" strike="noStrike" cap="none" dirty="0"/>
                    </a:p>
                  </a:txBody>
                  <a:tcPr marL="91450" marR="91450" marT="45725" marB="45725"/>
                </a:tc>
                <a:extLst>
                  <a:ext uri="{0D108BD9-81ED-4DB2-BD59-A6C34878D82A}">
                    <a16:rowId xmlns:a16="http://schemas.microsoft.com/office/drawing/2014/main" val="10005"/>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6. </a:t>
                      </a:r>
                      <a:r>
                        <a:rPr kumimoji="0" lang="en-GB" sz="2000" b="1" i="0" u="sng" strike="noStrike" kern="1200" cap="none" spc="0" normalizeH="0" baseline="0" noProof="0" dirty="0">
                          <a:ln>
                            <a:noFill/>
                          </a:ln>
                          <a:solidFill>
                            <a:srgbClr val="3A3838"/>
                          </a:solidFill>
                          <a:effectLst/>
                          <a:uLnTx/>
                          <a:uFillTx/>
                          <a:latin typeface="+mn-lt"/>
                          <a:ea typeface="+mn-ea"/>
                          <a:cs typeface="+mn-cs"/>
                        </a:rPr>
                        <a:t>La </a:t>
                      </a:r>
                      <a:r>
                        <a:rPr kumimoji="0" lang="en-GB" sz="2000" b="1" i="0" u="sng" strike="noStrike" kern="1200" cap="none" spc="0" normalizeH="0" baseline="0" noProof="0" dirty="0" err="1">
                          <a:ln>
                            <a:noFill/>
                          </a:ln>
                          <a:solidFill>
                            <a:srgbClr val="3A3838"/>
                          </a:solidFill>
                          <a:effectLst/>
                          <a:uLnTx/>
                          <a:uFillTx/>
                          <a:latin typeface="+mn-lt"/>
                          <a:ea typeface="+mn-ea"/>
                          <a:cs typeface="+mn-cs"/>
                        </a:rPr>
                        <a:t>escuela</a:t>
                      </a:r>
                      <a:r>
                        <a:rPr kumimoji="0" lang="en-GB" sz="2000" b="1" i="0" u="sng" strike="noStrike" kern="1200" cap="none" spc="0" normalizeH="0" baseline="0" noProof="0" dirty="0">
                          <a:ln>
                            <a:noFill/>
                          </a:ln>
                          <a:solidFill>
                            <a:srgbClr val="3A3838"/>
                          </a:solidFill>
                          <a:effectLst/>
                          <a:uLnTx/>
                          <a:uFillTx/>
                          <a:latin typeface="+mn-lt"/>
                          <a:ea typeface="+mn-ea"/>
                          <a:cs typeface="+mn-cs"/>
                        </a:rPr>
                        <a:t> </a:t>
                      </a:r>
                      <a:r>
                        <a:rPr kumimoji="0" lang="en-GB" sz="2000" b="1" i="0" u="none" strike="noStrike" kern="1200" cap="none" spc="0" normalizeH="0" baseline="0" noProof="0" dirty="0" err="1">
                          <a:ln>
                            <a:noFill/>
                          </a:ln>
                          <a:solidFill>
                            <a:srgbClr val="3A3838"/>
                          </a:solidFill>
                          <a:effectLst/>
                          <a:uLnTx/>
                          <a:uFillTx/>
                          <a:latin typeface="+mn-lt"/>
                          <a:ea typeface="+mn-ea"/>
                          <a:cs typeface="+mn-cs"/>
                        </a:rPr>
                        <a:t>aquí</a:t>
                      </a:r>
                      <a:r>
                        <a:rPr kumimoji="0" lang="en-GB" sz="2000" b="1" i="0" u="none" strike="noStrike" kern="1200" cap="none" spc="0" normalizeH="0" baseline="0" noProof="0" dirty="0">
                          <a:ln>
                            <a:noFill/>
                          </a:ln>
                          <a:solidFill>
                            <a:srgbClr val="3A3838"/>
                          </a:solidFill>
                          <a:effectLst/>
                          <a:uLnTx/>
                          <a:uFillTx/>
                          <a:latin typeface="+mn-lt"/>
                          <a:ea typeface="+mn-ea"/>
                          <a:cs typeface="+mn-cs"/>
                        </a:rPr>
                        <a:t> m</a:t>
                      </a:r>
                      <a:r>
                        <a:rPr kumimoji="0" lang="es-MX" sz="2000" b="1" i="0" u="none" strike="noStrike" kern="1200" cap="none" spc="0" normalizeH="0" baseline="0" noProof="0" dirty="0">
                          <a:ln>
                            <a:noFill/>
                          </a:ln>
                          <a:solidFill>
                            <a:srgbClr val="3A3838"/>
                          </a:solidFill>
                          <a:effectLst/>
                          <a:uLnTx/>
                          <a:uFillTx/>
                          <a:latin typeface="+mn-lt"/>
                          <a:ea typeface="+mn-ea"/>
                          <a:cs typeface="+mn-cs"/>
                        </a:rPr>
                        <a:t>e </a:t>
                      </a:r>
                      <a:r>
                        <a:rPr kumimoji="0" lang="es-MX" sz="2000" b="1" i="0" u="sng" strike="noStrike" kern="1200" cap="none" spc="0" normalizeH="0" baseline="0" noProof="0" dirty="0">
                          <a:ln>
                            <a:noFill/>
                          </a:ln>
                          <a:solidFill>
                            <a:srgbClr val="3A3838"/>
                          </a:solidFill>
                          <a:effectLst/>
                          <a:uLnTx/>
                          <a:uFillTx/>
                          <a:latin typeface="+mn-lt"/>
                          <a:ea typeface="+mn-ea"/>
                          <a:cs typeface="+mn-cs"/>
                        </a:rPr>
                        <a:t>ofreció</a:t>
                      </a:r>
                      <a:r>
                        <a:rPr kumimoji="0" lang="es-MX" sz="2000" b="1" i="0" u="none" strike="noStrike" kern="1200" cap="none" spc="0" normalizeH="0" baseline="0" noProof="0" dirty="0">
                          <a:ln>
                            <a:noFill/>
                          </a:ln>
                          <a:solidFill>
                            <a:srgbClr val="3A3838"/>
                          </a:solidFill>
                          <a:effectLst/>
                          <a:uLnTx/>
                          <a:uFillTx/>
                          <a:latin typeface="+mn-lt"/>
                          <a:ea typeface="+mn-ea"/>
                          <a:cs typeface="+mn-cs"/>
                        </a:rPr>
                        <a:t> la </a:t>
                      </a:r>
                      <a:r>
                        <a:rPr kumimoji="0" lang="es-MX" sz="2000" b="1" i="0" u="sng" strike="noStrike" kern="1200" cap="none" spc="0" normalizeH="0" baseline="0" noProof="0" dirty="0">
                          <a:ln>
                            <a:noFill/>
                          </a:ln>
                          <a:solidFill>
                            <a:srgbClr val="3A3838"/>
                          </a:solidFill>
                          <a:effectLst/>
                          <a:uLnTx/>
                          <a:uFillTx/>
                          <a:latin typeface="+mn-lt"/>
                          <a:ea typeface="+mn-ea"/>
                          <a:cs typeface="+mn-cs"/>
                        </a:rPr>
                        <a:t>oportunidad </a:t>
                      </a:r>
                      <a:r>
                        <a:rPr kumimoji="0" lang="es-MX" sz="2000" b="1" i="0" u="none" strike="noStrike" kern="1200" cap="none" spc="0" normalizeH="0" baseline="0" noProof="0" dirty="0">
                          <a:ln>
                            <a:noFill/>
                          </a:ln>
                          <a:solidFill>
                            <a:srgbClr val="3A3838"/>
                          </a:solidFill>
                          <a:effectLst/>
                          <a:uLnTx/>
                          <a:uFillTx/>
                          <a:latin typeface="+mn-lt"/>
                          <a:ea typeface="+mn-ea"/>
                          <a:cs typeface="+mn-cs"/>
                        </a:rPr>
                        <a:t>de cumplir mi </a:t>
                      </a:r>
                      <a:r>
                        <a:rPr kumimoji="0" lang="es-MX" sz="2000" b="1" i="0" u="sng" strike="noStrike" kern="1200" cap="none" spc="0" normalizeH="0" baseline="0" noProof="0" dirty="0">
                          <a:ln>
                            <a:noFill/>
                          </a:ln>
                          <a:solidFill>
                            <a:srgbClr val="3A3838"/>
                          </a:solidFill>
                          <a:effectLst/>
                          <a:uLnTx/>
                          <a:uFillTx/>
                          <a:latin typeface="+mn-lt"/>
                          <a:ea typeface="+mn-ea"/>
                          <a:cs typeface="+mn-cs"/>
                        </a:rPr>
                        <a:t>sueño</a:t>
                      </a:r>
                      <a:r>
                        <a:rPr kumimoji="0" lang="es-MX" sz="2000" b="1" i="0" u="none" strike="noStrike" kern="1200" cap="none" spc="0" normalizeH="0" baseline="0" noProof="0" dirty="0">
                          <a:ln>
                            <a:noFill/>
                          </a:ln>
                          <a:solidFill>
                            <a:srgbClr val="3A3838"/>
                          </a:solidFill>
                          <a:effectLst/>
                          <a:uLnTx/>
                          <a:uFillTx/>
                          <a:latin typeface="+mn-lt"/>
                          <a:ea typeface="+mn-ea"/>
                          <a:cs typeface="+mn-cs"/>
                        </a:rPr>
                        <a:t> de estudiar </a:t>
                      </a:r>
                      <a:r>
                        <a:rPr kumimoji="0" lang="es-MX" sz="2000" b="1" i="0" u="sng" strike="noStrike" kern="1200" cap="none" spc="0" normalizeH="0" baseline="0" noProof="0" dirty="0">
                          <a:ln>
                            <a:noFill/>
                          </a:ln>
                          <a:solidFill>
                            <a:srgbClr val="3A3838"/>
                          </a:solidFill>
                          <a:effectLst/>
                          <a:uLnTx/>
                          <a:uFillTx/>
                          <a:latin typeface="+mn-lt"/>
                          <a:ea typeface="+mn-ea"/>
                          <a:cs typeface="+mn-cs"/>
                        </a:rPr>
                        <a:t>tecnología</a:t>
                      </a:r>
                      <a:r>
                        <a:rPr kumimoji="0" lang="es-MX" sz="2000" b="1" i="0" u="none" strike="noStrike" kern="1200" cap="none" spc="0" normalizeH="0" baseline="0" noProof="0" dirty="0">
                          <a:ln>
                            <a:noFill/>
                          </a:ln>
                          <a:solidFill>
                            <a:srgbClr val="3A3838"/>
                          </a:solidFill>
                          <a:effectLst/>
                          <a:uLnTx/>
                          <a:uFillTx/>
                          <a:latin typeface="+mn-lt"/>
                          <a:ea typeface="+mn-ea"/>
                          <a:cs typeface="+mn-cs"/>
                        </a:rPr>
                        <a:t>.</a:t>
                      </a:r>
                      <a:endParaRPr sz="1400" u="none" strike="noStrike" cap="none" dirty="0"/>
                    </a:p>
                  </a:txBody>
                  <a:tcPr marL="91450" marR="91450" marT="45725" marB="45725"/>
                </a:tc>
                <a:extLst>
                  <a:ext uri="{0D108BD9-81ED-4DB2-BD59-A6C34878D82A}">
                    <a16:rowId xmlns:a16="http://schemas.microsoft.com/office/drawing/2014/main" val="10006"/>
                  </a:ext>
                </a:extLst>
              </a:tr>
              <a:tr h="701900">
                <a:tc>
                  <a:txBody>
                    <a:bodyPr/>
                    <a:lstStyle/>
                    <a:p>
                      <a:pPr marL="0" marR="0" lvl="0" indent="0" algn="l" rtl="0">
                        <a:lnSpc>
                          <a:spcPct val="100000"/>
                        </a:lnSpc>
                        <a:spcBef>
                          <a:spcPts val="0"/>
                        </a:spcBef>
                        <a:spcAft>
                          <a:spcPts val="0"/>
                        </a:spcAft>
                        <a:buClr>
                          <a:srgbClr val="000000"/>
                        </a:buClr>
                        <a:buSzPts val="2000"/>
                        <a:buFont typeface="Arial"/>
                        <a:buNone/>
                      </a:pPr>
                      <a:r>
                        <a:rPr lang="en-GB" sz="2000" u="none" strike="noStrike" cap="none" dirty="0"/>
                        <a:t>7. </a:t>
                      </a:r>
                      <a:r>
                        <a:rPr lang="en-GB" sz="2000" b="1" dirty="0">
                          <a:solidFill>
                            <a:schemeClr val="dk1"/>
                          </a:solidFill>
                          <a:ea typeface="Century Gothic"/>
                          <a:cs typeface="Century Gothic"/>
                          <a:sym typeface="Century Gothic"/>
                        </a:rPr>
                        <a:t>¿</a:t>
                      </a:r>
                      <a:r>
                        <a:rPr lang="en-GB" sz="2000" b="1" u="sng" dirty="0">
                          <a:solidFill>
                            <a:schemeClr val="dk1"/>
                          </a:solidFill>
                          <a:ea typeface="Century Gothic"/>
                          <a:cs typeface="Century Gothic"/>
                          <a:sym typeface="Century Gothic"/>
                        </a:rPr>
                        <a:t>Con </a:t>
                      </a:r>
                      <a:r>
                        <a:rPr lang="en-GB" sz="2000" b="1" u="sng" dirty="0" err="1">
                          <a:solidFill>
                            <a:schemeClr val="dk1"/>
                          </a:solidFill>
                          <a:ea typeface="Century Gothic"/>
                          <a:cs typeface="Century Gothic"/>
                          <a:sym typeface="Century Gothic"/>
                        </a:rPr>
                        <a:t>quién</a:t>
                      </a:r>
                      <a:r>
                        <a:rPr lang="en-GB" sz="2000" b="1" dirty="0">
                          <a:solidFill>
                            <a:schemeClr val="dk1"/>
                          </a:solidFill>
                          <a:ea typeface="Century Gothic"/>
                          <a:cs typeface="Century Gothic"/>
                          <a:sym typeface="Century Gothic"/>
                        </a:rPr>
                        <a:t> </a:t>
                      </a:r>
                      <a:r>
                        <a:rPr lang="en-GB" sz="2000" b="1" u="sng" dirty="0" err="1">
                          <a:solidFill>
                            <a:schemeClr val="dk1"/>
                          </a:solidFill>
                          <a:ea typeface="Century Gothic"/>
                          <a:cs typeface="Century Gothic"/>
                          <a:sym typeface="Century Gothic"/>
                        </a:rPr>
                        <a:t>huyó</a:t>
                      </a:r>
                      <a:r>
                        <a:rPr lang="en-GB" sz="2000" b="1" dirty="0">
                          <a:solidFill>
                            <a:schemeClr val="dk1"/>
                          </a:solidFill>
                          <a:ea typeface="Century Gothic"/>
                          <a:cs typeface="Century Gothic"/>
                          <a:sym typeface="Century Gothic"/>
                        </a:rPr>
                        <a:t> de Venezuela?</a:t>
                      </a:r>
                      <a:endParaRPr sz="1400" u="none" strike="noStrike" cap="none" dirty="0"/>
                    </a:p>
                  </a:txBody>
                  <a:tcPr marL="91450" marR="91450" marT="45725" marB="45725">
                    <a:solidFill>
                      <a:schemeClr val="accent2">
                        <a:lumMod val="40000"/>
                        <a:lumOff val="60000"/>
                      </a:schemeClr>
                    </a:solidFill>
                  </a:tcPr>
                </a:tc>
                <a:extLst>
                  <a:ext uri="{0D108BD9-81ED-4DB2-BD59-A6C34878D82A}">
                    <a16:rowId xmlns:a16="http://schemas.microsoft.com/office/drawing/2014/main" val="10007"/>
                  </a:ext>
                </a:extLst>
              </a:tr>
            </a:tbl>
          </a:graphicData>
        </a:graphic>
      </p:graphicFrame>
      <p:sp>
        <p:nvSpPr>
          <p:cNvPr id="715" name="Google Shape;715;p15"/>
          <p:cNvSpPr/>
          <p:nvPr/>
        </p:nvSpPr>
        <p:spPr>
          <a:xfrm>
            <a:off x="10660055" y="86963"/>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escribir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717" name="Google Shape;717;p15"/>
          <p:cNvSpPr txBox="1"/>
          <p:nvPr/>
        </p:nvSpPr>
        <p:spPr>
          <a:xfrm>
            <a:off x="486170" y="1628521"/>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sng" strike="noStrike" kern="1200" cap="none" spc="0" normalizeH="0" baseline="0" noProof="0" dirty="0">
                <a:ln>
                  <a:noFill/>
                </a:ln>
                <a:solidFill>
                  <a:srgbClr val="3A3838"/>
                </a:solidFill>
                <a:effectLst/>
                <a:uLnTx/>
                <a:uFillTx/>
                <a:latin typeface="Century Gothic"/>
                <a:ea typeface="+mn-ea"/>
                <a:cs typeface="+mn-cs"/>
              </a:rPr>
              <a:t>I was born </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and </a:t>
            </a:r>
            <a:r>
              <a:rPr kumimoji="0" lang="en-GB" sz="2000" b="0" i="0" u="sng" strike="noStrike" kern="1200" cap="none" spc="0" normalizeH="0" baseline="0" noProof="0" dirty="0">
                <a:ln>
                  <a:noFill/>
                </a:ln>
                <a:solidFill>
                  <a:srgbClr val="3A3838"/>
                </a:solidFill>
                <a:effectLst/>
                <a:uLnTx/>
                <a:uFillTx/>
                <a:latin typeface="Century Gothic"/>
                <a:ea typeface="+mn-ea"/>
                <a:cs typeface="+mn-cs"/>
              </a:rPr>
              <a:t>I grew up</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in </a:t>
            </a:r>
            <a:r>
              <a:rPr kumimoji="0" lang="en-GB" sz="2000" b="0" i="0" u="sng" strike="noStrike" kern="1200" cap="none" spc="0" normalizeH="0" baseline="0" noProof="0" dirty="0">
                <a:ln>
                  <a:noFill/>
                </a:ln>
                <a:solidFill>
                  <a:srgbClr val="3A3838"/>
                </a:solidFill>
                <a:effectLst/>
                <a:uLnTx/>
                <a:uFillTx/>
                <a:latin typeface="Century Gothic"/>
                <a:ea typeface="+mn-ea"/>
                <a:cs typeface="+mn-cs"/>
              </a:rPr>
              <a:t>a</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city in Venezuela.</a:t>
            </a:r>
            <a:r>
              <a:rPr kumimoji="0" lang="es-ES" sz="1400" b="1"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endParaRPr kumimoji="0"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18" name="Google Shape;718;p15"/>
          <p:cNvSpPr txBox="1"/>
          <p:nvPr/>
        </p:nvSpPr>
        <p:spPr>
          <a:xfrm>
            <a:off x="486170" y="3767672"/>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US" sz="2000" b="0" i="0" u="sng" strike="noStrike" kern="1200" cap="none" spc="0" normalizeH="0" baseline="0" noProof="0" dirty="0">
                <a:ln>
                  <a:noFill/>
                </a:ln>
                <a:solidFill>
                  <a:srgbClr val="3A3838"/>
                </a:solidFill>
                <a:effectLst/>
                <a:uLnTx/>
                <a:uFillTx/>
                <a:latin typeface="Century Gothic"/>
                <a:ea typeface="+mn-ea"/>
                <a:cs typeface="+mn-cs"/>
              </a:rPr>
              <a:t>My father</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US" sz="2000" b="0" i="0" u="sng" strike="noStrike" kern="1200" cap="none" spc="0" normalizeH="0" baseline="0" noProof="0" dirty="0">
                <a:ln>
                  <a:noFill/>
                </a:ln>
                <a:solidFill>
                  <a:srgbClr val="3A3838"/>
                </a:solidFill>
                <a:effectLst/>
                <a:uLnTx/>
                <a:uFillTx/>
                <a:latin typeface="Century Gothic"/>
                <a:ea typeface="+mn-ea"/>
                <a:cs typeface="+mn-cs"/>
              </a:rPr>
              <a:t>lost</a:t>
            </a:r>
            <a:r>
              <a:rPr kumimoji="0" lang="en-US" sz="2000" b="0" i="0" u="none" strike="noStrike" kern="1200" cap="none" spc="0" normalizeH="0" baseline="0" noProof="0" dirty="0">
                <a:ln>
                  <a:noFill/>
                </a:ln>
                <a:solidFill>
                  <a:srgbClr val="3A3838"/>
                </a:solidFill>
                <a:effectLst/>
                <a:uLnTx/>
                <a:uFillTx/>
                <a:latin typeface="Century Gothic"/>
                <a:ea typeface="+mn-ea"/>
                <a:cs typeface="+mn-cs"/>
              </a:rPr>
              <a:t> his job.</a:t>
            </a:r>
            <a:r>
              <a:rPr kumimoji="0" lang="en-U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p>
        </p:txBody>
      </p:sp>
      <p:sp>
        <p:nvSpPr>
          <p:cNvPr id="719" name="Google Shape;719;p15"/>
          <p:cNvSpPr txBox="1"/>
          <p:nvPr/>
        </p:nvSpPr>
        <p:spPr>
          <a:xfrm>
            <a:off x="486170" y="2356152"/>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sng" strike="noStrike" kern="1200" cap="none" spc="0" normalizeH="0" baseline="0" noProof="0" dirty="0">
                <a:ln>
                  <a:noFill/>
                </a:ln>
                <a:solidFill>
                  <a:srgbClr val="3A3838"/>
                </a:solidFill>
                <a:effectLst/>
                <a:uLnTx/>
                <a:uFillTx/>
                <a:latin typeface="Century Gothic"/>
                <a:ea typeface="+mn-ea"/>
                <a:cs typeface="+mn-cs"/>
              </a:rPr>
              <a:t>You kept on going</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during the </a:t>
            </a:r>
            <a:r>
              <a:rPr kumimoji="0" lang="en-GB" sz="2000" b="0" i="0" u="sng" strike="noStrike" kern="1200" cap="none" spc="0" normalizeH="0" baseline="0" noProof="0" dirty="0">
                <a:ln>
                  <a:noFill/>
                </a:ln>
                <a:solidFill>
                  <a:srgbClr val="3A3838"/>
                </a:solidFill>
                <a:effectLst/>
                <a:uLnTx/>
                <a:uFillTx/>
                <a:latin typeface="Century Gothic"/>
                <a:ea typeface="+mn-ea"/>
                <a:cs typeface="+mn-cs"/>
              </a:rPr>
              <a:t>difficulties</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endParaRPr kumimoji="0"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20" name="Google Shape;720;p15"/>
          <p:cNvSpPr txBox="1"/>
          <p:nvPr/>
        </p:nvSpPr>
        <p:spPr>
          <a:xfrm>
            <a:off x="486170" y="3063581"/>
            <a:ext cx="9553574"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He protected</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his family from </a:t>
            </a:r>
            <a:r>
              <a:rPr kumimoji="0" lang="en-GB" sz="2000" b="0"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some</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a:t>
            </a:r>
            <a:r>
              <a:rPr kumimoji="0" lang="en-GB" sz="2000" b="0"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young people</a:t>
            </a:r>
            <a:r>
              <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a:t>
            </a:r>
            <a:endParaRPr kumimoji="0"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21" name="Google Shape;721;p15"/>
          <p:cNvSpPr txBox="1"/>
          <p:nvPr/>
        </p:nvSpPr>
        <p:spPr>
          <a:xfrm>
            <a:off x="486170" y="5879019"/>
            <a:ext cx="11294267"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sng" strike="noStrike" kern="1200" cap="none" spc="0" normalizeH="0" baseline="0" noProof="0" dirty="0">
                <a:ln>
                  <a:noFill/>
                </a:ln>
                <a:solidFill>
                  <a:srgbClr val="3A3838"/>
                </a:solidFill>
                <a:effectLst/>
                <a:uLnTx/>
                <a:uFillTx/>
                <a:latin typeface="Century Gothic"/>
                <a:ea typeface="+mn-ea"/>
                <a:cs typeface="+mn-cs"/>
              </a:rPr>
              <a:t>Who</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sng" strike="noStrike" kern="1200" cap="none" spc="0" normalizeH="0" baseline="0" noProof="0" dirty="0">
                <a:ln>
                  <a:noFill/>
                </a:ln>
                <a:solidFill>
                  <a:srgbClr val="3A3838"/>
                </a:solidFill>
                <a:effectLst/>
                <a:uLnTx/>
                <a:uFillTx/>
                <a:latin typeface="Century Gothic"/>
                <a:ea typeface="+mn-ea"/>
                <a:cs typeface="+mn-cs"/>
              </a:rPr>
              <a:t>did you flee</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from Venezuela </a:t>
            </a:r>
            <a:r>
              <a:rPr kumimoji="0" lang="en-GB" sz="2000" b="0" i="0" u="sng" strike="noStrike" kern="1200" cap="none" spc="0" normalizeH="0" baseline="0" noProof="0" dirty="0">
                <a:ln>
                  <a:noFill/>
                </a:ln>
                <a:solidFill>
                  <a:srgbClr val="3A3838"/>
                </a:solidFill>
                <a:effectLst/>
                <a:uLnTx/>
                <a:uFillTx/>
                <a:latin typeface="Century Gothic"/>
                <a:ea typeface="+mn-ea"/>
                <a:cs typeface="+mn-cs"/>
              </a:rPr>
              <a:t>with</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endParaRPr kumimoji="0" lang="en-GB"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22" name="Google Shape;722;p15"/>
          <p:cNvSpPr txBox="1"/>
          <p:nvPr/>
        </p:nvSpPr>
        <p:spPr>
          <a:xfrm>
            <a:off x="486170" y="4463225"/>
            <a:ext cx="11294267" cy="400069"/>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Tx/>
              <a:buNone/>
              <a:tabLst/>
              <a:defRPr/>
            </a:pPr>
            <a:r>
              <a:rPr kumimoji="0" lang="en-GB" sz="2000" b="0" i="0" u="sng" strike="noStrike" kern="1200" cap="none" spc="0" normalizeH="0" baseline="0" noProof="0" dirty="0">
                <a:ln>
                  <a:noFill/>
                </a:ln>
                <a:solidFill>
                  <a:srgbClr val="3A3838"/>
                </a:solidFill>
                <a:effectLst/>
                <a:uLnTx/>
                <a:uFillTx/>
                <a:latin typeface="Century Gothic"/>
                <a:ea typeface="+mn-ea"/>
                <a:cs typeface="+mn-cs"/>
              </a:rPr>
              <a:t>Why</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a:t>
            </a:r>
            <a:r>
              <a:rPr kumimoji="0" lang="en-GB" sz="2000" b="0" i="0" u="sng" strike="noStrike" kern="1200" cap="none" spc="0" normalizeH="0" baseline="0" noProof="0" dirty="0">
                <a:ln>
                  <a:noFill/>
                </a:ln>
                <a:solidFill>
                  <a:srgbClr val="3A3838"/>
                </a:solidFill>
                <a:effectLst/>
                <a:uLnTx/>
                <a:uFillTx/>
                <a:latin typeface="Century Gothic"/>
                <a:ea typeface="+mn-ea"/>
                <a:cs typeface="+mn-cs"/>
              </a:rPr>
              <a:t>don’t you</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 want to return to your </a:t>
            </a:r>
            <a:r>
              <a:rPr kumimoji="0" lang="en-GB" sz="2000" b="0" i="0" u="sng" strike="noStrike" kern="1200" cap="none" spc="0" normalizeH="0" baseline="0" noProof="0" dirty="0">
                <a:ln>
                  <a:noFill/>
                </a:ln>
                <a:solidFill>
                  <a:srgbClr val="3A3838"/>
                </a:solidFill>
                <a:effectLst/>
                <a:uLnTx/>
                <a:uFillTx/>
                <a:latin typeface="Century Gothic"/>
                <a:ea typeface="+mn-ea"/>
                <a:cs typeface="+mn-cs"/>
              </a:rPr>
              <a:t>country</a:t>
            </a:r>
            <a:r>
              <a:rPr kumimoji="0" lang="en-GB" sz="2000" b="0" i="0" u="none" strike="noStrike" kern="1200" cap="none" spc="0" normalizeH="0" baseline="0" noProof="0" dirty="0">
                <a:ln>
                  <a:noFill/>
                </a:ln>
                <a:solidFill>
                  <a:srgbClr val="3A3838"/>
                </a:solidFill>
                <a:effectLst/>
                <a:uLnTx/>
                <a:uFillTx/>
                <a:latin typeface="Century Gothic"/>
                <a:ea typeface="+mn-ea"/>
                <a:cs typeface="+mn-cs"/>
              </a:rPr>
              <a:t>?</a:t>
            </a:r>
            <a:endParaRPr kumimoji="0" lang="es-ES" sz="2000" b="1"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23" name="Google Shape;723;p15"/>
          <p:cNvSpPr txBox="1"/>
          <p:nvPr/>
        </p:nvSpPr>
        <p:spPr>
          <a:xfrm>
            <a:off x="486170" y="5168745"/>
            <a:ext cx="11294267" cy="40011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000"/>
              <a:buFont typeface="Arial"/>
              <a:buNone/>
              <a:tabLst/>
              <a:defRPr/>
            </a:pPr>
            <a:r>
              <a:rPr kumimoji="0" lang="en-GB" sz="2000" b="0"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The school </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here </a:t>
            </a:r>
            <a:r>
              <a:rPr kumimoji="0" lang="en-GB" sz="2000" b="0"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offered </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me </a:t>
            </a:r>
            <a:r>
              <a:rPr kumimoji="0" lang="en-GB" sz="2000" b="0"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the opportunity</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to achieve my </a:t>
            </a:r>
            <a:r>
              <a:rPr kumimoji="0" lang="en-GB" sz="2000" b="0"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dream</a:t>
            </a:r>
            <a:r>
              <a:rPr kumimoji="0" lang="en-GB"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rPr>
              <a:t> to study </a:t>
            </a:r>
            <a:r>
              <a:rPr kumimoji="0" lang="en-GB" sz="2000" b="0" i="0" u="sng" strike="noStrike" kern="1200" cap="none" spc="0" normalizeH="0" baseline="0" noProof="0" dirty="0">
                <a:ln>
                  <a:noFill/>
                </a:ln>
                <a:solidFill>
                  <a:srgbClr val="3A3838"/>
                </a:solidFill>
                <a:effectLst/>
                <a:uLnTx/>
                <a:uFillTx/>
                <a:latin typeface="Century Gothic"/>
                <a:ea typeface="Century Gothic"/>
                <a:cs typeface="Century Gothic"/>
                <a:sym typeface="Century Gothic"/>
              </a:rPr>
              <a:t>technology.</a:t>
            </a:r>
            <a:endParaRPr kumimoji="0" sz="2000" b="0" i="0" u="none" strike="noStrike" kern="1200" cap="none" spc="0" normalizeH="0" baseline="0" noProof="0" dirty="0">
              <a:ln>
                <a:noFill/>
              </a:ln>
              <a:solidFill>
                <a:srgbClr val="3A3838"/>
              </a:solidFill>
              <a:effectLst/>
              <a:uLnTx/>
              <a:uFillTx/>
              <a:latin typeface="Century Gothic"/>
              <a:ea typeface="Century Gothic"/>
              <a:cs typeface="Century Gothic"/>
              <a:sym typeface="Century Gothic"/>
            </a:endParaRPr>
          </a:p>
        </p:txBody>
      </p:sp>
      <p:sp>
        <p:nvSpPr>
          <p:cNvPr id="7" name="Title 6">
            <a:extLst>
              <a:ext uri="{FF2B5EF4-FFF2-40B4-BE49-F238E27FC236}">
                <a16:creationId xmlns:a16="http://schemas.microsoft.com/office/drawing/2014/main" id="{482CE1C9-C8C3-486E-BD97-1400AF0DB2EB}"/>
              </a:ext>
            </a:extLst>
          </p:cNvPr>
          <p:cNvSpPr>
            <a:spLocks noGrp="1"/>
          </p:cNvSpPr>
          <p:nvPr>
            <p:ph type="title"/>
          </p:nvPr>
        </p:nvSpPr>
        <p:spPr>
          <a:xfrm>
            <a:off x="0" y="213557"/>
            <a:ext cx="5633884" cy="647577"/>
          </a:xfrm>
        </p:spPr>
        <p:txBody>
          <a:bodyPr>
            <a:normAutofit/>
          </a:bodyPr>
          <a:lstStyle/>
          <a:p>
            <a:r>
              <a:rPr lang="en-GB" sz="2800" dirty="0"/>
              <a:t>La </a:t>
            </a:r>
            <a:r>
              <a:rPr lang="en-GB" sz="2800" dirty="0" err="1"/>
              <a:t>historia</a:t>
            </a:r>
            <a:r>
              <a:rPr lang="en-GB" sz="2800" dirty="0"/>
              <a:t> de un </a:t>
            </a:r>
            <a:r>
              <a:rPr lang="en-GB" sz="2800" dirty="0" err="1"/>
              <a:t>inmigrante</a:t>
            </a:r>
            <a:endParaRPr lang="en-GB" sz="2800" dirty="0"/>
          </a:p>
        </p:txBody>
      </p:sp>
      <p:sp>
        <p:nvSpPr>
          <p:cNvPr id="13" name="Speech Bubble: Rectangle with Corners Rounded 12">
            <a:extLst>
              <a:ext uri="{FF2B5EF4-FFF2-40B4-BE49-F238E27FC236}">
                <a16:creationId xmlns:a16="http://schemas.microsoft.com/office/drawing/2014/main" id="{899F6EC2-E6BD-48F9-851A-7315A66AF7BF}"/>
              </a:ext>
            </a:extLst>
          </p:cNvPr>
          <p:cNvSpPr/>
          <p:nvPr/>
        </p:nvSpPr>
        <p:spPr>
          <a:xfrm>
            <a:off x="8517547" y="5568855"/>
            <a:ext cx="3025715" cy="783716"/>
          </a:xfrm>
          <a:prstGeom prst="wedgeRoundRectCallout">
            <a:avLst>
              <a:gd name="adj1" fmla="val -65064"/>
              <a:gd name="adj2" fmla="val 2546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Think about the English word order here!</a:t>
            </a:r>
          </a:p>
        </p:txBody>
      </p:sp>
      <p:sp>
        <p:nvSpPr>
          <p:cNvPr id="18" name="Speech Bubble: Rectangle with Corners Rounded 17">
            <a:extLst>
              <a:ext uri="{FF2B5EF4-FFF2-40B4-BE49-F238E27FC236}">
                <a16:creationId xmlns:a16="http://schemas.microsoft.com/office/drawing/2014/main" id="{28C31F08-E5F7-4B2E-877B-4661AB6BE761}"/>
              </a:ext>
            </a:extLst>
          </p:cNvPr>
          <p:cNvSpPr/>
          <p:nvPr/>
        </p:nvSpPr>
        <p:spPr>
          <a:xfrm>
            <a:off x="8558374" y="1271752"/>
            <a:ext cx="3403840" cy="783716"/>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Look at the verb endings to know </a:t>
            </a:r>
            <a:r>
              <a:rPr kumimoji="0" lang="en-GB" sz="1800" b="0" i="1" u="none" strike="noStrike" kern="1200" cap="none" spc="0" normalizeH="0" baseline="0" noProof="0" dirty="0">
                <a:ln>
                  <a:noFill/>
                </a:ln>
                <a:solidFill>
                  <a:srgbClr val="FFFFFF"/>
                </a:solidFill>
                <a:effectLst/>
                <a:uLnTx/>
                <a:uFillTx/>
                <a:latin typeface="Century Gothic"/>
                <a:ea typeface="+mn-ea"/>
                <a:cs typeface="+mn-cs"/>
              </a:rPr>
              <a:t>who </a:t>
            </a:r>
            <a:r>
              <a:rPr kumimoji="0" lang="en-GB" sz="1800" b="0" i="0" u="none" strike="noStrike" kern="1200" cap="none" spc="0" normalizeH="0" baseline="0" noProof="0" dirty="0">
                <a:ln>
                  <a:noFill/>
                </a:ln>
                <a:solidFill>
                  <a:srgbClr val="FFFFFF"/>
                </a:solidFill>
                <a:effectLst/>
                <a:uLnTx/>
                <a:uFillTx/>
                <a:latin typeface="Century Gothic"/>
                <a:ea typeface="+mn-ea"/>
                <a:cs typeface="+mn-cs"/>
              </a:rPr>
              <a:t>did the action.</a:t>
            </a:r>
          </a:p>
        </p:txBody>
      </p:sp>
      <p:pic>
        <p:nvPicPr>
          <p:cNvPr id="1026" name="Picture 2" descr="high resolution venezuela flag - Clip Art Library">
            <a:extLst>
              <a:ext uri="{FF2B5EF4-FFF2-40B4-BE49-F238E27FC236}">
                <a16:creationId xmlns:a16="http://schemas.microsoft.com/office/drawing/2014/main" id="{7B663ECB-3CDA-D68F-79F0-2935072AA21B}"/>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710230" y="1440297"/>
            <a:ext cx="1121164" cy="74744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chnology clipart transparent - Clip Art Library">
            <a:extLst>
              <a:ext uri="{FF2B5EF4-FFF2-40B4-BE49-F238E27FC236}">
                <a16:creationId xmlns:a16="http://schemas.microsoft.com/office/drawing/2014/main" id="{67EAC699-7E09-3CE1-844A-37A4B4579965}"/>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030405" y="3387991"/>
            <a:ext cx="1954571" cy="1408766"/>
          </a:xfrm>
          <a:prstGeom prst="rect">
            <a:avLst/>
          </a:prstGeom>
          <a:noFill/>
          <a:extLst>
            <a:ext uri="{909E8E84-426E-40DD-AFC4-6F175D3DCCD1}">
              <a14:hiddenFill xmlns:a14="http://schemas.microsoft.com/office/drawing/2010/main">
                <a:solidFill>
                  <a:srgbClr val="FFFFFF"/>
                </a:solidFill>
              </a14:hiddenFill>
            </a:ext>
          </a:extLst>
        </p:spPr>
      </p:pic>
      <p:sp>
        <p:nvSpPr>
          <p:cNvPr id="17" name="Speech Bubble: Rectangle with Corners Rounded 16">
            <a:extLst>
              <a:ext uri="{FF2B5EF4-FFF2-40B4-BE49-F238E27FC236}">
                <a16:creationId xmlns:a16="http://schemas.microsoft.com/office/drawing/2014/main" id="{DB199D1D-BF87-4312-A203-93010009E07B}"/>
              </a:ext>
            </a:extLst>
          </p:cNvPr>
          <p:cNvSpPr/>
          <p:nvPr/>
        </p:nvSpPr>
        <p:spPr>
          <a:xfrm>
            <a:off x="6836643" y="4016145"/>
            <a:ext cx="3016581" cy="859629"/>
          </a:xfrm>
          <a:prstGeom prst="wedgeRoundRectCallout">
            <a:avLst>
              <a:gd name="adj1" fmla="val -60813"/>
              <a:gd name="adj2" fmla="val 5510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Century Gothic"/>
                <a:ea typeface="+mn-ea"/>
                <a:cs typeface="+mn-cs"/>
              </a:rPr>
              <a:t>‘me </a:t>
            </a:r>
            <a:r>
              <a:rPr kumimoji="0" lang="en-GB" sz="1800" b="0" i="0" u="none" strike="noStrike" kern="1200" cap="none" spc="0" normalizeH="0" baseline="0" noProof="0" dirty="0" err="1">
                <a:ln>
                  <a:noFill/>
                </a:ln>
                <a:solidFill>
                  <a:srgbClr val="FFFFFF"/>
                </a:solidFill>
                <a:effectLst/>
                <a:uLnTx/>
                <a:uFillTx/>
                <a:latin typeface="Century Gothic"/>
                <a:ea typeface="+mn-ea"/>
                <a:cs typeface="+mn-cs"/>
              </a:rPr>
              <a:t>ofreció</a:t>
            </a:r>
            <a:r>
              <a:rPr kumimoji="0" lang="en-GB" sz="1800" b="0" i="0" u="none" strike="noStrike" kern="1200" cap="none" spc="0" normalizeH="0" baseline="0" noProof="0" dirty="0">
                <a:ln>
                  <a:noFill/>
                </a:ln>
                <a:solidFill>
                  <a:srgbClr val="FFFFFF"/>
                </a:solidFill>
                <a:effectLst/>
                <a:uLnTx/>
                <a:uFillTx/>
                <a:latin typeface="Century Gothic"/>
                <a:ea typeface="+mn-ea"/>
                <a:cs typeface="+mn-cs"/>
              </a:rPr>
              <a:t>’ – who is the subject of the verb?</a:t>
            </a:r>
          </a:p>
        </p:txBody>
      </p:sp>
    </p:spTree>
    <p:extLst>
      <p:ext uri="{BB962C8B-B14F-4D97-AF65-F5344CB8AC3E}">
        <p14:creationId xmlns:p14="http://schemas.microsoft.com/office/powerpoint/2010/main" val="10596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7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72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8" grpId="0" animBg="1"/>
      <p:bldP spid="1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713"/>
        <p:cNvGrpSpPr/>
        <p:nvPr/>
      </p:nvGrpSpPr>
      <p:grpSpPr>
        <a:xfrm>
          <a:off x="0" y="0"/>
          <a:ext cx="0" cy="0"/>
          <a:chOff x="0" y="0"/>
          <a:chExt cx="0" cy="0"/>
        </a:xfrm>
      </p:grpSpPr>
      <p:sp>
        <p:nvSpPr>
          <p:cNvPr id="715" name="Google Shape;715;p15"/>
          <p:cNvSpPr/>
          <p:nvPr/>
        </p:nvSpPr>
        <p:spPr>
          <a:xfrm>
            <a:off x="10522819" y="199749"/>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escribir</a:t>
            </a:r>
            <a:endParaRPr sz="2000" b="1" i="0" u="none" strike="noStrike" cap="none" dirty="0">
              <a:solidFill>
                <a:schemeClr val="lt1"/>
              </a:solidFill>
              <a:latin typeface="Century Gothic"/>
              <a:ea typeface="Century Gothic"/>
              <a:cs typeface="Century Gothic"/>
              <a:sym typeface="Century Gothic"/>
            </a:endParaRPr>
          </a:p>
        </p:txBody>
      </p:sp>
      <p:sp>
        <p:nvSpPr>
          <p:cNvPr id="717" name="Google Shape;717;p15"/>
          <p:cNvSpPr txBox="1"/>
          <p:nvPr/>
        </p:nvSpPr>
        <p:spPr>
          <a:xfrm>
            <a:off x="5353348" y="944182"/>
            <a:ext cx="9553574" cy="40006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000"/>
              <a:buFont typeface="Arial"/>
              <a:buNone/>
            </a:pPr>
            <a:r>
              <a:rPr lang="en-GB" sz="2000" dirty="0">
                <a:solidFill>
                  <a:schemeClr val="tx2"/>
                </a:solidFill>
                <a:latin typeface="Century Gothic"/>
                <a:ea typeface="Century Gothic"/>
                <a:cs typeface="Century Gothic"/>
                <a:sym typeface="Century Gothic"/>
              </a:rPr>
              <a:t>I’m called Héctor and </a:t>
            </a:r>
            <a:r>
              <a:rPr lang="en-GB" sz="2000" u="sng" dirty="0">
                <a:solidFill>
                  <a:schemeClr val="tx2"/>
                </a:solidFill>
                <a:latin typeface="Century Gothic"/>
                <a:ea typeface="Century Gothic"/>
                <a:cs typeface="Century Gothic"/>
                <a:sym typeface="Century Gothic"/>
              </a:rPr>
              <a:t>I was born </a:t>
            </a:r>
            <a:r>
              <a:rPr lang="en-GB" sz="2000" dirty="0">
                <a:solidFill>
                  <a:schemeClr val="tx2"/>
                </a:solidFill>
                <a:latin typeface="Century Gothic"/>
                <a:ea typeface="Century Gothic"/>
                <a:cs typeface="Century Gothic"/>
                <a:sym typeface="Century Gothic"/>
              </a:rPr>
              <a:t>in Venezuela but</a:t>
            </a:r>
          </a:p>
        </p:txBody>
      </p:sp>
      <p:sp>
        <p:nvSpPr>
          <p:cNvPr id="7" name="Title 6">
            <a:extLst>
              <a:ext uri="{FF2B5EF4-FFF2-40B4-BE49-F238E27FC236}">
                <a16:creationId xmlns:a16="http://schemas.microsoft.com/office/drawing/2014/main" id="{482CE1C9-C8C3-486E-BD97-1400AF0DB2EB}"/>
              </a:ext>
            </a:extLst>
          </p:cNvPr>
          <p:cNvSpPr>
            <a:spLocks noGrp="1"/>
          </p:cNvSpPr>
          <p:nvPr>
            <p:ph type="title"/>
          </p:nvPr>
        </p:nvSpPr>
        <p:spPr>
          <a:xfrm>
            <a:off x="0" y="213557"/>
            <a:ext cx="5692188" cy="647577"/>
          </a:xfrm>
        </p:spPr>
        <p:txBody>
          <a:bodyPr>
            <a:normAutofit/>
          </a:bodyPr>
          <a:lstStyle/>
          <a:p>
            <a:r>
              <a:rPr lang="en-GB" sz="2800" dirty="0"/>
              <a:t>La </a:t>
            </a:r>
            <a:r>
              <a:rPr lang="en-GB" sz="2800" dirty="0" err="1"/>
              <a:t>historia</a:t>
            </a:r>
            <a:r>
              <a:rPr lang="en-GB" sz="2800" dirty="0"/>
              <a:t> de un </a:t>
            </a:r>
            <a:r>
              <a:rPr lang="en-GB" sz="2800" dirty="0" err="1"/>
              <a:t>inmigrante</a:t>
            </a:r>
            <a:endParaRPr lang="en-GB" sz="2800" dirty="0"/>
          </a:p>
        </p:txBody>
      </p:sp>
      <p:sp>
        <p:nvSpPr>
          <p:cNvPr id="5" name="Rectangle 4">
            <a:extLst>
              <a:ext uri="{FF2B5EF4-FFF2-40B4-BE49-F238E27FC236}">
                <a16:creationId xmlns:a16="http://schemas.microsoft.com/office/drawing/2014/main" id="{C3A323A6-FC1D-403D-8E13-7F9AF3ADBDD5}"/>
              </a:ext>
            </a:extLst>
          </p:cNvPr>
          <p:cNvSpPr/>
          <p:nvPr/>
        </p:nvSpPr>
        <p:spPr>
          <a:xfrm>
            <a:off x="184396" y="861134"/>
            <a:ext cx="5167294" cy="5363071"/>
          </a:xfrm>
          <a:prstGeom prst="rect">
            <a:avLst/>
          </a:prstGeom>
        </p:spPr>
        <p:txBody>
          <a:bodyPr wrap="square">
            <a:spAutoFit/>
          </a:bodyPr>
          <a:lstStyle/>
          <a:p>
            <a:pPr algn="just">
              <a:lnSpc>
                <a:spcPct val="150000"/>
              </a:lnSpc>
            </a:pPr>
            <a:r>
              <a:rPr lang="es-MX" sz="2100" dirty="0"/>
              <a:t>Soy Héctor y </a:t>
            </a:r>
            <a:r>
              <a:rPr lang="es-MX" sz="2100" u="sng" dirty="0"/>
              <a:t>nací</a:t>
            </a:r>
            <a:r>
              <a:rPr lang="es-MX" sz="2100" dirty="0"/>
              <a:t> en Venezuela pero ahora </a:t>
            </a:r>
            <a:r>
              <a:rPr lang="es-MX" sz="2100" u="sng" dirty="0"/>
              <a:t>vivo</a:t>
            </a:r>
            <a:r>
              <a:rPr lang="es-MX" sz="2100" dirty="0"/>
              <a:t> en Colombia.  El nivel de violencia en mi </a:t>
            </a:r>
            <a:r>
              <a:rPr lang="es-MX" sz="2100" u="sng" dirty="0"/>
              <a:t>país</a:t>
            </a:r>
            <a:r>
              <a:rPr lang="es-MX" sz="2100" dirty="0"/>
              <a:t> </a:t>
            </a:r>
            <a:r>
              <a:rPr lang="es-MX" sz="2100" u="sng" dirty="0"/>
              <a:t>creció</a:t>
            </a:r>
            <a:r>
              <a:rPr lang="es-MX" sz="2100" dirty="0"/>
              <a:t> y mi </a:t>
            </a:r>
            <a:r>
              <a:rPr lang="es-MX" sz="2100" u="sng" dirty="0"/>
              <a:t>padre</a:t>
            </a:r>
            <a:r>
              <a:rPr lang="es-MX" sz="2100" dirty="0"/>
              <a:t> </a:t>
            </a:r>
            <a:r>
              <a:rPr lang="es-MX" sz="2100" u="sng" dirty="0"/>
              <a:t>creyó</a:t>
            </a:r>
            <a:r>
              <a:rPr lang="es-MX" sz="2100" dirty="0"/>
              <a:t> que era </a:t>
            </a:r>
            <a:r>
              <a:rPr lang="es-MX" sz="2100" u="sng" dirty="0"/>
              <a:t>necesario</a:t>
            </a:r>
            <a:r>
              <a:rPr lang="es-MX" sz="2100" dirty="0"/>
              <a:t> </a:t>
            </a:r>
            <a:r>
              <a:rPr lang="es-MX" sz="2100" u="sng" dirty="0"/>
              <a:t>huir</a:t>
            </a:r>
            <a:r>
              <a:rPr lang="es-MX" sz="2100" dirty="0"/>
              <a:t>. </a:t>
            </a:r>
            <a:r>
              <a:rPr lang="es-MX" sz="2100" u="sng" dirty="0"/>
              <a:t>Asistí</a:t>
            </a:r>
            <a:r>
              <a:rPr lang="es-MX" sz="2100" dirty="0"/>
              <a:t> </a:t>
            </a:r>
            <a:r>
              <a:rPr lang="es-MX" sz="2100" u="sng" dirty="0"/>
              <a:t>una escuela </a:t>
            </a:r>
            <a:r>
              <a:rPr lang="es-MX" sz="2100" dirty="0"/>
              <a:t>aquí con </a:t>
            </a:r>
            <a:r>
              <a:rPr lang="es-MX" sz="2100" u="sng" dirty="0"/>
              <a:t>unos</a:t>
            </a:r>
            <a:r>
              <a:rPr lang="es-MX" sz="2100" dirty="0"/>
              <a:t> profesores maravillosos. Me </a:t>
            </a:r>
            <a:r>
              <a:rPr lang="es-MX" sz="2100" u="sng" dirty="0"/>
              <a:t>ofreció</a:t>
            </a:r>
            <a:r>
              <a:rPr lang="es-MX" sz="2100" dirty="0"/>
              <a:t> la </a:t>
            </a:r>
            <a:r>
              <a:rPr lang="es-MX" sz="2100" u="sng" dirty="0"/>
              <a:t>oportunidad </a:t>
            </a:r>
            <a:r>
              <a:rPr lang="es-MX" sz="2100" dirty="0"/>
              <a:t>de cumplir mi </a:t>
            </a:r>
            <a:r>
              <a:rPr lang="es-MX" sz="2100" u="sng" dirty="0"/>
              <a:t>sueño</a:t>
            </a:r>
            <a:r>
              <a:rPr lang="es-MX" sz="2100" dirty="0"/>
              <a:t> de estudiar </a:t>
            </a:r>
            <a:r>
              <a:rPr lang="es-MX" sz="2100" u="sng" dirty="0"/>
              <a:t>tecnología</a:t>
            </a:r>
            <a:r>
              <a:rPr lang="es-MX" sz="2100" dirty="0"/>
              <a:t>. Mucha gente me pregunta: “¿</a:t>
            </a:r>
            <a:r>
              <a:rPr lang="es-MX" sz="2100" u="sng" dirty="0"/>
              <a:t>Cómo</a:t>
            </a:r>
            <a:r>
              <a:rPr lang="es-MX" sz="2100" dirty="0"/>
              <a:t> y </a:t>
            </a:r>
            <a:r>
              <a:rPr lang="es-MX" sz="2100" u="sng" dirty="0"/>
              <a:t>durante cuánto  </a:t>
            </a:r>
            <a:r>
              <a:rPr lang="es-MX" sz="2100" dirty="0"/>
              <a:t>tiempo </a:t>
            </a:r>
            <a:r>
              <a:rPr lang="es-MX" sz="2100" u="sng" dirty="0"/>
              <a:t>sufriste</a:t>
            </a:r>
            <a:r>
              <a:rPr lang="es-MX" sz="2100" dirty="0"/>
              <a:t>?” Pero </a:t>
            </a:r>
            <a:r>
              <a:rPr lang="es-MX" sz="2100" u="sng" dirty="0"/>
              <a:t>no pienso </a:t>
            </a:r>
            <a:r>
              <a:rPr lang="es-MX" sz="2100" dirty="0"/>
              <a:t>en   el pasado. Intento </a:t>
            </a:r>
            <a:r>
              <a:rPr lang="es-MX" sz="2100" u="sng" dirty="0"/>
              <a:t>seguir adelante</a:t>
            </a:r>
            <a:r>
              <a:rPr lang="es-MX" sz="2100" dirty="0"/>
              <a:t>.</a:t>
            </a:r>
            <a:endParaRPr lang="en-GB" sz="2100" dirty="0"/>
          </a:p>
        </p:txBody>
      </p:sp>
      <p:sp>
        <p:nvSpPr>
          <p:cNvPr id="6" name="Rectangle 5">
            <a:extLst>
              <a:ext uri="{FF2B5EF4-FFF2-40B4-BE49-F238E27FC236}">
                <a16:creationId xmlns:a16="http://schemas.microsoft.com/office/drawing/2014/main" id="{2E8F2322-C750-4992-A5FA-972052B39232}"/>
              </a:ext>
            </a:extLst>
          </p:cNvPr>
          <p:cNvSpPr/>
          <p:nvPr/>
        </p:nvSpPr>
        <p:spPr>
          <a:xfrm>
            <a:off x="5353348" y="1444873"/>
            <a:ext cx="4604146" cy="400110"/>
          </a:xfrm>
          <a:prstGeom prst="rect">
            <a:avLst/>
          </a:prstGeom>
        </p:spPr>
        <p:txBody>
          <a:bodyPr wrap="none">
            <a:spAutoFit/>
          </a:bodyPr>
          <a:lstStyle/>
          <a:p>
            <a:pPr lvl="0">
              <a:buClr>
                <a:srgbClr val="000000"/>
              </a:buClr>
              <a:buSzPts val="2000"/>
            </a:pPr>
            <a:r>
              <a:rPr lang="en-US" sz="2000" dirty="0">
                <a:solidFill>
                  <a:schemeClr val="tx2"/>
                </a:solidFill>
                <a:ea typeface="Century Gothic"/>
                <a:cs typeface="Century Gothic"/>
                <a:sym typeface="Century Gothic"/>
              </a:rPr>
              <a:t>now I live in Colombia.  The level of </a:t>
            </a:r>
          </a:p>
        </p:txBody>
      </p:sp>
      <p:sp>
        <p:nvSpPr>
          <p:cNvPr id="23" name="Rectangle 22">
            <a:extLst>
              <a:ext uri="{FF2B5EF4-FFF2-40B4-BE49-F238E27FC236}">
                <a16:creationId xmlns:a16="http://schemas.microsoft.com/office/drawing/2014/main" id="{D73431EC-9AE0-4F22-9766-EA7E8E177EE3}"/>
              </a:ext>
            </a:extLst>
          </p:cNvPr>
          <p:cNvSpPr/>
          <p:nvPr/>
        </p:nvSpPr>
        <p:spPr>
          <a:xfrm>
            <a:off x="5353347" y="1888099"/>
            <a:ext cx="6120717" cy="400110"/>
          </a:xfrm>
          <a:prstGeom prst="rect">
            <a:avLst/>
          </a:prstGeom>
        </p:spPr>
        <p:txBody>
          <a:bodyPr wrap="square">
            <a:spAutoFit/>
          </a:bodyPr>
          <a:lstStyle/>
          <a:p>
            <a:pPr lvl="0">
              <a:buClr>
                <a:srgbClr val="000000"/>
              </a:buClr>
              <a:buSzPts val="2000"/>
            </a:pPr>
            <a:r>
              <a:rPr lang="en-US" sz="2000" dirty="0">
                <a:solidFill>
                  <a:schemeClr val="tx2"/>
                </a:solidFill>
                <a:ea typeface="Century Gothic"/>
                <a:cs typeface="Century Gothic"/>
                <a:sym typeface="Century Gothic"/>
              </a:rPr>
              <a:t>violence in my country </a:t>
            </a:r>
            <a:r>
              <a:rPr lang="en-US" sz="2000" u="sng" dirty="0">
                <a:solidFill>
                  <a:schemeClr val="tx2"/>
                </a:solidFill>
                <a:ea typeface="Century Gothic"/>
                <a:cs typeface="Century Gothic"/>
                <a:sym typeface="Century Gothic"/>
              </a:rPr>
              <a:t>grew </a:t>
            </a:r>
            <a:r>
              <a:rPr lang="en-US" sz="2000" dirty="0">
                <a:solidFill>
                  <a:schemeClr val="tx2"/>
                </a:solidFill>
                <a:ea typeface="Century Gothic"/>
                <a:cs typeface="Century Gothic"/>
                <a:sym typeface="Century Gothic"/>
              </a:rPr>
              <a:t>and my father</a:t>
            </a:r>
          </a:p>
        </p:txBody>
      </p:sp>
      <p:sp>
        <p:nvSpPr>
          <p:cNvPr id="24" name="Rectangle 23">
            <a:extLst>
              <a:ext uri="{FF2B5EF4-FFF2-40B4-BE49-F238E27FC236}">
                <a16:creationId xmlns:a16="http://schemas.microsoft.com/office/drawing/2014/main" id="{21848D39-051A-41EC-9777-602D9F50B429}"/>
              </a:ext>
            </a:extLst>
          </p:cNvPr>
          <p:cNvSpPr/>
          <p:nvPr/>
        </p:nvSpPr>
        <p:spPr>
          <a:xfrm>
            <a:off x="5364074" y="2347364"/>
            <a:ext cx="6120717" cy="400110"/>
          </a:xfrm>
          <a:prstGeom prst="rect">
            <a:avLst/>
          </a:prstGeom>
        </p:spPr>
        <p:txBody>
          <a:bodyPr wrap="square">
            <a:spAutoFit/>
          </a:bodyPr>
          <a:lstStyle/>
          <a:p>
            <a:pPr lvl="0">
              <a:buClr>
                <a:srgbClr val="000000"/>
              </a:buClr>
              <a:buSzPts val="2000"/>
            </a:pPr>
            <a:r>
              <a:rPr lang="en-US" sz="2000" u="sng" dirty="0">
                <a:solidFill>
                  <a:schemeClr val="tx2"/>
                </a:solidFill>
                <a:ea typeface="Century Gothic"/>
                <a:cs typeface="Century Gothic"/>
                <a:sym typeface="Century Gothic"/>
              </a:rPr>
              <a:t>believed </a:t>
            </a:r>
            <a:r>
              <a:rPr lang="en-US" sz="2000" dirty="0">
                <a:solidFill>
                  <a:schemeClr val="tx2"/>
                </a:solidFill>
                <a:ea typeface="Century Gothic"/>
                <a:cs typeface="Century Gothic"/>
                <a:sym typeface="Century Gothic"/>
              </a:rPr>
              <a:t>it was necessary </a:t>
            </a:r>
            <a:r>
              <a:rPr lang="en-US" sz="2000" u="sng" dirty="0">
                <a:solidFill>
                  <a:schemeClr val="tx2"/>
                </a:solidFill>
                <a:ea typeface="Century Gothic"/>
                <a:cs typeface="Century Gothic"/>
                <a:sym typeface="Century Gothic"/>
              </a:rPr>
              <a:t>to flee</a:t>
            </a:r>
            <a:r>
              <a:rPr lang="en-US" sz="2000" dirty="0">
                <a:solidFill>
                  <a:schemeClr val="tx2"/>
                </a:solidFill>
                <a:ea typeface="Century Gothic"/>
                <a:cs typeface="Century Gothic"/>
                <a:sym typeface="Century Gothic"/>
              </a:rPr>
              <a:t>.  I </a:t>
            </a:r>
            <a:r>
              <a:rPr lang="en-US" sz="2000" u="sng" dirty="0">
                <a:solidFill>
                  <a:schemeClr val="tx2"/>
                </a:solidFill>
                <a:ea typeface="Century Gothic"/>
                <a:cs typeface="Century Gothic"/>
                <a:sym typeface="Century Gothic"/>
              </a:rPr>
              <a:t>attended</a:t>
            </a:r>
          </a:p>
        </p:txBody>
      </p:sp>
      <p:sp>
        <p:nvSpPr>
          <p:cNvPr id="25" name="Rectangle 24">
            <a:extLst>
              <a:ext uri="{FF2B5EF4-FFF2-40B4-BE49-F238E27FC236}">
                <a16:creationId xmlns:a16="http://schemas.microsoft.com/office/drawing/2014/main" id="{F44F696E-BC64-4850-B15B-3FF07D62B8F4}"/>
              </a:ext>
            </a:extLst>
          </p:cNvPr>
          <p:cNvSpPr/>
          <p:nvPr/>
        </p:nvSpPr>
        <p:spPr>
          <a:xfrm>
            <a:off x="5388816" y="2840979"/>
            <a:ext cx="6120717" cy="400110"/>
          </a:xfrm>
          <a:prstGeom prst="rect">
            <a:avLst/>
          </a:prstGeom>
        </p:spPr>
        <p:txBody>
          <a:bodyPr wrap="square">
            <a:spAutoFit/>
          </a:bodyPr>
          <a:lstStyle/>
          <a:p>
            <a:pPr lvl="0">
              <a:buClr>
                <a:srgbClr val="000000"/>
              </a:buClr>
              <a:buSzPts val="2000"/>
            </a:pPr>
            <a:r>
              <a:rPr lang="en-US" sz="2000" dirty="0">
                <a:solidFill>
                  <a:schemeClr val="tx2"/>
                </a:solidFill>
                <a:ea typeface="Century Gothic"/>
                <a:cs typeface="Century Gothic"/>
                <a:sym typeface="Century Gothic"/>
              </a:rPr>
              <a:t>a school here with </a:t>
            </a:r>
            <a:r>
              <a:rPr lang="en-US" sz="2000" u="sng" dirty="0">
                <a:solidFill>
                  <a:schemeClr val="tx2"/>
                </a:solidFill>
                <a:ea typeface="Century Gothic"/>
                <a:cs typeface="Century Gothic"/>
                <a:sym typeface="Century Gothic"/>
              </a:rPr>
              <a:t>some </a:t>
            </a:r>
            <a:r>
              <a:rPr lang="en-US" sz="2000" dirty="0" err="1">
                <a:solidFill>
                  <a:schemeClr val="tx2"/>
                </a:solidFill>
                <a:ea typeface="Century Gothic"/>
                <a:cs typeface="Century Gothic"/>
                <a:sym typeface="Century Gothic"/>
              </a:rPr>
              <a:t>marvellous</a:t>
            </a:r>
            <a:r>
              <a:rPr lang="en-US" sz="2000" dirty="0">
                <a:solidFill>
                  <a:schemeClr val="tx2"/>
                </a:solidFill>
                <a:ea typeface="Century Gothic"/>
                <a:cs typeface="Century Gothic"/>
                <a:sym typeface="Century Gothic"/>
              </a:rPr>
              <a:t> teachers.</a:t>
            </a:r>
          </a:p>
        </p:txBody>
      </p:sp>
      <p:sp>
        <p:nvSpPr>
          <p:cNvPr id="26" name="Rectangle 25">
            <a:extLst>
              <a:ext uri="{FF2B5EF4-FFF2-40B4-BE49-F238E27FC236}">
                <a16:creationId xmlns:a16="http://schemas.microsoft.com/office/drawing/2014/main" id="{FB282B09-AD5A-4E50-A184-726022F1B99B}"/>
              </a:ext>
            </a:extLst>
          </p:cNvPr>
          <p:cNvSpPr/>
          <p:nvPr/>
        </p:nvSpPr>
        <p:spPr>
          <a:xfrm>
            <a:off x="5388816" y="3372764"/>
            <a:ext cx="7481869" cy="400110"/>
          </a:xfrm>
          <a:prstGeom prst="rect">
            <a:avLst/>
          </a:prstGeom>
        </p:spPr>
        <p:txBody>
          <a:bodyPr wrap="square">
            <a:spAutoFit/>
          </a:bodyPr>
          <a:lstStyle/>
          <a:p>
            <a:pPr lvl="0">
              <a:buClr>
                <a:srgbClr val="000000"/>
              </a:buClr>
              <a:buSzPts val="2000"/>
            </a:pPr>
            <a:r>
              <a:rPr lang="en-US" sz="2000" dirty="0">
                <a:solidFill>
                  <a:schemeClr val="tx2"/>
                </a:solidFill>
                <a:ea typeface="Century Gothic"/>
                <a:cs typeface="Century Gothic"/>
                <a:sym typeface="Century Gothic"/>
              </a:rPr>
              <a:t>It </a:t>
            </a:r>
            <a:r>
              <a:rPr lang="en-US" sz="2000" u="sng" dirty="0">
                <a:solidFill>
                  <a:schemeClr val="tx2"/>
                </a:solidFill>
                <a:ea typeface="Century Gothic"/>
                <a:cs typeface="Century Gothic"/>
                <a:sym typeface="Century Gothic"/>
              </a:rPr>
              <a:t>offered </a:t>
            </a:r>
            <a:r>
              <a:rPr lang="en-US" sz="2000" dirty="0">
                <a:solidFill>
                  <a:schemeClr val="tx2"/>
                </a:solidFill>
                <a:ea typeface="Century Gothic"/>
                <a:cs typeface="Century Gothic"/>
                <a:sym typeface="Century Gothic"/>
              </a:rPr>
              <a:t>me the</a:t>
            </a:r>
          </a:p>
        </p:txBody>
      </p:sp>
      <p:sp>
        <p:nvSpPr>
          <p:cNvPr id="27" name="Rectangle 26">
            <a:extLst>
              <a:ext uri="{FF2B5EF4-FFF2-40B4-BE49-F238E27FC236}">
                <a16:creationId xmlns:a16="http://schemas.microsoft.com/office/drawing/2014/main" id="{1A09191E-BC24-45C4-93DF-989AD0FE633A}"/>
              </a:ext>
            </a:extLst>
          </p:cNvPr>
          <p:cNvSpPr/>
          <p:nvPr/>
        </p:nvSpPr>
        <p:spPr>
          <a:xfrm>
            <a:off x="5376525" y="3823445"/>
            <a:ext cx="6631079" cy="400110"/>
          </a:xfrm>
          <a:prstGeom prst="rect">
            <a:avLst/>
          </a:prstGeom>
        </p:spPr>
        <p:txBody>
          <a:bodyPr wrap="square">
            <a:spAutoFit/>
          </a:bodyPr>
          <a:lstStyle/>
          <a:p>
            <a:pPr lvl="0">
              <a:buClr>
                <a:srgbClr val="000000"/>
              </a:buClr>
              <a:buSzPts val="2000"/>
            </a:pPr>
            <a:r>
              <a:rPr lang="en-US" sz="2000" dirty="0">
                <a:solidFill>
                  <a:schemeClr val="tx2"/>
                </a:solidFill>
                <a:ea typeface="Century Gothic"/>
                <a:cs typeface="Century Gothic"/>
                <a:sym typeface="Century Gothic"/>
              </a:rPr>
              <a:t>opportunity to achieve my </a:t>
            </a:r>
            <a:r>
              <a:rPr lang="en-US" sz="2000" u="sng" dirty="0">
                <a:solidFill>
                  <a:schemeClr val="tx2"/>
                </a:solidFill>
                <a:ea typeface="Century Gothic"/>
                <a:cs typeface="Century Gothic"/>
                <a:sym typeface="Century Gothic"/>
              </a:rPr>
              <a:t>dream </a:t>
            </a:r>
            <a:r>
              <a:rPr lang="en-US" sz="2000" dirty="0">
                <a:solidFill>
                  <a:schemeClr val="tx2"/>
                </a:solidFill>
                <a:ea typeface="Century Gothic"/>
                <a:cs typeface="Century Gothic"/>
                <a:sym typeface="Century Gothic"/>
              </a:rPr>
              <a:t>of</a:t>
            </a:r>
          </a:p>
        </p:txBody>
      </p:sp>
      <p:sp>
        <p:nvSpPr>
          <p:cNvPr id="28" name="Rectangle 27">
            <a:extLst>
              <a:ext uri="{FF2B5EF4-FFF2-40B4-BE49-F238E27FC236}">
                <a16:creationId xmlns:a16="http://schemas.microsoft.com/office/drawing/2014/main" id="{0CAAD43B-D7A9-4C7E-A6C3-E0059E26F0F3}"/>
              </a:ext>
            </a:extLst>
          </p:cNvPr>
          <p:cNvSpPr/>
          <p:nvPr/>
        </p:nvSpPr>
        <p:spPr>
          <a:xfrm>
            <a:off x="5353345" y="4348893"/>
            <a:ext cx="6631079" cy="400110"/>
          </a:xfrm>
          <a:prstGeom prst="rect">
            <a:avLst/>
          </a:prstGeom>
        </p:spPr>
        <p:txBody>
          <a:bodyPr wrap="square">
            <a:spAutoFit/>
          </a:bodyPr>
          <a:lstStyle/>
          <a:p>
            <a:pPr lvl="0">
              <a:buClr>
                <a:srgbClr val="000000"/>
              </a:buClr>
              <a:buSzPts val="2000"/>
            </a:pPr>
            <a:r>
              <a:rPr lang="en-US" sz="2000" dirty="0">
                <a:solidFill>
                  <a:schemeClr val="tx2"/>
                </a:solidFill>
                <a:ea typeface="Century Gothic"/>
                <a:cs typeface="Century Gothic"/>
                <a:sym typeface="Century Gothic"/>
              </a:rPr>
              <a:t>studying technology.  Many people  </a:t>
            </a:r>
          </a:p>
        </p:txBody>
      </p:sp>
      <p:sp>
        <p:nvSpPr>
          <p:cNvPr id="29" name="Rectangle 28">
            <a:extLst>
              <a:ext uri="{FF2B5EF4-FFF2-40B4-BE49-F238E27FC236}">
                <a16:creationId xmlns:a16="http://schemas.microsoft.com/office/drawing/2014/main" id="{B6DEF705-838F-46A6-AABA-AE4AEBEF7AF6}"/>
              </a:ext>
            </a:extLst>
          </p:cNvPr>
          <p:cNvSpPr/>
          <p:nvPr/>
        </p:nvSpPr>
        <p:spPr>
          <a:xfrm>
            <a:off x="5364074" y="4823770"/>
            <a:ext cx="6631079" cy="400110"/>
          </a:xfrm>
          <a:prstGeom prst="rect">
            <a:avLst/>
          </a:prstGeom>
        </p:spPr>
        <p:txBody>
          <a:bodyPr wrap="square">
            <a:spAutoFit/>
          </a:bodyPr>
          <a:lstStyle/>
          <a:p>
            <a:pPr lvl="0">
              <a:buClr>
                <a:srgbClr val="000000"/>
              </a:buClr>
              <a:buSzPts val="2000"/>
            </a:pPr>
            <a:r>
              <a:rPr lang="en-US" sz="2000" dirty="0">
                <a:solidFill>
                  <a:schemeClr val="tx2"/>
                </a:solidFill>
                <a:ea typeface="Century Gothic"/>
                <a:cs typeface="Century Gothic"/>
                <a:sym typeface="Century Gothic"/>
              </a:rPr>
              <a:t>ask me: “</a:t>
            </a:r>
            <a:r>
              <a:rPr lang="en-US" sz="2000" u="sng" dirty="0">
                <a:solidFill>
                  <a:schemeClr val="tx2"/>
                </a:solidFill>
                <a:ea typeface="Century Gothic"/>
                <a:cs typeface="Century Gothic"/>
                <a:sym typeface="Century Gothic"/>
              </a:rPr>
              <a:t>how</a:t>
            </a:r>
            <a:r>
              <a:rPr lang="en-US" sz="2000" dirty="0">
                <a:solidFill>
                  <a:schemeClr val="tx2"/>
                </a:solidFill>
                <a:ea typeface="Century Gothic"/>
                <a:cs typeface="Century Gothic"/>
                <a:sym typeface="Century Gothic"/>
              </a:rPr>
              <a:t> and for </a:t>
            </a:r>
            <a:r>
              <a:rPr lang="en-US" sz="2000" u="sng" dirty="0">
                <a:solidFill>
                  <a:schemeClr val="tx2"/>
                </a:solidFill>
                <a:ea typeface="Century Gothic"/>
                <a:cs typeface="Century Gothic"/>
                <a:sym typeface="Century Gothic"/>
              </a:rPr>
              <a:t>how much</a:t>
            </a:r>
          </a:p>
        </p:txBody>
      </p:sp>
      <p:sp>
        <p:nvSpPr>
          <p:cNvPr id="30" name="Rectangle 29">
            <a:extLst>
              <a:ext uri="{FF2B5EF4-FFF2-40B4-BE49-F238E27FC236}">
                <a16:creationId xmlns:a16="http://schemas.microsoft.com/office/drawing/2014/main" id="{52AB8785-0A14-4877-B805-C2ECEA5B4132}"/>
              </a:ext>
            </a:extLst>
          </p:cNvPr>
          <p:cNvSpPr/>
          <p:nvPr/>
        </p:nvSpPr>
        <p:spPr>
          <a:xfrm>
            <a:off x="5353345" y="5824095"/>
            <a:ext cx="6631079" cy="400110"/>
          </a:xfrm>
          <a:prstGeom prst="rect">
            <a:avLst/>
          </a:prstGeom>
        </p:spPr>
        <p:txBody>
          <a:bodyPr wrap="square">
            <a:spAutoFit/>
          </a:bodyPr>
          <a:lstStyle/>
          <a:p>
            <a:pPr lvl="0">
              <a:buClr>
                <a:srgbClr val="000000"/>
              </a:buClr>
              <a:buSzPts val="2000"/>
            </a:pPr>
            <a:r>
              <a:rPr lang="en-US" sz="2000" dirty="0">
                <a:solidFill>
                  <a:schemeClr val="tx2"/>
                </a:solidFill>
                <a:ea typeface="Century Gothic"/>
                <a:cs typeface="Century Gothic"/>
                <a:sym typeface="Century Gothic"/>
              </a:rPr>
              <a:t>the past.  I try </a:t>
            </a:r>
            <a:r>
              <a:rPr lang="en-US" sz="2000" u="sng" dirty="0">
                <a:solidFill>
                  <a:schemeClr val="tx2"/>
                </a:solidFill>
                <a:ea typeface="Century Gothic"/>
                <a:cs typeface="Century Gothic"/>
                <a:sym typeface="Century Gothic"/>
              </a:rPr>
              <a:t>to keep going.</a:t>
            </a:r>
          </a:p>
        </p:txBody>
      </p:sp>
      <p:sp>
        <p:nvSpPr>
          <p:cNvPr id="32" name="Rectangle 31">
            <a:extLst>
              <a:ext uri="{FF2B5EF4-FFF2-40B4-BE49-F238E27FC236}">
                <a16:creationId xmlns:a16="http://schemas.microsoft.com/office/drawing/2014/main" id="{ED7F7984-89E3-45CF-8FE8-63F4EE9D297F}"/>
              </a:ext>
            </a:extLst>
          </p:cNvPr>
          <p:cNvSpPr/>
          <p:nvPr/>
        </p:nvSpPr>
        <p:spPr>
          <a:xfrm>
            <a:off x="5364074" y="5274451"/>
            <a:ext cx="7471141" cy="400110"/>
          </a:xfrm>
          <a:prstGeom prst="rect">
            <a:avLst/>
          </a:prstGeom>
        </p:spPr>
        <p:txBody>
          <a:bodyPr wrap="square">
            <a:spAutoFit/>
          </a:bodyPr>
          <a:lstStyle/>
          <a:p>
            <a:pPr lvl="0">
              <a:buClr>
                <a:srgbClr val="000000"/>
              </a:buClr>
              <a:buSzPts val="2000"/>
            </a:pPr>
            <a:r>
              <a:rPr lang="en-US" sz="2000" dirty="0">
                <a:solidFill>
                  <a:schemeClr val="tx2"/>
                </a:solidFill>
                <a:ea typeface="Century Gothic"/>
                <a:cs typeface="Century Gothic"/>
                <a:sym typeface="Century Gothic"/>
              </a:rPr>
              <a:t>time (how long) </a:t>
            </a:r>
            <a:r>
              <a:rPr lang="en-US" sz="2000" u="sng" dirty="0">
                <a:solidFill>
                  <a:schemeClr val="tx2"/>
                </a:solidFill>
                <a:ea typeface="Century Gothic"/>
                <a:cs typeface="Century Gothic"/>
                <a:sym typeface="Century Gothic"/>
              </a:rPr>
              <a:t>did you suffer</a:t>
            </a:r>
            <a:r>
              <a:rPr lang="en-US" sz="2000" dirty="0">
                <a:solidFill>
                  <a:schemeClr val="tx2"/>
                </a:solidFill>
                <a:ea typeface="Century Gothic"/>
                <a:cs typeface="Century Gothic"/>
                <a:sym typeface="Century Gothic"/>
              </a:rPr>
              <a:t>? But </a:t>
            </a:r>
            <a:r>
              <a:rPr lang="en-US" sz="2000" u="sng" dirty="0">
                <a:solidFill>
                  <a:schemeClr val="tx2"/>
                </a:solidFill>
                <a:ea typeface="Century Gothic"/>
                <a:cs typeface="Century Gothic"/>
                <a:sym typeface="Century Gothic"/>
              </a:rPr>
              <a:t>I don’t think </a:t>
            </a:r>
            <a:r>
              <a:rPr lang="en-US" sz="2000" dirty="0">
                <a:solidFill>
                  <a:schemeClr val="tx2"/>
                </a:solidFill>
                <a:ea typeface="Century Gothic"/>
                <a:cs typeface="Century Gothic"/>
                <a:sym typeface="Century Gothic"/>
              </a:rPr>
              <a:t>about</a:t>
            </a:r>
          </a:p>
        </p:txBody>
      </p:sp>
      <p:sp>
        <p:nvSpPr>
          <p:cNvPr id="8" name="Rectangle 7">
            <a:extLst>
              <a:ext uri="{FF2B5EF4-FFF2-40B4-BE49-F238E27FC236}">
                <a16:creationId xmlns:a16="http://schemas.microsoft.com/office/drawing/2014/main" id="{F30C59E9-671B-416C-8249-0B4D7A2F8704}"/>
              </a:ext>
            </a:extLst>
          </p:cNvPr>
          <p:cNvSpPr/>
          <p:nvPr/>
        </p:nvSpPr>
        <p:spPr>
          <a:xfrm>
            <a:off x="5838203" y="385991"/>
            <a:ext cx="3902030" cy="461665"/>
          </a:xfrm>
          <a:prstGeom prst="rect">
            <a:avLst/>
          </a:prstGeom>
        </p:spPr>
        <p:txBody>
          <a:bodyPr wrap="none">
            <a:spAutoFit/>
          </a:bodyPr>
          <a:lstStyle/>
          <a:p>
            <a:pPr lvl="0">
              <a:buClr>
                <a:srgbClr val="000000"/>
              </a:buClr>
              <a:buSzPts val="2000"/>
            </a:pPr>
            <a:r>
              <a:rPr lang="es-ES" sz="2400" dirty="0"/>
              <a:t>Escribe el texto en inglés.</a:t>
            </a:r>
            <a:endParaRPr lang="es-ES" sz="1600" dirty="0"/>
          </a:p>
        </p:txBody>
      </p:sp>
      <p:sp>
        <p:nvSpPr>
          <p:cNvPr id="34" name="Speech Bubble: Rectangle with Corners Rounded 33">
            <a:extLst>
              <a:ext uri="{FF2B5EF4-FFF2-40B4-BE49-F238E27FC236}">
                <a16:creationId xmlns:a16="http://schemas.microsoft.com/office/drawing/2014/main" id="{9FEC01AC-DEDD-4482-9816-CA8D3B459E3C}"/>
              </a:ext>
            </a:extLst>
          </p:cNvPr>
          <p:cNvSpPr/>
          <p:nvPr/>
        </p:nvSpPr>
        <p:spPr>
          <a:xfrm>
            <a:off x="5810864" y="2871869"/>
            <a:ext cx="3025715" cy="783716"/>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Think about the English word order here!</a:t>
            </a:r>
          </a:p>
        </p:txBody>
      </p:sp>
      <p:sp>
        <p:nvSpPr>
          <p:cNvPr id="35" name="Speech Bubble: Rectangle with Corners Rounded 34">
            <a:extLst>
              <a:ext uri="{FF2B5EF4-FFF2-40B4-BE49-F238E27FC236}">
                <a16:creationId xmlns:a16="http://schemas.microsoft.com/office/drawing/2014/main" id="{0D39F7AD-9AF7-4A73-8F70-4A0F27399657}"/>
              </a:ext>
            </a:extLst>
          </p:cNvPr>
          <p:cNvSpPr/>
          <p:nvPr/>
        </p:nvSpPr>
        <p:spPr>
          <a:xfrm>
            <a:off x="6299962" y="4431683"/>
            <a:ext cx="3016581" cy="859629"/>
          </a:xfrm>
          <a:prstGeom prst="wedgeRoundRectCallout">
            <a:avLst>
              <a:gd name="adj1" fmla="val -64662"/>
              <a:gd name="adj2" fmla="val 17958"/>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‘me </a:t>
            </a:r>
            <a:r>
              <a:rPr lang="en-GB" dirty="0" err="1"/>
              <a:t>ofreció</a:t>
            </a:r>
            <a:r>
              <a:rPr lang="en-GB" dirty="0"/>
              <a:t>’ – who is the subject of the verb?</a:t>
            </a:r>
          </a:p>
        </p:txBody>
      </p:sp>
      <p:sp>
        <p:nvSpPr>
          <p:cNvPr id="36" name="Speech Bubble: Rectangle with Corners Rounded 35">
            <a:extLst>
              <a:ext uri="{FF2B5EF4-FFF2-40B4-BE49-F238E27FC236}">
                <a16:creationId xmlns:a16="http://schemas.microsoft.com/office/drawing/2014/main" id="{6827EE23-CDF5-4703-BFEF-A7A3032A1F95}"/>
              </a:ext>
            </a:extLst>
          </p:cNvPr>
          <p:cNvSpPr/>
          <p:nvPr/>
        </p:nvSpPr>
        <p:spPr>
          <a:xfrm>
            <a:off x="6094480" y="1342234"/>
            <a:ext cx="3403840" cy="783716"/>
          </a:xfrm>
          <a:prstGeom prst="wedgeRoundRectCallout">
            <a:avLst>
              <a:gd name="adj1" fmla="val -65064"/>
              <a:gd name="adj2" fmla="val 16201"/>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Look at the verb endings to know </a:t>
            </a:r>
            <a:r>
              <a:rPr lang="en-GB" i="1" dirty="0"/>
              <a:t>who </a:t>
            </a:r>
            <a:r>
              <a:rPr lang="en-GB" dirty="0"/>
              <a:t>did the action.</a:t>
            </a:r>
          </a:p>
        </p:txBody>
      </p:sp>
      <p:pic>
        <p:nvPicPr>
          <p:cNvPr id="2" name="Picture 1">
            <a:extLst>
              <a:ext uri="{FF2B5EF4-FFF2-40B4-BE49-F238E27FC236}">
                <a16:creationId xmlns:a16="http://schemas.microsoft.com/office/drawing/2014/main" id="{EB9292A7-96C0-4CB9-C20E-5C93D6701A1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252431" y="3757334"/>
            <a:ext cx="1402432" cy="1117002"/>
          </a:xfrm>
          <a:prstGeom prst="rect">
            <a:avLst/>
          </a:prstGeom>
        </p:spPr>
      </p:pic>
    </p:spTree>
    <p:extLst>
      <p:ext uri="{BB962C8B-B14F-4D97-AF65-F5344CB8AC3E}">
        <p14:creationId xmlns:p14="http://schemas.microsoft.com/office/powerpoint/2010/main" val="4049085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3" grpId="0"/>
      <p:bldP spid="24" grpId="0"/>
      <p:bldP spid="25" grpId="0"/>
      <p:bldP spid="26" grpId="0"/>
      <p:bldP spid="27" grpId="0"/>
      <p:bldP spid="28" grpId="0"/>
      <p:bldP spid="29" grpId="0"/>
      <p:bldP spid="30" grpId="0"/>
      <p:bldP spid="32" grpId="0"/>
      <p:bldP spid="34" grpId="0" animBg="1"/>
      <p:bldP spid="35" grpId="0" animBg="1"/>
      <p:bldP spid="36"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11958FE-7AC2-CF98-FED6-C83F3060CB15}"/>
              </a:ext>
            </a:extLst>
          </p:cNvPr>
          <p:cNvSpPr>
            <a:spLocks noGrp="1"/>
          </p:cNvSpPr>
          <p:nvPr>
            <p:ph type="body" sz="quarter" idx="10"/>
          </p:nvPr>
        </p:nvSpPr>
        <p:spPr>
          <a:xfrm>
            <a:off x="373063" y="1065214"/>
            <a:ext cx="4054517" cy="515866"/>
          </a:xfrm>
        </p:spPr>
        <p:txBody>
          <a:bodyPr/>
          <a:lstStyle/>
          <a:p>
            <a:r>
              <a:rPr lang="en-ES" dirty="0"/>
              <a:t>Estudia este vocabulario:</a:t>
            </a:r>
          </a:p>
        </p:txBody>
      </p:sp>
      <p:sp>
        <p:nvSpPr>
          <p:cNvPr id="4" name="Title 3">
            <a:extLst>
              <a:ext uri="{FF2B5EF4-FFF2-40B4-BE49-F238E27FC236}">
                <a16:creationId xmlns:a16="http://schemas.microsoft.com/office/drawing/2014/main" id="{0F7D5586-69E3-8C43-5D07-0C303AA6F6D2}"/>
              </a:ext>
            </a:extLst>
          </p:cNvPr>
          <p:cNvSpPr>
            <a:spLocks noGrp="1"/>
          </p:cNvSpPr>
          <p:nvPr>
            <p:ph type="title"/>
          </p:nvPr>
        </p:nvSpPr>
        <p:spPr>
          <a:xfrm>
            <a:off x="0" y="213557"/>
            <a:ext cx="2553694" cy="647577"/>
          </a:xfrm>
        </p:spPr>
        <p:txBody>
          <a:bodyPr/>
          <a:lstStyle/>
          <a:p>
            <a:r>
              <a:rPr lang="en-ES" dirty="0"/>
              <a:t>Deberes</a:t>
            </a:r>
          </a:p>
        </p:txBody>
      </p:sp>
      <p:sp>
        <p:nvSpPr>
          <p:cNvPr id="6" name="Google Shape;715;p15">
            <a:extLst>
              <a:ext uri="{FF2B5EF4-FFF2-40B4-BE49-F238E27FC236}">
                <a16:creationId xmlns:a16="http://schemas.microsoft.com/office/drawing/2014/main" id="{6E8775B2-26C7-DF44-83EF-5F263D8C0503}"/>
              </a:ext>
            </a:extLst>
          </p:cNvPr>
          <p:cNvSpPr/>
          <p:nvPr/>
        </p:nvSpPr>
        <p:spPr>
          <a:xfrm>
            <a:off x="10477175" y="213557"/>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deberes</a:t>
            </a:r>
            <a:endParaRPr sz="2000" b="1" i="0" u="none" strike="noStrike" cap="none" dirty="0">
              <a:solidFill>
                <a:schemeClr val="lt1"/>
              </a:solidFill>
              <a:latin typeface="Century Gothic"/>
              <a:ea typeface="Century Gothic"/>
              <a:cs typeface="Century Gothic"/>
              <a:sym typeface="Century Gothic"/>
            </a:endParaRPr>
          </a:p>
        </p:txBody>
      </p:sp>
      <p:sp>
        <p:nvSpPr>
          <p:cNvPr id="7" name="TextBox 6">
            <a:extLst>
              <a:ext uri="{FF2B5EF4-FFF2-40B4-BE49-F238E27FC236}">
                <a16:creationId xmlns:a16="http://schemas.microsoft.com/office/drawing/2014/main" id="{5F6F1A4C-5B56-006C-E716-8217D590263B}"/>
              </a:ext>
            </a:extLst>
          </p:cNvPr>
          <p:cNvSpPr txBox="1"/>
          <p:nvPr/>
        </p:nvSpPr>
        <p:spPr>
          <a:xfrm>
            <a:off x="3601609" y="1501867"/>
            <a:ext cx="2172390" cy="523220"/>
          </a:xfrm>
          <a:prstGeom prst="rect">
            <a:avLst/>
          </a:prstGeom>
          <a:noFill/>
        </p:spPr>
        <p:txBody>
          <a:bodyPr wrap="none" rtlCol="0">
            <a:spAutoFit/>
          </a:bodyPr>
          <a:lstStyle/>
          <a:p>
            <a:r>
              <a:rPr lang="en-ES" sz="2800" b="1" dirty="0"/>
              <a:t>Foundation</a:t>
            </a:r>
          </a:p>
        </p:txBody>
      </p:sp>
      <p:sp>
        <p:nvSpPr>
          <p:cNvPr id="8" name="TextBox 7">
            <a:extLst>
              <a:ext uri="{FF2B5EF4-FFF2-40B4-BE49-F238E27FC236}">
                <a16:creationId xmlns:a16="http://schemas.microsoft.com/office/drawing/2014/main" id="{6859BA5E-9D9F-3ECF-1FDE-C60538814F6D}"/>
              </a:ext>
            </a:extLst>
          </p:cNvPr>
          <p:cNvSpPr txBox="1"/>
          <p:nvPr/>
        </p:nvSpPr>
        <p:spPr>
          <a:xfrm>
            <a:off x="8386749" y="1501867"/>
            <a:ext cx="1305165" cy="523220"/>
          </a:xfrm>
          <a:prstGeom prst="rect">
            <a:avLst/>
          </a:prstGeom>
          <a:noFill/>
        </p:spPr>
        <p:txBody>
          <a:bodyPr wrap="none" rtlCol="0">
            <a:spAutoFit/>
          </a:bodyPr>
          <a:lstStyle/>
          <a:p>
            <a:r>
              <a:rPr lang="en-ES" sz="2800" b="1" dirty="0"/>
              <a:t>Higher</a:t>
            </a:r>
          </a:p>
        </p:txBody>
      </p:sp>
      <p:pic>
        <p:nvPicPr>
          <p:cNvPr id="10" name="Picture 9" descr="Qr code&#10;&#10;Description automatically generated">
            <a:extLst>
              <a:ext uri="{FF2B5EF4-FFF2-40B4-BE49-F238E27FC236}">
                <a16:creationId xmlns:a16="http://schemas.microsoft.com/office/drawing/2014/main" id="{11D9B304-D5A5-3437-A10C-CC06656C186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914719" y="2149444"/>
            <a:ext cx="1546167" cy="1546167"/>
          </a:xfrm>
          <a:prstGeom prst="rect">
            <a:avLst/>
          </a:prstGeom>
        </p:spPr>
      </p:pic>
      <p:pic>
        <p:nvPicPr>
          <p:cNvPr id="12" name="Picture 11" descr="Qr code&#10;&#10;Description automatically generated">
            <a:extLst>
              <a:ext uri="{FF2B5EF4-FFF2-40B4-BE49-F238E27FC236}">
                <a16:creationId xmlns:a16="http://schemas.microsoft.com/office/drawing/2014/main" id="{A498AC7B-CB16-C73A-2A07-230AAF945E6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182936" y="2149444"/>
            <a:ext cx="1546167" cy="1546167"/>
          </a:xfrm>
          <a:prstGeom prst="rect">
            <a:avLst/>
          </a:prstGeom>
        </p:spPr>
      </p:pic>
      <p:sp>
        <p:nvSpPr>
          <p:cNvPr id="14" name="TextBox 13">
            <a:extLst>
              <a:ext uri="{FF2B5EF4-FFF2-40B4-BE49-F238E27FC236}">
                <a16:creationId xmlns:a16="http://schemas.microsoft.com/office/drawing/2014/main" id="{CE1F3F57-9C51-487C-8A45-BAAFB640D21A}"/>
              </a:ext>
            </a:extLst>
          </p:cNvPr>
          <p:cNvSpPr txBox="1"/>
          <p:nvPr/>
        </p:nvSpPr>
        <p:spPr>
          <a:xfrm>
            <a:off x="1586763" y="2744229"/>
            <a:ext cx="966931" cy="523220"/>
          </a:xfrm>
          <a:prstGeom prst="rect">
            <a:avLst/>
          </a:prstGeom>
          <a:noFill/>
        </p:spPr>
        <p:txBody>
          <a:bodyPr wrap="none" rtlCol="0">
            <a:spAutoFit/>
          </a:bodyPr>
          <a:lstStyle/>
          <a:p>
            <a:r>
              <a:rPr lang="en-ES" sz="2800" b="1" dirty="0"/>
              <a:t>New</a:t>
            </a:r>
          </a:p>
        </p:txBody>
      </p:sp>
      <p:sp>
        <p:nvSpPr>
          <p:cNvPr id="15" name="TextBox 14">
            <a:extLst>
              <a:ext uri="{FF2B5EF4-FFF2-40B4-BE49-F238E27FC236}">
                <a16:creationId xmlns:a16="http://schemas.microsoft.com/office/drawing/2014/main" id="{401F17B4-7A47-7195-FA5E-3D72C9927744}"/>
              </a:ext>
            </a:extLst>
          </p:cNvPr>
          <p:cNvSpPr txBox="1"/>
          <p:nvPr/>
        </p:nvSpPr>
        <p:spPr>
          <a:xfrm>
            <a:off x="1439286" y="4758092"/>
            <a:ext cx="1261884" cy="523220"/>
          </a:xfrm>
          <a:prstGeom prst="rect">
            <a:avLst/>
          </a:prstGeom>
          <a:noFill/>
        </p:spPr>
        <p:txBody>
          <a:bodyPr wrap="none" rtlCol="0">
            <a:spAutoFit/>
          </a:bodyPr>
          <a:lstStyle/>
          <a:p>
            <a:r>
              <a:rPr lang="en-ES" sz="2800" b="1" dirty="0"/>
              <a:t>Revisit</a:t>
            </a:r>
          </a:p>
        </p:txBody>
      </p:sp>
      <p:pic>
        <p:nvPicPr>
          <p:cNvPr id="17" name="Picture 16" descr="Qr code&#10;&#10;Description automatically generated">
            <a:extLst>
              <a:ext uri="{FF2B5EF4-FFF2-40B4-BE49-F238E27FC236}">
                <a16:creationId xmlns:a16="http://schemas.microsoft.com/office/drawing/2014/main" id="{494B542B-C2DB-9665-2501-66AF98A1B129}"/>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189240" y="4246619"/>
            <a:ext cx="1546167" cy="1546167"/>
          </a:xfrm>
          <a:prstGeom prst="rect">
            <a:avLst/>
          </a:prstGeom>
        </p:spPr>
      </p:pic>
      <p:pic>
        <p:nvPicPr>
          <p:cNvPr id="19" name="Picture 18" descr="Qr code&#10;&#10;Description automatically generated">
            <a:extLst>
              <a:ext uri="{FF2B5EF4-FFF2-40B4-BE49-F238E27FC236}">
                <a16:creationId xmlns:a16="http://schemas.microsoft.com/office/drawing/2014/main" id="{02963258-A9A2-F317-BA38-A47C50BA664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914719" y="4246619"/>
            <a:ext cx="1546167" cy="1546167"/>
          </a:xfrm>
          <a:prstGeom prst="rect">
            <a:avLst/>
          </a:prstGeom>
        </p:spPr>
      </p:pic>
    </p:spTree>
    <p:extLst>
      <p:ext uri="{BB962C8B-B14F-4D97-AF65-F5344CB8AC3E}">
        <p14:creationId xmlns:p14="http://schemas.microsoft.com/office/powerpoint/2010/main" val="8312141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6E3D4AB-A5E4-0D5F-6B9E-437ADD19B2F1}"/>
              </a:ext>
            </a:extLst>
          </p:cNvPr>
          <p:cNvSpPr>
            <a:spLocks noGrp="1"/>
          </p:cNvSpPr>
          <p:nvPr>
            <p:ph type="title"/>
          </p:nvPr>
        </p:nvSpPr>
        <p:spPr>
          <a:xfrm>
            <a:off x="0" y="213557"/>
            <a:ext cx="2344189" cy="647577"/>
          </a:xfrm>
        </p:spPr>
        <p:txBody>
          <a:bodyPr/>
          <a:lstStyle/>
          <a:p>
            <a:r>
              <a:rPr lang="en-ES" dirty="0"/>
              <a:t>Deberes</a:t>
            </a:r>
          </a:p>
        </p:txBody>
      </p:sp>
      <p:sp>
        <p:nvSpPr>
          <p:cNvPr id="4" name="Google Shape;715;p15">
            <a:extLst>
              <a:ext uri="{FF2B5EF4-FFF2-40B4-BE49-F238E27FC236}">
                <a16:creationId xmlns:a16="http://schemas.microsoft.com/office/drawing/2014/main" id="{FAB0D103-190C-6C8E-F2DA-5B44ED1202D1}"/>
              </a:ext>
            </a:extLst>
          </p:cNvPr>
          <p:cNvSpPr/>
          <p:nvPr/>
        </p:nvSpPr>
        <p:spPr>
          <a:xfrm>
            <a:off x="10477175" y="213557"/>
            <a:ext cx="1461605" cy="337596"/>
          </a:xfrm>
          <a:prstGeom prst="roundRect">
            <a:avLst>
              <a:gd name="adj" fmla="val 16667"/>
            </a:avLst>
          </a:prstGeom>
          <a:solidFill>
            <a:schemeClr val="accent1"/>
          </a:solidFill>
          <a:ln w="12700" cap="flat" cmpd="sng">
            <a:solidFill>
              <a:srgbClr val="5250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2000"/>
              <a:buFont typeface="Century Gothic"/>
              <a:buNone/>
            </a:pPr>
            <a:r>
              <a:rPr lang="en-GB" sz="2000" b="1" i="0" u="none" strike="noStrike" cap="none" dirty="0" err="1">
                <a:solidFill>
                  <a:schemeClr val="lt1"/>
                </a:solidFill>
                <a:latin typeface="Century Gothic"/>
                <a:ea typeface="Century Gothic"/>
                <a:cs typeface="Century Gothic"/>
                <a:sym typeface="Century Gothic"/>
              </a:rPr>
              <a:t>deberes</a:t>
            </a:r>
            <a:endParaRPr sz="2000" b="1" i="0" u="none" strike="noStrike" cap="none" dirty="0">
              <a:solidFill>
                <a:schemeClr val="lt1"/>
              </a:solidFill>
              <a:latin typeface="Century Gothic"/>
              <a:ea typeface="Century Gothic"/>
              <a:cs typeface="Century Gothic"/>
              <a:sym typeface="Century Gothic"/>
            </a:endParaRPr>
          </a:p>
        </p:txBody>
      </p:sp>
      <p:sp>
        <p:nvSpPr>
          <p:cNvPr id="5" name="TextBox 4">
            <a:extLst>
              <a:ext uri="{FF2B5EF4-FFF2-40B4-BE49-F238E27FC236}">
                <a16:creationId xmlns:a16="http://schemas.microsoft.com/office/drawing/2014/main" id="{7EDB80EB-DD13-D7C0-808E-C6048EC1646A}"/>
              </a:ext>
            </a:extLst>
          </p:cNvPr>
          <p:cNvSpPr txBox="1"/>
          <p:nvPr/>
        </p:nvSpPr>
        <p:spPr>
          <a:xfrm>
            <a:off x="319613" y="996469"/>
            <a:ext cx="11552773" cy="5395388"/>
          </a:xfrm>
          <a:prstGeom prst="rect">
            <a:avLst/>
          </a:prstGeom>
          <a:noFill/>
        </p:spPr>
        <p:txBody>
          <a:bodyPr wrap="square" rtlCol="0">
            <a:spAutoFit/>
          </a:bodyPr>
          <a:lstStyle/>
          <a:p>
            <a:pPr>
              <a:lnSpc>
                <a:spcPct val="110000"/>
              </a:lnSpc>
            </a:pPr>
            <a:r>
              <a:rPr lang="en-ES" sz="2100" dirty="0">
                <a:solidFill>
                  <a:srgbClr val="3A3838"/>
                </a:solidFill>
              </a:rPr>
              <a:t>Escribe la traducción de este texto en inglés:</a:t>
            </a:r>
          </a:p>
          <a:p>
            <a:pPr>
              <a:lnSpc>
                <a:spcPct val="110000"/>
              </a:lnSpc>
            </a:pPr>
            <a:endParaRPr lang="en-ES" sz="2100" dirty="0">
              <a:solidFill>
                <a:srgbClr val="3A3838"/>
              </a:solidFill>
            </a:endParaRPr>
          </a:p>
          <a:p>
            <a:pPr>
              <a:lnSpc>
                <a:spcPct val="110000"/>
              </a:lnSpc>
            </a:pPr>
            <a:r>
              <a:rPr lang="en-ES" sz="2100" b="1" dirty="0">
                <a:solidFill>
                  <a:srgbClr val="3A3838"/>
                </a:solidFill>
              </a:rPr>
              <a:t>El viaje de Héctor: un estudiante de Venezuela en Colombia: </a:t>
            </a:r>
          </a:p>
          <a:p>
            <a:pPr>
              <a:lnSpc>
                <a:spcPct val="110000"/>
              </a:lnSpc>
            </a:pPr>
            <a:endParaRPr lang="en-ES" sz="2100" dirty="0">
              <a:solidFill>
                <a:srgbClr val="3A3838"/>
              </a:solidFill>
            </a:endParaRPr>
          </a:p>
          <a:p>
            <a:pPr>
              <a:lnSpc>
                <a:spcPct val="110000"/>
              </a:lnSpc>
            </a:pPr>
            <a:r>
              <a:rPr lang="en-ES" sz="2100" dirty="0">
                <a:solidFill>
                  <a:srgbClr val="3A3838"/>
                </a:solidFill>
              </a:rPr>
              <a:t>Me llamo Héctor y soy de Venezuela. Ahora vivo en Colombia porque el gobierno de mi país sufrió un gran cambio. El nivel de violencia creció, el precio de los productos básicos subió…  No era seguro caminar por la calle, ¡y de repente no había comida en los supermercados! Así que mi familia vendió nuestra casa para venir aquí, aunque recibió poco dinero.</a:t>
            </a:r>
          </a:p>
          <a:p>
            <a:pPr>
              <a:lnSpc>
                <a:spcPct val="110000"/>
              </a:lnSpc>
            </a:pPr>
            <a:r>
              <a:rPr lang="en-ES" sz="2100" dirty="0">
                <a:solidFill>
                  <a:srgbClr val="3A3838"/>
                </a:solidFill>
              </a:rPr>
              <a:t>Los primeros meses no asistí a la escuela debido a las dificultades con el sistema. Pero poco después el gobierno de Colombia me ofreció la oportunidad de estudiar. ¡La educación es necesaria para tener un buen futuro! Aprendí tecnología porque quiero trabajar con ordenadores. Mucha gente me pregunta: “¿Perdiste a tus amigos?” o también “¿sufriste mucho?”. Pero no pienso en el pasado. Intento ser feliz y seguir adelante.</a:t>
            </a:r>
          </a:p>
        </p:txBody>
      </p:sp>
      <p:pic>
        <p:nvPicPr>
          <p:cNvPr id="6" name="Picture 2" descr="Free vector graphics of Boy">
            <a:extLst>
              <a:ext uri="{FF2B5EF4-FFF2-40B4-BE49-F238E27FC236}">
                <a16:creationId xmlns:a16="http://schemas.microsoft.com/office/drawing/2014/main" id="{C1E225F0-DFC1-64DB-8E1E-652EA4648511}"/>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flipH="1">
            <a:off x="8743302" y="485728"/>
            <a:ext cx="1733873" cy="1750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86866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5BC9E6-8F92-C56A-C3D5-78CB04D09FD7}"/>
              </a:ext>
            </a:extLst>
          </p:cNvPr>
          <p:cNvSpPr>
            <a:spLocks noGrp="1"/>
          </p:cNvSpPr>
          <p:nvPr>
            <p:ph type="body" sz="quarter" idx="10"/>
          </p:nvPr>
        </p:nvSpPr>
        <p:spPr>
          <a:xfrm>
            <a:off x="89487" y="954463"/>
            <a:ext cx="11548331" cy="675598"/>
          </a:xfrm>
        </p:spPr>
        <p:txBody>
          <a:bodyPr>
            <a:noAutofit/>
          </a:bodyPr>
          <a:lstStyle/>
          <a:p>
            <a:r>
              <a:rPr lang="en-GB" sz="2200" dirty="0"/>
              <a:t>Lee </a:t>
            </a:r>
            <a:r>
              <a:rPr lang="en-GB" sz="2200" dirty="0" err="1"/>
              <a:t>estos</a:t>
            </a:r>
            <a:r>
              <a:rPr lang="en-GB" sz="2200" dirty="0"/>
              <a:t> </a:t>
            </a:r>
            <a:r>
              <a:rPr lang="en-GB" sz="2200" dirty="0" err="1"/>
              <a:t>fragmentos</a:t>
            </a:r>
            <a:r>
              <a:rPr lang="en-GB" sz="2200" dirty="0"/>
              <a:t> de las </a:t>
            </a:r>
            <a:r>
              <a:rPr lang="en-GB" sz="2200" dirty="0" err="1"/>
              <a:t>experiencias</a:t>
            </a:r>
            <a:r>
              <a:rPr lang="en-GB" sz="2200" dirty="0"/>
              <a:t> de </a:t>
            </a:r>
            <a:r>
              <a:rPr lang="en-GB" sz="2200" dirty="0" err="1"/>
              <a:t>algunos</a:t>
            </a:r>
            <a:r>
              <a:rPr lang="en-GB" sz="2200" dirty="0"/>
              <a:t> de los </a:t>
            </a:r>
            <a:r>
              <a:rPr lang="en-GB" sz="2200" dirty="0" err="1"/>
              <a:t>jóvenes</a:t>
            </a:r>
            <a:r>
              <a:rPr lang="en-GB" sz="2200" dirty="0"/>
              <a:t> </a:t>
            </a:r>
            <a:r>
              <a:rPr lang="en-GB" sz="2200" dirty="0" err="1"/>
              <a:t>inmigrantes</a:t>
            </a:r>
            <a:r>
              <a:rPr lang="en-GB" sz="2200" dirty="0"/>
              <a:t>. </a:t>
            </a:r>
            <a:r>
              <a:rPr lang="en-GB" sz="2200" dirty="0" err="1"/>
              <a:t>Completa</a:t>
            </a:r>
            <a:r>
              <a:rPr lang="en-GB" sz="2200" dirty="0"/>
              <a:t> la </a:t>
            </a:r>
            <a:r>
              <a:rPr lang="en-GB" sz="2200" dirty="0" err="1"/>
              <a:t>tabla</a:t>
            </a:r>
            <a:endParaRPr lang="en-ES" sz="2200" dirty="0"/>
          </a:p>
        </p:txBody>
      </p:sp>
      <p:sp>
        <p:nvSpPr>
          <p:cNvPr id="3" name="Title 2">
            <a:extLst>
              <a:ext uri="{FF2B5EF4-FFF2-40B4-BE49-F238E27FC236}">
                <a16:creationId xmlns:a16="http://schemas.microsoft.com/office/drawing/2014/main" id="{6D1FB595-C6A0-AF1F-E637-5E15AB55568A}"/>
              </a:ext>
            </a:extLst>
          </p:cNvPr>
          <p:cNvSpPr>
            <a:spLocks noGrp="1"/>
          </p:cNvSpPr>
          <p:nvPr>
            <p:ph type="title"/>
          </p:nvPr>
        </p:nvSpPr>
        <p:spPr>
          <a:xfrm>
            <a:off x="-1" y="213557"/>
            <a:ext cx="6636328" cy="647577"/>
          </a:xfrm>
        </p:spPr>
        <p:txBody>
          <a:bodyPr>
            <a:normAutofit/>
          </a:bodyPr>
          <a:lstStyle/>
          <a:p>
            <a:r>
              <a:rPr lang="en-ES" dirty="0"/>
              <a:t>Experiencias de inmigrantes</a:t>
            </a:r>
          </a:p>
        </p:txBody>
      </p:sp>
      <p:sp>
        <p:nvSpPr>
          <p:cNvPr id="15" name="Rounded Rectangular Callout 14">
            <a:extLst>
              <a:ext uri="{FF2B5EF4-FFF2-40B4-BE49-F238E27FC236}">
                <a16:creationId xmlns:a16="http://schemas.microsoft.com/office/drawing/2014/main" id="{893BF8CE-628D-E9E7-BC61-4FB6A1F84F9A}"/>
              </a:ext>
            </a:extLst>
          </p:cNvPr>
          <p:cNvSpPr/>
          <p:nvPr/>
        </p:nvSpPr>
        <p:spPr>
          <a:xfrm>
            <a:off x="1299934" y="4387424"/>
            <a:ext cx="3503606" cy="758766"/>
          </a:xfrm>
          <a:prstGeom prst="wedgeRoundRectCallout">
            <a:avLst>
              <a:gd name="adj1" fmla="val 62557"/>
              <a:gd name="adj2" fmla="val 6620"/>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3">
                    <a:lumMod val="50000"/>
                  </a:schemeClr>
                </a:solidFill>
              </a:rPr>
              <a:t>Confundí</a:t>
            </a:r>
            <a:r>
              <a:rPr lang="en-GB" sz="2200" dirty="0">
                <a:solidFill>
                  <a:schemeClr val="accent3">
                    <a:lumMod val="50000"/>
                  </a:schemeClr>
                </a:solidFill>
              </a:rPr>
              <a:t> los </a:t>
            </a:r>
            <a:r>
              <a:rPr lang="en-GB" sz="2200" dirty="0" err="1">
                <a:solidFill>
                  <a:schemeClr val="accent3">
                    <a:lumMod val="50000"/>
                  </a:schemeClr>
                </a:solidFill>
              </a:rPr>
              <a:t>nombres</a:t>
            </a:r>
            <a:r>
              <a:rPr lang="en-GB" sz="2200" dirty="0">
                <a:solidFill>
                  <a:schemeClr val="accent3">
                    <a:lumMod val="50000"/>
                  </a:schemeClr>
                </a:solidFill>
              </a:rPr>
              <a:t>.</a:t>
            </a:r>
            <a:endParaRPr lang="en-ES" sz="2200" dirty="0">
              <a:solidFill>
                <a:schemeClr val="accent3">
                  <a:lumMod val="50000"/>
                </a:schemeClr>
              </a:solidFill>
            </a:endParaRPr>
          </a:p>
        </p:txBody>
      </p:sp>
      <p:sp>
        <p:nvSpPr>
          <p:cNvPr id="16" name="Rounded Rectangular Callout 15">
            <a:extLst>
              <a:ext uri="{FF2B5EF4-FFF2-40B4-BE49-F238E27FC236}">
                <a16:creationId xmlns:a16="http://schemas.microsoft.com/office/drawing/2014/main" id="{8F03059F-AD10-F659-8404-D70BE4896D9B}"/>
              </a:ext>
            </a:extLst>
          </p:cNvPr>
          <p:cNvSpPr/>
          <p:nvPr/>
        </p:nvSpPr>
        <p:spPr>
          <a:xfrm>
            <a:off x="2972647" y="1605113"/>
            <a:ext cx="3311514" cy="653058"/>
          </a:xfrm>
          <a:prstGeom prst="wedgeRoundRectCallout">
            <a:avLst>
              <a:gd name="adj1" fmla="val -45427"/>
              <a:gd name="adj2" fmla="val 85267"/>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chemeClr val="accent3">
                    <a:lumMod val="50000"/>
                  </a:schemeClr>
                </a:solidFill>
              </a:rPr>
              <a:t>Ofreció una oportunidad.</a:t>
            </a:r>
          </a:p>
        </p:txBody>
      </p:sp>
      <p:graphicFrame>
        <p:nvGraphicFramePr>
          <p:cNvPr id="17" name="Table 17">
            <a:extLst>
              <a:ext uri="{FF2B5EF4-FFF2-40B4-BE49-F238E27FC236}">
                <a16:creationId xmlns:a16="http://schemas.microsoft.com/office/drawing/2014/main" id="{04E5F86D-6B30-157A-24C6-2062B2EE1F1D}"/>
              </a:ext>
            </a:extLst>
          </p:cNvPr>
          <p:cNvGraphicFramePr>
            <a:graphicFrameLocks noGrp="1"/>
          </p:cNvGraphicFramePr>
          <p:nvPr/>
        </p:nvGraphicFramePr>
        <p:xfrm>
          <a:off x="6503980" y="1640124"/>
          <a:ext cx="5521963" cy="4680252"/>
        </p:xfrm>
        <a:graphic>
          <a:graphicData uri="http://schemas.openxmlformats.org/drawingml/2006/table">
            <a:tbl>
              <a:tblPr firstRow="1" bandRow="1">
                <a:tableStyleId>{5C22544A-7EE6-4342-B048-85BDC9FD1C3A}</a:tableStyleId>
              </a:tblPr>
              <a:tblGrid>
                <a:gridCol w="3055659">
                  <a:extLst>
                    <a:ext uri="{9D8B030D-6E8A-4147-A177-3AD203B41FA5}">
                      <a16:colId xmlns:a16="http://schemas.microsoft.com/office/drawing/2014/main" val="400385699"/>
                    </a:ext>
                  </a:extLst>
                </a:gridCol>
                <a:gridCol w="883672">
                  <a:extLst>
                    <a:ext uri="{9D8B030D-6E8A-4147-A177-3AD203B41FA5}">
                      <a16:colId xmlns:a16="http://schemas.microsoft.com/office/drawing/2014/main" val="2006648236"/>
                    </a:ext>
                  </a:extLst>
                </a:gridCol>
                <a:gridCol w="567294">
                  <a:extLst>
                    <a:ext uri="{9D8B030D-6E8A-4147-A177-3AD203B41FA5}">
                      <a16:colId xmlns:a16="http://schemas.microsoft.com/office/drawing/2014/main" val="2126499057"/>
                    </a:ext>
                  </a:extLst>
                </a:gridCol>
                <a:gridCol w="1015338">
                  <a:extLst>
                    <a:ext uri="{9D8B030D-6E8A-4147-A177-3AD203B41FA5}">
                      <a16:colId xmlns:a16="http://schemas.microsoft.com/office/drawing/2014/main" val="1250472440"/>
                    </a:ext>
                  </a:extLst>
                </a:gridCol>
              </a:tblGrid>
              <a:tr h="405622">
                <a:tc>
                  <a:txBody>
                    <a:bodyPr/>
                    <a:lstStyle/>
                    <a:p>
                      <a:endParaRPr lang="en-ES" sz="2000" dirty="0"/>
                    </a:p>
                  </a:txBody>
                  <a:tcPr/>
                </a:tc>
                <a:tc>
                  <a:txBody>
                    <a:bodyPr/>
                    <a:lstStyle/>
                    <a:p>
                      <a:pPr algn="ctr"/>
                      <a:r>
                        <a:rPr lang="en-ES" sz="2000" dirty="0"/>
                        <a:t>Yo</a:t>
                      </a:r>
                    </a:p>
                  </a:txBody>
                  <a:tcPr/>
                </a:tc>
                <a:tc>
                  <a:txBody>
                    <a:bodyPr/>
                    <a:lstStyle/>
                    <a:p>
                      <a:pPr algn="ctr"/>
                      <a:r>
                        <a:rPr lang="en-ES" sz="2000" dirty="0"/>
                        <a:t>Tú</a:t>
                      </a:r>
                    </a:p>
                  </a:txBody>
                  <a:tcPr/>
                </a:tc>
                <a:tc>
                  <a:txBody>
                    <a:bodyPr/>
                    <a:lstStyle/>
                    <a:p>
                      <a:pPr algn="ctr"/>
                      <a:r>
                        <a:rPr lang="en-ES" sz="2000" dirty="0"/>
                        <a:t>Él/ella</a:t>
                      </a:r>
                    </a:p>
                  </a:txBody>
                  <a:tcPr/>
                </a:tc>
                <a:extLst>
                  <a:ext uri="{0D108BD9-81ED-4DB2-BD59-A6C34878D82A}">
                    <a16:rowId xmlns:a16="http://schemas.microsoft.com/office/drawing/2014/main" val="4248073488"/>
                  </a:ext>
                </a:extLst>
              </a:tr>
              <a:tr h="4056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o</a:t>
                      </a:r>
                      <a:r>
                        <a:rPr lang="en-ES" sz="2000" dirty="0"/>
                        <a:t>ffer</a:t>
                      </a:r>
                      <a:r>
                        <a:rPr lang="en-GB" sz="2000" dirty="0"/>
                        <a:t>ed</a:t>
                      </a:r>
                      <a:r>
                        <a:rPr lang="en-ES" sz="2000" dirty="0"/>
                        <a:t> an opportunity</a:t>
                      </a:r>
                    </a:p>
                  </a:txBody>
                  <a:tcPr/>
                </a:tc>
                <a:tc>
                  <a:txBody>
                    <a:bodyPr/>
                    <a:lstStyle/>
                    <a:p>
                      <a:endParaRPr lang="en-ES" sz="2000"/>
                    </a:p>
                  </a:txBody>
                  <a:tcPr/>
                </a:tc>
                <a:tc>
                  <a:txBody>
                    <a:bodyPr/>
                    <a:lstStyle/>
                    <a:p>
                      <a:endParaRPr lang="en-ES" sz="2000"/>
                    </a:p>
                  </a:txBody>
                  <a:tcPr/>
                </a:tc>
                <a:tc>
                  <a:txBody>
                    <a:bodyPr/>
                    <a:lstStyle/>
                    <a:p>
                      <a:endParaRPr lang="en-ES" sz="2000" dirty="0"/>
                    </a:p>
                  </a:txBody>
                  <a:tcPr/>
                </a:tc>
                <a:extLst>
                  <a:ext uri="{0D108BD9-81ED-4DB2-BD59-A6C34878D82A}">
                    <a16:rowId xmlns:a16="http://schemas.microsoft.com/office/drawing/2014/main" val="146140216"/>
                  </a:ext>
                </a:extLst>
              </a:tr>
              <a:tr h="405622">
                <a:tc>
                  <a:txBody>
                    <a:bodyPr/>
                    <a:lstStyle/>
                    <a:p>
                      <a:r>
                        <a:rPr lang="en-GB" sz="2000" dirty="0"/>
                        <a:t>lost everything</a:t>
                      </a:r>
                      <a:endParaRPr lang="en-ES" sz="2000" dirty="0"/>
                    </a:p>
                  </a:txBody>
                  <a:tcPr/>
                </a:tc>
                <a:tc>
                  <a:txBody>
                    <a:bodyPr/>
                    <a:lstStyle/>
                    <a:p>
                      <a:endParaRPr lang="en-ES" sz="2000" dirty="0"/>
                    </a:p>
                  </a:txBody>
                  <a:tcPr/>
                </a:tc>
                <a:tc>
                  <a:txBody>
                    <a:bodyPr/>
                    <a:lstStyle/>
                    <a:p>
                      <a:endParaRPr lang="en-ES" sz="2000"/>
                    </a:p>
                  </a:txBody>
                  <a:tcPr/>
                </a:tc>
                <a:tc>
                  <a:txBody>
                    <a:bodyPr/>
                    <a:lstStyle/>
                    <a:p>
                      <a:endParaRPr lang="en-ES" sz="2000" dirty="0"/>
                    </a:p>
                  </a:txBody>
                  <a:tcPr/>
                </a:tc>
                <a:extLst>
                  <a:ext uri="{0D108BD9-81ED-4DB2-BD59-A6C34878D82A}">
                    <a16:rowId xmlns:a16="http://schemas.microsoft.com/office/drawing/2014/main" val="1892768821"/>
                  </a:ext>
                </a:extLst>
              </a:tr>
              <a:tr h="405622">
                <a:tc>
                  <a:txBody>
                    <a:bodyPr/>
                    <a:lstStyle/>
                    <a:p>
                      <a:r>
                        <a:rPr lang="en-GB" sz="2000" dirty="0"/>
                        <a:t>achieved a dream</a:t>
                      </a:r>
                      <a:endParaRPr lang="en-ES" sz="2000" dirty="0"/>
                    </a:p>
                  </a:txBody>
                  <a:tcPr/>
                </a:tc>
                <a:tc>
                  <a:txBody>
                    <a:bodyPr/>
                    <a:lstStyle/>
                    <a:p>
                      <a:endParaRPr lang="en-ES" sz="2000"/>
                    </a:p>
                  </a:txBody>
                  <a:tcPr/>
                </a:tc>
                <a:tc>
                  <a:txBody>
                    <a:bodyPr/>
                    <a:lstStyle/>
                    <a:p>
                      <a:endParaRPr lang="en-ES" sz="2000"/>
                    </a:p>
                  </a:txBody>
                  <a:tcPr/>
                </a:tc>
                <a:tc>
                  <a:txBody>
                    <a:bodyPr/>
                    <a:lstStyle/>
                    <a:p>
                      <a:endParaRPr lang="en-ES" sz="2000" dirty="0"/>
                    </a:p>
                  </a:txBody>
                  <a:tcPr/>
                </a:tc>
                <a:extLst>
                  <a:ext uri="{0D108BD9-81ED-4DB2-BD59-A6C34878D82A}">
                    <a16:rowId xmlns:a16="http://schemas.microsoft.com/office/drawing/2014/main" val="4197056828"/>
                  </a:ext>
                </a:extLst>
              </a:tr>
              <a:tr h="717638">
                <a:tc>
                  <a:txBody>
                    <a:bodyPr/>
                    <a:lstStyle/>
                    <a:p>
                      <a:r>
                        <a:rPr lang="en-GB" sz="2000" dirty="0"/>
                        <a:t>discovered different customs</a:t>
                      </a:r>
                      <a:endParaRPr lang="en-ES" sz="2000" dirty="0"/>
                    </a:p>
                  </a:txBody>
                  <a:tcPr/>
                </a:tc>
                <a:tc>
                  <a:txBody>
                    <a:bodyPr/>
                    <a:lstStyle/>
                    <a:p>
                      <a:endParaRPr lang="en-ES" sz="2000" dirty="0"/>
                    </a:p>
                  </a:txBody>
                  <a:tcPr/>
                </a:tc>
                <a:tc>
                  <a:txBody>
                    <a:bodyPr/>
                    <a:lstStyle/>
                    <a:p>
                      <a:endParaRPr lang="en-ES" sz="2000"/>
                    </a:p>
                  </a:txBody>
                  <a:tcPr/>
                </a:tc>
                <a:tc>
                  <a:txBody>
                    <a:bodyPr/>
                    <a:lstStyle/>
                    <a:p>
                      <a:endParaRPr lang="en-ES" sz="2000" dirty="0"/>
                    </a:p>
                  </a:txBody>
                  <a:tcPr/>
                </a:tc>
                <a:extLst>
                  <a:ext uri="{0D108BD9-81ED-4DB2-BD59-A6C34878D82A}">
                    <a16:rowId xmlns:a16="http://schemas.microsoft.com/office/drawing/2014/main" val="329538544"/>
                  </a:ext>
                </a:extLst>
              </a:tr>
              <a:tr h="4056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fled to Mexico</a:t>
                      </a:r>
                      <a:endParaRPr lang="en-ES" sz="2000" dirty="0"/>
                    </a:p>
                  </a:txBody>
                  <a:tcPr/>
                </a:tc>
                <a:tc>
                  <a:txBody>
                    <a:bodyPr/>
                    <a:lstStyle/>
                    <a:p>
                      <a:endParaRPr lang="en-ES" sz="2000" dirty="0"/>
                    </a:p>
                  </a:txBody>
                  <a:tcPr/>
                </a:tc>
                <a:tc>
                  <a:txBody>
                    <a:bodyPr/>
                    <a:lstStyle/>
                    <a:p>
                      <a:endParaRPr lang="en-ES" sz="2000"/>
                    </a:p>
                  </a:txBody>
                  <a:tcPr/>
                </a:tc>
                <a:tc>
                  <a:txBody>
                    <a:bodyPr/>
                    <a:lstStyle/>
                    <a:p>
                      <a:endParaRPr lang="en-ES" sz="2000" dirty="0"/>
                    </a:p>
                  </a:txBody>
                  <a:tcPr/>
                </a:tc>
                <a:extLst>
                  <a:ext uri="{0D108BD9-81ED-4DB2-BD59-A6C34878D82A}">
                    <a16:rowId xmlns:a16="http://schemas.microsoft.com/office/drawing/2014/main" val="3601955409"/>
                  </a:ext>
                </a:extLst>
              </a:tr>
              <a:tr h="40562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t>s</a:t>
                      </a:r>
                      <a:r>
                        <a:rPr lang="en-ES" sz="2000" dirty="0"/>
                        <a:t>urviv</a:t>
                      </a:r>
                      <a:r>
                        <a:rPr lang="en-GB" sz="2000" dirty="0"/>
                        <a:t>ed</a:t>
                      </a:r>
                      <a:r>
                        <a:rPr lang="en-ES" sz="2000" dirty="0"/>
                        <a:t> a war</a:t>
                      </a:r>
                    </a:p>
                  </a:txBody>
                  <a:tcPr/>
                </a:tc>
                <a:tc>
                  <a:txBody>
                    <a:bodyPr/>
                    <a:lstStyle/>
                    <a:p>
                      <a:endParaRPr lang="en-ES" sz="2000" dirty="0"/>
                    </a:p>
                  </a:txBody>
                  <a:tcPr/>
                </a:tc>
                <a:tc>
                  <a:txBody>
                    <a:bodyPr/>
                    <a:lstStyle/>
                    <a:p>
                      <a:endParaRPr lang="en-ES" sz="2000"/>
                    </a:p>
                  </a:txBody>
                  <a:tcPr/>
                </a:tc>
                <a:tc>
                  <a:txBody>
                    <a:bodyPr/>
                    <a:lstStyle/>
                    <a:p>
                      <a:endParaRPr lang="en-ES" sz="2000" dirty="0"/>
                    </a:p>
                  </a:txBody>
                  <a:tcPr/>
                </a:tc>
                <a:extLst>
                  <a:ext uri="{0D108BD9-81ED-4DB2-BD59-A6C34878D82A}">
                    <a16:rowId xmlns:a16="http://schemas.microsoft.com/office/drawing/2014/main" val="1990512789"/>
                  </a:ext>
                </a:extLst>
              </a:tr>
              <a:tr h="717638">
                <a:tc>
                  <a:txBody>
                    <a:bodyPr/>
                    <a:lstStyle/>
                    <a:p>
                      <a:r>
                        <a:rPr lang="en-GB" sz="2000" dirty="0"/>
                        <a:t>read magazines in English</a:t>
                      </a:r>
                      <a:endParaRPr lang="en-ES" sz="2000" dirty="0"/>
                    </a:p>
                  </a:txBody>
                  <a:tcPr>
                    <a:solidFill>
                      <a:schemeClr val="accent2">
                        <a:lumMod val="20000"/>
                        <a:lumOff val="80000"/>
                      </a:schemeClr>
                    </a:solidFill>
                  </a:tcPr>
                </a:tc>
                <a:tc>
                  <a:txBody>
                    <a:bodyPr/>
                    <a:lstStyle/>
                    <a:p>
                      <a:endParaRPr lang="en-ES" sz="2000" dirty="0"/>
                    </a:p>
                  </a:txBody>
                  <a:tcPr>
                    <a:solidFill>
                      <a:schemeClr val="accent2">
                        <a:lumMod val="20000"/>
                        <a:lumOff val="80000"/>
                      </a:schemeClr>
                    </a:solidFill>
                  </a:tcPr>
                </a:tc>
                <a:tc>
                  <a:txBody>
                    <a:bodyPr/>
                    <a:lstStyle/>
                    <a:p>
                      <a:endParaRPr lang="en-ES" sz="2000" dirty="0"/>
                    </a:p>
                  </a:txBody>
                  <a:tcPr>
                    <a:solidFill>
                      <a:schemeClr val="accent2">
                        <a:lumMod val="20000"/>
                        <a:lumOff val="80000"/>
                      </a:schemeClr>
                    </a:solidFill>
                  </a:tcPr>
                </a:tc>
                <a:tc>
                  <a:txBody>
                    <a:bodyPr/>
                    <a:lstStyle/>
                    <a:p>
                      <a:endParaRPr lang="en-ES" sz="2000"/>
                    </a:p>
                  </a:txBody>
                  <a:tcPr>
                    <a:solidFill>
                      <a:schemeClr val="accent2">
                        <a:lumMod val="20000"/>
                        <a:lumOff val="80000"/>
                      </a:schemeClr>
                    </a:solidFill>
                  </a:tcPr>
                </a:tc>
                <a:extLst>
                  <a:ext uri="{0D108BD9-81ED-4DB2-BD59-A6C34878D82A}">
                    <a16:rowId xmlns:a16="http://schemas.microsoft.com/office/drawing/2014/main" val="201734006"/>
                  </a:ext>
                </a:extLst>
              </a:tr>
              <a:tr h="405622">
                <a:tc>
                  <a:txBody>
                    <a:bodyPr/>
                    <a:lstStyle/>
                    <a:p>
                      <a:r>
                        <a:rPr lang="en-GB" sz="2000" dirty="0"/>
                        <a:t>built a new life</a:t>
                      </a:r>
                      <a:endParaRPr lang="en-ES" sz="2000" dirty="0"/>
                    </a:p>
                  </a:txBody>
                  <a:tcPr>
                    <a:solidFill>
                      <a:schemeClr val="accent2">
                        <a:lumMod val="40000"/>
                        <a:lumOff val="60000"/>
                      </a:schemeClr>
                    </a:solidFill>
                  </a:tcPr>
                </a:tc>
                <a:tc>
                  <a:txBody>
                    <a:bodyPr/>
                    <a:lstStyle/>
                    <a:p>
                      <a:endParaRPr lang="en-ES" sz="2000" dirty="0"/>
                    </a:p>
                  </a:txBody>
                  <a:tcPr>
                    <a:solidFill>
                      <a:schemeClr val="accent2">
                        <a:lumMod val="40000"/>
                        <a:lumOff val="60000"/>
                      </a:schemeClr>
                    </a:solidFill>
                  </a:tcPr>
                </a:tc>
                <a:tc>
                  <a:txBody>
                    <a:bodyPr/>
                    <a:lstStyle/>
                    <a:p>
                      <a:endParaRPr lang="en-ES" sz="2000" dirty="0"/>
                    </a:p>
                  </a:txBody>
                  <a:tcPr>
                    <a:solidFill>
                      <a:schemeClr val="accent2">
                        <a:lumMod val="40000"/>
                        <a:lumOff val="60000"/>
                      </a:schemeClr>
                    </a:solidFill>
                  </a:tcPr>
                </a:tc>
                <a:tc>
                  <a:txBody>
                    <a:bodyPr/>
                    <a:lstStyle/>
                    <a:p>
                      <a:endParaRPr lang="en-ES" sz="2000" dirty="0"/>
                    </a:p>
                  </a:txBody>
                  <a:tcPr>
                    <a:solidFill>
                      <a:schemeClr val="accent2">
                        <a:lumMod val="40000"/>
                        <a:lumOff val="60000"/>
                      </a:schemeClr>
                    </a:solidFill>
                  </a:tcPr>
                </a:tc>
                <a:extLst>
                  <a:ext uri="{0D108BD9-81ED-4DB2-BD59-A6C34878D82A}">
                    <a16:rowId xmlns:a16="http://schemas.microsoft.com/office/drawing/2014/main" val="2279614473"/>
                  </a:ext>
                </a:extLst>
              </a:tr>
              <a:tr h="405622">
                <a:tc>
                  <a:txBody>
                    <a:bodyPr/>
                    <a:lstStyle/>
                    <a:p>
                      <a:r>
                        <a:rPr lang="en-GB" sz="2000" dirty="0"/>
                        <a:t>confused the names</a:t>
                      </a:r>
                      <a:endParaRPr lang="en-ES" sz="2000" dirty="0"/>
                    </a:p>
                  </a:txBody>
                  <a:tcPr>
                    <a:solidFill>
                      <a:schemeClr val="accent2">
                        <a:lumMod val="20000"/>
                        <a:lumOff val="80000"/>
                      </a:schemeClr>
                    </a:solidFill>
                  </a:tcPr>
                </a:tc>
                <a:tc>
                  <a:txBody>
                    <a:bodyPr/>
                    <a:lstStyle/>
                    <a:p>
                      <a:endParaRPr lang="en-ES" sz="2000"/>
                    </a:p>
                  </a:txBody>
                  <a:tcPr>
                    <a:solidFill>
                      <a:schemeClr val="accent2">
                        <a:lumMod val="20000"/>
                        <a:lumOff val="80000"/>
                      </a:schemeClr>
                    </a:solidFill>
                  </a:tcPr>
                </a:tc>
                <a:tc>
                  <a:txBody>
                    <a:bodyPr/>
                    <a:lstStyle/>
                    <a:p>
                      <a:endParaRPr lang="en-ES" sz="2000" dirty="0"/>
                    </a:p>
                  </a:txBody>
                  <a:tcPr>
                    <a:solidFill>
                      <a:schemeClr val="accent2">
                        <a:lumMod val="20000"/>
                        <a:lumOff val="80000"/>
                      </a:schemeClr>
                    </a:solidFill>
                  </a:tcPr>
                </a:tc>
                <a:tc>
                  <a:txBody>
                    <a:bodyPr/>
                    <a:lstStyle/>
                    <a:p>
                      <a:endParaRPr lang="en-ES" sz="2000" dirty="0"/>
                    </a:p>
                  </a:txBody>
                  <a:tcPr>
                    <a:solidFill>
                      <a:schemeClr val="accent2">
                        <a:lumMod val="20000"/>
                        <a:lumOff val="80000"/>
                      </a:schemeClr>
                    </a:solidFill>
                  </a:tcPr>
                </a:tc>
                <a:extLst>
                  <a:ext uri="{0D108BD9-81ED-4DB2-BD59-A6C34878D82A}">
                    <a16:rowId xmlns:a16="http://schemas.microsoft.com/office/drawing/2014/main" val="3124131010"/>
                  </a:ext>
                </a:extLst>
              </a:tr>
            </a:tbl>
          </a:graphicData>
        </a:graphic>
      </p:graphicFrame>
      <p:sp>
        <p:nvSpPr>
          <p:cNvPr id="22" name="Rounded Rectangular Callout 14">
            <a:extLst>
              <a:ext uri="{FF2B5EF4-FFF2-40B4-BE49-F238E27FC236}">
                <a16:creationId xmlns:a16="http://schemas.microsoft.com/office/drawing/2014/main" id="{D725C70F-D6AE-4AC6-9890-A0D094D0DA89}"/>
              </a:ext>
            </a:extLst>
          </p:cNvPr>
          <p:cNvSpPr/>
          <p:nvPr/>
        </p:nvSpPr>
        <p:spPr>
          <a:xfrm>
            <a:off x="3464296" y="5355216"/>
            <a:ext cx="2957610" cy="764717"/>
          </a:xfrm>
          <a:prstGeom prst="wedgeRoundRectCallout">
            <a:avLst>
              <a:gd name="adj1" fmla="val 31859"/>
              <a:gd name="adj2" fmla="val -107663"/>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3">
                    <a:lumMod val="50000"/>
                  </a:schemeClr>
                </a:solidFill>
              </a:rPr>
              <a:t>Construyó</a:t>
            </a:r>
            <a:r>
              <a:rPr lang="en-GB" sz="2200" dirty="0">
                <a:solidFill>
                  <a:schemeClr val="accent3">
                    <a:lumMod val="50000"/>
                  </a:schemeClr>
                </a:solidFill>
              </a:rPr>
              <a:t> una </a:t>
            </a:r>
            <a:r>
              <a:rPr lang="en-GB" sz="2200" dirty="0" err="1">
                <a:solidFill>
                  <a:schemeClr val="accent3">
                    <a:lumMod val="50000"/>
                  </a:schemeClr>
                </a:solidFill>
              </a:rPr>
              <a:t>nueva</a:t>
            </a:r>
            <a:r>
              <a:rPr lang="en-GB" sz="2200" dirty="0">
                <a:solidFill>
                  <a:schemeClr val="accent3">
                    <a:lumMod val="50000"/>
                  </a:schemeClr>
                </a:solidFill>
              </a:rPr>
              <a:t> </a:t>
            </a:r>
            <a:r>
              <a:rPr lang="en-GB" sz="2200" dirty="0" err="1">
                <a:solidFill>
                  <a:schemeClr val="accent3">
                    <a:lumMod val="50000"/>
                  </a:schemeClr>
                </a:solidFill>
              </a:rPr>
              <a:t>vida</a:t>
            </a:r>
            <a:r>
              <a:rPr lang="en-ES" sz="2200" dirty="0">
                <a:solidFill>
                  <a:schemeClr val="accent3">
                    <a:lumMod val="50000"/>
                  </a:schemeClr>
                </a:solidFill>
              </a:rPr>
              <a:t>.</a:t>
            </a:r>
          </a:p>
        </p:txBody>
      </p:sp>
      <p:sp>
        <p:nvSpPr>
          <p:cNvPr id="23" name="5-point Star 25">
            <a:extLst>
              <a:ext uri="{FF2B5EF4-FFF2-40B4-BE49-F238E27FC236}">
                <a16:creationId xmlns:a16="http://schemas.microsoft.com/office/drawing/2014/main" id="{F47C22FD-697B-4662-942A-F9BFC3A76D5A}"/>
              </a:ext>
            </a:extLst>
          </p:cNvPr>
          <p:cNvSpPr/>
          <p:nvPr/>
        </p:nvSpPr>
        <p:spPr>
          <a:xfrm>
            <a:off x="3476169" y="5706172"/>
            <a:ext cx="399996" cy="380759"/>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24" name="Rounded Rectangular Callout 15">
            <a:extLst>
              <a:ext uri="{FF2B5EF4-FFF2-40B4-BE49-F238E27FC236}">
                <a16:creationId xmlns:a16="http://schemas.microsoft.com/office/drawing/2014/main" id="{F98D597A-B7CB-4638-A2BC-7B6FA4F81359}"/>
              </a:ext>
            </a:extLst>
          </p:cNvPr>
          <p:cNvSpPr/>
          <p:nvPr/>
        </p:nvSpPr>
        <p:spPr>
          <a:xfrm>
            <a:off x="379177" y="2864263"/>
            <a:ext cx="2166096" cy="714129"/>
          </a:xfrm>
          <a:prstGeom prst="wedgeRoundRectCallout">
            <a:avLst>
              <a:gd name="adj1" fmla="val -54475"/>
              <a:gd name="adj2" fmla="val -107210"/>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3">
                    <a:lumMod val="50000"/>
                  </a:schemeClr>
                </a:solidFill>
              </a:rPr>
              <a:t>Perdió</a:t>
            </a:r>
            <a:r>
              <a:rPr lang="en-GB" sz="2200" dirty="0">
                <a:solidFill>
                  <a:schemeClr val="accent3">
                    <a:lumMod val="50000"/>
                  </a:schemeClr>
                </a:solidFill>
              </a:rPr>
              <a:t> </a:t>
            </a:r>
            <a:r>
              <a:rPr lang="en-GB" sz="2200" dirty="0" err="1">
                <a:solidFill>
                  <a:schemeClr val="accent3">
                    <a:lumMod val="50000"/>
                  </a:schemeClr>
                </a:solidFill>
              </a:rPr>
              <a:t>todo</a:t>
            </a:r>
            <a:r>
              <a:rPr lang="en-ES" sz="2200" dirty="0">
                <a:solidFill>
                  <a:schemeClr val="accent3">
                    <a:lumMod val="50000"/>
                  </a:schemeClr>
                </a:solidFill>
              </a:rPr>
              <a:t>.</a:t>
            </a:r>
          </a:p>
        </p:txBody>
      </p:sp>
      <p:sp>
        <p:nvSpPr>
          <p:cNvPr id="29" name="Rounded Rectangular Callout 15">
            <a:extLst>
              <a:ext uri="{FF2B5EF4-FFF2-40B4-BE49-F238E27FC236}">
                <a16:creationId xmlns:a16="http://schemas.microsoft.com/office/drawing/2014/main" id="{B3BDAECA-0046-4D9B-8E77-EEB1BB881513}"/>
              </a:ext>
            </a:extLst>
          </p:cNvPr>
          <p:cNvSpPr/>
          <p:nvPr/>
        </p:nvSpPr>
        <p:spPr>
          <a:xfrm>
            <a:off x="3001933" y="3319388"/>
            <a:ext cx="3367879" cy="913755"/>
          </a:xfrm>
          <a:prstGeom prst="wedgeRoundRectCallout">
            <a:avLst>
              <a:gd name="adj1" fmla="val -54783"/>
              <a:gd name="adj2" fmla="val -71627"/>
              <a:gd name="adj3" fmla="val 16667"/>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3">
                    <a:lumMod val="50000"/>
                  </a:schemeClr>
                </a:solidFill>
              </a:rPr>
              <a:t>Descubriste</a:t>
            </a:r>
            <a:r>
              <a:rPr lang="en-GB" sz="2200" dirty="0">
                <a:solidFill>
                  <a:schemeClr val="accent3">
                    <a:lumMod val="50000"/>
                  </a:schemeClr>
                </a:solidFill>
              </a:rPr>
              <a:t> </a:t>
            </a:r>
            <a:r>
              <a:rPr lang="en-GB" sz="2200" dirty="0" err="1">
                <a:solidFill>
                  <a:schemeClr val="accent3">
                    <a:lumMod val="50000"/>
                  </a:schemeClr>
                </a:solidFill>
              </a:rPr>
              <a:t>costumbres</a:t>
            </a:r>
            <a:r>
              <a:rPr lang="en-GB" sz="2200" dirty="0">
                <a:solidFill>
                  <a:schemeClr val="accent3">
                    <a:lumMod val="50000"/>
                  </a:schemeClr>
                </a:solidFill>
              </a:rPr>
              <a:t> </a:t>
            </a:r>
            <a:r>
              <a:rPr lang="en-GB" sz="2200" dirty="0" err="1">
                <a:solidFill>
                  <a:schemeClr val="accent3">
                    <a:lumMod val="50000"/>
                  </a:schemeClr>
                </a:solidFill>
              </a:rPr>
              <a:t>diferentes</a:t>
            </a:r>
            <a:r>
              <a:rPr lang="en-ES" sz="2200" dirty="0">
                <a:solidFill>
                  <a:schemeClr val="accent3">
                    <a:lumMod val="50000"/>
                  </a:schemeClr>
                </a:solidFill>
              </a:rPr>
              <a:t>.</a:t>
            </a:r>
          </a:p>
        </p:txBody>
      </p:sp>
      <p:sp>
        <p:nvSpPr>
          <p:cNvPr id="30" name="Rounded Rectangular Callout 14">
            <a:extLst>
              <a:ext uri="{FF2B5EF4-FFF2-40B4-BE49-F238E27FC236}">
                <a16:creationId xmlns:a16="http://schemas.microsoft.com/office/drawing/2014/main" id="{2D61B087-0868-4A2C-BA8B-E6BB24340FE7}"/>
              </a:ext>
            </a:extLst>
          </p:cNvPr>
          <p:cNvSpPr/>
          <p:nvPr/>
        </p:nvSpPr>
        <p:spPr>
          <a:xfrm>
            <a:off x="409106" y="5300471"/>
            <a:ext cx="2654441" cy="864000"/>
          </a:xfrm>
          <a:prstGeom prst="wedgeRoundRectCallout">
            <a:avLst>
              <a:gd name="adj1" fmla="val 57065"/>
              <a:gd name="adj2" fmla="val 13533"/>
              <a:gd name="adj3" fmla="val 16667"/>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3">
                    <a:lumMod val="50000"/>
                  </a:schemeClr>
                </a:solidFill>
              </a:rPr>
              <a:t>Leyó</a:t>
            </a:r>
            <a:r>
              <a:rPr lang="en-GB" sz="2200" dirty="0">
                <a:solidFill>
                  <a:schemeClr val="accent3">
                    <a:lumMod val="50000"/>
                  </a:schemeClr>
                </a:solidFill>
              </a:rPr>
              <a:t> </a:t>
            </a:r>
            <a:r>
              <a:rPr lang="en-GB" sz="2200" dirty="0" err="1">
                <a:solidFill>
                  <a:schemeClr val="accent3">
                    <a:lumMod val="50000"/>
                  </a:schemeClr>
                </a:solidFill>
              </a:rPr>
              <a:t>revistas</a:t>
            </a:r>
            <a:r>
              <a:rPr lang="en-GB" sz="2200" dirty="0">
                <a:solidFill>
                  <a:schemeClr val="accent3">
                    <a:lumMod val="50000"/>
                  </a:schemeClr>
                </a:solidFill>
              </a:rPr>
              <a:t> </a:t>
            </a:r>
            <a:r>
              <a:rPr lang="en-GB" sz="2200" dirty="0" err="1">
                <a:solidFill>
                  <a:schemeClr val="accent3">
                    <a:lumMod val="50000"/>
                  </a:schemeClr>
                </a:solidFill>
              </a:rPr>
              <a:t>en</a:t>
            </a:r>
            <a:r>
              <a:rPr lang="en-GB" sz="2200" dirty="0">
                <a:solidFill>
                  <a:schemeClr val="accent3">
                    <a:lumMod val="50000"/>
                  </a:schemeClr>
                </a:solidFill>
              </a:rPr>
              <a:t> </a:t>
            </a:r>
            <a:r>
              <a:rPr lang="en-GB" sz="2200" dirty="0" err="1">
                <a:solidFill>
                  <a:schemeClr val="accent3">
                    <a:lumMod val="50000"/>
                  </a:schemeClr>
                </a:solidFill>
              </a:rPr>
              <a:t>inglés</a:t>
            </a:r>
            <a:r>
              <a:rPr lang="en-GB" sz="2200" dirty="0">
                <a:solidFill>
                  <a:schemeClr val="accent3">
                    <a:lumMod val="50000"/>
                  </a:schemeClr>
                </a:solidFill>
              </a:rPr>
              <a:t>.</a:t>
            </a:r>
            <a:endParaRPr lang="en-ES" sz="2200" dirty="0">
              <a:solidFill>
                <a:schemeClr val="accent3">
                  <a:lumMod val="50000"/>
                </a:schemeClr>
              </a:solidFill>
            </a:endParaRPr>
          </a:p>
        </p:txBody>
      </p:sp>
      <p:sp>
        <p:nvSpPr>
          <p:cNvPr id="31" name="5-point Star 25">
            <a:extLst>
              <a:ext uri="{FF2B5EF4-FFF2-40B4-BE49-F238E27FC236}">
                <a16:creationId xmlns:a16="http://schemas.microsoft.com/office/drawing/2014/main" id="{04C933F3-431B-46F5-8873-AE78B97954B6}"/>
              </a:ext>
            </a:extLst>
          </p:cNvPr>
          <p:cNvSpPr/>
          <p:nvPr/>
        </p:nvSpPr>
        <p:spPr>
          <a:xfrm>
            <a:off x="4485874" y="4358282"/>
            <a:ext cx="399996" cy="380759"/>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32" name="Rounded Rectangular Callout 13">
            <a:extLst>
              <a:ext uri="{FF2B5EF4-FFF2-40B4-BE49-F238E27FC236}">
                <a16:creationId xmlns:a16="http://schemas.microsoft.com/office/drawing/2014/main" id="{C6CE67E3-1C7B-48BE-9DD2-D8D5A33E6AE1}"/>
              </a:ext>
            </a:extLst>
          </p:cNvPr>
          <p:cNvSpPr/>
          <p:nvPr/>
        </p:nvSpPr>
        <p:spPr>
          <a:xfrm>
            <a:off x="379177" y="1746099"/>
            <a:ext cx="2343723" cy="956803"/>
          </a:xfrm>
          <a:prstGeom prst="wedgeRoundRectCallout">
            <a:avLst>
              <a:gd name="adj1" fmla="val 38576"/>
              <a:gd name="adj2" fmla="val 70102"/>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3">
                    <a:lumMod val="50000"/>
                  </a:schemeClr>
                </a:solidFill>
              </a:rPr>
              <a:t>Sobreviviste</a:t>
            </a:r>
            <a:r>
              <a:rPr lang="en-GB" sz="2200" dirty="0">
                <a:solidFill>
                  <a:schemeClr val="accent3">
                    <a:lumMod val="50000"/>
                  </a:schemeClr>
                </a:solidFill>
              </a:rPr>
              <a:t> a una </a:t>
            </a:r>
            <a:r>
              <a:rPr lang="en-GB" sz="2200" dirty="0" err="1">
                <a:solidFill>
                  <a:schemeClr val="accent3">
                    <a:lumMod val="50000"/>
                  </a:schemeClr>
                </a:solidFill>
              </a:rPr>
              <a:t>guerra</a:t>
            </a:r>
            <a:r>
              <a:rPr lang="en-ES" sz="2200" dirty="0">
                <a:solidFill>
                  <a:schemeClr val="accent3">
                    <a:lumMod val="50000"/>
                  </a:schemeClr>
                </a:solidFill>
              </a:rPr>
              <a:t>.</a:t>
            </a:r>
          </a:p>
        </p:txBody>
      </p:sp>
      <p:pic>
        <p:nvPicPr>
          <p:cNvPr id="33" name="Google Shape;325;p31" descr="green checkmark">
            <a:extLst>
              <a:ext uri="{FF2B5EF4-FFF2-40B4-BE49-F238E27FC236}">
                <a16:creationId xmlns:a16="http://schemas.microsoft.com/office/drawing/2014/main" id="{F850AA8D-9840-4B38-AC98-1ECDC77463F9}"/>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438962" y="2124476"/>
            <a:ext cx="328571" cy="349143"/>
          </a:xfrm>
          <a:prstGeom prst="rect">
            <a:avLst/>
          </a:prstGeom>
          <a:noFill/>
          <a:ln>
            <a:noFill/>
          </a:ln>
        </p:spPr>
      </p:pic>
      <p:pic>
        <p:nvPicPr>
          <p:cNvPr id="35" name="Google Shape;325;p31" descr="green checkmark">
            <a:extLst>
              <a:ext uri="{FF2B5EF4-FFF2-40B4-BE49-F238E27FC236}">
                <a16:creationId xmlns:a16="http://schemas.microsoft.com/office/drawing/2014/main" id="{0C29D71F-84FA-43B6-8593-4C671E21E699}"/>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438960" y="2528331"/>
            <a:ext cx="328571" cy="349143"/>
          </a:xfrm>
          <a:prstGeom prst="rect">
            <a:avLst/>
          </a:prstGeom>
          <a:noFill/>
          <a:ln>
            <a:noFill/>
          </a:ln>
        </p:spPr>
      </p:pic>
      <p:pic>
        <p:nvPicPr>
          <p:cNvPr id="36" name="Google Shape;325;p31" descr="green checkmark">
            <a:extLst>
              <a:ext uri="{FF2B5EF4-FFF2-40B4-BE49-F238E27FC236}">
                <a16:creationId xmlns:a16="http://schemas.microsoft.com/office/drawing/2014/main" id="{827267E9-82DC-4C71-8A95-E49F67ABB73E}"/>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879516" y="2877474"/>
            <a:ext cx="328571" cy="349143"/>
          </a:xfrm>
          <a:prstGeom prst="rect">
            <a:avLst/>
          </a:prstGeom>
          <a:noFill/>
          <a:ln>
            <a:noFill/>
          </a:ln>
        </p:spPr>
      </p:pic>
      <p:pic>
        <p:nvPicPr>
          <p:cNvPr id="37" name="Google Shape;325;p31" descr="green checkmark">
            <a:extLst>
              <a:ext uri="{FF2B5EF4-FFF2-40B4-BE49-F238E27FC236}">
                <a16:creationId xmlns:a16="http://schemas.microsoft.com/office/drawing/2014/main" id="{F0F92147-98A6-4215-ABED-EED2ADEEF39F}"/>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590264" y="3445389"/>
            <a:ext cx="328571" cy="349143"/>
          </a:xfrm>
          <a:prstGeom prst="rect">
            <a:avLst/>
          </a:prstGeom>
          <a:noFill/>
          <a:ln>
            <a:noFill/>
          </a:ln>
        </p:spPr>
      </p:pic>
      <p:pic>
        <p:nvPicPr>
          <p:cNvPr id="38" name="Google Shape;325;p31" descr="green checkmark">
            <a:extLst>
              <a:ext uri="{FF2B5EF4-FFF2-40B4-BE49-F238E27FC236}">
                <a16:creationId xmlns:a16="http://schemas.microsoft.com/office/drawing/2014/main" id="{9ECD0760-263C-40D5-A192-D095D75B3B4A}"/>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0563127" y="4398190"/>
            <a:ext cx="328571" cy="349143"/>
          </a:xfrm>
          <a:prstGeom prst="rect">
            <a:avLst/>
          </a:prstGeom>
          <a:noFill/>
          <a:ln>
            <a:noFill/>
          </a:ln>
        </p:spPr>
      </p:pic>
      <p:pic>
        <p:nvPicPr>
          <p:cNvPr id="39" name="Google Shape;325;p31" descr="green checkmark">
            <a:extLst>
              <a:ext uri="{FF2B5EF4-FFF2-40B4-BE49-F238E27FC236}">
                <a16:creationId xmlns:a16="http://schemas.microsoft.com/office/drawing/2014/main" id="{8542D3AB-E366-4542-B259-EAB954F9259C}"/>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407792" y="4983009"/>
            <a:ext cx="328571" cy="349143"/>
          </a:xfrm>
          <a:prstGeom prst="rect">
            <a:avLst/>
          </a:prstGeom>
          <a:noFill/>
          <a:ln>
            <a:noFill/>
          </a:ln>
        </p:spPr>
      </p:pic>
      <p:pic>
        <p:nvPicPr>
          <p:cNvPr id="40" name="Google Shape;325;p31" descr="green checkmark">
            <a:extLst>
              <a:ext uri="{FF2B5EF4-FFF2-40B4-BE49-F238E27FC236}">
                <a16:creationId xmlns:a16="http://schemas.microsoft.com/office/drawing/2014/main" id="{2C9A2E7B-32A1-451B-ACCD-7A729CBAC412}"/>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11408536" y="5504024"/>
            <a:ext cx="328571" cy="349143"/>
          </a:xfrm>
          <a:prstGeom prst="rect">
            <a:avLst/>
          </a:prstGeom>
          <a:noFill/>
          <a:ln>
            <a:noFill/>
          </a:ln>
        </p:spPr>
      </p:pic>
      <p:pic>
        <p:nvPicPr>
          <p:cNvPr id="41" name="Google Shape;325;p31" descr="green checkmark">
            <a:extLst>
              <a:ext uri="{FF2B5EF4-FFF2-40B4-BE49-F238E27FC236}">
                <a16:creationId xmlns:a16="http://schemas.microsoft.com/office/drawing/2014/main" id="{8A0B5285-B89B-418C-9BF5-57605E730067}"/>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842225" y="5945361"/>
            <a:ext cx="328571" cy="349143"/>
          </a:xfrm>
          <a:prstGeom prst="rect">
            <a:avLst/>
          </a:prstGeom>
          <a:noFill/>
          <a:ln>
            <a:noFill/>
          </a:ln>
        </p:spPr>
      </p:pic>
      <p:sp>
        <p:nvSpPr>
          <p:cNvPr id="42" name="Rounded Rectangular Callout 13">
            <a:extLst>
              <a:ext uri="{FF2B5EF4-FFF2-40B4-BE49-F238E27FC236}">
                <a16:creationId xmlns:a16="http://schemas.microsoft.com/office/drawing/2014/main" id="{CD299B5E-6C8B-465F-AD42-6AACF87FAD5A}"/>
              </a:ext>
            </a:extLst>
          </p:cNvPr>
          <p:cNvSpPr/>
          <p:nvPr/>
        </p:nvSpPr>
        <p:spPr>
          <a:xfrm>
            <a:off x="518559" y="3686237"/>
            <a:ext cx="2343723" cy="615143"/>
          </a:xfrm>
          <a:prstGeom prst="wedgeRoundRectCallout">
            <a:avLst>
              <a:gd name="adj1" fmla="val -68400"/>
              <a:gd name="adj2" fmla="val 10322"/>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200" dirty="0" err="1">
                <a:solidFill>
                  <a:schemeClr val="accent3">
                    <a:lumMod val="50000"/>
                  </a:schemeClr>
                </a:solidFill>
              </a:rPr>
              <a:t>Huí</a:t>
            </a:r>
            <a:r>
              <a:rPr lang="en-GB" sz="2200" dirty="0">
                <a:solidFill>
                  <a:schemeClr val="accent3">
                    <a:lumMod val="50000"/>
                  </a:schemeClr>
                </a:solidFill>
              </a:rPr>
              <a:t> a México</a:t>
            </a:r>
            <a:r>
              <a:rPr lang="en-ES" sz="2200" dirty="0">
                <a:solidFill>
                  <a:schemeClr val="accent3">
                    <a:lumMod val="50000"/>
                  </a:schemeClr>
                </a:solidFill>
              </a:rPr>
              <a:t>.</a:t>
            </a:r>
          </a:p>
        </p:txBody>
      </p:sp>
      <p:pic>
        <p:nvPicPr>
          <p:cNvPr id="43" name="Google Shape;325;p31" descr="green checkmark">
            <a:extLst>
              <a:ext uri="{FF2B5EF4-FFF2-40B4-BE49-F238E27FC236}">
                <a16:creationId xmlns:a16="http://schemas.microsoft.com/office/drawing/2014/main" id="{416EA756-53C9-4FD6-8DA3-81DF7BE3BA44}"/>
              </a:ext>
            </a:extLst>
          </p:cNvPr>
          <p:cNvPicPr preferRelativeResize="0"/>
          <p:nvPr/>
        </p:nvPicPr>
        <p:blipFill rotWithShape="1">
          <a:blip r:embed="rId3" cstate="screen">
            <a:alphaModFix/>
            <a:extLst>
              <a:ext uri="{28A0092B-C50C-407E-A947-70E740481C1C}">
                <a14:useLocalDpi xmlns:a14="http://schemas.microsoft.com/office/drawing/2010/main"/>
              </a:ext>
            </a:extLst>
          </a:blip>
          <a:srcRect/>
          <a:stretch/>
        </p:blipFill>
        <p:spPr>
          <a:xfrm>
            <a:off x="9879516" y="4012246"/>
            <a:ext cx="328571" cy="349143"/>
          </a:xfrm>
          <a:prstGeom prst="rect">
            <a:avLst/>
          </a:prstGeom>
          <a:noFill/>
          <a:ln>
            <a:noFill/>
          </a:ln>
        </p:spPr>
      </p:pic>
      <p:sp>
        <p:nvSpPr>
          <p:cNvPr id="5" name="Rounded Rectangle 11">
            <a:extLst>
              <a:ext uri="{FF2B5EF4-FFF2-40B4-BE49-F238E27FC236}">
                <a16:creationId xmlns:a16="http://schemas.microsoft.com/office/drawing/2014/main" id="{2C5C7554-E689-09B1-45E6-AEB7CB1B3637}"/>
              </a:ext>
            </a:extLst>
          </p:cNvPr>
          <p:cNvSpPr/>
          <p:nvPr/>
        </p:nvSpPr>
        <p:spPr>
          <a:xfrm>
            <a:off x="10375900" y="258166"/>
            <a:ext cx="1552243" cy="400919"/>
          </a:xfrm>
          <a:prstGeom prst="roundRect">
            <a:avLst/>
          </a:prstGeom>
          <a:solidFill>
            <a:srgbClr val="AE1518"/>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sz="2000" b="1" dirty="0">
                <a:solidFill>
                  <a:prstClr val="white"/>
                </a:solidFill>
                <a:latin typeface="Century Gothic" panose="020B0502020202020204" pitchFamily="34" charset="0"/>
              </a:rPr>
              <a:t>leer</a:t>
            </a:r>
          </a:p>
        </p:txBody>
      </p:sp>
      <p:sp>
        <p:nvSpPr>
          <p:cNvPr id="4" name="Rounded Rectangular Callout 3">
            <a:extLst>
              <a:ext uri="{FF2B5EF4-FFF2-40B4-BE49-F238E27FC236}">
                <a16:creationId xmlns:a16="http://schemas.microsoft.com/office/drawing/2014/main" id="{0ABF21F0-121C-6C64-DFBD-29A1600FC0C2}"/>
              </a:ext>
            </a:extLst>
          </p:cNvPr>
          <p:cNvSpPr/>
          <p:nvPr/>
        </p:nvSpPr>
        <p:spPr>
          <a:xfrm>
            <a:off x="2890240" y="2552951"/>
            <a:ext cx="3001120" cy="615142"/>
          </a:xfrm>
          <a:prstGeom prst="wedgeRoundRectCallout">
            <a:avLst>
              <a:gd name="adj1" fmla="val -58573"/>
              <a:gd name="adj2" fmla="val 25338"/>
              <a:gd name="adj3" fmla="val 16667"/>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S" sz="2200" dirty="0">
                <a:solidFill>
                  <a:schemeClr val="accent3">
                    <a:lumMod val="50000"/>
                  </a:schemeClr>
                </a:solidFill>
              </a:rPr>
              <a:t>Cumpl</a:t>
            </a:r>
            <a:r>
              <a:rPr lang="en-GB" sz="2200" dirty="0">
                <a:solidFill>
                  <a:schemeClr val="accent3">
                    <a:lumMod val="50000"/>
                  </a:schemeClr>
                </a:solidFill>
              </a:rPr>
              <a:t>í </a:t>
            </a:r>
            <a:r>
              <a:rPr lang="en-ES" sz="2200" dirty="0">
                <a:solidFill>
                  <a:schemeClr val="accent3">
                    <a:lumMod val="50000"/>
                  </a:schemeClr>
                </a:solidFill>
              </a:rPr>
              <a:t>un sueño.</a:t>
            </a:r>
          </a:p>
        </p:txBody>
      </p:sp>
      <p:sp>
        <p:nvSpPr>
          <p:cNvPr id="6" name="5-point Star 25">
            <a:extLst>
              <a:ext uri="{FF2B5EF4-FFF2-40B4-BE49-F238E27FC236}">
                <a16:creationId xmlns:a16="http://schemas.microsoft.com/office/drawing/2014/main" id="{C90893F7-A1C9-FA0C-8DAA-9536CA984D5E}"/>
              </a:ext>
            </a:extLst>
          </p:cNvPr>
          <p:cNvSpPr/>
          <p:nvPr/>
        </p:nvSpPr>
        <p:spPr>
          <a:xfrm>
            <a:off x="518559" y="5732471"/>
            <a:ext cx="399996" cy="380759"/>
          </a:xfrm>
          <a:prstGeom prst="star5">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3631350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Table 36">
            <a:extLst>
              <a:ext uri="{FF2B5EF4-FFF2-40B4-BE49-F238E27FC236}">
                <a16:creationId xmlns:a16="http://schemas.microsoft.com/office/drawing/2014/main" id="{B95652C2-1AEB-B0FA-90EE-2976EAE9D304}"/>
              </a:ext>
            </a:extLst>
          </p:cNvPr>
          <p:cNvGraphicFramePr>
            <a:graphicFrameLocks noGrp="1"/>
          </p:cNvGraphicFramePr>
          <p:nvPr/>
        </p:nvGraphicFramePr>
        <p:xfrm>
          <a:off x="7526579" y="1042847"/>
          <a:ext cx="4452025" cy="5232514"/>
        </p:xfrm>
        <a:graphic>
          <a:graphicData uri="http://schemas.openxmlformats.org/drawingml/2006/table">
            <a:tbl>
              <a:tblPr firstRow="1" bandRow="1">
                <a:tableStyleId>{5C22544A-7EE6-4342-B048-85BDC9FD1C3A}</a:tableStyleId>
              </a:tblPr>
              <a:tblGrid>
                <a:gridCol w="4452025">
                  <a:extLst>
                    <a:ext uri="{9D8B030D-6E8A-4147-A177-3AD203B41FA5}">
                      <a16:colId xmlns:a16="http://schemas.microsoft.com/office/drawing/2014/main" val="2728981364"/>
                    </a:ext>
                  </a:extLst>
                </a:gridCol>
              </a:tblGrid>
              <a:tr h="555286">
                <a:tc>
                  <a:txBody>
                    <a:bodyPr/>
                    <a:lstStyle/>
                    <a:p>
                      <a:pPr algn="ctr"/>
                      <a:r>
                        <a:rPr lang="en-ES" sz="2000" dirty="0">
                          <a:solidFill>
                            <a:schemeClr val="bg1"/>
                          </a:solidFill>
                        </a:rPr>
                        <a:t>Completa la frase.</a:t>
                      </a:r>
                    </a:p>
                  </a:txBody>
                  <a:tcPr anchor="ctr"/>
                </a:tc>
                <a:extLst>
                  <a:ext uri="{0D108BD9-81ED-4DB2-BD59-A6C34878D82A}">
                    <a16:rowId xmlns:a16="http://schemas.microsoft.com/office/drawing/2014/main" val="1961651715"/>
                  </a:ext>
                </a:extLst>
              </a:tr>
              <a:tr h="519692">
                <a:tc>
                  <a:txBody>
                    <a:bodyPr/>
                    <a:lstStyle/>
                    <a:p>
                      <a:endParaRPr lang="en-ES"/>
                    </a:p>
                  </a:txBody>
                  <a:tcPr/>
                </a:tc>
                <a:extLst>
                  <a:ext uri="{0D108BD9-81ED-4DB2-BD59-A6C34878D82A}">
                    <a16:rowId xmlns:a16="http://schemas.microsoft.com/office/drawing/2014/main" val="3509245314"/>
                  </a:ext>
                </a:extLst>
              </a:tr>
              <a:tr h="519692">
                <a:tc>
                  <a:txBody>
                    <a:bodyPr/>
                    <a:lstStyle/>
                    <a:p>
                      <a:endParaRPr lang="en-ES"/>
                    </a:p>
                  </a:txBody>
                  <a:tcPr/>
                </a:tc>
                <a:extLst>
                  <a:ext uri="{0D108BD9-81ED-4DB2-BD59-A6C34878D82A}">
                    <a16:rowId xmlns:a16="http://schemas.microsoft.com/office/drawing/2014/main" val="1129106552"/>
                  </a:ext>
                </a:extLst>
              </a:tr>
              <a:tr h="519692">
                <a:tc>
                  <a:txBody>
                    <a:bodyPr/>
                    <a:lstStyle/>
                    <a:p>
                      <a:endParaRPr lang="en-ES"/>
                    </a:p>
                  </a:txBody>
                  <a:tcPr/>
                </a:tc>
                <a:extLst>
                  <a:ext uri="{0D108BD9-81ED-4DB2-BD59-A6C34878D82A}">
                    <a16:rowId xmlns:a16="http://schemas.microsoft.com/office/drawing/2014/main" val="343399909"/>
                  </a:ext>
                </a:extLst>
              </a:tr>
              <a:tr h="519692">
                <a:tc>
                  <a:txBody>
                    <a:bodyPr/>
                    <a:lstStyle/>
                    <a:p>
                      <a:endParaRPr lang="en-ES"/>
                    </a:p>
                  </a:txBody>
                  <a:tcPr/>
                </a:tc>
                <a:extLst>
                  <a:ext uri="{0D108BD9-81ED-4DB2-BD59-A6C34878D82A}">
                    <a16:rowId xmlns:a16="http://schemas.microsoft.com/office/drawing/2014/main" val="3828878010"/>
                  </a:ext>
                </a:extLst>
              </a:tr>
              <a:tr h="519692">
                <a:tc>
                  <a:txBody>
                    <a:bodyPr/>
                    <a:lstStyle/>
                    <a:p>
                      <a:endParaRPr lang="en-ES"/>
                    </a:p>
                  </a:txBody>
                  <a:tcPr/>
                </a:tc>
                <a:extLst>
                  <a:ext uri="{0D108BD9-81ED-4DB2-BD59-A6C34878D82A}">
                    <a16:rowId xmlns:a16="http://schemas.microsoft.com/office/drawing/2014/main" val="2206109668"/>
                  </a:ext>
                </a:extLst>
              </a:tr>
              <a:tr h="519692">
                <a:tc>
                  <a:txBody>
                    <a:bodyPr/>
                    <a:lstStyle/>
                    <a:p>
                      <a:endParaRPr lang="en-ES"/>
                    </a:p>
                  </a:txBody>
                  <a:tcPr/>
                </a:tc>
                <a:extLst>
                  <a:ext uri="{0D108BD9-81ED-4DB2-BD59-A6C34878D82A}">
                    <a16:rowId xmlns:a16="http://schemas.microsoft.com/office/drawing/2014/main" val="866790192"/>
                  </a:ext>
                </a:extLst>
              </a:tr>
              <a:tr h="519692">
                <a:tc>
                  <a:txBody>
                    <a:bodyPr/>
                    <a:lstStyle/>
                    <a:p>
                      <a:endParaRPr lang="en-ES" dirty="0"/>
                    </a:p>
                  </a:txBody>
                  <a:tcPr/>
                </a:tc>
                <a:extLst>
                  <a:ext uri="{0D108BD9-81ED-4DB2-BD59-A6C34878D82A}">
                    <a16:rowId xmlns:a16="http://schemas.microsoft.com/office/drawing/2014/main" val="3429459909"/>
                  </a:ext>
                </a:extLst>
              </a:tr>
              <a:tr h="519692">
                <a:tc>
                  <a:txBody>
                    <a:bodyPr/>
                    <a:lstStyle/>
                    <a:p>
                      <a:endParaRPr lang="en-ES" dirty="0"/>
                    </a:p>
                  </a:txBody>
                  <a:tcPr/>
                </a:tc>
                <a:extLst>
                  <a:ext uri="{0D108BD9-81ED-4DB2-BD59-A6C34878D82A}">
                    <a16:rowId xmlns:a16="http://schemas.microsoft.com/office/drawing/2014/main" val="3351544349"/>
                  </a:ext>
                </a:extLst>
              </a:tr>
              <a:tr h="519692">
                <a:tc>
                  <a:txBody>
                    <a:bodyPr/>
                    <a:lstStyle/>
                    <a:p>
                      <a:endParaRPr lang="en-ES" dirty="0"/>
                    </a:p>
                  </a:txBody>
                  <a:tcPr/>
                </a:tc>
                <a:extLst>
                  <a:ext uri="{0D108BD9-81ED-4DB2-BD59-A6C34878D82A}">
                    <a16:rowId xmlns:a16="http://schemas.microsoft.com/office/drawing/2014/main" val="4080469601"/>
                  </a:ext>
                </a:extLst>
              </a:tr>
            </a:tbl>
          </a:graphicData>
        </a:graphic>
      </p:graphicFrame>
      <p:sp>
        <p:nvSpPr>
          <p:cNvPr id="2" name="Text Placeholder 1">
            <a:extLst>
              <a:ext uri="{FF2B5EF4-FFF2-40B4-BE49-F238E27FC236}">
                <a16:creationId xmlns:a16="http://schemas.microsoft.com/office/drawing/2014/main" id="{795BC9E6-8F92-C56A-C3D5-78CB04D09FD7}"/>
              </a:ext>
            </a:extLst>
          </p:cNvPr>
          <p:cNvSpPr>
            <a:spLocks noGrp="1"/>
          </p:cNvSpPr>
          <p:nvPr>
            <p:ph type="body" sz="quarter" idx="10"/>
          </p:nvPr>
        </p:nvSpPr>
        <p:spPr>
          <a:xfrm>
            <a:off x="4329140" y="107132"/>
            <a:ext cx="7674477" cy="1082616"/>
          </a:xfrm>
        </p:spPr>
        <p:txBody>
          <a:bodyPr>
            <a:normAutofit/>
          </a:bodyPr>
          <a:lstStyle/>
          <a:p>
            <a:r>
              <a:rPr lang="en-GB" sz="2100" dirty="0" err="1">
                <a:solidFill>
                  <a:srgbClr val="514F4F"/>
                </a:solidFill>
              </a:rPr>
              <a:t>Escucha</a:t>
            </a:r>
            <a:r>
              <a:rPr lang="en-GB" sz="2100" dirty="0">
                <a:solidFill>
                  <a:srgbClr val="514F4F"/>
                </a:solidFill>
              </a:rPr>
              <a:t> las </a:t>
            </a:r>
            <a:r>
              <a:rPr lang="en-GB" sz="2100" dirty="0" err="1">
                <a:solidFill>
                  <a:srgbClr val="514F4F"/>
                </a:solidFill>
              </a:rPr>
              <a:t>experiencias</a:t>
            </a:r>
            <a:r>
              <a:rPr lang="en-GB" sz="2100" dirty="0">
                <a:solidFill>
                  <a:srgbClr val="514F4F"/>
                </a:solidFill>
              </a:rPr>
              <a:t> de </a:t>
            </a:r>
            <a:r>
              <a:rPr lang="en-GB" sz="2100" dirty="0" err="1">
                <a:solidFill>
                  <a:srgbClr val="514F4F"/>
                </a:solidFill>
              </a:rPr>
              <a:t>una</a:t>
            </a:r>
            <a:r>
              <a:rPr lang="en-GB" sz="2100" dirty="0">
                <a:solidFill>
                  <a:srgbClr val="514F4F"/>
                </a:solidFill>
              </a:rPr>
              <a:t> </a:t>
            </a:r>
            <a:r>
              <a:rPr lang="en-GB" sz="2100" dirty="0" err="1">
                <a:solidFill>
                  <a:srgbClr val="514F4F"/>
                </a:solidFill>
              </a:rPr>
              <a:t>inmigrante</a:t>
            </a:r>
            <a:r>
              <a:rPr lang="en-GB" sz="2100" dirty="0">
                <a:solidFill>
                  <a:srgbClr val="514F4F"/>
                </a:solidFill>
              </a:rPr>
              <a:t>. Las </a:t>
            </a:r>
            <a:r>
              <a:rPr lang="en-GB" sz="2100" dirty="0" err="1">
                <a:solidFill>
                  <a:srgbClr val="514F4F"/>
                </a:solidFill>
              </a:rPr>
              <a:t>frases</a:t>
            </a:r>
            <a:r>
              <a:rPr lang="en-GB" sz="2100" dirty="0">
                <a:solidFill>
                  <a:srgbClr val="514F4F"/>
                </a:solidFill>
              </a:rPr>
              <a:t> </a:t>
            </a:r>
            <a:r>
              <a:rPr lang="en-GB" sz="2100" dirty="0" err="1">
                <a:solidFill>
                  <a:srgbClr val="514F4F"/>
                </a:solidFill>
              </a:rPr>
              <a:t>en</a:t>
            </a:r>
            <a:r>
              <a:rPr lang="en-GB" sz="2100" dirty="0">
                <a:solidFill>
                  <a:srgbClr val="514F4F"/>
                </a:solidFill>
              </a:rPr>
              <a:t> </a:t>
            </a:r>
            <a:r>
              <a:rPr lang="en-GB" sz="2100" dirty="0" err="1">
                <a:solidFill>
                  <a:srgbClr val="514F4F"/>
                </a:solidFill>
              </a:rPr>
              <a:t>inglés</a:t>
            </a:r>
            <a:r>
              <a:rPr lang="en-GB" sz="2100" dirty="0">
                <a:solidFill>
                  <a:srgbClr val="514F4F"/>
                </a:solidFill>
              </a:rPr>
              <a:t>, ¿son </a:t>
            </a:r>
            <a:r>
              <a:rPr lang="en-GB" sz="2100" dirty="0" err="1">
                <a:solidFill>
                  <a:srgbClr val="514F4F"/>
                </a:solidFill>
              </a:rPr>
              <a:t>verdaderas</a:t>
            </a:r>
            <a:r>
              <a:rPr lang="en-GB" sz="2100" dirty="0">
                <a:solidFill>
                  <a:srgbClr val="514F4F"/>
                </a:solidFill>
              </a:rPr>
              <a:t> o falsas? Si no es </a:t>
            </a:r>
            <a:r>
              <a:rPr lang="en-GB" sz="2100" dirty="0" err="1">
                <a:solidFill>
                  <a:srgbClr val="514F4F"/>
                </a:solidFill>
              </a:rPr>
              <a:t>correcta</a:t>
            </a:r>
            <a:r>
              <a:rPr lang="en-GB" sz="2100" dirty="0">
                <a:solidFill>
                  <a:srgbClr val="514F4F"/>
                </a:solidFill>
              </a:rPr>
              <a:t>, escribe </a:t>
            </a:r>
            <a:r>
              <a:rPr lang="en-GB" sz="2100" dirty="0" err="1">
                <a:solidFill>
                  <a:srgbClr val="514F4F"/>
                </a:solidFill>
              </a:rPr>
              <a:t>en</a:t>
            </a:r>
            <a:r>
              <a:rPr lang="en-GB" sz="2100" dirty="0">
                <a:solidFill>
                  <a:srgbClr val="514F4F"/>
                </a:solidFill>
              </a:rPr>
              <a:t> </a:t>
            </a:r>
            <a:r>
              <a:rPr lang="en-GB" sz="2100" dirty="0" err="1">
                <a:solidFill>
                  <a:srgbClr val="514F4F"/>
                </a:solidFill>
              </a:rPr>
              <a:t>inglés</a:t>
            </a:r>
            <a:r>
              <a:rPr lang="en-GB" sz="2100" dirty="0">
                <a:solidFill>
                  <a:srgbClr val="514F4F"/>
                </a:solidFill>
              </a:rPr>
              <a:t> la forma que </a:t>
            </a:r>
            <a:r>
              <a:rPr lang="en-GB" sz="2100" dirty="0" err="1">
                <a:solidFill>
                  <a:srgbClr val="514F4F"/>
                </a:solidFill>
              </a:rPr>
              <a:t>escuchas</a:t>
            </a:r>
            <a:r>
              <a:rPr lang="en-GB" sz="2100" dirty="0">
                <a:solidFill>
                  <a:srgbClr val="514F4F"/>
                </a:solidFill>
              </a:rPr>
              <a:t>.</a:t>
            </a:r>
            <a:endParaRPr lang="en-ES" sz="2100" dirty="0">
              <a:solidFill>
                <a:srgbClr val="514F4F"/>
              </a:solidFill>
            </a:endParaRPr>
          </a:p>
        </p:txBody>
      </p:sp>
      <p:sp>
        <p:nvSpPr>
          <p:cNvPr id="3" name="Title 2">
            <a:extLst>
              <a:ext uri="{FF2B5EF4-FFF2-40B4-BE49-F238E27FC236}">
                <a16:creationId xmlns:a16="http://schemas.microsoft.com/office/drawing/2014/main" id="{6D1FB595-C6A0-AF1F-E637-5E15AB55568A}"/>
              </a:ext>
            </a:extLst>
          </p:cNvPr>
          <p:cNvSpPr>
            <a:spLocks noGrp="1"/>
          </p:cNvSpPr>
          <p:nvPr>
            <p:ph type="title"/>
          </p:nvPr>
        </p:nvSpPr>
        <p:spPr>
          <a:xfrm>
            <a:off x="0" y="213557"/>
            <a:ext cx="4246273" cy="647577"/>
          </a:xfrm>
        </p:spPr>
        <p:txBody>
          <a:bodyPr/>
          <a:lstStyle/>
          <a:p>
            <a:r>
              <a:rPr lang="en-ES" dirty="0"/>
              <a:t>Más experiencias</a:t>
            </a:r>
          </a:p>
        </p:txBody>
      </p:sp>
      <p:graphicFrame>
        <p:nvGraphicFramePr>
          <p:cNvPr id="7" name="Table 6">
            <a:extLst>
              <a:ext uri="{FF2B5EF4-FFF2-40B4-BE49-F238E27FC236}">
                <a16:creationId xmlns:a16="http://schemas.microsoft.com/office/drawing/2014/main" id="{2721E548-007C-4069-9669-ECB6B516634A}"/>
              </a:ext>
            </a:extLst>
          </p:cNvPr>
          <p:cNvGraphicFramePr>
            <a:graphicFrameLocks noGrp="1"/>
          </p:cNvGraphicFramePr>
          <p:nvPr/>
        </p:nvGraphicFramePr>
        <p:xfrm>
          <a:off x="188383" y="1042848"/>
          <a:ext cx="7136280" cy="5232509"/>
        </p:xfrm>
        <a:graphic>
          <a:graphicData uri="http://schemas.openxmlformats.org/drawingml/2006/table">
            <a:tbl>
              <a:tblPr firstRow="1" bandRow="1">
                <a:tableStyleId>{5C22544A-7EE6-4342-B048-85BDC9FD1C3A}</a:tableStyleId>
              </a:tblPr>
              <a:tblGrid>
                <a:gridCol w="753572">
                  <a:extLst>
                    <a:ext uri="{9D8B030D-6E8A-4147-A177-3AD203B41FA5}">
                      <a16:colId xmlns:a16="http://schemas.microsoft.com/office/drawing/2014/main" val="1678088765"/>
                    </a:ext>
                  </a:extLst>
                </a:gridCol>
                <a:gridCol w="3332445">
                  <a:extLst>
                    <a:ext uri="{9D8B030D-6E8A-4147-A177-3AD203B41FA5}">
                      <a16:colId xmlns:a16="http://schemas.microsoft.com/office/drawing/2014/main" val="2708129796"/>
                    </a:ext>
                  </a:extLst>
                </a:gridCol>
                <a:gridCol w="3050263">
                  <a:extLst>
                    <a:ext uri="{9D8B030D-6E8A-4147-A177-3AD203B41FA5}">
                      <a16:colId xmlns:a16="http://schemas.microsoft.com/office/drawing/2014/main" val="3328757775"/>
                    </a:ext>
                  </a:extLst>
                </a:gridCol>
              </a:tblGrid>
              <a:tr h="523923">
                <a:tc>
                  <a:txBody>
                    <a:bodyPr/>
                    <a:lstStyle/>
                    <a:p>
                      <a:endParaRPr lang="en-GB" dirty="0"/>
                    </a:p>
                  </a:txBody>
                  <a:tcPr/>
                </a:tc>
                <a:tc>
                  <a:txBody>
                    <a:bodyPr/>
                    <a:lstStyle/>
                    <a:p>
                      <a:pPr algn="ctr"/>
                      <a:r>
                        <a:rPr lang="en-GB" sz="2000" dirty="0"/>
                        <a:t>Primera </a:t>
                      </a:r>
                      <a:r>
                        <a:rPr lang="en-GB" sz="2000" dirty="0" err="1"/>
                        <a:t>parte</a:t>
                      </a:r>
                      <a:r>
                        <a:rPr lang="en-GB" sz="2000" dirty="0"/>
                        <a:t> de la </a:t>
                      </a:r>
                      <a:r>
                        <a:rPr lang="en-GB" sz="2000" dirty="0" err="1"/>
                        <a:t>frase</a:t>
                      </a:r>
                      <a:endParaRPr lang="en-GB" sz="2000" dirty="0"/>
                    </a:p>
                  </a:txBody>
                  <a:tcPr anchor="ctr"/>
                </a:tc>
                <a:tc>
                  <a:txBody>
                    <a:bodyPr/>
                    <a:lstStyle/>
                    <a:p>
                      <a:pPr algn="ctr"/>
                      <a:r>
                        <a:rPr lang="en-GB" sz="2000" dirty="0"/>
                        <a:t>¿Es </a:t>
                      </a:r>
                      <a:r>
                        <a:rPr lang="en-GB" sz="2000" dirty="0" err="1"/>
                        <a:t>correcta</a:t>
                      </a:r>
                      <a:r>
                        <a:rPr lang="en-GB" sz="2000" dirty="0"/>
                        <a:t>? </a:t>
                      </a:r>
                    </a:p>
                  </a:txBody>
                  <a:tcPr anchor="ctr"/>
                </a:tc>
                <a:extLst>
                  <a:ext uri="{0D108BD9-81ED-4DB2-BD59-A6C34878D82A}">
                    <a16:rowId xmlns:a16="http://schemas.microsoft.com/office/drawing/2014/main" val="2945432783"/>
                  </a:ext>
                </a:extLst>
              </a:tr>
              <a:tr h="523923">
                <a:tc>
                  <a:txBody>
                    <a:bodyPr/>
                    <a:lstStyle/>
                    <a:p>
                      <a:endParaRPr lang="en-GB" dirty="0"/>
                    </a:p>
                  </a:txBody>
                  <a:tcPr/>
                </a:tc>
                <a:tc>
                  <a:txBody>
                    <a:bodyPr/>
                    <a:lstStyle/>
                    <a:p>
                      <a:pPr algn="l"/>
                      <a:r>
                        <a:rPr lang="en-GB" sz="2000" dirty="0"/>
                        <a:t>I kept on going…</a:t>
                      </a:r>
                    </a:p>
                  </a:txBody>
                  <a:tcPr anchor="ctr"/>
                </a:tc>
                <a:tc>
                  <a:txBody>
                    <a:bodyPr/>
                    <a:lstStyle/>
                    <a:p>
                      <a:endParaRPr lang="en-GB" sz="2100" b="1" dirty="0"/>
                    </a:p>
                  </a:txBody>
                  <a:tcPr/>
                </a:tc>
                <a:extLst>
                  <a:ext uri="{0D108BD9-81ED-4DB2-BD59-A6C34878D82A}">
                    <a16:rowId xmlns:a16="http://schemas.microsoft.com/office/drawing/2014/main" val="2066809486"/>
                  </a:ext>
                </a:extLst>
              </a:tr>
              <a:tr h="506325">
                <a:tc>
                  <a:txBody>
                    <a:bodyPr/>
                    <a:lstStyle/>
                    <a:p>
                      <a:endParaRPr lang="en-GB"/>
                    </a:p>
                  </a:txBody>
                  <a:tcPr/>
                </a:tc>
                <a:tc>
                  <a:txBody>
                    <a:bodyPr/>
                    <a:lstStyle/>
                    <a:p>
                      <a:pPr algn="l"/>
                      <a:r>
                        <a:rPr lang="en-GB" sz="2000" dirty="0"/>
                        <a:t>He grew up… </a:t>
                      </a:r>
                    </a:p>
                  </a:txBody>
                  <a:tcPr anchor="ctr"/>
                </a:tc>
                <a:tc>
                  <a:txBody>
                    <a:bodyPr/>
                    <a:lstStyle/>
                    <a:p>
                      <a:endParaRPr lang="en-GB" sz="2100" b="1" dirty="0"/>
                    </a:p>
                  </a:txBody>
                  <a:tcPr/>
                </a:tc>
                <a:extLst>
                  <a:ext uri="{0D108BD9-81ED-4DB2-BD59-A6C34878D82A}">
                    <a16:rowId xmlns:a16="http://schemas.microsoft.com/office/drawing/2014/main" val="3071707300"/>
                  </a:ext>
                </a:extLst>
              </a:tr>
              <a:tr h="523923">
                <a:tc>
                  <a:txBody>
                    <a:bodyPr/>
                    <a:lstStyle/>
                    <a:p>
                      <a:endParaRPr lang="en-GB"/>
                    </a:p>
                  </a:txBody>
                  <a:tcPr/>
                </a:tc>
                <a:tc>
                  <a:txBody>
                    <a:bodyPr/>
                    <a:lstStyle/>
                    <a:p>
                      <a:pPr algn="l"/>
                      <a:r>
                        <a:rPr lang="en-GB" sz="2000" dirty="0"/>
                        <a:t>I learnt…</a:t>
                      </a:r>
                    </a:p>
                  </a:txBody>
                  <a:tcPr anchor="ctr"/>
                </a:tc>
                <a:tc>
                  <a:txBody>
                    <a:bodyPr/>
                    <a:lstStyle/>
                    <a:p>
                      <a:endParaRPr lang="en-GB" sz="2100" dirty="0"/>
                    </a:p>
                  </a:txBody>
                  <a:tcPr/>
                </a:tc>
                <a:extLst>
                  <a:ext uri="{0D108BD9-81ED-4DB2-BD59-A6C34878D82A}">
                    <a16:rowId xmlns:a16="http://schemas.microsoft.com/office/drawing/2014/main" val="2117804616"/>
                  </a:ext>
                </a:extLst>
              </a:tr>
              <a:tr h="523923">
                <a:tc>
                  <a:txBody>
                    <a:bodyPr/>
                    <a:lstStyle/>
                    <a:p>
                      <a:endParaRPr lang="en-GB" dirty="0"/>
                    </a:p>
                  </a:txBody>
                  <a:tcPr/>
                </a:tc>
                <a:tc>
                  <a:txBody>
                    <a:bodyPr/>
                    <a:lstStyle/>
                    <a:p>
                      <a:pPr algn="l"/>
                      <a:r>
                        <a:rPr lang="en-GB" sz="2000" dirty="0"/>
                        <a:t>She asked for… </a:t>
                      </a:r>
                    </a:p>
                  </a:txBody>
                  <a:tcPr anchor="ctr"/>
                </a:tc>
                <a:tc>
                  <a:txBody>
                    <a:bodyPr/>
                    <a:lstStyle/>
                    <a:p>
                      <a:endParaRPr lang="en-GB" sz="2100" dirty="0"/>
                    </a:p>
                  </a:txBody>
                  <a:tcPr/>
                </a:tc>
                <a:extLst>
                  <a:ext uri="{0D108BD9-81ED-4DB2-BD59-A6C34878D82A}">
                    <a16:rowId xmlns:a16="http://schemas.microsoft.com/office/drawing/2014/main" val="2771175742"/>
                  </a:ext>
                </a:extLst>
              </a:tr>
              <a:tr h="523923">
                <a:tc>
                  <a:txBody>
                    <a:bodyPr/>
                    <a:lstStyle/>
                    <a:p>
                      <a:endParaRPr lang="en-GB"/>
                    </a:p>
                  </a:txBody>
                  <a:tcPr/>
                </a:tc>
                <a:tc>
                  <a:txBody>
                    <a:bodyPr/>
                    <a:lstStyle/>
                    <a:p>
                      <a:pPr algn="l"/>
                      <a:r>
                        <a:rPr lang="en-GB" sz="2000" dirty="0"/>
                        <a:t>He didn’t believe…</a:t>
                      </a:r>
                    </a:p>
                  </a:txBody>
                  <a:tcPr anchor="ctr"/>
                </a:tc>
                <a:tc>
                  <a:txBody>
                    <a:bodyPr/>
                    <a:lstStyle/>
                    <a:p>
                      <a:endParaRPr lang="en-GB" sz="2100" b="1" dirty="0"/>
                    </a:p>
                  </a:txBody>
                  <a:tcPr/>
                </a:tc>
                <a:extLst>
                  <a:ext uri="{0D108BD9-81ED-4DB2-BD59-A6C34878D82A}">
                    <a16:rowId xmlns:a16="http://schemas.microsoft.com/office/drawing/2014/main" val="3417575056"/>
                  </a:ext>
                </a:extLst>
              </a:tr>
              <a:tr h="523923">
                <a:tc>
                  <a:txBody>
                    <a:bodyPr/>
                    <a:lstStyle/>
                    <a:p>
                      <a:endParaRPr lang="en-GB"/>
                    </a:p>
                  </a:txBody>
                  <a:tcPr/>
                </a:tc>
                <a:tc>
                  <a:txBody>
                    <a:bodyPr/>
                    <a:lstStyle/>
                    <a:p>
                      <a:pPr algn="l"/>
                      <a:r>
                        <a:rPr lang="en-GB" sz="2000" dirty="0"/>
                        <a:t>You went out…</a:t>
                      </a:r>
                    </a:p>
                  </a:txBody>
                  <a:tcPr anchor="ctr"/>
                </a:tc>
                <a:tc>
                  <a:txBody>
                    <a:bodyPr/>
                    <a:lstStyle/>
                    <a:p>
                      <a:endParaRPr lang="en-GB" sz="2100" dirty="0"/>
                    </a:p>
                  </a:txBody>
                  <a:tcPr/>
                </a:tc>
                <a:extLst>
                  <a:ext uri="{0D108BD9-81ED-4DB2-BD59-A6C34878D82A}">
                    <a16:rowId xmlns:a16="http://schemas.microsoft.com/office/drawing/2014/main" val="723802086"/>
                  </a:ext>
                </a:extLst>
              </a:tr>
              <a:tr h="523923">
                <a:tc>
                  <a:txBody>
                    <a:bodyPr/>
                    <a:lstStyle/>
                    <a:p>
                      <a:endParaRPr lang="en-GB" sz="2400"/>
                    </a:p>
                  </a:txBody>
                  <a:tcPr>
                    <a:solidFill>
                      <a:schemeClr val="accent2">
                        <a:lumMod val="20000"/>
                        <a:lumOff val="80000"/>
                      </a:schemeClr>
                    </a:solidFill>
                  </a:tcPr>
                </a:tc>
                <a:tc>
                  <a:txBody>
                    <a:bodyPr/>
                    <a:lstStyle/>
                    <a:p>
                      <a:pPr algn="l"/>
                      <a:r>
                        <a:rPr lang="en-GB" sz="2000" dirty="0"/>
                        <a:t>You included…</a:t>
                      </a:r>
                    </a:p>
                  </a:txBody>
                  <a:tcPr anchor="ctr">
                    <a:solidFill>
                      <a:schemeClr val="accent2">
                        <a:lumMod val="20000"/>
                        <a:lumOff val="80000"/>
                      </a:schemeClr>
                    </a:solidFill>
                  </a:tcPr>
                </a:tc>
                <a:tc>
                  <a:txBody>
                    <a:bodyPr/>
                    <a:lstStyle/>
                    <a:p>
                      <a:endParaRPr lang="en-GB" sz="2100" dirty="0"/>
                    </a:p>
                  </a:txBody>
                  <a:tcPr>
                    <a:solidFill>
                      <a:schemeClr val="accent2">
                        <a:lumMod val="20000"/>
                        <a:lumOff val="80000"/>
                      </a:schemeClr>
                    </a:solidFill>
                  </a:tcPr>
                </a:tc>
                <a:extLst>
                  <a:ext uri="{0D108BD9-81ED-4DB2-BD59-A6C34878D82A}">
                    <a16:rowId xmlns:a16="http://schemas.microsoft.com/office/drawing/2014/main" val="3197632698"/>
                  </a:ext>
                </a:extLst>
              </a:tr>
              <a:tr h="534800">
                <a:tc>
                  <a:txBody>
                    <a:bodyPr/>
                    <a:lstStyle/>
                    <a:p>
                      <a:endParaRPr lang="en-GB"/>
                    </a:p>
                  </a:txBody>
                  <a:tcPr>
                    <a:solidFill>
                      <a:schemeClr val="accent2">
                        <a:lumMod val="40000"/>
                        <a:lumOff val="60000"/>
                      </a:schemeClr>
                    </a:solidFill>
                  </a:tcPr>
                </a:tc>
                <a:tc>
                  <a:txBody>
                    <a:bodyPr/>
                    <a:lstStyle/>
                    <a:p>
                      <a:pPr algn="l"/>
                      <a:r>
                        <a:rPr lang="en-GB" sz="2000" dirty="0"/>
                        <a:t>She influenced…</a:t>
                      </a:r>
                    </a:p>
                  </a:txBody>
                  <a:tcPr anchor="ctr">
                    <a:solidFill>
                      <a:schemeClr val="accent2">
                        <a:lumMod val="40000"/>
                        <a:lumOff val="60000"/>
                      </a:schemeClr>
                    </a:solidFill>
                  </a:tcPr>
                </a:tc>
                <a:tc>
                  <a:txBody>
                    <a:bodyPr/>
                    <a:lstStyle/>
                    <a:p>
                      <a:endParaRPr lang="en-GB" sz="2100" b="1" dirty="0"/>
                    </a:p>
                  </a:txBody>
                  <a:tcPr>
                    <a:solidFill>
                      <a:schemeClr val="accent2">
                        <a:lumMod val="40000"/>
                        <a:lumOff val="60000"/>
                      </a:schemeClr>
                    </a:solidFill>
                  </a:tcPr>
                </a:tc>
                <a:extLst>
                  <a:ext uri="{0D108BD9-81ED-4DB2-BD59-A6C34878D82A}">
                    <a16:rowId xmlns:a16="http://schemas.microsoft.com/office/drawing/2014/main" val="2904148082"/>
                  </a:ext>
                </a:extLst>
              </a:tr>
              <a:tr h="523923">
                <a:tc>
                  <a:txBody>
                    <a:bodyPr/>
                    <a:lstStyle/>
                    <a:p>
                      <a:endParaRPr lang="en-GB"/>
                    </a:p>
                  </a:txBody>
                  <a:tcPr>
                    <a:solidFill>
                      <a:schemeClr val="accent2">
                        <a:lumMod val="20000"/>
                        <a:lumOff val="80000"/>
                      </a:schemeClr>
                    </a:solidFill>
                  </a:tcPr>
                </a:tc>
                <a:tc>
                  <a:txBody>
                    <a:bodyPr/>
                    <a:lstStyle/>
                    <a:p>
                      <a:pPr algn="l"/>
                      <a:r>
                        <a:rPr lang="en-GB" sz="2000" dirty="0"/>
                        <a:t>He didn’t believe…</a:t>
                      </a:r>
                    </a:p>
                  </a:txBody>
                  <a:tcPr anchor="ctr">
                    <a:solidFill>
                      <a:schemeClr val="accent2">
                        <a:lumMod val="20000"/>
                        <a:lumOff val="80000"/>
                      </a:schemeClr>
                    </a:solidFill>
                  </a:tcPr>
                </a:tc>
                <a:tc>
                  <a:txBody>
                    <a:bodyPr/>
                    <a:lstStyle/>
                    <a:p>
                      <a:endParaRPr lang="en-GB" sz="2100" dirty="0"/>
                    </a:p>
                  </a:txBody>
                  <a:tcPr>
                    <a:solidFill>
                      <a:schemeClr val="accent2">
                        <a:lumMod val="20000"/>
                        <a:lumOff val="80000"/>
                      </a:schemeClr>
                    </a:solidFill>
                  </a:tcPr>
                </a:tc>
                <a:extLst>
                  <a:ext uri="{0D108BD9-81ED-4DB2-BD59-A6C34878D82A}">
                    <a16:rowId xmlns:a16="http://schemas.microsoft.com/office/drawing/2014/main" val="3949597745"/>
                  </a:ext>
                </a:extLst>
              </a:tr>
            </a:tbl>
          </a:graphicData>
        </a:graphic>
      </p:graphicFrame>
      <p:sp>
        <p:nvSpPr>
          <p:cNvPr id="14" name="Google Shape;898;p32">
            <a:hlinkClick r:id="" action="ppaction://noaction">
              <a:snd r:embed="rId3" name="Segui%CC%81 adelante.wav"/>
            </a:hlinkClick>
            <a:extLst>
              <a:ext uri="{FF2B5EF4-FFF2-40B4-BE49-F238E27FC236}">
                <a16:creationId xmlns:a16="http://schemas.microsoft.com/office/drawing/2014/main" id="{AEF8F0C3-0925-47EF-BB46-B38C1D659A29}"/>
              </a:ext>
            </a:extLst>
          </p:cNvPr>
          <p:cNvSpPr/>
          <p:nvPr/>
        </p:nvSpPr>
        <p:spPr>
          <a:xfrm>
            <a:off x="277654" y="1599909"/>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1</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15" name="Google Shape;898;p32">
            <a:hlinkClick r:id="" action="ppaction://noaction">
              <a:snd r:embed="rId4" name="Creci%CC%81 en un barrioo.wav"/>
            </a:hlinkClick>
            <a:extLst>
              <a:ext uri="{FF2B5EF4-FFF2-40B4-BE49-F238E27FC236}">
                <a16:creationId xmlns:a16="http://schemas.microsoft.com/office/drawing/2014/main" id="{A3E542E9-4F2A-435F-917C-F2B0743BE759}"/>
              </a:ext>
            </a:extLst>
          </p:cNvPr>
          <p:cNvSpPr/>
          <p:nvPr/>
        </p:nvSpPr>
        <p:spPr>
          <a:xfrm>
            <a:off x="277654" y="2122705"/>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2</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16" name="Google Shape;898;p32">
            <a:hlinkClick r:id="" action="ppaction://noaction">
              <a:snd r:embed="rId5" name="Aprendiste.wav"/>
            </a:hlinkClick>
            <a:extLst>
              <a:ext uri="{FF2B5EF4-FFF2-40B4-BE49-F238E27FC236}">
                <a16:creationId xmlns:a16="http://schemas.microsoft.com/office/drawing/2014/main" id="{3EABAE23-6846-47A2-BD01-68B8988E1F7D}"/>
              </a:ext>
            </a:extLst>
          </p:cNvPr>
          <p:cNvSpPr/>
          <p:nvPr/>
        </p:nvSpPr>
        <p:spPr>
          <a:xfrm>
            <a:off x="277654" y="2612490"/>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3</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17" name="Google Shape;898;p32">
            <a:hlinkClick r:id="" action="ppaction://noaction">
              <a:snd r:embed="rId6" name="no crei%CC%81ste.wav"/>
            </a:hlinkClick>
            <a:extLst>
              <a:ext uri="{FF2B5EF4-FFF2-40B4-BE49-F238E27FC236}">
                <a16:creationId xmlns:a16="http://schemas.microsoft.com/office/drawing/2014/main" id="{37AE8383-E138-4335-9F68-0FF13AF7F000}"/>
              </a:ext>
            </a:extLst>
          </p:cNvPr>
          <p:cNvSpPr/>
          <p:nvPr/>
        </p:nvSpPr>
        <p:spPr>
          <a:xfrm>
            <a:off x="262204" y="3670202"/>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5</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19" name="Google Shape;898;p32">
            <a:hlinkClick r:id="" action="ppaction://noaction">
              <a:snd r:embed="rId7" name="Saliste del pai%CC%81s.wav"/>
            </a:hlinkClick>
            <a:extLst>
              <a:ext uri="{FF2B5EF4-FFF2-40B4-BE49-F238E27FC236}">
                <a16:creationId xmlns:a16="http://schemas.microsoft.com/office/drawing/2014/main" id="{28A0BC74-B694-4813-A9C2-2420F8BE2784}"/>
              </a:ext>
            </a:extLst>
          </p:cNvPr>
          <p:cNvSpPr/>
          <p:nvPr/>
        </p:nvSpPr>
        <p:spPr>
          <a:xfrm>
            <a:off x="270459" y="4180878"/>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6</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20" name="Google Shape;898;p32">
            <a:hlinkClick r:id="" action="ppaction://noaction">
              <a:snd r:embed="rId8" name="Incluyo%CC%81.wav"/>
            </a:hlinkClick>
            <a:extLst>
              <a:ext uri="{FF2B5EF4-FFF2-40B4-BE49-F238E27FC236}">
                <a16:creationId xmlns:a16="http://schemas.microsoft.com/office/drawing/2014/main" id="{DE3E8E32-723F-4AE3-A196-2259F95AD91F}"/>
              </a:ext>
            </a:extLst>
          </p:cNvPr>
          <p:cNvSpPr/>
          <p:nvPr/>
        </p:nvSpPr>
        <p:spPr>
          <a:xfrm>
            <a:off x="277654" y="4702739"/>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7</a:t>
            </a:r>
            <a:endParaRPr kumimoji="0" sz="2000" b="0" i="0" u="none" strike="noStrike" kern="0" cap="none" spc="0" normalizeH="0" baseline="0" noProof="0" dirty="0">
              <a:ln>
                <a:noFill/>
              </a:ln>
              <a:effectLst/>
              <a:uLnTx/>
              <a:uFillTx/>
              <a:latin typeface="Arial"/>
              <a:cs typeface="Arial"/>
              <a:sym typeface="Arial"/>
            </a:endParaRPr>
          </a:p>
        </p:txBody>
      </p:sp>
      <p:sp>
        <p:nvSpPr>
          <p:cNvPr id="21" name="Google Shape;898;p32">
            <a:hlinkClick r:id="" action="ppaction://noaction">
              <a:snd r:embed="rId9" name="pediste ayuda.wav"/>
            </a:hlinkClick>
            <a:extLst>
              <a:ext uri="{FF2B5EF4-FFF2-40B4-BE49-F238E27FC236}">
                <a16:creationId xmlns:a16="http://schemas.microsoft.com/office/drawing/2014/main" id="{A2F0EBB6-2B63-4140-9E9B-A09077857CB5}"/>
              </a:ext>
            </a:extLst>
          </p:cNvPr>
          <p:cNvSpPr/>
          <p:nvPr/>
        </p:nvSpPr>
        <p:spPr>
          <a:xfrm>
            <a:off x="262204" y="3135286"/>
            <a:ext cx="488070" cy="439866"/>
          </a:xfrm>
          <a:custGeom>
            <a:avLst/>
            <a:gdLst/>
            <a:ahLst/>
            <a:cxnLst/>
            <a:rect l="l" t="t" r="r" b="b"/>
            <a:pathLst>
              <a:path w="120000" h="120000" extrusionOk="0">
                <a:moveTo>
                  <a:pt x="0" y="0"/>
                </a:moveTo>
                <a:lnTo>
                  <a:pt x="120000" y="0"/>
                </a:lnTo>
                <a:lnTo>
                  <a:pt x="120000" y="120000"/>
                </a:lnTo>
                <a:lnTo>
                  <a:pt x="0" y="120000"/>
                </a:lnTo>
                <a:close/>
              </a:path>
            </a:pathLst>
          </a:custGeom>
          <a:solidFill>
            <a:srgbClr val="AE1518"/>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solidFill>
                  <a:srgbClr val="FFFFFF"/>
                </a:solidFill>
                <a:effectLst/>
                <a:uLnTx/>
                <a:uFillTx/>
                <a:latin typeface="Century Gothic"/>
                <a:ea typeface="Century Gothic"/>
                <a:cs typeface="Century Gothic"/>
                <a:sym typeface="Century Gothic"/>
              </a:rPr>
              <a:t>4</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Google Shape;898;p32">
            <a:hlinkClick r:id="" action="ppaction://noaction">
              <a:snd r:embed="rId10" name="Influiste a otros.wav"/>
            </a:hlinkClick>
            <a:extLst>
              <a:ext uri="{FF2B5EF4-FFF2-40B4-BE49-F238E27FC236}">
                <a16:creationId xmlns:a16="http://schemas.microsoft.com/office/drawing/2014/main" id="{9BABD6E7-6641-46E4-84CA-DC623129CC16}"/>
              </a:ext>
            </a:extLst>
          </p:cNvPr>
          <p:cNvSpPr/>
          <p:nvPr/>
        </p:nvSpPr>
        <p:spPr>
          <a:xfrm>
            <a:off x="277654" y="5233462"/>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8</a:t>
            </a:r>
            <a:endParaRPr kumimoji="0" sz="2000" b="0" i="0" u="none" strike="noStrike" kern="0" cap="none" spc="0" normalizeH="0" baseline="0" noProof="0" dirty="0">
              <a:ln>
                <a:noFill/>
              </a:ln>
              <a:effectLst/>
              <a:uLnTx/>
              <a:uFillTx/>
              <a:latin typeface="Arial"/>
              <a:cs typeface="Arial"/>
              <a:sym typeface="Arial"/>
            </a:endParaRPr>
          </a:p>
        </p:txBody>
      </p:sp>
      <p:sp>
        <p:nvSpPr>
          <p:cNvPr id="23" name="Google Shape;898;p32">
            <a:hlinkClick r:id="" action="ppaction://noaction">
              <a:snd r:embed="rId11" name="No creyo%CC%81 las noticias.wav"/>
            </a:hlinkClick>
            <a:extLst>
              <a:ext uri="{FF2B5EF4-FFF2-40B4-BE49-F238E27FC236}">
                <a16:creationId xmlns:a16="http://schemas.microsoft.com/office/drawing/2014/main" id="{000E80ED-AF41-4672-8262-A7F8F9956108}"/>
              </a:ext>
            </a:extLst>
          </p:cNvPr>
          <p:cNvSpPr/>
          <p:nvPr/>
        </p:nvSpPr>
        <p:spPr>
          <a:xfrm>
            <a:off x="277654" y="5774311"/>
            <a:ext cx="473681" cy="439866"/>
          </a:xfrm>
          <a:custGeom>
            <a:avLst/>
            <a:gdLst/>
            <a:ahLst/>
            <a:cxnLst/>
            <a:rect l="l" t="t" r="r" b="b"/>
            <a:pathLst>
              <a:path w="120000" h="120000" extrusionOk="0">
                <a:moveTo>
                  <a:pt x="0" y="0"/>
                </a:moveTo>
                <a:lnTo>
                  <a:pt x="120000" y="0"/>
                </a:lnTo>
                <a:lnTo>
                  <a:pt x="120000" y="120000"/>
                </a:lnTo>
                <a:lnTo>
                  <a:pt x="0" y="120000"/>
                </a:lnTo>
                <a:close/>
              </a:path>
            </a:pathLst>
          </a:custGeom>
          <a:solidFill>
            <a:schemeClr val="accent2"/>
          </a:solidFill>
          <a:ln w="12700" cap="flat" cmpd="sng">
            <a:solidFill>
              <a:srgbClr val="42719B"/>
            </a:solidFill>
            <a:prstDash val="solid"/>
            <a:miter lim="800000"/>
            <a:headEnd type="none" w="sm" len="sm"/>
            <a:tailEnd type="none" w="sm" len="sm"/>
          </a:ln>
          <a:effectLst>
            <a:outerShdw blurRad="50800" dist="38100" dir="5400000" algn="t" rotWithShape="0">
              <a:srgbClr val="000000">
                <a:alpha val="40000"/>
              </a:srgbClr>
            </a:outerShdw>
          </a:effectLst>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000" b="1" i="0" u="none" strike="noStrike" kern="0" cap="none" spc="0" normalizeH="0" baseline="0" noProof="0" dirty="0">
                <a:ln>
                  <a:noFill/>
                </a:ln>
                <a:effectLst/>
                <a:uLnTx/>
                <a:uFillTx/>
                <a:latin typeface="Century Gothic"/>
                <a:ea typeface="Century Gothic"/>
                <a:cs typeface="Century Gothic"/>
                <a:sym typeface="Century Gothic"/>
              </a:rPr>
              <a:t>9</a:t>
            </a:r>
            <a:endParaRPr kumimoji="0" sz="2000" b="0" i="0" u="none" strike="noStrike" kern="0" cap="none" spc="0" normalizeH="0" baseline="0" noProof="0" dirty="0">
              <a:ln>
                <a:noFill/>
              </a:ln>
              <a:effectLst/>
              <a:uLnTx/>
              <a:uFillTx/>
              <a:latin typeface="Arial"/>
              <a:cs typeface="Arial"/>
              <a:sym typeface="Arial"/>
            </a:endParaRPr>
          </a:p>
        </p:txBody>
      </p:sp>
      <p:pic>
        <p:nvPicPr>
          <p:cNvPr id="25" name="Google Shape;325;p31" descr="green checkmark">
            <a:extLst>
              <a:ext uri="{FF2B5EF4-FFF2-40B4-BE49-F238E27FC236}">
                <a16:creationId xmlns:a16="http://schemas.microsoft.com/office/drawing/2014/main" id="{D9024FA6-D6D9-40BB-9FEF-71B84764E868}"/>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5615416" y="1658699"/>
            <a:ext cx="328571" cy="349143"/>
          </a:xfrm>
          <a:prstGeom prst="rect">
            <a:avLst/>
          </a:prstGeom>
          <a:noFill/>
          <a:ln>
            <a:noFill/>
          </a:ln>
        </p:spPr>
      </p:pic>
      <p:pic>
        <p:nvPicPr>
          <p:cNvPr id="29" name="Google Shape;325;p31" descr="green checkmark">
            <a:extLst>
              <a:ext uri="{FF2B5EF4-FFF2-40B4-BE49-F238E27FC236}">
                <a16:creationId xmlns:a16="http://schemas.microsoft.com/office/drawing/2014/main" id="{1636CE3A-82AA-4730-B1B5-62679BC1F1B4}"/>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5615415" y="4238213"/>
            <a:ext cx="328571" cy="349143"/>
          </a:xfrm>
          <a:prstGeom prst="rect">
            <a:avLst/>
          </a:prstGeom>
          <a:noFill/>
          <a:ln>
            <a:noFill/>
          </a:ln>
        </p:spPr>
      </p:pic>
      <p:pic>
        <p:nvPicPr>
          <p:cNvPr id="30" name="Google Shape;325;p31" descr="green checkmark">
            <a:extLst>
              <a:ext uri="{FF2B5EF4-FFF2-40B4-BE49-F238E27FC236}">
                <a16:creationId xmlns:a16="http://schemas.microsoft.com/office/drawing/2014/main" id="{773E7045-268A-4FC4-8025-A76E6E4639BA}"/>
              </a:ext>
            </a:extLst>
          </p:cNvPr>
          <p:cNvPicPr preferRelativeResize="0"/>
          <p:nvPr/>
        </p:nvPicPr>
        <p:blipFill rotWithShape="1">
          <a:blip r:embed="rId12" cstate="screen">
            <a:alphaModFix/>
            <a:extLst>
              <a:ext uri="{28A0092B-C50C-407E-A947-70E740481C1C}">
                <a14:useLocalDpi xmlns:a14="http://schemas.microsoft.com/office/drawing/2010/main"/>
              </a:ext>
            </a:extLst>
          </a:blip>
          <a:srcRect/>
          <a:stretch/>
        </p:blipFill>
        <p:spPr>
          <a:xfrm>
            <a:off x="5615414" y="5840292"/>
            <a:ext cx="328571" cy="349143"/>
          </a:xfrm>
          <a:prstGeom prst="rect">
            <a:avLst/>
          </a:prstGeom>
          <a:noFill/>
          <a:ln>
            <a:noFill/>
          </a:ln>
        </p:spPr>
      </p:pic>
      <p:sp>
        <p:nvSpPr>
          <p:cNvPr id="4" name="Rectangle 3">
            <a:extLst>
              <a:ext uri="{FF2B5EF4-FFF2-40B4-BE49-F238E27FC236}">
                <a16:creationId xmlns:a16="http://schemas.microsoft.com/office/drawing/2014/main" id="{AD67F023-E49E-4790-B388-10BB7D05674E}"/>
              </a:ext>
            </a:extLst>
          </p:cNvPr>
          <p:cNvSpPr/>
          <p:nvPr/>
        </p:nvSpPr>
        <p:spPr>
          <a:xfrm>
            <a:off x="7505758" y="1629273"/>
            <a:ext cx="3070071" cy="400110"/>
          </a:xfrm>
          <a:prstGeom prst="rect">
            <a:avLst/>
          </a:prstGeom>
        </p:spPr>
        <p:txBody>
          <a:bodyPr wrap="none">
            <a:spAutoFit/>
          </a:bodyPr>
          <a:lstStyle/>
          <a:p>
            <a:r>
              <a:rPr lang="en-GB" sz="2000" dirty="0"/>
              <a:t>…during the difficulties.</a:t>
            </a:r>
          </a:p>
        </p:txBody>
      </p:sp>
      <p:sp>
        <p:nvSpPr>
          <p:cNvPr id="5" name="Rectangle 4">
            <a:extLst>
              <a:ext uri="{FF2B5EF4-FFF2-40B4-BE49-F238E27FC236}">
                <a16:creationId xmlns:a16="http://schemas.microsoft.com/office/drawing/2014/main" id="{7D6255D8-844A-4991-9898-EDE4EF637BF6}"/>
              </a:ext>
            </a:extLst>
          </p:cNvPr>
          <p:cNvSpPr/>
          <p:nvPr/>
        </p:nvSpPr>
        <p:spPr>
          <a:xfrm>
            <a:off x="7512552" y="1982517"/>
            <a:ext cx="4466052" cy="707886"/>
          </a:xfrm>
          <a:prstGeom prst="rect">
            <a:avLst/>
          </a:prstGeom>
        </p:spPr>
        <p:txBody>
          <a:bodyPr wrap="square">
            <a:spAutoFit/>
          </a:bodyPr>
          <a:lstStyle/>
          <a:p>
            <a:r>
              <a:rPr lang="en-GB" sz="2000" dirty="0"/>
              <a:t>…in a neighbourhood with other Latino families.</a:t>
            </a:r>
          </a:p>
        </p:txBody>
      </p:sp>
      <p:sp>
        <p:nvSpPr>
          <p:cNvPr id="6" name="Rectangle 5">
            <a:extLst>
              <a:ext uri="{FF2B5EF4-FFF2-40B4-BE49-F238E27FC236}">
                <a16:creationId xmlns:a16="http://schemas.microsoft.com/office/drawing/2014/main" id="{D7D8D9A8-A903-4877-917F-8FDF6EE273B9}"/>
              </a:ext>
            </a:extLst>
          </p:cNvPr>
          <p:cNvSpPr/>
          <p:nvPr/>
        </p:nvSpPr>
        <p:spPr>
          <a:xfrm>
            <a:off x="7454698" y="2557792"/>
            <a:ext cx="4466052" cy="707886"/>
          </a:xfrm>
          <a:prstGeom prst="rect">
            <a:avLst/>
          </a:prstGeom>
        </p:spPr>
        <p:txBody>
          <a:bodyPr wrap="square">
            <a:spAutoFit/>
          </a:bodyPr>
          <a:lstStyle/>
          <a:p>
            <a:r>
              <a:rPr lang="en-GB" sz="2000" dirty="0"/>
              <a:t>…English with a group of friends from Mexico.</a:t>
            </a:r>
          </a:p>
        </p:txBody>
      </p:sp>
      <p:sp>
        <p:nvSpPr>
          <p:cNvPr id="8" name="Rectangle 7">
            <a:extLst>
              <a:ext uri="{FF2B5EF4-FFF2-40B4-BE49-F238E27FC236}">
                <a16:creationId xmlns:a16="http://schemas.microsoft.com/office/drawing/2014/main" id="{76CDD7B0-83D1-4A1F-BB8D-FB2BFB1426AF}"/>
              </a:ext>
            </a:extLst>
          </p:cNvPr>
          <p:cNvSpPr/>
          <p:nvPr/>
        </p:nvSpPr>
        <p:spPr>
          <a:xfrm>
            <a:off x="7526579" y="3685791"/>
            <a:ext cx="5524167" cy="415498"/>
          </a:xfrm>
          <a:prstGeom prst="rect">
            <a:avLst/>
          </a:prstGeom>
        </p:spPr>
        <p:txBody>
          <a:bodyPr wrap="square">
            <a:spAutoFit/>
          </a:bodyPr>
          <a:lstStyle/>
          <a:p>
            <a:r>
              <a:rPr lang="en-GB" sz="2000" dirty="0"/>
              <a:t>…the lies of the government.</a:t>
            </a:r>
          </a:p>
        </p:txBody>
      </p:sp>
      <p:sp>
        <p:nvSpPr>
          <p:cNvPr id="9" name="Rectangle 8">
            <a:extLst>
              <a:ext uri="{FF2B5EF4-FFF2-40B4-BE49-F238E27FC236}">
                <a16:creationId xmlns:a16="http://schemas.microsoft.com/office/drawing/2014/main" id="{C412D830-7D4E-4021-890B-DC17D91900A3}"/>
              </a:ext>
            </a:extLst>
          </p:cNvPr>
          <p:cNvSpPr/>
          <p:nvPr/>
        </p:nvSpPr>
        <p:spPr>
          <a:xfrm>
            <a:off x="7505758" y="5290339"/>
            <a:ext cx="4674678" cy="415498"/>
          </a:xfrm>
          <a:prstGeom prst="rect">
            <a:avLst/>
          </a:prstGeom>
        </p:spPr>
        <p:txBody>
          <a:bodyPr wrap="none">
            <a:spAutoFit/>
          </a:bodyPr>
          <a:lstStyle/>
          <a:p>
            <a:r>
              <a:rPr lang="en-GB" sz="2000" dirty="0"/>
              <a:t>…others to help young immigrants.</a:t>
            </a:r>
          </a:p>
        </p:txBody>
      </p:sp>
      <p:sp>
        <p:nvSpPr>
          <p:cNvPr id="10" name="Rectangle 9">
            <a:extLst>
              <a:ext uri="{FF2B5EF4-FFF2-40B4-BE49-F238E27FC236}">
                <a16:creationId xmlns:a16="http://schemas.microsoft.com/office/drawing/2014/main" id="{D9A7F223-E219-4C6E-AA87-968710C3207C}"/>
              </a:ext>
            </a:extLst>
          </p:cNvPr>
          <p:cNvSpPr/>
          <p:nvPr/>
        </p:nvSpPr>
        <p:spPr>
          <a:xfrm>
            <a:off x="7512552" y="5814067"/>
            <a:ext cx="3712876" cy="400110"/>
          </a:xfrm>
          <a:prstGeom prst="rect">
            <a:avLst/>
          </a:prstGeom>
        </p:spPr>
        <p:txBody>
          <a:bodyPr wrap="none">
            <a:spAutoFit/>
          </a:bodyPr>
          <a:lstStyle/>
          <a:p>
            <a:r>
              <a:rPr lang="en-GB" sz="2000" dirty="0"/>
              <a:t>…the news about the crime.</a:t>
            </a:r>
          </a:p>
        </p:txBody>
      </p:sp>
      <p:sp>
        <p:nvSpPr>
          <p:cNvPr id="32" name="Rectangle 31">
            <a:extLst>
              <a:ext uri="{FF2B5EF4-FFF2-40B4-BE49-F238E27FC236}">
                <a16:creationId xmlns:a16="http://schemas.microsoft.com/office/drawing/2014/main" id="{89F37A6E-B941-493B-A768-1674A7D9E1F7}"/>
              </a:ext>
            </a:extLst>
          </p:cNvPr>
          <p:cNvSpPr/>
          <p:nvPr/>
        </p:nvSpPr>
        <p:spPr>
          <a:xfrm>
            <a:off x="7512552" y="4779213"/>
            <a:ext cx="3087705" cy="400110"/>
          </a:xfrm>
          <a:prstGeom prst="rect">
            <a:avLst/>
          </a:prstGeom>
        </p:spPr>
        <p:txBody>
          <a:bodyPr wrap="none">
            <a:spAutoFit/>
          </a:bodyPr>
          <a:lstStyle/>
          <a:p>
            <a:r>
              <a:rPr lang="en-GB" sz="2000" dirty="0"/>
              <a:t>…several hours on foot.</a:t>
            </a:r>
          </a:p>
        </p:txBody>
      </p:sp>
      <p:sp>
        <p:nvSpPr>
          <p:cNvPr id="11" name="Rectangle 10">
            <a:extLst>
              <a:ext uri="{FF2B5EF4-FFF2-40B4-BE49-F238E27FC236}">
                <a16:creationId xmlns:a16="http://schemas.microsoft.com/office/drawing/2014/main" id="{FE94E68D-F6F3-4B11-AA11-CFBFEE3427AA}"/>
              </a:ext>
            </a:extLst>
          </p:cNvPr>
          <p:cNvSpPr/>
          <p:nvPr/>
        </p:nvSpPr>
        <p:spPr>
          <a:xfrm>
            <a:off x="7505758" y="4087300"/>
            <a:ext cx="4452025" cy="707886"/>
          </a:xfrm>
          <a:prstGeom prst="rect">
            <a:avLst/>
          </a:prstGeom>
        </p:spPr>
        <p:txBody>
          <a:bodyPr wrap="square">
            <a:spAutoFit/>
          </a:bodyPr>
          <a:lstStyle/>
          <a:p>
            <a:r>
              <a:rPr lang="en-GB" sz="2000" dirty="0"/>
              <a:t>…of the country to run away from the enemies.</a:t>
            </a:r>
          </a:p>
        </p:txBody>
      </p:sp>
      <p:sp>
        <p:nvSpPr>
          <p:cNvPr id="33" name="Rectangle 32">
            <a:extLst>
              <a:ext uri="{FF2B5EF4-FFF2-40B4-BE49-F238E27FC236}">
                <a16:creationId xmlns:a16="http://schemas.microsoft.com/office/drawing/2014/main" id="{4EDABD4A-B5E5-4CD5-9652-2EB8D24393D5}"/>
              </a:ext>
            </a:extLst>
          </p:cNvPr>
          <p:cNvSpPr/>
          <p:nvPr/>
        </p:nvSpPr>
        <p:spPr>
          <a:xfrm>
            <a:off x="7505758" y="3219607"/>
            <a:ext cx="2914580" cy="400110"/>
          </a:xfrm>
          <a:prstGeom prst="rect">
            <a:avLst/>
          </a:prstGeom>
        </p:spPr>
        <p:txBody>
          <a:bodyPr wrap="none">
            <a:spAutoFit/>
          </a:bodyPr>
          <a:lstStyle/>
          <a:p>
            <a:r>
              <a:rPr lang="en-GB" sz="2000" dirty="0"/>
              <a:t>…help from my uncle.</a:t>
            </a:r>
          </a:p>
        </p:txBody>
      </p:sp>
      <p:sp>
        <p:nvSpPr>
          <p:cNvPr id="12" name="Rectangle 11">
            <a:extLst>
              <a:ext uri="{FF2B5EF4-FFF2-40B4-BE49-F238E27FC236}">
                <a16:creationId xmlns:a16="http://schemas.microsoft.com/office/drawing/2014/main" id="{B46B3BA1-4B45-4175-B95B-55867E501D37}"/>
              </a:ext>
            </a:extLst>
          </p:cNvPr>
          <p:cNvSpPr/>
          <p:nvPr/>
        </p:nvSpPr>
        <p:spPr>
          <a:xfrm>
            <a:off x="4843388" y="2144892"/>
            <a:ext cx="1359668" cy="400110"/>
          </a:xfrm>
          <a:prstGeom prst="rect">
            <a:avLst/>
          </a:prstGeom>
        </p:spPr>
        <p:txBody>
          <a:bodyPr wrap="none">
            <a:spAutoFit/>
          </a:bodyPr>
          <a:lstStyle/>
          <a:p>
            <a:r>
              <a:rPr lang="en-GB" sz="2000" b="1" dirty="0"/>
              <a:t>I </a:t>
            </a:r>
            <a:r>
              <a:rPr lang="en-GB" sz="2000" dirty="0"/>
              <a:t>grew up</a:t>
            </a:r>
            <a:endParaRPr lang="en-GB" sz="2000" b="1" dirty="0"/>
          </a:p>
        </p:txBody>
      </p:sp>
      <p:sp>
        <p:nvSpPr>
          <p:cNvPr id="18" name="Rectangle 17">
            <a:extLst>
              <a:ext uri="{FF2B5EF4-FFF2-40B4-BE49-F238E27FC236}">
                <a16:creationId xmlns:a16="http://schemas.microsoft.com/office/drawing/2014/main" id="{81626157-CA9C-46C4-AD70-ADD7774DC0A5}"/>
              </a:ext>
            </a:extLst>
          </p:cNvPr>
          <p:cNvSpPr/>
          <p:nvPr/>
        </p:nvSpPr>
        <p:spPr>
          <a:xfrm>
            <a:off x="4843388" y="2657896"/>
            <a:ext cx="1444626" cy="400110"/>
          </a:xfrm>
          <a:prstGeom prst="rect">
            <a:avLst/>
          </a:prstGeom>
        </p:spPr>
        <p:txBody>
          <a:bodyPr wrap="none">
            <a:spAutoFit/>
          </a:bodyPr>
          <a:lstStyle/>
          <a:p>
            <a:r>
              <a:rPr lang="en-GB" sz="2000" b="1" dirty="0"/>
              <a:t>You</a:t>
            </a:r>
            <a:r>
              <a:rPr lang="en-GB" sz="2000" dirty="0"/>
              <a:t> learnt</a:t>
            </a:r>
          </a:p>
        </p:txBody>
      </p:sp>
      <p:sp>
        <p:nvSpPr>
          <p:cNvPr id="34" name="Rectangle 33">
            <a:extLst>
              <a:ext uri="{FF2B5EF4-FFF2-40B4-BE49-F238E27FC236}">
                <a16:creationId xmlns:a16="http://schemas.microsoft.com/office/drawing/2014/main" id="{D73ABE53-6217-439F-B1FD-3FAC150F82C1}"/>
              </a:ext>
            </a:extLst>
          </p:cNvPr>
          <p:cNvSpPr/>
          <p:nvPr/>
        </p:nvSpPr>
        <p:spPr>
          <a:xfrm>
            <a:off x="4843388" y="3721125"/>
            <a:ext cx="2460930" cy="400110"/>
          </a:xfrm>
          <a:prstGeom prst="rect">
            <a:avLst/>
          </a:prstGeom>
        </p:spPr>
        <p:txBody>
          <a:bodyPr wrap="none">
            <a:spAutoFit/>
          </a:bodyPr>
          <a:lstStyle/>
          <a:p>
            <a:r>
              <a:rPr lang="en-GB" sz="2000" b="1" dirty="0"/>
              <a:t>You </a:t>
            </a:r>
            <a:r>
              <a:rPr lang="en-GB" sz="2000" dirty="0"/>
              <a:t>didn’t believe</a:t>
            </a:r>
            <a:endParaRPr lang="en-GB" sz="2000" b="1" dirty="0"/>
          </a:p>
        </p:txBody>
      </p:sp>
      <p:sp>
        <p:nvSpPr>
          <p:cNvPr id="35" name="Rectangle 34">
            <a:extLst>
              <a:ext uri="{FF2B5EF4-FFF2-40B4-BE49-F238E27FC236}">
                <a16:creationId xmlns:a16="http://schemas.microsoft.com/office/drawing/2014/main" id="{989D93AE-8EA1-468C-A906-8691F0C3B0B3}"/>
              </a:ext>
            </a:extLst>
          </p:cNvPr>
          <p:cNvSpPr/>
          <p:nvPr/>
        </p:nvSpPr>
        <p:spPr>
          <a:xfrm>
            <a:off x="4747273" y="4784353"/>
            <a:ext cx="2624436" cy="400110"/>
          </a:xfrm>
          <a:prstGeom prst="rect">
            <a:avLst/>
          </a:prstGeom>
        </p:spPr>
        <p:txBody>
          <a:bodyPr wrap="none">
            <a:spAutoFit/>
          </a:bodyPr>
          <a:lstStyle/>
          <a:p>
            <a:r>
              <a:rPr lang="en-GB" sz="2000" dirty="0"/>
              <a:t>He/ she/ it included</a:t>
            </a:r>
          </a:p>
        </p:txBody>
      </p:sp>
      <p:sp>
        <p:nvSpPr>
          <p:cNvPr id="36" name="Rectangle 35">
            <a:extLst>
              <a:ext uri="{FF2B5EF4-FFF2-40B4-BE49-F238E27FC236}">
                <a16:creationId xmlns:a16="http://schemas.microsoft.com/office/drawing/2014/main" id="{E7CC2A6C-384E-49E5-B833-849075BA6439}"/>
              </a:ext>
            </a:extLst>
          </p:cNvPr>
          <p:cNvSpPr/>
          <p:nvPr/>
        </p:nvSpPr>
        <p:spPr>
          <a:xfrm>
            <a:off x="4843388" y="5348440"/>
            <a:ext cx="2132315" cy="400110"/>
          </a:xfrm>
          <a:prstGeom prst="rect">
            <a:avLst/>
          </a:prstGeom>
        </p:spPr>
        <p:txBody>
          <a:bodyPr wrap="none">
            <a:spAutoFit/>
          </a:bodyPr>
          <a:lstStyle/>
          <a:p>
            <a:r>
              <a:rPr lang="en-GB" sz="2000" b="1" dirty="0"/>
              <a:t>You </a:t>
            </a:r>
            <a:r>
              <a:rPr lang="en-GB" sz="2000" dirty="0"/>
              <a:t>influenced </a:t>
            </a:r>
            <a:endParaRPr lang="en-GB" sz="2000" b="1" dirty="0"/>
          </a:p>
        </p:txBody>
      </p:sp>
      <p:pic>
        <p:nvPicPr>
          <p:cNvPr id="1026" name="Picture 2" descr="wrong clipart - Clip Art Library">
            <a:extLst>
              <a:ext uri="{FF2B5EF4-FFF2-40B4-BE49-F238E27FC236}">
                <a16:creationId xmlns:a16="http://schemas.microsoft.com/office/drawing/2014/main" id="{4A9B4F5E-E517-3120-0057-C331FC181970}"/>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413066" y="2190110"/>
            <a:ext cx="339062" cy="336794"/>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FC69780D-C664-15F6-952D-A0E38B43C45A}"/>
              </a:ext>
            </a:extLst>
          </p:cNvPr>
          <p:cNvSpPr txBox="1"/>
          <p:nvPr/>
        </p:nvSpPr>
        <p:spPr>
          <a:xfrm>
            <a:off x="4843388" y="3242397"/>
            <a:ext cx="1872629" cy="400110"/>
          </a:xfrm>
          <a:prstGeom prst="rect">
            <a:avLst/>
          </a:prstGeom>
          <a:noFill/>
        </p:spPr>
        <p:txBody>
          <a:bodyPr wrap="none" rtlCol="0">
            <a:spAutoFit/>
          </a:bodyPr>
          <a:lstStyle/>
          <a:p>
            <a:r>
              <a:rPr lang="en-GB" sz="2000" b="1" dirty="0"/>
              <a:t>You</a:t>
            </a:r>
            <a:r>
              <a:rPr lang="en-GB" sz="2000" dirty="0"/>
              <a:t> asked for</a:t>
            </a:r>
          </a:p>
        </p:txBody>
      </p:sp>
      <p:pic>
        <p:nvPicPr>
          <p:cNvPr id="38" name="Picture 2" descr="wrong clipart - Clip Art Library">
            <a:extLst>
              <a:ext uri="{FF2B5EF4-FFF2-40B4-BE49-F238E27FC236}">
                <a16:creationId xmlns:a16="http://schemas.microsoft.com/office/drawing/2014/main" id="{FF3AB649-CBC2-3ECD-C27E-B7D7683B74A1}"/>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408211" y="2728731"/>
            <a:ext cx="339062" cy="336794"/>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wrong clipart - Clip Art Library">
            <a:extLst>
              <a:ext uri="{FF2B5EF4-FFF2-40B4-BE49-F238E27FC236}">
                <a16:creationId xmlns:a16="http://schemas.microsoft.com/office/drawing/2014/main" id="{B7D49A9F-A0F2-6EEB-060E-0D8035AD61D7}"/>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408211" y="3267352"/>
            <a:ext cx="339062" cy="336794"/>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wrong clipart - Clip Art Library">
            <a:extLst>
              <a:ext uri="{FF2B5EF4-FFF2-40B4-BE49-F238E27FC236}">
                <a16:creationId xmlns:a16="http://schemas.microsoft.com/office/drawing/2014/main" id="{D48BCC26-0A42-01AC-3B34-AA21997ECA67}"/>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409041" y="3782316"/>
            <a:ext cx="339062" cy="33679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wrong clipart - Clip Art Library">
            <a:extLst>
              <a:ext uri="{FF2B5EF4-FFF2-40B4-BE49-F238E27FC236}">
                <a16:creationId xmlns:a16="http://schemas.microsoft.com/office/drawing/2014/main" id="{A7E5DF03-D80C-980A-989C-5A924331BBA9}"/>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409041" y="4835901"/>
            <a:ext cx="339062" cy="33679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 descr="wrong clipart - Clip Art Library">
            <a:extLst>
              <a:ext uri="{FF2B5EF4-FFF2-40B4-BE49-F238E27FC236}">
                <a16:creationId xmlns:a16="http://schemas.microsoft.com/office/drawing/2014/main" id="{2D82825C-8669-3C4E-1EC2-888CAB4C01FA}"/>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408211" y="5374522"/>
            <a:ext cx="339062" cy="336794"/>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a:extLst>
              <a:ext uri="{FF2B5EF4-FFF2-40B4-BE49-F238E27FC236}">
                <a16:creationId xmlns:a16="http://schemas.microsoft.com/office/drawing/2014/main" id="{2464F212-CB2A-606E-697B-DCA83D854F0E}"/>
              </a:ext>
            </a:extLst>
          </p:cNvPr>
          <p:cNvSpPr/>
          <p:nvPr/>
        </p:nvSpPr>
        <p:spPr>
          <a:xfrm>
            <a:off x="4304127" y="47459"/>
            <a:ext cx="7674477" cy="9624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43" name="Text Placeholder 1">
            <a:extLst>
              <a:ext uri="{FF2B5EF4-FFF2-40B4-BE49-F238E27FC236}">
                <a16:creationId xmlns:a16="http://schemas.microsoft.com/office/drawing/2014/main" id="{A199BE86-9BB4-BFF5-B6B9-4F4ECC99D92E}"/>
              </a:ext>
            </a:extLst>
          </p:cNvPr>
          <p:cNvSpPr txBox="1">
            <a:spLocks/>
          </p:cNvSpPr>
          <p:nvPr/>
        </p:nvSpPr>
        <p:spPr>
          <a:xfrm>
            <a:off x="4408211" y="364923"/>
            <a:ext cx="7674477" cy="439291"/>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rgbClr val="525050"/>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200" kern="1200">
                <a:solidFill>
                  <a:srgbClr val="525050"/>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rgbClr val="525050"/>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rgbClr val="525050"/>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rgbClr val="525050"/>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100" dirty="0" err="1">
                <a:solidFill>
                  <a:srgbClr val="514F4F"/>
                </a:solidFill>
              </a:rPr>
              <a:t>Ahora</a:t>
            </a:r>
            <a:r>
              <a:rPr lang="en-GB" sz="2100" dirty="0">
                <a:solidFill>
                  <a:srgbClr val="514F4F"/>
                </a:solidFill>
              </a:rPr>
              <a:t> </a:t>
            </a:r>
            <a:r>
              <a:rPr lang="en-GB" sz="2100" dirty="0" err="1">
                <a:solidFill>
                  <a:srgbClr val="514F4F"/>
                </a:solidFill>
              </a:rPr>
              <a:t>escucha</a:t>
            </a:r>
            <a:r>
              <a:rPr lang="en-GB" sz="2100" dirty="0">
                <a:solidFill>
                  <a:srgbClr val="514F4F"/>
                </a:solidFill>
              </a:rPr>
              <a:t> </a:t>
            </a:r>
            <a:r>
              <a:rPr lang="en-GB" sz="2100" dirty="0" err="1">
                <a:solidFill>
                  <a:srgbClr val="514F4F"/>
                </a:solidFill>
              </a:rPr>
              <a:t>otra</a:t>
            </a:r>
            <a:r>
              <a:rPr lang="en-GB" sz="2100" dirty="0">
                <a:solidFill>
                  <a:srgbClr val="514F4F"/>
                </a:solidFill>
              </a:rPr>
              <a:t> </a:t>
            </a:r>
            <a:r>
              <a:rPr lang="en-GB" sz="2100" dirty="0" err="1">
                <a:solidFill>
                  <a:srgbClr val="514F4F"/>
                </a:solidFill>
              </a:rPr>
              <a:t>vez</a:t>
            </a:r>
            <a:r>
              <a:rPr lang="en-GB" sz="2100" dirty="0">
                <a:solidFill>
                  <a:srgbClr val="514F4F"/>
                </a:solidFill>
              </a:rPr>
              <a:t> y complete la </a:t>
            </a:r>
            <a:r>
              <a:rPr lang="en-GB" sz="2100" dirty="0" err="1">
                <a:solidFill>
                  <a:srgbClr val="514F4F"/>
                </a:solidFill>
              </a:rPr>
              <a:t>frase</a:t>
            </a:r>
            <a:r>
              <a:rPr lang="en-GB" sz="2100" dirty="0">
                <a:solidFill>
                  <a:srgbClr val="514F4F"/>
                </a:solidFill>
              </a:rPr>
              <a:t> </a:t>
            </a:r>
            <a:r>
              <a:rPr lang="en-GB" sz="2100" dirty="0" err="1">
                <a:solidFill>
                  <a:srgbClr val="514F4F"/>
                </a:solidFill>
              </a:rPr>
              <a:t>en</a:t>
            </a:r>
            <a:r>
              <a:rPr lang="en-GB" sz="2100" dirty="0">
                <a:solidFill>
                  <a:srgbClr val="514F4F"/>
                </a:solidFill>
              </a:rPr>
              <a:t> </a:t>
            </a:r>
            <a:r>
              <a:rPr lang="en-GB" sz="2100" dirty="0" err="1">
                <a:solidFill>
                  <a:srgbClr val="514F4F"/>
                </a:solidFill>
              </a:rPr>
              <a:t>inglés</a:t>
            </a:r>
            <a:r>
              <a:rPr lang="en-GB" sz="2100" dirty="0">
                <a:solidFill>
                  <a:srgbClr val="514F4F"/>
                </a:solidFill>
              </a:rPr>
              <a:t>.</a:t>
            </a:r>
            <a:endParaRPr lang="en-ES" sz="2100" dirty="0">
              <a:solidFill>
                <a:srgbClr val="514F4F"/>
              </a:solidFill>
            </a:endParaRPr>
          </a:p>
        </p:txBody>
      </p:sp>
    </p:spTree>
    <p:extLst>
      <p:ext uri="{BB962C8B-B14F-4D97-AF65-F5344CB8AC3E}">
        <p14:creationId xmlns:p14="http://schemas.microsoft.com/office/powerpoint/2010/main" val="1249714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4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42"/>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0"/>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43"/>
                                        </p:tgtEl>
                                        <p:attrNameLst>
                                          <p:attrName>style.visibility</p:attrName>
                                        </p:attrNameLst>
                                      </p:cBhvr>
                                      <p:to>
                                        <p:strVal val="visible"/>
                                      </p:to>
                                    </p:set>
                                  </p:childTnLst>
                                </p:cTn>
                              </p:par>
                              <p:par>
                                <p:cTn id="75" presetID="1" presetClass="entr" presetSubtype="0" fill="hold" nodeType="withEffect">
                                  <p:stCondLst>
                                    <p:cond delay="0"/>
                                  </p:stCondLst>
                                  <p:childTnLst>
                                    <p:set>
                                      <p:cBhvr>
                                        <p:cTn id="76" dur="1" fill="hold">
                                          <p:stCondLst>
                                            <p:cond delay="0"/>
                                          </p:stCondLst>
                                        </p:cTn>
                                        <p:tgtEl>
                                          <p:spTgt spid="31"/>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
                                        </p:tgtEl>
                                        <p:attrNameLst>
                                          <p:attrName>style.visibility</p:attrName>
                                        </p:attrNameLst>
                                      </p:cBhvr>
                                      <p:to>
                                        <p:strVal val="visible"/>
                                      </p:to>
                                    </p:set>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5"/>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6"/>
                                        </p:tgtEl>
                                        <p:attrNameLst>
                                          <p:attrName>style.visibility</p:attrName>
                                        </p:attrNameLst>
                                      </p:cBhvr>
                                      <p:to>
                                        <p:strVal val="visible"/>
                                      </p:to>
                                    </p:set>
                                  </p:childTnLst>
                                </p:cTn>
                              </p:par>
                            </p:childTnLst>
                          </p:cTn>
                        </p:par>
                      </p:childTnLst>
                    </p:cTn>
                  </p:par>
                  <p:par>
                    <p:cTn id="89" fill="hold">
                      <p:stCondLst>
                        <p:cond delay="indefinite"/>
                      </p:stCondLst>
                      <p:childTnLst>
                        <p:par>
                          <p:cTn id="90" fill="hold">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33"/>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1"/>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32"/>
                                        </p:tgtEl>
                                        <p:attrNameLst>
                                          <p:attrName>style.visibility</p:attrName>
                                        </p:attrNameLst>
                                      </p:cBhvr>
                                      <p:to>
                                        <p:strVal val="visible"/>
                                      </p:to>
                                    </p:set>
                                  </p:childTnLst>
                                </p:cTn>
                              </p:par>
                            </p:childTnLst>
                          </p:cTn>
                        </p:par>
                      </p:childTnLst>
                    </p:cTn>
                  </p:par>
                  <p:par>
                    <p:cTn id="105" fill="hold">
                      <p:stCondLst>
                        <p:cond delay="indefinite"/>
                      </p:stCondLst>
                      <p:childTnLst>
                        <p:par>
                          <p:cTn id="106" fill="hold">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9"/>
                                        </p:tgtEl>
                                        <p:attrNameLst>
                                          <p:attrName>style.visibility</p:attrName>
                                        </p:attrNameLst>
                                      </p:cBhvr>
                                      <p:to>
                                        <p:strVal val="visible"/>
                                      </p:to>
                                    </p:set>
                                  </p:childTnLst>
                                </p:cTn>
                              </p:par>
                            </p:childTnLst>
                          </p:cTn>
                        </p:par>
                      </p:childTnLst>
                    </p:cTn>
                  </p:par>
                  <p:par>
                    <p:cTn id="109" fill="hold">
                      <p:stCondLst>
                        <p:cond delay="indefinite"/>
                      </p:stCondLst>
                      <p:childTnLst>
                        <p:par>
                          <p:cTn id="110" fill="hold">
                            <p:stCondLst>
                              <p:cond delay="0"/>
                            </p:stCondLst>
                            <p:childTnLst>
                              <p:par>
                                <p:cTn id="111" presetID="1" presetClass="entr" presetSubtype="0" fill="hold" grpId="0" nodeType="clickEffect">
                                  <p:stCondLst>
                                    <p:cond delay="0"/>
                                  </p:stCondLst>
                                  <p:childTnLst>
                                    <p:set>
                                      <p:cBhvr>
                                        <p:cTn id="112"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p:bldP spid="5" grpId="0"/>
      <p:bldP spid="6" grpId="0"/>
      <p:bldP spid="8" grpId="0"/>
      <p:bldP spid="9" grpId="0"/>
      <p:bldP spid="10" grpId="0"/>
      <p:bldP spid="32" grpId="0"/>
      <p:bldP spid="11" grpId="0"/>
      <p:bldP spid="33" grpId="0"/>
      <p:bldP spid="12" grpId="0"/>
      <p:bldP spid="18" grpId="0"/>
      <p:bldP spid="34" grpId="0"/>
      <p:bldP spid="35" grpId="0"/>
      <p:bldP spid="36" grpId="0"/>
      <p:bldP spid="37" grpId="0"/>
      <p:bldP spid="44" grpId="0" animBg="1"/>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D1FB595-C6A0-AF1F-E637-5E15AB55568A}"/>
              </a:ext>
            </a:extLst>
          </p:cNvPr>
          <p:cNvSpPr>
            <a:spLocks noGrp="1"/>
          </p:cNvSpPr>
          <p:nvPr>
            <p:ph type="title"/>
          </p:nvPr>
        </p:nvSpPr>
        <p:spPr>
          <a:xfrm>
            <a:off x="-1" y="213557"/>
            <a:ext cx="4710545" cy="647577"/>
          </a:xfrm>
        </p:spPr>
        <p:txBody>
          <a:bodyPr>
            <a:normAutofit/>
          </a:bodyPr>
          <a:lstStyle/>
          <a:p>
            <a:r>
              <a:rPr lang="en-GB" dirty="0" err="1"/>
              <a:t>Hacemos</a:t>
            </a:r>
            <a:r>
              <a:rPr lang="en-GB" dirty="0"/>
              <a:t> </a:t>
            </a:r>
            <a:r>
              <a:rPr lang="en-GB" dirty="0" err="1"/>
              <a:t>preguntas</a:t>
            </a:r>
            <a:endParaRPr lang="en-ES" dirty="0"/>
          </a:p>
        </p:txBody>
      </p:sp>
      <p:sp>
        <p:nvSpPr>
          <p:cNvPr id="5" name="Rectangle 4">
            <a:extLst>
              <a:ext uri="{FF2B5EF4-FFF2-40B4-BE49-F238E27FC236}">
                <a16:creationId xmlns:a16="http://schemas.microsoft.com/office/drawing/2014/main" id="{EDD5EF04-E4CA-4176-B0EC-DCCD99FFD1EC}"/>
              </a:ext>
            </a:extLst>
          </p:cNvPr>
          <p:cNvSpPr/>
          <p:nvPr/>
        </p:nvSpPr>
        <p:spPr>
          <a:xfrm>
            <a:off x="769603" y="5168604"/>
            <a:ext cx="3765774" cy="646331"/>
          </a:xfrm>
          <a:prstGeom prst="rect">
            <a:avLst/>
          </a:prstGeom>
        </p:spPr>
        <p:txBody>
          <a:bodyPr wrap="none">
            <a:spAutoFit/>
          </a:bodyPr>
          <a:lstStyle/>
          <a:p>
            <a:r>
              <a:rPr lang="en-US" sz="3600" b="1" dirty="0">
                <a:solidFill>
                  <a:srgbClr val="92D050"/>
                </a:solidFill>
              </a:rPr>
              <a:t>¿</a:t>
            </a:r>
            <a:r>
              <a:rPr lang="en-US" sz="3600" b="1" dirty="0" err="1">
                <a:solidFill>
                  <a:srgbClr val="92D050"/>
                </a:solidFill>
              </a:rPr>
              <a:t>cómo</a:t>
            </a:r>
            <a:r>
              <a:rPr lang="en-US" sz="3600" b="1" dirty="0">
                <a:solidFill>
                  <a:srgbClr val="92D050"/>
                </a:solidFill>
              </a:rPr>
              <a:t> es/son? </a:t>
            </a:r>
            <a:endParaRPr lang="en-GB" sz="3600" b="1" dirty="0">
              <a:solidFill>
                <a:srgbClr val="92D050"/>
              </a:solidFill>
            </a:endParaRPr>
          </a:p>
        </p:txBody>
      </p:sp>
      <p:sp>
        <p:nvSpPr>
          <p:cNvPr id="6" name="Rectangle 5">
            <a:extLst>
              <a:ext uri="{FF2B5EF4-FFF2-40B4-BE49-F238E27FC236}">
                <a16:creationId xmlns:a16="http://schemas.microsoft.com/office/drawing/2014/main" id="{A45BC000-EEBE-429B-A736-83B3A4CEB4B2}"/>
              </a:ext>
            </a:extLst>
          </p:cNvPr>
          <p:cNvSpPr/>
          <p:nvPr/>
        </p:nvSpPr>
        <p:spPr>
          <a:xfrm>
            <a:off x="2766700" y="2905882"/>
            <a:ext cx="2528256" cy="646331"/>
          </a:xfrm>
          <a:prstGeom prst="rect">
            <a:avLst/>
          </a:prstGeom>
        </p:spPr>
        <p:txBody>
          <a:bodyPr wrap="none">
            <a:spAutoFit/>
          </a:bodyPr>
          <a:lstStyle/>
          <a:p>
            <a:r>
              <a:rPr lang="en-US" sz="3600" b="1" dirty="0">
                <a:solidFill>
                  <a:srgbClr val="00B0F0"/>
                </a:solidFill>
              </a:rPr>
              <a:t>¿</a:t>
            </a:r>
            <a:r>
              <a:rPr lang="en-US" sz="3600" b="1" dirty="0" err="1">
                <a:solidFill>
                  <a:srgbClr val="00B0F0"/>
                </a:solidFill>
              </a:rPr>
              <a:t>cuál</a:t>
            </a:r>
            <a:r>
              <a:rPr lang="en-US" sz="3600" b="1" dirty="0">
                <a:solidFill>
                  <a:srgbClr val="00B0F0"/>
                </a:solidFill>
              </a:rPr>
              <a:t>/es? </a:t>
            </a:r>
            <a:endParaRPr lang="en-GB" sz="3600" b="1" dirty="0">
              <a:solidFill>
                <a:srgbClr val="00B0F0"/>
              </a:solidFill>
            </a:endParaRPr>
          </a:p>
        </p:txBody>
      </p:sp>
      <p:sp>
        <p:nvSpPr>
          <p:cNvPr id="8" name="Rectangle 7">
            <a:extLst>
              <a:ext uri="{FF2B5EF4-FFF2-40B4-BE49-F238E27FC236}">
                <a16:creationId xmlns:a16="http://schemas.microsoft.com/office/drawing/2014/main" id="{6CF9E217-F9FD-4511-8E60-9B36934C6EA5}"/>
              </a:ext>
            </a:extLst>
          </p:cNvPr>
          <p:cNvSpPr/>
          <p:nvPr/>
        </p:nvSpPr>
        <p:spPr>
          <a:xfrm>
            <a:off x="5192364" y="4644208"/>
            <a:ext cx="2584362" cy="646331"/>
          </a:xfrm>
          <a:prstGeom prst="rect">
            <a:avLst/>
          </a:prstGeom>
        </p:spPr>
        <p:txBody>
          <a:bodyPr wrap="none">
            <a:spAutoFit/>
          </a:bodyPr>
          <a:lstStyle/>
          <a:p>
            <a:r>
              <a:rPr lang="en-US" sz="3600" b="1" dirty="0">
                <a:solidFill>
                  <a:srgbClr val="FFC000"/>
                </a:solidFill>
              </a:rPr>
              <a:t>¿por </a:t>
            </a:r>
            <a:r>
              <a:rPr lang="en-US" sz="3600" b="1" dirty="0" err="1">
                <a:solidFill>
                  <a:srgbClr val="FFC000"/>
                </a:solidFill>
              </a:rPr>
              <a:t>qué</a:t>
            </a:r>
            <a:r>
              <a:rPr lang="en-US" sz="3600" b="1" dirty="0">
                <a:solidFill>
                  <a:srgbClr val="FFC000"/>
                </a:solidFill>
              </a:rPr>
              <a:t>? </a:t>
            </a:r>
          </a:p>
        </p:txBody>
      </p:sp>
      <p:sp>
        <p:nvSpPr>
          <p:cNvPr id="9" name="Rectangle 8">
            <a:extLst>
              <a:ext uri="{FF2B5EF4-FFF2-40B4-BE49-F238E27FC236}">
                <a16:creationId xmlns:a16="http://schemas.microsoft.com/office/drawing/2014/main" id="{CBB56391-559A-4551-AF90-B5FA47994C96}"/>
              </a:ext>
            </a:extLst>
          </p:cNvPr>
          <p:cNvSpPr/>
          <p:nvPr/>
        </p:nvSpPr>
        <p:spPr>
          <a:xfrm>
            <a:off x="8723132" y="2784858"/>
            <a:ext cx="2307042" cy="646331"/>
          </a:xfrm>
          <a:prstGeom prst="rect">
            <a:avLst/>
          </a:prstGeom>
        </p:spPr>
        <p:txBody>
          <a:bodyPr wrap="none">
            <a:spAutoFit/>
          </a:bodyPr>
          <a:lstStyle/>
          <a:p>
            <a:r>
              <a:rPr lang="en-US" sz="3600" b="1" dirty="0">
                <a:solidFill>
                  <a:srgbClr val="0070C0"/>
                </a:solidFill>
              </a:rPr>
              <a:t>¿</a:t>
            </a:r>
            <a:r>
              <a:rPr lang="en-US" sz="3600" b="1" dirty="0" err="1">
                <a:solidFill>
                  <a:srgbClr val="0070C0"/>
                </a:solidFill>
              </a:rPr>
              <a:t>dónde</a:t>
            </a:r>
            <a:r>
              <a:rPr lang="en-US" sz="3600" b="1" dirty="0">
                <a:solidFill>
                  <a:srgbClr val="0070C0"/>
                </a:solidFill>
              </a:rPr>
              <a:t>? </a:t>
            </a:r>
            <a:endParaRPr lang="en-GB" sz="3600" b="1" dirty="0">
              <a:solidFill>
                <a:srgbClr val="0070C0"/>
              </a:solidFill>
            </a:endParaRPr>
          </a:p>
        </p:txBody>
      </p:sp>
      <p:sp>
        <p:nvSpPr>
          <p:cNvPr id="13" name="Rectangle 12">
            <a:extLst>
              <a:ext uri="{FF2B5EF4-FFF2-40B4-BE49-F238E27FC236}">
                <a16:creationId xmlns:a16="http://schemas.microsoft.com/office/drawing/2014/main" id="{78069209-491C-4B7B-A38D-110B89778E06}"/>
              </a:ext>
            </a:extLst>
          </p:cNvPr>
          <p:cNvSpPr/>
          <p:nvPr/>
        </p:nvSpPr>
        <p:spPr>
          <a:xfrm>
            <a:off x="6508977" y="3541440"/>
            <a:ext cx="1707519" cy="646331"/>
          </a:xfrm>
          <a:prstGeom prst="rect">
            <a:avLst/>
          </a:prstGeom>
        </p:spPr>
        <p:txBody>
          <a:bodyPr wrap="none">
            <a:spAutoFit/>
          </a:bodyPr>
          <a:lstStyle/>
          <a:p>
            <a:r>
              <a:rPr lang="en-US" sz="3600" b="1" dirty="0">
                <a:solidFill>
                  <a:srgbClr val="00B050"/>
                </a:solidFill>
              </a:rPr>
              <a:t>¿</a:t>
            </a:r>
            <a:r>
              <a:rPr lang="en-US" sz="3600" b="1" dirty="0" err="1">
                <a:solidFill>
                  <a:srgbClr val="00B050"/>
                </a:solidFill>
              </a:rPr>
              <a:t>qué</a:t>
            </a:r>
            <a:r>
              <a:rPr lang="en-US" sz="3600" b="1" dirty="0">
                <a:solidFill>
                  <a:srgbClr val="00B050"/>
                </a:solidFill>
              </a:rPr>
              <a:t>? </a:t>
            </a:r>
            <a:endParaRPr lang="en-GB" sz="3600" b="1" dirty="0">
              <a:solidFill>
                <a:srgbClr val="00B050"/>
              </a:solidFill>
            </a:endParaRPr>
          </a:p>
        </p:txBody>
      </p:sp>
      <p:sp>
        <p:nvSpPr>
          <p:cNvPr id="14" name="Rectangle 13">
            <a:extLst>
              <a:ext uri="{FF2B5EF4-FFF2-40B4-BE49-F238E27FC236}">
                <a16:creationId xmlns:a16="http://schemas.microsoft.com/office/drawing/2014/main" id="{1AB69E46-58CB-4C80-9E27-E0952B99C908}"/>
              </a:ext>
            </a:extLst>
          </p:cNvPr>
          <p:cNvSpPr/>
          <p:nvPr/>
        </p:nvSpPr>
        <p:spPr>
          <a:xfrm>
            <a:off x="3885437" y="1724224"/>
            <a:ext cx="4363695" cy="646331"/>
          </a:xfrm>
          <a:prstGeom prst="rect">
            <a:avLst/>
          </a:prstGeom>
        </p:spPr>
        <p:txBody>
          <a:bodyPr wrap="none">
            <a:spAutoFit/>
          </a:bodyPr>
          <a:lstStyle/>
          <a:p>
            <a:r>
              <a:rPr lang="en-US" sz="3600" b="1" dirty="0">
                <a:solidFill>
                  <a:srgbClr val="FF8AD8"/>
                </a:solidFill>
              </a:rPr>
              <a:t>¿</a:t>
            </a:r>
            <a:r>
              <a:rPr lang="en-US" sz="3600" b="1" dirty="0" err="1">
                <a:solidFill>
                  <a:srgbClr val="FF8AD8"/>
                </a:solidFill>
              </a:rPr>
              <a:t>cuánto</a:t>
            </a:r>
            <a:r>
              <a:rPr lang="en-US" sz="3600" b="1" dirty="0">
                <a:solidFill>
                  <a:srgbClr val="FF8AD8"/>
                </a:solidFill>
              </a:rPr>
              <a:t>/a/</a:t>
            </a:r>
            <a:r>
              <a:rPr lang="en-US" sz="3600" b="1" dirty="0" err="1">
                <a:solidFill>
                  <a:srgbClr val="FF8AD8"/>
                </a:solidFill>
              </a:rPr>
              <a:t>os</a:t>
            </a:r>
            <a:r>
              <a:rPr lang="en-US" sz="3600" b="1" dirty="0">
                <a:solidFill>
                  <a:srgbClr val="FF8AD8"/>
                </a:solidFill>
              </a:rPr>
              <a:t>/as? </a:t>
            </a:r>
            <a:endParaRPr lang="en-GB" sz="3600" b="1" dirty="0">
              <a:solidFill>
                <a:srgbClr val="FF8AD8"/>
              </a:solidFill>
            </a:endParaRPr>
          </a:p>
        </p:txBody>
      </p:sp>
      <p:sp>
        <p:nvSpPr>
          <p:cNvPr id="15" name="Rectangle 14">
            <a:extLst>
              <a:ext uri="{FF2B5EF4-FFF2-40B4-BE49-F238E27FC236}">
                <a16:creationId xmlns:a16="http://schemas.microsoft.com/office/drawing/2014/main" id="{E16A4B56-7BAF-4BE8-9DD7-FA6589DE1CBE}"/>
              </a:ext>
            </a:extLst>
          </p:cNvPr>
          <p:cNvSpPr/>
          <p:nvPr/>
        </p:nvSpPr>
        <p:spPr>
          <a:xfrm>
            <a:off x="522203" y="3612577"/>
            <a:ext cx="2095445" cy="646331"/>
          </a:xfrm>
          <a:prstGeom prst="rect">
            <a:avLst/>
          </a:prstGeom>
        </p:spPr>
        <p:txBody>
          <a:bodyPr wrap="none">
            <a:spAutoFit/>
          </a:bodyPr>
          <a:lstStyle/>
          <a:p>
            <a:r>
              <a:rPr lang="en-US" sz="3600" b="1" dirty="0">
                <a:solidFill>
                  <a:srgbClr val="FF0000"/>
                </a:solidFill>
              </a:rPr>
              <a:t>¿</a:t>
            </a:r>
            <a:r>
              <a:rPr lang="en-US" sz="3600" b="1" dirty="0" err="1">
                <a:solidFill>
                  <a:srgbClr val="FF0000"/>
                </a:solidFill>
              </a:rPr>
              <a:t>quién</a:t>
            </a:r>
            <a:r>
              <a:rPr lang="en-US" sz="3600" b="1" dirty="0">
                <a:solidFill>
                  <a:srgbClr val="FF0000"/>
                </a:solidFill>
              </a:rPr>
              <a:t>? </a:t>
            </a:r>
          </a:p>
        </p:txBody>
      </p:sp>
      <p:sp>
        <p:nvSpPr>
          <p:cNvPr id="16" name="Rectangle 15">
            <a:extLst>
              <a:ext uri="{FF2B5EF4-FFF2-40B4-BE49-F238E27FC236}">
                <a16:creationId xmlns:a16="http://schemas.microsoft.com/office/drawing/2014/main" id="{C75C9FCD-1C41-4EEA-BBDE-8B6573933B5C}"/>
              </a:ext>
            </a:extLst>
          </p:cNvPr>
          <p:cNvSpPr/>
          <p:nvPr/>
        </p:nvSpPr>
        <p:spPr>
          <a:xfrm>
            <a:off x="7189496" y="637519"/>
            <a:ext cx="2584362" cy="646331"/>
          </a:xfrm>
          <a:prstGeom prst="rect">
            <a:avLst/>
          </a:prstGeom>
        </p:spPr>
        <p:txBody>
          <a:bodyPr wrap="none">
            <a:spAutoFit/>
          </a:bodyPr>
          <a:lstStyle/>
          <a:p>
            <a:r>
              <a:rPr lang="en-US" sz="3600" b="1" dirty="0">
                <a:solidFill>
                  <a:srgbClr val="7030A0"/>
                </a:solidFill>
              </a:rPr>
              <a:t>¿</a:t>
            </a:r>
            <a:r>
              <a:rPr lang="en-US" sz="3600" b="1" dirty="0" err="1">
                <a:solidFill>
                  <a:srgbClr val="7030A0"/>
                </a:solidFill>
              </a:rPr>
              <a:t>cuándo</a:t>
            </a:r>
            <a:r>
              <a:rPr lang="en-US" sz="3600" b="1" dirty="0">
                <a:solidFill>
                  <a:srgbClr val="7030A0"/>
                </a:solidFill>
              </a:rPr>
              <a:t>? </a:t>
            </a:r>
            <a:endParaRPr lang="en-GB" sz="3600" b="1" dirty="0">
              <a:solidFill>
                <a:srgbClr val="7030A0"/>
              </a:solidFill>
            </a:endParaRPr>
          </a:p>
        </p:txBody>
      </p:sp>
      <p:sp>
        <p:nvSpPr>
          <p:cNvPr id="17" name="Rectangle 16">
            <a:extLst>
              <a:ext uri="{FF2B5EF4-FFF2-40B4-BE49-F238E27FC236}">
                <a16:creationId xmlns:a16="http://schemas.microsoft.com/office/drawing/2014/main" id="{2664F6E6-8196-46EA-A7B4-A4B6D11783AC}"/>
              </a:ext>
            </a:extLst>
          </p:cNvPr>
          <p:cNvSpPr/>
          <p:nvPr/>
        </p:nvSpPr>
        <p:spPr>
          <a:xfrm>
            <a:off x="1227782" y="1471775"/>
            <a:ext cx="2149948" cy="646331"/>
          </a:xfrm>
          <a:prstGeom prst="rect">
            <a:avLst/>
          </a:prstGeom>
        </p:spPr>
        <p:txBody>
          <a:bodyPr wrap="none">
            <a:spAutoFit/>
          </a:bodyPr>
          <a:lstStyle/>
          <a:p>
            <a:r>
              <a:rPr lang="en-US" sz="3600" b="1" dirty="0">
                <a:solidFill>
                  <a:srgbClr val="942093"/>
                </a:solidFill>
              </a:rPr>
              <a:t>¿</a:t>
            </a:r>
            <a:r>
              <a:rPr lang="en-US" sz="3600" b="1" dirty="0" err="1">
                <a:solidFill>
                  <a:srgbClr val="942093"/>
                </a:solidFill>
              </a:rPr>
              <a:t>cómo</a:t>
            </a:r>
            <a:r>
              <a:rPr lang="en-US" sz="3600" b="1" dirty="0">
                <a:solidFill>
                  <a:srgbClr val="942093"/>
                </a:solidFill>
              </a:rPr>
              <a:t>? </a:t>
            </a:r>
            <a:endParaRPr lang="en-GB" sz="3600" b="1" dirty="0">
              <a:solidFill>
                <a:srgbClr val="942093"/>
              </a:solidFill>
            </a:endParaRPr>
          </a:p>
        </p:txBody>
      </p:sp>
      <p:sp>
        <p:nvSpPr>
          <p:cNvPr id="18" name="Speech Bubble: Rectangle with Corners Rounded 17">
            <a:extLst>
              <a:ext uri="{FF2B5EF4-FFF2-40B4-BE49-F238E27FC236}">
                <a16:creationId xmlns:a16="http://schemas.microsoft.com/office/drawing/2014/main" id="{8E59BCA7-F665-47B3-B6FB-211BD8D2FF72}"/>
              </a:ext>
            </a:extLst>
          </p:cNvPr>
          <p:cNvSpPr/>
          <p:nvPr/>
        </p:nvSpPr>
        <p:spPr>
          <a:xfrm>
            <a:off x="9014909" y="3935742"/>
            <a:ext cx="2653146" cy="1879193"/>
          </a:xfrm>
          <a:prstGeom prst="wedgeRoundRectCallout">
            <a:avLst>
              <a:gd name="adj1" fmla="val -74501"/>
              <a:gd name="adj2" fmla="val 28384"/>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Note that all of the question words have an accent.</a:t>
            </a:r>
          </a:p>
        </p:txBody>
      </p:sp>
      <p:sp>
        <p:nvSpPr>
          <p:cNvPr id="19" name="Rectangle 18">
            <a:extLst>
              <a:ext uri="{FF2B5EF4-FFF2-40B4-BE49-F238E27FC236}">
                <a16:creationId xmlns:a16="http://schemas.microsoft.com/office/drawing/2014/main" id="{337AE05A-8D5C-478A-9D8F-1D75960EE459}"/>
              </a:ext>
            </a:extLst>
          </p:cNvPr>
          <p:cNvSpPr/>
          <p:nvPr/>
        </p:nvSpPr>
        <p:spPr>
          <a:xfrm>
            <a:off x="9117471" y="3321380"/>
            <a:ext cx="1518364" cy="461665"/>
          </a:xfrm>
          <a:prstGeom prst="rect">
            <a:avLst/>
          </a:prstGeom>
        </p:spPr>
        <p:txBody>
          <a:bodyPr wrap="none">
            <a:spAutoFit/>
          </a:bodyPr>
          <a:lstStyle/>
          <a:p>
            <a:r>
              <a:rPr lang="en-US" sz="2400" dirty="0"/>
              <a:t>[where?]</a:t>
            </a:r>
            <a:endParaRPr lang="en-GB" sz="2400" dirty="0"/>
          </a:p>
        </p:txBody>
      </p:sp>
      <p:sp>
        <p:nvSpPr>
          <p:cNvPr id="20" name="Rectangle 19">
            <a:extLst>
              <a:ext uri="{FF2B5EF4-FFF2-40B4-BE49-F238E27FC236}">
                <a16:creationId xmlns:a16="http://schemas.microsoft.com/office/drawing/2014/main" id="{EA75F18E-E26F-4EBB-BD7D-5913F434B207}"/>
              </a:ext>
            </a:extLst>
          </p:cNvPr>
          <p:cNvSpPr/>
          <p:nvPr/>
        </p:nvSpPr>
        <p:spPr>
          <a:xfrm>
            <a:off x="6693322" y="4070417"/>
            <a:ext cx="1338828" cy="461665"/>
          </a:xfrm>
          <a:prstGeom prst="rect">
            <a:avLst/>
          </a:prstGeom>
        </p:spPr>
        <p:txBody>
          <a:bodyPr wrap="none">
            <a:spAutoFit/>
          </a:bodyPr>
          <a:lstStyle/>
          <a:p>
            <a:r>
              <a:rPr lang="en-US" sz="2400" dirty="0"/>
              <a:t>[what?]</a:t>
            </a:r>
            <a:endParaRPr lang="en-GB" sz="2400" dirty="0"/>
          </a:p>
        </p:txBody>
      </p:sp>
      <p:sp>
        <p:nvSpPr>
          <p:cNvPr id="21" name="Rectangle 20">
            <a:extLst>
              <a:ext uri="{FF2B5EF4-FFF2-40B4-BE49-F238E27FC236}">
                <a16:creationId xmlns:a16="http://schemas.microsoft.com/office/drawing/2014/main" id="{1EBD71FB-BF95-4A89-97B0-36D6E17C5015}"/>
              </a:ext>
            </a:extLst>
          </p:cNvPr>
          <p:cNvSpPr/>
          <p:nvPr/>
        </p:nvSpPr>
        <p:spPr>
          <a:xfrm>
            <a:off x="3294889" y="3531027"/>
            <a:ext cx="1471878" cy="461665"/>
          </a:xfrm>
          <a:prstGeom prst="rect">
            <a:avLst/>
          </a:prstGeom>
        </p:spPr>
        <p:txBody>
          <a:bodyPr wrap="none">
            <a:spAutoFit/>
          </a:bodyPr>
          <a:lstStyle/>
          <a:p>
            <a:r>
              <a:rPr lang="en-US" sz="2400" dirty="0"/>
              <a:t>[which?]</a:t>
            </a:r>
            <a:endParaRPr lang="en-GB" sz="2400" dirty="0"/>
          </a:p>
        </p:txBody>
      </p:sp>
      <p:sp>
        <p:nvSpPr>
          <p:cNvPr id="22" name="Rectangle 21">
            <a:extLst>
              <a:ext uri="{FF2B5EF4-FFF2-40B4-BE49-F238E27FC236}">
                <a16:creationId xmlns:a16="http://schemas.microsoft.com/office/drawing/2014/main" id="{8848593B-F39C-4320-90E9-76696276D2C2}"/>
              </a:ext>
            </a:extLst>
          </p:cNvPr>
          <p:cNvSpPr/>
          <p:nvPr/>
        </p:nvSpPr>
        <p:spPr>
          <a:xfrm>
            <a:off x="4487365" y="2241093"/>
            <a:ext cx="3159839" cy="461665"/>
          </a:xfrm>
          <a:prstGeom prst="rect">
            <a:avLst/>
          </a:prstGeom>
        </p:spPr>
        <p:txBody>
          <a:bodyPr wrap="none">
            <a:spAutoFit/>
          </a:bodyPr>
          <a:lstStyle/>
          <a:p>
            <a:r>
              <a:rPr lang="en-US" sz="2400" dirty="0"/>
              <a:t>[how much/many?]</a:t>
            </a:r>
            <a:endParaRPr lang="en-GB" sz="2400" dirty="0"/>
          </a:p>
        </p:txBody>
      </p:sp>
      <p:sp>
        <p:nvSpPr>
          <p:cNvPr id="23" name="Rectangle 22">
            <a:extLst>
              <a:ext uri="{FF2B5EF4-FFF2-40B4-BE49-F238E27FC236}">
                <a16:creationId xmlns:a16="http://schemas.microsoft.com/office/drawing/2014/main" id="{E027AFDF-DD71-4F2D-BE1F-DF9076ECEE92}"/>
              </a:ext>
            </a:extLst>
          </p:cNvPr>
          <p:cNvSpPr/>
          <p:nvPr/>
        </p:nvSpPr>
        <p:spPr>
          <a:xfrm>
            <a:off x="1689447" y="1947101"/>
            <a:ext cx="1226618" cy="461665"/>
          </a:xfrm>
          <a:prstGeom prst="rect">
            <a:avLst/>
          </a:prstGeom>
        </p:spPr>
        <p:txBody>
          <a:bodyPr wrap="none">
            <a:spAutoFit/>
          </a:bodyPr>
          <a:lstStyle/>
          <a:p>
            <a:r>
              <a:rPr lang="en-US" sz="2400" dirty="0"/>
              <a:t>[how?]</a:t>
            </a:r>
            <a:endParaRPr lang="en-GB" sz="2400" dirty="0"/>
          </a:p>
        </p:txBody>
      </p:sp>
      <p:sp>
        <p:nvSpPr>
          <p:cNvPr id="24" name="Rectangle 23">
            <a:extLst>
              <a:ext uri="{FF2B5EF4-FFF2-40B4-BE49-F238E27FC236}">
                <a16:creationId xmlns:a16="http://schemas.microsoft.com/office/drawing/2014/main" id="{5394967F-5C2B-4CC8-80F3-F9073B75109C}"/>
              </a:ext>
            </a:extLst>
          </p:cNvPr>
          <p:cNvSpPr/>
          <p:nvPr/>
        </p:nvSpPr>
        <p:spPr>
          <a:xfrm>
            <a:off x="754374" y="5814935"/>
            <a:ext cx="3796232" cy="461665"/>
          </a:xfrm>
          <a:prstGeom prst="rect">
            <a:avLst/>
          </a:prstGeom>
        </p:spPr>
        <p:txBody>
          <a:bodyPr wrap="none">
            <a:spAutoFit/>
          </a:bodyPr>
          <a:lstStyle/>
          <a:p>
            <a:r>
              <a:rPr lang="en-US" sz="2400" dirty="0"/>
              <a:t>[what is it/are they like?]</a:t>
            </a:r>
            <a:endParaRPr lang="en-GB" sz="2400" dirty="0"/>
          </a:p>
        </p:txBody>
      </p:sp>
      <p:sp>
        <p:nvSpPr>
          <p:cNvPr id="25" name="Rectangle 24">
            <a:extLst>
              <a:ext uri="{FF2B5EF4-FFF2-40B4-BE49-F238E27FC236}">
                <a16:creationId xmlns:a16="http://schemas.microsoft.com/office/drawing/2014/main" id="{76C85F51-A7CE-4968-AA63-13E41C55FEF6}"/>
              </a:ext>
            </a:extLst>
          </p:cNvPr>
          <p:cNvSpPr/>
          <p:nvPr/>
        </p:nvSpPr>
        <p:spPr>
          <a:xfrm>
            <a:off x="956616" y="4194018"/>
            <a:ext cx="1226618" cy="461665"/>
          </a:xfrm>
          <a:prstGeom prst="rect">
            <a:avLst/>
          </a:prstGeom>
        </p:spPr>
        <p:txBody>
          <a:bodyPr wrap="none">
            <a:spAutoFit/>
          </a:bodyPr>
          <a:lstStyle/>
          <a:p>
            <a:r>
              <a:rPr lang="en-US" sz="2400" dirty="0"/>
              <a:t>[who?]</a:t>
            </a:r>
            <a:endParaRPr lang="en-GB" sz="2400" dirty="0"/>
          </a:p>
        </p:txBody>
      </p:sp>
      <p:sp>
        <p:nvSpPr>
          <p:cNvPr id="26" name="Rectangle 25">
            <a:extLst>
              <a:ext uri="{FF2B5EF4-FFF2-40B4-BE49-F238E27FC236}">
                <a16:creationId xmlns:a16="http://schemas.microsoft.com/office/drawing/2014/main" id="{7FBE4B64-A140-40F0-A1D4-8CD83EDD5D0D}"/>
              </a:ext>
            </a:extLst>
          </p:cNvPr>
          <p:cNvSpPr/>
          <p:nvPr/>
        </p:nvSpPr>
        <p:spPr>
          <a:xfrm>
            <a:off x="5889671" y="5162212"/>
            <a:ext cx="1189749" cy="461665"/>
          </a:xfrm>
          <a:prstGeom prst="rect">
            <a:avLst/>
          </a:prstGeom>
        </p:spPr>
        <p:txBody>
          <a:bodyPr wrap="none">
            <a:spAutoFit/>
          </a:bodyPr>
          <a:lstStyle/>
          <a:p>
            <a:r>
              <a:rPr lang="en-US" sz="2400" dirty="0"/>
              <a:t>[why?]</a:t>
            </a:r>
            <a:endParaRPr lang="en-GB" sz="2400" dirty="0"/>
          </a:p>
        </p:txBody>
      </p:sp>
      <p:sp>
        <p:nvSpPr>
          <p:cNvPr id="27" name="Rectangle 26">
            <a:extLst>
              <a:ext uri="{FF2B5EF4-FFF2-40B4-BE49-F238E27FC236}">
                <a16:creationId xmlns:a16="http://schemas.microsoft.com/office/drawing/2014/main" id="{0ACC95DF-8A0A-486D-997D-93D64168776D}"/>
              </a:ext>
            </a:extLst>
          </p:cNvPr>
          <p:cNvSpPr/>
          <p:nvPr/>
        </p:nvSpPr>
        <p:spPr>
          <a:xfrm>
            <a:off x="7775394" y="1173135"/>
            <a:ext cx="1412566" cy="461665"/>
          </a:xfrm>
          <a:prstGeom prst="rect">
            <a:avLst/>
          </a:prstGeom>
        </p:spPr>
        <p:txBody>
          <a:bodyPr wrap="none">
            <a:spAutoFit/>
          </a:bodyPr>
          <a:lstStyle/>
          <a:p>
            <a:r>
              <a:rPr lang="en-US" sz="2400" dirty="0"/>
              <a:t>[when?]</a:t>
            </a:r>
            <a:endParaRPr lang="en-GB" sz="2400" dirty="0"/>
          </a:p>
        </p:txBody>
      </p:sp>
    </p:spTree>
    <p:extLst>
      <p:ext uri="{BB962C8B-B14F-4D97-AF65-F5344CB8AC3E}">
        <p14:creationId xmlns:p14="http://schemas.microsoft.com/office/powerpoint/2010/main" val="1381567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2000" fill="hold"/>
                                        <p:tgtEl>
                                          <p:spTgt spid="9"/>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8" presetClass="emph" presetSubtype="0" fill="hold" grpId="0" nodeType="clickEffect">
                                  <p:stCondLst>
                                    <p:cond delay="0"/>
                                  </p:stCondLst>
                                  <p:childTnLst>
                                    <p:animRot by="21600000">
                                      <p:cBhvr>
                                        <p:cTn id="14" dur="2000" fill="hold"/>
                                        <p:tgtEl>
                                          <p:spTgt spid="13"/>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8" presetClass="emph" presetSubtype="0" fill="hold" grpId="0" nodeType="clickEffect">
                                  <p:stCondLst>
                                    <p:cond delay="0"/>
                                  </p:stCondLst>
                                  <p:childTnLst>
                                    <p:animRot by="21600000">
                                      <p:cBhvr>
                                        <p:cTn id="22" dur="2000" fill="hold"/>
                                        <p:tgtEl>
                                          <p:spTgt spid="6"/>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8" presetClass="emph" presetSubtype="0" fill="hold" grpId="0" nodeType="clickEffect">
                                  <p:stCondLst>
                                    <p:cond delay="0"/>
                                  </p:stCondLst>
                                  <p:childTnLst>
                                    <p:animRot by="21600000">
                                      <p:cBhvr>
                                        <p:cTn id="30" dur="2000" fill="hold"/>
                                        <p:tgtEl>
                                          <p:spTgt spid="14"/>
                                        </p:tgtEl>
                                        <p:attrNameLst>
                                          <p:attrName>r</p:attrName>
                                        </p:attrNameLst>
                                      </p:cBhvr>
                                    </p:animRo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8" presetClass="emph" presetSubtype="0" fill="hold" grpId="0" nodeType="clickEffect">
                                  <p:stCondLst>
                                    <p:cond delay="0"/>
                                  </p:stCondLst>
                                  <p:childTnLst>
                                    <p:animRot by="21600000">
                                      <p:cBhvr>
                                        <p:cTn id="38" dur="2000" fill="hold"/>
                                        <p:tgtEl>
                                          <p:spTgt spid="17"/>
                                        </p:tgtEl>
                                        <p:attrNameLst>
                                          <p:attrName>r</p:attrName>
                                        </p:attrNameLst>
                                      </p:cBhvr>
                                    </p:animRo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8" presetClass="emph" presetSubtype="0" fill="hold" grpId="0" nodeType="clickEffect">
                                  <p:stCondLst>
                                    <p:cond delay="0"/>
                                  </p:stCondLst>
                                  <p:childTnLst>
                                    <p:animRot by="21600000">
                                      <p:cBhvr>
                                        <p:cTn id="46" dur="2000" fill="hold"/>
                                        <p:tgtEl>
                                          <p:spTgt spid="5"/>
                                        </p:tgtEl>
                                        <p:attrNameLst>
                                          <p:attrName>r</p:attrName>
                                        </p:attrNameLst>
                                      </p:cBhvr>
                                    </p:animRo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24"/>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8" presetClass="emph" presetSubtype="0" fill="hold" grpId="0" nodeType="clickEffect">
                                  <p:stCondLst>
                                    <p:cond delay="0"/>
                                  </p:stCondLst>
                                  <p:childTnLst>
                                    <p:animRot by="21600000">
                                      <p:cBhvr>
                                        <p:cTn id="54" dur="2000" fill="hold"/>
                                        <p:tgtEl>
                                          <p:spTgt spid="15"/>
                                        </p:tgtEl>
                                        <p:attrNameLst>
                                          <p:attrName>r</p:attrName>
                                        </p:attrNameLst>
                                      </p:cBhvr>
                                    </p:animRo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8" presetClass="emph" presetSubtype="0" fill="hold" grpId="0" nodeType="clickEffect">
                                  <p:stCondLst>
                                    <p:cond delay="0"/>
                                  </p:stCondLst>
                                  <p:childTnLst>
                                    <p:animRot by="21600000">
                                      <p:cBhvr>
                                        <p:cTn id="62" dur="2000" fill="hold"/>
                                        <p:tgtEl>
                                          <p:spTgt spid="8"/>
                                        </p:tgtEl>
                                        <p:attrNameLst>
                                          <p:attrName>r</p:attrName>
                                        </p:attrNameLst>
                                      </p:cBhvr>
                                    </p:animRo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8" presetClass="emph" presetSubtype="0" fill="hold" grpId="0" nodeType="clickEffect">
                                  <p:stCondLst>
                                    <p:cond delay="0"/>
                                  </p:stCondLst>
                                  <p:childTnLst>
                                    <p:animRot by="21600000">
                                      <p:cBhvr>
                                        <p:cTn id="70" dur="2000" fill="hold"/>
                                        <p:tgtEl>
                                          <p:spTgt spid="16"/>
                                        </p:tgtEl>
                                        <p:attrNameLst>
                                          <p:attrName>r</p:attrName>
                                        </p:attrNameLst>
                                      </p:cBhvr>
                                    </p:animRo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3" grpId="0"/>
      <p:bldP spid="14" grpId="0"/>
      <p:bldP spid="15" grpId="0"/>
      <p:bldP spid="16" grpId="0"/>
      <p:bldP spid="17" grpId="0"/>
      <p:bldP spid="19" grpId="0"/>
      <p:bldP spid="20" grpId="0"/>
      <p:bldP spid="21" grpId="0"/>
      <p:bldP spid="22" grpId="0"/>
      <p:bldP spid="23" grpId="0"/>
      <p:bldP spid="24" grpId="0"/>
      <p:bldP spid="25" grpId="0"/>
      <p:bldP spid="26" grpId="0"/>
      <p:bldP spid="27" grpId="0"/>
    </p:bldLst>
  </p:timing>
</p:sld>
</file>

<file path=ppt/theme/theme1.xml><?xml version="1.0" encoding="utf-8"?>
<a:theme xmlns:a="http://schemas.openxmlformats.org/drawingml/2006/main" name="3_NCELP_German_2022">
  <a:themeElements>
    <a:clrScheme name="NCELP_Spanish">
      <a:dk1>
        <a:srgbClr val="3A3838"/>
      </a:dk1>
      <a:lt1>
        <a:srgbClr val="FFFFFF"/>
      </a:lt1>
      <a:dk2>
        <a:srgbClr val="AD1519"/>
      </a:dk2>
      <a:lt2>
        <a:srgbClr val="FFFFFF"/>
      </a:lt2>
      <a:accent1>
        <a:srgbClr val="AD1519"/>
      </a:accent1>
      <a:accent2>
        <a:srgbClr val="FABD00"/>
      </a:accent2>
      <a:accent3>
        <a:srgbClr val="3A5EAB"/>
      </a:accent3>
      <a:accent4>
        <a:srgbClr val="FFE597"/>
      </a:accent4>
      <a:accent5>
        <a:srgbClr val="F8C6C7"/>
      </a:accent5>
      <a:accent6>
        <a:srgbClr val="ABBCE2"/>
      </a:accent6>
      <a:hlink>
        <a:srgbClr val="48A1FA"/>
      </a:hlink>
      <a:folHlink>
        <a:srgbClr val="C490AA"/>
      </a:folHlink>
    </a:clrScheme>
    <a:fontScheme name="NCELP_Default_Font">
      <a:majorFont>
        <a:latin typeface="Century Gothic"/>
        <a:ea typeface=""/>
        <a:cs typeface=""/>
      </a:majorFont>
      <a:minorFont>
        <a:latin typeface="Century Gothic"/>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resentation1" id="{08476035-FE37-4A1E-9017-54745564295B}" vid="{CFD2779D-9734-472B-B15D-6BE8A981583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8975</TotalTime>
  <Words>15064</Words>
  <Application>Microsoft Office PowerPoint</Application>
  <PresentationFormat>Widescreen</PresentationFormat>
  <Paragraphs>2059</Paragraphs>
  <Slides>63</Slides>
  <Notes>63</Notes>
  <HiddenSlides>0</HiddenSlides>
  <MMClips>4</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63</vt:i4>
      </vt:variant>
    </vt:vector>
  </HeadingPairs>
  <TitlesOfParts>
    <vt:vector size="79" baseType="lpstr">
      <vt:lpstr>Arial</vt:lpstr>
      <vt:lpstr>Arial</vt:lpstr>
      <vt:lpstr>Book Antiqua</vt:lpstr>
      <vt:lpstr>Calibri</vt:lpstr>
      <vt:lpstr>Cambria</vt:lpstr>
      <vt:lpstr>Century Gothic</vt:lpstr>
      <vt:lpstr>Chalkboard</vt:lpstr>
      <vt:lpstr>Cooper Black</vt:lpstr>
      <vt:lpstr>Corbel</vt:lpstr>
      <vt:lpstr>Courier</vt:lpstr>
      <vt:lpstr>docs-Century Gothic</vt:lpstr>
      <vt:lpstr>Garamond</vt:lpstr>
      <vt:lpstr>Impact</vt:lpstr>
      <vt:lpstr>Tw Cen MT</vt:lpstr>
      <vt:lpstr>Verdana</vt:lpstr>
      <vt:lpstr>3_NCELP_German_2022</vt:lpstr>
      <vt:lpstr>PowerPoint Presentation</vt:lpstr>
      <vt:lpstr>Vocabulario de esta semana</vt:lpstr>
      <vt:lpstr>Vocabulario de esta semana</vt:lpstr>
      <vt:lpstr>La historia de una autora</vt:lpstr>
      <vt:lpstr>Talking about things completed in the past</vt:lpstr>
      <vt:lpstr>Addition of 'y' in 3rd person singular preterite verbs</vt:lpstr>
      <vt:lpstr>Experiencias de inmigrantes</vt:lpstr>
      <vt:lpstr>Más experiencias</vt:lpstr>
      <vt:lpstr>Hacemos preguntas</vt:lpstr>
      <vt:lpstr>Hacemos preguntas</vt:lpstr>
      <vt:lpstr>Asking questions using prepositions</vt:lpstr>
      <vt:lpstr>Una entrevista a Julia Álvarez</vt:lpstr>
      <vt:lpstr>Una entrevista a Julia Álvarez</vt:lpstr>
      <vt:lpstr>¡Pronuncia las palabras!</vt:lpstr>
      <vt:lpstr>Preguntas en una entrevista</vt:lpstr>
      <vt:lpstr>Vocabulario útil para la entrevista</vt:lpstr>
      <vt:lpstr>hablar / escuchar</vt:lpstr>
      <vt:lpstr>hablar / escuchar</vt:lpstr>
      <vt:lpstr>hablar / escuchar</vt:lpstr>
      <vt:lpstr>hablar / escuchar</vt:lpstr>
      <vt:lpstr>Respuestas</vt:lpstr>
      <vt:lpstr>Respuestas</vt:lpstr>
      <vt:lpstr>PowerPoint Presentation</vt:lpstr>
      <vt:lpstr>hablar</vt:lpstr>
      <vt:lpstr>hablar</vt:lpstr>
      <vt:lpstr>hablar</vt:lpstr>
      <vt:lpstr>hablar</vt:lpstr>
      <vt:lpstr>hablar</vt:lpstr>
      <vt:lpstr>hablar</vt:lpstr>
      <vt:lpstr>hablar</vt:lpstr>
      <vt:lpstr>hablar</vt:lpstr>
      <vt:lpstr>hablar</vt:lpstr>
      <vt:lpstr>hablar</vt:lpstr>
      <vt:lpstr>hablar</vt:lpstr>
      <vt:lpstr>hablar</vt:lpstr>
      <vt:lpstr>hablar</vt:lpstr>
      <vt:lpstr>Vocabulario</vt:lpstr>
      <vt:lpstr>El plural y los artículos</vt:lpstr>
      <vt:lpstr>Addition of 'y' in 3rd person singular preterite verbs</vt:lpstr>
      <vt:lpstr>La historia de un estudiante inmigrante</vt:lpstr>
      <vt:lpstr>PowerPoint Presentation</vt:lpstr>
      <vt:lpstr>La vida de una estudiante inmigrante</vt:lpstr>
      <vt:lpstr>La vida de una estudiante inmigrante</vt:lpstr>
      <vt:lpstr>Final syllable stress</vt:lpstr>
      <vt:lpstr>Las noticias</vt:lpstr>
      <vt:lpstr>Las noticias</vt:lpstr>
      <vt:lpstr>PowerPoint Presentation</vt:lpstr>
      <vt:lpstr>PowerPoint Presentation</vt:lpstr>
      <vt:lpstr>PowerPoint Presentation</vt:lpstr>
      <vt:lpstr>Una conversación</vt:lpstr>
      <vt:lpstr>Respuestas</vt:lpstr>
      <vt:lpstr>Respuestas</vt:lpstr>
      <vt:lpstr>Vocabulario</vt:lpstr>
      <vt:lpstr>Vocabulario</vt:lpstr>
      <vt:lpstr>Entrevista con Héctor</vt:lpstr>
      <vt:lpstr>Entrevista con Héctor</vt:lpstr>
      <vt:lpstr>Entrevista a Héctor</vt:lpstr>
      <vt:lpstr>Entrevista a Héctor</vt:lpstr>
      <vt:lpstr>Entrevista a Héctor</vt:lpstr>
      <vt:lpstr>La historia de un inmigrante</vt:lpstr>
      <vt:lpstr>La historia de un inmigrante</vt:lpstr>
      <vt:lpstr>Deberes</vt:lpstr>
      <vt:lpstr>Deberes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Julie Simpson</dc:creator>
  <cp:lastModifiedBy>Rachel</cp:lastModifiedBy>
  <cp:revision>149</cp:revision>
  <dcterms:created xsi:type="dcterms:W3CDTF">2022-09-26T16:39:55Z</dcterms:created>
  <dcterms:modified xsi:type="dcterms:W3CDTF">2024-04-01T09:19:26Z</dcterms:modified>
</cp:coreProperties>
</file>