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485" r:id="rId2"/>
    <p:sldId id="758" r:id="rId3"/>
    <p:sldId id="759" r:id="rId4"/>
    <p:sldId id="760" r:id="rId5"/>
    <p:sldId id="539" r:id="rId6"/>
    <p:sldId id="481" r:id="rId7"/>
    <p:sldId id="761" r:id="rId8"/>
    <p:sldId id="482" r:id="rId9"/>
    <p:sldId id="796" r:id="rId10"/>
    <p:sldId id="484" r:id="rId11"/>
    <p:sldId id="486" r:id="rId12"/>
    <p:sldId id="765" r:id="rId13"/>
    <p:sldId id="488" r:id="rId14"/>
    <p:sldId id="772" r:id="rId15"/>
    <p:sldId id="802" r:id="rId16"/>
    <p:sldId id="489" r:id="rId17"/>
    <p:sldId id="762" r:id="rId18"/>
    <p:sldId id="783" r:id="rId19"/>
    <p:sldId id="784" r:id="rId20"/>
    <p:sldId id="785" r:id="rId21"/>
    <p:sldId id="786" r:id="rId22"/>
    <p:sldId id="787" r:id="rId23"/>
    <p:sldId id="788" r:id="rId24"/>
    <p:sldId id="789" r:id="rId25"/>
    <p:sldId id="790" r:id="rId26"/>
    <p:sldId id="498" r:id="rId27"/>
    <p:sldId id="779" r:id="rId28"/>
    <p:sldId id="795" r:id="rId29"/>
    <p:sldId id="490" r:id="rId30"/>
    <p:sldId id="763" r:id="rId31"/>
    <p:sldId id="764" r:id="rId32"/>
    <p:sldId id="791" r:id="rId33"/>
    <p:sldId id="792" r:id="rId34"/>
    <p:sldId id="793" r:id="rId35"/>
    <p:sldId id="794" r:id="rId36"/>
    <p:sldId id="803" r:id="rId37"/>
    <p:sldId id="781" r:id="rId38"/>
    <p:sldId id="501" r:id="rId39"/>
    <p:sldId id="769" r:id="rId40"/>
    <p:sldId id="770" r:id="rId41"/>
    <p:sldId id="797" r:id="rId42"/>
    <p:sldId id="798" r:id="rId43"/>
    <p:sldId id="799" r:id="rId44"/>
    <p:sldId id="800" r:id="rId45"/>
    <p:sldId id="801" r:id="rId46"/>
    <p:sldId id="773" r:id="rId47"/>
    <p:sldId id="774" r:id="rId48"/>
    <p:sldId id="775" r:id="rId49"/>
    <p:sldId id="80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1518"/>
    <a:srgbClr val="0055A5"/>
    <a:srgbClr val="FFCC00"/>
    <a:srgbClr val="FFF6D4"/>
    <a:srgbClr val="FFEEAB"/>
    <a:srgbClr val="3D3C3C"/>
    <a:srgbClr val="AC8300"/>
    <a:srgbClr val="525050"/>
    <a:srgbClr val="DAA520"/>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4642" autoAdjust="0"/>
  </p:normalViewPr>
  <p:slideViewPr>
    <p:cSldViewPr snapToGrid="0">
      <p:cViewPr varScale="1">
        <p:scale>
          <a:sx n="62" d="100"/>
          <a:sy n="62" d="100"/>
        </p:scale>
        <p:origin x="2412" y="66"/>
      </p:cViewPr>
      <p:guideLst/>
    </p:cSldViewPr>
  </p:slideViewPr>
  <p:notesTextViewPr>
    <p:cViewPr>
      <p:scale>
        <a:sx n="3" d="2"/>
        <a:sy n="3" d="2"/>
      </p:scale>
      <p:origin x="0" y="0"/>
    </p:cViewPr>
  </p:notesTextViewPr>
  <p:sorterViewPr>
    <p:cViewPr>
      <p:scale>
        <a:sx n="100" d="100"/>
        <a:sy n="100" d="100"/>
      </p:scale>
      <p:origin x="0" y="-20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30/03/2024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creativecommons.org/licenses/by/2.0/deed.en"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All words from this lesson are on the three AO GCSE wordlists, with the following exception(s):</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Edexcel: </a:t>
            </a:r>
            <a:r>
              <a:rPr lang="en-GB" sz="1200" b="1" i="0" u="sng" strike="noStrike" dirty="0" err="1">
                <a:solidFill>
                  <a:schemeClr val="dk1"/>
                </a:solidFill>
                <a:latin typeface="Calibri"/>
                <a:ea typeface="Calibri"/>
                <a:cs typeface="Calibri"/>
                <a:sym typeface="Calibri"/>
              </a:rPr>
              <a:t>sacar</a:t>
            </a:r>
            <a:br>
              <a:rPr lang="en-GB" sz="1200" b="1" i="0" u="none" strike="noStrike" dirty="0">
                <a:solidFill>
                  <a:schemeClr val="dk1"/>
                </a:solidFill>
                <a:latin typeface="Calibri"/>
                <a:ea typeface="Calibri"/>
                <a:cs typeface="Calibri"/>
                <a:sym typeface="Calibri"/>
              </a:rPr>
            </a:b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alguno</a:t>
            </a:r>
            <a:r>
              <a:rPr lang="en-GB" sz="1800" dirty="0">
                <a:effectLst/>
                <a:latin typeface="Calibri" panose="020F0502020204030204" pitchFamily="34" charset="0"/>
                <a:ea typeface="Calibri" panose="020F0502020204030204" pitchFamily="34" charset="0"/>
                <a:cs typeface="Times New Roman" panose="02020603050405020304" pitchFamily="18" charset="0"/>
              </a:rPr>
              <a:t> as indefinite adjective </a:t>
            </a:r>
            <a:r>
              <a:rPr lang="es-ES" sz="1800" dirty="0">
                <a:effectLst/>
                <a:latin typeface="Calibri" panose="020F0502020204030204" pitchFamily="34" charset="0"/>
                <a:ea typeface="Calibri" panose="020F0502020204030204" pitchFamily="34" charset="0"/>
                <a:cs typeface="Times New Roman" panose="02020603050405020304" pitchFamily="18" charset="0"/>
              </a:rPr>
              <a:t>(irregular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form</a:t>
            </a:r>
            <a:r>
              <a:rPr lang="es-ES" sz="1800" dirty="0">
                <a:effectLst/>
                <a:latin typeface="Calibri" panose="020F0502020204030204" pitchFamily="34" charset="0"/>
                <a:ea typeface="Calibri" panose="020F0502020204030204" pitchFamily="34" charset="0"/>
                <a:cs typeface="Times New Roman" panose="02020603050405020304" pitchFamily="18" charset="0"/>
              </a:rPr>
              <a:t> algún; regular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forms</a:t>
            </a:r>
            <a:r>
              <a:rPr lang="es-ES" sz="1800" dirty="0">
                <a:effectLst/>
                <a:latin typeface="Calibri" panose="020F0502020204030204" pitchFamily="34" charset="0"/>
                <a:ea typeface="Calibri" panose="020F0502020204030204" pitchFamily="34" charset="0"/>
                <a:cs typeface="Times New Roman" panose="02020603050405020304" pitchFamily="18" charset="0"/>
              </a:rPr>
              <a:t> alguna/os/as)</a:t>
            </a:r>
            <a:endParaRPr lang="en-GB"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Revisited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regular -</a:t>
            </a:r>
            <a:r>
              <a:rPr lang="en-GB" sz="1200" b="1" i="0" u="none" strike="noStrike" cap="none" dirty="0" err="1">
                <a:solidFill>
                  <a:schemeClr val="dk1"/>
                </a:solidFill>
                <a:latin typeface="Calibri"/>
                <a:ea typeface="Calibri"/>
                <a:cs typeface="Calibri"/>
                <a:sym typeface="Calibri"/>
              </a:rPr>
              <a:t>ar</a:t>
            </a:r>
            <a:r>
              <a:rPr lang="en-GB" sz="1200" b="1" i="0" u="none" strike="noStrike" cap="none" dirty="0">
                <a:solidFill>
                  <a:schemeClr val="dk1"/>
                </a:solidFill>
                <a:latin typeface="Calibri"/>
                <a:ea typeface="Calibri"/>
                <a:cs typeface="Calibri"/>
                <a:sym typeface="Calibri"/>
              </a:rPr>
              <a:t> verbs: 1st, 2nd, 3rd person singular PAST preterite (-é, -</a:t>
            </a:r>
            <a:r>
              <a:rPr lang="en-GB" sz="1200" b="1" i="0" u="none" strike="noStrike" cap="none" dirty="0" err="1">
                <a:solidFill>
                  <a:schemeClr val="dk1"/>
                </a:solidFill>
                <a:latin typeface="Calibri"/>
                <a:ea typeface="Calibri"/>
                <a:cs typeface="Calibri"/>
                <a:sym typeface="Calibri"/>
              </a:rPr>
              <a:t>aste</a:t>
            </a:r>
            <a:r>
              <a:rPr lang="en-GB" sz="1200" b="1" i="0" u="none" strike="noStrike" cap="none" dirty="0">
                <a:solidFill>
                  <a:schemeClr val="dk1"/>
                </a:solidFill>
                <a:latin typeface="Calibri"/>
                <a:ea typeface="Calibri"/>
                <a:cs typeface="Calibri"/>
                <a:sym typeface="Calibri"/>
              </a:rPr>
              <a:t> &amp; -ó)</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yes-no questions with raised intonation</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awareness raising of 'did' auxiliary</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subject pronouns </a:t>
            </a:r>
            <a:r>
              <a:rPr lang="en-GB" sz="1200" b="1" i="0" u="none" strike="noStrike" cap="none" dirty="0" err="1">
                <a:solidFill>
                  <a:schemeClr val="dk1"/>
                </a:solidFill>
                <a:latin typeface="Calibri"/>
                <a:ea typeface="Calibri"/>
                <a:cs typeface="Calibri"/>
                <a:sym typeface="Calibri"/>
              </a:rPr>
              <a:t>yo</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tú</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él</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ella</a:t>
            </a:r>
            <a:endParaRPr lang="en-GB" sz="1200" b="1"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(H) 1st person singular c&gt;</a:t>
            </a:r>
            <a:r>
              <a:rPr lang="en-GB" sz="1200" b="0" i="0" u="none" strike="noStrike" cap="none" dirty="0" err="1">
                <a:solidFill>
                  <a:schemeClr val="dk1"/>
                </a:solidFill>
                <a:latin typeface="Calibri"/>
                <a:ea typeface="Calibri"/>
                <a:cs typeface="Calibri"/>
                <a:sym typeface="Calibri"/>
              </a:rPr>
              <a:t>qu</a:t>
            </a:r>
            <a:r>
              <a:rPr lang="en-GB" sz="1200" b="0" i="0" u="none" strike="noStrike" cap="none" dirty="0">
                <a:solidFill>
                  <a:schemeClr val="dk1"/>
                </a:solidFill>
                <a:latin typeface="Calibri"/>
                <a:ea typeface="Calibri"/>
                <a:cs typeface="Calibri"/>
                <a:sym typeface="Calibri"/>
              </a:rPr>
              <a:t> spelling change (e.g. </a:t>
            </a:r>
            <a:r>
              <a:rPr lang="en-GB" sz="1200" b="0" i="0" u="none" strike="noStrike" cap="none" dirty="0" err="1">
                <a:solidFill>
                  <a:schemeClr val="dk1"/>
                </a:solidFill>
                <a:latin typeface="Calibri"/>
                <a:ea typeface="Calibri"/>
                <a:cs typeface="Calibri"/>
                <a:sym typeface="Calibri"/>
              </a:rPr>
              <a:t>sacar</a:t>
            </a:r>
            <a:r>
              <a:rPr lang="en-GB" sz="1200" b="0"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(H) 1st person singular z&gt;c spelling change (e.g. </a:t>
            </a:r>
            <a:r>
              <a:rPr lang="en-GB" sz="1200" b="0" i="0" u="none" strike="noStrike" cap="none" dirty="0" err="1">
                <a:solidFill>
                  <a:schemeClr val="dk1"/>
                </a:solidFill>
                <a:latin typeface="Calibri"/>
                <a:ea typeface="Calibri"/>
                <a:cs typeface="Calibri"/>
                <a:sym typeface="Calibri"/>
              </a:rPr>
              <a:t>empezar</a:t>
            </a:r>
            <a:r>
              <a:rPr lang="en-GB" sz="1200" b="0"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(H) 1st person singular g&gt;</a:t>
            </a:r>
            <a:r>
              <a:rPr lang="en-GB" sz="1200" b="0" i="0" u="none" strike="noStrike" cap="none" dirty="0" err="1">
                <a:solidFill>
                  <a:schemeClr val="dk1"/>
                </a:solidFill>
                <a:latin typeface="Calibri"/>
                <a:ea typeface="Calibri"/>
                <a:cs typeface="Calibri"/>
                <a:sym typeface="Calibri"/>
              </a:rPr>
              <a:t>gu</a:t>
            </a:r>
            <a:r>
              <a:rPr lang="en-GB" sz="1200" b="0" i="0" u="none" strike="noStrike" cap="none" dirty="0">
                <a:solidFill>
                  <a:schemeClr val="dk1"/>
                </a:solidFill>
                <a:latin typeface="Calibri"/>
                <a:ea typeface="Calibri"/>
                <a:cs typeface="Calibri"/>
                <a:sym typeface="Calibri"/>
              </a:rPr>
              <a:t> spelling change (e.g. </a:t>
            </a:r>
            <a:r>
              <a:rPr lang="en-GB" sz="1200" b="0" i="0" u="none" strike="noStrike" cap="none" dirty="0" err="1">
                <a:solidFill>
                  <a:schemeClr val="dk1"/>
                </a:solidFill>
                <a:latin typeface="Calibri"/>
                <a:ea typeface="Calibri"/>
                <a:cs typeface="Calibri"/>
                <a:sym typeface="Calibri"/>
              </a:rPr>
              <a:t>llegar</a:t>
            </a:r>
            <a:r>
              <a:rPr lang="en-GB" sz="1200" b="0"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prenominal adjectives e.g. </a:t>
            </a:r>
            <a:r>
              <a:rPr lang="en-GB" sz="1200" b="0" i="0" u="none" strike="noStrike" cap="none" dirty="0" err="1">
                <a:solidFill>
                  <a:schemeClr val="dk1"/>
                </a:solidFill>
                <a:latin typeface="Calibri"/>
                <a:ea typeface="Calibri"/>
                <a:cs typeface="Calibri"/>
                <a:sym typeface="Calibri"/>
              </a:rPr>
              <a:t>buen</a:t>
            </a:r>
            <a:r>
              <a:rPr lang="en-GB" sz="1200" b="0" i="0" u="none" strike="noStrike" cap="none" dirty="0">
                <a:solidFill>
                  <a:schemeClr val="dk1"/>
                </a:solidFill>
                <a:latin typeface="Calibri"/>
                <a:ea typeface="Calibri"/>
                <a:cs typeface="Calibri"/>
                <a:sym typeface="Calibri"/>
              </a:rPr>
              <a:t>, gran, mal</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default omission of subject pronouns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contexts where overt use (of subject pronouns) is appropriate i.e. change of subject and emphasis</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 </a:t>
            </a:r>
            <a:r>
              <a:rPr lang="en-GB" sz="1800" b="1" dirty="0">
                <a:effectLst/>
                <a:latin typeface="Calibri" panose="020F0502020204030204" pitchFamily="34" charset="0"/>
                <a:ea typeface="Calibri" panose="020F0502020204030204" pitchFamily="34" charset="0"/>
              </a:rPr>
              <a:t>[</a:t>
            </a:r>
            <a:r>
              <a:rPr lang="en-GB" sz="1800" b="1" dirty="0" err="1">
                <a:effectLst/>
                <a:latin typeface="Calibri" panose="020F0502020204030204" pitchFamily="34" charset="0"/>
                <a:ea typeface="Calibri" panose="020F0502020204030204" pitchFamily="34" charset="0"/>
              </a:rPr>
              <a:t>gue</a:t>
            </a:r>
            <a:r>
              <a:rPr lang="en-GB" sz="1800" b="1" dirty="0">
                <a:effectLst/>
                <a:latin typeface="Calibri" panose="020F0502020204030204" pitchFamily="34" charset="0"/>
                <a:ea typeface="Calibri" panose="020F0502020204030204" pitchFamily="34" charset="0"/>
              </a:rPr>
              <a:t>] vs [</a:t>
            </a:r>
            <a:r>
              <a:rPr lang="en-GB" sz="1800" b="1" dirty="0" err="1">
                <a:effectLst/>
                <a:latin typeface="Calibri" panose="020F0502020204030204" pitchFamily="34" charset="0"/>
                <a:ea typeface="Calibri" panose="020F0502020204030204" pitchFamily="34" charset="0"/>
              </a:rPr>
              <a:t>ge</a:t>
            </a:r>
            <a:r>
              <a:rPr lang="en-GB" sz="1800" b="1" dirty="0">
                <a:effectLst/>
                <a:latin typeface="Calibri" panose="020F0502020204030204" pitchFamily="34" charset="0"/>
                <a:ea typeface="Calibri" panose="020F0502020204030204" pitchFamily="34" charset="0"/>
              </a:rPr>
              <a:t>] </a:t>
            </a:r>
            <a:r>
              <a:rPr lang="en-GB" sz="1800" dirty="0">
                <a:effectLst/>
                <a:latin typeface="Calibri" panose="020F0502020204030204" pitchFamily="34" charset="0"/>
                <a:ea typeface="Calibri" panose="020F0502020204030204" pitchFamily="34" charset="0"/>
              </a:rPr>
              <a:t>/ [</a:t>
            </a:r>
            <a:r>
              <a:rPr lang="en-GB" sz="1800" dirty="0" err="1">
                <a:effectLst/>
                <a:latin typeface="Calibri" panose="020F0502020204030204" pitchFamily="34" charset="0"/>
                <a:ea typeface="Calibri" panose="020F0502020204030204" pitchFamily="34" charset="0"/>
              </a:rPr>
              <a:t>gue</a:t>
            </a:r>
            <a:r>
              <a:rPr lang="en-GB" sz="1800" dirty="0">
                <a:effectLst/>
                <a:latin typeface="Calibri" panose="020F0502020204030204" pitchFamily="34" charset="0"/>
                <a:ea typeface="Calibri" panose="020F0502020204030204" pitchFamily="34" charset="0"/>
              </a:rPr>
              <a:t>] vs [que]</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No new vocabulary is introduced in lesson 1 of this week 10.1.1.1.</a:t>
            </a:r>
            <a:endParaRPr lang="en-GB"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b="1" i="0" dirty="0"/>
              <a:t>Thematic revisited vocabulary</a:t>
            </a:r>
            <a:r>
              <a:rPr lang="en-GB" b="0" i="0" dirty="0"/>
              <a:t>: </a:t>
            </a:r>
            <a:r>
              <a:rPr lang="en-GB" b="0" i="0" u="none" strike="noStrike" dirty="0">
                <a:effectLst/>
                <a:latin typeface="Arial" panose="020B0604020202020204" pitchFamily="34" charset="0"/>
              </a:rPr>
              <a:t>arroz [2882] (H)</a:t>
            </a:r>
            <a:r>
              <a:rPr lang="en-GB" b="0" i="0" u="none" strike="noStrike" dirty="0">
                <a:solidFill>
                  <a:srgbClr val="222222"/>
                </a:solidFill>
                <a:effectLst/>
                <a:latin typeface="Arial" panose="020B0604020202020204" pitchFamily="34" charset="0"/>
              </a:rPr>
              <a:t> </a:t>
            </a:r>
            <a:r>
              <a:rPr lang="en-GB" b="0" i="0" u="none" strike="noStrike" dirty="0" err="1">
                <a:solidFill>
                  <a:srgbClr val="222222"/>
                </a:solidFill>
                <a:effectLst/>
                <a:latin typeface="Arial" panose="020B0604020202020204" pitchFamily="34" charset="0"/>
              </a:rPr>
              <a:t>ambiente</a:t>
            </a:r>
            <a:r>
              <a:rPr lang="en-GB" b="0" i="0" u="none" strike="noStrike" dirty="0">
                <a:solidFill>
                  <a:srgbClr val="222222"/>
                </a:solidFill>
                <a:effectLst/>
                <a:latin typeface="Arial" panose="020B0604020202020204" pitchFamily="34" charset="0"/>
              </a:rPr>
              <a:t> [729] bonito [891] bueno [103] </a:t>
            </a:r>
            <a:r>
              <a:rPr lang="en-GB" b="0" i="0" u="none" strike="noStrike" dirty="0" err="1">
                <a:solidFill>
                  <a:srgbClr val="222222"/>
                </a:solidFill>
                <a:effectLst/>
                <a:latin typeface="Arial" panose="020B0604020202020204" pitchFamily="34" charset="0"/>
              </a:rPr>
              <a:t>buscar</a:t>
            </a:r>
            <a:r>
              <a:rPr lang="en-GB" b="0" i="0" u="none" strike="noStrike" dirty="0">
                <a:solidFill>
                  <a:srgbClr val="222222"/>
                </a:solidFill>
                <a:effectLst/>
                <a:latin typeface="Arial" panose="020B0604020202020204" pitchFamily="34" charset="0"/>
              </a:rPr>
              <a:t> [179] ciudad [178] </a:t>
            </a:r>
            <a:r>
              <a:rPr lang="en-GB" b="0" i="0" u="none" strike="noStrike" dirty="0" err="1">
                <a:solidFill>
                  <a:srgbClr val="222222"/>
                </a:solidFill>
                <a:effectLst/>
                <a:latin typeface="Arial" panose="020B0604020202020204" pitchFamily="34" charset="0"/>
              </a:rPr>
              <a:t>comprar</a:t>
            </a:r>
            <a:r>
              <a:rPr lang="en-GB" b="0" i="0" u="none" strike="noStrike" dirty="0">
                <a:solidFill>
                  <a:srgbClr val="222222"/>
                </a:solidFill>
                <a:effectLst/>
                <a:latin typeface="Arial" panose="020B0604020202020204" pitchFamily="34" charset="0"/>
              </a:rPr>
              <a:t> [361] con [14] </a:t>
            </a:r>
            <a:r>
              <a:rPr lang="en-GB" b="0" i="0" u="none" strike="noStrike" dirty="0" err="1">
                <a:solidFill>
                  <a:srgbClr val="222222"/>
                </a:solidFill>
                <a:effectLst/>
                <a:latin typeface="Arial" panose="020B0604020202020204" pitchFamily="34" charset="0"/>
              </a:rPr>
              <a:t>dejar</a:t>
            </a:r>
            <a:r>
              <a:rPr lang="en-GB" b="0" i="0" u="none" strike="noStrike" dirty="0">
                <a:solidFill>
                  <a:srgbClr val="222222"/>
                </a:solidFill>
                <a:effectLst/>
                <a:latin typeface="Arial" panose="020B0604020202020204" pitchFamily="34" charset="0"/>
              </a:rPr>
              <a:t> [86] </a:t>
            </a:r>
            <a:r>
              <a:rPr lang="en-GB" b="0" i="0" u="none" strike="noStrike" dirty="0" err="1">
                <a:solidFill>
                  <a:srgbClr val="222222"/>
                </a:solidFill>
                <a:effectLst/>
                <a:latin typeface="Arial" panose="020B0604020202020204" pitchFamily="34" charset="0"/>
              </a:rPr>
              <a:t>derecha</a:t>
            </a:r>
            <a:r>
              <a:rPr lang="en-GB" b="0" i="0" u="none" strike="noStrike" dirty="0">
                <a:solidFill>
                  <a:srgbClr val="222222"/>
                </a:solidFill>
                <a:effectLst/>
                <a:latin typeface="Arial" panose="020B0604020202020204" pitchFamily="34" charset="0"/>
              </a:rPr>
              <a:t> [1573] </a:t>
            </a:r>
            <a:r>
              <a:rPr lang="en-GB" b="0" i="0" u="none" strike="noStrike" dirty="0" err="1">
                <a:solidFill>
                  <a:srgbClr val="222222"/>
                </a:solidFill>
                <a:effectLst/>
                <a:latin typeface="Arial" panose="020B0604020202020204" pitchFamily="34" charset="0"/>
              </a:rPr>
              <a:t>empezar</a:t>
            </a:r>
            <a:r>
              <a:rPr lang="en-GB" b="0" i="0" u="none" strike="noStrike" dirty="0">
                <a:solidFill>
                  <a:srgbClr val="222222"/>
                </a:solidFill>
                <a:effectLst/>
                <a:latin typeface="Arial" panose="020B0604020202020204" pitchFamily="34" charset="0"/>
              </a:rPr>
              <a:t> [175] </a:t>
            </a:r>
            <a:r>
              <a:rPr lang="en-GB" b="0" i="0" u="none" strike="noStrike" dirty="0" err="1">
                <a:solidFill>
                  <a:srgbClr val="222222"/>
                </a:solidFill>
                <a:effectLst/>
                <a:latin typeface="Arial" panose="020B0604020202020204" pitchFamily="34" charset="0"/>
              </a:rPr>
              <a:t>favor</a:t>
            </a:r>
            <a:r>
              <a:rPr lang="en-GB" b="0" i="0" u="none" strike="noStrike" dirty="0">
                <a:solidFill>
                  <a:srgbClr val="222222"/>
                </a:solidFill>
                <a:effectLst/>
                <a:latin typeface="Arial" panose="020B0604020202020204" pitchFamily="34" charset="0"/>
              </a:rPr>
              <a:t> [516] </a:t>
            </a:r>
            <a:r>
              <a:rPr lang="en-GB" b="0" i="0" u="none" strike="noStrike" dirty="0" err="1">
                <a:solidFill>
                  <a:srgbClr val="222222"/>
                </a:solidFill>
                <a:effectLst/>
                <a:latin typeface="Arial" panose="020B0604020202020204" pitchFamily="34" charset="0"/>
              </a:rPr>
              <a:t>foto</a:t>
            </a:r>
            <a:r>
              <a:rPr lang="en-GB" b="0" i="0" u="none" strike="noStrike" dirty="0">
                <a:solidFill>
                  <a:srgbClr val="222222"/>
                </a:solidFill>
                <a:effectLst/>
                <a:latin typeface="Arial" panose="020B0604020202020204" pitchFamily="34" charset="0"/>
              </a:rPr>
              <a:t> [882] </a:t>
            </a:r>
            <a:r>
              <a:rPr lang="en-GB" b="0" i="0" u="none" strike="noStrike" dirty="0" err="1">
                <a:solidFill>
                  <a:srgbClr val="222222"/>
                </a:solidFill>
                <a:effectLst/>
                <a:latin typeface="Arial" panose="020B0604020202020204" pitchFamily="34" charset="0"/>
              </a:rPr>
              <a:t>izquierda</a:t>
            </a:r>
            <a:r>
              <a:rPr lang="en-GB" b="0" i="0" u="none" strike="noStrike" dirty="0">
                <a:solidFill>
                  <a:srgbClr val="222222"/>
                </a:solidFill>
                <a:effectLst/>
                <a:latin typeface="Arial" panose="020B0604020202020204" pitchFamily="34" charset="0"/>
              </a:rPr>
              <a:t> [1352] largo [300] </a:t>
            </a:r>
            <a:r>
              <a:rPr lang="en-GB" b="0" i="0" u="none" strike="noStrike" dirty="0" err="1">
                <a:solidFill>
                  <a:srgbClr val="222222"/>
                </a:solidFill>
                <a:effectLst/>
                <a:latin typeface="Arial" panose="020B0604020202020204" pitchFamily="34" charset="0"/>
              </a:rPr>
              <a:t>llegar</a:t>
            </a:r>
            <a:r>
              <a:rPr lang="en-GB" b="0" i="0" u="none" strike="noStrike" dirty="0">
                <a:solidFill>
                  <a:srgbClr val="222222"/>
                </a:solidFill>
                <a:effectLst/>
                <a:latin typeface="Arial" panose="020B0604020202020204" pitchFamily="34" charset="0"/>
              </a:rPr>
              <a:t> [75] </a:t>
            </a:r>
            <a:r>
              <a:rPr lang="en-GB" b="0" i="0" u="none" strike="noStrike" dirty="0" err="1">
                <a:solidFill>
                  <a:srgbClr val="222222"/>
                </a:solidFill>
                <a:effectLst/>
                <a:latin typeface="Arial" panose="020B0604020202020204" pitchFamily="34" charset="0"/>
              </a:rPr>
              <a:t>malo</a:t>
            </a:r>
            <a:r>
              <a:rPr lang="en-GB" b="0" i="0" u="none" strike="noStrike" dirty="0">
                <a:solidFill>
                  <a:srgbClr val="222222"/>
                </a:solidFill>
                <a:effectLst/>
                <a:latin typeface="Arial" panose="020B0604020202020204" pitchFamily="34" charset="0"/>
              </a:rPr>
              <a:t> [160] </a:t>
            </a:r>
            <a:r>
              <a:rPr lang="en-GB" b="0" i="0" u="none" strike="noStrike" dirty="0" err="1">
                <a:solidFill>
                  <a:srgbClr val="222222"/>
                </a:solidFill>
                <a:effectLst/>
                <a:latin typeface="Arial" panose="020B0604020202020204" pitchFamily="34" charset="0"/>
              </a:rPr>
              <a:t>marzo</a:t>
            </a:r>
            <a:r>
              <a:rPr lang="en-GB" b="0" i="0" u="none" strike="noStrike" dirty="0">
                <a:solidFill>
                  <a:srgbClr val="222222"/>
                </a:solidFill>
                <a:effectLst/>
                <a:latin typeface="Arial" panose="020B0604020202020204" pitchFamily="34" charset="0"/>
              </a:rPr>
              <a:t> [1231] </a:t>
            </a:r>
            <a:r>
              <a:rPr lang="en-GB" b="0" i="0" u="none" strike="noStrike" dirty="0" err="1">
                <a:solidFill>
                  <a:srgbClr val="222222"/>
                </a:solidFill>
                <a:effectLst/>
                <a:latin typeface="Arial" panose="020B0604020202020204" pitchFamily="34" charset="0"/>
              </a:rPr>
              <a:t>móvil</a:t>
            </a:r>
            <a:r>
              <a:rPr lang="en-GB" b="0" i="0" u="none" strike="noStrike" dirty="0">
                <a:solidFill>
                  <a:srgbClr val="222222"/>
                </a:solidFill>
                <a:effectLst/>
                <a:latin typeface="Arial" panose="020B0604020202020204" pitchFamily="34" charset="0"/>
              </a:rPr>
              <a:t> [2143] o [29] </a:t>
            </a:r>
            <a:r>
              <a:rPr lang="en-GB" b="0" i="0" u="none" strike="noStrike" dirty="0" err="1">
                <a:solidFill>
                  <a:srgbClr val="222222"/>
                </a:solidFill>
                <a:effectLst/>
                <a:latin typeface="Arial" panose="020B0604020202020204" pitchFamily="34" charset="0"/>
              </a:rPr>
              <a:t>participar</a:t>
            </a:r>
            <a:r>
              <a:rPr lang="en-GB" b="0" i="0" u="none" strike="noStrike" dirty="0">
                <a:solidFill>
                  <a:srgbClr val="222222"/>
                </a:solidFill>
                <a:effectLst/>
                <a:latin typeface="Arial" panose="020B0604020202020204" pitchFamily="34" charset="0"/>
              </a:rPr>
              <a:t> [593] </a:t>
            </a:r>
            <a:r>
              <a:rPr lang="en-GB" b="0" i="0" u="none" strike="noStrike" dirty="0" err="1">
                <a:solidFill>
                  <a:srgbClr val="222222"/>
                </a:solidFill>
                <a:effectLst/>
                <a:latin typeface="Arial" panose="020B0604020202020204" pitchFamily="34" charset="0"/>
              </a:rPr>
              <a:t>pregunta</a:t>
            </a:r>
            <a:r>
              <a:rPr lang="en-GB" b="0" i="0" u="none" strike="noStrike" dirty="0">
                <a:solidFill>
                  <a:srgbClr val="222222"/>
                </a:solidFill>
                <a:effectLst/>
                <a:latin typeface="Arial" panose="020B0604020202020204" pitchFamily="34" charset="0"/>
              </a:rPr>
              <a:t> [507] </a:t>
            </a:r>
            <a:r>
              <a:rPr lang="en-GB" b="0" i="0" u="none" strike="noStrike" dirty="0">
                <a:effectLst/>
                <a:latin typeface="Arial" panose="020B0604020202020204" pitchFamily="34" charset="0"/>
              </a:rPr>
              <a:t>regalo [1986] (H) </a:t>
            </a:r>
            <a:r>
              <a:rPr lang="en-GB" b="0" i="0" u="none" strike="noStrike" dirty="0" err="1">
                <a:solidFill>
                  <a:srgbClr val="222222"/>
                </a:solidFill>
                <a:effectLst/>
                <a:latin typeface="Arial" panose="020B0604020202020204" pitchFamily="34" charset="0"/>
              </a:rPr>
              <a:t>restaurante</a:t>
            </a:r>
            <a:r>
              <a:rPr lang="en-GB" b="0" i="0" u="none" strike="noStrike" dirty="0">
                <a:solidFill>
                  <a:srgbClr val="222222"/>
                </a:solidFill>
                <a:effectLst/>
                <a:latin typeface="Arial" panose="020B0604020202020204" pitchFamily="34" charset="0"/>
              </a:rPr>
              <a:t> [2636] </a:t>
            </a:r>
            <a:r>
              <a:rPr lang="en-GB" b="0" i="0" u="none" strike="noStrike" dirty="0" err="1">
                <a:solidFill>
                  <a:srgbClr val="222222"/>
                </a:solidFill>
                <a:effectLst/>
                <a:latin typeface="Arial" panose="020B0604020202020204" pitchFamily="34" charset="0"/>
              </a:rPr>
              <a:t>ropa</a:t>
            </a:r>
            <a:r>
              <a:rPr lang="en-GB" b="0" i="0" u="none" strike="noStrike" dirty="0">
                <a:solidFill>
                  <a:srgbClr val="222222"/>
                </a:solidFill>
                <a:effectLst/>
                <a:latin typeface="Arial" panose="020B0604020202020204" pitchFamily="34" charset="0"/>
              </a:rPr>
              <a:t> [782] </a:t>
            </a:r>
            <a:r>
              <a:rPr lang="en-GB" b="0" i="0" u="none" strike="noStrike" dirty="0" err="1">
                <a:solidFill>
                  <a:srgbClr val="222222"/>
                </a:solidFill>
                <a:effectLst/>
                <a:latin typeface="Arial" panose="020B0604020202020204" pitchFamily="34" charset="0"/>
              </a:rPr>
              <a:t>sacar</a:t>
            </a:r>
            <a:r>
              <a:rPr lang="en-GB" b="0" i="0" u="none" strike="noStrike" dirty="0">
                <a:solidFill>
                  <a:srgbClr val="222222"/>
                </a:solidFill>
                <a:effectLst/>
                <a:latin typeface="Arial" panose="020B0604020202020204" pitchFamily="34" charset="0"/>
              </a:rPr>
              <a:t> [273] </a:t>
            </a:r>
            <a:r>
              <a:rPr lang="en-GB" b="0" i="0" u="none" strike="noStrike" dirty="0" err="1">
                <a:solidFill>
                  <a:srgbClr val="222222"/>
                </a:solidFill>
                <a:effectLst/>
                <a:latin typeface="Arial" panose="020B0604020202020204" pitchFamily="34" charset="0"/>
              </a:rPr>
              <a:t>todas</a:t>
            </a:r>
            <a:r>
              <a:rPr lang="en-GB" b="0" i="0" u="none" strike="noStrike" dirty="0">
                <a:solidFill>
                  <a:srgbClr val="222222"/>
                </a:solidFill>
                <a:effectLst/>
                <a:latin typeface="Arial" panose="020B0604020202020204" pitchFamily="34" charset="0"/>
              </a:rPr>
              <a:t> </a:t>
            </a:r>
            <a:r>
              <a:rPr lang="en-GB" b="0" i="0" u="none" strike="noStrike" dirty="0" err="1">
                <a:solidFill>
                  <a:srgbClr val="222222"/>
                </a:solidFill>
                <a:effectLst/>
                <a:latin typeface="Arial" panose="020B0604020202020204" pitchFamily="34" charset="0"/>
              </a:rPr>
              <a:t>partes</a:t>
            </a:r>
            <a:r>
              <a:rPr lang="en-GB" b="0" i="0" u="none" strike="noStrike" dirty="0">
                <a:solidFill>
                  <a:srgbClr val="222222"/>
                </a:solidFill>
                <a:effectLst/>
                <a:latin typeface="Arial" panose="020B0604020202020204" pitchFamily="34" charset="0"/>
              </a:rPr>
              <a:t> [n/a] </a:t>
            </a:r>
            <a:r>
              <a:rPr lang="en-GB" b="0" i="0" u="none" strike="noStrike" dirty="0" err="1">
                <a:solidFill>
                  <a:srgbClr val="222222"/>
                </a:solidFill>
                <a:effectLst/>
                <a:latin typeface="Arial" panose="020B0604020202020204" pitchFamily="34" charset="0"/>
              </a:rPr>
              <a:t>tren</a:t>
            </a:r>
            <a:r>
              <a:rPr lang="en-GB" b="0" i="0" u="none" strike="noStrike" dirty="0">
                <a:solidFill>
                  <a:srgbClr val="222222"/>
                </a:solidFill>
                <a:effectLst/>
                <a:latin typeface="Arial" panose="020B0604020202020204" pitchFamily="34" charset="0"/>
              </a:rPr>
              <a:t> [1488] </a:t>
            </a:r>
            <a:r>
              <a:rPr lang="en-GB" b="0" i="0" u="none" strike="noStrike" dirty="0" err="1">
                <a:solidFill>
                  <a:srgbClr val="222222"/>
                </a:solidFill>
                <a:effectLst/>
                <a:latin typeface="Arial" panose="020B0604020202020204" pitchFamily="34" charset="0"/>
              </a:rPr>
              <a:t>viaje</a:t>
            </a:r>
            <a:r>
              <a:rPr lang="en-GB" b="0" i="0" u="none" strike="noStrike" dirty="0">
                <a:solidFill>
                  <a:srgbClr val="222222"/>
                </a:solidFill>
                <a:effectLst/>
                <a:latin typeface="Arial" panose="020B0604020202020204" pitchFamily="34" charset="0"/>
              </a:rPr>
              <a:t> [519] </a:t>
            </a:r>
            <a:r>
              <a:rPr lang="en-GB" b="0" i="0" u="none" strike="noStrike" dirty="0" err="1">
                <a:solidFill>
                  <a:srgbClr val="222222"/>
                </a:solidFill>
                <a:effectLst/>
                <a:latin typeface="Arial" panose="020B0604020202020204" pitchFamily="34" charset="0"/>
              </a:rPr>
              <a:t>visitar</a:t>
            </a:r>
            <a:r>
              <a:rPr lang="en-GB" b="0" i="0" u="none" strike="noStrike" dirty="0">
                <a:solidFill>
                  <a:srgbClr val="222222"/>
                </a:solidFill>
                <a:effectLst/>
                <a:latin typeface="Arial" panose="020B0604020202020204" pitchFamily="34" charset="0"/>
              </a:rPr>
              <a:t> [792] vista [408] y [4] </a:t>
            </a:r>
            <a:r>
              <a:rPr lang="en-GB" b="1" i="0" u="none" strike="noStrike" dirty="0">
                <a:solidFill>
                  <a:srgbClr val="222222"/>
                </a:solidFill>
                <a:effectLst/>
                <a:latin typeface="Arial" panose="020B0604020202020204" pitchFamily="34" charset="0"/>
              </a:rPr>
              <a:t>(32)</a:t>
            </a:r>
          </a:p>
          <a:p>
            <a:pPr marL="0" lvl="0" indent="0" algn="l" rtl="0">
              <a:lnSpc>
                <a:spcPct val="100000"/>
              </a:lnSpc>
              <a:spcBef>
                <a:spcPts val="0"/>
              </a:spcBef>
              <a:spcAft>
                <a:spcPts val="0"/>
              </a:spcAft>
              <a:buSzPts val="1400"/>
              <a:buNone/>
            </a:pPr>
            <a:r>
              <a:rPr lang="en-GB" b="1" i="0" u="none" strike="noStrike" dirty="0">
                <a:solidFill>
                  <a:srgbClr val="000000"/>
                </a:solidFill>
                <a:effectLst/>
                <a:latin typeface="docs-Century Gothic"/>
              </a:rPr>
              <a:t>Spaced repetition: </a:t>
            </a:r>
            <a:r>
              <a:rPr lang="en-GB" b="0" i="0" u="none" strike="noStrike" dirty="0" err="1">
                <a:solidFill>
                  <a:srgbClr val="000000"/>
                </a:solidFill>
                <a:effectLst/>
                <a:latin typeface="docs-Century Gothic"/>
              </a:rPr>
              <a:t>fumar</a:t>
            </a:r>
            <a:r>
              <a:rPr lang="en-GB" b="0" i="0" u="none" strike="noStrike" dirty="0">
                <a:solidFill>
                  <a:srgbClr val="000000"/>
                </a:solidFill>
                <a:effectLst/>
                <a:latin typeface="docs-Century Gothic"/>
              </a:rPr>
              <a:t> [1883]; </a:t>
            </a:r>
            <a:r>
              <a:rPr lang="en-GB" b="0" i="0" u="none" strike="noStrike" dirty="0" err="1">
                <a:solidFill>
                  <a:srgbClr val="000000"/>
                </a:solidFill>
                <a:effectLst/>
                <a:latin typeface="docs-Century Gothic"/>
              </a:rPr>
              <a:t>información</a:t>
            </a:r>
            <a:r>
              <a:rPr lang="en-GB" b="0" i="0" u="none" strike="noStrike" dirty="0">
                <a:solidFill>
                  <a:srgbClr val="000000"/>
                </a:solidFill>
                <a:effectLst/>
                <a:latin typeface="docs-Century Gothic"/>
              </a:rPr>
              <a:t> [326]; </a:t>
            </a:r>
            <a:r>
              <a:rPr lang="en-GB" b="0" i="0" u="none" strike="noStrike" dirty="0" err="1">
                <a:solidFill>
                  <a:srgbClr val="000000"/>
                </a:solidFill>
                <a:effectLst/>
                <a:latin typeface="docs-Century Gothic"/>
              </a:rPr>
              <a:t>vuelo</a:t>
            </a:r>
            <a:r>
              <a:rPr lang="en-GB" b="0" i="0" u="none" strike="noStrike" dirty="0">
                <a:solidFill>
                  <a:srgbClr val="000000"/>
                </a:solidFill>
                <a:effectLst/>
                <a:latin typeface="docs-Century Gothic"/>
              </a:rPr>
              <a:t> [1739]; </a:t>
            </a:r>
            <a:r>
              <a:rPr lang="en-GB" b="0" i="0" u="none" strike="noStrike" dirty="0" err="1">
                <a:solidFill>
                  <a:srgbClr val="000000"/>
                </a:solidFill>
                <a:effectLst/>
                <a:latin typeface="docs-Century Gothic"/>
              </a:rPr>
              <a:t>europeo</a:t>
            </a:r>
            <a:r>
              <a:rPr lang="en-GB" b="0" i="0" u="none" strike="noStrike" dirty="0">
                <a:solidFill>
                  <a:srgbClr val="000000"/>
                </a:solidFill>
                <a:effectLst/>
                <a:latin typeface="docs-Century Gothic"/>
              </a:rPr>
              <a:t> [721]; </a:t>
            </a:r>
            <a:r>
              <a:rPr lang="en-GB" b="0" i="0" u="none" strike="noStrike" dirty="0" err="1">
                <a:solidFill>
                  <a:srgbClr val="FF0000"/>
                </a:solidFill>
                <a:effectLst/>
                <a:latin typeface="docs-Century Gothic"/>
              </a:rPr>
              <a:t>mío</a:t>
            </a:r>
            <a:r>
              <a:rPr lang="en-GB" b="0" i="0" u="none" strike="noStrike" dirty="0">
                <a:solidFill>
                  <a:srgbClr val="FF0000"/>
                </a:solidFill>
                <a:effectLst/>
                <a:latin typeface="docs-Century Gothic"/>
              </a:rPr>
              <a:t> [676]; </a:t>
            </a:r>
            <a:r>
              <a:rPr lang="en-GB" b="0" i="0" u="none" strike="noStrike" dirty="0" err="1">
                <a:solidFill>
                  <a:srgbClr val="FF0000"/>
                </a:solidFill>
                <a:effectLst/>
                <a:latin typeface="docs-Century Gothic"/>
              </a:rPr>
              <a:t>suyo</a:t>
            </a:r>
            <a:r>
              <a:rPr lang="en-GB" b="0" i="0" u="none" strike="noStrike" dirty="0">
                <a:solidFill>
                  <a:srgbClr val="FF0000"/>
                </a:solidFill>
                <a:effectLst/>
                <a:latin typeface="docs-Century Gothic"/>
              </a:rPr>
              <a:t> [1002]; </a:t>
            </a:r>
            <a:r>
              <a:rPr lang="en-GB" b="0" i="0" u="none" strike="noStrike" dirty="0" err="1">
                <a:solidFill>
                  <a:srgbClr val="FF0000"/>
                </a:solidFill>
                <a:effectLst/>
                <a:latin typeface="docs-Century Gothic"/>
              </a:rPr>
              <a:t>tuyo</a:t>
            </a:r>
            <a:r>
              <a:rPr lang="en-GB" b="0" i="0" u="none" strike="noStrike" dirty="0">
                <a:solidFill>
                  <a:srgbClr val="FF0000"/>
                </a:solidFill>
                <a:effectLst/>
                <a:latin typeface="docs-Century Gothic"/>
              </a:rPr>
              <a:t> [1717]; </a:t>
            </a:r>
            <a:r>
              <a:rPr lang="en-GB" b="0" i="0" u="none" strike="noStrike" dirty="0" err="1">
                <a:solidFill>
                  <a:srgbClr val="000000"/>
                </a:solidFill>
                <a:effectLst/>
                <a:latin typeface="docs-Century Gothic"/>
              </a:rPr>
              <a:t>hambre</a:t>
            </a:r>
            <a:r>
              <a:rPr lang="en-GB" b="0" i="0" u="none" strike="noStrike" dirty="0">
                <a:solidFill>
                  <a:srgbClr val="000000"/>
                </a:solidFill>
                <a:effectLst/>
                <a:latin typeface="docs-Century Gothic"/>
              </a:rPr>
              <a:t> [1262]; </a:t>
            </a:r>
            <a:r>
              <a:rPr lang="en-GB" b="0" i="0" u="none" strike="noStrike" dirty="0" err="1">
                <a:solidFill>
                  <a:srgbClr val="000000"/>
                </a:solidFill>
                <a:effectLst/>
                <a:latin typeface="docs-Century Gothic"/>
              </a:rPr>
              <a:t>recuerdo</a:t>
            </a:r>
            <a:r>
              <a:rPr lang="en-GB" b="0" i="0" u="none" strike="noStrike" dirty="0">
                <a:solidFill>
                  <a:srgbClr val="000000"/>
                </a:solidFill>
                <a:effectLst/>
                <a:latin typeface="docs-Century Gothic"/>
              </a:rPr>
              <a:t> [771]; </a:t>
            </a:r>
            <a:r>
              <a:rPr lang="en-GB" b="0" i="0" u="none" strike="noStrike" dirty="0" err="1">
                <a:solidFill>
                  <a:srgbClr val="000000"/>
                </a:solidFill>
                <a:effectLst/>
                <a:latin typeface="docs-Century Gothic"/>
              </a:rPr>
              <a:t>sed</a:t>
            </a:r>
            <a:r>
              <a:rPr lang="en-GB" b="0" i="0" u="none" strike="noStrike" dirty="0">
                <a:solidFill>
                  <a:srgbClr val="000000"/>
                </a:solidFill>
                <a:effectLst/>
                <a:latin typeface="docs-Century Gothic"/>
              </a:rPr>
              <a:t> [N/A]; lo </a:t>
            </a:r>
            <a:r>
              <a:rPr lang="en-GB" b="0" i="0" u="none" strike="noStrike" dirty="0" err="1">
                <a:solidFill>
                  <a:srgbClr val="000000"/>
                </a:solidFill>
                <a:effectLst/>
                <a:latin typeface="docs-Century Gothic"/>
              </a:rPr>
              <a:t>siento</a:t>
            </a:r>
            <a:r>
              <a:rPr lang="en-GB" b="0" i="0" u="none" strike="noStrike" dirty="0">
                <a:solidFill>
                  <a:srgbClr val="000000"/>
                </a:solidFill>
                <a:effectLst/>
                <a:latin typeface="docs-Century Gothic"/>
              </a:rPr>
              <a:t> [n/a]; </a:t>
            </a:r>
            <a:r>
              <a:rPr lang="en-GB" b="0" i="0" u="none" strike="noStrike" dirty="0" err="1">
                <a:solidFill>
                  <a:srgbClr val="000000"/>
                </a:solidFill>
                <a:effectLst/>
                <a:latin typeface="docs-Century Gothic"/>
              </a:rPr>
              <a:t>tener</a:t>
            </a:r>
            <a:r>
              <a:rPr lang="en-GB" b="0" i="0" u="none" strike="noStrike" dirty="0">
                <a:solidFill>
                  <a:srgbClr val="000000"/>
                </a:solidFill>
                <a:effectLst/>
                <a:latin typeface="docs-Century Gothic"/>
              </a:rPr>
              <a:t> </a:t>
            </a:r>
            <a:r>
              <a:rPr lang="en-GB" b="0" i="0" u="none" strike="noStrike" dirty="0" err="1">
                <a:solidFill>
                  <a:srgbClr val="000000"/>
                </a:solidFill>
                <a:effectLst/>
                <a:latin typeface="docs-Century Gothic"/>
              </a:rPr>
              <a:t>ganas</a:t>
            </a:r>
            <a:r>
              <a:rPr lang="en-GB" b="0" i="0" u="none" strike="noStrike" dirty="0">
                <a:solidFill>
                  <a:srgbClr val="000000"/>
                </a:solidFill>
                <a:effectLst/>
                <a:latin typeface="docs-Century Gothic"/>
              </a:rPr>
              <a:t> [n/a]; </a:t>
            </a:r>
            <a:r>
              <a:rPr lang="en-GB" b="0" i="0" u="none" strike="noStrike" dirty="0" err="1">
                <a:solidFill>
                  <a:srgbClr val="000000"/>
                </a:solidFill>
                <a:effectLst/>
                <a:latin typeface="docs-Century Gothic"/>
              </a:rPr>
              <a:t>había</a:t>
            </a:r>
            <a:r>
              <a:rPr lang="en-GB" b="0" i="0" u="none" strike="noStrike" dirty="0">
                <a:solidFill>
                  <a:srgbClr val="000000"/>
                </a:solidFill>
                <a:effectLst/>
                <a:latin typeface="docs-Century Gothic"/>
              </a:rPr>
              <a:t> [13]; </a:t>
            </a:r>
            <a:r>
              <a:rPr lang="en-GB" b="0" i="0" u="none" strike="noStrike" dirty="0" err="1">
                <a:solidFill>
                  <a:srgbClr val="000000"/>
                </a:solidFill>
                <a:effectLst/>
                <a:latin typeface="docs-Century Gothic"/>
              </a:rPr>
              <a:t>tenía</a:t>
            </a:r>
            <a:r>
              <a:rPr lang="en-GB" b="0" i="0" u="none" strike="noStrike" dirty="0">
                <a:solidFill>
                  <a:srgbClr val="000000"/>
                </a:solidFill>
                <a:effectLst/>
                <a:latin typeface="docs-Century Gothic"/>
              </a:rPr>
              <a:t> [19]; </a:t>
            </a:r>
            <a:r>
              <a:rPr lang="en-GB" b="0" i="0" u="none" strike="noStrike" dirty="0" err="1">
                <a:solidFill>
                  <a:srgbClr val="FF0000"/>
                </a:solidFill>
                <a:effectLst/>
                <a:latin typeface="docs-Century Gothic"/>
              </a:rPr>
              <a:t>maravilloso</a:t>
            </a:r>
            <a:r>
              <a:rPr lang="en-GB" b="0" i="0" u="none" strike="noStrike" dirty="0">
                <a:solidFill>
                  <a:srgbClr val="FF0000"/>
                </a:solidFill>
                <a:effectLst/>
                <a:latin typeface="docs-Century Gothic"/>
              </a:rPr>
              <a:t> [1526]</a:t>
            </a:r>
            <a:br>
              <a:rPr lang="en-GB" b="0" i="0" dirty="0"/>
            </a:br>
            <a:r>
              <a:rPr lang="en-GB" b="1" i="0" dirty="0"/>
              <a:t>Revisited function words</a:t>
            </a:r>
            <a:r>
              <a:rPr lang="en-GB" b="0" i="0" dirty="0"/>
              <a:t>: </a:t>
            </a:r>
            <a:r>
              <a:rPr lang="en-GB" b="0" i="0" u="none" strike="noStrike" dirty="0" err="1">
                <a:solidFill>
                  <a:srgbClr val="000000"/>
                </a:solidFill>
                <a:effectLst/>
                <a:latin typeface="docs-Century Gothic"/>
              </a:rPr>
              <a:t>buen</a:t>
            </a:r>
            <a:r>
              <a:rPr lang="en-GB" b="0" i="0" u="none" strike="noStrike" dirty="0">
                <a:solidFill>
                  <a:srgbClr val="000000"/>
                </a:solidFill>
                <a:effectLst/>
                <a:latin typeface="docs-Century Gothic"/>
              </a:rPr>
              <a:t> [103]; mal [360]; </a:t>
            </a:r>
            <a:r>
              <a:rPr lang="en-GB" b="0" i="0" u="none" strike="noStrike" dirty="0" err="1">
                <a:solidFill>
                  <a:srgbClr val="000000"/>
                </a:solidFill>
                <a:effectLst/>
                <a:latin typeface="docs-Century Gothic"/>
              </a:rPr>
              <a:t>yo</a:t>
            </a:r>
            <a:r>
              <a:rPr lang="en-GB" b="0" i="0" u="none" strike="noStrike" dirty="0">
                <a:solidFill>
                  <a:srgbClr val="000000"/>
                </a:solidFill>
                <a:effectLst/>
                <a:latin typeface="docs-Century Gothic"/>
              </a:rPr>
              <a:t> [28]; </a:t>
            </a:r>
            <a:r>
              <a:rPr lang="en-GB" b="0" i="0" u="none" strike="noStrike" dirty="0" err="1">
                <a:solidFill>
                  <a:srgbClr val="000000"/>
                </a:solidFill>
                <a:effectLst/>
                <a:latin typeface="docs-Century Gothic"/>
              </a:rPr>
              <a:t>tu</a:t>
            </a:r>
            <a:r>
              <a:rPr lang="en-GB" b="0" i="0" u="none" strike="noStrike" dirty="0">
                <a:solidFill>
                  <a:srgbClr val="000000"/>
                </a:solidFill>
                <a:effectLst/>
                <a:latin typeface="docs-Century Gothic"/>
              </a:rPr>
              <a:t> [184]; </a:t>
            </a:r>
            <a:r>
              <a:rPr lang="en-GB" b="0" i="0" u="none" strike="noStrike" dirty="0" err="1">
                <a:solidFill>
                  <a:srgbClr val="000000"/>
                </a:solidFill>
                <a:effectLst/>
                <a:latin typeface="docs-Century Gothic"/>
              </a:rPr>
              <a:t>él</a:t>
            </a:r>
            <a:r>
              <a:rPr lang="en-GB" b="0" i="0" u="none" strike="noStrike" dirty="0">
                <a:solidFill>
                  <a:srgbClr val="000000"/>
                </a:solidFill>
                <a:effectLst/>
                <a:latin typeface="docs-Century Gothic"/>
              </a:rPr>
              <a:t> [9]; </a:t>
            </a:r>
            <a:r>
              <a:rPr lang="en-GB" b="0" i="0" u="none" strike="noStrike" dirty="0" err="1">
                <a:solidFill>
                  <a:srgbClr val="000000"/>
                </a:solidFill>
                <a:effectLst/>
                <a:latin typeface="docs-Century Gothic"/>
              </a:rPr>
              <a:t>ella</a:t>
            </a:r>
            <a:r>
              <a:rPr lang="en-GB" b="0" i="0" u="none" strike="noStrike" dirty="0">
                <a:solidFill>
                  <a:srgbClr val="000000"/>
                </a:solidFill>
                <a:effectLst/>
                <a:latin typeface="docs-Century Gothic"/>
              </a:rPr>
              <a:t> [72]; no [11]; gran [66]; </a:t>
            </a:r>
            <a:r>
              <a:rPr lang="en-GB" b="0" i="0" u="none" strike="noStrike" dirty="0" err="1">
                <a:solidFill>
                  <a:srgbClr val="000000"/>
                </a:solidFill>
                <a:effectLst/>
                <a:latin typeface="docs-Century Gothic"/>
              </a:rPr>
              <a:t>segundo</a:t>
            </a:r>
            <a:r>
              <a:rPr lang="en-GB" b="0" i="0" u="none" strike="noStrike" dirty="0">
                <a:solidFill>
                  <a:srgbClr val="000000"/>
                </a:solidFill>
                <a:effectLst/>
                <a:latin typeface="docs-Century Gothic"/>
              </a:rPr>
              <a:t> [223]; tercer [450]; </a:t>
            </a:r>
            <a:r>
              <a:rPr lang="en-GB" b="0" i="0" u="none" strike="noStrike" dirty="0" err="1">
                <a:solidFill>
                  <a:srgbClr val="000000"/>
                </a:solidFill>
                <a:effectLst/>
                <a:latin typeface="docs-Century Gothic"/>
              </a:rPr>
              <a:t>tercero</a:t>
            </a:r>
            <a:r>
              <a:rPr lang="en-GB" b="0" i="0" u="none" strike="noStrike" dirty="0">
                <a:solidFill>
                  <a:srgbClr val="000000"/>
                </a:solidFill>
                <a:effectLst/>
                <a:latin typeface="docs-Century Gothic"/>
              </a:rPr>
              <a:t> [450]; </a:t>
            </a:r>
            <a:r>
              <a:rPr lang="en-GB" b="0" i="0" u="none" strike="noStrike" dirty="0" err="1">
                <a:solidFill>
                  <a:srgbClr val="000000"/>
                </a:solidFill>
                <a:effectLst/>
                <a:latin typeface="docs-Century Gothic"/>
              </a:rPr>
              <a:t>grande</a:t>
            </a:r>
            <a:r>
              <a:rPr lang="en-GB" b="0" i="0" u="none" strike="noStrike" dirty="0">
                <a:solidFill>
                  <a:srgbClr val="000000"/>
                </a:solidFill>
                <a:effectLst/>
                <a:latin typeface="docs-Century Gothic"/>
              </a:rPr>
              <a:t> [66] </a:t>
            </a:r>
          </a:p>
          <a:p>
            <a:pPr marL="0" lvl="0" indent="0" algn="l" rtl="0">
              <a:lnSpc>
                <a:spcPct val="100000"/>
              </a:lnSpc>
              <a:spcBef>
                <a:spcPts val="0"/>
              </a:spcBef>
              <a:spcAft>
                <a:spcPts val="0"/>
              </a:spcAft>
              <a:buSzPts val="1400"/>
              <a:buNone/>
            </a:pPr>
            <a:endParaRPr lang="en-GB" b="0" i="0" u="none" strike="noStrike" dirty="0">
              <a:solidFill>
                <a:srgbClr val="00000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2826824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2 minutes</a:t>
            </a:r>
            <a:endParaRPr lang="en-ES" b="1" dirty="0"/>
          </a:p>
          <a:p>
            <a:endParaRPr lang="en-ES" b="1" dirty="0"/>
          </a:p>
          <a:p>
            <a:r>
              <a:rPr lang="en-ES" b="1" dirty="0"/>
              <a:t>Aim:</a:t>
            </a:r>
            <a:r>
              <a:rPr lang="en-GB" b="1" dirty="0"/>
              <a:t> </a:t>
            </a:r>
            <a:r>
              <a:rPr lang="en-GB" b="0" dirty="0"/>
              <a:t>to recap the use of subject pronouns.</a:t>
            </a:r>
            <a:endParaRPr lang="en-ES" b="1" dirty="0"/>
          </a:p>
          <a:p>
            <a:endParaRPr lang="en-ES" b="1" dirty="0"/>
          </a:p>
          <a:p>
            <a:r>
              <a:rPr lang="en-ES" b="1" dirty="0"/>
              <a:t>Procedure:</a:t>
            </a:r>
            <a:endParaRPr lang="en-GB" b="1" dirty="0"/>
          </a:p>
          <a:p>
            <a:pPr marL="228600" indent="-228600">
              <a:buAutoNum type="arabicPeriod"/>
            </a:pPr>
            <a:r>
              <a:rPr lang="en-US" b="0" dirty="0"/>
              <a:t>Click to bring up the explanation.</a:t>
            </a:r>
          </a:p>
          <a:p>
            <a:pPr marL="228600" indent="-228600">
              <a:buAutoNum type="arabicPeriod"/>
            </a:pPr>
            <a:r>
              <a:rPr lang="en-US" b="0" dirty="0"/>
              <a:t>Elicit </a:t>
            </a:r>
            <a:r>
              <a:rPr lang="en-US" b="0" baseline="0" dirty="0"/>
              <a:t>translations of examples from students.</a:t>
            </a:r>
          </a:p>
        </p:txBody>
      </p:sp>
      <p:sp>
        <p:nvSpPr>
          <p:cNvPr id="4" name="Slide Number Placeholder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2584335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6 minutes</a:t>
            </a:r>
            <a:endParaRPr lang="en-ES" b="1" dirty="0"/>
          </a:p>
          <a:p>
            <a:endParaRPr lang="en-ES" b="1" dirty="0"/>
          </a:p>
          <a:p>
            <a:r>
              <a:rPr lang="en-ES" b="1" dirty="0"/>
              <a:t>Aim:</a:t>
            </a:r>
            <a:r>
              <a:rPr lang="en-GB" b="1" dirty="0"/>
              <a:t> </a:t>
            </a:r>
            <a:r>
              <a:rPr lang="en-GB" b="0" dirty="0"/>
              <a:t>to recap –AR verb endings in the </a:t>
            </a:r>
            <a:r>
              <a:rPr lang="en-GB" b="0" dirty="0" err="1"/>
              <a:t>preterite</a:t>
            </a:r>
            <a:r>
              <a:rPr lang="en-GB" b="0" dirty="0"/>
              <a:t> for singular persons and make the connection with the relevant subject pronoun.</a:t>
            </a:r>
            <a:endParaRPr lang="en-ES" b="1" dirty="0"/>
          </a:p>
          <a:p>
            <a:endParaRPr lang="en-ES" b="1" dirty="0"/>
          </a:p>
          <a:p>
            <a:r>
              <a:rPr lang="en-ES" b="1" dirty="0"/>
              <a:t>Procedure:</a:t>
            </a:r>
          </a:p>
          <a:p>
            <a:pPr marL="228600" indent="-228600">
              <a:buAutoNum type="arabicPeriod"/>
            </a:pPr>
            <a:r>
              <a:rPr lang="en-GB" dirty="0"/>
              <a:t>Students read each of the sentences, taking particular notice of the subject pronoun.</a:t>
            </a:r>
          </a:p>
          <a:p>
            <a:pPr marL="228600" indent="-228600">
              <a:buAutoNum type="arabicPeriod"/>
            </a:pPr>
            <a:r>
              <a:rPr lang="en-GB" dirty="0"/>
              <a:t>Students select the verb with the correct </a:t>
            </a:r>
            <a:r>
              <a:rPr lang="en-GB" dirty="0" err="1"/>
              <a:t>preterite</a:t>
            </a:r>
            <a:r>
              <a:rPr lang="en-GB" dirty="0"/>
              <a:t> ending to match the subject pronoun.</a:t>
            </a:r>
          </a:p>
          <a:p>
            <a:pPr marL="228600" indent="-228600">
              <a:buAutoNum type="arabicPeriod"/>
            </a:pPr>
            <a:r>
              <a:rPr lang="en-GB" dirty="0"/>
              <a:t>Click to reveal the correct answers.</a:t>
            </a:r>
          </a:p>
          <a:p>
            <a:pPr marL="228600" indent="-228600">
              <a:buAutoNum type="arabicPeriod"/>
            </a:pPr>
            <a:r>
              <a:rPr lang="en-GB" dirty="0"/>
              <a:t>If time allows, students could make their own sentences with the other verb options </a:t>
            </a:r>
            <a:r>
              <a:rPr lang="en-GB" b="0" i="0" u="none" dirty="0"/>
              <a:t>by adding the correct subject pronouns.</a:t>
            </a:r>
            <a:endParaRPr lang="en-ES" b="0" i="0" u="none" dirty="0"/>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3327129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6 minutes</a:t>
            </a:r>
            <a:endParaRPr lang="en-ES" b="1" dirty="0"/>
          </a:p>
          <a:p>
            <a:endParaRPr lang="en-ES" b="1" dirty="0"/>
          </a:p>
          <a:p>
            <a:r>
              <a:rPr lang="en-ES" b="1" dirty="0"/>
              <a:t>Aim:</a:t>
            </a:r>
            <a:r>
              <a:rPr lang="en-GB" b="1" dirty="0"/>
              <a:t> </a:t>
            </a:r>
            <a:r>
              <a:rPr lang="en-GB" b="0" dirty="0"/>
              <a:t>to practise aural recognition of </a:t>
            </a:r>
            <a:r>
              <a:rPr lang="en-GB" b="0" dirty="0" err="1"/>
              <a:t>preterite</a:t>
            </a:r>
            <a:r>
              <a:rPr lang="en-GB" b="0" dirty="0"/>
              <a:t> tense verb endings for verbs in singular persons (-é, -</a:t>
            </a:r>
            <a:r>
              <a:rPr lang="en-GB" b="0" dirty="0" err="1"/>
              <a:t>aste</a:t>
            </a:r>
            <a:r>
              <a:rPr lang="en-GB" b="0" dirty="0"/>
              <a:t>, -ó) and matching these with the relevant subject pronoun.</a:t>
            </a:r>
            <a:endParaRPr lang="en-ES" b="1" dirty="0"/>
          </a:p>
          <a:p>
            <a:endParaRPr lang="en-ES" b="1" dirty="0"/>
          </a:p>
          <a:p>
            <a:r>
              <a:rPr lang="en-ES" b="1" dirty="0"/>
              <a:t>Procedure:</a:t>
            </a:r>
          </a:p>
          <a:p>
            <a:pPr marL="228600" indent="-228600">
              <a:buAutoNum type="arabicParenR"/>
            </a:pPr>
            <a:r>
              <a:rPr lang="en-GB" dirty="0"/>
              <a:t>Listen to the partial voice messages.  Each message contains 1-3 verbs in the </a:t>
            </a:r>
            <a:r>
              <a:rPr lang="en-GB" dirty="0" err="1"/>
              <a:t>preterite</a:t>
            </a:r>
            <a:r>
              <a:rPr lang="en-GB" dirty="0"/>
              <a:t> tense.</a:t>
            </a:r>
          </a:p>
          <a:p>
            <a:pPr marL="228600" indent="-228600">
              <a:buAutoNum type="arabicParenR"/>
            </a:pPr>
            <a:r>
              <a:rPr lang="en-GB" dirty="0"/>
              <a:t>Write down the correct ending for the verb, according to what is heard in the message.</a:t>
            </a:r>
          </a:p>
          <a:p>
            <a:pPr marL="228600" indent="-228600">
              <a:buAutoNum type="arabicParenR"/>
            </a:pPr>
            <a:r>
              <a:rPr lang="en-GB" dirty="0"/>
              <a:t>Add the correct subject pronoun to match the verb ending.</a:t>
            </a:r>
          </a:p>
          <a:p>
            <a:pPr marL="228600" indent="-228600">
              <a:buAutoNum type="arabicParenR"/>
            </a:pPr>
            <a:r>
              <a:rPr lang="en-GB" dirty="0"/>
              <a:t>Elicit answers from students and click the cream audio buttons to listen and check against the full audio versions.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1</a:t>
            </a:r>
            <a:r>
              <a:rPr lang="en-ES" b="1" dirty="0"/>
              <a:t>:</a:t>
            </a:r>
            <a:endParaRPr lang="en-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¿y </a:t>
            </a:r>
            <a:r>
              <a:rPr lang="en-GB" dirty="0" err="1"/>
              <a:t>Papá</a:t>
            </a:r>
            <a:r>
              <a:rPr lang="en-GB" dirty="0"/>
              <a:t>? ¿____ </a:t>
            </a:r>
            <a:r>
              <a:rPr lang="en-GB" dirty="0" err="1"/>
              <a:t>ayudó</a:t>
            </a:r>
            <a:r>
              <a:rPr lang="en-GB" dirty="0"/>
              <a:t> a </a:t>
            </a:r>
            <a:r>
              <a:rPr lang="en-GB" dirty="0" err="1"/>
              <a:t>encontrar</a:t>
            </a:r>
            <a:r>
              <a:rPr lang="en-GB" dirty="0"/>
              <a:t> los regalos para los </a:t>
            </a:r>
            <a:r>
              <a:rPr lang="en-GB" dirty="0" err="1"/>
              <a:t>abuelos</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¿o ___ </a:t>
            </a:r>
            <a:r>
              <a:rPr lang="en-GB" dirty="0" err="1"/>
              <a:t>miró</a:t>
            </a:r>
            <a:r>
              <a:rPr lang="en-GB" dirty="0"/>
              <a:t> las vistas </a:t>
            </a:r>
            <a:r>
              <a:rPr lang="en-GB" dirty="0" err="1"/>
              <a:t>bonitas</a:t>
            </a:r>
            <a:r>
              <a:rPr lang="en-GB" dirty="0"/>
              <a:t> </a:t>
            </a:r>
            <a:r>
              <a:rPr lang="en-GB" dirty="0" err="1"/>
              <a:t>mientras</a:t>
            </a:r>
            <a:r>
              <a:rPr lang="en-GB" dirty="0"/>
              <a:t> que ___ </a:t>
            </a:r>
            <a:r>
              <a:rPr lang="en-GB" dirty="0" err="1"/>
              <a:t>compraste</a:t>
            </a:r>
            <a:r>
              <a:rPr lang="en-GB" dirty="0"/>
              <a:t> </a:t>
            </a:r>
            <a:r>
              <a:rPr lang="en-GB" dirty="0" err="1"/>
              <a:t>todo</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Después</a:t>
            </a:r>
            <a:r>
              <a:rPr lang="en-GB" dirty="0"/>
              <a:t> que ____ </a:t>
            </a:r>
            <a:r>
              <a:rPr lang="en-GB" dirty="0" err="1"/>
              <a:t>tomaste</a:t>
            </a:r>
            <a:r>
              <a:rPr lang="en-GB" dirty="0"/>
              <a:t> el </a:t>
            </a:r>
            <a:r>
              <a:rPr lang="en-GB" dirty="0" err="1"/>
              <a:t>autobus</a:t>
            </a:r>
            <a:r>
              <a:rPr lang="en-GB" dirty="0"/>
              <a:t>, ___ </a:t>
            </a:r>
            <a:r>
              <a:rPr lang="en-GB" dirty="0" err="1"/>
              <a:t>buscó</a:t>
            </a:r>
            <a:r>
              <a:rPr lang="en-GB" dirty="0"/>
              <a:t> la tienda de </a:t>
            </a:r>
            <a:r>
              <a:rPr lang="en-GB" dirty="0" err="1"/>
              <a:t>ropa</a:t>
            </a:r>
            <a:r>
              <a:rPr lang="en-GB" dirty="0"/>
              <a:t> y ___ </a:t>
            </a:r>
            <a:r>
              <a:rPr lang="en-GB" dirty="0" err="1"/>
              <a:t>encontré</a:t>
            </a:r>
            <a:r>
              <a:rPr lang="en-GB" dirty="0"/>
              <a:t> un </a:t>
            </a:r>
            <a:r>
              <a:rPr lang="en-GB" dirty="0" err="1"/>
              <a:t>restaurante</a:t>
            </a:r>
            <a:r>
              <a:rPr lang="en-GB" dirty="0"/>
              <a:t> </a:t>
            </a:r>
            <a:r>
              <a:rPr lang="en-GB" dirty="0" err="1"/>
              <a:t>en</a:t>
            </a:r>
            <a:r>
              <a:rPr lang="en-GB" dirty="0"/>
              <a:t> el </a:t>
            </a:r>
            <a:r>
              <a:rPr lang="en-GB" dirty="0" err="1"/>
              <a:t>centro</a:t>
            </a:r>
            <a:r>
              <a:rPr lang="en-GB" dirty="0"/>
              <a:t> </a:t>
            </a:r>
            <a:r>
              <a:rPr lang="en-GB" dirty="0" err="1"/>
              <a:t>porque</a:t>
            </a:r>
            <a:r>
              <a:rPr lang="en-GB" dirty="0"/>
              <a:t> </a:t>
            </a:r>
            <a:r>
              <a:rPr lang="en-GB" dirty="0" err="1"/>
              <a:t>tenía</a:t>
            </a:r>
            <a:r>
              <a:rPr lang="en-GB" dirty="0"/>
              <a:t> 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___ </a:t>
            </a:r>
            <a:r>
              <a:rPr lang="en-GB" dirty="0" err="1"/>
              <a:t>tomé</a:t>
            </a:r>
            <a:r>
              <a:rPr lang="en-GB" dirty="0"/>
              <a:t> un </a:t>
            </a:r>
            <a:r>
              <a:rPr lang="en-GB" dirty="0" err="1"/>
              <a:t>zumo</a:t>
            </a:r>
            <a:r>
              <a:rPr lang="en-GB" dirty="0"/>
              <a:t> de </a:t>
            </a:r>
            <a:r>
              <a:rPr lang="en-GB" dirty="0" err="1"/>
              <a:t>naranja</a:t>
            </a:r>
            <a:r>
              <a:rPr lang="en-GB" dirty="0"/>
              <a:t>* y ___ </a:t>
            </a:r>
            <a:r>
              <a:rPr lang="en-GB" dirty="0" err="1"/>
              <a:t>probó</a:t>
            </a:r>
            <a:r>
              <a:rPr lang="en-GB" dirty="0"/>
              <a:t> la horchata*.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ES" dirty="0"/>
              <a:t>____ particip</a:t>
            </a:r>
            <a:r>
              <a:rPr lang="en-GB" dirty="0"/>
              <a:t>é</a:t>
            </a:r>
            <a:r>
              <a:rPr lang="en-ES" dirty="0"/>
              <a:t> en unas actividades en la playa pero</a:t>
            </a:r>
            <a:r>
              <a:rPr lang="en-GB" dirty="0"/>
              <a:t> </a:t>
            </a:r>
            <a:r>
              <a:rPr lang="en-ES" dirty="0"/>
              <a:t>____ lleg</a:t>
            </a:r>
            <a:r>
              <a:rPr lang="en-GB" dirty="0"/>
              <a:t>ó</a:t>
            </a:r>
            <a:r>
              <a:rPr lang="en-ES" dirty="0"/>
              <a:t> tarde</a:t>
            </a:r>
            <a:r>
              <a:rPr lang="en-GB" dirty="0"/>
              <a:t> y sin </a:t>
            </a:r>
            <a:r>
              <a:rPr lang="en-GB" dirty="0" err="1"/>
              <a:t>el</a:t>
            </a:r>
            <a:r>
              <a:rPr lang="en-GB" dirty="0"/>
              <a:t> </a:t>
            </a:r>
            <a:r>
              <a:rPr lang="en-GB" dirty="0" err="1"/>
              <a:t>móvil</a:t>
            </a:r>
            <a:r>
              <a:rPr lang="en-ES" dirty="0"/>
              <a:t>.</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___</a:t>
            </a:r>
            <a:r>
              <a:rPr lang="en-GB" dirty="0" err="1"/>
              <a:t>regresé</a:t>
            </a:r>
            <a:r>
              <a:rPr lang="en-GB" dirty="0"/>
              <a:t> al </a:t>
            </a:r>
            <a:r>
              <a:rPr lang="en-GB" dirty="0" err="1"/>
              <a:t>restaurante</a:t>
            </a:r>
            <a:r>
              <a:rPr lang="es-ES" dirty="0"/>
              <a:t> y ___ lo buscó en el hotel.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Más </a:t>
            </a:r>
            <a:r>
              <a:rPr lang="en-GB" dirty="0" err="1"/>
              <a:t>tarde</a:t>
            </a:r>
            <a:r>
              <a:rPr lang="en-GB" dirty="0"/>
              <a:t>, ___ </a:t>
            </a:r>
            <a:r>
              <a:rPr lang="en-GB" dirty="0" err="1"/>
              <a:t>nadé</a:t>
            </a:r>
            <a:r>
              <a:rPr lang="en-GB" dirty="0"/>
              <a:t> </a:t>
            </a:r>
            <a:r>
              <a:rPr lang="en-GB" dirty="0" err="1"/>
              <a:t>en</a:t>
            </a:r>
            <a:r>
              <a:rPr lang="en-GB" dirty="0"/>
              <a:t> el mar </a:t>
            </a:r>
            <a:r>
              <a:rPr lang="en-GB" dirty="0" err="1"/>
              <a:t>mientras</a:t>
            </a:r>
            <a:r>
              <a:rPr lang="en-GB" dirty="0"/>
              <a:t> que ___ </a:t>
            </a:r>
            <a:r>
              <a:rPr lang="en-GB" dirty="0" err="1"/>
              <a:t>empezó</a:t>
            </a:r>
            <a:r>
              <a:rPr lang="en-GB" dirty="0"/>
              <a:t> a leer la </a:t>
            </a:r>
            <a:r>
              <a:rPr lang="en-GB" dirty="0" err="1"/>
              <a:t>revista</a:t>
            </a:r>
            <a:r>
              <a:rPr lang="en-GB" dirty="0"/>
              <a:t> que ___ </a:t>
            </a:r>
            <a:r>
              <a:rPr lang="en-GB" dirty="0" err="1"/>
              <a:t>compraste</a:t>
            </a:r>
            <a:r>
              <a:rPr lang="en-GB" dirty="0"/>
              <a:t> el fin de </a:t>
            </a:r>
            <a:r>
              <a:rPr lang="en-GB" dirty="0" err="1"/>
              <a:t>semana</a:t>
            </a:r>
            <a:r>
              <a:rPr lang="en-GB" dirty="0"/>
              <a:t>.</a:t>
            </a:r>
          </a:p>
          <a:p>
            <a:endParaRPr lang="en-GB" dirty="0"/>
          </a:p>
          <a:p>
            <a:r>
              <a:rPr lang="en-GB" b="1" dirty="0"/>
              <a:t>Note: </a:t>
            </a:r>
            <a:r>
              <a:rPr lang="en-GB" dirty="0"/>
              <a:t>Time permitting, students could listen to the full audio again to listen for other details. For example:</a:t>
            </a:r>
          </a:p>
          <a:p>
            <a:pPr marL="171450" indent="-171450">
              <a:buFontTx/>
              <a:buChar char="-"/>
            </a:pPr>
            <a:r>
              <a:rPr lang="en-GB" dirty="0"/>
              <a:t>Who are the presents for?</a:t>
            </a:r>
          </a:p>
          <a:p>
            <a:pPr marL="171450" indent="-171450">
              <a:buFontTx/>
              <a:buChar char="-"/>
            </a:pPr>
            <a:r>
              <a:rPr lang="en-GB" dirty="0"/>
              <a:t>Why did they look for a restaurant?</a:t>
            </a:r>
          </a:p>
          <a:p>
            <a:pPr marL="171450" indent="-171450">
              <a:buFontTx/>
              <a:buChar char="-"/>
            </a:pPr>
            <a:r>
              <a:rPr lang="en-GB" dirty="0"/>
              <a:t>What did they have there?</a:t>
            </a:r>
          </a:p>
          <a:p>
            <a:pPr marL="171450" indent="-171450">
              <a:buFontTx/>
              <a:buChar char="-"/>
            </a:pPr>
            <a:r>
              <a:rPr lang="en-GB" dirty="0"/>
              <a:t>Why did Daniel arrive late?</a:t>
            </a:r>
          </a:p>
          <a:p>
            <a:pPr marL="171450" indent="-171450">
              <a:buFontTx/>
              <a:buChar char="-"/>
            </a:pPr>
            <a:r>
              <a:rPr lang="en-GB" dirty="0"/>
              <a:t>What was lost and has it been found?</a:t>
            </a:r>
          </a:p>
          <a:p>
            <a:pPr marL="171450" indent="-171450">
              <a:buFontTx/>
              <a:buChar char="-"/>
            </a:pPr>
            <a:r>
              <a:rPr lang="en-GB" dirty="0"/>
              <a:t>When was the magazine bought?</a:t>
            </a:r>
          </a:p>
          <a:p>
            <a:pPr marL="171450" indent="-171450">
              <a:buFontTx/>
              <a:buChar char="-"/>
            </a:pPr>
            <a:endParaRPr lang="en-GB" dirty="0"/>
          </a:p>
          <a:p>
            <a:pPr marL="0" indent="0">
              <a:buFontTx/>
              <a:buNone/>
            </a:pPr>
            <a:r>
              <a:rPr lang="en-GB" b="1" dirty="0"/>
              <a:t>Transcript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¿y </a:t>
            </a:r>
            <a:r>
              <a:rPr lang="en-GB" dirty="0" err="1"/>
              <a:t>Papá</a:t>
            </a:r>
            <a:r>
              <a:rPr lang="en-GB" dirty="0"/>
              <a:t>? ¿</a:t>
            </a:r>
            <a:r>
              <a:rPr lang="en-GB" dirty="0" err="1"/>
              <a:t>él</a:t>
            </a:r>
            <a:r>
              <a:rPr lang="en-GB" dirty="0"/>
              <a:t> </a:t>
            </a:r>
            <a:r>
              <a:rPr lang="en-GB" dirty="0" err="1"/>
              <a:t>ayudó</a:t>
            </a:r>
            <a:r>
              <a:rPr lang="en-GB" dirty="0"/>
              <a:t> a </a:t>
            </a:r>
            <a:r>
              <a:rPr lang="en-GB" dirty="0" err="1"/>
              <a:t>encontrar</a:t>
            </a:r>
            <a:r>
              <a:rPr lang="en-GB" dirty="0"/>
              <a:t> </a:t>
            </a:r>
            <a:r>
              <a:rPr lang="en-GB" dirty="0" err="1"/>
              <a:t>los</a:t>
            </a:r>
            <a:r>
              <a:rPr lang="en-GB" dirty="0"/>
              <a:t> regalos para </a:t>
            </a:r>
            <a:r>
              <a:rPr lang="en-GB" dirty="0" err="1"/>
              <a:t>los</a:t>
            </a:r>
            <a:r>
              <a:rPr lang="en-GB" dirty="0"/>
              <a:t> </a:t>
            </a:r>
            <a:r>
              <a:rPr lang="en-GB" dirty="0" err="1"/>
              <a:t>abuelos</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¿o </a:t>
            </a:r>
            <a:r>
              <a:rPr lang="en-GB" dirty="0" err="1"/>
              <a:t>él</a:t>
            </a:r>
            <a:r>
              <a:rPr lang="en-GB" dirty="0"/>
              <a:t> </a:t>
            </a:r>
            <a:r>
              <a:rPr lang="en-GB" dirty="0" err="1"/>
              <a:t>miró</a:t>
            </a:r>
            <a:r>
              <a:rPr lang="en-GB" dirty="0"/>
              <a:t> las vistas </a:t>
            </a:r>
            <a:r>
              <a:rPr lang="en-GB" dirty="0" err="1"/>
              <a:t>bonitas</a:t>
            </a:r>
            <a:r>
              <a:rPr lang="en-GB" dirty="0"/>
              <a:t> </a:t>
            </a:r>
            <a:r>
              <a:rPr lang="en-GB" dirty="0" err="1"/>
              <a:t>mientras</a:t>
            </a:r>
            <a:r>
              <a:rPr lang="en-GB" dirty="0"/>
              <a:t> que </a:t>
            </a:r>
            <a:r>
              <a:rPr lang="en-GB" dirty="0" err="1"/>
              <a:t>tú</a:t>
            </a:r>
            <a:r>
              <a:rPr lang="en-GB" dirty="0"/>
              <a:t> </a:t>
            </a:r>
            <a:r>
              <a:rPr lang="en-GB" dirty="0" err="1"/>
              <a:t>compraste</a:t>
            </a:r>
            <a:r>
              <a:rPr lang="en-GB" dirty="0"/>
              <a:t> </a:t>
            </a:r>
            <a:r>
              <a:rPr lang="en-GB" dirty="0" err="1"/>
              <a:t>todo</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Después</a:t>
            </a:r>
            <a:r>
              <a:rPr lang="en-GB" dirty="0"/>
              <a:t> que </a:t>
            </a:r>
            <a:r>
              <a:rPr lang="en-GB" dirty="0" err="1"/>
              <a:t>tú</a:t>
            </a:r>
            <a:r>
              <a:rPr lang="en-GB" dirty="0"/>
              <a:t> </a:t>
            </a:r>
            <a:r>
              <a:rPr lang="en-GB" dirty="0" err="1"/>
              <a:t>tomaste</a:t>
            </a:r>
            <a:r>
              <a:rPr lang="en-GB" dirty="0"/>
              <a:t> </a:t>
            </a:r>
            <a:r>
              <a:rPr lang="en-GB" dirty="0" err="1"/>
              <a:t>el</a:t>
            </a:r>
            <a:r>
              <a:rPr lang="en-GB" dirty="0"/>
              <a:t> </a:t>
            </a:r>
            <a:r>
              <a:rPr lang="en-GB" dirty="0" err="1"/>
              <a:t>autobus</a:t>
            </a:r>
            <a:r>
              <a:rPr lang="en-GB" dirty="0"/>
              <a:t>, </a:t>
            </a:r>
            <a:r>
              <a:rPr lang="en-GB" dirty="0" err="1"/>
              <a:t>él</a:t>
            </a:r>
            <a:r>
              <a:rPr lang="en-GB" dirty="0"/>
              <a:t> </a:t>
            </a:r>
            <a:r>
              <a:rPr lang="en-GB" dirty="0" err="1"/>
              <a:t>buscó</a:t>
            </a:r>
            <a:r>
              <a:rPr lang="en-GB" dirty="0"/>
              <a:t> la tienda de </a:t>
            </a:r>
            <a:r>
              <a:rPr lang="en-GB" dirty="0" err="1"/>
              <a:t>ropa</a:t>
            </a:r>
            <a:r>
              <a:rPr lang="en-GB" dirty="0"/>
              <a:t> y </a:t>
            </a:r>
            <a:r>
              <a:rPr lang="en-GB" dirty="0" err="1"/>
              <a:t>yo</a:t>
            </a:r>
            <a:r>
              <a:rPr lang="en-GB" dirty="0"/>
              <a:t> </a:t>
            </a:r>
            <a:r>
              <a:rPr lang="en-GB" dirty="0" err="1"/>
              <a:t>encontré</a:t>
            </a:r>
            <a:r>
              <a:rPr lang="en-GB" dirty="0"/>
              <a:t> un </a:t>
            </a:r>
            <a:r>
              <a:rPr lang="en-GB" dirty="0" err="1"/>
              <a:t>restaurante</a:t>
            </a:r>
            <a:r>
              <a:rPr lang="en-GB" dirty="0"/>
              <a:t> </a:t>
            </a:r>
            <a:r>
              <a:rPr lang="en-GB" dirty="0" err="1"/>
              <a:t>en</a:t>
            </a:r>
            <a:r>
              <a:rPr lang="en-GB" dirty="0"/>
              <a:t> </a:t>
            </a:r>
            <a:r>
              <a:rPr lang="en-GB" dirty="0" err="1"/>
              <a:t>el</a:t>
            </a:r>
            <a:r>
              <a:rPr lang="en-GB" dirty="0"/>
              <a:t> </a:t>
            </a:r>
            <a:r>
              <a:rPr lang="en-GB" dirty="0" err="1"/>
              <a:t>centro</a:t>
            </a:r>
            <a:r>
              <a:rPr lang="en-GB" dirty="0"/>
              <a:t> </a:t>
            </a:r>
            <a:r>
              <a:rPr lang="en-GB" dirty="0" err="1"/>
              <a:t>porque</a:t>
            </a:r>
            <a:r>
              <a:rPr lang="en-GB" dirty="0"/>
              <a:t> </a:t>
            </a:r>
            <a:r>
              <a:rPr lang="en-GB" dirty="0" err="1"/>
              <a:t>tenía</a:t>
            </a:r>
            <a:r>
              <a:rPr lang="en-GB" dirty="0"/>
              <a:t> 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yo</a:t>
            </a:r>
            <a:r>
              <a:rPr lang="en-GB" dirty="0"/>
              <a:t> </a:t>
            </a:r>
            <a:r>
              <a:rPr lang="en-GB" dirty="0" err="1"/>
              <a:t>tomé</a:t>
            </a:r>
            <a:r>
              <a:rPr lang="en-GB" dirty="0"/>
              <a:t> un </a:t>
            </a:r>
            <a:r>
              <a:rPr lang="en-GB" dirty="0" err="1"/>
              <a:t>zumo</a:t>
            </a:r>
            <a:r>
              <a:rPr lang="en-GB" dirty="0"/>
              <a:t> de </a:t>
            </a:r>
            <a:r>
              <a:rPr lang="en-GB" dirty="0" err="1"/>
              <a:t>naranja</a:t>
            </a:r>
            <a:r>
              <a:rPr lang="en-GB" dirty="0"/>
              <a:t>* y </a:t>
            </a:r>
            <a:r>
              <a:rPr lang="en-GB" dirty="0" err="1"/>
              <a:t>él</a:t>
            </a:r>
            <a:r>
              <a:rPr lang="en-GB" dirty="0"/>
              <a:t> </a:t>
            </a:r>
            <a:r>
              <a:rPr lang="en-GB" dirty="0" err="1"/>
              <a:t>probó</a:t>
            </a:r>
            <a:r>
              <a:rPr lang="en-GB" dirty="0"/>
              <a:t> la horchata*.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ES" dirty="0"/>
              <a:t>yo particip</a:t>
            </a:r>
            <a:r>
              <a:rPr lang="en-GB" dirty="0" err="1"/>
              <a:t>é</a:t>
            </a:r>
            <a:r>
              <a:rPr lang="en-ES" dirty="0"/>
              <a:t> en unas actividades en la playa pero</a:t>
            </a:r>
            <a:r>
              <a:rPr lang="en-GB" dirty="0"/>
              <a:t> </a:t>
            </a:r>
            <a:r>
              <a:rPr lang="en-ES" dirty="0"/>
              <a:t>él lleg</a:t>
            </a:r>
            <a:r>
              <a:rPr lang="en-GB" dirty="0" err="1"/>
              <a:t>ó</a:t>
            </a:r>
            <a:r>
              <a:rPr lang="en-ES" dirty="0"/>
              <a:t> tarde</a:t>
            </a:r>
            <a:r>
              <a:rPr lang="en-GB" dirty="0"/>
              <a:t> y sin </a:t>
            </a:r>
            <a:r>
              <a:rPr lang="en-GB" dirty="0" err="1"/>
              <a:t>el</a:t>
            </a:r>
            <a:r>
              <a:rPr lang="en-GB" dirty="0"/>
              <a:t> </a:t>
            </a:r>
            <a:r>
              <a:rPr lang="en-GB" dirty="0" err="1"/>
              <a:t>móvil</a:t>
            </a:r>
            <a:r>
              <a:rPr lang="en-ES" dirty="0"/>
              <a:t>.</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yo</a:t>
            </a:r>
            <a:r>
              <a:rPr lang="en-GB" dirty="0"/>
              <a:t> </a:t>
            </a:r>
            <a:r>
              <a:rPr lang="en-GB" dirty="0" err="1"/>
              <a:t>regresé</a:t>
            </a:r>
            <a:r>
              <a:rPr lang="en-GB" dirty="0"/>
              <a:t> al </a:t>
            </a:r>
            <a:r>
              <a:rPr lang="en-GB" dirty="0" err="1"/>
              <a:t>restaurante</a:t>
            </a:r>
            <a:r>
              <a:rPr lang="es-ES" dirty="0"/>
              <a:t> y él lo buscó en el hotel.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Más </a:t>
            </a:r>
            <a:r>
              <a:rPr lang="en-GB" dirty="0" err="1"/>
              <a:t>tarde</a:t>
            </a:r>
            <a:r>
              <a:rPr lang="en-GB" dirty="0"/>
              <a:t>, </a:t>
            </a:r>
            <a:r>
              <a:rPr lang="en-GB" dirty="0" err="1"/>
              <a:t>yo</a:t>
            </a:r>
            <a:r>
              <a:rPr lang="en-GB" dirty="0"/>
              <a:t> </a:t>
            </a:r>
            <a:r>
              <a:rPr lang="en-GB" dirty="0" err="1"/>
              <a:t>nadé</a:t>
            </a:r>
            <a:r>
              <a:rPr lang="en-GB" dirty="0"/>
              <a:t> </a:t>
            </a:r>
            <a:r>
              <a:rPr lang="en-GB" dirty="0" err="1"/>
              <a:t>en</a:t>
            </a:r>
            <a:r>
              <a:rPr lang="en-GB" dirty="0"/>
              <a:t> </a:t>
            </a:r>
            <a:r>
              <a:rPr lang="en-GB" dirty="0" err="1"/>
              <a:t>el</a:t>
            </a:r>
            <a:r>
              <a:rPr lang="en-GB" dirty="0"/>
              <a:t> mar </a:t>
            </a:r>
            <a:r>
              <a:rPr lang="en-GB" dirty="0" err="1"/>
              <a:t>mientras</a:t>
            </a:r>
            <a:r>
              <a:rPr lang="en-GB" dirty="0"/>
              <a:t> que </a:t>
            </a:r>
            <a:r>
              <a:rPr lang="en-GB" dirty="0" err="1"/>
              <a:t>él</a:t>
            </a:r>
            <a:r>
              <a:rPr lang="en-GB" dirty="0"/>
              <a:t> </a:t>
            </a:r>
            <a:r>
              <a:rPr lang="en-GB" dirty="0" err="1"/>
              <a:t>empezó</a:t>
            </a:r>
            <a:r>
              <a:rPr lang="en-GB" dirty="0"/>
              <a:t> a leer la </a:t>
            </a:r>
            <a:r>
              <a:rPr lang="en-GB" dirty="0" err="1"/>
              <a:t>revista</a:t>
            </a:r>
            <a:r>
              <a:rPr lang="en-GB" dirty="0"/>
              <a:t> que </a:t>
            </a:r>
            <a:r>
              <a:rPr lang="en-GB" dirty="0" err="1"/>
              <a:t>tú</a:t>
            </a:r>
            <a:r>
              <a:rPr lang="en-GB" dirty="0"/>
              <a:t> </a:t>
            </a:r>
            <a:r>
              <a:rPr lang="en-GB" dirty="0" err="1"/>
              <a:t>compraste</a:t>
            </a:r>
            <a:r>
              <a:rPr lang="en-GB" dirty="0"/>
              <a:t> </a:t>
            </a:r>
            <a:r>
              <a:rPr lang="en-GB" dirty="0" err="1"/>
              <a:t>el</a:t>
            </a:r>
            <a:r>
              <a:rPr lang="en-GB" dirty="0"/>
              <a:t> fin de </a:t>
            </a:r>
            <a:r>
              <a:rPr lang="en-GB" dirty="0" err="1"/>
              <a:t>semana</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naranja</a:t>
            </a:r>
            <a:r>
              <a:rPr lang="en-GB" dirty="0"/>
              <a:t> [2924]; horchata [&gt;5000]</a:t>
            </a:r>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3909643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[1/2]</a:t>
            </a:r>
          </a:p>
          <a:p>
            <a:r>
              <a:rPr lang="en-ES" b="1" dirty="0"/>
              <a:t>Timing: </a:t>
            </a:r>
            <a:r>
              <a:rPr lang="en-ES" b="0" dirty="0"/>
              <a:t>8 minutes</a:t>
            </a:r>
            <a:endParaRPr lang="en-ES" b="1" dirty="0"/>
          </a:p>
          <a:p>
            <a:endParaRPr lang="en-ES" b="1" dirty="0"/>
          </a:p>
          <a:p>
            <a:r>
              <a:rPr lang="en-ES" b="1" dirty="0"/>
              <a:t>Aim:</a:t>
            </a:r>
            <a:r>
              <a:rPr lang="en-GB" b="1" dirty="0"/>
              <a:t> </a:t>
            </a:r>
            <a:r>
              <a:rPr lang="en-GB" b="0" dirty="0"/>
              <a:t>to practise the use of subject pronouns with </a:t>
            </a:r>
            <a:r>
              <a:rPr lang="en-GB" b="0" dirty="0" err="1"/>
              <a:t>preterite</a:t>
            </a:r>
            <a:r>
              <a:rPr lang="en-GB" b="0" dirty="0"/>
              <a:t> verbs in singular persons in oral production.</a:t>
            </a:r>
            <a:endParaRPr lang="en-ES" b="1" dirty="0"/>
          </a:p>
          <a:p>
            <a:endParaRPr lang="en-ES" b="1" dirty="0"/>
          </a:p>
          <a:p>
            <a:r>
              <a:rPr lang="en-E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ES" dirty="0"/>
              <a:t>Student A has one part of the sentence. They read out their </a:t>
            </a:r>
            <a:r>
              <a:rPr lang="en-GB" dirty="0"/>
              <a:t>part</a:t>
            </a:r>
            <a:r>
              <a:rPr lang="en-ES" dirty="0"/>
              <a:t> in Spanish</a:t>
            </a:r>
            <a:r>
              <a:rPr lang="en-GB" dirty="0"/>
              <a:t>, using the correct subject pronouns at the beginning and end of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a:t>
            </a:r>
            <a:r>
              <a:rPr lang="en-ES" dirty="0"/>
              <a:t>tudent B finishes off the sentence</a:t>
            </a:r>
            <a:r>
              <a:rPr lang="en-GB" dirty="0"/>
              <a:t> by reading out their part, however they must conjugate the verb according to the subject pronoun Student A said at the end of the first half of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There is a printable version of the sentences so that they can be distributed to the class.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Answers appear on the following slide with each mouse click.</a:t>
            </a:r>
            <a:endParaRPr lang="en-ES" dirty="0"/>
          </a:p>
          <a:p>
            <a:endParaRPr lang="en-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Adaptation for Higher: a more challenging version of this activity could involve students creating their own endings to the sentences without the prompts. A middle option could be </a:t>
            </a:r>
            <a:r>
              <a:rPr lang="en-GB" sz="1800" i="1" dirty="0">
                <a:effectLst/>
                <a:highlight>
                  <a:srgbClr val="FFFF00"/>
                </a:highlight>
                <a:latin typeface="Century Gothic" panose="020B0502020202020204" pitchFamily="34" charset="0"/>
                <a:ea typeface="DengXian" panose="02010600030101010101" pitchFamily="2" charset="-122"/>
                <a:cs typeface="Arial" panose="020B0604020202020204" pitchFamily="34" charset="0"/>
              </a:rPr>
              <a:t>just provide the infinitive, e.g. </a:t>
            </a:r>
            <a:r>
              <a:rPr lang="en-GB" sz="1800" i="1" dirty="0" err="1">
                <a:effectLst/>
                <a:highlight>
                  <a:srgbClr val="FFFF00"/>
                </a:highlight>
                <a:latin typeface="Century Gothic" panose="020B0502020202020204" pitchFamily="34" charset="0"/>
                <a:ea typeface="DengXian" panose="02010600030101010101" pitchFamily="2" charset="-122"/>
                <a:cs typeface="Arial" panose="020B0604020202020204" pitchFamily="34" charset="0"/>
              </a:rPr>
              <a:t>llegar</a:t>
            </a:r>
            <a:r>
              <a:rPr lang="en-GB" sz="1800" i="1" dirty="0">
                <a:effectLst/>
                <a:highlight>
                  <a:srgbClr val="FFFF00"/>
                </a:highlight>
                <a:latin typeface="Century Gothic" panose="020B0502020202020204" pitchFamily="34" charset="0"/>
                <a:ea typeface="DengXian" panose="02010600030101010101" pitchFamily="2" charset="-122"/>
                <a:cs typeface="Arial" panose="020B0604020202020204" pitchFamily="34" charset="0"/>
              </a:rPr>
              <a:t>, and students need to produce the correct form.</a:t>
            </a:r>
            <a:endParaRPr lang="en-ES" sz="1800" i="1"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ES" i="1" dirty="0"/>
          </a:p>
          <a:p>
            <a:endParaRPr lang="en-ES" dirty="0"/>
          </a:p>
          <a:p>
            <a:endParaRPr lang="en-ES" dirty="0"/>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3278985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endParaRPr lang="en-ES" b="1" dirty="0"/>
          </a:p>
          <a:p>
            <a:endParaRPr lang="en-ES" dirty="0"/>
          </a:p>
          <a:p>
            <a:endParaRPr lang="en-ES" dirty="0"/>
          </a:p>
          <a:p>
            <a:endParaRPr lang="en-ES" dirty="0"/>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3500840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dirty="0"/>
              <a:t>Students will pre-learn the new vocabulary before the next lesson.</a:t>
            </a:r>
          </a:p>
        </p:txBody>
      </p:sp>
      <p:sp>
        <p:nvSpPr>
          <p:cNvPr id="4" name="Slide Number Placeholder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3624656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Calibri"/>
                <a:ea typeface="Calibri"/>
                <a:cs typeface="Calibri"/>
                <a:sym typeface="Calibri"/>
              </a:rPr>
              <a:t>All words from this lesson’s vocabulary are on the three AO GCSE wordlists, with the following exception(s):</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AQA: </a:t>
            </a:r>
            <a:r>
              <a:rPr lang="en-GB" sz="1200" b="1" i="0" u="none" strike="noStrike" dirty="0" err="1">
                <a:solidFill>
                  <a:schemeClr val="dk1"/>
                </a:solidFill>
                <a:latin typeface="Calibri"/>
                <a:ea typeface="Calibri"/>
                <a:cs typeface="Calibri"/>
                <a:sym typeface="Calibri"/>
              </a:rPr>
              <a:t>almorzar</a:t>
            </a:r>
            <a:r>
              <a:rPr lang="en-GB" sz="1200" b="1" i="0" u="none" strike="noStrike" dirty="0">
                <a:solidFill>
                  <a:schemeClr val="dk1"/>
                </a:solidFill>
                <a:latin typeface="Calibri"/>
                <a:ea typeface="Calibri"/>
                <a:cs typeface="Calibri"/>
                <a:sym typeface="Calibri"/>
              </a:rPr>
              <a:t>, RENFE, </a:t>
            </a:r>
            <a:r>
              <a:rPr lang="en-GB" sz="1200" b="1" i="0" u="none" strike="noStrike" dirty="0" err="1">
                <a:solidFill>
                  <a:schemeClr val="dk1"/>
                </a:solidFill>
                <a:latin typeface="Calibri"/>
                <a:ea typeface="Calibri"/>
                <a:cs typeface="Calibri"/>
                <a:sym typeface="Calibri"/>
              </a:rPr>
              <a:t>secar</a:t>
            </a:r>
            <a:r>
              <a:rPr lang="en-GB" sz="1200" b="1" i="0" u="none" strike="noStrike" dirty="0">
                <a:solidFill>
                  <a:schemeClr val="dk1"/>
                </a:solidFill>
                <a:latin typeface="Calibri"/>
                <a:ea typeface="Calibri"/>
                <a:cs typeface="Calibri"/>
                <a:sym typeface="Calibri"/>
              </a:rPr>
              <a:t>, </a:t>
            </a:r>
            <a:r>
              <a:rPr lang="en-GB" sz="1200" b="1" i="0" u="none" strike="noStrike" dirty="0" err="1">
                <a:solidFill>
                  <a:schemeClr val="dk1"/>
                </a:solidFill>
                <a:latin typeface="Calibri"/>
                <a:ea typeface="Calibri"/>
                <a:cs typeface="Calibri"/>
                <a:sym typeface="Calibri"/>
              </a:rPr>
              <a:t>instante</a:t>
            </a:r>
            <a:r>
              <a:rPr lang="en-GB" sz="1200" b="1" i="0" u="none" strike="noStrike" dirty="0">
                <a:solidFill>
                  <a:schemeClr val="dk1"/>
                </a:solidFill>
                <a:latin typeface="Calibri"/>
                <a:ea typeface="Calibri"/>
                <a:cs typeface="Calibri"/>
                <a:sym typeface="Calibri"/>
              </a:rPr>
              <a:t>, </a:t>
            </a:r>
            <a:r>
              <a:rPr lang="en-GB" sz="1200" b="1" i="0" u="none" strike="noStrike" dirty="0" err="1">
                <a:solidFill>
                  <a:schemeClr val="dk1"/>
                </a:solidFill>
                <a:latin typeface="Calibri"/>
                <a:ea typeface="Calibri"/>
                <a:cs typeface="Calibri"/>
                <a:sym typeface="Calibri"/>
              </a:rPr>
              <a:t>lindo</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Edexcel: </a:t>
            </a:r>
            <a:r>
              <a:rPr lang="en-GB" sz="1200" b="1" i="0" u="none" strike="noStrike" dirty="0" err="1">
                <a:solidFill>
                  <a:schemeClr val="dk1"/>
                </a:solidFill>
                <a:latin typeface="Calibri"/>
                <a:ea typeface="Calibri"/>
                <a:cs typeface="Calibri"/>
                <a:sym typeface="Calibri"/>
              </a:rPr>
              <a:t>almorzar</a:t>
            </a:r>
            <a:r>
              <a:rPr lang="en-GB" sz="1200" b="1" i="0" u="none" strike="noStrike" dirty="0">
                <a:solidFill>
                  <a:schemeClr val="dk1"/>
                </a:solidFill>
                <a:latin typeface="Calibri"/>
                <a:ea typeface="Calibri"/>
                <a:cs typeface="Calibri"/>
                <a:sym typeface="Calibri"/>
              </a:rPr>
              <a:t>, </a:t>
            </a:r>
            <a:r>
              <a:rPr lang="en-GB" sz="1200" b="1" i="0" u="none" strike="noStrike" dirty="0" err="1">
                <a:solidFill>
                  <a:schemeClr val="dk1"/>
                </a:solidFill>
                <a:latin typeface="Calibri"/>
                <a:ea typeface="Calibri"/>
                <a:cs typeface="Calibri"/>
                <a:sym typeface="Calibri"/>
              </a:rPr>
              <a:t>pegar</a:t>
            </a:r>
            <a:r>
              <a:rPr lang="en-GB" sz="1200" b="1" i="0" u="none" strike="noStrike" dirty="0">
                <a:solidFill>
                  <a:schemeClr val="dk1"/>
                </a:solidFill>
                <a:latin typeface="Calibri"/>
                <a:ea typeface="Calibri"/>
                <a:cs typeface="Calibri"/>
                <a:sym typeface="Calibri"/>
              </a:rPr>
              <a:t>, RENFE, </a:t>
            </a:r>
            <a:r>
              <a:rPr lang="en-GB" sz="1200" b="1" i="0" u="none" strike="noStrike" dirty="0" err="1">
                <a:solidFill>
                  <a:schemeClr val="dk1"/>
                </a:solidFill>
                <a:latin typeface="Calibri"/>
                <a:ea typeface="Calibri"/>
                <a:cs typeface="Calibri"/>
                <a:sym typeface="Calibri"/>
              </a:rPr>
              <a:t>secar</a:t>
            </a:r>
            <a:r>
              <a:rPr lang="en-GB" sz="1200" b="1" i="0" u="none" strike="noStrike" dirty="0">
                <a:solidFill>
                  <a:schemeClr val="dk1"/>
                </a:solidFill>
                <a:latin typeface="Calibri"/>
                <a:ea typeface="Calibri"/>
                <a:cs typeface="Calibri"/>
                <a:sym typeface="Calibri"/>
              </a:rPr>
              <a:t>, </a:t>
            </a:r>
            <a:r>
              <a:rPr lang="en-GB" sz="1200" b="1" i="0" u="none" strike="noStrike" dirty="0" err="1">
                <a:solidFill>
                  <a:schemeClr val="dk1"/>
                </a:solidFill>
                <a:latin typeface="Calibri"/>
                <a:ea typeface="Calibri"/>
                <a:cs typeface="Calibri"/>
                <a:sym typeface="Calibri"/>
              </a:rPr>
              <a:t>entorno</a:t>
            </a:r>
            <a:r>
              <a:rPr lang="en-GB" sz="1200" b="1" i="0" u="none" strike="noStrike" dirty="0">
                <a:solidFill>
                  <a:schemeClr val="dk1"/>
                </a:solidFill>
                <a:latin typeface="Calibri"/>
                <a:ea typeface="Calibri"/>
                <a:cs typeface="Calibri"/>
                <a:sym typeface="Calibri"/>
              </a:rPr>
              <a:t>, </a:t>
            </a:r>
            <a:r>
              <a:rPr lang="en-GB" sz="1200" b="1" i="0" u="none" strike="noStrike" dirty="0" err="1">
                <a:solidFill>
                  <a:schemeClr val="dk1"/>
                </a:solidFill>
                <a:latin typeface="Calibri"/>
                <a:ea typeface="Calibri"/>
                <a:cs typeface="Calibri"/>
                <a:sym typeface="Calibri"/>
              </a:rPr>
              <a:t>instante</a:t>
            </a:r>
            <a:br>
              <a:rPr lang="en-GB" sz="1200" b="1" i="0" u="none" strike="noStrike" dirty="0">
                <a:solidFill>
                  <a:schemeClr val="dk1"/>
                </a:solidFill>
                <a:latin typeface="Calibri"/>
                <a:ea typeface="Calibri"/>
                <a:cs typeface="Calibri"/>
                <a:sym typeface="Calibri"/>
              </a:rPr>
            </a:b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alguno</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as indefinite adjective meaning ‘some’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(irregular </a:t>
            </a:r>
            <a:r>
              <a:rPr lang="es-ES" sz="1800" b="1" dirty="0" err="1">
                <a:effectLst/>
                <a:latin typeface="Calibri" panose="020F0502020204030204" pitchFamily="34" charset="0"/>
                <a:ea typeface="Calibri" panose="020F0502020204030204" pitchFamily="34" charset="0"/>
                <a:cs typeface="Times New Roman" panose="02020603050405020304" pitchFamily="18" charset="0"/>
              </a:rPr>
              <a:t>form</a:t>
            </a:r>
            <a:r>
              <a:rPr lang="es-ES" sz="1800" b="1" dirty="0">
                <a:effectLst/>
                <a:latin typeface="Calibri" panose="020F0502020204030204" pitchFamily="34" charset="0"/>
                <a:ea typeface="Calibri" panose="020F0502020204030204" pitchFamily="34" charset="0"/>
                <a:cs typeface="Times New Roman" panose="02020603050405020304" pitchFamily="18" charset="0"/>
              </a:rPr>
              <a:t> algún; regular </a:t>
            </a:r>
            <a:r>
              <a:rPr lang="es-ES" sz="1800" b="1" dirty="0" err="1">
                <a:effectLst/>
                <a:latin typeface="Calibri" panose="020F0502020204030204" pitchFamily="34" charset="0"/>
                <a:ea typeface="Calibri" panose="020F0502020204030204" pitchFamily="34" charset="0"/>
                <a:cs typeface="Times New Roman" panose="02020603050405020304" pitchFamily="18" charset="0"/>
              </a:rPr>
              <a:t>forms</a:t>
            </a:r>
            <a:r>
              <a:rPr lang="es-ES" sz="1800" b="1" dirty="0">
                <a:effectLst/>
                <a:latin typeface="Calibri" panose="020F0502020204030204" pitchFamily="34" charset="0"/>
                <a:ea typeface="Calibri" panose="020F0502020204030204" pitchFamily="34" charset="0"/>
                <a:cs typeface="Times New Roman" panose="02020603050405020304" pitchFamily="18" charset="0"/>
              </a:rPr>
              <a:t> alguna/os/as)</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Revisited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regular -</a:t>
            </a:r>
            <a:r>
              <a:rPr lang="en-GB" sz="1200" b="1" i="0" u="none" strike="noStrike" cap="none" dirty="0" err="1">
                <a:solidFill>
                  <a:schemeClr val="dk1"/>
                </a:solidFill>
                <a:latin typeface="Calibri"/>
                <a:ea typeface="Calibri"/>
                <a:cs typeface="Calibri"/>
                <a:sym typeface="Calibri"/>
              </a:rPr>
              <a:t>ar</a:t>
            </a:r>
            <a:r>
              <a:rPr lang="en-GB" sz="1200" b="1" i="0" u="none" strike="noStrike" cap="none" dirty="0">
                <a:solidFill>
                  <a:schemeClr val="dk1"/>
                </a:solidFill>
                <a:latin typeface="Calibri"/>
                <a:ea typeface="Calibri"/>
                <a:cs typeface="Calibri"/>
                <a:sym typeface="Calibri"/>
              </a:rPr>
              <a:t> verbs: 1st, 2nd, 3rd person singular PAST preterite (-é, -</a:t>
            </a:r>
            <a:r>
              <a:rPr lang="en-GB" sz="1200" b="1" i="0" u="none" strike="noStrike" cap="none" dirty="0" err="1">
                <a:solidFill>
                  <a:schemeClr val="dk1"/>
                </a:solidFill>
                <a:latin typeface="Calibri"/>
                <a:ea typeface="Calibri"/>
                <a:cs typeface="Calibri"/>
                <a:sym typeface="Calibri"/>
              </a:rPr>
              <a:t>aste</a:t>
            </a:r>
            <a:r>
              <a:rPr lang="en-GB" sz="1200" b="1" i="0" u="none" strike="noStrike" cap="none" dirty="0">
                <a:solidFill>
                  <a:schemeClr val="dk1"/>
                </a:solidFill>
                <a:latin typeface="Calibri"/>
                <a:ea typeface="Calibri"/>
                <a:cs typeface="Calibri"/>
                <a:sym typeface="Calibri"/>
              </a:rPr>
              <a:t> &amp; -ó)</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yes-no questions with raised intonation</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awareness raising of 'did' auxiliary</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subject pronouns </a:t>
            </a:r>
            <a:r>
              <a:rPr lang="en-GB" sz="1200" b="1" i="0" u="none" strike="noStrike" cap="none" dirty="0" err="1">
                <a:solidFill>
                  <a:schemeClr val="dk1"/>
                </a:solidFill>
                <a:latin typeface="Calibri"/>
                <a:ea typeface="Calibri"/>
                <a:cs typeface="Calibri"/>
                <a:sym typeface="Calibri"/>
              </a:rPr>
              <a:t>yo</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tú</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él</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ella</a:t>
            </a:r>
            <a:endParaRPr lang="en-GB" sz="1200" b="1"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1st person singular c&gt;</a:t>
            </a:r>
            <a:r>
              <a:rPr lang="en-GB" sz="1200" b="1" i="0" u="none" strike="noStrike" cap="none" dirty="0" err="1">
                <a:solidFill>
                  <a:schemeClr val="dk1"/>
                </a:solidFill>
                <a:latin typeface="Calibri"/>
                <a:ea typeface="Calibri"/>
                <a:cs typeface="Calibri"/>
                <a:sym typeface="Calibri"/>
              </a:rPr>
              <a:t>qu</a:t>
            </a:r>
            <a:r>
              <a:rPr lang="en-GB" sz="1200" b="1" i="0" u="none" strike="noStrike" cap="none" dirty="0">
                <a:solidFill>
                  <a:schemeClr val="dk1"/>
                </a:solidFill>
                <a:latin typeface="Calibri"/>
                <a:ea typeface="Calibri"/>
                <a:cs typeface="Calibri"/>
                <a:sym typeface="Calibri"/>
              </a:rPr>
              <a:t> spelling change (e.g. </a:t>
            </a:r>
            <a:r>
              <a:rPr lang="en-GB" sz="1200" b="1" i="0" u="none" strike="noStrike" cap="none" dirty="0" err="1">
                <a:solidFill>
                  <a:schemeClr val="dk1"/>
                </a:solidFill>
                <a:latin typeface="Calibri"/>
                <a:ea typeface="Calibri"/>
                <a:cs typeface="Calibri"/>
                <a:sym typeface="Calibri"/>
              </a:rPr>
              <a:t>sacar</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1st person singular z&gt;c spelling change (e.g. </a:t>
            </a:r>
            <a:r>
              <a:rPr lang="en-GB" sz="1200" b="1" i="0" u="none" strike="noStrike" cap="none" dirty="0" err="1">
                <a:solidFill>
                  <a:schemeClr val="dk1"/>
                </a:solidFill>
                <a:latin typeface="Calibri"/>
                <a:ea typeface="Calibri"/>
                <a:cs typeface="Calibri"/>
                <a:sym typeface="Calibri"/>
              </a:rPr>
              <a:t>empezar</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1st person singular g&gt;</a:t>
            </a:r>
            <a:r>
              <a:rPr lang="en-GB" sz="1200" b="1" i="0" u="none" strike="noStrike" cap="none" dirty="0" err="1">
                <a:solidFill>
                  <a:schemeClr val="dk1"/>
                </a:solidFill>
                <a:latin typeface="Calibri"/>
                <a:ea typeface="Calibri"/>
                <a:cs typeface="Calibri"/>
                <a:sym typeface="Calibri"/>
              </a:rPr>
              <a:t>gu</a:t>
            </a:r>
            <a:r>
              <a:rPr lang="en-GB" sz="1200" b="1" i="0" u="none" strike="noStrike" cap="none" dirty="0">
                <a:solidFill>
                  <a:schemeClr val="dk1"/>
                </a:solidFill>
                <a:latin typeface="Calibri"/>
                <a:ea typeface="Calibri"/>
                <a:cs typeface="Calibri"/>
                <a:sym typeface="Calibri"/>
              </a:rPr>
              <a:t> spelling change (e.g. </a:t>
            </a:r>
            <a:r>
              <a:rPr lang="en-GB" sz="1200" b="1" i="0" u="none" strike="noStrike" cap="none" dirty="0" err="1">
                <a:solidFill>
                  <a:schemeClr val="dk1"/>
                </a:solidFill>
                <a:latin typeface="Calibri"/>
                <a:ea typeface="Calibri"/>
                <a:cs typeface="Calibri"/>
                <a:sym typeface="Calibri"/>
              </a:rPr>
              <a:t>llegar</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prenominal adjectives e.g. </a:t>
            </a:r>
            <a:r>
              <a:rPr lang="en-GB" sz="1200" b="1" i="0" u="none" strike="noStrike" cap="none" dirty="0" err="1">
                <a:solidFill>
                  <a:schemeClr val="dk1"/>
                </a:solidFill>
                <a:latin typeface="Calibri"/>
                <a:ea typeface="Calibri"/>
                <a:cs typeface="Calibri"/>
                <a:sym typeface="Calibri"/>
              </a:rPr>
              <a:t>buen</a:t>
            </a:r>
            <a:r>
              <a:rPr lang="en-GB" sz="1200" b="1" i="0" u="none" strike="noStrike" cap="none" dirty="0">
                <a:solidFill>
                  <a:schemeClr val="dk1"/>
                </a:solidFill>
                <a:latin typeface="Calibri"/>
                <a:ea typeface="Calibri"/>
                <a:cs typeface="Calibri"/>
                <a:sym typeface="Calibri"/>
              </a:rPr>
              <a:t>, gran, mal</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default omission of subject pronouns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contexts where overt use (of subject pronouns) is appropriate i.e. change of subject and emphasis</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 </a:t>
            </a:r>
            <a:r>
              <a:rPr lang="en-GB" sz="1800" b="0" dirty="0">
                <a:effectLst/>
                <a:latin typeface="Calibri" panose="020F0502020204030204" pitchFamily="34" charset="0"/>
                <a:ea typeface="Calibri" panose="020F0502020204030204" pitchFamily="34" charset="0"/>
              </a:rPr>
              <a:t>[</a:t>
            </a:r>
            <a:r>
              <a:rPr lang="en-GB" sz="1800" b="0" dirty="0" err="1">
                <a:effectLst/>
                <a:latin typeface="Calibri" panose="020F0502020204030204" pitchFamily="34" charset="0"/>
                <a:ea typeface="Calibri" panose="020F0502020204030204" pitchFamily="34" charset="0"/>
              </a:rPr>
              <a:t>gue</a:t>
            </a:r>
            <a:r>
              <a:rPr lang="en-GB" sz="1800" b="0" dirty="0">
                <a:effectLst/>
                <a:latin typeface="Calibri" panose="020F0502020204030204" pitchFamily="34" charset="0"/>
                <a:ea typeface="Calibri" panose="020F0502020204030204" pitchFamily="34" charset="0"/>
              </a:rPr>
              <a:t>] vs [</a:t>
            </a:r>
            <a:r>
              <a:rPr lang="en-GB" sz="1800" b="0" dirty="0" err="1">
                <a:effectLst/>
                <a:latin typeface="Calibri" panose="020F0502020204030204" pitchFamily="34" charset="0"/>
                <a:ea typeface="Calibri" panose="020F0502020204030204" pitchFamily="34" charset="0"/>
              </a:rPr>
              <a:t>ge</a:t>
            </a:r>
            <a:r>
              <a:rPr lang="en-GB" sz="1800" b="0" dirty="0">
                <a:effectLst/>
                <a:latin typeface="Calibri" panose="020F0502020204030204" pitchFamily="34" charset="0"/>
                <a:ea typeface="Calibri" panose="020F0502020204030204" pitchFamily="34" charset="0"/>
              </a:rPr>
              <a:t>] </a:t>
            </a:r>
            <a:r>
              <a:rPr lang="en-GB" sz="1800" dirty="0">
                <a:effectLst/>
                <a:latin typeface="Calibri" panose="020F0502020204030204" pitchFamily="34" charset="0"/>
                <a:ea typeface="Calibri" panose="020F0502020204030204" pitchFamily="34" charset="0"/>
              </a:rPr>
              <a:t>/ </a:t>
            </a:r>
            <a:r>
              <a:rPr lang="en-GB" sz="1800" b="1" dirty="0">
                <a:effectLst/>
                <a:latin typeface="Calibri" panose="020F0502020204030204" pitchFamily="34" charset="0"/>
                <a:ea typeface="Calibri" panose="020F0502020204030204" pitchFamily="34" charset="0"/>
              </a:rPr>
              <a:t>[</a:t>
            </a:r>
            <a:r>
              <a:rPr lang="en-GB" sz="1800" b="1" dirty="0" err="1">
                <a:effectLst/>
                <a:latin typeface="Calibri" panose="020F0502020204030204" pitchFamily="34" charset="0"/>
                <a:ea typeface="Calibri" panose="020F0502020204030204" pitchFamily="34" charset="0"/>
              </a:rPr>
              <a:t>gue</a:t>
            </a:r>
            <a:r>
              <a:rPr lang="en-GB" sz="1800" b="1" dirty="0">
                <a:effectLst/>
                <a:latin typeface="Calibri" panose="020F0502020204030204" pitchFamily="34" charset="0"/>
                <a:ea typeface="Calibri" panose="020F0502020204030204" pitchFamily="34" charset="0"/>
              </a:rPr>
              <a:t>] vs [que]</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n-GB" b="0" i="0" u="none" strike="noStrike" dirty="0" err="1">
                <a:solidFill>
                  <a:srgbClr val="000000"/>
                </a:solidFill>
                <a:effectLst/>
                <a:latin typeface="docs-Century Gothic"/>
              </a:rPr>
              <a:t>almorzar</a:t>
            </a:r>
            <a:r>
              <a:rPr lang="en-GB" b="0" i="0" u="none" strike="noStrike" dirty="0">
                <a:solidFill>
                  <a:srgbClr val="000000"/>
                </a:solidFill>
                <a:effectLst/>
                <a:latin typeface="docs-Century Gothic"/>
              </a:rPr>
              <a:t> [4018]; pegar¹ (to stick) [1135]; </a:t>
            </a:r>
            <a:r>
              <a:rPr lang="en-GB" b="0" i="0" u="none" strike="noStrike" dirty="0" err="1">
                <a:solidFill>
                  <a:srgbClr val="000000"/>
                </a:solidFill>
                <a:effectLst/>
                <a:latin typeface="docs-Century Gothic"/>
              </a:rPr>
              <a:t>reservar</a:t>
            </a:r>
            <a:r>
              <a:rPr lang="en-GB" b="0" i="0" u="none" strike="noStrike" dirty="0">
                <a:solidFill>
                  <a:srgbClr val="000000"/>
                </a:solidFill>
                <a:effectLst/>
                <a:latin typeface="docs-Century Gothic"/>
              </a:rPr>
              <a:t> [3067]; las </a:t>
            </a:r>
            <a:r>
              <a:rPr lang="en-GB" b="0" i="0" u="none" strike="noStrike" dirty="0" err="1">
                <a:solidFill>
                  <a:srgbClr val="000000"/>
                </a:solidFill>
                <a:effectLst/>
                <a:latin typeface="docs-Century Gothic"/>
              </a:rPr>
              <a:t>Fallas</a:t>
            </a:r>
            <a:r>
              <a:rPr lang="en-GB" b="0" i="0" u="none" strike="noStrike" dirty="0">
                <a:solidFill>
                  <a:srgbClr val="000000"/>
                </a:solidFill>
                <a:effectLst/>
                <a:latin typeface="docs-Century Gothic"/>
              </a:rPr>
              <a:t> [n/a]; hotel [1163]; </a:t>
            </a:r>
            <a:r>
              <a:rPr lang="en-GB" b="0" i="0" u="none" strike="noStrike" dirty="0" err="1">
                <a:solidFill>
                  <a:srgbClr val="000000"/>
                </a:solidFill>
                <a:effectLst/>
                <a:latin typeface="docs-Century Gothic"/>
              </a:rPr>
              <a:t>pescado</a:t>
            </a:r>
            <a:r>
              <a:rPr lang="en-GB" b="0" i="0" u="none" strike="noStrike" dirty="0">
                <a:solidFill>
                  <a:srgbClr val="000000"/>
                </a:solidFill>
                <a:effectLst/>
                <a:latin typeface="docs-Century Gothic"/>
              </a:rPr>
              <a:t> [3449]; RENFE [n/a]; </a:t>
            </a:r>
            <a:r>
              <a:rPr lang="en-GB" b="0" i="0" u="none" strike="noStrike" dirty="0" err="1">
                <a:solidFill>
                  <a:srgbClr val="000000"/>
                </a:solidFill>
                <a:effectLst/>
                <a:latin typeface="docs-Century Gothic"/>
              </a:rPr>
              <a:t>algún</a:t>
            </a:r>
            <a:r>
              <a:rPr lang="en-GB" b="0" i="0" u="none" strike="noStrike" dirty="0">
                <a:solidFill>
                  <a:srgbClr val="000000"/>
                </a:solidFill>
                <a:effectLst/>
                <a:latin typeface="docs-Century Gothic"/>
              </a:rPr>
              <a:t> [51]; </a:t>
            </a:r>
            <a:r>
              <a:rPr lang="en-GB" b="0" i="0" u="none" strike="noStrike" dirty="0" err="1">
                <a:solidFill>
                  <a:srgbClr val="000000"/>
                </a:solidFill>
                <a:effectLst/>
                <a:latin typeface="docs-Century Gothic"/>
              </a:rPr>
              <a:t>alguno</a:t>
            </a:r>
            <a:r>
              <a:rPr lang="en-GB" b="0" i="0" u="none" strike="noStrike" dirty="0">
                <a:solidFill>
                  <a:srgbClr val="000000"/>
                </a:solidFill>
                <a:effectLst/>
                <a:latin typeface="docs-Century Gothic"/>
              </a:rPr>
              <a:t> [51]; </a:t>
            </a:r>
            <a:r>
              <a:rPr lang="en-GB" b="1" i="0" u="none" strike="noStrike" dirty="0">
                <a:solidFill>
                  <a:srgbClr val="000000"/>
                </a:solidFill>
                <a:effectLst/>
                <a:latin typeface="docs-Century Gothic"/>
              </a:rPr>
              <a:t>(11)</a:t>
            </a:r>
            <a:r>
              <a:rPr lang="en-GB" b="0" i="0" u="none" strike="noStrike" dirty="0">
                <a:solidFill>
                  <a:srgbClr val="000000"/>
                </a:solidFill>
                <a:effectLst/>
                <a:latin typeface="docs-Century Gothic"/>
              </a:rPr>
              <a:t> </a:t>
            </a:r>
            <a:r>
              <a:rPr lang="en-GB" b="0" i="0" u="none" strike="noStrike" dirty="0">
                <a:solidFill>
                  <a:srgbClr val="FF0000"/>
                </a:solidFill>
                <a:effectLst/>
                <a:latin typeface="docs-Century Gothic"/>
              </a:rPr>
              <a:t>/ </a:t>
            </a:r>
            <a:r>
              <a:rPr lang="en-GB" b="1" i="0" u="none" strike="noStrike" dirty="0">
                <a:solidFill>
                  <a:srgbClr val="FF0000"/>
                </a:solidFill>
                <a:effectLst/>
                <a:latin typeface="docs-Century Gothic"/>
              </a:rPr>
              <a:t>H only</a:t>
            </a:r>
            <a:r>
              <a:rPr lang="en-GB" b="0" i="0" u="none" strike="noStrike" dirty="0">
                <a:solidFill>
                  <a:srgbClr val="FF0000"/>
                </a:solidFill>
                <a:effectLst/>
                <a:latin typeface="docs-Century Gothic"/>
              </a:rPr>
              <a:t>:</a:t>
            </a:r>
            <a:r>
              <a:rPr lang="en-GB" b="1" i="0" u="none" strike="noStrike" dirty="0">
                <a:solidFill>
                  <a:srgbClr val="FF0000"/>
                </a:solidFill>
                <a:effectLst/>
                <a:latin typeface="docs-Century Gothic"/>
              </a:rPr>
              <a:t> </a:t>
            </a:r>
            <a:r>
              <a:rPr lang="en-GB" b="0" i="0" u="none" strike="noStrike" dirty="0" err="1">
                <a:solidFill>
                  <a:srgbClr val="000000"/>
                </a:solidFill>
                <a:effectLst/>
                <a:latin typeface="docs-Century Gothic"/>
              </a:rPr>
              <a:t>quemar</a:t>
            </a:r>
            <a:r>
              <a:rPr lang="en-GB" b="0" i="0" u="none" strike="noStrike" dirty="0">
                <a:solidFill>
                  <a:srgbClr val="000000"/>
                </a:solidFill>
                <a:effectLst/>
                <a:latin typeface="docs-Century Gothic"/>
              </a:rPr>
              <a:t> [1648]; </a:t>
            </a:r>
            <a:r>
              <a:rPr lang="en-GB" b="0" i="0" u="none" strike="noStrike" dirty="0" err="1">
                <a:solidFill>
                  <a:srgbClr val="000000"/>
                </a:solidFill>
                <a:effectLst/>
                <a:latin typeface="docs-Century Gothic"/>
              </a:rPr>
              <a:t>calidad</a:t>
            </a:r>
            <a:r>
              <a:rPr lang="en-GB" b="0" i="0" u="none" strike="noStrike" dirty="0">
                <a:solidFill>
                  <a:srgbClr val="000000"/>
                </a:solidFill>
                <a:effectLst/>
                <a:latin typeface="docs-Century Gothic"/>
              </a:rPr>
              <a:t> [637]; </a:t>
            </a:r>
            <a:r>
              <a:rPr lang="en-GB" b="0" i="0" u="none" strike="noStrike" dirty="0" err="1">
                <a:solidFill>
                  <a:srgbClr val="FF0000"/>
                </a:solidFill>
                <a:effectLst/>
                <a:latin typeface="docs-Century Gothic"/>
              </a:rPr>
              <a:t>secar</a:t>
            </a:r>
            <a:r>
              <a:rPr lang="en-GB" b="0" i="0" u="none" strike="noStrike" dirty="0">
                <a:solidFill>
                  <a:srgbClr val="FF0000"/>
                </a:solidFill>
                <a:effectLst/>
                <a:latin typeface="docs-Century Gothic"/>
              </a:rPr>
              <a:t> [2239]; </a:t>
            </a:r>
            <a:r>
              <a:rPr lang="en-GB" b="0" i="0" u="none" strike="noStrike" dirty="0" err="1">
                <a:solidFill>
                  <a:srgbClr val="FF0000"/>
                </a:solidFill>
                <a:effectLst/>
                <a:latin typeface="docs-Century Gothic"/>
              </a:rPr>
              <a:t>arquitectura</a:t>
            </a:r>
            <a:r>
              <a:rPr lang="en-GB" b="0" i="0" u="none" strike="noStrike" dirty="0">
                <a:solidFill>
                  <a:srgbClr val="FF0000"/>
                </a:solidFill>
                <a:effectLst/>
                <a:latin typeface="docs-Century Gothic"/>
              </a:rPr>
              <a:t> [1627]; </a:t>
            </a:r>
            <a:r>
              <a:rPr lang="en-GB" b="0" i="0" u="none" strike="noStrike" dirty="0" err="1">
                <a:solidFill>
                  <a:srgbClr val="FF0000"/>
                </a:solidFill>
                <a:effectLst/>
                <a:latin typeface="docs-Century Gothic"/>
              </a:rPr>
              <a:t>entorno</a:t>
            </a:r>
            <a:r>
              <a:rPr lang="en-GB" b="0" i="0" u="none" strike="noStrike" dirty="0">
                <a:solidFill>
                  <a:srgbClr val="FF0000"/>
                </a:solidFill>
                <a:effectLst/>
                <a:latin typeface="docs-Century Gothic"/>
              </a:rPr>
              <a:t> [1891]; </a:t>
            </a:r>
            <a:r>
              <a:rPr lang="en-GB" b="0" i="0" u="none" strike="noStrike" dirty="0" err="1">
                <a:solidFill>
                  <a:srgbClr val="FF0000"/>
                </a:solidFill>
                <a:effectLst/>
                <a:latin typeface="docs-Century Gothic"/>
              </a:rPr>
              <a:t>instante</a:t>
            </a:r>
            <a:r>
              <a:rPr lang="en-GB" b="0" i="0" u="none" strike="noStrike" dirty="0">
                <a:solidFill>
                  <a:srgbClr val="FF0000"/>
                </a:solidFill>
                <a:effectLst/>
                <a:latin typeface="docs-Century Gothic"/>
              </a:rPr>
              <a:t> [992]; </a:t>
            </a:r>
            <a:r>
              <a:rPr lang="en-GB" b="0" i="0" u="none" strike="noStrike" dirty="0" err="1">
                <a:solidFill>
                  <a:srgbClr val="FF0000"/>
                </a:solidFill>
                <a:effectLst/>
                <a:latin typeface="docs-Century Gothic"/>
              </a:rPr>
              <a:t>puerto</a:t>
            </a:r>
            <a:r>
              <a:rPr lang="en-GB" b="0" i="0" u="none" strike="noStrike" dirty="0">
                <a:solidFill>
                  <a:srgbClr val="FF0000"/>
                </a:solidFill>
                <a:effectLst/>
                <a:latin typeface="docs-Century Gothic"/>
              </a:rPr>
              <a:t> [1077]; </a:t>
            </a:r>
            <a:r>
              <a:rPr lang="en-GB" b="0" i="0" u="none" strike="noStrike" dirty="0" err="1">
                <a:solidFill>
                  <a:srgbClr val="FF0000"/>
                </a:solidFill>
                <a:effectLst/>
                <a:latin typeface="docs-Century Gothic"/>
              </a:rPr>
              <a:t>lindo</a:t>
            </a:r>
            <a:r>
              <a:rPr lang="en-GB" b="0" i="0" u="none" strike="noStrike" dirty="0">
                <a:solidFill>
                  <a:srgbClr val="FF0000"/>
                </a:solidFill>
                <a:effectLst/>
                <a:latin typeface="docs-Century Gothic"/>
              </a:rPr>
              <a:t> [1332]; </a:t>
            </a:r>
            <a:r>
              <a:rPr lang="en-GB" b="0" i="0" u="none" strike="noStrike" dirty="0" err="1">
                <a:solidFill>
                  <a:srgbClr val="FF0000"/>
                </a:solidFill>
                <a:effectLst/>
                <a:latin typeface="docs-Century Gothic"/>
              </a:rPr>
              <a:t>colgar</a:t>
            </a:r>
            <a:r>
              <a:rPr lang="en-GB" b="0" i="0" u="none" strike="noStrike" dirty="0">
                <a:solidFill>
                  <a:srgbClr val="FF0000"/>
                </a:solidFill>
                <a:effectLst/>
                <a:latin typeface="docs-Century Gothic"/>
              </a:rPr>
              <a:t> [1669].</a:t>
            </a:r>
            <a:endParaRPr lang="en-GB" sz="1200" b="0" i="0" u="none" strike="noStrike" cap="none" dirty="0">
              <a:solidFill>
                <a:srgbClr val="FF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b="1" i="0" dirty="0"/>
              <a:t>Thematic revisited vocabulary</a:t>
            </a:r>
            <a:r>
              <a:rPr lang="en-GB" b="0" i="0" dirty="0"/>
              <a:t>: </a:t>
            </a:r>
            <a:r>
              <a:rPr lang="en-GB" b="0" i="0" u="none" strike="noStrike" dirty="0">
                <a:effectLst/>
                <a:latin typeface="Arial" panose="020B0604020202020204" pitchFamily="34" charset="0"/>
              </a:rPr>
              <a:t>arroz [2882] (H)</a:t>
            </a:r>
            <a:r>
              <a:rPr lang="en-GB" b="0" i="0" u="none" strike="noStrike" dirty="0">
                <a:solidFill>
                  <a:srgbClr val="222222"/>
                </a:solidFill>
                <a:effectLst/>
                <a:latin typeface="Arial" panose="020B0604020202020204" pitchFamily="34" charset="0"/>
              </a:rPr>
              <a:t> </a:t>
            </a:r>
            <a:r>
              <a:rPr lang="en-GB" b="0" i="0" u="none" strike="noStrike" dirty="0" err="1">
                <a:solidFill>
                  <a:srgbClr val="222222"/>
                </a:solidFill>
                <a:effectLst/>
                <a:latin typeface="Arial" panose="020B0604020202020204" pitchFamily="34" charset="0"/>
              </a:rPr>
              <a:t>ambiente</a:t>
            </a:r>
            <a:r>
              <a:rPr lang="en-GB" b="0" i="0" u="none" strike="noStrike" dirty="0">
                <a:solidFill>
                  <a:srgbClr val="222222"/>
                </a:solidFill>
                <a:effectLst/>
                <a:latin typeface="Arial" panose="020B0604020202020204" pitchFamily="34" charset="0"/>
              </a:rPr>
              <a:t> [729] bonito [891] bueno [103] </a:t>
            </a:r>
            <a:r>
              <a:rPr lang="en-GB" b="0" i="0" u="none" strike="noStrike" dirty="0" err="1">
                <a:solidFill>
                  <a:srgbClr val="222222"/>
                </a:solidFill>
                <a:effectLst/>
                <a:latin typeface="Arial" panose="020B0604020202020204" pitchFamily="34" charset="0"/>
              </a:rPr>
              <a:t>buscar</a:t>
            </a:r>
            <a:r>
              <a:rPr lang="en-GB" b="0" i="0" u="none" strike="noStrike" dirty="0">
                <a:solidFill>
                  <a:srgbClr val="222222"/>
                </a:solidFill>
                <a:effectLst/>
                <a:latin typeface="Arial" panose="020B0604020202020204" pitchFamily="34" charset="0"/>
              </a:rPr>
              <a:t> [179] ciudad [178] </a:t>
            </a:r>
            <a:r>
              <a:rPr lang="en-GB" b="0" i="0" u="none" strike="noStrike" dirty="0" err="1">
                <a:solidFill>
                  <a:srgbClr val="222222"/>
                </a:solidFill>
                <a:effectLst/>
                <a:latin typeface="Arial" panose="020B0604020202020204" pitchFamily="34" charset="0"/>
              </a:rPr>
              <a:t>comprar</a:t>
            </a:r>
            <a:r>
              <a:rPr lang="en-GB" b="0" i="0" u="none" strike="noStrike" dirty="0">
                <a:solidFill>
                  <a:srgbClr val="222222"/>
                </a:solidFill>
                <a:effectLst/>
                <a:latin typeface="Arial" panose="020B0604020202020204" pitchFamily="34" charset="0"/>
              </a:rPr>
              <a:t> [361] con [14] </a:t>
            </a:r>
            <a:r>
              <a:rPr lang="en-GB" b="0" i="0" u="none" strike="noStrike" dirty="0" err="1">
                <a:solidFill>
                  <a:srgbClr val="222222"/>
                </a:solidFill>
                <a:effectLst/>
                <a:latin typeface="Arial" panose="020B0604020202020204" pitchFamily="34" charset="0"/>
              </a:rPr>
              <a:t>dejar</a:t>
            </a:r>
            <a:r>
              <a:rPr lang="en-GB" b="0" i="0" u="none" strike="noStrike" dirty="0">
                <a:solidFill>
                  <a:srgbClr val="222222"/>
                </a:solidFill>
                <a:effectLst/>
                <a:latin typeface="Arial" panose="020B0604020202020204" pitchFamily="34" charset="0"/>
              </a:rPr>
              <a:t> [86] </a:t>
            </a:r>
            <a:r>
              <a:rPr lang="en-GB" b="0" i="0" u="none" strike="noStrike" dirty="0" err="1">
                <a:solidFill>
                  <a:srgbClr val="222222"/>
                </a:solidFill>
                <a:effectLst/>
                <a:latin typeface="Arial" panose="020B0604020202020204" pitchFamily="34" charset="0"/>
              </a:rPr>
              <a:t>derecha</a:t>
            </a:r>
            <a:r>
              <a:rPr lang="en-GB" b="0" i="0" u="none" strike="noStrike" dirty="0">
                <a:solidFill>
                  <a:srgbClr val="222222"/>
                </a:solidFill>
                <a:effectLst/>
                <a:latin typeface="Arial" panose="020B0604020202020204" pitchFamily="34" charset="0"/>
              </a:rPr>
              <a:t> [1573] </a:t>
            </a:r>
            <a:r>
              <a:rPr lang="en-GB" b="0" i="0" u="none" strike="noStrike" dirty="0" err="1">
                <a:solidFill>
                  <a:srgbClr val="222222"/>
                </a:solidFill>
                <a:effectLst/>
                <a:latin typeface="Arial" panose="020B0604020202020204" pitchFamily="34" charset="0"/>
              </a:rPr>
              <a:t>empezar</a:t>
            </a:r>
            <a:r>
              <a:rPr lang="en-GB" b="0" i="0" u="none" strike="noStrike" dirty="0">
                <a:solidFill>
                  <a:srgbClr val="222222"/>
                </a:solidFill>
                <a:effectLst/>
                <a:latin typeface="Arial" panose="020B0604020202020204" pitchFamily="34" charset="0"/>
              </a:rPr>
              <a:t> [175] </a:t>
            </a:r>
            <a:r>
              <a:rPr lang="en-GB" b="0" i="0" u="none" strike="noStrike" dirty="0" err="1">
                <a:solidFill>
                  <a:srgbClr val="222222"/>
                </a:solidFill>
                <a:effectLst/>
                <a:latin typeface="Arial" panose="020B0604020202020204" pitchFamily="34" charset="0"/>
              </a:rPr>
              <a:t>favor</a:t>
            </a:r>
            <a:r>
              <a:rPr lang="en-GB" b="0" i="0" u="none" strike="noStrike" dirty="0">
                <a:solidFill>
                  <a:srgbClr val="222222"/>
                </a:solidFill>
                <a:effectLst/>
                <a:latin typeface="Arial" panose="020B0604020202020204" pitchFamily="34" charset="0"/>
              </a:rPr>
              <a:t> [516] </a:t>
            </a:r>
            <a:r>
              <a:rPr lang="en-GB" b="0" i="0" u="none" strike="noStrike" dirty="0" err="1">
                <a:solidFill>
                  <a:srgbClr val="222222"/>
                </a:solidFill>
                <a:effectLst/>
                <a:latin typeface="Arial" panose="020B0604020202020204" pitchFamily="34" charset="0"/>
              </a:rPr>
              <a:t>foto</a:t>
            </a:r>
            <a:r>
              <a:rPr lang="en-GB" b="0" i="0" u="none" strike="noStrike" dirty="0">
                <a:solidFill>
                  <a:srgbClr val="222222"/>
                </a:solidFill>
                <a:effectLst/>
                <a:latin typeface="Arial" panose="020B0604020202020204" pitchFamily="34" charset="0"/>
              </a:rPr>
              <a:t> [882] </a:t>
            </a:r>
            <a:r>
              <a:rPr lang="en-GB" b="0" i="0" u="none" strike="noStrike" dirty="0" err="1">
                <a:solidFill>
                  <a:srgbClr val="222222"/>
                </a:solidFill>
                <a:effectLst/>
                <a:latin typeface="Arial" panose="020B0604020202020204" pitchFamily="34" charset="0"/>
              </a:rPr>
              <a:t>izquierda</a:t>
            </a:r>
            <a:r>
              <a:rPr lang="en-GB" b="0" i="0" u="none" strike="noStrike" dirty="0">
                <a:solidFill>
                  <a:srgbClr val="222222"/>
                </a:solidFill>
                <a:effectLst/>
                <a:latin typeface="Arial" panose="020B0604020202020204" pitchFamily="34" charset="0"/>
              </a:rPr>
              <a:t> [1352] largo [300] </a:t>
            </a:r>
            <a:r>
              <a:rPr lang="en-GB" b="0" i="0" u="none" strike="noStrike" dirty="0" err="1">
                <a:solidFill>
                  <a:srgbClr val="222222"/>
                </a:solidFill>
                <a:effectLst/>
                <a:latin typeface="Arial" panose="020B0604020202020204" pitchFamily="34" charset="0"/>
              </a:rPr>
              <a:t>llegar</a:t>
            </a:r>
            <a:r>
              <a:rPr lang="en-GB" b="0" i="0" u="none" strike="noStrike" dirty="0">
                <a:solidFill>
                  <a:srgbClr val="222222"/>
                </a:solidFill>
                <a:effectLst/>
                <a:latin typeface="Arial" panose="020B0604020202020204" pitchFamily="34" charset="0"/>
              </a:rPr>
              <a:t> [75] </a:t>
            </a:r>
            <a:r>
              <a:rPr lang="en-GB" b="0" i="0" u="none" strike="noStrike" dirty="0" err="1">
                <a:solidFill>
                  <a:srgbClr val="222222"/>
                </a:solidFill>
                <a:effectLst/>
                <a:latin typeface="Arial" panose="020B0604020202020204" pitchFamily="34" charset="0"/>
              </a:rPr>
              <a:t>malo</a:t>
            </a:r>
            <a:r>
              <a:rPr lang="en-GB" b="0" i="0" u="none" strike="noStrike" dirty="0">
                <a:solidFill>
                  <a:srgbClr val="222222"/>
                </a:solidFill>
                <a:effectLst/>
                <a:latin typeface="Arial" panose="020B0604020202020204" pitchFamily="34" charset="0"/>
              </a:rPr>
              <a:t> [160] </a:t>
            </a:r>
            <a:r>
              <a:rPr lang="en-GB" b="0" i="0" u="none" strike="noStrike" dirty="0" err="1">
                <a:solidFill>
                  <a:srgbClr val="222222"/>
                </a:solidFill>
                <a:effectLst/>
                <a:latin typeface="Arial" panose="020B0604020202020204" pitchFamily="34" charset="0"/>
              </a:rPr>
              <a:t>marzo</a:t>
            </a:r>
            <a:r>
              <a:rPr lang="en-GB" b="0" i="0" u="none" strike="noStrike" dirty="0">
                <a:solidFill>
                  <a:srgbClr val="222222"/>
                </a:solidFill>
                <a:effectLst/>
                <a:latin typeface="Arial" panose="020B0604020202020204" pitchFamily="34" charset="0"/>
              </a:rPr>
              <a:t> [1231] </a:t>
            </a:r>
            <a:r>
              <a:rPr lang="en-GB" b="0" i="0" u="none" strike="noStrike" dirty="0" err="1">
                <a:solidFill>
                  <a:srgbClr val="222222"/>
                </a:solidFill>
                <a:effectLst/>
                <a:latin typeface="Arial" panose="020B0604020202020204" pitchFamily="34" charset="0"/>
              </a:rPr>
              <a:t>móvil</a:t>
            </a:r>
            <a:r>
              <a:rPr lang="en-GB" b="0" i="0" u="none" strike="noStrike" dirty="0">
                <a:solidFill>
                  <a:srgbClr val="222222"/>
                </a:solidFill>
                <a:effectLst/>
                <a:latin typeface="Arial" panose="020B0604020202020204" pitchFamily="34" charset="0"/>
              </a:rPr>
              <a:t> [2143] o [29] </a:t>
            </a:r>
            <a:r>
              <a:rPr lang="en-GB" b="0" i="0" u="none" strike="noStrike" dirty="0" err="1">
                <a:solidFill>
                  <a:srgbClr val="222222"/>
                </a:solidFill>
                <a:effectLst/>
                <a:latin typeface="Arial" panose="020B0604020202020204" pitchFamily="34" charset="0"/>
              </a:rPr>
              <a:t>participar</a:t>
            </a:r>
            <a:r>
              <a:rPr lang="en-GB" b="0" i="0" u="none" strike="noStrike" dirty="0">
                <a:solidFill>
                  <a:srgbClr val="222222"/>
                </a:solidFill>
                <a:effectLst/>
                <a:latin typeface="Arial" panose="020B0604020202020204" pitchFamily="34" charset="0"/>
              </a:rPr>
              <a:t> [593] </a:t>
            </a:r>
            <a:r>
              <a:rPr lang="en-GB" b="0" i="0" u="none" strike="noStrike" dirty="0" err="1">
                <a:solidFill>
                  <a:srgbClr val="222222"/>
                </a:solidFill>
                <a:effectLst/>
                <a:latin typeface="Arial" panose="020B0604020202020204" pitchFamily="34" charset="0"/>
              </a:rPr>
              <a:t>pregunta</a:t>
            </a:r>
            <a:r>
              <a:rPr lang="en-GB" b="0" i="0" u="none" strike="noStrike" dirty="0">
                <a:solidFill>
                  <a:srgbClr val="222222"/>
                </a:solidFill>
                <a:effectLst/>
                <a:latin typeface="Arial" panose="020B0604020202020204" pitchFamily="34" charset="0"/>
              </a:rPr>
              <a:t> [507] </a:t>
            </a:r>
            <a:r>
              <a:rPr lang="en-GB" b="0" i="0" u="none" strike="noStrike" dirty="0">
                <a:effectLst/>
                <a:latin typeface="Arial" panose="020B0604020202020204" pitchFamily="34" charset="0"/>
              </a:rPr>
              <a:t>regalo [1986] (H) </a:t>
            </a:r>
            <a:r>
              <a:rPr lang="en-GB" b="0" i="0" u="none" strike="noStrike" dirty="0" err="1">
                <a:solidFill>
                  <a:srgbClr val="222222"/>
                </a:solidFill>
                <a:effectLst/>
                <a:latin typeface="Arial" panose="020B0604020202020204" pitchFamily="34" charset="0"/>
              </a:rPr>
              <a:t>restaurante</a:t>
            </a:r>
            <a:r>
              <a:rPr lang="en-GB" b="0" i="0" u="none" strike="noStrike" dirty="0">
                <a:solidFill>
                  <a:srgbClr val="222222"/>
                </a:solidFill>
                <a:effectLst/>
                <a:latin typeface="Arial" panose="020B0604020202020204" pitchFamily="34" charset="0"/>
              </a:rPr>
              <a:t> [2636] </a:t>
            </a:r>
            <a:r>
              <a:rPr lang="en-GB" b="0" i="0" u="none" strike="noStrike" dirty="0" err="1">
                <a:solidFill>
                  <a:srgbClr val="222222"/>
                </a:solidFill>
                <a:effectLst/>
                <a:latin typeface="Arial" panose="020B0604020202020204" pitchFamily="34" charset="0"/>
              </a:rPr>
              <a:t>ropa</a:t>
            </a:r>
            <a:r>
              <a:rPr lang="en-GB" b="0" i="0" u="none" strike="noStrike" dirty="0">
                <a:solidFill>
                  <a:srgbClr val="222222"/>
                </a:solidFill>
                <a:effectLst/>
                <a:latin typeface="Arial" panose="020B0604020202020204" pitchFamily="34" charset="0"/>
              </a:rPr>
              <a:t> [782] </a:t>
            </a:r>
            <a:r>
              <a:rPr lang="en-GB" b="0" i="0" u="none" strike="noStrike" dirty="0" err="1">
                <a:solidFill>
                  <a:srgbClr val="222222"/>
                </a:solidFill>
                <a:effectLst/>
                <a:latin typeface="Arial" panose="020B0604020202020204" pitchFamily="34" charset="0"/>
              </a:rPr>
              <a:t>sacar</a:t>
            </a:r>
            <a:r>
              <a:rPr lang="en-GB" b="0" i="0" u="none" strike="noStrike" dirty="0">
                <a:solidFill>
                  <a:srgbClr val="222222"/>
                </a:solidFill>
                <a:effectLst/>
                <a:latin typeface="Arial" panose="020B0604020202020204" pitchFamily="34" charset="0"/>
              </a:rPr>
              <a:t> [273] </a:t>
            </a:r>
            <a:r>
              <a:rPr lang="en-GB" b="0" i="0" u="none" strike="noStrike" dirty="0" err="1">
                <a:solidFill>
                  <a:srgbClr val="222222"/>
                </a:solidFill>
                <a:effectLst/>
                <a:latin typeface="Arial" panose="020B0604020202020204" pitchFamily="34" charset="0"/>
              </a:rPr>
              <a:t>todas</a:t>
            </a:r>
            <a:r>
              <a:rPr lang="en-GB" b="0" i="0" u="none" strike="noStrike" dirty="0">
                <a:solidFill>
                  <a:srgbClr val="222222"/>
                </a:solidFill>
                <a:effectLst/>
                <a:latin typeface="Arial" panose="020B0604020202020204" pitchFamily="34" charset="0"/>
              </a:rPr>
              <a:t> </a:t>
            </a:r>
            <a:r>
              <a:rPr lang="en-GB" b="0" i="0" u="none" strike="noStrike" dirty="0" err="1">
                <a:solidFill>
                  <a:srgbClr val="222222"/>
                </a:solidFill>
                <a:effectLst/>
                <a:latin typeface="Arial" panose="020B0604020202020204" pitchFamily="34" charset="0"/>
              </a:rPr>
              <a:t>partes</a:t>
            </a:r>
            <a:r>
              <a:rPr lang="en-GB" b="0" i="0" u="none" strike="noStrike" dirty="0">
                <a:solidFill>
                  <a:srgbClr val="222222"/>
                </a:solidFill>
                <a:effectLst/>
                <a:latin typeface="Arial" panose="020B0604020202020204" pitchFamily="34" charset="0"/>
              </a:rPr>
              <a:t> [n/a] </a:t>
            </a:r>
            <a:r>
              <a:rPr lang="en-GB" b="0" i="0" u="none" strike="noStrike" dirty="0" err="1">
                <a:solidFill>
                  <a:srgbClr val="222222"/>
                </a:solidFill>
                <a:effectLst/>
                <a:latin typeface="Arial" panose="020B0604020202020204" pitchFamily="34" charset="0"/>
              </a:rPr>
              <a:t>tren</a:t>
            </a:r>
            <a:r>
              <a:rPr lang="en-GB" b="0" i="0" u="none" strike="noStrike" dirty="0">
                <a:solidFill>
                  <a:srgbClr val="222222"/>
                </a:solidFill>
                <a:effectLst/>
                <a:latin typeface="Arial" panose="020B0604020202020204" pitchFamily="34" charset="0"/>
              </a:rPr>
              <a:t> [1488] </a:t>
            </a:r>
            <a:r>
              <a:rPr lang="en-GB" b="0" i="0" u="none" strike="noStrike" dirty="0" err="1">
                <a:solidFill>
                  <a:srgbClr val="222222"/>
                </a:solidFill>
                <a:effectLst/>
                <a:latin typeface="Arial" panose="020B0604020202020204" pitchFamily="34" charset="0"/>
              </a:rPr>
              <a:t>viaje</a:t>
            </a:r>
            <a:r>
              <a:rPr lang="en-GB" b="0" i="0" u="none" strike="noStrike" dirty="0">
                <a:solidFill>
                  <a:srgbClr val="222222"/>
                </a:solidFill>
                <a:effectLst/>
                <a:latin typeface="Arial" panose="020B0604020202020204" pitchFamily="34" charset="0"/>
              </a:rPr>
              <a:t> [519] </a:t>
            </a:r>
            <a:r>
              <a:rPr lang="en-GB" b="0" i="0" u="none" strike="noStrike" dirty="0" err="1">
                <a:solidFill>
                  <a:srgbClr val="222222"/>
                </a:solidFill>
                <a:effectLst/>
                <a:latin typeface="Arial" panose="020B0604020202020204" pitchFamily="34" charset="0"/>
              </a:rPr>
              <a:t>visitar</a:t>
            </a:r>
            <a:r>
              <a:rPr lang="en-GB" b="0" i="0" u="none" strike="noStrike" dirty="0">
                <a:solidFill>
                  <a:srgbClr val="222222"/>
                </a:solidFill>
                <a:effectLst/>
                <a:latin typeface="Arial" panose="020B0604020202020204" pitchFamily="34" charset="0"/>
              </a:rPr>
              <a:t> [792] vista [408] y [4] </a:t>
            </a:r>
            <a:r>
              <a:rPr lang="en-GB" b="1" i="0" u="none" strike="noStrike" dirty="0">
                <a:solidFill>
                  <a:srgbClr val="222222"/>
                </a:solidFill>
                <a:effectLst/>
                <a:latin typeface="Arial" panose="020B0604020202020204" pitchFamily="34" charset="0"/>
              </a:rPr>
              <a:t>(32)</a:t>
            </a:r>
          </a:p>
          <a:p>
            <a:pPr marL="0" lvl="0" indent="0" algn="l" rtl="0">
              <a:lnSpc>
                <a:spcPct val="100000"/>
              </a:lnSpc>
              <a:spcBef>
                <a:spcPts val="0"/>
              </a:spcBef>
              <a:spcAft>
                <a:spcPts val="0"/>
              </a:spcAft>
              <a:buSzPts val="1400"/>
              <a:buNone/>
            </a:pPr>
            <a:r>
              <a:rPr lang="en-GB" b="1" i="0" u="none" strike="noStrike" dirty="0">
                <a:solidFill>
                  <a:srgbClr val="000000"/>
                </a:solidFill>
                <a:effectLst/>
                <a:latin typeface="docs-Century Gothic"/>
              </a:rPr>
              <a:t>Spaced repetition: </a:t>
            </a:r>
            <a:r>
              <a:rPr lang="en-GB" b="0" i="0" u="none" strike="noStrike" dirty="0" err="1">
                <a:solidFill>
                  <a:srgbClr val="000000"/>
                </a:solidFill>
                <a:effectLst/>
                <a:latin typeface="docs-Century Gothic"/>
              </a:rPr>
              <a:t>fumar</a:t>
            </a:r>
            <a:r>
              <a:rPr lang="en-GB" b="0" i="0" u="none" strike="noStrike" dirty="0">
                <a:solidFill>
                  <a:srgbClr val="000000"/>
                </a:solidFill>
                <a:effectLst/>
                <a:latin typeface="docs-Century Gothic"/>
              </a:rPr>
              <a:t> [1883]; </a:t>
            </a:r>
            <a:r>
              <a:rPr lang="en-GB" b="0" i="0" u="none" strike="noStrike" dirty="0" err="1">
                <a:solidFill>
                  <a:srgbClr val="000000"/>
                </a:solidFill>
                <a:effectLst/>
                <a:latin typeface="docs-Century Gothic"/>
              </a:rPr>
              <a:t>información</a:t>
            </a:r>
            <a:r>
              <a:rPr lang="en-GB" b="0" i="0" u="none" strike="noStrike" dirty="0">
                <a:solidFill>
                  <a:srgbClr val="000000"/>
                </a:solidFill>
                <a:effectLst/>
                <a:latin typeface="docs-Century Gothic"/>
              </a:rPr>
              <a:t> [326]; </a:t>
            </a:r>
            <a:r>
              <a:rPr lang="en-GB" b="0" i="0" u="none" strike="noStrike" dirty="0" err="1">
                <a:solidFill>
                  <a:srgbClr val="000000"/>
                </a:solidFill>
                <a:effectLst/>
                <a:latin typeface="docs-Century Gothic"/>
              </a:rPr>
              <a:t>vuelo</a:t>
            </a:r>
            <a:r>
              <a:rPr lang="en-GB" b="0" i="0" u="none" strike="noStrike" dirty="0">
                <a:solidFill>
                  <a:srgbClr val="000000"/>
                </a:solidFill>
                <a:effectLst/>
                <a:latin typeface="docs-Century Gothic"/>
              </a:rPr>
              <a:t> [1739]; </a:t>
            </a:r>
            <a:r>
              <a:rPr lang="en-GB" b="0" i="0" u="none" strike="noStrike" dirty="0" err="1">
                <a:solidFill>
                  <a:srgbClr val="000000"/>
                </a:solidFill>
                <a:effectLst/>
                <a:latin typeface="docs-Century Gothic"/>
              </a:rPr>
              <a:t>europeo</a:t>
            </a:r>
            <a:r>
              <a:rPr lang="en-GB" b="0" i="0" u="none" strike="noStrike" dirty="0">
                <a:solidFill>
                  <a:srgbClr val="000000"/>
                </a:solidFill>
                <a:effectLst/>
                <a:latin typeface="docs-Century Gothic"/>
              </a:rPr>
              <a:t> [721]; </a:t>
            </a:r>
            <a:r>
              <a:rPr lang="en-GB" b="0" i="0" u="none" strike="noStrike" dirty="0" err="1">
                <a:solidFill>
                  <a:srgbClr val="FF0000"/>
                </a:solidFill>
                <a:effectLst/>
                <a:latin typeface="docs-Century Gothic"/>
              </a:rPr>
              <a:t>mío</a:t>
            </a:r>
            <a:r>
              <a:rPr lang="en-GB" b="0" i="0" u="none" strike="noStrike" dirty="0">
                <a:solidFill>
                  <a:srgbClr val="FF0000"/>
                </a:solidFill>
                <a:effectLst/>
                <a:latin typeface="docs-Century Gothic"/>
              </a:rPr>
              <a:t> [676]; </a:t>
            </a:r>
            <a:r>
              <a:rPr lang="en-GB" b="0" i="0" u="none" strike="noStrike" dirty="0" err="1">
                <a:solidFill>
                  <a:srgbClr val="FF0000"/>
                </a:solidFill>
                <a:effectLst/>
                <a:latin typeface="docs-Century Gothic"/>
              </a:rPr>
              <a:t>suyo</a:t>
            </a:r>
            <a:r>
              <a:rPr lang="en-GB" b="0" i="0" u="none" strike="noStrike" dirty="0">
                <a:solidFill>
                  <a:srgbClr val="FF0000"/>
                </a:solidFill>
                <a:effectLst/>
                <a:latin typeface="docs-Century Gothic"/>
              </a:rPr>
              <a:t> [1002]; </a:t>
            </a:r>
            <a:r>
              <a:rPr lang="en-GB" b="0" i="0" u="none" strike="noStrike" dirty="0" err="1">
                <a:solidFill>
                  <a:srgbClr val="FF0000"/>
                </a:solidFill>
                <a:effectLst/>
                <a:latin typeface="docs-Century Gothic"/>
              </a:rPr>
              <a:t>tuyo</a:t>
            </a:r>
            <a:r>
              <a:rPr lang="en-GB" b="0" i="0" u="none" strike="noStrike" dirty="0">
                <a:solidFill>
                  <a:srgbClr val="FF0000"/>
                </a:solidFill>
                <a:effectLst/>
                <a:latin typeface="docs-Century Gothic"/>
              </a:rPr>
              <a:t> [1717]; </a:t>
            </a:r>
            <a:r>
              <a:rPr lang="en-GB" b="0" i="0" u="none" strike="noStrike" dirty="0" err="1">
                <a:solidFill>
                  <a:srgbClr val="000000"/>
                </a:solidFill>
                <a:effectLst/>
                <a:latin typeface="docs-Century Gothic"/>
              </a:rPr>
              <a:t>hambre</a:t>
            </a:r>
            <a:r>
              <a:rPr lang="en-GB" b="0" i="0" u="none" strike="noStrike" dirty="0">
                <a:solidFill>
                  <a:srgbClr val="000000"/>
                </a:solidFill>
                <a:effectLst/>
                <a:latin typeface="docs-Century Gothic"/>
              </a:rPr>
              <a:t> [1262]; </a:t>
            </a:r>
            <a:r>
              <a:rPr lang="en-GB" b="0" i="0" u="none" strike="noStrike" dirty="0" err="1">
                <a:solidFill>
                  <a:srgbClr val="000000"/>
                </a:solidFill>
                <a:effectLst/>
                <a:latin typeface="docs-Century Gothic"/>
              </a:rPr>
              <a:t>recuerdo</a:t>
            </a:r>
            <a:r>
              <a:rPr lang="en-GB" b="0" i="0" u="none" strike="noStrike" dirty="0">
                <a:solidFill>
                  <a:srgbClr val="000000"/>
                </a:solidFill>
                <a:effectLst/>
                <a:latin typeface="docs-Century Gothic"/>
              </a:rPr>
              <a:t> [771]; </a:t>
            </a:r>
            <a:r>
              <a:rPr lang="en-GB" b="0" i="0" u="none" strike="noStrike" dirty="0" err="1">
                <a:solidFill>
                  <a:srgbClr val="000000"/>
                </a:solidFill>
                <a:effectLst/>
                <a:latin typeface="docs-Century Gothic"/>
              </a:rPr>
              <a:t>sed</a:t>
            </a:r>
            <a:r>
              <a:rPr lang="en-GB" b="0" i="0" u="none" strike="noStrike" dirty="0">
                <a:solidFill>
                  <a:srgbClr val="000000"/>
                </a:solidFill>
                <a:effectLst/>
                <a:latin typeface="docs-Century Gothic"/>
              </a:rPr>
              <a:t> [N/A]; lo </a:t>
            </a:r>
            <a:r>
              <a:rPr lang="en-GB" b="0" i="0" u="none" strike="noStrike" dirty="0" err="1">
                <a:solidFill>
                  <a:srgbClr val="000000"/>
                </a:solidFill>
                <a:effectLst/>
                <a:latin typeface="docs-Century Gothic"/>
              </a:rPr>
              <a:t>siento</a:t>
            </a:r>
            <a:r>
              <a:rPr lang="en-GB" b="0" i="0" u="none" strike="noStrike" dirty="0">
                <a:solidFill>
                  <a:srgbClr val="000000"/>
                </a:solidFill>
                <a:effectLst/>
                <a:latin typeface="docs-Century Gothic"/>
              </a:rPr>
              <a:t> [n/a]; </a:t>
            </a:r>
            <a:r>
              <a:rPr lang="en-GB" b="0" i="0" u="none" strike="noStrike" dirty="0" err="1">
                <a:solidFill>
                  <a:srgbClr val="000000"/>
                </a:solidFill>
                <a:effectLst/>
                <a:latin typeface="docs-Century Gothic"/>
              </a:rPr>
              <a:t>tener</a:t>
            </a:r>
            <a:r>
              <a:rPr lang="en-GB" b="0" i="0" u="none" strike="noStrike" dirty="0">
                <a:solidFill>
                  <a:srgbClr val="000000"/>
                </a:solidFill>
                <a:effectLst/>
                <a:latin typeface="docs-Century Gothic"/>
              </a:rPr>
              <a:t> </a:t>
            </a:r>
            <a:r>
              <a:rPr lang="en-GB" b="0" i="0" u="none" strike="noStrike" dirty="0" err="1">
                <a:solidFill>
                  <a:srgbClr val="000000"/>
                </a:solidFill>
                <a:effectLst/>
                <a:latin typeface="docs-Century Gothic"/>
              </a:rPr>
              <a:t>ganas</a:t>
            </a:r>
            <a:r>
              <a:rPr lang="en-GB" b="0" i="0" u="none" strike="noStrike" dirty="0">
                <a:solidFill>
                  <a:srgbClr val="000000"/>
                </a:solidFill>
                <a:effectLst/>
                <a:latin typeface="docs-Century Gothic"/>
              </a:rPr>
              <a:t> [n/a]; </a:t>
            </a:r>
            <a:r>
              <a:rPr lang="en-GB" b="0" i="0" u="none" strike="noStrike" dirty="0" err="1">
                <a:solidFill>
                  <a:srgbClr val="000000"/>
                </a:solidFill>
                <a:effectLst/>
                <a:latin typeface="docs-Century Gothic"/>
              </a:rPr>
              <a:t>había</a:t>
            </a:r>
            <a:r>
              <a:rPr lang="en-GB" b="0" i="0" u="none" strike="noStrike" dirty="0">
                <a:solidFill>
                  <a:srgbClr val="000000"/>
                </a:solidFill>
                <a:effectLst/>
                <a:latin typeface="docs-Century Gothic"/>
              </a:rPr>
              <a:t> [13]; </a:t>
            </a:r>
            <a:r>
              <a:rPr lang="en-GB" b="0" i="0" u="none" strike="noStrike" dirty="0" err="1">
                <a:solidFill>
                  <a:srgbClr val="000000"/>
                </a:solidFill>
                <a:effectLst/>
                <a:latin typeface="docs-Century Gothic"/>
              </a:rPr>
              <a:t>tenía</a:t>
            </a:r>
            <a:r>
              <a:rPr lang="en-GB" b="0" i="0" u="none" strike="noStrike" dirty="0">
                <a:solidFill>
                  <a:srgbClr val="000000"/>
                </a:solidFill>
                <a:effectLst/>
                <a:latin typeface="docs-Century Gothic"/>
              </a:rPr>
              <a:t> [19]; </a:t>
            </a:r>
            <a:r>
              <a:rPr lang="en-GB" b="0" i="0" u="none" strike="noStrike" dirty="0" err="1">
                <a:solidFill>
                  <a:srgbClr val="FF0000"/>
                </a:solidFill>
                <a:effectLst/>
                <a:latin typeface="docs-Century Gothic"/>
              </a:rPr>
              <a:t>maravilloso</a:t>
            </a:r>
            <a:r>
              <a:rPr lang="en-GB" b="0" i="0" u="none" strike="noStrike" dirty="0">
                <a:solidFill>
                  <a:srgbClr val="FF0000"/>
                </a:solidFill>
                <a:effectLst/>
                <a:latin typeface="docs-Century Gothic"/>
              </a:rPr>
              <a:t> [1526]</a:t>
            </a:r>
            <a:br>
              <a:rPr lang="en-GB" b="0" i="0" dirty="0"/>
            </a:br>
            <a:r>
              <a:rPr lang="en-GB" b="1" i="0" dirty="0"/>
              <a:t>Revisited function words</a:t>
            </a:r>
            <a:r>
              <a:rPr lang="en-GB" b="0" i="0" dirty="0"/>
              <a:t>: </a:t>
            </a:r>
            <a:r>
              <a:rPr lang="en-GB" b="0" i="0" u="none" strike="noStrike" dirty="0" err="1">
                <a:solidFill>
                  <a:srgbClr val="000000"/>
                </a:solidFill>
                <a:effectLst/>
                <a:latin typeface="docs-Century Gothic"/>
              </a:rPr>
              <a:t>buen</a:t>
            </a:r>
            <a:r>
              <a:rPr lang="en-GB" b="0" i="0" u="none" strike="noStrike" dirty="0">
                <a:solidFill>
                  <a:srgbClr val="000000"/>
                </a:solidFill>
                <a:effectLst/>
                <a:latin typeface="docs-Century Gothic"/>
              </a:rPr>
              <a:t> [103]; mal [360]; </a:t>
            </a:r>
            <a:r>
              <a:rPr lang="en-GB" b="0" i="0" u="none" strike="noStrike" dirty="0" err="1">
                <a:solidFill>
                  <a:srgbClr val="000000"/>
                </a:solidFill>
                <a:effectLst/>
                <a:latin typeface="docs-Century Gothic"/>
              </a:rPr>
              <a:t>yo</a:t>
            </a:r>
            <a:r>
              <a:rPr lang="en-GB" b="0" i="0" u="none" strike="noStrike" dirty="0">
                <a:solidFill>
                  <a:srgbClr val="000000"/>
                </a:solidFill>
                <a:effectLst/>
                <a:latin typeface="docs-Century Gothic"/>
              </a:rPr>
              <a:t> [28]; </a:t>
            </a:r>
            <a:r>
              <a:rPr lang="en-GB" b="0" i="0" u="none" strike="noStrike" dirty="0" err="1">
                <a:solidFill>
                  <a:srgbClr val="000000"/>
                </a:solidFill>
                <a:effectLst/>
                <a:latin typeface="docs-Century Gothic"/>
              </a:rPr>
              <a:t>tu</a:t>
            </a:r>
            <a:r>
              <a:rPr lang="en-GB" b="0" i="0" u="none" strike="noStrike" dirty="0">
                <a:solidFill>
                  <a:srgbClr val="000000"/>
                </a:solidFill>
                <a:effectLst/>
                <a:latin typeface="docs-Century Gothic"/>
              </a:rPr>
              <a:t> [184]; </a:t>
            </a:r>
            <a:r>
              <a:rPr lang="en-GB" b="0" i="0" u="none" strike="noStrike" dirty="0" err="1">
                <a:solidFill>
                  <a:srgbClr val="000000"/>
                </a:solidFill>
                <a:effectLst/>
                <a:latin typeface="docs-Century Gothic"/>
              </a:rPr>
              <a:t>él</a:t>
            </a:r>
            <a:r>
              <a:rPr lang="en-GB" b="0" i="0" u="none" strike="noStrike" dirty="0">
                <a:solidFill>
                  <a:srgbClr val="000000"/>
                </a:solidFill>
                <a:effectLst/>
                <a:latin typeface="docs-Century Gothic"/>
              </a:rPr>
              <a:t> [9]; </a:t>
            </a:r>
            <a:r>
              <a:rPr lang="en-GB" b="0" i="0" u="none" strike="noStrike" dirty="0" err="1">
                <a:solidFill>
                  <a:srgbClr val="000000"/>
                </a:solidFill>
                <a:effectLst/>
                <a:latin typeface="docs-Century Gothic"/>
              </a:rPr>
              <a:t>ella</a:t>
            </a:r>
            <a:r>
              <a:rPr lang="en-GB" b="0" i="0" u="none" strike="noStrike" dirty="0">
                <a:solidFill>
                  <a:srgbClr val="000000"/>
                </a:solidFill>
                <a:effectLst/>
                <a:latin typeface="docs-Century Gothic"/>
              </a:rPr>
              <a:t> [72]; no [11]; gran [66]; </a:t>
            </a:r>
            <a:r>
              <a:rPr lang="en-GB" b="0" i="0" u="none" strike="noStrike" dirty="0" err="1">
                <a:solidFill>
                  <a:srgbClr val="000000"/>
                </a:solidFill>
                <a:effectLst/>
                <a:latin typeface="docs-Century Gothic"/>
              </a:rPr>
              <a:t>segundo</a:t>
            </a:r>
            <a:r>
              <a:rPr lang="en-GB" b="0" i="0" u="none" strike="noStrike" dirty="0">
                <a:solidFill>
                  <a:srgbClr val="000000"/>
                </a:solidFill>
                <a:effectLst/>
                <a:latin typeface="docs-Century Gothic"/>
              </a:rPr>
              <a:t> [223]; tercer [450]; </a:t>
            </a:r>
            <a:r>
              <a:rPr lang="en-GB" b="0" i="0" u="none" strike="noStrike" dirty="0" err="1">
                <a:solidFill>
                  <a:srgbClr val="000000"/>
                </a:solidFill>
                <a:effectLst/>
                <a:latin typeface="docs-Century Gothic"/>
              </a:rPr>
              <a:t>tercero</a:t>
            </a:r>
            <a:r>
              <a:rPr lang="en-GB" b="0" i="0" u="none" strike="noStrike" dirty="0">
                <a:solidFill>
                  <a:srgbClr val="000000"/>
                </a:solidFill>
                <a:effectLst/>
                <a:latin typeface="docs-Century Gothic"/>
              </a:rPr>
              <a:t> [450]; </a:t>
            </a:r>
            <a:r>
              <a:rPr lang="en-GB" b="0" i="0" u="none" strike="noStrike" dirty="0" err="1">
                <a:solidFill>
                  <a:srgbClr val="000000"/>
                </a:solidFill>
                <a:effectLst/>
                <a:latin typeface="docs-Century Gothic"/>
              </a:rPr>
              <a:t>grande</a:t>
            </a:r>
            <a:r>
              <a:rPr lang="en-GB" b="0" i="0" u="none" strike="noStrike" dirty="0">
                <a:solidFill>
                  <a:srgbClr val="000000"/>
                </a:solidFill>
                <a:effectLst/>
                <a:latin typeface="docs-Century Gothic"/>
              </a:rPr>
              <a:t> [66] </a:t>
            </a:r>
          </a:p>
          <a:p>
            <a:pPr marL="0" lvl="0" indent="0" algn="l" rtl="0">
              <a:lnSpc>
                <a:spcPct val="100000"/>
              </a:lnSpc>
              <a:spcBef>
                <a:spcPts val="0"/>
              </a:spcBef>
              <a:spcAft>
                <a:spcPts val="0"/>
              </a:spcAft>
              <a:buSzPts val="1400"/>
              <a:buNone/>
            </a:pPr>
            <a:endParaRPr lang="en-GB" b="0" i="0" u="none" strike="noStrike" dirty="0">
              <a:solidFill>
                <a:srgbClr val="00000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2988648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6 minutes</a:t>
            </a:r>
            <a:endParaRPr lang="en-ES" b="1" dirty="0"/>
          </a:p>
          <a:p>
            <a:endParaRPr lang="en-ES" b="1" dirty="0"/>
          </a:p>
          <a:p>
            <a:r>
              <a:rPr lang="en-ES" b="1" dirty="0"/>
              <a:t>Aim:</a:t>
            </a:r>
            <a:r>
              <a:rPr lang="en-GB" b="1" dirty="0"/>
              <a:t> </a:t>
            </a:r>
            <a:r>
              <a:rPr lang="en-GB" b="0" dirty="0"/>
              <a:t>to consolidate the new vocabulary for this week and to give some basic information about Las </a:t>
            </a:r>
            <a:r>
              <a:rPr lang="en-GB" b="0" dirty="0" err="1"/>
              <a:t>Fallas</a:t>
            </a:r>
            <a:r>
              <a:rPr lang="en-GB" b="0" dirty="0"/>
              <a:t>.</a:t>
            </a:r>
            <a:endParaRPr lang="en-ES" b="1" dirty="0"/>
          </a:p>
          <a:p>
            <a:endParaRPr lang="en-ES" b="1" dirty="0"/>
          </a:p>
          <a:p>
            <a:r>
              <a:rPr lang="en-ES" b="1" dirty="0"/>
              <a:t>Procedure:</a:t>
            </a:r>
            <a:endParaRPr lang="en-GB" b="1" dirty="0"/>
          </a:p>
          <a:p>
            <a:pPr marL="228600" indent="-228600">
              <a:buAutoNum type="arabicPeriod"/>
            </a:pPr>
            <a:r>
              <a:rPr lang="en-GB" b="0" dirty="0"/>
              <a:t>Students read through the text and write the most appropriate word to fit in each gap.</a:t>
            </a:r>
          </a:p>
          <a:p>
            <a:pPr marL="228600" indent="-228600">
              <a:buAutoNum type="arabicPeriod"/>
            </a:pPr>
            <a:r>
              <a:rPr lang="en-GB" b="0" dirty="0"/>
              <a:t>The first animation click brings up a list of suitable words to fill the gaps to support students in step 1.</a:t>
            </a:r>
          </a:p>
          <a:p>
            <a:pPr marL="228600" indent="-228600">
              <a:buAutoNum type="arabicPeriod"/>
            </a:pPr>
            <a:r>
              <a:rPr lang="en-GB" b="0" dirty="0"/>
              <a:t>The second animation click shows a vocab retrieval task focused on recognising some of the higher vocabulary from this week’s set. Teachers can choose how and which students to direct to this task.</a:t>
            </a:r>
          </a:p>
          <a:p>
            <a:pPr marL="228600" indent="-228600">
              <a:buAutoNum type="arabicPeriod"/>
            </a:pPr>
            <a:r>
              <a:rPr lang="en-GB" b="0" dirty="0"/>
              <a:t>Click through the animation sequence to show answers for both tasks. Note the answers to the higher tasks are suggestions only.  The important thing is that the students have understood the phrase and can therefore justify their response.</a:t>
            </a:r>
          </a:p>
          <a:p>
            <a:pPr marL="228600" indent="-228600">
              <a:buAutoNum type="arabicPeriod"/>
            </a:pPr>
            <a:endParaRPr lang="en-GB" b="0" dirty="0"/>
          </a:p>
          <a:p>
            <a:pPr marL="0" indent="0">
              <a:buNone/>
            </a:pPr>
            <a:r>
              <a:rPr lang="en-GB" b="1" dirty="0"/>
              <a:t>Note</a:t>
            </a:r>
            <a:r>
              <a:rPr lang="en-GB" b="0" dirty="0"/>
              <a:t>: Students will have pre-learned the new vocabulary prior to this lesson.</a:t>
            </a:r>
          </a:p>
          <a:p>
            <a:pPr marL="0" indent="0">
              <a:buNone/>
            </a:pPr>
            <a:endParaRPr lang="en-GB" b="0" dirty="0"/>
          </a:p>
          <a:p>
            <a:r>
              <a:rPr lang="en-ES" b="1" dirty="0"/>
              <a:t>Frequency of unknown words:</a:t>
            </a:r>
          </a:p>
          <a:p>
            <a:r>
              <a:rPr lang="en-GB" dirty="0"/>
              <a:t>c</a:t>
            </a:r>
            <a:r>
              <a:rPr lang="en-ES" dirty="0"/>
              <a:t>artón [4136]</a:t>
            </a:r>
            <a:endParaRPr lang="en-ES" b="0" dirty="0"/>
          </a:p>
        </p:txBody>
      </p:sp>
      <p:sp>
        <p:nvSpPr>
          <p:cNvPr id="4" name="Slide Number Placeholder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2362260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0" u="none" strike="noStrike" kern="1200" dirty="0">
                <a:solidFill>
                  <a:schemeClr val="tx1"/>
                </a:solidFill>
                <a:effectLst/>
                <a:latin typeface="+mn-lt"/>
                <a:ea typeface="+mn-ea"/>
                <a:cs typeface="+mn-cs"/>
              </a:rPr>
              <a:t>Timing</a:t>
            </a:r>
            <a:r>
              <a:rPr lang="en-GB" sz="1200" b="0" i="0" u="none" strike="noStrike" kern="1200" dirty="0">
                <a:solidFill>
                  <a:schemeClr val="tx1"/>
                </a:solidFill>
                <a:effectLst/>
                <a:latin typeface="+mn-lt"/>
                <a:ea typeface="+mn-ea"/>
                <a:cs typeface="+mn-cs"/>
              </a:rPr>
              <a:t>: 2 minutes</a:t>
            </a:r>
          </a:p>
          <a:p>
            <a:pPr rtl="0"/>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Aim</a:t>
            </a:r>
            <a:r>
              <a:rPr lang="en-GB" sz="1200" b="0" i="0" u="none" strike="noStrike" kern="1200" dirty="0">
                <a:solidFill>
                  <a:schemeClr val="tx1"/>
                </a:solidFill>
                <a:effectLst/>
                <a:latin typeface="+mn-lt"/>
                <a:ea typeface="+mn-ea"/>
                <a:cs typeface="+mn-cs"/>
              </a:rPr>
              <a:t>: to introduce the use of ‘</a:t>
            </a:r>
            <a:r>
              <a:rPr lang="en-GB" sz="1200" b="0" i="0" u="none" strike="noStrike" kern="1200" dirty="0" err="1">
                <a:solidFill>
                  <a:schemeClr val="tx1"/>
                </a:solidFill>
                <a:effectLst/>
                <a:latin typeface="+mn-lt"/>
                <a:ea typeface="+mn-ea"/>
                <a:cs typeface="+mn-cs"/>
              </a:rPr>
              <a:t>algún</a:t>
            </a:r>
            <a:r>
              <a:rPr lang="en-GB" sz="1200" b="0" i="0" u="none" strike="noStrike" kern="1200" dirty="0">
                <a:solidFill>
                  <a:schemeClr val="tx1"/>
                </a:solidFill>
                <a:effectLst/>
                <a:latin typeface="+mn-lt"/>
                <a:ea typeface="+mn-ea"/>
                <a:cs typeface="+mn-cs"/>
              </a:rPr>
              <a:t>’ and ‘</a:t>
            </a:r>
            <a:r>
              <a:rPr lang="en-GB" sz="1200" b="0" i="0" u="none" strike="noStrike" kern="1200" dirty="0" err="1">
                <a:solidFill>
                  <a:schemeClr val="tx1"/>
                </a:solidFill>
                <a:effectLst/>
                <a:latin typeface="+mn-lt"/>
                <a:ea typeface="+mn-ea"/>
                <a:cs typeface="+mn-cs"/>
              </a:rPr>
              <a:t>alguna</a:t>
            </a:r>
            <a:r>
              <a:rPr lang="en-GB" sz="1200" b="0" i="0" u="none" strike="noStrike" kern="1200" dirty="0">
                <a:solidFill>
                  <a:schemeClr val="tx1"/>
                </a:solidFill>
                <a:effectLst/>
                <a:latin typeface="+mn-lt"/>
                <a:ea typeface="+mn-ea"/>
                <a:cs typeface="+mn-cs"/>
              </a:rPr>
              <a:t>’.</a:t>
            </a:r>
          </a:p>
          <a:p>
            <a:pPr rtl="0"/>
            <a:endParaRPr lang="en-GB" sz="1200" b="0" i="0" u="none" strike="noStrike" kern="1200" dirty="0">
              <a:solidFill>
                <a:schemeClr val="tx1"/>
              </a:solidFill>
              <a:effectLst/>
              <a:latin typeface="+mn-lt"/>
              <a:ea typeface="+mn-ea"/>
              <a:cs typeface="+mn-cs"/>
            </a:endParaRPr>
          </a:p>
          <a:p>
            <a:pPr rtl="0"/>
            <a:r>
              <a:rPr lang="en-GB" sz="1200" b="1" i="0" u="none" strike="noStrike" kern="1200" dirty="0">
                <a:solidFill>
                  <a:schemeClr val="tx1"/>
                </a:solidFill>
                <a:effectLst/>
                <a:latin typeface="+mn-lt"/>
                <a:ea typeface="+mn-ea"/>
                <a:cs typeface="+mn-cs"/>
              </a:rPr>
              <a:t>Procedure</a:t>
            </a:r>
            <a:r>
              <a:rPr lang="en-GB" sz="1200" b="0" i="0" u="none" strike="noStrike" kern="1200" dirty="0">
                <a:solidFill>
                  <a:schemeClr val="tx1"/>
                </a:solidFill>
                <a:effectLst/>
                <a:latin typeface="+mn-lt"/>
                <a:ea typeface="+mn-ea"/>
                <a:cs typeface="+mn-cs"/>
              </a:rPr>
              <a:t>:</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1. Click to present the information step by step.</a:t>
            </a:r>
          </a:p>
          <a:p>
            <a:pPr rtl="0"/>
            <a:r>
              <a:rPr lang="en-GB" sz="1200" b="0" i="0" u="none" strike="noStrike" kern="1200" dirty="0">
                <a:solidFill>
                  <a:schemeClr val="tx1"/>
                </a:solidFill>
                <a:effectLst/>
                <a:latin typeface="+mn-lt"/>
                <a:ea typeface="+mn-ea"/>
                <a:cs typeface="+mn-cs"/>
              </a:rPr>
              <a:t>2. Elicit the translations for the Spanish examples given.</a:t>
            </a:r>
          </a:p>
        </p:txBody>
      </p:sp>
      <p:sp>
        <p:nvSpPr>
          <p:cNvPr id="4" name="Slide Number Placeholder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3253377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6 minutes</a:t>
            </a:r>
            <a:endParaRPr lang="en-ES" b="1" dirty="0"/>
          </a:p>
          <a:p>
            <a:endParaRPr lang="en-ES" b="1" dirty="0"/>
          </a:p>
          <a:p>
            <a:r>
              <a:rPr lang="en-ES" b="1" dirty="0"/>
              <a:t>Aim:</a:t>
            </a:r>
            <a:r>
              <a:rPr lang="en-GB" b="1" dirty="0"/>
              <a:t> </a:t>
            </a:r>
            <a:r>
              <a:rPr lang="en-GB" b="0" dirty="0"/>
              <a:t>to understand when ‘</a:t>
            </a:r>
            <a:r>
              <a:rPr lang="en-GB" b="0" dirty="0" err="1"/>
              <a:t>algún</a:t>
            </a:r>
            <a:r>
              <a:rPr lang="en-GB" b="0" dirty="0"/>
              <a:t>’ and ‘</a:t>
            </a:r>
            <a:r>
              <a:rPr lang="en-GB" b="0" dirty="0" err="1"/>
              <a:t>alguna</a:t>
            </a:r>
            <a:r>
              <a:rPr lang="en-GB" b="0" dirty="0"/>
              <a:t>’ are used before nouns of different gender.</a:t>
            </a:r>
            <a:endParaRPr lang="en-ES" b="1" dirty="0"/>
          </a:p>
          <a:p>
            <a:endParaRPr lang="en-ES" b="1" dirty="0"/>
          </a:p>
          <a:p>
            <a:r>
              <a:rPr lang="en-ES" b="1" dirty="0"/>
              <a:t>Procedure:</a:t>
            </a:r>
          </a:p>
          <a:p>
            <a:pPr marL="228600" indent="-228600">
              <a:buAutoNum type="arabicPeriod"/>
            </a:pPr>
            <a:r>
              <a:rPr lang="en-GB" dirty="0"/>
              <a:t>Read the sentence which ends in ‘</a:t>
            </a:r>
            <a:r>
              <a:rPr lang="en-GB" dirty="0" err="1"/>
              <a:t>algún</a:t>
            </a:r>
            <a:r>
              <a:rPr lang="en-GB" dirty="0"/>
              <a:t>’ or ‘</a:t>
            </a:r>
            <a:r>
              <a:rPr lang="en-GB" dirty="0" err="1"/>
              <a:t>alguna</a:t>
            </a:r>
            <a:r>
              <a:rPr lang="en-GB" dirty="0"/>
              <a:t>’</a:t>
            </a:r>
          </a:p>
          <a:p>
            <a:pPr marL="228600" indent="-228600">
              <a:buAutoNum type="arabicPeriod"/>
            </a:pPr>
            <a:r>
              <a:rPr lang="en-GB" dirty="0"/>
              <a:t>Select the correct word, based on the gender.</a:t>
            </a:r>
          </a:p>
          <a:p>
            <a:pPr marL="228600" indent="-228600">
              <a:buAutoNum type="arabicPeriod"/>
            </a:pPr>
            <a:r>
              <a:rPr lang="en-GB" dirty="0"/>
              <a:t>Click to reveal answers.</a:t>
            </a:r>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648414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Timing: </a:t>
            </a:r>
            <a:r>
              <a:rPr lang="en-US" sz="1200" b="0" i="0" u="none" strike="noStrike" kern="1200" dirty="0">
                <a:solidFill>
                  <a:schemeClr val="tx1"/>
                </a:solidFill>
                <a:effectLst/>
                <a:latin typeface="+mn-lt"/>
                <a:ea typeface="+mn-ea"/>
                <a:cs typeface="+mn-cs"/>
              </a:rPr>
              <a:t>4 minutes</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a:t>
            </a:r>
            <a:r>
              <a:rPr lang="en-US" sz="1200" b="0" i="0" u="none" strike="noStrike" kern="1200" dirty="0" err="1">
                <a:solidFill>
                  <a:schemeClr val="tx1"/>
                </a:solidFill>
                <a:effectLst/>
                <a:latin typeface="+mn-lt"/>
                <a:ea typeface="+mn-ea"/>
                <a:cs typeface="+mn-cs"/>
              </a:rPr>
              <a:t>practise</a:t>
            </a:r>
            <a:r>
              <a:rPr lang="en-US" sz="1200" b="0" i="0" u="none" strike="noStrike" kern="1200" dirty="0">
                <a:solidFill>
                  <a:schemeClr val="tx1"/>
                </a:solidFill>
                <a:effectLst/>
                <a:latin typeface="+mn-lt"/>
                <a:ea typeface="+mn-ea"/>
                <a:cs typeface="+mn-cs"/>
              </a:rPr>
              <a:t> oral recall of vocabulary.</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a:r>
              <a:rPr lang="en-US" sz="1200" b="0" i="0" u="none" strike="noStrike" kern="1200" dirty="0">
                <a:solidFill>
                  <a:schemeClr val="tx1"/>
                </a:solidFill>
                <a:effectLst/>
                <a:latin typeface="+mn-lt"/>
                <a:ea typeface="+mn-ea"/>
                <a:cs typeface="+mn-cs"/>
              </a:rPr>
              <a:t>1.  Students sketch a 5x4 grid.</a:t>
            </a:r>
            <a:endParaRPr lang="en-US" b="0" dirty="0">
              <a:effectLst/>
            </a:endParaRPr>
          </a:p>
          <a:p>
            <a:pPr rtl="0"/>
            <a:r>
              <a:rPr lang="en-US" sz="1200" b="0" i="0" u="none" strike="noStrike" kern="1200" dirty="0">
                <a:solidFill>
                  <a:schemeClr val="tx1"/>
                </a:solidFill>
                <a:effectLst/>
                <a:latin typeface="+mn-lt"/>
                <a:ea typeface="+mn-ea"/>
                <a:cs typeface="+mn-cs"/>
              </a:rPr>
              <a:t>2. Working in pairs, they take turns to choose a word to translate orally into English.</a:t>
            </a:r>
            <a:endParaRPr lang="en-US" b="0" dirty="0">
              <a:effectLst/>
            </a:endParaRPr>
          </a:p>
          <a:p>
            <a:pPr rtl="0"/>
            <a:r>
              <a:rPr lang="en-US" sz="1200" b="0" i="0" u="none" strike="noStrike" kern="1200" dirty="0">
                <a:solidFill>
                  <a:schemeClr val="tx1"/>
                </a:solidFill>
                <a:effectLst/>
                <a:latin typeface="+mn-lt"/>
                <a:ea typeface="+mn-ea"/>
                <a:cs typeface="+mn-cs"/>
              </a:rPr>
              <a:t>3. Students should work as quickly as they can without repeating a word the other has already said. If their partner agrees the given translation is correct, the speaking student ‘claims’ the relevant square on the grid by putting their initials in it. If they cannot translate a word, or translate it incorrectly, they do not claim a square and the game moves on.</a:t>
            </a:r>
            <a:endParaRPr lang="en-US" b="0" dirty="0">
              <a:effectLst/>
            </a:endParaRPr>
          </a:p>
          <a:p>
            <a:pPr rtl="0"/>
            <a:r>
              <a:rPr lang="en-US" sz="1200" b="0" i="0" u="none" strike="noStrike" kern="1200" dirty="0">
                <a:solidFill>
                  <a:schemeClr val="tx1"/>
                </a:solidFill>
                <a:effectLst/>
                <a:latin typeface="+mn-lt"/>
                <a:ea typeface="+mn-ea"/>
                <a:cs typeface="+mn-cs"/>
              </a:rPr>
              <a:t>4. Click to reveal translations one by one.</a:t>
            </a:r>
            <a:endParaRPr lang="en-US" b="0" dirty="0">
              <a:effectLst/>
            </a:endParaRPr>
          </a:p>
          <a:p>
            <a:pPr rtl="0"/>
            <a:r>
              <a:rPr lang="en-US" sz="1200" b="0" i="0" u="none" strike="noStrike" kern="1200" dirty="0">
                <a:solidFill>
                  <a:schemeClr val="tx1"/>
                </a:solidFill>
                <a:effectLst/>
                <a:latin typeface="+mn-lt"/>
                <a:ea typeface="+mn-ea"/>
                <a:cs typeface="+mn-cs"/>
              </a:rPr>
              <a:t>5. Students count up the number of squares they have claimed. The student with the most squares wins.</a:t>
            </a:r>
            <a:endParaRPr lang="en-US" b="0" dirty="0">
              <a:effectLst/>
            </a:endParaRPr>
          </a:p>
          <a:p>
            <a:br>
              <a:rPr lang="en-US" dirty="0"/>
            </a:br>
            <a:r>
              <a:rPr lang="en-US" b="1" dirty="0"/>
              <a:t>Note</a:t>
            </a:r>
            <a:r>
              <a:rPr lang="en-US" dirty="0"/>
              <a:t>: </a:t>
            </a:r>
            <a:r>
              <a:rPr lang="en-GB" sz="1800" dirty="0">
                <a:effectLst/>
                <a:highlight>
                  <a:srgbClr val="FFFF00"/>
                </a:highlight>
                <a:latin typeface="Century Gothic" panose="020B0502020202020204" pitchFamily="34" charset="0"/>
                <a:ea typeface="DengXian" panose="02010600030101010101" pitchFamily="2" charset="-122"/>
                <a:cs typeface="Arial" panose="020B0604020202020204" pitchFamily="34" charset="0"/>
              </a:rPr>
              <a:t>This activity revisits vocabulary from KS3.  Although 2 words are Higher only (</a:t>
            </a:r>
            <a:r>
              <a:rPr lang="en-GB" sz="2800" b="0" i="0" u="none" strike="noStrike" dirty="0">
                <a:solidFill>
                  <a:srgbClr val="B45F06"/>
                </a:solidFill>
                <a:effectLst/>
                <a:latin typeface="Arial" panose="020B0604020202020204" pitchFamily="34" charset="0"/>
              </a:rPr>
              <a:t>regalo [1986] and arroz [2882])</a:t>
            </a:r>
            <a:r>
              <a:rPr lang="en-GB" sz="1800" dirty="0">
                <a:effectLst/>
                <a:highlight>
                  <a:srgbClr val="FFFF00"/>
                </a:highlight>
                <a:latin typeface="Century Gothic" panose="020B0502020202020204" pitchFamily="34" charset="0"/>
                <a:ea typeface="DengXian" panose="02010600030101010101" pitchFamily="2" charset="-122"/>
                <a:cs typeface="Arial" panose="020B0604020202020204" pitchFamily="34" charset="0"/>
              </a:rPr>
              <a:t>, it makes sense at this stage of the course for some whole class revisiting activities to contain previously-taught words that are H.  Even in </a:t>
            </a:r>
            <a:r>
              <a:rPr lang="en-GB" sz="1800" dirty="0" err="1">
                <a:effectLst/>
                <a:highlight>
                  <a:srgbClr val="FFFF00"/>
                </a:highlight>
                <a:latin typeface="Century Gothic" panose="020B0502020202020204" pitchFamily="34" charset="0"/>
                <a:ea typeface="DengXian" panose="02010600030101010101" pitchFamily="2" charset="-122"/>
                <a:cs typeface="Arial" panose="020B0604020202020204" pitchFamily="34" charset="0"/>
              </a:rPr>
              <a:t>setted</a:t>
            </a:r>
            <a:r>
              <a:rPr lang="en-GB" sz="1800" dirty="0">
                <a:effectLst/>
                <a:highlight>
                  <a:srgbClr val="FFFF00"/>
                </a:highlight>
                <a:latin typeface="Century Gothic" panose="020B0502020202020204" pitchFamily="34" charset="0"/>
                <a:ea typeface="DengXian" panose="02010600030101010101" pitchFamily="2" charset="-122"/>
                <a:cs typeface="Arial" panose="020B0604020202020204" pitchFamily="34" charset="0"/>
              </a:rPr>
              <a:t> classes, tiers of entry may not yet be fixed.</a:t>
            </a:r>
            <a:r>
              <a:rPr lang="en-ES" dirty="0">
                <a:effectLst/>
              </a:rPr>
              <a:t> </a:t>
            </a:r>
            <a:endParaRPr lang="en-ES" b="1" dirty="0"/>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2090995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0" u="none" strike="noStrike" kern="1200" dirty="0">
                <a:solidFill>
                  <a:schemeClr val="tx1"/>
                </a:solidFill>
                <a:effectLst/>
                <a:latin typeface="+mn-lt"/>
                <a:ea typeface="+mn-ea"/>
                <a:cs typeface="+mn-cs"/>
              </a:rPr>
              <a:t>Timing</a:t>
            </a:r>
            <a:r>
              <a:rPr lang="en-GB" sz="1200" b="0" i="0" u="none" strike="noStrike" kern="1200" dirty="0">
                <a:solidFill>
                  <a:schemeClr val="tx1"/>
                </a:solidFill>
                <a:effectLst/>
                <a:latin typeface="+mn-lt"/>
                <a:ea typeface="+mn-ea"/>
                <a:cs typeface="+mn-cs"/>
              </a:rPr>
              <a:t>: 2 minutes</a:t>
            </a:r>
          </a:p>
          <a:p>
            <a:pPr rtl="0"/>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Aim</a:t>
            </a:r>
            <a:r>
              <a:rPr lang="en-GB" sz="1200" b="0" i="0" u="none" strike="noStrike" kern="1200" dirty="0">
                <a:solidFill>
                  <a:schemeClr val="tx1"/>
                </a:solidFill>
                <a:effectLst/>
                <a:latin typeface="+mn-lt"/>
                <a:ea typeface="+mn-ea"/>
                <a:cs typeface="+mn-cs"/>
              </a:rPr>
              <a:t>: to introduce the use of ‘</a:t>
            </a:r>
            <a:r>
              <a:rPr lang="en-GB" sz="1200" b="0" i="0" u="none" strike="noStrike" kern="1200" dirty="0" err="1">
                <a:solidFill>
                  <a:schemeClr val="tx1"/>
                </a:solidFill>
                <a:effectLst/>
                <a:latin typeface="+mn-lt"/>
                <a:ea typeface="+mn-ea"/>
                <a:cs typeface="+mn-cs"/>
              </a:rPr>
              <a:t>algunos</a:t>
            </a:r>
            <a:r>
              <a:rPr lang="en-GB" sz="1200" b="0" i="0" u="none" strike="noStrike" kern="1200" dirty="0">
                <a:solidFill>
                  <a:schemeClr val="tx1"/>
                </a:solidFill>
                <a:effectLst/>
                <a:latin typeface="+mn-lt"/>
                <a:ea typeface="+mn-ea"/>
                <a:cs typeface="+mn-cs"/>
              </a:rPr>
              <a:t>’ and ‘</a:t>
            </a:r>
            <a:r>
              <a:rPr lang="en-GB" sz="1200" b="0" i="0" u="none" strike="noStrike" kern="1200" dirty="0" err="1">
                <a:solidFill>
                  <a:schemeClr val="tx1"/>
                </a:solidFill>
                <a:effectLst/>
                <a:latin typeface="+mn-lt"/>
                <a:ea typeface="+mn-ea"/>
                <a:cs typeface="+mn-cs"/>
              </a:rPr>
              <a:t>algunas</a:t>
            </a:r>
            <a:r>
              <a:rPr lang="en-GB" sz="1200" b="0" i="0" u="none" strike="noStrike" kern="1200" dirty="0">
                <a:solidFill>
                  <a:schemeClr val="tx1"/>
                </a:solidFill>
                <a:effectLst/>
                <a:latin typeface="+mn-lt"/>
                <a:ea typeface="+mn-ea"/>
                <a:cs typeface="+mn-cs"/>
              </a:rPr>
              <a:t>’.</a:t>
            </a:r>
          </a:p>
          <a:p>
            <a:pPr rtl="0"/>
            <a:endParaRPr lang="en-GB" sz="1200" b="0" i="0" u="none" strike="noStrike" kern="1200" dirty="0">
              <a:solidFill>
                <a:schemeClr val="tx1"/>
              </a:solidFill>
              <a:effectLst/>
              <a:latin typeface="+mn-lt"/>
              <a:ea typeface="+mn-ea"/>
              <a:cs typeface="+mn-cs"/>
            </a:endParaRPr>
          </a:p>
          <a:p>
            <a:pPr rtl="0"/>
            <a:r>
              <a:rPr lang="en-GB" sz="1200" b="1" i="0" u="none" strike="noStrike" kern="1200" dirty="0">
                <a:solidFill>
                  <a:schemeClr val="tx1"/>
                </a:solidFill>
                <a:effectLst/>
                <a:latin typeface="+mn-lt"/>
                <a:ea typeface="+mn-ea"/>
                <a:cs typeface="+mn-cs"/>
              </a:rPr>
              <a:t>Procedure</a:t>
            </a:r>
            <a:r>
              <a:rPr lang="en-GB" sz="1200" b="0" i="0" u="none" strike="noStrike" kern="1200" dirty="0">
                <a:solidFill>
                  <a:schemeClr val="tx1"/>
                </a:solidFill>
                <a:effectLst/>
                <a:latin typeface="+mn-lt"/>
                <a:ea typeface="+mn-ea"/>
                <a:cs typeface="+mn-cs"/>
              </a:rPr>
              <a:t>:</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1. Click to present the information step by step.</a:t>
            </a:r>
          </a:p>
          <a:p>
            <a:pPr rtl="0"/>
            <a:r>
              <a:rPr lang="en-GB" sz="1200" b="0" i="0" u="none" strike="noStrike" kern="1200" dirty="0">
                <a:solidFill>
                  <a:schemeClr val="tx1"/>
                </a:solidFill>
                <a:effectLst/>
                <a:latin typeface="+mn-lt"/>
                <a:ea typeface="+mn-ea"/>
                <a:cs typeface="+mn-cs"/>
              </a:rPr>
              <a:t>2. Elicit the translations for the Spanish examples given.</a:t>
            </a:r>
          </a:p>
        </p:txBody>
      </p:sp>
      <p:sp>
        <p:nvSpPr>
          <p:cNvPr id="4" name="Slide Number Placeholder 3"/>
          <p:cNvSpPr>
            <a:spLocks noGrp="1"/>
          </p:cNvSpPr>
          <p:nvPr>
            <p:ph type="sldNum" sz="quarter" idx="5"/>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1888879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0" dirty="0"/>
              <a:t> 2 minutes</a:t>
            </a:r>
          </a:p>
          <a:p>
            <a:endParaRPr lang="en-US" b="1" dirty="0"/>
          </a:p>
          <a:p>
            <a:r>
              <a:rPr lang="en-US" b="1" dirty="0"/>
              <a:t>Aims: </a:t>
            </a:r>
          </a:p>
          <a:p>
            <a:r>
              <a:rPr lang="en-US" b="0" dirty="0"/>
              <a:t>to recap the formation of the 1</a:t>
            </a:r>
            <a:r>
              <a:rPr lang="en-US" b="0" baseline="30000" dirty="0"/>
              <a:t>st</a:t>
            </a:r>
            <a:r>
              <a:rPr lang="en-US" b="0" dirty="0"/>
              <a:t> person singular ending for verbs ending in ‘-car’, ‘-gar’ or ‘-</a:t>
            </a:r>
            <a:r>
              <a:rPr lang="en-US" b="0" dirty="0" err="1"/>
              <a:t>zar</a:t>
            </a:r>
            <a:r>
              <a:rPr lang="en-US" b="0" dirty="0"/>
              <a:t>’</a:t>
            </a:r>
          </a:p>
          <a:p>
            <a:r>
              <a:rPr lang="en-US" b="0" dirty="0"/>
              <a:t>to</a:t>
            </a:r>
            <a:r>
              <a:rPr lang="en-US" b="0" baseline="0" dirty="0"/>
              <a:t> understand the reason for this (the </a:t>
            </a:r>
            <a:r>
              <a:rPr lang="en-US" b="0" dirty="0"/>
              <a:t>need for the verbs to maintain the correct pronunciation)</a:t>
            </a:r>
          </a:p>
          <a:p>
            <a:endParaRPr lang="en-US" b="1" dirty="0"/>
          </a:p>
          <a:p>
            <a:r>
              <a:rPr lang="en-US" b="1" dirty="0"/>
              <a:t>Procedure:</a:t>
            </a:r>
          </a:p>
          <a:p>
            <a:pPr marL="228600" indent="-228600">
              <a:buAutoNum type="arabicPeriod"/>
            </a:pPr>
            <a:r>
              <a:rPr lang="en-US" b="0" dirty="0"/>
              <a:t>Click through the animation sequence to see each rule with examples</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7 minutes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to practise agreement between ‘</a:t>
            </a:r>
            <a:r>
              <a:rPr lang="en-GB" b="0" dirty="0" err="1"/>
              <a:t>algunos</a:t>
            </a:r>
            <a:r>
              <a:rPr lang="en-GB" b="0" dirty="0"/>
              <a:t>/as’ and the noun.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 </a:t>
            </a:r>
            <a:r>
              <a:rPr lang="en-US" b="0" dirty="0" err="1"/>
              <a:t>practise</a:t>
            </a:r>
            <a:r>
              <a:rPr lang="en-US" b="0" dirty="0"/>
              <a:t> the formation of the 1</a:t>
            </a:r>
            <a:r>
              <a:rPr lang="en-US" b="0" baseline="30000" dirty="0"/>
              <a:t>st</a:t>
            </a:r>
            <a:r>
              <a:rPr lang="en-US" b="0" dirty="0"/>
              <a:t> person singular ending for verbs ending in ‘-car’, ‘-gar’ or ‘-</a:t>
            </a:r>
            <a:r>
              <a:rPr lang="en-US" b="0" dirty="0" err="1"/>
              <a:t>zar</a:t>
            </a:r>
            <a:r>
              <a:rPr lang="en-US" b="0" dirty="0"/>
              <a:t>’ (H).</a:t>
            </a:r>
            <a:endParaRPr lang="en-ES" b="1" dirty="0"/>
          </a:p>
          <a:p>
            <a:endParaRPr lang="en-ES" b="1" dirty="0"/>
          </a:p>
          <a:p>
            <a:r>
              <a:rPr lang="en-ES" b="1" dirty="0"/>
              <a:t>Procedure:</a:t>
            </a:r>
          </a:p>
          <a:p>
            <a:pPr marL="228600" indent="-228600">
              <a:buAutoNum type="arabicPeriod"/>
            </a:pPr>
            <a:r>
              <a:rPr lang="en-ES" dirty="0"/>
              <a:t>Read the text and write the correct form, algunos or algunas, depending on the noun that follows.</a:t>
            </a:r>
          </a:p>
          <a:p>
            <a:pPr marL="228600" indent="-228600">
              <a:buAutoNum type="arabicPeriod"/>
            </a:pPr>
            <a:r>
              <a:rPr lang="en-ES" dirty="0"/>
              <a:t>Higher students write the first person singular form of the verbs in brackets. </a:t>
            </a:r>
          </a:p>
          <a:p>
            <a:pPr marL="228600" indent="-228600">
              <a:buAutoNum type="arabicPeriod"/>
            </a:pPr>
            <a:r>
              <a:rPr lang="en-ES" dirty="0"/>
              <a:t>Listen to the audio and check their answers.</a:t>
            </a:r>
          </a:p>
          <a:p>
            <a:pPr marL="228600" indent="-228600">
              <a:buAutoNum type="arabicPeriod"/>
            </a:pPr>
            <a:r>
              <a:rPr lang="en-ES" dirty="0"/>
              <a:t>To </a:t>
            </a:r>
            <a:r>
              <a:rPr lang="en-GB" dirty="0"/>
              <a:t>practise</a:t>
            </a:r>
            <a:r>
              <a:rPr lang="en-ES" dirty="0"/>
              <a:t> pronunciation, students can the text out loud, taking turns.</a:t>
            </a:r>
          </a:p>
          <a:p>
            <a:pPr marL="228600" indent="-228600">
              <a:buAutoNum type="arabicPeriod"/>
            </a:pPr>
            <a:r>
              <a:rPr lang="en-ES" dirty="0"/>
              <a:t>The teacher can ask the following questions:</a:t>
            </a:r>
          </a:p>
          <a:p>
            <a:pPr marL="171450" indent="-171450">
              <a:buFont typeface="Arial" panose="020B0604020202020204" pitchFamily="34" charset="0"/>
              <a:buChar char="•"/>
            </a:pPr>
            <a:r>
              <a:rPr lang="en-GB" dirty="0"/>
              <a:t>How did the person travel to Valencia?</a:t>
            </a:r>
          </a:p>
          <a:p>
            <a:pPr marL="171450" indent="-171450">
              <a:buFont typeface="Arial" panose="020B0604020202020204" pitchFamily="34" charset="0"/>
              <a:buChar char="•"/>
            </a:pPr>
            <a:r>
              <a:rPr lang="en-GB" dirty="0"/>
              <a:t>How did she and her brother prepare for the trip? (between them, they did 3 different things)</a:t>
            </a:r>
          </a:p>
          <a:p>
            <a:pPr marL="171450" indent="-171450">
              <a:buFont typeface="Arial" panose="020B0604020202020204" pitchFamily="34" charset="0"/>
              <a:buChar char="•"/>
            </a:pPr>
            <a:r>
              <a:rPr lang="en-GB" dirty="0"/>
              <a:t>What did she do there?</a:t>
            </a:r>
          </a:p>
          <a:p>
            <a:pPr marL="171450" indent="-171450">
              <a:buFont typeface="Arial" panose="020B0604020202020204" pitchFamily="34" charset="0"/>
              <a:buChar char="•"/>
            </a:pPr>
            <a:r>
              <a:rPr lang="en-GB" dirty="0"/>
              <a:t>Why was it noisy?</a:t>
            </a:r>
          </a:p>
          <a:p>
            <a:endParaRPr lang="en-GB" dirty="0"/>
          </a:p>
          <a:p>
            <a:r>
              <a:rPr lang="en-ES" b="1" dirty="0"/>
              <a:t>Frequency of unknown words:</a:t>
            </a:r>
          </a:p>
          <a:p>
            <a:r>
              <a:rPr lang="en-GB" dirty="0"/>
              <a:t>c</a:t>
            </a:r>
            <a:r>
              <a:rPr lang="en-ES" dirty="0"/>
              <a:t>omprobar [1301] (this word will be taught in 10.3.1.5); artificial [2646].</a:t>
            </a:r>
            <a:endParaRPr lang="en-GB" dirty="0"/>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2223355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Phonics: </a:t>
            </a:r>
            <a:r>
              <a:rPr lang="en-GB" sz="1200" b="0" kern="1200" dirty="0" err="1">
                <a:solidFill>
                  <a:schemeClr val="tx1"/>
                </a:solidFill>
                <a:effectLst/>
                <a:latin typeface="+mn-lt"/>
                <a:ea typeface="+mn-ea"/>
                <a:cs typeface="+mn-cs"/>
              </a:rPr>
              <a:t>Pairwork</a:t>
            </a:r>
            <a:r>
              <a:rPr lang="en-GB" sz="1200" b="0" kern="1200" dirty="0">
                <a:solidFill>
                  <a:schemeClr val="tx1"/>
                </a:solidFill>
                <a:effectLst/>
                <a:latin typeface="+mn-lt"/>
                <a:ea typeface="+mn-ea"/>
                <a:cs typeface="+mn-cs"/>
              </a:rPr>
              <a:t> ‘tennis’: </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1 minute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pronouncing a number of words with the same or similar SSC.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 </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1</a:t>
            </a:r>
            <a:r>
              <a:rPr lang="en-GB" sz="1200" kern="1200" dirty="0">
                <a:solidFill>
                  <a:schemeClr val="tx1"/>
                </a:solidFill>
                <a:effectLst/>
                <a:latin typeface="+mn-lt"/>
                <a:ea typeface="+mn-ea"/>
                <a:cs typeface="+mn-cs"/>
              </a:rPr>
              <a:t>. Say the words alternately out loud with a partner or on your own, building up speed, over one minute’s intensive practice.  </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2. </a:t>
            </a:r>
            <a:r>
              <a:rPr lang="en-GB" sz="1200" kern="1200" dirty="0">
                <a:solidFill>
                  <a:schemeClr val="tx1"/>
                </a:solidFill>
                <a:effectLst/>
                <a:latin typeface="+mn-lt"/>
                <a:ea typeface="+mn-ea"/>
                <a:cs typeface="+mn-cs"/>
              </a:rPr>
              <a:t>Call the words in any order, but not repeating the word said in the last turn.</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Note that ‘</a:t>
            </a:r>
            <a:r>
              <a:rPr lang="en-GB" sz="1200" kern="1200" dirty="0" err="1">
                <a:solidFill>
                  <a:schemeClr val="tx1"/>
                </a:solidFill>
                <a:effectLst/>
                <a:latin typeface="+mn-lt"/>
                <a:ea typeface="+mn-ea"/>
                <a:cs typeface="+mn-cs"/>
              </a:rPr>
              <a:t>busqué</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pagué</a:t>
            </a:r>
            <a:r>
              <a:rPr lang="en-GB" sz="1200" kern="1200" dirty="0">
                <a:solidFill>
                  <a:schemeClr val="tx1"/>
                </a:solidFill>
                <a:effectLst/>
                <a:latin typeface="+mn-lt"/>
                <a:ea typeface="+mn-ea"/>
                <a:cs typeface="+mn-cs"/>
              </a:rPr>
              <a:t>’ contain a spelling change which is required knowledge only for higher students.  However, as students already know the verbs from Year 9, the teacher may decide to include these words for all students.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4A7EB-64F6-495B-B73E-03E3CA6A46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787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that this is a less challenging version of the exercise aimed at Foundation students.</a:t>
            </a:r>
          </a:p>
          <a:p>
            <a:endParaRPr lang="en-GB" b="1" dirty="0"/>
          </a:p>
          <a:p>
            <a:r>
              <a:rPr lang="en-ES" b="1" dirty="0"/>
              <a:t>Timing: </a:t>
            </a:r>
            <a:r>
              <a:rPr lang="en-ES" b="0" dirty="0"/>
              <a:t>12 minutes</a:t>
            </a:r>
            <a:endParaRPr lang="en-ES" b="1" dirty="0"/>
          </a:p>
          <a:p>
            <a:endParaRPr lang="en-ES" b="1" dirty="0"/>
          </a:p>
          <a:p>
            <a:r>
              <a:rPr lang="en-ES" b="1" dirty="0"/>
              <a:t>Aim:</a:t>
            </a:r>
            <a:r>
              <a:rPr lang="en-GB" b="1" dirty="0"/>
              <a:t> </a:t>
            </a:r>
            <a:r>
              <a:rPr lang="en-GB" b="0" dirty="0"/>
              <a:t>to consolidate the use of ‘</a:t>
            </a:r>
            <a:r>
              <a:rPr lang="en-GB" b="0" dirty="0" err="1"/>
              <a:t>algún</a:t>
            </a:r>
            <a:r>
              <a:rPr lang="en-GB" b="0" dirty="0"/>
              <a:t>’, ‘</a:t>
            </a:r>
            <a:r>
              <a:rPr lang="en-GB" b="0" dirty="0" err="1"/>
              <a:t>alguna</a:t>
            </a:r>
            <a:r>
              <a:rPr lang="en-GB" b="0" dirty="0"/>
              <a:t>’, ‘</a:t>
            </a:r>
            <a:r>
              <a:rPr lang="en-GB" b="0" dirty="0" err="1"/>
              <a:t>algunos</a:t>
            </a:r>
            <a:r>
              <a:rPr lang="en-GB" b="0" dirty="0"/>
              <a:t>’ and ‘</a:t>
            </a:r>
            <a:r>
              <a:rPr lang="en-GB" b="0" dirty="0" err="1"/>
              <a:t>algunas</a:t>
            </a:r>
            <a:r>
              <a:rPr lang="en-GB" b="0" dirty="0"/>
              <a:t>’ and also this week’s vocabulary sets.</a:t>
            </a:r>
            <a:endParaRPr lang="en-ES" b="1" dirty="0"/>
          </a:p>
          <a:p>
            <a:endParaRPr lang="en-ES" b="1" dirty="0"/>
          </a:p>
          <a:p>
            <a:r>
              <a:rPr lang="en-ES" b="1" dirty="0"/>
              <a:t>Procedure:</a:t>
            </a:r>
          </a:p>
          <a:p>
            <a:pPr marL="228600" indent="-228600">
              <a:buAutoNum type="arabicPeriod"/>
            </a:pPr>
            <a:r>
              <a:rPr lang="en-GB" dirty="0"/>
              <a:t>Read the text.</a:t>
            </a:r>
          </a:p>
          <a:p>
            <a:pPr marL="228600" indent="-228600">
              <a:buAutoNum type="arabicPeriod"/>
            </a:pPr>
            <a:r>
              <a:rPr lang="en-GB" dirty="0"/>
              <a:t>Write the correct form of ‘</a:t>
            </a:r>
            <a:r>
              <a:rPr lang="en-GB" dirty="0" err="1"/>
              <a:t>alguno</a:t>
            </a:r>
            <a:r>
              <a:rPr lang="en-GB" dirty="0"/>
              <a:t>’ for each gap.</a:t>
            </a:r>
          </a:p>
          <a:p>
            <a:pPr marL="228600" indent="-228600">
              <a:buAutoNum type="arabicPeriod"/>
            </a:pPr>
            <a:r>
              <a:rPr lang="en-GB" dirty="0"/>
              <a:t>Click to reveal the answers.</a:t>
            </a:r>
          </a:p>
          <a:p>
            <a:pPr marL="228600" indent="-228600">
              <a:buAutoNum type="arabicPeriod"/>
            </a:pPr>
            <a:r>
              <a:rPr lang="en-GB" dirty="0"/>
              <a:t>Click again to reveal a true/false exercise.</a:t>
            </a:r>
          </a:p>
          <a:p>
            <a:pPr marL="228600" indent="-228600">
              <a:buAutoNum type="arabicPeriod"/>
            </a:pPr>
            <a:r>
              <a:rPr lang="en-GB" dirty="0"/>
              <a:t>Write V or F according to whether the phrase is true or false.</a:t>
            </a:r>
          </a:p>
          <a:p>
            <a:pPr marL="228600" indent="-228600">
              <a:buAutoNum type="arabicPeriod"/>
            </a:pPr>
            <a:r>
              <a:rPr lang="en-GB" dirty="0"/>
              <a:t>Click to reveal the answers.</a:t>
            </a:r>
            <a:endParaRPr lang="en-ES" dirty="0"/>
          </a:p>
          <a:p>
            <a:endParaRPr lang="en-GB" dirty="0"/>
          </a:p>
          <a:p>
            <a:r>
              <a:rPr lang="en-GB" dirty="0"/>
              <a:t>The text is available as a handout on a word document.</a:t>
            </a:r>
          </a:p>
          <a:p>
            <a:endParaRPr lang="en-GB" dirty="0"/>
          </a:p>
          <a:p>
            <a:r>
              <a:rPr lang="en-GB" dirty="0"/>
              <a:t>The photo of the Donald Trump </a:t>
            </a:r>
            <a:r>
              <a:rPr lang="en-GB" dirty="0" err="1"/>
              <a:t>falla</a:t>
            </a:r>
            <a:r>
              <a:rPr lang="en-GB" dirty="0"/>
              <a:t> is by </a:t>
            </a:r>
            <a:r>
              <a:rPr lang="en-GB" dirty="0" err="1"/>
              <a:t>Joanbanjo</a:t>
            </a:r>
            <a:r>
              <a:rPr lang="en-GB" dirty="0"/>
              <a:t> and available at: https://commons.wikimedia.org/wiki/File:Trump_a_la_falla_Na_Jordana_2018.jpg</a:t>
            </a:r>
            <a:br>
              <a:rPr lang="en-GB" dirty="0"/>
            </a:br>
            <a:r>
              <a:rPr lang="en-US" dirty="0" err="1"/>
              <a:t>Joanbanjo</a:t>
            </a:r>
            <a:r>
              <a:rPr lang="en-US" dirty="0"/>
              <a:t>, CC BY-SA 4.0 &lt;https://creativecommons.org/licenses/by-sa/4.0&gt;, via Wikimedia Commons</a:t>
            </a:r>
            <a:br>
              <a:rPr lang="en-US" dirty="0"/>
            </a:br>
            <a:r>
              <a:rPr lang="en-GB" dirty="0"/>
              <a:t>It is licensed under: </a:t>
            </a:r>
            <a:r>
              <a:rPr lang="en-US" sz="1200" b="0" i="0" u="sng" kern="1200" dirty="0">
                <a:solidFill>
                  <a:schemeClr val="tx1"/>
                </a:solidFill>
                <a:effectLst/>
                <a:latin typeface="+mn-lt"/>
                <a:ea typeface="+mn-ea"/>
                <a:cs typeface="+mn-cs"/>
                <a:hlinkClick r:id="rId3"/>
              </a:rPr>
              <a:t>Creative Commons Attribution-Share Alike 4.0</a:t>
            </a:r>
            <a:endParaRPr lang="en-ES" dirty="0"/>
          </a:p>
          <a:p>
            <a:endParaRPr lang="en-ES" dirty="0"/>
          </a:p>
          <a:p>
            <a:r>
              <a:rPr lang="en-ES" b="1" dirty="0"/>
              <a:t>Frequency of unknown words:</a:t>
            </a:r>
          </a:p>
          <a:p>
            <a:r>
              <a:rPr lang="en-GB" dirty="0"/>
              <a:t>c</a:t>
            </a:r>
            <a:r>
              <a:rPr lang="en-ES" dirty="0"/>
              <a:t>arpintero [&gt;5000]; político [1388]</a:t>
            </a:r>
          </a:p>
        </p:txBody>
      </p:sp>
      <p:sp>
        <p:nvSpPr>
          <p:cNvPr id="4" name="Slide Number Placeholder 3"/>
          <p:cNvSpPr>
            <a:spLocks noGrp="1"/>
          </p:cNvSpPr>
          <p:nvPr>
            <p:ph type="sldNum" sz="quarter" idx="5"/>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3383114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that this is a more challenging version of the previous exercise aimed at Higher students.</a:t>
            </a:r>
          </a:p>
          <a:p>
            <a:endParaRPr lang="en-GB" b="1" dirty="0"/>
          </a:p>
          <a:p>
            <a:r>
              <a:rPr lang="en-ES" b="1" dirty="0"/>
              <a:t>Timing: </a:t>
            </a:r>
            <a:r>
              <a:rPr lang="en-ES" b="0" dirty="0"/>
              <a:t>12 minutes</a:t>
            </a:r>
            <a:endParaRPr lang="en-ES" b="1" dirty="0"/>
          </a:p>
          <a:p>
            <a:endParaRPr lang="en-ES" b="1" dirty="0"/>
          </a:p>
          <a:p>
            <a:r>
              <a:rPr lang="en-ES" b="1" dirty="0"/>
              <a:t>Aim:</a:t>
            </a:r>
            <a:r>
              <a:rPr lang="en-GB" b="1" dirty="0"/>
              <a:t> </a:t>
            </a:r>
            <a:r>
              <a:rPr lang="en-GB" b="0" dirty="0"/>
              <a:t>to consolidate the use of ‘</a:t>
            </a:r>
            <a:r>
              <a:rPr lang="en-GB" b="0" dirty="0" err="1"/>
              <a:t>algún</a:t>
            </a:r>
            <a:r>
              <a:rPr lang="en-GB" b="0" dirty="0"/>
              <a:t>’, ‘</a:t>
            </a:r>
            <a:r>
              <a:rPr lang="en-GB" b="0" dirty="0" err="1"/>
              <a:t>alguna</a:t>
            </a:r>
            <a:r>
              <a:rPr lang="en-GB" b="0" dirty="0"/>
              <a:t>’, ‘</a:t>
            </a:r>
            <a:r>
              <a:rPr lang="en-GB" b="0" dirty="0" err="1"/>
              <a:t>algunos</a:t>
            </a:r>
            <a:r>
              <a:rPr lang="en-GB" b="0" dirty="0"/>
              <a:t>’ and ‘</a:t>
            </a:r>
            <a:r>
              <a:rPr lang="en-GB" b="0" dirty="0" err="1"/>
              <a:t>algunas</a:t>
            </a:r>
            <a:r>
              <a:rPr lang="en-GB" b="0" dirty="0"/>
              <a:t>’ and also this week’s vocabulary sets</a:t>
            </a:r>
            <a:endParaRPr lang="en-ES" b="1" dirty="0"/>
          </a:p>
          <a:p>
            <a:endParaRPr lang="en-ES" b="1" dirty="0"/>
          </a:p>
          <a:p>
            <a:r>
              <a:rPr lang="en-ES" b="1" dirty="0"/>
              <a:t>Procedure:</a:t>
            </a:r>
          </a:p>
          <a:p>
            <a:pPr marL="228600" indent="-228600">
              <a:buAutoNum type="arabicPeriod"/>
            </a:pPr>
            <a:r>
              <a:rPr lang="en-GB" dirty="0"/>
              <a:t>Read the text.</a:t>
            </a:r>
          </a:p>
          <a:p>
            <a:pPr marL="228600" indent="-228600">
              <a:buAutoNum type="arabicPeriod"/>
            </a:pPr>
            <a:r>
              <a:rPr lang="en-GB" dirty="0"/>
              <a:t>Select the most appropriate word for each gap, making sure the word agrees in gender and number with the form of ‘</a:t>
            </a:r>
            <a:r>
              <a:rPr lang="en-GB" dirty="0" err="1"/>
              <a:t>alguno</a:t>
            </a:r>
            <a:r>
              <a:rPr lang="en-GB" dirty="0"/>
              <a:t>’ which precedes it.</a:t>
            </a:r>
          </a:p>
          <a:p>
            <a:pPr marL="228600" indent="-228600">
              <a:buAutoNum type="arabicPeriod"/>
            </a:pPr>
            <a:r>
              <a:rPr lang="en-GB" dirty="0"/>
              <a:t>Click to reveal the answers.</a:t>
            </a:r>
          </a:p>
          <a:p>
            <a:pPr marL="228600" indent="-228600">
              <a:buAutoNum type="arabicPeriod"/>
            </a:pPr>
            <a:r>
              <a:rPr lang="en-GB" dirty="0"/>
              <a:t>Click again to reveal a true/false exercise.</a:t>
            </a:r>
          </a:p>
          <a:p>
            <a:pPr marL="228600" indent="-228600">
              <a:buAutoNum type="arabicPeriod"/>
            </a:pPr>
            <a:r>
              <a:rPr lang="en-GB" dirty="0"/>
              <a:t>Write V or F according to whether the phrase is true or false, based on the text.</a:t>
            </a:r>
          </a:p>
          <a:p>
            <a:pPr marL="228600" indent="-228600">
              <a:buAutoNum type="arabicPeriod"/>
            </a:pPr>
            <a:r>
              <a:rPr lang="en-GB" dirty="0"/>
              <a:t>Click to reveal the answers.</a:t>
            </a:r>
            <a:endParaRPr lang="en-ES"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text is available as a handout on a word document.</a:t>
            </a:r>
            <a:endParaRPr lang="en-ES" dirty="0"/>
          </a:p>
          <a:p>
            <a:endParaRPr lang="en-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photo of the Donald Trump </a:t>
            </a:r>
            <a:r>
              <a:rPr lang="en-GB" dirty="0" err="1"/>
              <a:t>falla</a:t>
            </a:r>
            <a:r>
              <a:rPr lang="en-GB" dirty="0"/>
              <a:t> is by </a:t>
            </a:r>
            <a:r>
              <a:rPr lang="en-GB" dirty="0" err="1"/>
              <a:t>Joanbanjo</a:t>
            </a:r>
            <a:r>
              <a:rPr lang="en-GB" dirty="0"/>
              <a:t> and available at: https://commons.wikimedia.org/w/index.php?search=trump+ninot&amp;title=Special:MediaSearch&amp;go=Go&amp;type=image It is licensed under: </a:t>
            </a:r>
            <a:r>
              <a:rPr lang="en-US" sz="1200" b="0" i="0" u="sng" kern="1200" dirty="0">
                <a:solidFill>
                  <a:schemeClr val="tx1"/>
                </a:solidFill>
                <a:effectLst/>
                <a:latin typeface="+mn-lt"/>
                <a:ea typeface="+mn-ea"/>
                <a:cs typeface="+mn-cs"/>
                <a:hlinkClick r:id="rId3"/>
              </a:rPr>
              <a:t>Creative Commons Attribution-Share Alike 4.0</a:t>
            </a:r>
            <a:endParaRPr lang="en-ES" dirty="0"/>
          </a:p>
          <a:p>
            <a:endParaRPr lang="en-ES" dirty="0"/>
          </a:p>
          <a:p>
            <a:r>
              <a:rPr lang="en-ES" b="1" dirty="0"/>
              <a:t>Frequency of unknown words:</a:t>
            </a:r>
          </a:p>
          <a:p>
            <a:r>
              <a:rPr lang="en-GB" dirty="0"/>
              <a:t>c</a:t>
            </a:r>
            <a:r>
              <a:rPr lang="en-ES" dirty="0"/>
              <a:t>arpintero [&gt;5000]; político [1388]</a:t>
            </a:r>
          </a:p>
        </p:txBody>
      </p:sp>
      <p:sp>
        <p:nvSpPr>
          <p:cNvPr id="4" name="Slide Number Placeholder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1906854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This is an alternative activity aimed at Foundation and Higher.</a:t>
            </a:r>
          </a:p>
          <a:p>
            <a:endParaRPr lang="en-ES" b="1" dirty="0"/>
          </a:p>
          <a:p>
            <a:r>
              <a:rPr lang="en-ES" b="1" dirty="0"/>
              <a:t>Timing: </a:t>
            </a:r>
            <a:r>
              <a:rPr lang="en-ES" b="0" dirty="0"/>
              <a:t>12 minutes</a:t>
            </a:r>
            <a:endParaRPr lang="en-ES" b="1" dirty="0"/>
          </a:p>
          <a:p>
            <a:endParaRPr lang="en-ES" b="1" dirty="0"/>
          </a:p>
          <a:p>
            <a:r>
              <a:rPr lang="en-ES" b="1" dirty="0"/>
              <a:t>Aim:</a:t>
            </a:r>
            <a:r>
              <a:rPr lang="en-GB" b="1" dirty="0"/>
              <a:t> </a:t>
            </a:r>
            <a:r>
              <a:rPr lang="en-GB" b="0" dirty="0"/>
              <a:t>to consolidate the use of ‘</a:t>
            </a:r>
            <a:r>
              <a:rPr lang="en-GB" b="0" dirty="0" err="1"/>
              <a:t>algún</a:t>
            </a:r>
            <a:r>
              <a:rPr lang="en-GB" b="0" dirty="0"/>
              <a:t>’, ‘</a:t>
            </a:r>
            <a:r>
              <a:rPr lang="en-GB" b="0" dirty="0" err="1"/>
              <a:t>alguna</a:t>
            </a:r>
            <a:r>
              <a:rPr lang="en-GB" b="0" dirty="0"/>
              <a:t>’, ‘</a:t>
            </a:r>
            <a:r>
              <a:rPr lang="en-GB" b="0" dirty="0" err="1"/>
              <a:t>algunos</a:t>
            </a:r>
            <a:r>
              <a:rPr lang="en-GB" b="0" dirty="0"/>
              <a:t>’ and ‘</a:t>
            </a:r>
            <a:r>
              <a:rPr lang="en-GB" b="0" dirty="0" err="1"/>
              <a:t>algunas</a:t>
            </a:r>
            <a:r>
              <a:rPr lang="en-GB" b="0" dirty="0"/>
              <a:t>’ and also this week’s vocabulary sets</a:t>
            </a:r>
            <a:endParaRPr lang="en-ES" b="1" dirty="0"/>
          </a:p>
          <a:p>
            <a:endParaRPr lang="en-ES" b="1" dirty="0"/>
          </a:p>
          <a:p>
            <a:r>
              <a:rPr lang="en-ES" b="1" dirty="0"/>
              <a:t>Procedure:</a:t>
            </a:r>
          </a:p>
          <a:p>
            <a:pPr marL="228600" indent="-228600">
              <a:buAutoNum type="arabicPeriod"/>
            </a:pPr>
            <a:r>
              <a:rPr lang="en-GB" dirty="0"/>
              <a:t>Read each piece of the text.</a:t>
            </a:r>
          </a:p>
          <a:p>
            <a:pPr marL="228600" indent="-228600">
              <a:buAutoNum type="arabicPeriod"/>
            </a:pPr>
            <a:r>
              <a:rPr lang="en-GB" dirty="0"/>
              <a:t>Order the text using the gender/ number of ‘</a:t>
            </a:r>
            <a:r>
              <a:rPr lang="en-GB" dirty="0" err="1"/>
              <a:t>alguno</a:t>
            </a:r>
            <a:r>
              <a:rPr lang="en-GB" dirty="0"/>
              <a:t>’ to help.</a:t>
            </a:r>
          </a:p>
          <a:p>
            <a:pPr marL="228600" indent="-228600">
              <a:buAutoNum type="arabicPeriod"/>
            </a:pPr>
            <a:r>
              <a:rPr lang="en-GB" dirty="0"/>
              <a:t>Click to reveal the answers.</a:t>
            </a:r>
          </a:p>
          <a:p>
            <a:pPr marL="228600" indent="-228600">
              <a:buAutoNum type="arabicPeriod"/>
            </a:pPr>
            <a:r>
              <a:rPr lang="en-GB" dirty="0"/>
              <a:t>Click again to reveal a true/false exercise.</a:t>
            </a:r>
          </a:p>
          <a:p>
            <a:pPr marL="228600" indent="-228600">
              <a:buAutoNum type="arabicPeriod"/>
            </a:pPr>
            <a:r>
              <a:rPr lang="en-GB" dirty="0"/>
              <a:t>Write V or F according to whether the phrase is true or false, based on the text.</a:t>
            </a:r>
          </a:p>
          <a:p>
            <a:pPr marL="228600" indent="-228600">
              <a:buAutoNum type="arabicPeriod"/>
            </a:pPr>
            <a:r>
              <a:rPr lang="en-GB" dirty="0"/>
              <a:t>Click to reveal the answers.</a:t>
            </a:r>
          </a:p>
          <a:p>
            <a:pPr marL="228600" indent="-228600">
              <a:buAutoNum type="arabicPeriod"/>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text is available as a handout on a word document, so that the text can be cut up and reordered by students.</a:t>
            </a:r>
            <a:endParaRPr lang="en-ES" dirty="0"/>
          </a:p>
          <a:p>
            <a:pPr marL="0" indent="0">
              <a:buNone/>
            </a:pPr>
            <a:endParaRPr lang="en-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photo of the Donald Trump </a:t>
            </a:r>
            <a:r>
              <a:rPr lang="en-GB" dirty="0" err="1"/>
              <a:t>falla</a:t>
            </a:r>
            <a:r>
              <a:rPr lang="en-GB" dirty="0"/>
              <a:t> is by </a:t>
            </a:r>
            <a:r>
              <a:rPr lang="en-GB" dirty="0" err="1"/>
              <a:t>Joanbanjo</a:t>
            </a:r>
            <a:r>
              <a:rPr lang="en-GB" dirty="0"/>
              <a:t> and available at: https://commons.wikimedia.org/w/index.php?search=trump+ninot&amp;title=Special:MediaSearch&amp;go=Go&amp;type=image It is licensed under: </a:t>
            </a:r>
            <a:r>
              <a:rPr lang="en-US" sz="1200" b="0" i="0" u="sng" kern="1200" dirty="0">
                <a:solidFill>
                  <a:schemeClr val="tx1"/>
                </a:solidFill>
                <a:effectLst/>
                <a:latin typeface="+mn-lt"/>
                <a:ea typeface="+mn-ea"/>
                <a:cs typeface="+mn-cs"/>
                <a:hlinkClick r:id="rId3"/>
              </a:rPr>
              <a:t>Creative Commons Attribution-Share Alike 4.0</a:t>
            </a:r>
            <a:endParaRPr lang="en-US" sz="1200" b="0" i="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sng" kern="1200" dirty="0">
              <a:solidFill>
                <a:schemeClr val="tx1"/>
              </a:solidFill>
              <a:effectLst/>
              <a:latin typeface="+mn-lt"/>
              <a:ea typeface="+mn-ea"/>
              <a:cs typeface="+mn-cs"/>
            </a:endParaRPr>
          </a:p>
          <a:p>
            <a:r>
              <a:rPr lang="en-ES" b="1" dirty="0"/>
              <a:t>Frequency of unknown words:</a:t>
            </a:r>
          </a:p>
          <a:p>
            <a:r>
              <a:rPr lang="en-GB" dirty="0"/>
              <a:t>c</a:t>
            </a:r>
            <a:r>
              <a:rPr lang="en-ES" dirty="0"/>
              <a:t>arpintero [&gt;5000]; político [1388]</a:t>
            </a:r>
          </a:p>
        </p:txBody>
      </p:sp>
      <p:sp>
        <p:nvSpPr>
          <p:cNvPr id="4" name="Slide Number Placeholder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3715792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Note: this is a Foundation version of the task. The animated callouts are presented as static tip boxes on the handouts.</a:t>
            </a:r>
            <a:br>
              <a:rPr lang="en-GB" b="1" dirty="0"/>
            </a:br>
            <a:endParaRPr b="1" dirty="0"/>
          </a:p>
          <a:p>
            <a:pPr marL="0" lvl="0" indent="0" algn="l" rtl="0">
              <a:lnSpc>
                <a:spcPct val="100000"/>
              </a:lnSpc>
              <a:spcBef>
                <a:spcPts val="0"/>
              </a:spcBef>
              <a:spcAft>
                <a:spcPts val="0"/>
              </a:spcAft>
              <a:buSzPts val="1400"/>
              <a:buNone/>
            </a:pPr>
            <a:r>
              <a:rPr lang="en-GB" b="1" dirty="0"/>
              <a:t>Timing: </a:t>
            </a:r>
            <a:r>
              <a:rPr lang="en-GB" b="0" dirty="0"/>
              <a:t>12 minutes</a:t>
            </a:r>
            <a:br>
              <a:rPr lang="en-GB" dirty="0"/>
            </a:br>
            <a:br>
              <a:rPr lang="en-GB" b="1" dirty="0"/>
            </a:br>
            <a:r>
              <a:rPr lang="en-GB" b="1" dirty="0"/>
              <a:t>Aim: </a:t>
            </a:r>
            <a:r>
              <a:rPr lang="en-GB" b="0" dirty="0"/>
              <a:t>to practise written production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translate the seven sentences from English into Spanish.</a:t>
            </a:r>
            <a:br>
              <a:rPr lang="en-GB" dirty="0"/>
            </a:br>
            <a:r>
              <a:rPr lang="en-GB" dirty="0"/>
              <a:t>2. Students can peer mark this task (at the start of next lesson, perhaps).</a:t>
            </a:r>
            <a:br>
              <a:rPr lang="en-GB" dirty="0"/>
            </a:br>
            <a:br>
              <a:rPr lang="en-GB" dirty="0"/>
            </a:br>
            <a:r>
              <a:rPr lang="en-GB" b="1" dirty="0"/>
              <a:t>Note</a:t>
            </a:r>
            <a:r>
              <a:rPr lang="en-GB" dirty="0"/>
              <a:t>: this task deliberately targets words and grammar from this week, whilst including other previously taught language, which is not credited in the </a:t>
            </a:r>
            <a:r>
              <a:rPr lang="en-GB" dirty="0" err="1"/>
              <a:t>markscheme</a:t>
            </a:r>
            <a:r>
              <a:rPr lang="en-GB" dirty="0"/>
              <a:t>.  Students should attempt full sentences, but they should also be clear which words are targeted.</a:t>
            </a:r>
            <a:br>
              <a:rPr lang="en-GB" dirty="0"/>
            </a:br>
            <a:r>
              <a:rPr lang="en-GB" dirty="0"/>
              <a:t>Each underlined section is worth 2 points, giving a total of 20 for the task.</a:t>
            </a:r>
            <a:br>
              <a:rPr lang="en-GB" dirty="0"/>
            </a:br>
            <a:br>
              <a:rPr lang="en-GB" dirty="0"/>
            </a:br>
            <a:r>
              <a:rPr lang="en-GB" b="1" dirty="0" err="1"/>
              <a:t>Markscheme</a:t>
            </a:r>
            <a:r>
              <a:rPr lang="en-GB" dirty="0"/>
              <a:t>:</a:t>
            </a:r>
            <a:br>
              <a:rPr lang="en-GB" dirty="0"/>
            </a:br>
            <a:r>
              <a:rPr lang="en-GB" dirty="0"/>
              <a:t>2 points – message communicated accurately</a:t>
            </a:r>
            <a:br>
              <a:rPr lang="en-GB" dirty="0"/>
            </a:br>
            <a:r>
              <a:rPr lang="en-GB" dirty="0"/>
              <a:t>1 point – message communicated</a:t>
            </a:r>
            <a:br>
              <a:rPr lang="en-GB" dirty="0"/>
            </a:br>
            <a:r>
              <a:rPr lang="en-GB" dirty="0"/>
              <a:t>0 – message not communicated</a:t>
            </a:r>
            <a:br>
              <a:rPr lang="en-GB" dirty="0"/>
            </a:br>
            <a:br>
              <a:rPr lang="en-GB" dirty="0"/>
            </a:br>
            <a:r>
              <a:rPr lang="en-GB" dirty="0"/>
              <a:t>Note that item 3 repeats the same target structure as item 2.  This is a 2</a:t>
            </a:r>
            <a:r>
              <a:rPr lang="en-GB" baseline="30000" dirty="0"/>
              <a:t>nd</a:t>
            </a:r>
            <a:r>
              <a:rPr lang="en-GB" dirty="0"/>
              <a:t> chance for students to get the 2 points for this structure.  If they get it right in both items, they still receive two points (i.e., they do not score 22/20).</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endParaRPr dirty="0"/>
          </a:p>
          <a:p>
            <a:pPr marL="0" lvl="0" indent="0" algn="l" rtl="0">
              <a:lnSpc>
                <a:spcPct val="100000"/>
              </a:lnSpc>
              <a:spcBef>
                <a:spcPts val="0"/>
              </a:spcBef>
              <a:spcAft>
                <a:spcPts val="0"/>
              </a:spcAft>
              <a:buSzPts val="1400"/>
              <a:buNone/>
            </a:pPr>
            <a:endParaRPr dirty="0"/>
          </a:p>
        </p:txBody>
      </p:sp>
      <p:sp>
        <p:nvSpPr>
          <p:cNvPr id="712" name="Google Shape;7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Note: this is a Higher version of the task. The animated callouts are presented as static tip boxes on the handouts.</a:t>
            </a:r>
            <a:br>
              <a:rPr lang="en-GB" b="1" dirty="0"/>
            </a:br>
            <a:endParaRPr b="1" dirty="0"/>
          </a:p>
          <a:p>
            <a:pPr marL="0" lvl="0" indent="0" algn="l" rtl="0">
              <a:lnSpc>
                <a:spcPct val="100000"/>
              </a:lnSpc>
              <a:spcBef>
                <a:spcPts val="0"/>
              </a:spcBef>
              <a:spcAft>
                <a:spcPts val="0"/>
              </a:spcAft>
              <a:buSzPts val="1400"/>
              <a:buNone/>
            </a:pPr>
            <a:r>
              <a:rPr lang="en-GB" b="1" dirty="0"/>
              <a:t>Timing: 10-12 minutes</a:t>
            </a:r>
            <a:br>
              <a:rPr lang="en-GB" dirty="0"/>
            </a:br>
            <a:br>
              <a:rPr lang="en-GB" b="1" dirty="0"/>
            </a:br>
            <a:r>
              <a:rPr lang="en-GB" b="1" dirty="0"/>
              <a:t>Aim: </a:t>
            </a:r>
            <a:r>
              <a:rPr lang="en-GB" b="0" dirty="0"/>
              <a:t>to practise written production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translate the seven sentences from English into Spanish.</a:t>
            </a:r>
            <a:br>
              <a:rPr lang="en-GB" dirty="0"/>
            </a:br>
            <a:r>
              <a:rPr lang="en-GB" dirty="0"/>
              <a:t>2. Students can peer mark this task (at the start of next lesson, perhaps).</a:t>
            </a:r>
            <a:br>
              <a:rPr lang="en-GB" dirty="0"/>
            </a:br>
            <a:br>
              <a:rPr lang="en-GB" dirty="0"/>
            </a:br>
            <a:r>
              <a:rPr lang="en-GB" b="1" dirty="0"/>
              <a:t>Note</a:t>
            </a:r>
            <a:r>
              <a:rPr lang="en-GB" dirty="0"/>
              <a:t>: this task deliberately targets words and grammar from this week, whilst including other previously taught language, which is not credited in the </a:t>
            </a:r>
            <a:r>
              <a:rPr lang="en-GB" dirty="0" err="1"/>
              <a:t>markscheme</a:t>
            </a:r>
            <a:r>
              <a:rPr lang="en-GB" dirty="0"/>
              <a:t>.  Students should attempt full sentences, but they should also be clear which words are targeted.</a:t>
            </a:r>
            <a:br>
              <a:rPr lang="en-GB" dirty="0"/>
            </a:br>
            <a:r>
              <a:rPr lang="en-GB" dirty="0"/>
              <a:t>Each underlined section is worth 2 points, giving a total of 20 for the task.</a:t>
            </a:r>
            <a:br>
              <a:rPr lang="en-GB" dirty="0"/>
            </a:br>
            <a:br>
              <a:rPr lang="en-GB" dirty="0"/>
            </a:br>
            <a:r>
              <a:rPr lang="en-GB" b="1" dirty="0" err="1"/>
              <a:t>Markscheme</a:t>
            </a:r>
            <a:r>
              <a:rPr lang="en-GB" dirty="0"/>
              <a:t>:</a:t>
            </a:r>
            <a:br>
              <a:rPr lang="en-GB" dirty="0"/>
            </a:br>
            <a:r>
              <a:rPr lang="en-GB" dirty="0"/>
              <a:t>2 points – message communicated accurately</a:t>
            </a:r>
            <a:br>
              <a:rPr lang="en-GB" dirty="0"/>
            </a:br>
            <a:r>
              <a:rPr lang="en-GB" dirty="0"/>
              <a:t>1 point – message communicated</a:t>
            </a:r>
            <a:br>
              <a:rPr lang="en-GB" dirty="0"/>
            </a:br>
            <a:r>
              <a:rPr lang="en-GB" dirty="0"/>
              <a:t>0 – message not communicated</a:t>
            </a:r>
            <a:br>
              <a:rPr lang="en-GB" dirty="0"/>
            </a:br>
            <a:br>
              <a:rPr lang="en-GB" dirty="0"/>
            </a:br>
            <a:r>
              <a:rPr lang="en-GB" dirty="0"/>
              <a:t>Note that item 5 repeats the same target structure as item 3.  This is a 2</a:t>
            </a:r>
            <a:r>
              <a:rPr lang="en-GB" baseline="30000" dirty="0"/>
              <a:t>nd</a:t>
            </a:r>
            <a:r>
              <a:rPr lang="en-GB" dirty="0"/>
              <a:t> chance for students to get the 2 points for this structure.  If they get it right in both items, they still receive two points (i.e., they do not score 22/20).</a:t>
            </a:r>
          </a:p>
          <a:p>
            <a:pPr marL="0" lvl="0" indent="0" algn="l" rtl="0">
              <a:lnSpc>
                <a:spcPct val="100000"/>
              </a:lnSpc>
              <a:spcBef>
                <a:spcPts val="0"/>
              </a:spcBef>
              <a:spcAft>
                <a:spcPts val="0"/>
              </a:spcAft>
              <a:buSzPts val="1400"/>
              <a:buNone/>
            </a:pPr>
            <a:r>
              <a:rPr lang="en-US" dirty="0"/>
              <a:t>Similarly 5 and 6 repeat the same target structure.</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b="1" dirty="0"/>
              <a:t>Image attribution</a:t>
            </a:r>
            <a:r>
              <a:rPr lang="en-GB" dirty="0"/>
              <a:t>:</a:t>
            </a:r>
            <a:br>
              <a:rPr lang="en-GB" dirty="0"/>
            </a:br>
            <a:r>
              <a:rPr lang="en-GB" dirty="0"/>
              <a:t>Paul </a:t>
            </a:r>
            <a:r>
              <a:rPr lang="en-GB" dirty="0" err="1"/>
              <a:t>Lannuier</a:t>
            </a:r>
            <a:r>
              <a:rPr lang="en-GB" dirty="0"/>
              <a:t> from Sussex, NJ, USA, CC BY-SA 2.0 via Wikimedia Commons</a:t>
            </a:r>
            <a:endParaRPr dirty="0"/>
          </a:p>
        </p:txBody>
      </p:sp>
      <p:sp>
        <p:nvSpPr>
          <p:cNvPr id="712" name="Google Shape;7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extLst>
      <p:ext uri="{BB962C8B-B14F-4D97-AF65-F5344CB8AC3E}">
        <p14:creationId xmlns:p14="http://schemas.microsoft.com/office/powerpoint/2010/main" val="26952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All words from this lesson’s vocabulary are on the three AO GCSE wordlists, with the following exception(s):</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AQA: </a:t>
            </a:r>
            <a:r>
              <a:rPr lang="en-GB" sz="1200" b="1" i="0" u="none" strike="noStrike" dirty="0" err="1">
                <a:solidFill>
                  <a:schemeClr val="dk1"/>
                </a:solidFill>
                <a:latin typeface="Calibri"/>
                <a:ea typeface="Calibri"/>
                <a:cs typeface="Calibri"/>
                <a:sym typeface="Calibri"/>
              </a:rPr>
              <a:t>almorzar</a:t>
            </a:r>
            <a:r>
              <a:rPr lang="en-GB" sz="1200" b="1" i="0" u="none" strike="noStrike" dirty="0">
                <a:solidFill>
                  <a:schemeClr val="dk1"/>
                </a:solidFill>
                <a:latin typeface="Calibri"/>
                <a:ea typeface="Calibri"/>
                <a:cs typeface="Calibri"/>
                <a:sym typeface="Calibri"/>
              </a:rPr>
              <a:t>, RENFE, </a:t>
            </a:r>
            <a:r>
              <a:rPr lang="en-GB" sz="1200" b="1" i="0" u="none" strike="noStrike" dirty="0" err="1">
                <a:solidFill>
                  <a:schemeClr val="dk1"/>
                </a:solidFill>
                <a:latin typeface="Calibri"/>
                <a:ea typeface="Calibri"/>
                <a:cs typeface="Calibri"/>
                <a:sym typeface="Calibri"/>
              </a:rPr>
              <a:t>secar</a:t>
            </a:r>
            <a:r>
              <a:rPr lang="en-GB" sz="1200" b="1" i="0" u="none" strike="noStrike" dirty="0">
                <a:solidFill>
                  <a:schemeClr val="dk1"/>
                </a:solidFill>
                <a:latin typeface="Calibri"/>
                <a:ea typeface="Calibri"/>
                <a:cs typeface="Calibri"/>
                <a:sym typeface="Calibri"/>
              </a:rPr>
              <a:t>, </a:t>
            </a:r>
            <a:r>
              <a:rPr lang="en-GB" sz="1200" b="1" i="0" u="none" strike="noStrike" dirty="0" err="1">
                <a:solidFill>
                  <a:schemeClr val="dk1"/>
                </a:solidFill>
                <a:latin typeface="Calibri"/>
                <a:ea typeface="Calibri"/>
                <a:cs typeface="Calibri"/>
                <a:sym typeface="Calibri"/>
              </a:rPr>
              <a:t>instante</a:t>
            </a:r>
            <a:r>
              <a:rPr lang="en-GB" sz="1200" b="1" i="0" u="none" strike="noStrike" dirty="0">
                <a:solidFill>
                  <a:schemeClr val="dk1"/>
                </a:solidFill>
                <a:latin typeface="Calibri"/>
                <a:ea typeface="Calibri"/>
                <a:cs typeface="Calibri"/>
                <a:sym typeface="Calibri"/>
              </a:rPr>
              <a:t>, </a:t>
            </a:r>
            <a:r>
              <a:rPr lang="en-GB" sz="1200" b="1" i="0" u="none" strike="noStrike" dirty="0" err="1">
                <a:solidFill>
                  <a:schemeClr val="dk1"/>
                </a:solidFill>
                <a:latin typeface="Calibri"/>
                <a:ea typeface="Calibri"/>
                <a:cs typeface="Calibri"/>
                <a:sym typeface="Calibri"/>
              </a:rPr>
              <a:t>lindo</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Edexcel: </a:t>
            </a:r>
            <a:r>
              <a:rPr lang="en-GB" sz="1200" b="1" i="0" u="none" strike="noStrike" dirty="0" err="1">
                <a:solidFill>
                  <a:schemeClr val="dk1"/>
                </a:solidFill>
                <a:latin typeface="Calibri"/>
                <a:ea typeface="Calibri"/>
                <a:cs typeface="Calibri"/>
                <a:sym typeface="Calibri"/>
              </a:rPr>
              <a:t>almorzar</a:t>
            </a:r>
            <a:r>
              <a:rPr lang="en-GB" sz="1200" b="1" i="0" u="none" strike="noStrike" dirty="0">
                <a:solidFill>
                  <a:schemeClr val="dk1"/>
                </a:solidFill>
                <a:latin typeface="Calibri"/>
                <a:ea typeface="Calibri"/>
                <a:cs typeface="Calibri"/>
                <a:sym typeface="Calibri"/>
              </a:rPr>
              <a:t>, </a:t>
            </a:r>
            <a:r>
              <a:rPr lang="en-GB" sz="1200" b="1" i="0" u="none" strike="noStrike" dirty="0" err="1">
                <a:solidFill>
                  <a:schemeClr val="dk1"/>
                </a:solidFill>
                <a:latin typeface="Calibri"/>
                <a:ea typeface="Calibri"/>
                <a:cs typeface="Calibri"/>
                <a:sym typeface="Calibri"/>
              </a:rPr>
              <a:t>pegar</a:t>
            </a:r>
            <a:r>
              <a:rPr lang="en-GB" sz="1200" b="1" i="0" u="none" strike="noStrike" dirty="0">
                <a:solidFill>
                  <a:schemeClr val="dk1"/>
                </a:solidFill>
                <a:latin typeface="Calibri"/>
                <a:ea typeface="Calibri"/>
                <a:cs typeface="Calibri"/>
                <a:sym typeface="Calibri"/>
              </a:rPr>
              <a:t>, RENFE, </a:t>
            </a:r>
            <a:r>
              <a:rPr lang="en-GB" sz="1200" b="1" i="0" u="none" strike="noStrike" dirty="0" err="1">
                <a:solidFill>
                  <a:schemeClr val="dk1"/>
                </a:solidFill>
                <a:latin typeface="Calibri"/>
                <a:ea typeface="Calibri"/>
                <a:cs typeface="Calibri"/>
                <a:sym typeface="Calibri"/>
              </a:rPr>
              <a:t>secar</a:t>
            </a:r>
            <a:r>
              <a:rPr lang="en-GB" sz="1200" b="1" i="0" u="none" strike="noStrike" dirty="0">
                <a:solidFill>
                  <a:schemeClr val="dk1"/>
                </a:solidFill>
                <a:latin typeface="Calibri"/>
                <a:ea typeface="Calibri"/>
                <a:cs typeface="Calibri"/>
                <a:sym typeface="Calibri"/>
              </a:rPr>
              <a:t>, </a:t>
            </a:r>
            <a:r>
              <a:rPr lang="en-GB" sz="1200" b="1" i="0" u="none" strike="noStrike" dirty="0" err="1">
                <a:solidFill>
                  <a:schemeClr val="dk1"/>
                </a:solidFill>
                <a:latin typeface="Calibri"/>
                <a:ea typeface="Calibri"/>
                <a:cs typeface="Calibri"/>
                <a:sym typeface="Calibri"/>
              </a:rPr>
              <a:t>entorno</a:t>
            </a:r>
            <a:r>
              <a:rPr lang="en-GB" sz="1200" b="1" i="0" u="none" strike="noStrike" dirty="0">
                <a:solidFill>
                  <a:schemeClr val="dk1"/>
                </a:solidFill>
                <a:latin typeface="Calibri"/>
                <a:ea typeface="Calibri"/>
                <a:cs typeface="Calibri"/>
                <a:sym typeface="Calibri"/>
              </a:rPr>
              <a:t>, </a:t>
            </a:r>
            <a:r>
              <a:rPr lang="en-GB" sz="1200" b="1" i="0" u="none" strike="noStrike" dirty="0" err="1">
                <a:solidFill>
                  <a:schemeClr val="dk1"/>
                </a:solidFill>
                <a:latin typeface="Calibri"/>
                <a:ea typeface="Calibri"/>
                <a:cs typeface="Calibri"/>
                <a:sym typeface="Calibri"/>
              </a:rPr>
              <a:t>instante</a:t>
            </a:r>
            <a:r>
              <a:rPr lang="en-GB" sz="1200" b="1" i="0" u="none" strike="noStrike" dirty="0">
                <a:solidFill>
                  <a:schemeClr val="dk1"/>
                </a:solidFill>
                <a:latin typeface="Calibri"/>
                <a:ea typeface="Calibri"/>
                <a:cs typeface="Calibri"/>
                <a:sym typeface="Calibri"/>
              </a:rPr>
              <a:t>, </a:t>
            </a:r>
            <a:r>
              <a:rPr lang="en-GB" sz="1200" b="1" i="0" u="none" strike="noStrike" dirty="0" err="1">
                <a:solidFill>
                  <a:schemeClr val="dk1"/>
                </a:solidFill>
                <a:latin typeface="Calibri"/>
                <a:ea typeface="Calibri"/>
                <a:cs typeface="Calibri"/>
                <a:sym typeface="Calibri"/>
              </a:rPr>
              <a:t>sacar</a:t>
            </a:r>
            <a:endParaRPr lang="en-GB" sz="1200" b="1"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alguno</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as indefinite adjective meaning ‘any’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(irregular </a:t>
            </a:r>
            <a:r>
              <a:rPr lang="es-ES" sz="1800" b="1" dirty="0" err="1">
                <a:effectLst/>
                <a:latin typeface="Calibri" panose="020F0502020204030204" pitchFamily="34" charset="0"/>
                <a:ea typeface="Calibri" panose="020F0502020204030204" pitchFamily="34" charset="0"/>
                <a:cs typeface="Times New Roman" panose="02020603050405020304" pitchFamily="18" charset="0"/>
              </a:rPr>
              <a:t>form</a:t>
            </a:r>
            <a:r>
              <a:rPr lang="es-ES" sz="1800" b="1" dirty="0">
                <a:effectLst/>
                <a:latin typeface="Calibri" panose="020F0502020204030204" pitchFamily="34" charset="0"/>
                <a:ea typeface="Calibri" panose="020F0502020204030204" pitchFamily="34" charset="0"/>
                <a:cs typeface="Times New Roman" panose="02020603050405020304" pitchFamily="18" charset="0"/>
              </a:rPr>
              <a:t> algún; regular </a:t>
            </a:r>
            <a:r>
              <a:rPr lang="es-ES" sz="1800" b="1" dirty="0" err="1">
                <a:effectLst/>
                <a:latin typeface="Calibri" panose="020F0502020204030204" pitchFamily="34" charset="0"/>
                <a:ea typeface="Calibri" panose="020F0502020204030204" pitchFamily="34" charset="0"/>
                <a:cs typeface="Times New Roman" panose="02020603050405020304" pitchFamily="18" charset="0"/>
              </a:rPr>
              <a:t>forms</a:t>
            </a:r>
            <a:r>
              <a:rPr lang="es-ES" sz="1800" b="1" dirty="0">
                <a:effectLst/>
                <a:latin typeface="Calibri" panose="020F0502020204030204" pitchFamily="34" charset="0"/>
                <a:ea typeface="Calibri" panose="020F0502020204030204" pitchFamily="34" charset="0"/>
                <a:cs typeface="Times New Roman" panose="02020603050405020304" pitchFamily="18" charset="0"/>
              </a:rPr>
              <a:t> alguna/os/as)</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Revisited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regular -</a:t>
            </a:r>
            <a:r>
              <a:rPr lang="en-GB" sz="1200" b="1" i="0" u="none" strike="noStrike" cap="none" dirty="0" err="1">
                <a:solidFill>
                  <a:schemeClr val="dk1"/>
                </a:solidFill>
                <a:latin typeface="Calibri"/>
                <a:ea typeface="Calibri"/>
                <a:cs typeface="Calibri"/>
                <a:sym typeface="Calibri"/>
              </a:rPr>
              <a:t>ar</a:t>
            </a:r>
            <a:r>
              <a:rPr lang="en-GB" sz="1200" b="1" i="0" u="none" strike="noStrike" cap="none" dirty="0">
                <a:solidFill>
                  <a:schemeClr val="dk1"/>
                </a:solidFill>
                <a:latin typeface="Calibri"/>
                <a:ea typeface="Calibri"/>
                <a:cs typeface="Calibri"/>
                <a:sym typeface="Calibri"/>
              </a:rPr>
              <a:t> verbs: 1st, 2nd, 3rd person singular PAST preterite (-é, -</a:t>
            </a:r>
            <a:r>
              <a:rPr lang="en-GB" sz="1200" b="1" i="0" u="none" strike="noStrike" cap="none" dirty="0" err="1">
                <a:solidFill>
                  <a:schemeClr val="dk1"/>
                </a:solidFill>
                <a:latin typeface="Calibri"/>
                <a:ea typeface="Calibri"/>
                <a:cs typeface="Calibri"/>
                <a:sym typeface="Calibri"/>
              </a:rPr>
              <a:t>aste</a:t>
            </a:r>
            <a:r>
              <a:rPr lang="en-GB" sz="1200" b="1" i="0" u="none" strike="noStrike" cap="none" dirty="0">
                <a:solidFill>
                  <a:schemeClr val="dk1"/>
                </a:solidFill>
                <a:latin typeface="Calibri"/>
                <a:ea typeface="Calibri"/>
                <a:cs typeface="Calibri"/>
                <a:sym typeface="Calibri"/>
              </a:rPr>
              <a:t> &amp; -ó)</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yes-no questions with raised intonation</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awareness raising of 'did' auxiliary</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subject pronouns </a:t>
            </a:r>
            <a:r>
              <a:rPr lang="en-GB" sz="1200" b="0" i="0" u="none" strike="noStrike" cap="none" dirty="0" err="1">
                <a:solidFill>
                  <a:schemeClr val="dk1"/>
                </a:solidFill>
                <a:latin typeface="Calibri"/>
                <a:ea typeface="Calibri"/>
                <a:cs typeface="Calibri"/>
                <a:sym typeface="Calibri"/>
              </a:rPr>
              <a:t>yo</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tú</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él</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ella</a:t>
            </a:r>
            <a:endParaRPr lang="en-GB"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1st person singular c&gt;</a:t>
            </a:r>
            <a:r>
              <a:rPr lang="en-GB" sz="1200" b="1" i="0" u="none" strike="noStrike" cap="none" dirty="0" err="1">
                <a:solidFill>
                  <a:schemeClr val="dk1"/>
                </a:solidFill>
                <a:latin typeface="Calibri"/>
                <a:ea typeface="Calibri"/>
                <a:cs typeface="Calibri"/>
                <a:sym typeface="Calibri"/>
              </a:rPr>
              <a:t>qu</a:t>
            </a:r>
            <a:r>
              <a:rPr lang="en-GB" sz="1200" b="1" i="0" u="none" strike="noStrike" cap="none" dirty="0">
                <a:solidFill>
                  <a:schemeClr val="dk1"/>
                </a:solidFill>
                <a:latin typeface="Calibri"/>
                <a:ea typeface="Calibri"/>
                <a:cs typeface="Calibri"/>
                <a:sym typeface="Calibri"/>
              </a:rPr>
              <a:t> spelling change (e.g. </a:t>
            </a:r>
            <a:r>
              <a:rPr lang="en-GB" sz="1200" b="1" i="0" u="none" strike="noStrike" cap="none" dirty="0" err="1">
                <a:solidFill>
                  <a:schemeClr val="dk1"/>
                </a:solidFill>
                <a:latin typeface="Calibri"/>
                <a:ea typeface="Calibri"/>
                <a:cs typeface="Calibri"/>
                <a:sym typeface="Calibri"/>
              </a:rPr>
              <a:t>sacar</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(H) 1st person singular z&gt;c spelling change (e.g. </a:t>
            </a:r>
            <a:r>
              <a:rPr lang="en-GB" sz="1200" b="0" i="0" u="none" strike="noStrike" cap="none" dirty="0" err="1">
                <a:solidFill>
                  <a:schemeClr val="dk1"/>
                </a:solidFill>
                <a:latin typeface="Calibri"/>
                <a:ea typeface="Calibri"/>
                <a:cs typeface="Calibri"/>
                <a:sym typeface="Calibri"/>
              </a:rPr>
              <a:t>empezar</a:t>
            </a:r>
            <a:r>
              <a:rPr lang="en-GB" sz="1200" b="0"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1st person singular g&gt;</a:t>
            </a:r>
            <a:r>
              <a:rPr lang="en-GB" sz="1200" b="1" i="0" u="none" strike="noStrike" cap="none" dirty="0" err="1">
                <a:solidFill>
                  <a:schemeClr val="dk1"/>
                </a:solidFill>
                <a:latin typeface="Calibri"/>
                <a:ea typeface="Calibri"/>
                <a:cs typeface="Calibri"/>
                <a:sym typeface="Calibri"/>
              </a:rPr>
              <a:t>gu</a:t>
            </a:r>
            <a:r>
              <a:rPr lang="en-GB" sz="1200" b="1" i="0" u="none" strike="noStrike" cap="none" dirty="0">
                <a:solidFill>
                  <a:schemeClr val="dk1"/>
                </a:solidFill>
                <a:latin typeface="Calibri"/>
                <a:ea typeface="Calibri"/>
                <a:cs typeface="Calibri"/>
                <a:sym typeface="Calibri"/>
              </a:rPr>
              <a:t> spelling change (e.g. </a:t>
            </a:r>
            <a:r>
              <a:rPr lang="en-GB" sz="1200" b="1" i="0" u="none" strike="noStrike" cap="none" dirty="0" err="1">
                <a:solidFill>
                  <a:schemeClr val="dk1"/>
                </a:solidFill>
                <a:latin typeface="Calibri"/>
                <a:ea typeface="Calibri"/>
                <a:cs typeface="Calibri"/>
                <a:sym typeface="Calibri"/>
              </a:rPr>
              <a:t>llegar</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prenominal adjectives e.g. </a:t>
            </a:r>
            <a:r>
              <a:rPr lang="en-GB" sz="1200" b="1" i="0" u="none" strike="noStrike" cap="none" dirty="0" err="1">
                <a:solidFill>
                  <a:schemeClr val="dk1"/>
                </a:solidFill>
                <a:latin typeface="Calibri"/>
                <a:ea typeface="Calibri"/>
                <a:cs typeface="Calibri"/>
                <a:sym typeface="Calibri"/>
              </a:rPr>
              <a:t>buen</a:t>
            </a:r>
            <a:r>
              <a:rPr lang="en-GB" sz="1200" b="1" i="0" u="none" strike="noStrike" cap="none" dirty="0">
                <a:solidFill>
                  <a:schemeClr val="dk1"/>
                </a:solidFill>
                <a:latin typeface="Calibri"/>
                <a:ea typeface="Calibri"/>
                <a:cs typeface="Calibri"/>
                <a:sym typeface="Calibri"/>
              </a:rPr>
              <a:t>, gran, mal</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default omission of subject pronouns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contexts where overt use (of subject pronouns) is appropriate i.e. change of subject and emphasis</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 </a:t>
            </a:r>
            <a:r>
              <a:rPr lang="en-GB" sz="1800" b="0" dirty="0">
                <a:effectLst/>
                <a:latin typeface="Calibri" panose="020F0502020204030204" pitchFamily="34" charset="0"/>
                <a:ea typeface="Calibri" panose="020F0502020204030204" pitchFamily="34" charset="0"/>
              </a:rPr>
              <a:t>[</a:t>
            </a:r>
            <a:r>
              <a:rPr lang="en-GB" sz="1800" b="0" dirty="0" err="1">
                <a:effectLst/>
                <a:latin typeface="Calibri" panose="020F0502020204030204" pitchFamily="34" charset="0"/>
                <a:ea typeface="Calibri" panose="020F0502020204030204" pitchFamily="34" charset="0"/>
              </a:rPr>
              <a:t>gue</a:t>
            </a:r>
            <a:r>
              <a:rPr lang="en-GB" sz="1800" b="0" dirty="0">
                <a:effectLst/>
                <a:latin typeface="Calibri" panose="020F0502020204030204" pitchFamily="34" charset="0"/>
                <a:ea typeface="Calibri" panose="020F0502020204030204" pitchFamily="34" charset="0"/>
              </a:rPr>
              <a:t>] vs [</a:t>
            </a:r>
            <a:r>
              <a:rPr lang="en-GB" sz="1800" b="0" dirty="0" err="1">
                <a:effectLst/>
                <a:latin typeface="Calibri" panose="020F0502020204030204" pitchFamily="34" charset="0"/>
                <a:ea typeface="Calibri" panose="020F0502020204030204" pitchFamily="34" charset="0"/>
              </a:rPr>
              <a:t>ge</a:t>
            </a:r>
            <a:r>
              <a:rPr lang="en-GB" sz="1800" b="0" dirty="0">
                <a:effectLst/>
                <a:latin typeface="Calibri" panose="020F0502020204030204" pitchFamily="34" charset="0"/>
                <a:ea typeface="Calibri" panose="020F0502020204030204" pitchFamily="34" charset="0"/>
              </a:rPr>
              <a:t>] / [</a:t>
            </a:r>
            <a:r>
              <a:rPr lang="en-GB" sz="1800" b="0" dirty="0" err="1">
                <a:effectLst/>
                <a:latin typeface="Calibri" panose="020F0502020204030204" pitchFamily="34" charset="0"/>
                <a:ea typeface="Calibri" panose="020F0502020204030204" pitchFamily="34" charset="0"/>
              </a:rPr>
              <a:t>gue</a:t>
            </a:r>
            <a:r>
              <a:rPr lang="en-GB" sz="1800" b="0" dirty="0">
                <a:effectLst/>
                <a:latin typeface="Calibri" panose="020F0502020204030204" pitchFamily="34" charset="0"/>
                <a:ea typeface="Calibri" panose="020F0502020204030204" pitchFamily="34" charset="0"/>
              </a:rPr>
              <a:t>] vs [que]</a:t>
            </a:r>
            <a:endParaRPr lang="en-GB"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n-GB" b="0" i="0" u="none" strike="noStrike" dirty="0" err="1">
                <a:solidFill>
                  <a:srgbClr val="000000"/>
                </a:solidFill>
                <a:effectLst/>
                <a:latin typeface="docs-Century Gothic"/>
              </a:rPr>
              <a:t>almorzar</a:t>
            </a:r>
            <a:r>
              <a:rPr lang="en-GB" b="0" i="0" u="none" strike="noStrike" dirty="0">
                <a:solidFill>
                  <a:srgbClr val="000000"/>
                </a:solidFill>
                <a:effectLst/>
                <a:latin typeface="docs-Century Gothic"/>
              </a:rPr>
              <a:t> [4018]; pegar¹ (to stick) [1135]; </a:t>
            </a:r>
            <a:r>
              <a:rPr lang="en-GB" b="0" i="0" u="none" strike="noStrike" dirty="0" err="1">
                <a:solidFill>
                  <a:srgbClr val="000000"/>
                </a:solidFill>
                <a:effectLst/>
                <a:latin typeface="docs-Century Gothic"/>
              </a:rPr>
              <a:t>reservar</a:t>
            </a:r>
            <a:r>
              <a:rPr lang="en-GB" b="0" i="0" u="none" strike="noStrike" dirty="0">
                <a:solidFill>
                  <a:srgbClr val="000000"/>
                </a:solidFill>
                <a:effectLst/>
                <a:latin typeface="docs-Century Gothic"/>
              </a:rPr>
              <a:t> [3067]; las </a:t>
            </a:r>
            <a:r>
              <a:rPr lang="en-GB" b="0" i="0" u="none" strike="noStrike" dirty="0" err="1">
                <a:solidFill>
                  <a:srgbClr val="000000"/>
                </a:solidFill>
                <a:effectLst/>
                <a:latin typeface="docs-Century Gothic"/>
              </a:rPr>
              <a:t>Fallas</a:t>
            </a:r>
            <a:r>
              <a:rPr lang="en-GB" b="0" i="0" u="none" strike="noStrike" dirty="0">
                <a:solidFill>
                  <a:srgbClr val="000000"/>
                </a:solidFill>
                <a:effectLst/>
                <a:latin typeface="docs-Century Gothic"/>
              </a:rPr>
              <a:t> [n/a]; hotel [1163]; </a:t>
            </a:r>
            <a:r>
              <a:rPr lang="en-GB" b="0" i="0" u="none" strike="noStrike" dirty="0" err="1">
                <a:solidFill>
                  <a:srgbClr val="000000"/>
                </a:solidFill>
                <a:effectLst/>
                <a:latin typeface="docs-Century Gothic"/>
              </a:rPr>
              <a:t>pescado</a:t>
            </a:r>
            <a:r>
              <a:rPr lang="en-GB" b="0" i="0" u="none" strike="noStrike" dirty="0">
                <a:solidFill>
                  <a:srgbClr val="000000"/>
                </a:solidFill>
                <a:effectLst/>
                <a:latin typeface="docs-Century Gothic"/>
              </a:rPr>
              <a:t> [3449]; RENFE [n/a]; </a:t>
            </a:r>
            <a:r>
              <a:rPr lang="en-GB" b="0" i="0" u="none" strike="noStrike" dirty="0" err="1">
                <a:solidFill>
                  <a:srgbClr val="000000"/>
                </a:solidFill>
                <a:effectLst/>
                <a:latin typeface="docs-Century Gothic"/>
              </a:rPr>
              <a:t>algún</a:t>
            </a:r>
            <a:r>
              <a:rPr lang="en-GB" b="0" i="0" u="none" strike="noStrike" dirty="0">
                <a:solidFill>
                  <a:srgbClr val="000000"/>
                </a:solidFill>
                <a:effectLst/>
                <a:latin typeface="docs-Century Gothic"/>
              </a:rPr>
              <a:t> [51]; </a:t>
            </a:r>
            <a:r>
              <a:rPr lang="en-GB" b="0" i="0" u="none" strike="noStrike" dirty="0" err="1">
                <a:solidFill>
                  <a:srgbClr val="000000"/>
                </a:solidFill>
                <a:effectLst/>
                <a:latin typeface="docs-Century Gothic"/>
              </a:rPr>
              <a:t>alguno</a:t>
            </a:r>
            <a:r>
              <a:rPr lang="en-GB" b="0" i="0" u="none" strike="noStrike" dirty="0">
                <a:solidFill>
                  <a:srgbClr val="000000"/>
                </a:solidFill>
                <a:effectLst/>
                <a:latin typeface="docs-Century Gothic"/>
              </a:rPr>
              <a:t> [51]; </a:t>
            </a:r>
            <a:r>
              <a:rPr lang="en-GB" b="1" i="0" u="none" strike="noStrike" dirty="0">
                <a:solidFill>
                  <a:srgbClr val="000000"/>
                </a:solidFill>
                <a:effectLst/>
                <a:latin typeface="docs-Century Gothic"/>
              </a:rPr>
              <a:t>(11)</a:t>
            </a:r>
            <a:r>
              <a:rPr lang="en-GB" b="0" i="0" u="none" strike="noStrike" dirty="0">
                <a:solidFill>
                  <a:srgbClr val="000000"/>
                </a:solidFill>
                <a:effectLst/>
                <a:latin typeface="docs-Century Gothic"/>
              </a:rPr>
              <a:t> </a:t>
            </a:r>
            <a:r>
              <a:rPr lang="en-GB" b="0" i="0" u="none" strike="noStrike" dirty="0">
                <a:solidFill>
                  <a:srgbClr val="FF0000"/>
                </a:solidFill>
                <a:effectLst/>
                <a:latin typeface="docs-Century Gothic"/>
              </a:rPr>
              <a:t>/ </a:t>
            </a:r>
            <a:r>
              <a:rPr lang="en-GB" b="1" i="0" u="none" strike="noStrike" dirty="0">
                <a:solidFill>
                  <a:srgbClr val="FF0000"/>
                </a:solidFill>
                <a:effectLst/>
                <a:latin typeface="docs-Century Gothic"/>
              </a:rPr>
              <a:t>H only</a:t>
            </a:r>
            <a:r>
              <a:rPr lang="en-GB" b="0" i="0" u="none" strike="noStrike" dirty="0">
                <a:solidFill>
                  <a:srgbClr val="FF0000"/>
                </a:solidFill>
                <a:effectLst/>
                <a:latin typeface="docs-Century Gothic"/>
              </a:rPr>
              <a:t>:</a:t>
            </a:r>
            <a:r>
              <a:rPr lang="en-GB" b="1" i="0" u="none" strike="noStrike" dirty="0">
                <a:solidFill>
                  <a:srgbClr val="FF0000"/>
                </a:solidFill>
                <a:effectLst/>
                <a:latin typeface="docs-Century Gothic"/>
              </a:rPr>
              <a:t> </a:t>
            </a:r>
            <a:r>
              <a:rPr lang="en-GB" b="0" i="0" u="none" strike="noStrike" dirty="0" err="1">
                <a:solidFill>
                  <a:srgbClr val="000000"/>
                </a:solidFill>
                <a:effectLst/>
                <a:latin typeface="docs-Century Gothic"/>
              </a:rPr>
              <a:t>quemar</a:t>
            </a:r>
            <a:r>
              <a:rPr lang="en-GB" b="0" i="0" u="none" strike="noStrike" dirty="0">
                <a:solidFill>
                  <a:srgbClr val="000000"/>
                </a:solidFill>
                <a:effectLst/>
                <a:latin typeface="docs-Century Gothic"/>
              </a:rPr>
              <a:t> [1648]; </a:t>
            </a:r>
            <a:r>
              <a:rPr lang="en-GB" b="0" i="0" u="none" strike="noStrike" dirty="0" err="1">
                <a:solidFill>
                  <a:srgbClr val="000000"/>
                </a:solidFill>
                <a:effectLst/>
                <a:latin typeface="docs-Century Gothic"/>
              </a:rPr>
              <a:t>calidad</a:t>
            </a:r>
            <a:r>
              <a:rPr lang="en-GB" b="0" i="0" u="none" strike="noStrike" dirty="0">
                <a:solidFill>
                  <a:srgbClr val="000000"/>
                </a:solidFill>
                <a:effectLst/>
                <a:latin typeface="docs-Century Gothic"/>
              </a:rPr>
              <a:t> [637]; </a:t>
            </a:r>
            <a:r>
              <a:rPr lang="en-GB" b="0" i="0" u="none" strike="noStrike" dirty="0" err="1">
                <a:solidFill>
                  <a:srgbClr val="FF0000"/>
                </a:solidFill>
                <a:effectLst/>
                <a:latin typeface="docs-Century Gothic"/>
              </a:rPr>
              <a:t>secar</a:t>
            </a:r>
            <a:r>
              <a:rPr lang="en-GB" b="0" i="0" u="none" strike="noStrike" dirty="0">
                <a:solidFill>
                  <a:srgbClr val="FF0000"/>
                </a:solidFill>
                <a:effectLst/>
                <a:latin typeface="docs-Century Gothic"/>
              </a:rPr>
              <a:t> [2239]; </a:t>
            </a:r>
            <a:r>
              <a:rPr lang="en-GB" b="0" i="0" u="none" strike="noStrike" dirty="0" err="1">
                <a:solidFill>
                  <a:srgbClr val="FF0000"/>
                </a:solidFill>
                <a:effectLst/>
                <a:latin typeface="docs-Century Gothic"/>
              </a:rPr>
              <a:t>arquitectura</a:t>
            </a:r>
            <a:r>
              <a:rPr lang="en-GB" b="0" i="0" u="none" strike="noStrike" dirty="0">
                <a:solidFill>
                  <a:srgbClr val="FF0000"/>
                </a:solidFill>
                <a:effectLst/>
                <a:latin typeface="docs-Century Gothic"/>
              </a:rPr>
              <a:t> [1627]; </a:t>
            </a:r>
            <a:r>
              <a:rPr lang="en-GB" b="0" i="0" u="none" strike="noStrike" dirty="0" err="1">
                <a:solidFill>
                  <a:srgbClr val="FF0000"/>
                </a:solidFill>
                <a:effectLst/>
                <a:latin typeface="docs-Century Gothic"/>
              </a:rPr>
              <a:t>entorno</a:t>
            </a:r>
            <a:r>
              <a:rPr lang="en-GB" b="0" i="0" u="none" strike="noStrike" dirty="0">
                <a:solidFill>
                  <a:srgbClr val="FF0000"/>
                </a:solidFill>
                <a:effectLst/>
                <a:latin typeface="docs-Century Gothic"/>
              </a:rPr>
              <a:t> [1891]; </a:t>
            </a:r>
            <a:r>
              <a:rPr lang="en-GB" b="0" i="0" u="none" strike="noStrike" dirty="0" err="1">
                <a:solidFill>
                  <a:srgbClr val="FF0000"/>
                </a:solidFill>
                <a:effectLst/>
                <a:latin typeface="docs-Century Gothic"/>
              </a:rPr>
              <a:t>instante</a:t>
            </a:r>
            <a:r>
              <a:rPr lang="en-GB" b="0" i="0" u="none" strike="noStrike" dirty="0">
                <a:solidFill>
                  <a:srgbClr val="FF0000"/>
                </a:solidFill>
                <a:effectLst/>
                <a:latin typeface="docs-Century Gothic"/>
              </a:rPr>
              <a:t> [992]; </a:t>
            </a:r>
            <a:r>
              <a:rPr lang="en-GB" b="0" i="0" u="none" strike="noStrike" dirty="0" err="1">
                <a:solidFill>
                  <a:srgbClr val="FF0000"/>
                </a:solidFill>
                <a:effectLst/>
                <a:latin typeface="docs-Century Gothic"/>
              </a:rPr>
              <a:t>puerto</a:t>
            </a:r>
            <a:r>
              <a:rPr lang="en-GB" b="0" i="0" u="none" strike="noStrike" dirty="0">
                <a:solidFill>
                  <a:srgbClr val="FF0000"/>
                </a:solidFill>
                <a:effectLst/>
                <a:latin typeface="docs-Century Gothic"/>
              </a:rPr>
              <a:t> [1077]; </a:t>
            </a:r>
            <a:r>
              <a:rPr lang="en-GB" b="0" i="0" u="none" strike="noStrike" dirty="0" err="1">
                <a:solidFill>
                  <a:srgbClr val="FF0000"/>
                </a:solidFill>
                <a:effectLst/>
                <a:latin typeface="docs-Century Gothic"/>
              </a:rPr>
              <a:t>lindo</a:t>
            </a:r>
            <a:r>
              <a:rPr lang="en-GB" b="0" i="0" u="none" strike="noStrike" dirty="0">
                <a:solidFill>
                  <a:srgbClr val="FF0000"/>
                </a:solidFill>
                <a:effectLst/>
                <a:latin typeface="docs-Century Gothic"/>
              </a:rPr>
              <a:t> [1332]; </a:t>
            </a:r>
            <a:r>
              <a:rPr lang="en-GB" b="0" i="0" u="none" strike="noStrike" dirty="0" err="1">
                <a:solidFill>
                  <a:srgbClr val="FF0000"/>
                </a:solidFill>
                <a:effectLst/>
                <a:latin typeface="docs-Century Gothic"/>
              </a:rPr>
              <a:t>colgar</a:t>
            </a:r>
            <a:r>
              <a:rPr lang="en-GB" b="0" i="0" u="none" strike="noStrike" dirty="0">
                <a:solidFill>
                  <a:srgbClr val="FF0000"/>
                </a:solidFill>
                <a:effectLst/>
                <a:latin typeface="docs-Century Gothic"/>
              </a:rPr>
              <a:t> [1669].</a:t>
            </a:r>
            <a:endParaRPr lang="en-GB" sz="1200" b="0" i="0" u="none" strike="noStrike" cap="none" dirty="0">
              <a:solidFill>
                <a:srgbClr val="FF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b="1" i="0" dirty="0"/>
              <a:t>Thematic revisited vocabulary</a:t>
            </a:r>
            <a:r>
              <a:rPr lang="en-GB" b="0" i="0" dirty="0"/>
              <a:t>: </a:t>
            </a:r>
            <a:r>
              <a:rPr lang="en-GB" b="0" i="0" u="none" strike="noStrike" dirty="0">
                <a:effectLst/>
                <a:latin typeface="Arial" panose="020B0604020202020204" pitchFamily="34" charset="0"/>
              </a:rPr>
              <a:t>arroz [2882] (H)</a:t>
            </a:r>
            <a:r>
              <a:rPr lang="en-GB" b="0" i="0" u="none" strike="noStrike" dirty="0">
                <a:solidFill>
                  <a:srgbClr val="222222"/>
                </a:solidFill>
                <a:effectLst/>
                <a:latin typeface="Arial" panose="020B0604020202020204" pitchFamily="34" charset="0"/>
              </a:rPr>
              <a:t> </a:t>
            </a:r>
            <a:r>
              <a:rPr lang="en-GB" b="0" i="0" u="none" strike="noStrike" dirty="0" err="1">
                <a:solidFill>
                  <a:srgbClr val="222222"/>
                </a:solidFill>
                <a:effectLst/>
                <a:latin typeface="Arial" panose="020B0604020202020204" pitchFamily="34" charset="0"/>
              </a:rPr>
              <a:t>ambiente</a:t>
            </a:r>
            <a:r>
              <a:rPr lang="en-GB" b="0" i="0" u="none" strike="noStrike" dirty="0">
                <a:solidFill>
                  <a:srgbClr val="222222"/>
                </a:solidFill>
                <a:effectLst/>
                <a:latin typeface="Arial" panose="020B0604020202020204" pitchFamily="34" charset="0"/>
              </a:rPr>
              <a:t> [729] bonito [891] bueno [103] </a:t>
            </a:r>
            <a:r>
              <a:rPr lang="en-GB" b="0" i="0" u="none" strike="noStrike" dirty="0" err="1">
                <a:solidFill>
                  <a:srgbClr val="222222"/>
                </a:solidFill>
                <a:effectLst/>
                <a:latin typeface="Arial" panose="020B0604020202020204" pitchFamily="34" charset="0"/>
              </a:rPr>
              <a:t>buscar</a:t>
            </a:r>
            <a:r>
              <a:rPr lang="en-GB" b="0" i="0" u="none" strike="noStrike" dirty="0">
                <a:solidFill>
                  <a:srgbClr val="222222"/>
                </a:solidFill>
                <a:effectLst/>
                <a:latin typeface="Arial" panose="020B0604020202020204" pitchFamily="34" charset="0"/>
              </a:rPr>
              <a:t> [179] ciudad [178] </a:t>
            </a:r>
            <a:r>
              <a:rPr lang="en-GB" b="0" i="0" u="none" strike="noStrike" dirty="0" err="1">
                <a:solidFill>
                  <a:srgbClr val="222222"/>
                </a:solidFill>
                <a:effectLst/>
                <a:latin typeface="Arial" panose="020B0604020202020204" pitchFamily="34" charset="0"/>
              </a:rPr>
              <a:t>comprar</a:t>
            </a:r>
            <a:r>
              <a:rPr lang="en-GB" b="0" i="0" u="none" strike="noStrike" dirty="0">
                <a:solidFill>
                  <a:srgbClr val="222222"/>
                </a:solidFill>
                <a:effectLst/>
                <a:latin typeface="Arial" panose="020B0604020202020204" pitchFamily="34" charset="0"/>
              </a:rPr>
              <a:t> [361] con [14] </a:t>
            </a:r>
            <a:r>
              <a:rPr lang="en-GB" b="0" i="0" u="none" strike="noStrike" dirty="0" err="1">
                <a:solidFill>
                  <a:srgbClr val="222222"/>
                </a:solidFill>
                <a:effectLst/>
                <a:latin typeface="Arial" panose="020B0604020202020204" pitchFamily="34" charset="0"/>
              </a:rPr>
              <a:t>dejar</a:t>
            </a:r>
            <a:r>
              <a:rPr lang="en-GB" b="0" i="0" u="none" strike="noStrike" dirty="0">
                <a:solidFill>
                  <a:srgbClr val="222222"/>
                </a:solidFill>
                <a:effectLst/>
                <a:latin typeface="Arial" panose="020B0604020202020204" pitchFamily="34" charset="0"/>
              </a:rPr>
              <a:t> [86] </a:t>
            </a:r>
            <a:r>
              <a:rPr lang="en-GB" b="0" i="0" u="none" strike="noStrike" dirty="0" err="1">
                <a:solidFill>
                  <a:srgbClr val="222222"/>
                </a:solidFill>
                <a:effectLst/>
                <a:latin typeface="Arial" panose="020B0604020202020204" pitchFamily="34" charset="0"/>
              </a:rPr>
              <a:t>derecha</a:t>
            </a:r>
            <a:r>
              <a:rPr lang="en-GB" b="0" i="0" u="none" strike="noStrike" dirty="0">
                <a:solidFill>
                  <a:srgbClr val="222222"/>
                </a:solidFill>
                <a:effectLst/>
                <a:latin typeface="Arial" panose="020B0604020202020204" pitchFamily="34" charset="0"/>
              </a:rPr>
              <a:t> [1573] </a:t>
            </a:r>
            <a:r>
              <a:rPr lang="en-GB" b="0" i="0" u="none" strike="noStrike" dirty="0" err="1">
                <a:solidFill>
                  <a:srgbClr val="222222"/>
                </a:solidFill>
                <a:effectLst/>
                <a:latin typeface="Arial" panose="020B0604020202020204" pitchFamily="34" charset="0"/>
              </a:rPr>
              <a:t>empezar</a:t>
            </a:r>
            <a:r>
              <a:rPr lang="en-GB" b="0" i="0" u="none" strike="noStrike" dirty="0">
                <a:solidFill>
                  <a:srgbClr val="222222"/>
                </a:solidFill>
                <a:effectLst/>
                <a:latin typeface="Arial" panose="020B0604020202020204" pitchFamily="34" charset="0"/>
              </a:rPr>
              <a:t> [175] </a:t>
            </a:r>
            <a:r>
              <a:rPr lang="en-GB" b="0" i="0" u="none" strike="noStrike" dirty="0" err="1">
                <a:solidFill>
                  <a:srgbClr val="222222"/>
                </a:solidFill>
                <a:effectLst/>
                <a:latin typeface="Arial" panose="020B0604020202020204" pitchFamily="34" charset="0"/>
              </a:rPr>
              <a:t>favor</a:t>
            </a:r>
            <a:r>
              <a:rPr lang="en-GB" b="0" i="0" u="none" strike="noStrike" dirty="0">
                <a:solidFill>
                  <a:srgbClr val="222222"/>
                </a:solidFill>
                <a:effectLst/>
                <a:latin typeface="Arial" panose="020B0604020202020204" pitchFamily="34" charset="0"/>
              </a:rPr>
              <a:t> [516] </a:t>
            </a:r>
            <a:r>
              <a:rPr lang="en-GB" b="0" i="0" u="none" strike="noStrike" dirty="0" err="1">
                <a:solidFill>
                  <a:srgbClr val="222222"/>
                </a:solidFill>
                <a:effectLst/>
                <a:latin typeface="Arial" panose="020B0604020202020204" pitchFamily="34" charset="0"/>
              </a:rPr>
              <a:t>foto</a:t>
            </a:r>
            <a:r>
              <a:rPr lang="en-GB" b="0" i="0" u="none" strike="noStrike" dirty="0">
                <a:solidFill>
                  <a:srgbClr val="222222"/>
                </a:solidFill>
                <a:effectLst/>
                <a:latin typeface="Arial" panose="020B0604020202020204" pitchFamily="34" charset="0"/>
              </a:rPr>
              <a:t> [882] </a:t>
            </a:r>
            <a:r>
              <a:rPr lang="en-GB" b="0" i="0" u="none" strike="noStrike" dirty="0" err="1">
                <a:solidFill>
                  <a:srgbClr val="222222"/>
                </a:solidFill>
                <a:effectLst/>
                <a:latin typeface="Arial" panose="020B0604020202020204" pitchFamily="34" charset="0"/>
              </a:rPr>
              <a:t>izquierda</a:t>
            </a:r>
            <a:r>
              <a:rPr lang="en-GB" b="0" i="0" u="none" strike="noStrike" dirty="0">
                <a:solidFill>
                  <a:srgbClr val="222222"/>
                </a:solidFill>
                <a:effectLst/>
                <a:latin typeface="Arial" panose="020B0604020202020204" pitchFamily="34" charset="0"/>
              </a:rPr>
              <a:t> [1352] largo [300] </a:t>
            </a:r>
            <a:r>
              <a:rPr lang="en-GB" b="0" i="0" u="none" strike="noStrike" dirty="0" err="1">
                <a:solidFill>
                  <a:srgbClr val="222222"/>
                </a:solidFill>
                <a:effectLst/>
                <a:latin typeface="Arial" panose="020B0604020202020204" pitchFamily="34" charset="0"/>
              </a:rPr>
              <a:t>llegar</a:t>
            </a:r>
            <a:r>
              <a:rPr lang="en-GB" b="0" i="0" u="none" strike="noStrike" dirty="0">
                <a:solidFill>
                  <a:srgbClr val="222222"/>
                </a:solidFill>
                <a:effectLst/>
                <a:latin typeface="Arial" panose="020B0604020202020204" pitchFamily="34" charset="0"/>
              </a:rPr>
              <a:t> [75] </a:t>
            </a:r>
            <a:r>
              <a:rPr lang="en-GB" b="0" i="0" u="none" strike="noStrike" dirty="0" err="1">
                <a:solidFill>
                  <a:srgbClr val="222222"/>
                </a:solidFill>
                <a:effectLst/>
                <a:latin typeface="Arial" panose="020B0604020202020204" pitchFamily="34" charset="0"/>
              </a:rPr>
              <a:t>malo</a:t>
            </a:r>
            <a:r>
              <a:rPr lang="en-GB" b="0" i="0" u="none" strike="noStrike" dirty="0">
                <a:solidFill>
                  <a:srgbClr val="222222"/>
                </a:solidFill>
                <a:effectLst/>
                <a:latin typeface="Arial" panose="020B0604020202020204" pitchFamily="34" charset="0"/>
              </a:rPr>
              <a:t> [160] </a:t>
            </a:r>
            <a:r>
              <a:rPr lang="en-GB" b="0" i="0" u="none" strike="noStrike" dirty="0" err="1">
                <a:solidFill>
                  <a:srgbClr val="222222"/>
                </a:solidFill>
                <a:effectLst/>
                <a:latin typeface="Arial" panose="020B0604020202020204" pitchFamily="34" charset="0"/>
              </a:rPr>
              <a:t>marzo</a:t>
            </a:r>
            <a:r>
              <a:rPr lang="en-GB" b="0" i="0" u="none" strike="noStrike" dirty="0">
                <a:solidFill>
                  <a:srgbClr val="222222"/>
                </a:solidFill>
                <a:effectLst/>
                <a:latin typeface="Arial" panose="020B0604020202020204" pitchFamily="34" charset="0"/>
              </a:rPr>
              <a:t> [1231] </a:t>
            </a:r>
            <a:r>
              <a:rPr lang="en-GB" b="0" i="0" u="none" strike="noStrike" dirty="0" err="1">
                <a:solidFill>
                  <a:srgbClr val="222222"/>
                </a:solidFill>
                <a:effectLst/>
                <a:latin typeface="Arial" panose="020B0604020202020204" pitchFamily="34" charset="0"/>
              </a:rPr>
              <a:t>móvil</a:t>
            </a:r>
            <a:r>
              <a:rPr lang="en-GB" b="0" i="0" u="none" strike="noStrike" dirty="0">
                <a:solidFill>
                  <a:srgbClr val="222222"/>
                </a:solidFill>
                <a:effectLst/>
                <a:latin typeface="Arial" panose="020B0604020202020204" pitchFamily="34" charset="0"/>
              </a:rPr>
              <a:t> [2143] o [29] </a:t>
            </a:r>
            <a:r>
              <a:rPr lang="en-GB" b="0" i="0" u="none" strike="noStrike" dirty="0" err="1">
                <a:solidFill>
                  <a:srgbClr val="222222"/>
                </a:solidFill>
                <a:effectLst/>
                <a:latin typeface="Arial" panose="020B0604020202020204" pitchFamily="34" charset="0"/>
              </a:rPr>
              <a:t>participar</a:t>
            </a:r>
            <a:r>
              <a:rPr lang="en-GB" b="0" i="0" u="none" strike="noStrike" dirty="0">
                <a:solidFill>
                  <a:srgbClr val="222222"/>
                </a:solidFill>
                <a:effectLst/>
                <a:latin typeface="Arial" panose="020B0604020202020204" pitchFamily="34" charset="0"/>
              </a:rPr>
              <a:t> [593] </a:t>
            </a:r>
            <a:r>
              <a:rPr lang="en-GB" b="0" i="0" u="none" strike="noStrike" dirty="0" err="1">
                <a:solidFill>
                  <a:srgbClr val="222222"/>
                </a:solidFill>
                <a:effectLst/>
                <a:latin typeface="Arial" panose="020B0604020202020204" pitchFamily="34" charset="0"/>
              </a:rPr>
              <a:t>pregunta</a:t>
            </a:r>
            <a:r>
              <a:rPr lang="en-GB" b="0" i="0" u="none" strike="noStrike" dirty="0">
                <a:solidFill>
                  <a:srgbClr val="222222"/>
                </a:solidFill>
                <a:effectLst/>
                <a:latin typeface="Arial" panose="020B0604020202020204" pitchFamily="34" charset="0"/>
              </a:rPr>
              <a:t> [507] </a:t>
            </a:r>
            <a:r>
              <a:rPr lang="en-GB" b="0" i="0" u="none" strike="noStrike" dirty="0">
                <a:effectLst/>
                <a:latin typeface="Arial" panose="020B0604020202020204" pitchFamily="34" charset="0"/>
              </a:rPr>
              <a:t>regalo [1986] (H) </a:t>
            </a:r>
            <a:r>
              <a:rPr lang="en-GB" b="0" i="0" u="none" strike="noStrike" dirty="0" err="1">
                <a:solidFill>
                  <a:srgbClr val="222222"/>
                </a:solidFill>
                <a:effectLst/>
                <a:latin typeface="Arial" panose="020B0604020202020204" pitchFamily="34" charset="0"/>
              </a:rPr>
              <a:t>restaurante</a:t>
            </a:r>
            <a:r>
              <a:rPr lang="en-GB" b="0" i="0" u="none" strike="noStrike" dirty="0">
                <a:solidFill>
                  <a:srgbClr val="222222"/>
                </a:solidFill>
                <a:effectLst/>
                <a:latin typeface="Arial" panose="020B0604020202020204" pitchFamily="34" charset="0"/>
              </a:rPr>
              <a:t> [2636] </a:t>
            </a:r>
            <a:r>
              <a:rPr lang="en-GB" b="0" i="0" u="none" strike="noStrike" dirty="0" err="1">
                <a:solidFill>
                  <a:srgbClr val="222222"/>
                </a:solidFill>
                <a:effectLst/>
                <a:latin typeface="Arial" panose="020B0604020202020204" pitchFamily="34" charset="0"/>
              </a:rPr>
              <a:t>ropa</a:t>
            </a:r>
            <a:r>
              <a:rPr lang="en-GB" b="0" i="0" u="none" strike="noStrike" dirty="0">
                <a:solidFill>
                  <a:srgbClr val="222222"/>
                </a:solidFill>
                <a:effectLst/>
                <a:latin typeface="Arial" panose="020B0604020202020204" pitchFamily="34" charset="0"/>
              </a:rPr>
              <a:t> [782] </a:t>
            </a:r>
            <a:r>
              <a:rPr lang="en-GB" b="0" i="0" u="none" strike="noStrike" dirty="0" err="1">
                <a:solidFill>
                  <a:srgbClr val="222222"/>
                </a:solidFill>
                <a:effectLst/>
                <a:latin typeface="Arial" panose="020B0604020202020204" pitchFamily="34" charset="0"/>
              </a:rPr>
              <a:t>sacar</a:t>
            </a:r>
            <a:r>
              <a:rPr lang="en-GB" b="0" i="0" u="none" strike="noStrike" dirty="0">
                <a:solidFill>
                  <a:srgbClr val="222222"/>
                </a:solidFill>
                <a:effectLst/>
                <a:latin typeface="Arial" panose="020B0604020202020204" pitchFamily="34" charset="0"/>
              </a:rPr>
              <a:t> [273] </a:t>
            </a:r>
            <a:r>
              <a:rPr lang="en-GB" b="0" i="0" u="none" strike="noStrike" dirty="0" err="1">
                <a:solidFill>
                  <a:srgbClr val="222222"/>
                </a:solidFill>
                <a:effectLst/>
                <a:latin typeface="Arial" panose="020B0604020202020204" pitchFamily="34" charset="0"/>
              </a:rPr>
              <a:t>todas</a:t>
            </a:r>
            <a:r>
              <a:rPr lang="en-GB" b="0" i="0" u="none" strike="noStrike" dirty="0">
                <a:solidFill>
                  <a:srgbClr val="222222"/>
                </a:solidFill>
                <a:effectLst/>
                <a:latin typeface="Arial" panose="020B0604020202020204" pitchFamily="34" charset="0"/>
              </a:rPr>
              <a:t> </a:t>
            </a:r>
            <a:r>
              <a:rPr lang="en-GB" b="0" i="0" u="none" strike="noStrike" dirty="0" err="1">
                <a:solidFill>
                  <a:srgbClr val="222222"/>
                </a:solidFill>
                <a:effectLst/>
                <a:latin typeface="Arial" panose="020B0604020202020204" pitchFamily="34" charset="0"/>
              </a:rPr>
              <a:t>partes</a:t>
            </a:r>
            <a:r>
              <a:rPr lang="en-GB" b="0" i="0" u="none" strike="noStrike" dirty="0">
                <a:solidFill>
                  <a:srgbClr val="222222"/>
                </a:solidFill>
                <a:effectLst/>
                <a:latin typeface="Arial" panose="020B0604020202020204" pitchFamily="34" charset="0"/>
              </a:rPr>
              <a:t> [n/a] </a:t>
            </a:r>
            <a:r>
              <a:rPr lang="en-GB" b="0" i="0" u="none" strike="noStrike" dirty="0" err="1">
                <a:solidFill>
                  <a:srgbClr val="222222"/>
                </a:solidFill>
                <a:effectLst/>
                <a:latin typeface="Arial" panose="020B0604020202020204" pitchFamily="34" charset="0"/>
              </a:rPr>
              <a:t>tren</a:t>
            </a:r>
            <a:r>
              <a:rPr lang="en-GB" b="0" i="0" u="none" strike="noStrike" dirty="0">
                <a:solidFill>
                  <a:srgbClr val="222222"/>
                </a:solidFill>
                <a:effectLst/>
                <a:latin typeface="Arial" panose="020B0604020202020204" pitchFamily="34" charset="0"/>
              </a:rPr>
              <a:t> [1488] </a:t>
            </a:r>
            <a:r>
              <a:rPr lang="en-GB" b="0" i="0" u="none" strike="noStrike" dirty="0" err="1">
                <a:solidFill>
                  <a:srgbClr val="222222"/>
                </a:solidFill>
                <a:effectLst/>
                <a:latin typeface="Arial" panose="020B0604020202020204" pitchFamily="34" charset="0"/>
              </a:rPr>
              <a:t>viaje</a:t>
            </a:r>
            <a:r>
              <a:rPr lang="en-GB" b="0" i="0" u="none" strike="noStrike" dirty="0">
                <a:solidFill>
                  <a:srgbClr val="222222"/>
                </a:solidFill>
                <a:effectLst/>
                <a:latin typeface="Arial" panose="020B0604020202020204" pitchFamily="34" charset="0"/>
              </a:rPr>
              <a:t> [519] </a:t>
            </a:r>
            <a:r>
              <a:rPr lang="en-GB" b="0" i="0" u="none" strike="noStrike" dirty="0" err="1">
                <a:solidFill>
                  <a:srgbClr val="222222"/>
                </a:solidFill>
                <a:effectLst/>
                <a:latin typeface="Arial" panose="020B0604020202020204" pitchFamily="34" charset="0"/>
              </a:rPr>
              <a:t>visitar</a:t>
            </a:r>
            <a:r>
              <a:rPr lang="en-GB" b="0" i="0" u="none" strike="noStrike" dirty="0">
                <a:solidFill>
                  <a:srgbClr val="222222"/>
                </a:solidFill>
                <a:effectLst/>
                <a:latin typeface="Arial" panose="020B0604020202020204" pitchFamily="34" charset="0"/>
              </a:rPr>
              <a:t> [792] vista [408] y [4] </a:t>
            </a:r>
            <a:r>
              <a:rPr lang="en-GB" b="1" i="0" u="none" strike="noStrike" dirty="0">
                <a:solidFill>
                  <a:srgbClr val="222222"/>
                </a:solidFill>
                <a:effectLst/>
                <a:latin typeface="Arial" panose="020B0604020202020204" pitchFamily="34" charset="0"/>
              </a:rPr>
              <a:t>(32)</a:t>
            </a:r>
          </a:p>
          <a:p>
            <a:pPr marL="0" lvl="0" indent="0" algn="l" rtl="0">
              <a:lnSpc>
                <a:spcPct val="100000"/>
              </a:lnSpc>
              <a:spcBef>
                <a:spcPts val="0"/>
              </a:spcBef>
              <a:spcAft>
                <a:spcPts val="0"/>
              </a:spcAft>
              <a:buSzPts val="1400"/>
              <a:buNone/>
            </a:pPr>
            <a:r>
              <a:rPr lang="en-GB" b="1" i="0" u="none" strike="noStrike" dirty="0">
                <a:solidFill>
                  <a:srgbClr val="000000"/>
                </a:solidFill>
                <a:effectLst/>
                <a:latin typeface="docs-Century Gothic"/>
              </a:rPr>
              <a:t>Spaced repetition: </a:t>
            </a:r>
            <a:r>
              <a:rPr lang="en-GB" b="0" i="0" u="none" strike="noStrike" dirty="0" err="1">
                <a:solidFill>
                  <a:srgbClr val="000000"/>
                </a:solidFill>
                <a:effectLst/>
                <a:latin typeface="docs-Century Gothic"/>
              </a:rPr>
              <a:t>fumar</a:t>
            </a:r>
            <a:r>
              <a:rPr lang="en-GB" b="0" i="0" u="none" strike="noStrike" dirty="0">
                <a:solidFill>
                  <a:srgbClr val="000000"/>
                </a:solidFill>
                <a:effectLst/>
                <a:latin typeface="docs-Century Gothic"/>
              </a:rPr>
              <a:t> [1883]; </a:t>
            </a:r>
            <a:r>
              <a:rPr lang="en-GB" b="0" i="0" u="none" strike="noStrike" dirty="0" err="1">
                <a:solidFill>
                  <a:srgbClr val="000000"/>
                </a:solidFill>
                <a:effectLst/>
                <a:latin typeface="docs-Century Gothic"/>
              </a:rPr>
              <a:t>información</a:t>
            </a:r>
            <a:r>
              <a:rPr lang="en-GB" b="0" i="0" u="none" strike="noStrike" dirty="0">
                <a:solidFill>
                  <a:srgbClr val="000000"/>
                </a:solidFill>
                <a:effectLst/>
                <a:latin typeface="docs-Century Gothic"/>
              </a:rPr>
              <a:t> [326]; </a:t>
            </a:r>
            <a:r>
              <a:rPr lang="en-GB" b="0" i="0" u="none" strike="noStrike" dirty="0" err="1">
                <a:solidFill>
                  <a:srgbClr val="000000"/>
                </a:solidFill>
                <a:effectLst/>
                <a:latin typeface="docs-Century Gothic"/>
              </a:rPr>
              <a:t>vuelo</a:t>
            </a:r>
            <a:r>
              <a:rPr lang="en-GB" b="0" i="0" u="none" strike="noStrike" dirty="0">
                <a:solidFill>
                  <a:srgbClr val="000000"/>
                </a:solidFill>
                <a:effectLst/>
                <a:latin typeface="docs-Century Gothic"/>
              </a:rPr>
              <a:t> [1739]; </a:t>
            </a:r>
            <a:r>
              <a:rPr lang="en-GB" b="0" i="0" u="none" strike="noStrike" dirty="0" err="1">
                <a:solidFill>
                  <a:srgbClr val="000000"/>
                </a:solidFill>
                <a:effectLst/>
                <a:latin typeface="docs-Century Gothic"/>
              </a:rPr>
              <a:t>europeo</a:t>
            </a:r>
            <a:r>
              <a:rPr lang="en-GB" b="0" i="0" u="none" strike="noStrike" dirty="0">
                <a:solidFill>
                  <a:srgbClr val="000000"/>
                </a:solidFill>
                <a:effectLst/>
                <a:latin typeface="docs-Century Gothic"/>
              </a:rPr>
              <a:t> [721]; </a:t>
            </a:r>
            <a:r>
              <a:rPr lang="en-GB" b="0" i="0" u="none" strike="noStrike" dirty="0" err="1">
                <a:solidFill>
                  <a:srgbClr val="FF0000"/>
                </a:solidFill>
                <a:effectLst/>
                <a:latin typeface="docs-Century Gothic"/>
              </a:rPr>
              <a:t>mío</a:t>
            </a:r>
            <a:r>
              <a:rPr lang="en-GB" b="0" i="0" u="none" strike="noStrike" dirty="0">
                <a:solidFill>
                  <a:srgbClr val="FF0000"/>
                </a:solidFill>
                <a:effectLst/>
                <a:latin typeface="docs-Century Gothic"/>
              </a:rPr>
              <a:t> [676]; </a:t>
            </a:r>
            <a:r>
              <a:rPr lang="en-GB" b="0" i="0" u="none" strike="noStrike" dirty="0" err="1">
                <a:solidFill>
                  <a:srgbClr val="FF0000"/>
                </a:solidFill>
                <a:effectLst/>
                <a:latin typeface="docs-Century Gothic"/>
              </a:rPr>
              <a:t>suyo</a:t>
            </a:r>
            <a:r>
              <a:rPr lang="en-GB" b="0" i="0" u="none" strike="noStrike" dirty="0">
                <a:solidFill>
                  <a:srgbClr val="FF0000"/>
                </a:solidFill>
                <a:effectLst/>
                <a:latin typeface="docs-Century Gothic"/>
              </a:rPr>
              <a:t> [1002]; </a:t>
            </a:r>
            <a:r>
              <a:rPr lang="en-GB" b="0" i="0" u="none" strike="noStrike" dirty="0" err="1">
                <a:solidFill>
                  <a:srgbClr val="FF0000"/>
                </a:solidFill>
                <a:effectLst/>
                <a:latin typeface="docs-Century Gothic"/>
              </a:rPr>
              <a:t>tuyo</a:t>
            </a:r>
            <a:r>
              <a:rPr lang="en-GB" b="0" i="0" u="none" strike="noStrike" dirty="0">
                <a:solidFill>
                  <a:srgbClr val="FF0000"/>
                </a:solidFill>
                <a:effectLst/>
                <a:latin typeface="docs-Century Gothic"/>
              </a:rPr>
              <a:t> [1717]; </a:t>
            </a:r>
            <a:r>
              <a:rPr lang="en-GB" b="0" i="0" u="none" strike="noStrike" dirty="0" err="1">
                <a:solidFill>
                  <a:srgbClr val="000000"/>
                </a:solidFill>
                <a:effectLst/>
                <a:latin typeface="docs-Century Gothic"/>
              </a:rPr>
              <a:t>hambre</a:t>
            </a:r>
            <a:r>
              <a:rPr lang="en-GB" b="0" i="0" u="none" strike="noStrike" dirty="0">
                <a:solidFill>
                  <a:srgbClr val="000000"/>
                </a:solidFill>
                <a:effectLst/>
                <a:latin typeface="docs-Century Gothic"/>
              </a:rPr>
              <a:t> [1262]; </a:t>
            </a:r>
            <a:r>
              <a:rPr lang="en-GB" b="0" i="0" u="none" strike="noStrike" dirty="0" err="1">
                <a:solidFill>
                  <a:srgbClr val="000000"/>
                </a:solidFill>
                <a:effectLst/>
                <a:latin typeface="docs-Century Gothic"/>
              </a:rPr>
              <a:t>recuerdo</a:t>
            </a:r>
            <a:r>
              <a:rPr lang="en-GB" b="0" i="0" u="none" strike="noStrike" dirty="0">
                <a:solidFill>
                  <a:srgbClr val="000000"/>
                </a:solidFill>
                <a:effectLst/>
                <a:latin typeface="docs-Century Gothic"/>
              </a:rPr>
              <a:t> [771]; </a:t>
            </a:r>
            <a:r>
              <a:rPr lang="en-GB" b="0" i="0" u="none" strike="noStrike" dirty="0" err="1">
                <a:solidFill>
                  <a:srgbClr val="000000"/>
                </a:solidFill>
                <a:effectLst/>
                <a:latin typeface="docs-Century Gothic"/>
              </a:rPr>
              <a:t>sed</a:t>
            </a:r>
            <a:r>
              <a:rPr lang="en-GB" b="0" i="0" u="none" strike="noStrike" dirty="0">
                <a:solidFill>
                  <a:srgbClr val="000000"/>
                </a:solidFill>
                <a:effectLst/>
                <a:latin typeface="docs-Century Gothic"/>
              </a:rPr>
              <a:t> [N/A]; lo </a:t>
            </a:r>
            <a:r>
              <a:rPr lang="en-GB" b="0" i="0" u="none" strike="noStrike" dirty="0" err="1">
                <a:solidFill>
                  <a:srgbClr val="000000"/>
                </a:solidFill>
                <a:effectLst/>
                <a:latin typeface="docs-Century Gothic"/>
              </a:rPr>
              <a:t>siento</a:t>
            </a:r>
            <a:r>
              <a:rPr lang="en-GB" b="0" i="0" u="none" strike="noStrike" dirty="0">
                <a:solidFill>
                  <a:srgbClr val="000000"/>
                </a:solidFill>
                <a:effectLst/>
                <a:latin typeface="docs-Century Gothic"/>
              </a:rPr>
              <a:t> [n/a]; </a:t>
            </a:r>
            <a:r>
              <a:rPr lang="en-GB" b="0" i="0" u="none" strike="noStrike" dirty="0" err="1">
                <a:solidFill>
                  <a:srgbClr val="000000"/>
                </a:solidFill>
                <a:effectLst/>
                <a:latin typeface="docs-Century Gothic"/>
              </a:rPr>
              <a:t>tener</a:t>
            </a:r>
            <a:r>
              <a:rPr lang="en-GB" b="0" i="0" u="none" strike="noStrike" dirty="0">
                <a:solidFill>
                  <a:srgbClr val="000000"/>
                </a:solidFill>
                <a:effectLst/>
                <a:latin typeface="docs-Century Gothic"/>
              </a:rPr>
              <a:t> </a:t>
            </a:r>
            <a:r>
              <a:rPr lang="en-GB" b="0" i="0" u="none" strike="noStrike" dirty="0" err="1">
                <a:solidFill>
                  <a:srgbClr val="000000"/>
                </a:solidFill>
                <a:effectLst/>
                <a:latin typeface="docs-Century Gothic"/>
              </a:rPr>
              <a:t>ganas</a:t>
            </a:r>
            <a:r>
              <a:rPr lang="en-GB" b="0" i="0" u="none" strike="noStrike" dirty="0">
                <a:solidFill>
                  <a:srgbClr val="000000"/>
                </a:solidFill>
                <a:effectLst/>
                <a:latin typeface="docs-Century Gothic"/>
              </a:rPr>
              <a:t> [n/a]; </a:t>
            </a:r>
            <a:r>
              <a:rPr lang="en-GB" b="0" i="0" u="none" strike="noStrike" dirty="0" err="1">
                <a:solidFill>
                  <a:srgbClr val="000000"/>
                </a:solidFill>
                <a:effectLst/>
                <a:latin typeface="docs-Century Gothic"/>
              </a:rPr>
              <a:t>había</a:t>
            </a:r>
            <a:r>
              <a:rPr lang="en-GB" b="0" i="0" u="none" strike="noStrike" dirty="0">
                <a:solidFill>
                  <a:srgbClr val="000000"/>
                </a:solidFill>
                <a:effectLst/>
                <a:latin typeface="docs-Century Gothic"/>
              </a:rPr>
              <a:t> [13]; </a:t>
            </a:r>
            <a:r>
              <a:rPr lang="en-GB" b="0" i="0" u="none" strike="noStrike" dirty="0" err="1">
                <a:solidFill>
                  <a:srgbClr val="000000"/>
                </a:solidFill>
                <a:effectLst/>
                <a:latin typeface="docs-Century Gothic"/>
              </a:rPr>
              <a:t>tenía</a:t>
            </a:r>
            <a:r>
              <a:rPr lang="en-GB" b="0" i="0" u="none" strike="noStrike" dirty="0">
                <a:solidFill>
                  <a:srgbClr val="000000"/>
                </a:solidFill>
                <a:effectLst/>
                <a:latin typeface="docs-Century Gothic"/>
              </a:rPr>
              <a:t> [19]; </a:t>
            </a:r>
            <a:r>
              <a:rPr lang="en-GB" b="0" i="0" u="none" strike="noStrike" dirty="0" err="1">
                <a:solidFill>
                  <a:srgbClr val="FF0000"/>
                </a:solidFill>
                <a:effectLst/>
                <a:latin typeface="docs-Century Gothic"/>
              </a:rPr>
              <a:t>maravilloso</a:t>
            </a:r>
            <a:r>
              <a:rPr lang="en-GB" b="0" i="0" u="none" strike="noStrike" dirty="0">
                <a:solidFill>
                  <a:srgbClr val="FF0000"/>
                </a:solidFill>
                <a:effectLst/>
                <a:latin typeface="docs-Century Gothic"/>
              </a:rPr>
              <a:t> [1526]</a:t>
            </a:r>
            <a:br>
              <a:rPr lang="en-GB" b="0" i="0" dirty="0"/>
            </a:br>
            <a:r>
              <a:rPr lang="en-GB" b="1" i="0" dirty="0"/>
              <a:t>Revisited function words</a:t>
            </a:r>
            <a:r>
              <a:rPr lang="en-GB" b="0" i="0" dirty="0"/>
              <a:t>: </a:t>
            </a:r>
            <a:r>
              <a:rPr lang="en-GB" b="0" i="0" u="none" strike="noStrike" dirty="0" err="1">
                <a:solidFill>
                  <a:srgbClr val="000000"/>
                </a:solidFill>
                <a:effectLst/>
                <a:latin typeface="docs-Century Gothic"/>
              </a:rPr>
              <a:t>buen</a:t>
            </a:r>
            <a:r>
              <a:rPr lang="en-GB" b="0" i="0" u="none" strike="noStrike" dirty="0">
                <a:solidFill>
                  <a:srgbClr val="000000"/>
                </a:solidFill>
                <a:effectLst/>
                <a:latin typeface="docs-Century Gothic"/>
              </a:rPr>
              <a:t> [103]; mal [360]; </a:t>
            </a:r>
            <a:r>
              <a:rPr lang="en-GB" b="0" i="0" u="none" strike="noStrike" dirty="0" err="1">
                <a:solidFill>
                  <a:srgbClr val="000000"/>
                </a:solidFill>
                <a:effectLst/>
                <a:latin typeface="docs-Century Gothic"/>
              </a:rPr>
              <a:t>yo</a:t>
            </a:r>
            <a:r>
              <a:rPr lang="en-GB" b="0" i="0" u="none" strike="noStrike" dirty="0">
                <a:solidFill>
                  <a:srgbClr val="000000"/>
                </a:solidFill>
                <a:effectLst/>
                <a:latin typeface="docs-Century Gothic"/>
              </a:rPr>
              <a:t> [28]; </a:t>
            </a:r>
            <a:r>
              <a:rPr lang="en-GB" b="0" i="0" u="none" strike="noStrike" dirty="0" err="1">
                <a:solidFill>
                  <a:srgbClr val="000000"/>
                </a:solidFill>
                <a:effectLst/>
                <a:latin typeface="docs-Century Gothic"/>
              </a:rPr>
              <a:t>tu</a:t>
            </a:r>
            <a:r>
              <a:rPr lang="en-GB" b="0" i="0" u="none" strike="noStrike" dirty="0">
                <a:solidFill>
                  <a:srgbClr val="000000"/>
                </a:solidFill>
                <a:effectLst/>
                <a:latin typeface="docs-Century Gothic"/>
              </a:rPr>
              <a:t> [184]; </a:t>
            </a:r>
            <a:r>
              <a:rPr lang="en-GB" b="0" i="0" u="none" strike="noStrike" dirty="0" err="1">
                <a:solidFill>
                  <a:srgbClr val="000000"/>
                </a:solidFill>
                <a:effectLst/>
                <a:latin typeface="docs-Century Gothic"/>
              </a:rPr>
              <a:t>él</a:t>
            </a:r>
            <a:r>
              <a:rPr lang="en-GB" b="0" i="0" u="none" strike="noStrike" dirty="0">
                <a:solidFill>
                  <a:srgbClr val="000000"/>
                </a:solidFill>
                <a:effectLst/>
                <a:latin typeface="docs-Century Gothic"/>
              </a:rPr>
              <a:t> [9]; </a:t>
            </a:r>
            <a:r>
              <a:rPr lang="en-GB" b="0" i="0" u="none" strike="noStrike" dirty="0" err="1">
                <a:solidFill>
                  <a:srgbClr val="000000"/>
                </a:solidFill>
                <a:effectLst/>
                <a:latin typeface="docs-Century Gothic"/>
              </a:rPr>
              <a:t>ella</a:t>
            </a:r>
            <a:r>
              <a:rPr lang="en-GB" b="0" i="0" u="none" strike="noStrike" dirty="0">
                <a:solidFill>
                  <a:srgbClr val="000000"/>
                </a:solidFill>
                <a:effectLst/>
                <a:latin typeface="docs-Century Gothic"/>
              </a:rPr>
              <a:t> [72]; no [11]; gran [66]; </a:t>
            </a:r>
            <a:r>
              <a:rPr lang="en-GB" b="0" i="0" u="none" strike="noStrike" dirty="0" err="1">
                <a:solidFill>
                  <a:srgbClr val="000000"/>
                </a:solidFill>
                <a:effectLst/>
                <a:latin typeface="docs-Century Gothic"/>
              </a:rPr>
              <a:t>segundo</a:t>
            </a:r>
            <a:r>
              <a:rPr lang="en-GB" b="0" i="0" u="none" strike="noStrike" dirty="0">
                <a:solidFill>
                  <a:srgbClr val="000000"/>
                </a:solidFill>
                <a:effectLst/>
                <a:latin typeface="docs-Century Gothic"/>
              </a:rPr>
              <a:t> [223]; tercer [450]; </a:t>
            </a:r>
            <a:r>
              <a:rPr lang="en-GB" b="0" i="0" u="none" strike="noStrike" dirty="0" err="1">
                <a:solidFill>
                  <a:srgbClr val="000000"/>
                </a:solidFill>
                <a:effectLst/>
                <a:latin typeface="docs-Century Gothic"/>
              </a:rPr>
              <a:t>tercero</a:t>
            </a:r>
            <a:r>
              <a:rPr lang="en-GB" b="0" i="0" u="none" strike="noStrike" dirty="0">
                <a:solidFill>
                  <a:srgbClr val="000000"/>
                </a:solidFill>
                <a:effectLst/>
                <a:latin typeface="docs-Century Gothic"/>
              </a:rPr>
              <a:t> [450]; </a:t>
            </a:r>
            <a:r>
              <a:rPr lang="en-GB" b="0" i="0" u="none" strike="noStrike" dirty="0" err="1">
                <a:solidFill>
                  <a:srgbClr val="000000"/>
                </a:solidFill>
                <a:effectLst/>
                <a:latin typeface="docs-Century Gothic"/>
              </a:rPr>
              <a:t>grande</a:t>
            </a:r>
            <a:r>
              <a:rPr lang="en-GB" b="0" i="0" u="none" strike="noStrike" dirty="0">
                <a:solidFill>
                  <a:srgbClr val="000000"/>
                </a:solidFill>
                <a:effectLst/>
                <a:latin typeface="docs-Century Gothic"/>
              </a:rPr>
              <a:t> [66] </a:t>
            </a:r>
          </a:p>
          <a:p>
            <a:pPr marL="0" lvl="0" indent="0" algn="l" rtl="0">
              <a:lnSpc>
                <a:spcPct val="100000"/>
              </a:lnSpc>
              <a:spcBef>
                <a:spcPts val="0"/>
              </a:spcBef>
              <a:spcAft>
                <a:spcPts val="0"/>
              </a:spcAft>
              <a:buSzPts val="1400"/>
              <a:buNone/>
            </a:pPr>
            <a:endParaRPr lang="en-GB" b="0" i="0" u="none" strike="noStrike" dirty="0">
              <a:solidFill>
                <a:srgbClr val="00000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2088333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OPTIONAL</a:t>
            </a:r>
          </a:p>
          <a:p>
            <a:pPr rtl="0"/>
            <a:endParaRPr lang="en-US" sz="1200" b="1"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Timing: </a:t>
            </a:r>
            <a:r>
              <a:rPr lang="en-US" sz="1200" b="0" i="0" u="none" strike="noStrike" kern="1200" dirty="0">
                <a:solidFill>
                  <a:schemeClr val="tx1"/>
                </a:solidFill>
                <a:effectLst/>
                <a:latin typeface="+mn-lt"/>
                <a:ea typeface="+mn-ea"/>
                <a:cs typeface="+mn-cs"/>
              </a:rPr>
              <a:t>4 minutes</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a:t>
            </a:r>
            <a:r>
              <a:rPr lang="en-US" sz="1200" b="0" i="0" u="none" strike="noStrike" kern="1200" dirty="0" err="1">
                <a:solidFill>
                  <a:schemeClr val="tx1"/>
                </a:solidFill>
                <a:effectLst/>
                <a:latin typeface="+mn-lt"/>
                <a:ea typeface="+mn-ea"/>
                <a:cs typeface="+mn-cs"/>
              </a:rPr>
              <a:t>practise</a:t>
            </a:r>
            <a:r>
              <a:rPr lang="en-US" sz="1200" b="0" i="0" u="none" strike="noStrike" kern="1200" dirty="0">
                <a:solidFill>
                  <a:schemeClr val="tx1"/>
                </a:solidFill>
                <a:effectLst/>
                <a:latin typeface="+mn-lt"/>
                <a:ea typeface="+mn-ea"/>
                <a:cs typeface="+mn-cs"/>
              </a:rPr>
              <a:t> oral recall of vocabulary.</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a:r>
              <a:rPr lang="en-US" sz="1200" b="0" i="0" u="none" strike="noStrike" kern="1200" dirty="0">
                <a:solidFill>
                  <a:schemeClr val="tx1"/>
                </a:solidFill>
                <a:effectLst/>
                <a:latin typeface="+mn-lt"/>
                <a:ea typeface="+mn-ea"/>
                <a:cs typeface="+mn-cs"/>
              </a:rPr>
              <a:t>1. Students sketch a 5x4 grid.</a:t>
            </a:r>
            <a:endParaRPr lang="en-US" b="0" dirty="0">
              <a:effectLst/>
            </a:endParaRPr>
          </a:p>
          <a:p>
            <a:pPr rtl="0"/>
            <a:r>
              <a:rPr lang="en-US" sz="1200" b="0" i="0" u="none" strike="noStrike" kern="1200" dirty="0">
                <a:solidFill>
                  <a:schemeClr val="tx1"/>
                </a:solidFill>
                <a:effectLst/>
                <a:latin typeface="+mn-lt"/>
                <a:ea typeface="+mn-ea"/>
                <a:cs typeface="+mn-cs"/>
              </a:rPr>
              <a:t>2. Working in pairs, they take turns to choose a word to translate orally into Spanish.</a:t>
            </a:r>
            <a:endParaRPr lang="en-US" b="0" dirty="0">
              <a:effectLst/>
            </a:endParaRPr>
          </a:p>
          <a:p>
            <a:pPr rtl="0"/>
            <a:r>
              <a:rPr lang="en-US" sz="1200" b="0" i="0" u="none" strike="noStrike" kern="1200" dirty="0">
                <a:solidFill>
                  <a:schemeClr val="tx1"/>
                </a:solidFill>
                <a:effectLst/>
                <a:latin typeface="+mn-lt"/>
                <a:ea typeface="+mn-ea"/>
                <a:cs typeface="+mn-cs"/>
              </a:rPr>
              <a:t>3. Students should work as quickly as they can without repeating a word the other has already said. If their partner agrees the given translation is correct, the speaking student ‘claims’ the relevant square on the grid by putting their initials in it. If they cannot translate a word, or translate it incorrectly, they do not claim a square and the game moves on.</a:t>
            </a:r>
            <a:endParaRPr lang="en-US" b="0" dirty="0">
              <a:effectLst/>
            </a:endParaRPr>
          </a:p>
          <a:p>
            <a:pPr rtl="0"/>
            <a:r>
              <a:rPr lang="en-US" sz="1200" b="0" i="0" u="none" strike="noStrike" kern="1200" dirty="0">
                <a:solidFill>
                  <a:schemeClr val="tx1"/>
                </a:solidFill>
                <a:effectLst/>
                <a:latin typeface="+mn-lt"/>
                <a:ea typeface="+mn-ea"/>
                <a:cs typeface="+mn-cs"/>
              </a:rPr>
              <a:t>4. Click to reveal translations one by one.</a:t>
            </a:r>
            <a:endParaRPr lang="en-US" b="0" dirty="0">
              <a:effectLst/>
            </a:endParaRPr>
          </a:p>
          <a:p>
            <a:pPr rtl="0"/>
            <a:r>
              <a:rPr lang="en-US" sz="1200" b="0" i="0" u="none" strike="noStrike" kern="1200" dirty="0">
                <a:solidFill>
                  <a:schemeClr val="tx1"/>
                </a:solidFill>
                <a:effectLst/>
                <a:latin typeface="+mn-lt"/>
                <a:ea typeface="+mn-ea"/>
                <a:cs typeface="+mn-cs"/>
              </a:rPr>
              <a:t>5. Students count up the number of squares they have claimed. The student with the most squares wins.</a:t>
            </a:r>
            <a:endParaRPr lang="en-US" b="0" dirty="0">
              <a:effectLst/>
            </a:endParaRPr>
          </a:p>
          <a:p>
            <a:endParaRPr lang="en-US" dirty="0"/>
          </a:p>
          <a:p>
            <a:r>
              <a:rPr lang="en-US" b="1" dirty="0"/>
              <a:t>Note</a:t>
            </a:r>
            <a:r>
              <a:rPr lang="en-US" dirty="0"/>
              <a:t>: </a:t>
            </a:r>
            <a:r>
              <a:rPr lang="en-GB" sz="1200" dirty="0">
                <a:effectLst/>
                <a:highlight>
                  <a:srgbClr val="FFFF00"/>
                </a:highlight>
                <a:latin typeface="Century Gothic" panose="020B0502020202020204" pitchFamily="34" charset="0"/>
                <a:ea typeface="DengXian" panose="02010600030101010101" pitchFamily="2" charset="-122"/>
                <a:cs typeface="Arial" panose="020B0604020202020204" pitchFamily="34" charset="0"/>
              </a:rPr>
              <a:t>This activity revisits vocabulary from KS3.  Although 2 words are Higher only (</a:t>
            </a:r>
            <a:r>
              <a:rPr lang="en-GB" sz="1800" b="0" i="0" u="none" strike="noStrike" dirty="0">
                <a:solidFill>
                  <a:srgbClr val="B45F06"/>
                </a:solidFill>
                <a:effectLst/>
                <a:latin typeface="Arial" panose="020B0604020202020204" pitchFamily="34" charset="0"/>
              </a:rPr>
              <a:t>regalo [1986] and arroz [2882])</a:t>
            </a:r>
            <a:r>
              <a:rPr lang="en-GB" sz="1200" dirty="0">
                <a:effectLst/>
                <a:highlight>
                  <a:srgbClr val="FFFF00"/>
                </a:highlight>
                <a:latin typeface="Century Gothic" panose="020B0502020202020204" pitchFamily="34" charset="0"/>
                <a:ea typeface="DengXian" panose="02010600030101010101" pitchFamily="2" charset="-122"/>
                <a:cs typeface="Arial" panose="020B0604020202020204" pitchFamily="34" charset="0"/>
              </a:rPr>
              <a:t>, it makes sense at this stage of the course for some whole class revisiting activities to contain previously-taught words that are H.  Even in </a:t>
            </a:r>
            <a:r>
              <a:rPr lang="en-GB" sz="1200" dirty="0" err="1">
                <a:effectLst/>
                <a:highlight>
                  <a:srgbClr val="FFFF00"/>
                </a:highlight>
                <a:latin typeface="Century Gothic" panose="020B0502020202020204" pitchFamily="34" charset="0"/>
                <a:ea typeface="DengXian" panose="02010600030101010101" pitchFamily="2" charset="-122"/>
                <a:cs typeface="Arial" panose="020B0604020202020204" pitchFamily="34" charset="0"/>
              </a:rPr>
              <a:t>setted</a:t>
            </a:r>
            <a:r>
              <a:rPr lang="en-GB" sz="1200" dirty="0">
                <a:effectLst/>
                <a:highlight>
                  <a:srgbClr val="FFFF00"/>
                </a:highlight>
                <a:latin typeface="Century Gothic" panose="020B0502020202020204" pitchFamily="34" charset="0"/>
                <a:ea typeface="DengXian" panose="02010600030101010101" pitchFamily="2" charset="-122"/>
                <a:cs typeface="Arial" panose="020B0604020202020204" pitchFamily="34" charset="0"/>
              </a:rPr>
              <a:t> classes, tiers of entry may not yet be fixed.</a:t>
            </a:r>
            <a:r>
              <a:rPr lang="en-ES" dirty="0">
                <a:effectLst/>
              </a:rPr>
              <a:t> </a:t>
            </a:r>
            <a:br>
              <a:rPr lang="en-US" dirty="0"/>
            </a:br>
            <a:endParaRPr lang="en-ES" b="1" dirty="0"/>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956934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activity includes vocabulary for Foundation. The following slide is a similar activity including Higher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Rapid recall of revisited vocabulary</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teacher elicits Spanish translations of vocabulary from students, either orally or on mini-whiteboards if time allows.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the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Alternatively, students work in pairs to translate the terms as quickly as possible.</a:t>
            </a: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3664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activity includes vocabulary for Higher.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Rapid recall of revisited vocabulary</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teacher elicits Spanish translations of vocabulary from students, either orally or on mini-whiteboards if time allows.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the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Alternatively, students work in pairs to translate the terms as quickly as possible.</a:t>
            </a: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522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0" u="none" strike="noStrike" kern="1200" dirty="0">
                <a:solidFill>
                  <a:schemeClr val="tx1"/>
                </a:solidFill>
                <a:effectLst/>
                <a:latin typeface="+mn-lt"/>
                <a:ea typeface="+mn-ea"/>
                <a:cs typeface="+mn-cs"/>
              </a:rPr>
              <a:t>Timing</a:t>
            </a:r>
            <a:r>
              <a:rPr lang="en-GB" sz="1200" b="0" i="0" u="none" strike="noStrike" kern="1200" dirty="0">
                <a:solidFill>
                  <a:schemeClr val="tx1"/>
                </a:solidFill>
                <a:effectLst/>
                <a:latin typeface="+mn-lt"/>
                <a:ea typeface="+mn-ea"/>
                <a:cs typeface="+mn-cs"/>
              </a:rPr>
              <a:t>: 2 minutes</a:t>
            </a:r>
          </a:p>
          <a:p>
            <a:pPr rtl="0"/>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Aim</a:t>
            </a:r>
            <a:r>
              <a:rPr lang="en-GB" sz="1200" b="0" i="0" u="none" strike="noStrike" kern="1200" dirty="0">
                <a:solidFill>
                  <a:schemeClr val="tx1"/>
                </a:solidFill>
                <a:effectLst/>
                <a:latin typeface="+mn-lt"/>
                <a:ea typeface="+mn-ea"/>
                <a:cs typeface="+mn-cs"/>
              </a:rPr>
              <a:t>: to introduce the use of ‘</a:t>
            </a:r>
            <a:r>
              <a:rPr lang="en-GB" sz="1200" b="0" i="0" u="none" strike="noStrike" kern="1200" dirty="0" err="1">
                <a:solidFill>
                  <a:schemeClr val="tx1"/>
                </a:solidFill>
                <a:effectLst/>
                <a:latin typeface="+mn-lt"/>
                <a:ea typeface="+mn-ea"/>
                <a:cs typeface="+mn-cs"/>
              </a:rPr>
              <a:t>algún</a:t>
            </a:r>
            <a:r>
              <a:rPr lang="en-GB" sz="1200" b="0" i="0" u="none" strike="noStrike" kern="1200" dirty="0">
                <a:solidFill>
                  <a:schemeClr val="tx1"/>
                </a:solidFill>
                <a:effectLst/>
                <a:latin typeface="+mn-lt"/>
                <a:ea typeface="+mn-ea"/>
                <a:cs typeface="+mn-cs"/>
              </a:rPr>
              <a:t>’ and its different forms in questions.</a:t>
            </a:r>
          </a:p>
          <a:p>
            <a:pPr rtl="0"/>
            <a:endParaRPr lang="en-GB" sz="1200" b="0" i="0" u="none" strike="noStrike" kern="1200" dirty="0">
              <a:solidFill>
                <a:schemeClr val="tx1"/>
              </a:solidFill>
              <a:effectLst/>
              <a:latin typeface="+mn-lt"/>
              <a:ea typeface="+mn-ea"/>
              <a:cs typeface="+mn-cs"/>
            </a:endParaRPr>
          </a:p>
          <a:p>
            <a:pPr rtl="0"/>
            <a:r>
              <a:rPr lang="en-GB" sz="1200" b="1" i="0" u="none" strike="noStrike" kern="1200" dirty="0">
                <a:solidFill>
                  <a:schemeClr val="tx1"/>
                </a:solidFill>
                <a:effectLst/>
                <a:latin typeface="+mn-lt"/>
                <a:ea typeface="+mn-ea"/>
                <a:cs typeface="+mn-cs"/>
              </a:rPr>
              <a:t>Procedure</a:t>
            </a:r>
            <a:r>
              <a:rPr lang="en-GB" sz="1200" b="0" i="0" u="none" strike="noStrike" kern="1200" dirty="0">
                <a:solidFill>
                  <a:schemeClr val="tx1"/>
                </a:solidFill>
                <a:effectLst/>
                <a:latin typeface="+mn-lt"/>
                <a:ea typeface="+mn-ea"/>
                <a:cs typeface="+mn-cs"/>
              </a:rPr>
              <a:t>:</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1. Click to present the information step by step.</a:t>
            </a:r>
          </a:p>
          <a:p>
            <a:pPr rtl="0"/>
            <a:r>
              <a:rPr lang="en-GB" sz="1200" b="0" i="0" u="none" strike="noStrike" kern="1200" dirty="0">
                <a:solidFill>
                  <a:schemeClr val="tx1"/>
                </a:solidFill>
                <a:effectLst/>
                <a:latin typeface="+mn-lt"/>
                <a:ea typeface="+mn-ea"/>
                <a:cs typeface="+mn-cs"/>
              </a:rPr>
              <a:t>2. Elicit the translations for the Spanish examples given.</a:t>
            </a:r>
          </a:p>
        </p:txBody>
      </p:sp>
      <p:sp>
        <p:nvSpPr>
          <p:cNvPr id="4" name="Slide Number Placeholder 3"/>
          <p:cNvSpPr>
            <a:spLocks noGrp="1"/>
          </p:cNvSpPr>
          <p:nvPr>
            <p:ph type="sldNum" sz="quarter" idx="5"/>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1025875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6 minutes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r>
              <a:rPr lang="en-GB" sz="1200" b="0" i="0" u="none" strike="noStrike" kern="1200" dirty="0">
                <a:solidFill>
                  <a:schemeClr val="tx1"/>
                </a:solidFill>
                <a:effectLst/>
                <a:latin typeface="+mn-lt"/>
                <a:ea typeface="+mn-ea"/>
                <a:cs typeface="+mn-cs"/>
              </a:rPr>
              <a:t>to practise using ‘</a:t>
            </a:r>
            <a:r>
              <a:rPr lang="en-GB" sz="1200" b="0" i="0" u="none" strike="noStrike" kern="1200" dirty="0" err="1">
                <a:solidFill>
                  <a:schemeClr val="tx1"/>
                </a:solidFill>
                <a:effectLst/>
                <a:latin typeface="+mn-lt"/>
                <a:ea typeface="+mn-ea"/>
                <a:cs typeface="+mn-cs"/>
              </a:rPr>
              <a:t>algún</a:t>
            </a:r>
            <a:r>
              <a:rPr lang="en-GB" sz="1200" b="0" i="0" u="none" strike="noStrike" kern="1200" dirty="0">
                <a:solidFill>
                  <a:schemeClr val="tx1"/>
                </a:solidFill>
                <a:effectLst/>
                <a:latin typeface="+mn-lt"/>
                <a:ea typeface="+mn-ea"/>
                <a:cs typeface="+mn-cs"/>
              </a:rPr>
              <a:t>’ and its different forms in questions.</a:t>
            </a:r>
            <a:endParaRPr lang="en-ES" b="1" dirty="0"/>
          </a:p>
          <a:p>
            <a:endParaRPr lang="en-ES" b="1" dirty="0"/>
          </a:p>
          <a:p>
            <a:r>
              <a:rPr lang="en-ES" b="1" dirty="0"/>
              <a:t>Procedure:</a:t>
            </a:r>
          </a:p>
          <a:p>
            <a:pPr marL="228600" indent="-228600">
              <a:buAutoNum type="arabicPeriod"/>
            </a:pPr>
            <a:r>
              <a:rPr lang="en-GB" dirty="0"/>
              <a:t>Read the questions and decide which form of ‘</a:t>
            </a:r>
            <a:r>
              <a:rPr lang="en-GB" dirty="0" err="1"/>
              <a:t>alguno</a:t>
            </a:r>
            <a:r>
              <a:rPr lang="en-GB" dirty="0"/>
              <a:t>’ is missing from the options and the top of the slide.</a:t>
            </a:r>
          </a:p>
          <a:p>
            <a:pPr marL="228600" indent="-228600">
              <a:buAutoNum type="arabicPeriod"/>
            </a:pPr>
            <a:r>
              <a:rPr lang="en-GB" dirty="0"/>
              <a:t>Write in the correct word.</a:t>
            </a:r>
          </a:p>
          <a:p>
            <a:pPr marL="228600" indent="-228600">
              <a:buAutoNum type="arabicPeriod"/>
            </a:pPr>
            <a:r>
              <a:rPr lang="en-GB" dirty="0"/>
              <a:t>Click to reveal the answers.</a:t>
            </a:r>
          </a:p>
          <a:p>
            <a:pPr marL="0" indent="0">
              <a:buNone/>
            </a:pPr>
            <a:endParaRPr lang="en-GB" dirty="0"/>
          </a:p>
          <a:p>
            <a:pPr marL="0" indent="0">
              <a:buNone/>
            </a:pPr>
            <a:r>
              <a:rPr lang="en-GB" dirty="0"/>
              <a:t>Note that the final three speech bubbles contain vocab from the Higher list and so are deemed more challenging.</a:t>
            </a:r>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703391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[1/3]</a:t>
            </a:r>
          </a:p>
          <a:p>
            <a:r>
              <a:rPr lang="en-ES" b="1" dirty="0"/>
              <a:t>Timing: </a:t>
            </a:r>
            <a:r>
              <a:rPr lang="en-ES" b="0" dirty="0"/>
              <a:t>6 minutes</a:t>
            </a:r>
            <a:endParaRPr lang="en-ES" b="1" dirty="0"/>
          </a:p>
          <a:p>
            <a:endParaRPr lang="en-ES" b="1" dirty="0"/>
          </a:p>
          <a:p>
            <a:r>
              <a:rPr lang="en-ES" b="1" dirty="0"/>
              <a:t>Aim: </a:t>
            </a:r>
            <a:r>
              <a:rPr lang="en-ES" b="0" dirty="0"/>
              <a:t>to revisit ’yes/no’ questions with raised intonation.</a:t>
            </a:r>
          </a:p>
          <a:p>
            <a:endParaRPr lang="en-ES" b="1" dirty="0"/>
          </a:p>
          <a:p>
            <a:r>
              <a:rPr lang="en-ES" b="1" dirty="0"/>
              <a:t>Procedure:</a:t>
            </a:r>
            <a:endParaRPr lang="en-GB" b="1" dirty="0"/>
          </a:p>
          <a:p>
            <a:pPr marL="228600" indent="-228600">
              <a:buAutoNum type="arabicPeriod"/>
            </a:pPr>
            <a:r>
              <a:rPr lang="en-GB" b="0" dirty="0"/>
              <a:t>Listen to the audio to hear the first part of the question.</a:t>
            </a:r>
          </a:p>
          <a:p>
            <a:pPr marL="228600" indent="-228600">
              <a:buAutoNum type="arabicPeriod"/>
            </a:pPr>
            <a:r>
              <a:rPr lang="en-GB" b="0" dirty="0"/>
              <a:t>Select option ‘a’ or ‘b’ depending on which form of ‘</a:t>
            </a:r>
            <a:r>
              <a:rPr lang="en-GB" b="0" dirty="0" err="1"/>
              <a:t>alguno</a:t>
            </a:r>
            <a:r>
              <a:rPr lang="en-GB" b="0" dirty="0"/>
              <a:t>’ you have heard.</a:t>
            </a:r>
          </a:p>
          <a:p>
            <a:pPr marL="228600" indent="-228600">
              <a:buAutoNum type="arabicPeriod"/>
            </a:pPr>
            <a:r>
              <a:rPr lang="en-GB" b="0" dirty="0"/>
              <a:t>Click to reveal the responses and a second audio button to hear the full question.</a:t>
            </a:r>
            <a:endParaRPr lang="en-ES" b="0" dirty="0"/>
          </a:p>
          <a:p>
            <a:endParaRPr lang="en-ES" dirty="0"/>
          </a:p>
          <a:p>
            <a:r>
              <a:rPr lang="en-ES" b="0" dirty="0"/>
              <a:t>Note</a:t>
            </a:r>
            <a:r>
              <a:rPr lang="en-ES" dirty="0"/>
              <a:t> that the third slide of this activity includes higher vocabulary (recor. However, F and H students can attempt these.</a:t>
            </a:r>
          </a:p>
          <a:p>
            <a:endParaRPr lang="en-ES" dirty="0"/>
          </a:p>
          <a:p>
            <a:r>
              <a:rPr lang="en-ES" b="1" dirty="0"/>
              <a:t>Transcript:</a:t>
            </a:r>
          </a:p>
          <a:p>
            <a:endParaRPr lang="en-ES" b="1" dirty="0"/>
          </a:p>
          <a:p>
            <a:r>
              <a:rPr lang="en-ES" b="1" dirty="0"/>
              <a:t>Questions:</a:t>
            </a:r>
            <a:endParaRPr lang="en-ES" b="0" dirty="0"/>
          </a:p>
          <a:p>
            <a:pPr marL="228600" indent="-228600">
              <a:buAutoNum type="arabicPeriod"/>
            </a:pPr>
            <a:r>
              <a:rPr lang="en-ES" b="0" dirty="0"/>
              <a:t>¿Llevaste algún…</a:t>
            </a:r>
          </a:p>
          <a:p>
            <a:pPr marL="228600" indent="-228600">
              <a:buAutoNum type="arabicPeriod"/>
            </a:pPr>
            <a:r>
              <a:rPr lang="en-ES" b="0" dirty="0"/>
              <a:t>¿Compró alguna…</a:t>
            </a:r>
          </a:p>
          <a:p>
            <a:pPr marL="228600" indent="-228600">
              <a:buAutoNum type="arabicPeriod"/>
            </a:pPr>
            <a:r>
              <a:rPr lang="en-ES" b="0" dirty="0"/>
              <a:t>¿Dejaste algunas…</a:t>
            </a:r>
          </a:p>
          <a:p>
            <a:pPr marL="228600" indent="-228600">
              <a:buAutoNum type="arabicPeriod"/>
            </a:pPr>
            <a:r>
              <a:rPr lang="en-ES" b="0" dirty="0"/>
              <a:t>¿Encontró alguna…</a:t>
            </a:r>
          </a:p>
          <a:p>
            <a:pPr marL="228600" indent="-228600">
              <a:buAutoNum type="arabicPeriod"/>
            </a:pPr>
            <a:endParaRPr lang="en-ES" b="0" dirty="0"/>
          </a:p>
          <a:p>
            <a:pPr marL="0" indent="0">
              <a:buNone/>
            </a:pPr>
            <a:r>
              <a:rPr lang="en-ES" b="1" dirty="0"/>
              <a:t>(2) Full questions:</a:t>
            </a:r>
          </a:p>
          <a:p>
            <a:pPr marL="228600" indent="-228600">
              <a:buAutoNum type="arabicPeriod"/>
            </a:pPr>
            <a:r>
              <a:rPr lang="en-ES" b="0" dirty="0"/>
              <a:t>¿Llevaste algún libro a la playa?</a:t>
            </a:r>
          </a:p>
          <a:p>
            <a:pPr marL="228600" indent="-228600">
              <a:buAutoNum type="arabicPeriod"/>
            </a:pPr>
            <a:r>
              <a:rPr lang="en-ES" b="0" dirty="0"/>
              <a:t>¿Compró alguna ropa durante el viaje?</a:t>
            </a:r>
          </a:p>
          <a:p>
            <a:pPr marL="228600" indent="-228600">
              <a:buAutoNum type="arabicPeriod"/>
            </a:pPr>
            <a:r>
              <a:rPr lang="en-ES" b="0" dirty="0"/>
              <a:t>¿Dejaste algunas monedas en el restaurante?</a:t>
            </a:r>
          </a:p>
          <a:p>
            <a:pPr marL="228600" indent="-228600">
              <a:buAutoNum type="arabicPeriod"/>
            </a:pPr>
            <a:r>
              <a:rPr lang="en-ES" b="0" dirty="0"/>
              <a:t>¿Encontró algún problema cuando llegó?</a:t>
            </a:r>
          </a:p>
        </p:txBody>
      </p:sp>
      <p:sp>
        <p:nvSpPr>
          <p:cNvPr id="4" name="Slide Number Placeholder 3"/>
          <p:cNvSpPr>
            <a:spLocks noGrp="1"/>
          </p:cNvSpPr>
          <p:nvPr>
            <p:ph type="sldNum" sz="quarter" idx="5"/>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932513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[2/3]</a:t>
            </a:r>
          </a:p>
          <a:p>
            <a:endParaRPr lang="en-ES" dirty="0"/>
          </a:p>
          <a:p>
            <a:r>
              <a:rPr lang="en-ES" b="1" dirty="0"/>
              <a:t>Transcript:</a:t>
            </a:r>
          </a:p>
          <a:p>
            <a:endParaRPr lang="en-ES" b="1" dirty="0"/>
          </a:p>
          <a:p>
            <a:r>
              <a:rPr lang="en-ES" b="1" dirty="0"/>
              <a:t>Questions:</a:t>
            </a:r>
            <a:endParaRPr lang="en-ES" b="0" dirty="0"/>
          </a:p>
          <a:p>
            <a:pPr marL="228600" indent="-228600">
              <a:buAutoNum type="arabicPeriod"/>
            </a:pPr>
            <a:r>
              <a:rPr lang="en-ES" b="0" dirty="0"/>
              <a:t>¿Almorzaste en algún…</a:t>
            </a:r>
          </a:p>
          <a:p>
            <a:pPr marL="228600" indent="-228600">
              <a:buAutoNum type="arabicPeriod"/>
            </a:pPr>
            <a:r>
              <a:rPr lang="en-ES" b="0" dirty="0"/>
              <a:t>¿Buscó algunos…</a:t>
            </a:r>
          </a:p>
          <a:p>
            <a:pPr marL="228600" indent="-228600">
              <a:buAutoNum type="arabicPeriod"/>
            </a:pPr>
            <a:r>
              <a:rPr lang="en-ES" b="0" dirty="0"/>
              <a:t>¿Trabajaste en algún…</a:t>
            </a:r>
          </a:p>
          <a:p>
            <a:pPr marL="228600" indent="-228600">
              <a:buAutoNum type="arabicPeriod"/>
            </a:pPr>
            <a:r>
              <a:rPr lang="en-ES" b="0" dirty="0"/>
              <a:t>¿Publicaste algunas…</a:t>
            </a:r>
          </a:p>
          <a:p>
            <a:pPr marL="228600" indent="-228600">
              <a:buAutoNum type="arabicPeriod"/>
            </a:pPr>
            <a:endParaRPr lang="en-ES" b="0" dirty="0"/>
          </a:p>
          <a:p>
            <a:pPr marL="0" indent="0">
              <a:buNone/>
            </a:pPr>
            <a:r>
              <a:rPr lang="en-ES" b="1" dirty="0"/>
              <a:t>(2) Full questions:</a:t>
            </a:r>
          </a:p>
          <a:p>
            <a:pPr marL="228600" indent="-228600">
              <a:buAutoNum type="arabicPeriod"/>
            </a:pPr>
            <a:r>
              <a:rPr lang="en-ES" b="0" dirty="0"/>
              <a:t>¿Almorzaste en algún bueno?</a:t>
            </a:r>
          </a:p>
          <a:p>
            <a:pPr marL="228600" indent="-228600">
              <a:buAutoNum type="arabicPeriod"/>
            </a:pPr>
            <a:r>
              <a:rPr lang="en-ES" b="0" dirty="0"/>
              <a:t>¿Buscó algunos vuelos baratos en su móvil?</a:t>
            </a:r>
          </a:p>
          <a:p>
            <a:pPr marL="228600" indent="-228600">
              <a:buAutoNum type="arabicPeriod"/>
            </a:pPr>
            <a:r>
              <a:rPr lang="en-ES" b="0" dirty="0"/>
              <a:t>¿Trabajaste en algún bar durante el verano?</a:t>
            </a:r>
          </a:p>
          <a:p>
            <a:pPr marL="228600" indent="-228600">
              <a:buAutoNum type="arabicPeriod"/>
            </a:pPr>
            <a:r>
              <a:rPr lang="en-ES" b="0" dirty="0"/>
              <a:t>¿Publicaste algunas fotos de las vacaciones?</a:t>
            </a:r>
          </a:p>
        </p:txBody>
      </p:sp>
      <p:sp>
        <p:nvSpPr>
          <p:cNvPr id="4" name="Slide Number Placeholder 3"/>
          <p:cNvSpPr>
            <a:spLocks noGrp="1"/>
          </p:cNvSpPr>
          <p:nvPr>
            <p:ph type="sldNum" sz="quarter" idx="5"/>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3247119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[3/3]</a:t>
            </a:r>
          </a:p>
          <a:p>
            <a:endParaRPr lang="es-ES" b="1" dirty="0"/>
          </a:p>
          <a:p>
            <a:r>
              <a:rPr lang="es-ES" b="1" dirty="0" err="1"/>
              <a:t>Transcript</a:t>
            </a:r>
            <a:r>
              <a:rPr lang="es-ES" b="1" dirty="0"/>
              <a:t>:</a:t>
            </a:r>
          </a:p>
          <a:p>
            <a:endParaRPr lang="es-ES" b="1" dirty="0"/>
          </a:p>
          <a:p>
            <a:r>
              <a:rPr lang="en-ES" b="1" dirty="0"/>
              <a:t>Questions:</a:t>
            </a:r>
            <a:endParaRPr lang="en-ES" b="0" dirty="0"/>
          </a:p>
          <a:p>
            <a:pPr marL="228600" indent="-228600">
              <a:buAutoNum type="arabicPeriod"/>
            </a:pPr>
            <a:r>
              <a:rPr lang="en-ES" b="0" dirty="0"/>
              <a:t>¿Reservaste algún…</a:t>
            </a:r>
          </a:p>
          <a:p>
            <a:pPr marL="228600" indent="-228600">
              <a:buAutoNum type="arabicPeriod"/>
            </a:pPr>
            <a:r>
              <a:rPr lang="en-ES" b="0" dirty="0"/>
              <a:t>¿Encontraste alguna…</a:t>
            </a:r>
          </a:p>
          <a:p>
            <a:pPr marL="228600" indent="-228600">
              <a:buAutoNum type="arabicPeriod"/>
            </a:pPr>
            <a:endParaRPr lang="en-ES" b="0" dirty="0"/>
          </a:p>
          <a:p>
            <a:r>
              <a:rPr lang="en-ES" b="1" dirty="0"/>
              <a:t>Full questions:</a:t>
            </a:r>
            <a:endParaRPr lang="en-ES" b="0" dirty="0"/>
          </a:p>
          <a:p>
            <a:pPr marL="228600" indent="-228600">
              <a:buAutoNum type="arabicPeriod"/>
            </a:pPr>
            <a:r>
              <a:rPr lang="en-ES" b="0" dirty="0"/>
              <a:t>¿Reservaste algún billete de tren hacia el puerto?</a:t>
            </a:r>
          </a:p>
          <a:p>
            <a:pPr marL="228600" indent="-228600">
              <a:buAutoNum type="arabicPeriod"/>
            </a:pPr>
            <a:r>
              <a:rPr lang="en-ES" b="0" dirty="0"/>
              <a:t>¿Encontraste alguna ciudad con una arquitectura maravillosa?</a:t>
            </a:r>
            <a:endParaRPr lang="en-ES" b="1" dirty="0"/>
          </a:p>
          <a:p>
            <a:pPr marL="0" indent="0">
              <a:buNone/>
            </a:pPr>
            <a:endParaRPr lang="en-ES" b="1" dirty="0"/>
          </a:p>
        </p:txBody>
      </p:sp>
      <p:sp>
        <p:nvSpPr>
          <p:cNvPr id="4" name="Slide Number Placeholder 3"/>
          <p:cNvSpPr>
            <a:spLocks noGrp="1"/>
          </p:cNvSpPr>
          <p:nvPr>
            <p:ph type="sldNum" sz="quarter" idx="5"/>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17969710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2 minutes</a:t>
            </a:r>
          </a:p>
          <a:p>
            <a:endParaRPr lang="en-US" b="1" dirty="0"/>
          </a:p>
          <a:p>
            <a:r>
              <a:rPr lang="en-US" b="1" dirty="0"/>
              <a:t>Aims: </a:t>
            </a:r>
            <a:r>
              <a:rPr lang="en-US" b="0" dirty="0"/>
              <a:t>to </a:t>
            </a:r>
            <a:r>
              <a:rPr lang="en-GB" b="0" noProof="0" dirty="0"/>
              <a:t>recap prenominal adjectives and how they are used </a:t>
            </a:r>
          </a:p>
          <a:p>
            <a:endParaRPr lang="en-US" b="1" dirty="0"/>
          </a:p>
          <a:p>
            <a:r>
              <a:rPr lang="en-US" b="1" dirty="0"/>
              <a:t>Procedure:</a:t>
            </a:r>
          </a:p>
          <a:p>
            <a:pPr marL="228600" indent="-228600">
              <a:buAutoNum type="arabicPeriod"/>
            </a:pPr>
            <a:r>
              <a:rPr lang="en-US" b="0" dirty="0"/>
              <a:t>Click through the animation sequence to see each rule with examples.</a:t>
            </a:r>
          </a:p>
          <a:p>
            <a:pPr marL="228600" indent="-228600">
              <a:buAutoNum type="arabicPeriod"/>
            </a:pPr>
            <a:r>
              <a:rPr lang="en-US" b="0" baseline="0" dirty="0"/>
              <a:t>Elicit Spanish translations from the examples in English.</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35003802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8 minutes</a:t>
            </a:r>
            <a:endParaRPr lang="en-ES" b="1" dirty="0"/>
          </a:p>
          <a:p>
            <a:endParaRPr lang="en-ES" b="1" dirty="0"/>
          </a:p>
          <a:p>
            <a:pPr rtl="0"/>
            <a:r>
              <a:rPr lang="en-GB" sz="1200" b="1" i="0" u="none" strike="noStrike" kern="1200" dirty="0">
                <a:solidFill>
                  <a:schemeClr val="tx1"/>
                </a:solidFill>
                <a:effectLst/>
                <a:latin typeface="+mn-lt"/>
                <a:ea typeface="+mn-ea"/>
                <a:cs typeface="+mn-cs"/>
              </a:rPr>
              <a:t>Foundation version</a:t>
            </a:r>
          </a:p>
          <a:p>
            <a:pPr rtl="0"/>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Note</a:t>
            </a:r>
            <a:r>
              <a:rPr lang="en-GB" sz="1200" b="0" i="0" u="none" strike="noStrike" kern="1200" dirty="0">
                <a:solidFill>
                  <a:schemeClr val="tx1"/>
                </a:solidFill>
                <a:effectLst/>
                <a:latin typeface="+mn-lt"/>
                <a:ea typeface="+mn-ea"/>
                <a:cs typeface="+mn-cs"/>
              </a:rPr>
              <a:t>: this is the foundation version of the text.  A higher version is on the next slide.  Students can work with the appropriate version on the same/similar tasks during this lesson.</a:t>
            </a:r>
            <a:br>
              <a:rPr lang="en-GB" sz="1200" b="0" i="0" u="none" strike="noStrike" kern="1200" dirty="0">
                <a:solidFill>
                  <a:schemeClr val="tx1"/>
                </a:solidFill>
                <a:effectLst/>
                <a:latin typeface="+mn-lt"/>
                <a:ea typeface="+mn-ea"/>
                <a:cs typeface="+mn-cs"/>
              </a:rPr>
            </a:br>
            <a:endParaRPr lang="en-GB" sz="1200" b="0" i="0" u="none" strike="noStrike" kern="1200" dirty="0">
              <a:solidFill>
                <a:schemeClr val="tx1"/>
              </a:solidFill>
              <a:effectLst/>
              <a:latin typeface="+mn-lt"/>
              <a:ea typeface="+mn-ea"/>
              <a:cs typeface="+mn-cs"/>
            </a:endParaRPr>
          </a:p>
          <a:p>
            <a:pPr rtl="0"/>
            <a:r>
              <a:rPr lang="en-GB" sz="1200" b="1" i="0" u="none" strike="noStrike" kern="1200" dirty="0">
                <a:solidFill>
                  <a:schemeClr val="tx1"/>
                </a:solidFill>
                <a:effectLst/>
                <a:latin typeface="+mn-lt"/>
                <a:ea typeface="+mn-ea"/>
                <a:cs typeface="+mn-cs"/>
              </a:rPr>
              <a:t>Timing: </a:t>
            </a:r>
            <a:r>
              <a:rPr lang="en-GB" sz="1200" b="0" i="0" u="none" strike="noStrike" kern="1200" dirty="0">
                <a:solidFill>
                  <a:schemeClr val="tx1"/>
                </a:solidFill>
                <a:effectLst/>
                <a:latin typeface="+mn-lt"/>
                <a:ea typeface="+mn-ea"/>
                <a:cs typeface="+mn-cs"/>
              </a:rPr>
              <a:t>8 minutes</a:t>
            </a:r>
            <a:br>
              <a:rPr lang="en-GB" sz="1200" b="1" i="0" u="none" strike="noStrike" kern="1200" dirty="0">
                <a:solidFill>
                  <a:schemeClr val="tx1"/>
                </a:solidFill>
                <a:effectLst/>
                <a:latin typeface="+mn-lt"/>
                <a:ea typeface="+mn-ea"/>
                <a:cs typeface="+mn-cs"/>
              </a:rPr>
            </a:br>
            <a:br>
              <a:rPr lang="en-GB" sz="1200" b="1"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Aim: </a:t>
            </a:r>
            <a:r>
              <a:rPr lang="en-GB" sz="1200" b="0" i="0" u="none" strike="noStrike" kern="1200" dirty="0">
                <a:solidFill>
                  <a:schemeClr val="tx1"/>
                </a:solidFill>
                <a:effectLst/>
                <a:latin typeface="+mn-lt"/>
                <a:ea typeface="+mn-ea"/>
                <a:cs typeface="+mn-cs"/>
              </a:rPr>
              <a:t>to practise written comprehension of a variety of new and previously taught vocabulary plus some of the revisited grammar features revisited this week.</a:t>
            </a:r>
          </a:p>
          <a:p>
            <a:pPr rtl="0"/>
            <a:r>
              <a:rPr lang="en-GB" sz="1200" b="0" i="0" u="none" strike="noStrike" kern="1200" dirty="0">
                <a:solidFill>
                  <a:schemeClr val="tx1"/>
                </a:solidFill>
                <a:effectLst/>
                <a:latin typeface="+mn-lt"/>
                <a:ea typeface="+mn-ea"/>
                <a:cs typeface="+mn-cs"/>
              </a:rPr>
              <a:t>- Use of  </a:t>
            </a:r>
            <a:r>
              <a:rPr lang="en-GB" sz="1200" b="0" i="0" u="none" strike="noStrike" kern="1200" dirty="0" err="1">
                <a:solidFill>
                  <a:schemeClr val="tx1"/>
                </a:solidFill>
                <a:effectLst/>
                <a:latin typeface="+mn-lt"/>
                <a:ea typeface="+mn-ea"/>
                <a:cs typeface="+mn-cs"/>
              </a:rPr>
              <a:t>algún</a:t>
            </a:r>
            <a:r>
              <a:rPr lang="en-GB" sz="1200" b="0" i="0" u="none" strike="noStrike" kern="1200" dirty="0">
                <a:solidFill>
                  <a:schemeClr val="tx1"/>
                </a:solidFill>
                <a:effectLst/>
                <a:latin typeface="+mn-lt"/>
                <a:ea typeface="+mn-ea"/>
                <a:cs typeface="+mn-cs"/>
              </a:rPr>
              <a:t>/a/</a:t>
            </a:r>
            <a:r>
              <a:rPr lang="en-GB" sz="1200" b="0" i="0" u="none" strike="noStrike" kern="1200" dirty="0" err="1">
                <a:solidFill>
                  <a:schemeClr val="tx1"/>
                </a:solidFill>
                <a:effectLst/>
                <a:latin typeface="+mn-lt"/>
                <a:ea typeface="+mn-ea"/>
                <a:cs typeface="+mn-cs"/>
              </a:rPr>
              <a:t>os</a:t>
            </a:r>
            <a:r>
              <a:rPr lang="en-GB" sz="1200" b="0" i="0" u="none" strike="noStrike" kern="1200" dirty="0">
                <a:solidFill>
                  <a:schemeClr val="tx1"/>
                </a:solidFill>
                <a:effectLst/>
                <a:latin typeface="+mn-lt"/>
                <a:ea typeface="+mn-ea"/>
                <a:cs typeface="+mn-cs"/>
              </a:rPr>
              <a:t>/as as an indefinite adjective.</a:t>
            </a:r>
          </a:p>
          <a:p>
            <a:pPr marL="171450" indent="-171450" rtl="0">
              <a:buFontTx/>
              <a:buChar char="-"/>
            </a:pPr>
            <a:r>
              <a:rPr lang="en-GB" sz="1200" b="0" i="0" u="none" strike="noStrike" kern="1200" dirty="0">
                <a:solidFill>
                  <a:schemeClr val="tx1"/>
                </a:solidFill>
                <a:effectLst/>
                <a:latin typeface="+mn-lt"/>
                <a:ea typeface="+mn-ea"/>
                <a:cs typeface="+mn-cs"/>
              </a:rPr>
              <a:t>Regular -</a:t>
            </a:r>
            <a:r>
              <a:rPr lang="en-GB" sz="1200" b="0" i="0" u="none" strike="noStrike" kern="1200" dirty="0" err="1">
                <a:solidFill>
                  <a:schemeClr val="tx1"/>
                </a:solidFill>
                <a:effectLst/>
                <a:latin typeface="+mn-lt"/>
                <a:ea typeface="+mn-ea"/>
                <a:cs typeface="+mn-cs"/>
              </a:rPr>
              <a:t>ar</a:t>
            </a:r>
            <a:r>
              <a:rPr lang="en-GB" sz="1200" b="0" i="0" u="none" strike="noStrike" kern="1200" dirty="0">
                <a:solidFill>
                  <a:schemeClr val="tx1"/>
                </a:solidFill>
                <a:effectLst/>
                <a:latin typeface="+mn-lt"/>
                <a:ea typeface="+mn-ea"/>
                <a:cs typeface="+mn-cs"/>
              </a:rPr>
              <a:t> singular verbs in </a:t>
            </a:r>
            <a:r>
              <a:rPr lang="en-GB" sz="1200" b="0" i="0" u="none" strike="noStrike" kern="1200" dirty="0" err="1">
                <a:solidFill>
                  <a:schemeClr val="tx1"/>
                </a:solidFill>
                <a:effectLst/>
                <a:latin typeface="+mn-lt"/>
                <a:ea typeface="+mn-ea"/>
                <a:cs typeface="+mn-cs"/>
              </a:rPr>
              <a:t>preterite</a:t>
            </a:r>
            <a:r>
              <a:rPr lang="en-GB" sz="1200" b="0" i="0" u="none" strike="noStrike" kern="1200" dirty="0">
                <a:solidFill>
                  <a:schemeClr val="tx1"/>
                </a:solidFill>
                <a:effectLst/>
                <a:latin typeface="+mn-lt"/>
                <a:ea typeface="+mn-ea"/>
                <a:cs typeface="+mn-cs"/>
              </a:rPr>
              <a:t>.</a:t>
            </a:r>
          </a:p>
          <a:p>
            <a:pPr marL="171450" indent="-171450" rtl="0">
              <a:buFontTx/>
              <a:buChar char="-"/>
            </a:pPr>
            <a:r>
              <a:rPr lang="en-GB" sz="1200" b="0" i="0" u="none" strike="noStrike" kern="1200" dirty="0">
                <a:solidFill>
                  <a:schemeClr val="tx1"/>
                </a:solidFill>
                <a:effectLst/>
                <a:latin typeface="+mn-lt"/>
                <a:ea typeface="+mn-ea"/>
                <a:cs typeface="+mn-cs"/>
              </a:rPr>
              <a:t>Spelling changes in the 1</a:t>
            </a:r>
            <a:r>
              <a:rPr lang="en-GB" sz="1200" b="0" i="0" u="none" strike="noStrike" kern="1200" baseline="30000" dirty="0">
                <a:solidFill>
                  <a:schemeClr val="tx1"/>
                </a:solidFill>
                <a:effectLst/>
                <a:latin typeface="+mn-lt"/>
                <a:ea typeface="+mn-ea"/>
                <a:cs typeface="+mn-cs"/>
              </a:rPr>
              <a:t>st</a:t>
            </a:r>
            <a:r>
              <a:rPr lang="en-GB" sz="1200" b="0" i="0" u="none" strike="noStrike" kern="1200" dirty="0">
                <a:solidFill>
                  <a:schemeClr val="tx1"/>
                </a:solidFill>
                <a:effectLst/>
                <a:latin typeface="+mn-lt"/>
                <a:ea typeface="+mn-ea"/>
                <a:cs typeface="+mn-cs"/>
              </a:rPr>
              <a:t> person singular for verbs ending in –gar and –car. </a:t>
            </a:r>
          </a:p>
          <a:p>
            <a:pPr marL="171450" indent="-171450" rtl="0">
              <a:buFontTx/>
              <a:buChar char="-"/>
            </a:pPr>
            <a:r>
              <a:rPr lang="en-GB" sz="1200" b="0" i="0" u="none" strike="noStrike" kern="1200" dirty="0">
                <a:solidFill>
                  <a:schemeClr val="tx1"/>
                </a:solidFill>
                <a:effectLst/>
                <a:latin typeface="+mn-lt"/>
                <a:ea typeface="+mn-ea"/>
                <a:cs typeface="+mn-cs"/>
              </a:rPr>
              <a:t>Prenominal adjectives </a:t>
            </a:r>
            <a:r>
              <a:rPr lang="en-GB" sz="1200" b="0" i="0" u="none" strike="noStrike" kern="1200" dirty="0" err="1">
                <a:solidFill>
                  <a:schemeClr val="tx1"/>
                </a:solidFill>
                <a:effectLst/>
                <a:latin typeface="+mn-lt"/>
                <a:ea typeface="+mn-ea"/>
                <a:cs typeface="+mn-cs"/>
              </a:rPr>
              <a:t>buen</a:t>
            </a:r>
            <a:r>
              <a:rPr lang="en-GB" sz="1200" b="0" i="0" u="none" strike="noStrike" kern="1200" dirty="0">
                <a:solidFill>
                  <a:schemeClr val="tx1"/>
                </a:solidFill>
                <a:effectLst/>
                <a:latin typeface="+mn-lt"/>
                <a:ea typeface="+mn-ea"/>
                <a:cs typeface="+mn-cs"/>
              </a:rPr>
              <a:t>, mal, primer, tercer, </a:t>
            </a:r>
            <a:r>
              <a:rPr lang="en-GB" sz="1200" b="0" i="0" u="none" strike="noStrike" kern="1200" dirty="0" err="1">
                <a:solidFill>
                  <a:schemeClr val="tx1"/>
                </a:solidFill>
                <a:effectLst/>
                <a:latin typeface="+mn-lt"/>
                <a:ea typeface="+mn-ea"/>
                <a:cs typeface="+mn-cs"/>
              </a:rPr>
              <a:t>algún</a:t>
            </a:r>
            <a:r>
              <a:rPr lang="en-GB" sz="1200" b="0" i="0" u="none" strike="noStrike" kern="1200" dirty="0">
                <a:solidFill>
                  <a:schemeClr val="tx1"/>
                </a:solidFill>
                <a:effectLst/>
                <a:latin typeface="+mn-lt"/>
                <a:ea typeface="+mn-ea"/>
                <a:cs typeface="+mn-cs"/>
              </a:rPr>
              <a:t>, gran.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t>Default omission of subject pronouns </a:t>
            </a:r>
            <a:endParaRPr lang="en-GB" sz="1200" b="0" i="0" u="none" strike="noStrike" kern="1200" dirty="0">
              <a:solidFill>
                <a:schemeClr val="tx1"/>
              </a:solidFill>
              <a:effectLst/>
              <a:latin typeface="+mn-lt"/>
              <a:ea typeface="+mn-ea"/>
              <a:cs typeface="+mn-cs"/>
            </a:endParaRPr>
          </a:p>
          <a:p>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Procedure:</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1. Students listen and read the text.  Foundation students follow along with the text. The teacher may pause the recording and elicit the next word from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2. Teachers can now ask:</a:t>
            </a:r>
          </a:p>
          <a:p>
            <a:pPr marL="228600" indent="-228600">
              <a:buFont typeface="+mj-lt"/>
              <a:buAutoNum type="alphaLcPeriod"/>
            </a:pPr>
            <a:r>
              <a:rPr lang="en-GB" b="1" dirty="0"/>
              <a:t>What did Lucía do this summer?</a:t>
            </a:r>
          </a:p>
          <a:p>
            <a:pPr marL="228600" indent="-228600">
              <a:buFont typeface="+mj-lt"/>
              <a:buAutoNum type="alphaLcPeriod"/>
            </a:pPr>
            <a:r>
              <a:rPr lang="en-GB" b="1" dirty="0"/>
              <a:t>Why did her friend go to Granada?</a:t>
            </a:r>
          </a:p>
          <a:p>
            <a:pPr marL="228600" indent="-228600">
              <a:buFont typeface="+mj-lt"/>
              <a:buAutoNum type="alphaLcPeriod"/>
            </a:pPr>
            <a:r>
              <a:rPr lang="en-GB" b="1" dirty="0"/>
              <a:t>When did they go the museum?</a:t>
            </a:r>
          </a:p>
          <a:p>
            <a:pPr marL="228600" indent="-228600">
              <a:buFont typeface="+mj-lt"/>
              <a:buAutoNum type="alphaLcPeriod"/>
            </a:pPr>
            <a:r>
              <a:rPr lang="en-GB" b="1" dirty="0"/>
              <a:t>Why did she have a bad time?</a:t>
            </a:r>
          </a:p>
          <a:p>
            <a:pPr marL="228600" indent="-228600">
              <a:buFont typeface="+mj-lt"/>
              <a:buAutoNum type="alphaLcPeriod"/>
            </a:pPr>
            <a:r>
              <a:rPr lang="en-GB" b="1" dirty="0"/>
              <a:t>What favour did she ask her friend?</a:t>
            </a:r>
          </a:p>
          <a:p>
            <a:pPr marL="228600" indent="-228600">
              <a:buFont typeface="+mj-lt"/>
              <a:buAutoNum type="alphaLcPeriod"/>
            </a:pPr>
            <a:r>
              <a:rPr lang="en-GB" b="1" dirty="0"/>
              <a:t>How did she resolve the situation in the end?</a:t>
            </a:r>
          </a:p>
        </p:txBody>
      </p:sp>
      <p:sp>
        <p:nvSpPr>
          <p:cNvPr id="4" name="Slide Number Placeholder 3"/>
          <p:cNvSpPr>
            <a:spLocks noGrp="1"/>
          </p:cNvSpPr>
          <p:nvPr>
            <p:ph type="sldNum" sz="quarter" idx="5"/>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22065133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0" u="none" strike="noStrike" kern="1200" dirty="0">
                <a:solidFill>
                  <a:schemeClr val="tx1"/>
                </a:solidFill>
                <a:effectLst/>
                <a:latin typeface="+mn-lt"/>
                <a:ea typeface="+mn-ea"/>
                <a:cs typeface="+mn-cs"/>
              </a:rPr>
              <a:t>Higher version</a:t>
            </a:r>
            <a:endParaRPr lang="en-GB" sz="1200" b="0" i="0" u="none" strike="noStrike" kern="1200" dirty="0">
              <a:solidFill>
                <a:schemeClr val="tx1"/>
              </a:solidFill>
              <a:effectLst/>
              <a:latin typeface="+mn-lt"/>
              <a:ea typeface="+mn-ea"/>
              <a:cs typeface="+mn-cs"/>
            </a:endParaRPr>
          </a:p>
          <a:p>
            <a:pPr rtl="0"/>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Note</a:t>
            </a:r>
            <a:r>
              <a:rPr lang="en-GB" sz="1200" b="0" i="0" u="none" strike="noStrike" kern="1200" dirty="0">
                <a:solidFill>
                  <a:schemeClr val="tx1"/>
                </a:solidFill>
                <a:effectLst/>
                <a:latin typeface="+mn-lt"/>
                <a:ea typeface="+mn-ea"/>
                <a:cs typeface="+mn-cs"/>
              </a:rPr>
              <a:t>: this is the higher version of the text. A foundation version is on the previous slide. Students can work with the appropriate version on the same/similar tasks during this lesson.</a:t>
            </a:r>
            <a:br>
              <a:rPr lang="en-GB" sz="1200" b="0" i="0" u="none" strike="noStrike" kern="1200" dirty="0">
                <a:solidFill>
                  <a:schemeClr val="tx1"/>
                </a:solidFill>
                <a:effectLst/>
                <a:latin typeface="+mn-lt"/>
                <a:ea typeface="+mn-ea"/>
                <a:cs typeface="+mn-cs"/>
              </a:rPr>
            </a:br>
            <a:endParaRPr lang="en-GB" sz="1200" b="0" i="0" u="none" strike="noStrike" kern="1200" dirty="0">
              <a:solidFill>
                <a:schemeClr val="tx1"/>
              </a:solidFill>
              <a:effectLst/>
              <a:latin typeface="+mn-lt"/>
              <a:ea typeface="+mn-ea"/>
              <a:cs typeface="+mn-cs"/>
            </a:endParaRPr>
          </a:p>
          <a:p>
            <a:pPr rtl="0"/>
            <a:r>
              <a:rPr lang="en-GB" sz="1200" b="1" i="0" u="none" strike="noStrike" kern="1200" dirty="0">
                <a:solidFill>
                  <a:schemeClr val="tx1"/>
                </a:solidFill>
                <a:effectLst/>
                <a:latin typeface="+mn-lt"/>
                <a:ea typeface="+mn-ea"/>
                <a:cs typeface="+mn-cs"/>
              </a:rPr>
              <a:t>Timing: </a:t>
            </a:r>
            <a:r>
              <a:rPr lang="en-GB" sz="1200" b="0" i="0" u="none" strike="noStrike" kern="1200" dirty="0">
                <a:solidFill>
                  <a:schemeClr val="tx1"/>
                </a:solidFill>
                <a:effectLst/>
                <a:latin typeface="+mn-lt"/>
                <a:ea typeface="+mn-ea"/>
                <a:cs typeface="+mn-cs"/>
              </a:rPr>
              <a:t>8 minutes</a:t>
            </a:r>
            <a:br>
              <a:rPr lang="en-GB" sz="1200" b="1" i="0" u="none" strike="noStrike" kern="1200" dirty="0">
                <a:solidFill>
                  <a:schemeClr val="tx1"/>
                </a:solidFill>
                <a:effectLst/>
                <a:latin typeface="+mn-lt"/>
                <a:ea typeface="+mn-ea"/>
                <a:cs typeface="+mn-cs"/>
              </a:rPr>
            </a:br>
            <a:br>
              <a:rPr lang="en-GB" sz="1200" b="1"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Aim: </a:t>
            </a:r>
            <a:r>
              <a:rPr lang="en-GB" sz="1200" b="0" i="0" u="none" strike="noStrike" kern="1200" dirty="0">
                <a:solidFill>
                  <a:schemeClr val="tx1"/>
                </a:solidFill>
                <a:effectLst/>
                <a:latin typeface="+mn-lt"/>
                <a:ea typeface="+mn-ea"/>
                <a:cs typeface="+mn-cs"/>
              </a:rPr>
              <a:t>to practise written comprehension of a variety of new and previously taught vocabulary plus some of the revisited grammar features revisited this week.</a:t>
            </a:r>
          </a:p>
          <a:p>
            <a:pPr rtl="0"/>
            <a:r>
              <a:rPr lang="en-GB" sz="1200" b="0" i="0" u="none" strike="noStrike" kern="1200" dirty="0">
                <a:solidFill>
                  <a:schemeClr val="tx1"/>
                </a:solidFill>
                <a:effectLst/>
                <a:latin typeface="+mn-lt"/>
                <a:ea typeface="+mn-ea"/>
                <a:cs typeface="+mn-cs"/>
              </a:rPr>
              <a:t>- Use of  </a:t>
            </a:r>
            <a:r>
              <a:rPr lang="en-GB" sz="1200" b="0" i="0" u="none" strike="noStrike" kern="1200" dirty="0" err="1">
                <a:solidFill>
                  <a:schemeClr val="tx1"/>
                </a:solidFill>
                <a:effectLst/>
                <a:latin typeface="+mn-lt"/>
                <a:ea typeface="+mn-ea"/>
                <a:cs typeface="+mn-cs"/>
              </a:rPr>
              <a:t>algún</a:t>
            </a:r>
            <a:r>
              <a:rPr lang="en-GB" sz="1200" b="0" i="0" u="none" strike="noStrike" kern="1200" dirty="0">
                <a:solidFill>
                  <a:schemeClr val="tx1"/>
                </a:solidFill>
                <a:effectLst/>
                <a:latin typeface="+mn-lt"/>
                <a:ea typeface="+mn-ea"/>
                <a:cs typeface="+mn-cs"/>
              </a:rPr>
              <a:t>/a/</a:t>
            </a:r>
            <a:r>
              <a:rPr lang="en-GB" sz="1200" b="0" i="0" u="none" strike="noStrike" kern="1200" dirty="0" err="1">
                <a:solidFill>
                  <a:schemeClr val="tx1"/>
                </a:solidFill>
                <a:effectLst/>
                <a:latin typeface="+mn-lt"/>
                <a:ea typeface="+mn-ea"/>
                <a:cs typeface="+mn-cs"/>
              </a:rPr>
              <a:t>os</a:t>
            </a:r>
            <a:r>
              <a:rPr lang="en-GB" sz="1200" b="0" i="0" u="none" strike="noStrike" kern="1200" dirty="0">
                <a:solidFill>
                  <a:schemeClr val="tx1"/>
                </a:solidFill>
                <a:effectLst/>
                <a:latin typeface="+mn-lt"/>
                <a:ea typeface="+mn-ea"/>
                <a:cs typeface="+mn-cs"/>
              </a:rPr>
              <a:t>/as as an indefinite adjective.</a:t>
            </a:r>
          </a:p>
          <a:p>
            <a:pPr marL="171450" indent="-171450" rtl="0">
              <a:buFontTx/>
              <a:buChar char="-"/>
            </a:pPr>
            <a:r>
              <a:rPr lang="en-GB" sz="1200" b="0" i="0" u="none" strike="noStrike" kern="1200" dirty="0">
                <a:solidFill>
                  <a:schemeClr val="tx1"/>
                </a:solidFill>
                <a:effectLst/>
                <a:latin typeface="+mn-lt"/>
                <a:ea typeface="+mn-ea"/>
                <a:cs typeface="+mn-cs"/>
              </a:rPr>
              <a:t>Regular -</a:t>
            </a:r>
            <a:r>
              <a:rPr lang="en-GB" sz="1200" b="0" i="0" u="none" strike="noStrike" kern="1200" dirty="0" err="1">
                <a:solidFill>
                  <a:schemeClr val="tx1"/>
                </a:solidFill>
                <a:effectLst/>
                <a:latin typeface="+mn-lt"/>
                <a:ea typeface="+mn-ea"/>
                <a:cs typeface="+mn-cs"/>
              </a:rPr>
              <a:t>ar</a:t>
            </a:r>
            <a:r>
              <a:rPr lang="en-GB" sz="1200" b="0" i="0" u="none" strike="noStrike" kern="1200" dirty="0">
                <a:solidFill>
                  <a:schemeClr val="tx1"/>
                </a:solidFill>
                <a:effectLst/>
                <a:latin typeface="+mn-lt"/>
                <a:ea typeface="+mn-ea"/>
                <a:cs typeface="+mn-cs"/>
              </a:rPr>
              <a:t> singular verbs in </a:t>
            </a:r>
            <a:r>
              <a:rPr lang="en-GB" sz="1200" b="0" i="0" u="none" strike="noStrike" kern="1200" dirty="0" err="1">
                <a:solidFill>
                  <a:schemeClr val="tx1"/>
                </a:solidFill>
                <a:effectLst/>
                <a:latin typeface="+mn-lt"/>
                <a:ea typeface="+mn-ea"/>
                <a:cs typeface="+mn-cs"/>
              </a:rPr>
              <a:t>preterite</a:t>
            </a:r>
            <a:r>
              <a:rPr lang="en-GB" sz="1200" b="0" i="0" u="none" strike="noStrike" kern="1200" dirty="0">
                <a:solidFill>
                  <a:schemeClr val="tx1"/>
                </a:solidFill>
                <a:effectLst/>
                <a:latin typeface="+mn-lt"/>
                <a:ea typeface="+mn-ea"/>
                <a:cs typeface="+mn-cs"/>
              </a:rPr>
              <a:t>.</a:t>
            </a:r>
          </a:p>
          <a:p>
            <a:pPr marL="171450" indent="-171450" rtl="0">
              <a:buFontTx/>
              <a:buChar char="-"/>
            </a:pPr>
            <a:r>
              <a:rPr lang="en-GB" sz="1200" b="0" i="0" u="none" strike="noStrike" kern="1200" dirty="0">
                <a:solidFill>
                  <a:schemeClr val="tx1"/>
                </a:solidFill>
                <a:effectLst/>
                <a:latin typeface="+mn-lt"/>
                <a:ea typeface="+mn-ea"/>
                <a:cs typeface="+mn-cs"/>
              </a:rPr>
              <a:t>Spelling changes in the 1</a:t>
            </a:r>
            <a:r>
              <a:rPr lang="en-GB" sz="1200" b="0" i="0" u="none" strike="noStrike" kern="1200" baseline="30000" dirty="0">
                <a:solidFill>
                  <a:schemeClr val="tx1"/>
                </a:solidFill>
                <a:effectLst/>
                <a:latin typeface="+mn-lt"/>
                <a:ea typeface="+mn-ea"/>
                <a:cs typeface="+mn-cs"/>
              </a:rPr>
              <a:t>st</a:t>
            </a:r>
            <a:r>
              <a:rPr lang="en-GB" sz="1200" b="0" i="0" u="none" strike="noStrike" kern="1200" dirty="0">
                <a:solidFill>
                  <a:schemeClr val="tx1"/>
                </a:solidFill>
                <a:effectLst/>
                <a:latin typeface="+mn-lt"/>
                <a:ea typeface="+mn-ea"/>
                <a:cs typeface="+mn-cs"/>
              </a:rPr>
              <a:t> person singular for verbs ending in –gar and –car. </a:t>
            </a:r>
          </a:p>
          <a:p>
            <a:pPr marL="171450" indent="-171450" rtl="0">
              <a:buFontTx/>
              <a:buChar char="-"/>
            </a:pPr>
            <a:r>
              <a:rPr lang="en-GB" sz="1200" b="0" i="0" u="none" strike="noStrike" kern="1200" dirty="0">
                <a:solidFill>
                  <a:schemeClr val="tx1"/>
                </a:solidFill>
                <a:effectLst/>
                <a:latin typeface="+mn-lt"/>
                <a:ea typeface="+mn-ea"/>
                <a:cs typeface="+mn-cs"/>
              </a:rPr>
              <a:t>Prenominal adjectives </a:t>
            </a:r>
            <a:r>
              <a:rPr lang="en-GB" sz="1200" b="0" i="0" u="none" strike="noStrike" kern="1200" dirty="0" err="1">
                <a:solidFill>
                  <a:schemeClr val="tx1"/>
                </a:solidFill>
                <a:effectLst/>
                <a:latin typeface="+mn-lt"/>
                <a:ea typeface="+mn-ea"/>
                <a:cs typeface="+mn-cs"/>
              </a:rPr>
              <a:t>buen</a:t>
            </a:r>
            <a:r>
              <a:rPr lang="en-GB" sz="1200" b="0" i="0" u="none" strike="noStrike" kern="1200" dirty="0">
                <a:solidFill>
                  <a:schemeClr val="tx1"/>
                </a:solidFill>
                <a:effectLst/>
                <a:latin typeface="+mn-lt"/>
                <a:ea typeface="+mn-ea"/>
                <a:cs typeface="+mn-cs"/>
              </a:rPr>
              <a:t>, mal, primer, tercer, </a:t>
            </a:r>
            <a:r>
              <a:rPr lang="en-GB" sz="1200" b="0" i="0" u="none" strike="noStrike" kern="1200" dirty="0" err="1">
                <a:solidFill>
                  <a:schemeClr val="tx1"/>
                </a:solidFill>
                <a:effectLst/>
                <a:latin typeface="+mn-lt"/>
                <a:ea typeface="+mn-ea"/>
                <a:cs typeface="+mn-cs"/>
              </a:rPr>
              <a:t>algún</a:t>
            </a:r>
            <a:r>
              <a:rPr lang="en-GB" sz="1200" b="0" i="0" u="none" strike="noStrike" kern="1200" dirty="0">
                <a:solidFill>
                  <a:schemeClr val="tx1"/>
                </a:solidFill>
                <a:effectLst/>
                <a:latin typeface="+mn-lt"/>
                <a:ea typeface="+mn-ea"/>
                <a:cs typeface="+mn-cs"/>
              </a:rPr>
              <a:t>, gran.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t>Default omission of subject pronouns </a:t>
            </a:r>
            <a:endParaRPr lang="en-GB" sz="1200" b="0" i="0" u="none" strike="noStrike" kern="1200" dirty="0">
              <a:solidFill>
                <a:schemeClr val="tx1"/>
              </a:solidFill>
              <a:effectLst/>
              <a:latin typeface="+mn-lt"/>
              <a:ea typeface="+mn-ea"/>
              <a:cs typeface="+mn-cs"/>
            </a:endParaRPr>
          </a:p>
          <a:p>
            <a:pPr rtl="0"/>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Procedure:</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1. Students listen and read the text. Students highlight any differences between what they hear and their written version, as the audio matches the foundation version of the text.  </a:t>
            </a:r>
          </a:p>
          <a:p>
            <a:pPr rtl="0"/>
            <a:r>
              <a:rPr lang="en-GB" sz="1200" b="0" i="0" u="none" strike="noStrike" kern="1200" dirty="0">
                <a:solidFill>
                  <a:schemeClr val="tx1"/>
                </a:solidFill>
                <a:effectLst/>
                <a:latin typeface="+mn-lt"/>
                <a:ea typeface="+mn-ea"/>
                <a:cs typeface="+mn-cs"/>
              </a:rPr>
              <a:t>Una ciudad </a:t>
            </a:r>
            <a:r>
              <a:rPr lang="en-GB" sz="1200" b="1" i="1" u="none" strike="noStrike" kern="1200" dirty="0" err="1">
                <a:solidFill>
                  <a:schemeClr val="tx1"/>
                </a:solidFill>
                <a:effectLst/>
                <a:latin typeface="+mn-lt"/>
                <a:ea typeface="+mn-ea"/>
                <a:cs typeface="+mn-cs"/>
              </a:rPr>
              <a:t>linda</a:t>
            </a:r>
            <a:r>
              <a:rPr lang="en-GB" sz="1200" b="0" i="0" u="none" strike="noStrike" kern="1200" dirty="0">
                <a:solidFill>
                  <a:schemeClr val="tx1"/>
                </a:solidFill>
                <a:effectLst/>
                <a:latin typeface="+mn-lt"/>
                <a:ea typeface="+mn-ea"/>
                <a:cs typeface="+mn-cs"/>
              </a:rPr>
              <a:t> (genial)</a:t>
            </a:r>
          </a:p>
          <a:p>
            <a:pPr rtl="0"/>
            <a:r>
              <a:rPr lang="en-GB" sz="1200" b="0" i="0" u="none" strike="noStrike" kern="1200" dirty="0">
                <a:solidFill>
                  <a:schemeClr val="tx1"/>
                </a:solidFill>
                <a:effectLst/>
                <a:latin typeface="+mn-lt"/>
                <a:ea typeface="+mn-ea"/>
                <a:cs typeface="+mn-cs"/>
              </a:rPr>
              <a:t>Las </a:t>
            </a:r>
            <a:r>
              <a:rPr lang="en-GB" sz="1200" b="1" i="1" u="none" strike="noStrike" kern="1200" dirty="0" err="1">
                <a:solidFill>
                  <a:schemeClr val="tx1"/>
                </a:solidFill>
                <a:effectLst/>
                <a:latin typeface="+mn-lt"/>
                <a:ea typeface="+mn-ea"/>
                <a:cs typeface="+mn-cs"/>
              </a:rPr>
              <a:t>publiqué</a:t>
            </a:r>
            <a:r>
              <a:rPr lang="en-GB" sz="1200" b="1" i="1"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a:t>
            </a:r>
            <a:r>
              <a:rPr lang="en-GB" sz="1200" b="0" i="0" u="none" strike="noStrike" kern="1200" dirty="0" err="1">
                <a:solidFill>
                  <a:schemeClr val="tx1"/>
                </a:solidFill>
                <a:effectLst/>
                <a:latin typeface="+mn-lt"/>
                <a:ea typeface="+mn-ea"/>
                <a:cs typeface="+mn-cs"/>
              </a:rPr>
              <a:t>colgué</a:t>
            </a:r>
            <a:r>
              <a:rPr lang="en-GB" sz="1200" b="0" i="0" u="none" strike="noStrike" kern="1200" dirty="0">
                <a:solidFill>
                  <a:schemeClr val="tx1"/>
                </a:solidFill>
                <a:effectLst/>
                <a:latin typeface="+mn-lt"/>
                <a:ea typeface="+mn-ea"/>
                <a:cs typeface="+mn-cs"/>
              </a:rPr>
              <a:t>)</a:t>
            </a:r>
          </a:p>
          <a:p>
            <a:pPr rtl="0"/>
            <a:r>
              <a:rPr lang="en-GB" sz="1200" b="1" i="1" u="none" strike="noStrike" kern="1200" dirty="0">
                <a:solidFill>
                  <a:schemeClr val="tx1"/>
                </a:solidFill>
                <a:effectLst/>
                <a:latin typeface="+mn-lt"/>
                <a:ea typeface="+mn-ea"/>
                <a:cs typeface="+mn-cs"/>
              </a:rPr>
              <a:t>Mi amiga </a:t>
            </a:r>
            <a:r>
              <a:rPr lang="en-GB" sz="1200" b="1" i="1" u="none" strike="noStrike" kern="1200" dirty="0" err="1">
                <a:solidFill>
                  <a:schemeClr val="tx1"/>
                </a:solidFill>
                <a:effectLst/>
                <a:latin typeface="+mn-lt"/>
                <a:ea typeface="+mn-ea"/>
                <a:cs typeface="+mn-cs"/>
              </a:rPr>
              <a:t>reservó</a:t>
            </a:r>
            <a:r>
              <a:rPr lang="en-GB" sz="1200" b="1" i="1"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a:t>
            </a:r>
            <a:r>
              <a:rPr lang="en-GB" sz="1200" b="0" i="0" u="none" strike="noStrike" kern="1200" dirty="0" err="1">
                <a:solidFill>
                  <a:schemeClr val="tx1"/>
                </a:solidFill>
                <a:effectLst/>
                <a:latin typeface="+mn-lt"/>
                <a:ea typeface="+mn-ea"/>
                <a:cs typeface="+mn-cs"/>
              </a:rPr>
              <a:t>reserv</a:t>
            </a:r>
            <a:r>
              <a:rPr lang="en-GB" sz="1200" b="1" i="0" u="none" strike="noStrike" kern="1200" dirty="0" err="1">
                <a:solidFill>
                  <a:schemeClr val="tx1"/>
                </a:solidFill>
                <a:effectLst/>
                <a:latin typeface="+mn-lt"/>
                <a:ea typeface="+mn-ea"/>
                <a:cs typeface="+mn-cs"/>
              </a:rPr>
              <a:t>é</a:t>
            </a:r>
            <a:r>
              <a:rPr lang="en-GB" sz="1200" b="0" i="0" u="none" strike="noStrike" kern="1200" dirty="0">
                <a:solidFill>
                  <a:schemeClr val="tx1"/>
                </a:solidFill>
                <a:effectLst/>
                <a:latin typeface="+mn-lt"/>
                <a:ea typeface="+mn-ea"/>
                <a:cs typeface="+mn-cs"/>
              </a:rPr>
              <a:t>)</a:t>
            </a:r>
          </a:p>
          <a:p>
            <a:pPr rtl="0"/>
            <a:r>
              <a:rPr lang="en-GB" sz="1200" b="1" i="1" u="none" strike="noStrike" kern="1200" dirty="0" err="1">
                <a:solidFill>
                  <a:schemeClr val="tx1"/>
                </a:solidFill>
                <a:effectLst/>
                <a:latin typeface="+mn-lt"/>
                <a:ea typeface="+mn-ea"/>
                <a:cs typeface="+mn-cs"/>
              </a:rPr>
              <a:t>Había</a:t>
            </a:r>
            <a:r>
              <a:rPr lang="en-GB" sz="1200" b="1" i="1" u="none" strike="noStrike" kern="1200" dirty="0">
                <a:solidFill>
                  <a:schemeClr val="tx1"/>
                </a:solidFill>
                <a:effectLst/>
                <a:latin typeface="+mn-lt"/>
                <a:ea typeface="+mn-ea"/>
                <a:cs typeface="+mn-cs"/>
              </a:rPr>
              <a:t> </a:t>
            </a:r>
            <a:r>
              <a:rPr lang="en-GB" sz="1200" b="1" i="1" u="none" strike="noStrike" kern="1200" dirty="0" err="1">
                <a:solidFill>
                  <a:schemeClr val="tx1"/>
                </a:solidFill>
                <a:effectLst/>
                <a:latin typeface="+mn-lt"/>
                <a:ea typeface="+mn-ea"/>
                <a:cs typeface="+mn-cs"/>
              </a:rPr>
              <a:t>edificios</a:t>
            </a:r>
            <a:r>
              <a:rPr lang="en-GB" sz="1200" b="1" i="1" u="none" strike="noStrike" kern="1200" dirty="0">
                <a:solidFill>
                  <a:schemeClr val="tx1"/>
                </a:solidFill>
                <a:effectLst/>
                <a:latin typeface="+mn-lt"/>
                <a:ea typeface="+mn-ea"/>
                <a:cs typeface="+mn-cs"/>
              </a:rPr>
              <a:t> </a:t>
            </a:r>
            <a:r>
              <a:rPr lang="en-GB" sz="1200" b="1" i="1" u="none" strike="noStrike" kern="1200" dirty="0" err="1">
                <a:solidFill>
                  <a:schemeClr val="tx1"/>
                </a:solidFill>
                <a:effectLst/>
                <a:latin typeface="+mn-lt"/>
                <a:ea typeface="+mn-ea"/>
                <a:cs typeface="+mn-cs"/>
              </a:rPr>
              <a:t>muy</a:t>
            </a:r>
            <a:r>
              <a:rPr lang="en-GB" sz="1200" b="1" i="1" u="none" strike="noStrike" kern="1200" dirty="0">
                <a:solidFill>
                  <a:schemeClr val="tx1"/>
                </a:solidFill>
                <a:effectLst/>
                <a:latin typeface="+mn-lt"/>
                <a:ea typeface="+mn-ea"/>
                <a:cs typeface="+mn-cs"/>
              </a:rPr>
              <a:t> bonitos de </a:t>
            </a:r>
            <a:r>
              <a:rPr lang="en-GB" sz="1200" b="1" i="1" u="none" strike="noStrike" kern="1200" dirty="0" err="1">
                <a:solidFill>
                  <a:schemeClr val="tx1"/>
                </a:solidFill>
                <a:effectLst/>
                <a:latin typeface="+mn-lt"/>
                <a:ea typeface="+mn-ea"/>
                <a:cs typeface="+mn-cs"/>
              </a:rPr>
              <a:t>arquitectura</a:t>
            </a:r>
            <a:r>
              <a:rPr lang="en-GB" sz="1200" b="1" i="1" u="none" strike="noStrike" kern="1200" dirty="0">
                <a:solidFill>
                  <a:schemeClr val="tx1"/>
                </a:solidFill>
                <a:effectLst/>
                <a:latin typeface="+mn-lt"/>
                <a:ea typeface="+mn-ea"/>
                <a:cs typeface="+mn-cs"/>
              </a:rPr>
              <a:t> </a:t>
            </a:r>
            <a:r>
              <a:rPr lang="en-GB" sz="1200" b="1" i="1" u="none" strike="noStrike" kern="1200" dirty="0" err="1">
                <a:solidFill>
                  <a:schemeClr val="tx1"/>
                </a:solidFill>
                <a:effectLst/>
                <a:latin typeface="+mn-lt"/>
                <a:ea typeface="+mn-ea"/>
                <a:cs typeface="+mn-cs"/>
              </a:rPr>
              <a:t>árabe</a:t>
            </a:r>
            <a:r>
              <a:rPr lang="en-GB" sz="1200" b="1" i="1" u="none" strike="noStrike" kern="1200" dirty="0">
                <a:solidFill>
                  <a:schemeClr val="tx1"/>
                </a:solidFill>
                <a:effectLst/>
                <a:latin typeface="+mn-lt"/>
                <a:ea typeface="+mn-ea"/>
                <a:cs typeface="+mn-cs"/>
              </a:rPr>
              <a:t> </a:t>
            </a:r>
            <a:r>
              <a:rPr lang="en-GB" sz="1200" b="1" i="1" u="none" strike="noStrike" kern="1200" dirty="0" err="1">
                <a:solidFill>
                  <a:schemeClr val="tx1"/>
                </a:solidFill>
                <a:effectLst/>
                <a:latin typeface="+mn-lt"/>
                <a:ea typeface="+mn-ea"/>
                <a:cs typeface="+mn-cs"/>
              </a:rPr>
              <a:t>en</a:t>
            </a:r>
            <a:r>
              <a:rPr lang="en-GB" sz="1200" b="1" i="1" u="none" strike="noStrike" kern="1200" dirty="0">
                <a:solidFill>
                  <a:schemeClr val="tx1"/>
                </a:solidFill>
                <a:effectLst/>
                <a:latin typeface="+mn-lt"/>
                <a:ea typeface="+mn-ea"/>
                <a:cs typeface="+mn-cs"/>
              </a:rPr>
              <a:t> </a:t>
            </a:r>
            <a:r>
              <a:rPr lang="en-GB" sz="1200" b="1" i="1" u="none" strike="noStrike" kern="1200" dirty="0" err="1">
                <a:solidFill>
                  <a:schemeClr val="tx1"/>
                </a:solidFill>
                <a:effectLst/>
                <a:latin typeface="+mn-lt"/>
                <a:ea typeface="+mn-ea"/>
                <a:cs typeface="+mn-cs"/>
              </a:rPr>
              <a:t>su</a:t>
            </a:r>
            <a:r>
              <a:rPr lang="en-GB" sz="1200" b="1" i="1" u="none" strike="noStrike" kern="1200" dirty="0">
                <a:solidFill>
                  <a:schemeClr val="tx1"/>
                </a:solidFill>
                <a:effectLst/>
                <a:latin typeface="+mn-lt"/>
                <a:ea typeface="+mn-ea"/>
                <a:cs typeface="+mn-cs"/>
              </a:rPr>
              <a:t> </a:t>
            </a:r>
            <a:r>
              <a:rPr lang="en-GB" sz="1200" b="1" i="1" u="none" strike="noStrike" kern="1200" dirty="0" err="1">
                <a:solidFill>
                  <a:schemeClr val="tx1"/>
                </a:solidFill>
                <a:effectLst/>
                <a:latin typeface="+mn-lt"/>
                <a:ea typeface="+mn-ea"/>
                <a:cs typeface="+mn-cs"/>
              </a:rPr>
              <a:t>entorno</a:t>
            </a:r>
            <a:r>
              <a:rPr lang="en-GB" sz="1200" b="1" i="1" u="none" strike="noStrike" kern="1200" dirty="0">
                <a:solidFill>
                  <a:schemeClr val="tx1"/>
                </a:solidFill>
                <a:effectLst/>
                <a:latin typeface="+mn-lt"/>
                <a:ea typeface="+mn-ea"/>
                <a:cs typeface="+mn-cs"/>
              </a:rPr>
              <a:t>.</a:t>
            </a:r>
          </a:p>
          <a:p>
            <a:pPr rtl="0"/>
            <a:r>
              <a:rPr lang="en-GB" sz="1200" b="1" i="1" u="none" strike="noStrike" kern="1200" dirty="0" err="1">
                <a:solidFill>
                  <a:schemeClr val="tx1"/>
                </a:solidFill>
                <a:effectLst/>
                <a:latin typeface="+mn-lt"/>
                <a:ea typeface="+mn-ea"/>
                <a:cs typeface="+mn-cs"/>
              </a:rPr>
              <a:t>Organicé</a:t>
            </a:r>
            <a:r>
              <a:rPr lang="en-GB" sz="1200" b="0" i="0" u="none" strike="noStrike" kern="1200" dirty="0">
                <a:solidFill>
                  <a:schemeClr val="tx1"/>
                </a:solidFill>
                <a:effectLst/>
                <a:latin typeface="+mn-lt"/>
                <a:ea typeface="+mn-ea"/>
                <a:cs typeface="+mn-cs"/>
              </a:rPr>
              <a:t> (mi amiga </a:t>
            </a:r>
            <a:r>
              <a:rPr lang="en-GB" sz="1200" b="0" i="0" u="none" strike="noStrike" kern="1200" dirty="0" err="1">
                <a:solidFill>
                  <a:schemeClr val="tx1"/>
                </a:solidFill>
                <a:effectLst/>
                <a:latin typeface="+mn-lt"/>
                <a:ea typeface="+mn-ea"/>
                <a:cs typeface="+mn-cs"/>
              </a:rPr>
              <a:t>organiz</a:t>
            </a:r>
            <a:r>
              <a:rPr lang="en-GB" sz="1200" b="1" i="0" u="none" strike="noStrike" kern="1200" dirty="0" err="1">
                <a:solidFill>
                  <a:schemeClr val="tx1"/>
                </a:solidFill>
                <a:effectLst/>
                <a:latin typeface="+mn-lt"/>
                <a:ea typeface="+mn-ea"/>
                <a:cs typeface="+mn-cs"/>
              </a:rPr>
              <a:t>ó</a:t>
            </a:r>
            <a:r>
              <a:rPr lang="en-GB" sz="1200" b="0" i="0" u="none" strike="noStrike" kern="1200" dirty="0">
                <a:solidFill>
                  <a:schemeClr val="tx1"/>
                </a:solidFill>
                <a:effectLst/>
                <a:latin typeface="+mn-lt"/>
                <a:ea typeface="+mn-ea"/>
                <a:cs typeface="+mn-cs"/>
              </a:rPr>
              <a:t>)</a:t>
            </a:r>
          </a:p>
          <a:p>
            <a:pPr rtl="0"/>
            <a:r>
              <a:rPr lang="en-GB" sz="1200" b="0" i="0" u="none" strike="noStrike" kern="1200" dirty="0">
                <a:solidFill>
                  <a:schemeClr val="tx1"/>
                </a:solidFill>
                <a:effectLst/>
                <a:latin typeface="+mn-lt"/>
                <a:ea typeface="+mn-ea"/>
                <a:cs typeface="+mn-cs"/>
              </a:rPr>
              <a:t>Un fin de </a:t>
            </a:r>
            <a:r>
              <a:rPr lang="en-GB" sz="1200" b="0" i="0" u="none" strike="noStrike" kern="1200" dirty="0" err="1">
                <a:solidFill>
                  <a:schemeClr val="tx1"/>
                </a:solidFill>
                <a:effectLst/>
                <a:latin typeface="+mn-lt"/>
                <a:ea typeface="+mn-ea"/>
                <a:cs typeface="+mn-cs"/>
              </a:rPr>
              <a:t>semana</a:t>
            </a:r>
            <a:r>
              <a:rPr lang="en-GB" sz="1200" b="0" i="0" u="none" strike="noStrike" kern="1200" dirty="0">
                <a:solidFill>
                  <a:schemeClr val="tx1"/>
                </a:solidFill>
                <a:effectLst/>
                <a:latin typeface="+mn-lt"/>
                <a:ea typeface="+mn-ea"/>
                <a:cs typeface="+mn-cs"/>
              </a:rPr>
              <a:t> </a:t>
            </a:r>
            <a:r>
              <a:rPr lang="en-GB" sz="1200" b="1" i="1" u="none" strike="noStrike" kern="1200" dirty="0" err="1">
                <a:solidFill>
                  <a:schemeClr val="tx1"/>
                </a:solidFill>
                <a:effectLst/>
                <a:latin typeface="+mn-lt"/>
                <a:ea typeface="+mn-ea"/>
                <a:cs typeface="+mn-cs"/>
              </a:rPr>
              <a:t>maravilloso</a:t>
            </a:r>
            <a:r>
              <a:rPr lang="en-GB" sz="1200" b="0" i="0" u="none" strike="noStrike" kern="1200" dirty="0">
                <a:solidFill>
                  <a:schemeClr val="tx1"/>
                </a:solidFill>
                <a:effectLst/>
                <a:latin typeface="+mn-lt"/>
                <a:ea typeface="+mn-ea"/>
                <a:cs typeface="+mn-cs"/>
              </a:rPr>
              <a:t> (perfecto)</a:t>
            </a:r>
          </a:p>
          <a:p>
            <a:pPr rtl="0"/>
            <a:r>
              <a:rPr lang="en-GB" sz="1200" b="0" i="0" u="none" strike="noStrike" kern="1200" dirty="0" err="1">
                <a:solidFill>
                  <a:schemeClr val="tx1"/>
                </a:solidFill>
                <a:effectLst/>
                <a:latin typeface="+mn-lt"/>
                <a:ea typeface="+mn-ea"/>
                <a:cs typeface="+mn-cs"/>
              </a:rPr>
              <a:t>Usar</a:t>
            </a:r>
            <a:r>
              <a:rPr lang="en-GB" sz="1200" b="0" i="0" u="none" strike="noStrike" kern="1200" dirty="0">
                <a:solidFill>
                  <a:schemeClr val="tx1"/>
                </a:solidFill>
                <a:effectLst/>
                <a:latin typeface="+mn-lt"/>
                <a:ea typeface="+mn-ea"/>
                <a:cs typeface="+mn-cs"/>
              </a:rPr>
              <a:t> el </a:t>
            </a:r>
            <a:r>
              <a:rPr lang="en-GB" sz="1200" b="1" i="1" u="none" strike="noStrike" kern="1200" dirty="0" err="1">
                <a:solidFill>
                  <a:schemeClr val="tx1"/>
                </a:solidFill>
                <a:effectLst/>
                <a:latin typeface="+mn-lt"/>
                <a:ea typeface="+mn-ea"/>
                <a:cs typeface="+mn-cs"/>
              </a:rPr>
              <a:t>suyo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su</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móvil</a:t>
            </a:r>
            <a:r>
              <a:rPr lang="en-GB" sz="1200" b="0" i="0" u="none" strike="noStrike" kern="1200" dirty="0">
                <a:solidFill>
                  <a:schemeClr val="tx1"/>
                </a:solidFill>
                <a:effectLst/>
                <a:latin typeface="+mn-lt"/>
                <a:ea typeface="+mn-ea"/>
                <a:cs typeface="+mn-cs"/>
              </a:rPr>
              <a:t>)</a:t>
            </a:r>
          </a:p>
          <a:p>
            <a:pPr rtl="0"/>
            <a:endParaRPr lang="en-GB" sz="1200" b="1" i="1" u="none" strike="noStrike" kern="1200" dirty="0">
              <a:solidFill>
                <a:schemeClr val="tx1"/>
              </a:solidFill>
              <a:effectLst/>
              <a:latin typeface="+mn-lt"/>
              <a:ea typeface="+mn-ea"/>
              <a:cs typeface="+mn-cs"/>
            </a:endParaRPr>
          </a:p>
          <a:p>
            <a:pPr rtl="0"/>
            <a:r>
              <a:rPr lang="en-GB" sz="1200" b="0" i="0" u="none" strike="noStrike" kern="1200" dirty="0">
                <a:solidFill>
                  <a:schemeClr val="tx1"/>
                </a:solidFill>
                <a:effectLst/>
                <a:latin typeface="+mn-lt"/>
                <a:ea typeface="+mn-ea"/>
                <a:cs typeface="+mn-cs"/>
              </a:rPr>
              <a:t>2. Teachers can follow up the activity with these questions.  As the questions are in Spanish, students will need to respond in Spanish with the correct form of the Spanish verb. They are available in English on the slide notes for the Foundation version of the activity.</a:t>
            </a:r>
          </a:p>
          <a:p>
            <a:pPr rtl="0"/>
            <a:endParaRPr lang="en-GB" sz="1200" b="0" i="0" u="none" strike="noStrike" kern="1200" dirty="0">
              <a:solidFill>
                <a:schemeClr val="tx1"/>
              </a:solidFill>
              <a:effectLst/>
              <a:latin typeface="+mn-lt"/>
              <a:ea typeface="+mn-ea"/>
              <a:cs typeface="+mn-cs"/>
            </a:endParaRPr>
          </a:p>
          <a:p>
            <a:pPr marL="228600" indent="-228600">
              <a:buFont typeface="+mj-lt"/>
              <a:buAutoNum type="alphaLcPeriod"/>
            </a:pPr>
            <a:r>
              <a:rPr lang="en-GB" b="1" dirty="0"/>
              <a:t>¿</a:t>
            </a:r>
            <a:r>
              <a:rPr lang="en-GB" b="1" dirty="0" err="1"/>
              <a:t>Qué</a:t>
            </a:r>
            <a:r>
              <a:rPr lang="en-GB" b="1" dirty="0"/>
              <a:t> </a:t>
            </a:r>
            <a:r>
              <a:rPr lang="en-GB" b="1" dirty="0" err="1"/>
              <a:t>hizo</a:t>
            </a:r>
            <a:r>
              <a:rPr lang="en-GB" b="1" dirty="0"/>
              <a:t> Lucía </a:t>
            </a:r>
            <a:r>
              <a:rPr lang="en-GB" b="1" dirty="0" err="1"/>
              <a:t>durante</a:t>
            </a:r>
            <a:r>
              <a:rPr lang="en-GB" b="1" dirty="0"/>
              <a:t> el </a:t>
            </a:r>
            <a:r>
              <a:rPr lang="en-GB" b="1" dirty="0" err="1"/>
              <a:t>verano</a:t>
            </a:r>
            <a:r>
              <a:rPr lang="en-GB" b="1" dirty="0"/>
              <a:t>?</a:t>
            </a:r>
          </a:p>
          <a:p>
            <a:pPr marL="228600" indent="-228600">
              <a:buFont typeface="+mj-lt"/>
              <a:buAutoNum type="alphaLcPeriod"/>
            </a:pPr>
            <a:r>
              <a:rPr lang="en-GB" b="1" dirty="0"/>
              <a:t>¿Por </a:t>
            </a:r>
            <a:r>
              <a:rPr lang="en-GB" b="1" dirty="0" err="1"/>
              <a:t>qué</a:t>
            </a:r>
            <a:r>
              <a:rPr lang="en-GB" b="1" dirty="0"/>
              <a:t> </a:t>
            </a:r>
            <a:r>
              <a:rPr lang="en-GB" b="1" dirty="0" err="1"/>
              <a:t>viajó</a:t>
            </a:r>
            <a:r>
              <a:rPr lang="en-GB" b="1" dirty="0"/>
              <a:t> a Granada?</a:t>
            </a:r>
          </a:p>
          <a:p>
            <a:pPr marL="228600" indent="-228600">
              <a:buFont typeface="+mj-lt"/>
              <a:buAutoNum type="alphaLcPeriod"/>
            </a:pPr>
            <a:r>
              <a:rPr lang="en-GB" b="1" dirty="0"/>
              <a:t>¿</a:t>
            </a:r>
            <a:r>
              <a:rPr lang="en-GB" b="1" dirty="0" err="1"/>
              <a:t>Cuándo</a:t>
            </a:r>
            <a:r>
              <a:rPr lang="en-GB" b="1" dirty="0"/>
              <a:t> </a:t>
            </a:r>
            <a:r>
              <a:rPr lang="en-GB" b="1" dirty="0" err="1"/>
              <a:t>visitó</a:t>
            </a:r>
            <a:r>
              <a:rPr lang="en-GB" b="1" dirty="0"/>
              <a:t> el </a:t>
            </a:r>
            <a:r>
              <a:rPr lang="en-GB" b="1" dirty="0" err="1"/>
              <a:t>museo</a:t>
            </a:r>
            <a:r>
              <a:rPr lang="en-GB" b="1" dirty="0"/>
              <a:t>?</a:t>
            </a:r>
          </a:p>
          <a:p>
            <a:pPr marL="228600" indent="-228600">
              <a:buFont typeface="+mj-lt"/>
              <a:buAutoNum type="alphaLcPeriod"/>
            </a:pPr>
            <a:r>
              <a:rPr lang="en-GB" b="1" dirty="0"/>
              <a:t>¿Por </a:t>
            </a:r>
            <a:r>
              <a:rPr lang="en-GB" b="1" dirty="0" err="1"/>
              <a:t>qué</a:t>
            </a:r>
            <a:r>
              <a:rPr lang="en-GB" b="1" dirty="0"/>
              <a:t> </a:t>
            </a:r>
            <a:r>
              <a:rPr lang="en-GB" b="1" dirty="0" err="1"/>
              <a:t>pasó</a:t>
            </a:r>
            <a:r>
              <a:rPr lang="en-GB" b="1" dirty="0"/>
              <a:t> un mal </a:t>
            </a:r>
            <a:r>
              <a:rPr lang="en-GB" b="1" dirty="0" err="1"/>
              <a:t>rato</a:t>
            </a:r>
            <a:r>
              <a:rPr lang="en-GB" b="1" dirty="0"/>
              <a:t>?</a:t>
            </a:r>
          </a:p>
          <a:p>
            <a:pPr marL="228600" indent="-228600">
              <a:buFont typeface="+mj-lt"/>
              <a:buAutoNum type="alphaLcPeriod"/>
            </a:pPr>
            <a:r>
              <a:rPr lang="en-GB" b="1" dirty="0"/>
              <a:t>¿</a:t>
            </a:r>
            <a:r>
              <a:rPr lang="en-GB" b="1" dirty="0" err="1"/>
              <a:t>Qué</a:t>
            </a:r>
            <a:r>
              <a:rPr lang="en-GB" b="1" dirty="0"/>
              <a:t> </a:t>
            </a:r>
            <a:r>
              <a:rPr lang="en-GB" b="1" dirty="0" err="1"/>
              <a:t>pidió</a:t>
            </a:r>
            <a:r>
              <a:rPr lang="en-GB" b="1" dirty="0"/>
              <a:t> a </a:t>
            </a:r>
            <a:r>
              <a:rPr lang="en-GB" b="1" dirty="0" err="1"/>
              <a:t>su</a:t>
            </a:r>
            <a:r>
              <a:rPr lang="en-GB" b="1" dirty="0"/>
              <a:t> amiga?</a:t>
            </a:r>
          </a:p>
          <a:p>
            <a:pPr marL="228600" indent="-228600">
              <a:buFont typeface="+mj-lt"/>
              <a:buAutoNum type="alphaLcPeriod"/>
            </a:pPr>
            <a:r>
              <a:rPr lang="en-GB" b="1" dirty="0"/>
              <a:t>¿</a:t>
            </a:r>
            <a:r>
              <a:rPr lang="en-GB" b="1" dirty="0" err="1"/>
              <a:t>Cómo</a:t>
            </a:r>
            <a:r>
              <a:rPr lang="en-GB" b="1" dirty="0"/>
              <a:t> </a:t>
            </a:r>
            <a:r>
              <a:rPr lang="en-GB" b="1" dirty="0" err="1"/>
              <a:t>resolvió</a:t>
            </a:r>
            <a:r>
              <a:rPr lang="en-GB" b="1" dirty="0"/>
              <a:t> el </a:t>
            </a:r>
            <a:r>
              <a:rPr lang="en-GB" b="1" dirty="0" err="1"/>
              <a:t>problema</a:t>
            </a:r>
            <a:r>
              <a:rPr lang="en-GB" b="1" dirty="0"/>
              <a:t> al final?</a:t>
            </a:r>
          </a:p>
          <a:p>
            <a:endParaRPr lang="en-ES" b="0" dirty="0"/>
          </a:p>
        </p:txBody>
      </p:sp>
      <p:sp>
        <p:nvSpPr>
          <p:cNvPr id="4" name="Slide Number Placeholder 3"/>
          <p:cNvSpPr>
            <a:spLocks noGrp="1"/>
          </p:cNvSpPr>
          <p:nvPr>
            <p:ph type="sldNum" sz="quarter" idx="5"/>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2154001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5 minutes</a:t>
            </a:r>
            <a:endParaRPr lang="en-ES" b="1" dirty="0"/>
          </a:p>
          <a:p>
            <a:endParaRPr lang="en-ES" b="1" dirty="0"/>
          </a:p>
          <a:p>
            <a:r>
              <a:rPr lang="en-ES" b="1" dirty="0"/>
              <a:t>Aim:</a:t>
            </a:r>
            <a:r>
              <a:rPr lang="en-GB" b="1" dirty="0"/>
              <a:t> </a:t>
            </a:r>
            <a:r>
              <a:rPr lang="en-GB" b="0" dirty="0"/>
              <a:t>to recap SSCs [</a:t>
            </a:r>
            <a:r>
              <a:rPr lang="en-GB" b="0" dirty="0" err="1"/>
              <a:t>ge</a:t>
            </a:r>
            <a:r>
              <a:rPr lang="en-GB" b="0" dirty="0"/>
              <a:t>] and [</a:t>
            </a:r>
            <a:r>
              <a:rPr lang="en-GB" b="0" dirty="0" err="1"/>
              <a:t>gue</a:t>
            </a:r>
            <a:r>
              <a:rPr lang="en-GB" b="0" dirty="0"/>
              <a:t>] and practise reading aloud a short text.</a:t>
            </a:r>
            <a:endParaRPr lang="en-ES" b="1" dirty="0"/>
          </a:p>
          <a:p>
            <a:endParaRPr lang="en-ES" b="1" dirty="0"/>
          </a:p>
          <a:p>
            <a:r>
              <a:rPr lang="en-ES" b="1" dirty="0"/>
              <a:t>Procedure:</a:t>
            </a:r>
            <a:r>
              <a:rPr lang="en-GB" b="1" dirty="0"/>
              <a:t> </a:t>
            </a:r>
            <a:endParaRPr lang="en-GB" b="0" dirty="0"/>
          </a:p>
          <a:p>
            <a:pPr marL="228600" indent="-228600">
              <a:buAutoNum type="arabicPeriod"/>
            </a:pPr>
            <a:r>
              <a:rPr lang="en-GB" b="0" dirty="0"/>
              <a:t>Students take it in turns to read a sentence each from the postcard.</a:t>
            </a:r>
          </a:p>
          <a:p>
            <a:pPr marL="228600" indent="-228600">
              <a:buAutoNum type="arabicPeriod"/>
            </a:pPr>
            <a:r>
              <a:rPr lang="en-GB" b="0" dirty="0"/>
              <a:t>After the activity, the teacher can ask students how to pronounce each of the words on the board which contain SSCs [</a:t>
            </a:r>
            <a:r>
              <a:rPr lang="en-GB" b="0" dirty="0" err="1"/>
              <a:t>gue</a:t>
            </a:r>
            <a:r>
              <a:rPr lang="en-GB" b="0" dirty="0"/>
              <a:t>] or [</a:t>
            </a:r>
            <a:r>
              <a:rPr lang="en-GB" b="0" dirty="0" err="1"/>
              <a:t>ge</a:t>
            </a:r>
            <a:r>
              <a:rPr lang="en-GB" b="0" dirty="0"/>
              <a:t>].</a:t>
            </a:r>
          </a:p>
          <a:p>
            <a:pPr marL="228600" indent="-228600">
              <a:buAutoNum type="arabicPeriod"/>
            </a:pPr>
            <a:r>
              <a:rPr lang="en-GB" b="0" dirty="0"/>
              <a:t>Audio is available if teachers want to add in a ‘listen and check’ stage.</a:t>
            </a:r>
          </a:p>
          <a:p>
            <a:pPr marL="228600" indent="-228600">
              <a:buAutoNum type="arabicPeriod"/>
            </a:pPr>
            <a:r>
              <a:rPr lang="en-GB" b="0" dirty="0"/>
              <a:t>Teachers may then want to finish the activity by asking students to suggest some of the things that Valencia is famous for.</a:t>
            </a:r>
            <a:endParaRPr lang="en-GB" dirty="0"/>
          </a:p>
          <a:p>
            <a:endParaRPr lang="en-GB" dirty="0"/>
          </a:p>
          <a:p>
            <a:r>
              <a:rPr lang="en-GB" dirty="0"/>
              <a:t>Photo by Nacho </a:t>
            </a:r>
            <a:r>
              <a:rPr lang="en-GB" dirty="0" err="1"/>
              <a:t>Pinotos</a:t>
            </a:r>
            <a:r>
              <a:rPr lang="en-GB" dirty="0"/>
              <a:t> from Barcelona, available at: https://commons.wikimedia.org/wiki/File:Horchata_(8508343768).jpg. </a:t>
            </a:r>
          </a:p>
          <a:p>
            <a:r>
              <a:rPr lang="en-GB" dirty="0"/>
              <a:t>License: </a:t>
            </a:r>
            <a:r>
              <a:rPr lang="en-US" sz="1200" b="0" i="0" u="sng"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Attribution 2.0 Generic</a:t>
            </a:r>
            <a:r>
              <a:rPr lang="en-US" sz="1200" b="0" i="0" kern="1200" dirty="0">
                <a:solidFill>
                  <a:schemeClr val="tx1"/>
                </a:solidFill>
                <a:effectLst/>
                <a:latin typeface="+mn-lt"/>
                <a:ea typeface="+mn-ea"/>
                <a:cs typeface="+mn-cs"/>
              </a:rPr>
              <a:t> </a:t>
            </a:r>
          </a:p>
          <a:p>
            <a:r>
              <a:rPr lang="pt-BR" dirty="0"/>
              <a:t>Nacho Pintos from Barcelona, CC BY 2.0 &lt;https://creativecommons.org/licenses/by/2.0&gt;, via Wikimedia Commons</a:t>
            </a:r>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10757800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4 minutes</a:t>
            </a:r>
            <a:br>
              <a:rPr lang="en-US" b="1" dirty="0"/>
            </a:br>
            <a:br>
              <a:rPr lang="en-US" b="1" dirty="0"/>
            </a:br>
            <a:r>
              <a:rPr lang="en-US" b="1" dirty="0"/>
              <a:t>Aim: </a:t>
            </a:r>
            <a:r>
              <a:rPr lang="en-US" b="0" dirty="0"/>
              <a:t>to </a:t>
            </a:r>
            <a:r>
              <a:rPr lang="en-US" b="0" dirty="0" err="1"/>
              <a:t>practise</a:t>
            </a:r>
            <a:r>
              <a:rPr lang="en-US" b="0" dirty="0"/>
              <a:t> written identification of prenominal adjectives within a text; to check understanding how where they are used in Spanish</a:t>
            </a:r>
            <a:endParaRPr lang="en-US" dirty="0"/>
          </a:p>
          <a:p>
            <a:pPr marL="0" lvl="0" indent="0" algn="l" rtl="0">
              <a:spcBef>
                <a:spcPts val="0"/>
              </a:spcBef>
              <a:spcAft>
                <a:spcPts val="0"/>
              </a:spcAft>
              <a:buNone/>
            </a:pPr>
            <a:br>
              <a:rPr lang="en-US" b="0" dirty="0"/>
            </a:br>
            <a:r>
              <a:rPr lang="en-US" b="1" dirty="0"/>
              <a:t>Procedure:</a:t>
            </a:r>
            <a:br>
              <a:rPr lang="en-US" dirty="0"/>
            </a:br>
            <a:r>
              <a:rPr lang="en-US" dirty="0"/>
              <a:t>1. Teacher prompts students to identify prenominal adjectives in the text. The one-minute timer compels students to focus their attention and process the language more quickly, appropriate to the task and level of prior engagement with the text.</a:t>
            </a:r>
          </a:p>
          <a:p>
            <a:pPr marL="0" lvl="0" indent="0" algn="l" rtl="0">
              <a:spcBef>
                <a:spcPts val="0"/>
              </a:spcBef>
              <a:spcAft>
                <a:spcPts val="0"/>
              </a:spcAft>
              <a:buNone/>
            </a:pPr>
            <a:r>
              <a:rPr lang="en-US" dirty="0"/>
              <a:t>2. Teacher then elicits each prenominal adjective from students (individually or chorally), clicking to highlight each example in the text (sequentially) in response to students’ contributions.</a:t>
            </a:r>
            <a:br>
              <a:rPr lang="en-US" dirty="0"/>
            </a:br>
            <a:r>
              <a:rPr lang="en-US" dirty="0"/>
              <a:t>3. Teachers may want to prompt to revisit additional knowledge, appropriate to the level of the class – e.g., </a:t>
            </a:r>
            <a:r>
              <a:rPr lang="en-GB" sz="1200" dirty="0"/>
              <a:t>How many forms of ‘</a:t>
            </a:r>
            <a:r>
              <a:rPr lang="en-GB" sz="1200" dirty="0" err="1"/>
              <a:t>alguno</a:t>
            </a:r>
            <a:r>
              <a:rPr lang="en-GB" sz="1200" dirty="0"/>
              <a:t>’ are used? Why? Which adjective does not follow the rule?</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10771697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0" u="none" strike="noStrike" kern="1200" dirty="0">
                <a:solidFill>
                  <a:schemeClr val="tx1"/>
                </a:solidFill>
                <a:effectLst/>
                <a:latin typeface="+mn-lt"/>
                <a:ea typeface="+mn-ea"/>
                <a:cs typeface="+mn-cs"/>
              </a:rPr>
              <a:t>Timing: </a:t>
            </a:r>
            <a:r>
              <a:rPr lang="en-GB" sz="1200" b="0" i="0" u="none" strike="noStrike" kern="1200" dirty="0">
                <a:solidFill>
                  <a:schemeClr val="tx1"/>
                </a:solidFill>
                <a:effectLst/>
                <a:latin typeface="+mn-lt"/>
                <a:ea typeface="+mn-ea"/>
                <a:cs typeface="+mn-cs"/>
              </a:rPr>
              <a:t>10 minutes (including checking, three slides)</a:t>
            </a:r>
            <a:br>
              <a:rPr lang="en-GB" sz="1200" b="0" i="0" u="none" strike="noStrike" kern="1200" dirty="0">
                <a:solidFill>
                  <a:schemeClr val="tx1"/>
                </a:solidFill>
                <a:effectLst/>
                <a:latin typeface="+mn-lt"/>
                <a:ea typeface="+mn-ea"/>
                <a:cs typeface="+mn-cs"/>
              </a:rPr>
            </a:br>
            <a:br>
              <a:rPr lang="en-GB" sz="1200" b="1"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Aim: </a:t>
            </a:r>
          </a:p>
          <a:p>
            <a:pPr rtl="0"/>
            <a:r>
              <a:rPr lang="en-GB" sz="1200" b="0" i="0" u="none" strike="noStrike" kern="1200" dirty="0">
                <a:solidFill>
                  <a:schemeClr val="tx1"/>
                </a:solidFill>
                <a:effectLst/>
                <a:latin typeface="+mn-lt"/>
                <a:ea typeface="+mn-ea"/>
                <a:cs typeface="+mn-cs"/>
              </a:rPr>
              <a:t>1. to practise written production of questions in the </a:t>
            </a:r>
            <a:r>
              <a:rPr lang="en-GB" sz="1200" b="0" i="0" u="none" strike="noStrike" kern="1200" dirty="0" err="1">
                <a:solidFill>
                  <a:schemeClr val="tx1"/>
                </a:solidFill>
                <a:effectLst/>
                <a:latin typeface="+mn-lt"/>
                <a:ea typeface="+mn-ea"/>
                <a:cs typeface="+mn-cs"/>
              </a:rPr>
              <a:t>preterite</a:t>
            </a:r>
            <a:r>
              <a:rPr lang="en-GB" sz="1200" b="0" i="0" u="none" strike="noStrike" kern="1200" dirty="0">
                <a:solidFill>
                  <a:schemeClr val="tx1"/>
                </a:solidFill>
                <a:effectLst/>
                <a:latin typeface="+mn-lt"/>
                <a:ea typeface="+mn-ea"/>
                <a:cs typeface="+mn-cs"/>
              </a:rPr>
              <a:t> tense.</a:t>
            </a:r>
          </a:p>
          <a:p>
            <a:pPr rtl="0"/>
            <a:r>
              <a:rPr lang="en-GB" sz="1200" b="0" i="0" u="none" strike="noStrike" kern="1200" dirty="0">
                <a:solidFill>
                  <a:schemeClr val="tx1"/>
                </a:solidFill>
                <a:effectLst/>
                <a:latin typeface="+mn-lt"/>
                <a:ea typeface="+mn-ea"/>
                <a:cs typeface="+mn-cs"/>
              </a:rPr>
              <a:t>2. to practise the use of ‘</a:t>
            </a:r>
            <a:r>
              <a:rPr lang="en-GB" sz="1200" b="0" i="0" u="none" strike="noStrike" kern="1200" dirty="0" err="1">
                <a:solidFill>
                  <a:schemeClr val="tx1"/>
                </a:solidFill>
                <a:effectLst/>
                <a:latin typeface="+mn-lt"/>
                <a:ea typeface="+mn-ea"/>
                <a:cs typeface="+mn-cs"/>
              </a:rPr>
              <a:t>algún</a:t>
            </a:r>
            <a:r>
              <a:rPr lang="en-GB" sz="1200" b="0" i="0" u="none" strike="noStrike" kern="1200" dirty="0">
                <a:solidFill>
                  <a:schemeClr val="tx1"/>
                </a:solidFill>
                <a:effectLst/>
                <a:latin typeface="+mn-lt"/>
                <a:ea typeface="+mn-ea"/>
                <a:cs typeface="+mn-cs"/>
              </a:rPr>
              <a:t>/a/</a:t>
            </a:r>
            <a:r>
              <a:rPr lang="en-GB" sz="1200" b="0" i="0" u="none" strike="noStrike" kern="1200" dirty="0" err="1">
                <a:solidFill>
                  <a:schemeClr val="tx1"/>
                </a:solidFill>
                <a:effectLst/>
                <a:latin typeface="+mn-lt"/>
                <a:ea typeface="+mn-ea"/>
                <a:cs typeface="+mn-cs"/>
              </a:rPr>
              <a:t>os</a:t>
            </a:r>
            <a:r>
              <a:rPr lang="en-GB" sz="1200" b="0" i="0" u="none" strike="noStrike" kern="1200" dirty="0">
                <a:solidFill>
                  <a:schemeClr val="tx1"/>
                </a:solidFill>
                <a:effectLst/>
                <a:latin typeface="+mn-lt"/>
                <a:ea typeface="+mn-ea"/>
                <a:cs typeface="+mn-cs"/>
              </a:rPr>
              <a:t>/as’.</a:t>
            </a:r>
          </a:p>
          <a:p>
            <a:pPr rtl="0"/>
            <a:r>
              <a:rPr lang="en-GB" sz="1200" b="0" i="0" u="none" strike="noStrike" kern="1200" dirty="0">
                <a:solidFill>
                  <a:schemeClr val="tx1"/>
                </a:solidFill>
                <a:effectLst/>
                <a:latin typeface="+mn-lt"/>
                <a:ea typeface="+mn-ea"/>
                <a:cs typeface="+mn-cs"/>
              </a:rPr>
              <a:t>3. to practise the use of prenominal adjectives.</a:t>
            </a:r>
            <a:br>
              <a:rPr lang="en-GB" sz="1200" b="0" i="0" u="none" strike="noStrike" kern="1200" dirty="0">
                <a:solidFill>
                  <a:schemeClr val="tx1"/>
                </a:solidFill>
                <a:effectLst/>
                <a:latin typeface="+mn-lt"/>
                <a:ea typeface="+mn-ea"/>
                <a:cs typeface="+mn-cs"/>
              </a:rPr>
            </a:br>
            <a:endParaRPr lang="en-GB" sz="1200" b="0" i="0" u="none" strike="noStrike" kern="1200" dirty="0">
              <a:solidFill>
                <a:schemeClr val="tx1"/>
              </a:solidFill>
              <a:effectLst/>
              <a:latin typeface="+mn-lt"/>
              <a:ea typeface="+mn-ea"/>
              <a:cs typeface="+mn-cs"/>
            </a:endParaRPr>
          </a:p>
          <a:p>
            <a:pPr marL="0" indent="0" rtl="0">
              <a:buNone/>
            </a:pPr>
            <a:r>
              <a:rPr lang="en-GB" sz="1200" b="1" i="0" u="none" strike="noStrike" kern="1200" dirty="0">
                <a:solidFill>
                  <a:schemeClr val="tx1"/>
                </a:solidFill>
                <a:effectLst/>
                <a:latin typeface="+mn-lt"/>
                <a:ea typeface="+mn-ea"/>
                <a:cs typeface="+mn-cs"/>
              </a:rPr>
              <a:t>Procedure:</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1. Student A translates the questions on the left, Student B the questions on the right.</a:t>
            </a:r>
          </a:p>
          <a:p>
            <a:pPr rtl="0"/>
            <a:r>
              <a:rPr lang="en-GB" sz="1200" b="0" i="0" u="none" strike="noStrike" kern="1200" dirty="0">
                <a:solidFill>
                  <a:schemeClr val="tx1"/>
                </a:solidFill>
                <a:effectLst/>
                <a:latin typeface="+mn-lt"/>
                <a:ea typeface="+mn-ea"/>
                <a:cs typeface="+mn-cs"/>
              </a:rPr>
              <a:t>2. Time permitting, students can be asked to write two additional questions.</a:t>
            </a:r>
          </a:p>
          <a:p>
            <a:pPr rtl="0"/>
            <a:r>
              <a:rPr lang="en-GB" sz="1200" b="0" i="0" u="none" strike="noStrike" kern="1200" dirty="0">
                <a:solidFill>
                  <a:schemeClr val="tx1"/>
                </a:solidFill>
                <a:effectLst/>
                <a:latin typeface="+mn-lt"/>
                <a:ea typeface="+mn-ea"/>
                <a:cs typeface="+mn-cs"/>
              </a:rPr>
              <a:t>3. Tell students that they will have an opportunity to check their questions, before they use them to interview their partner.</a:t>
            </a:r>
          </a:p>
          <a:p>
            <a:pPr rtl="0"/>
            <a:br>
              <a:rPr lang="en-GB" sz="1200" b="0" i="0" u="none" strike="noStrike" kern="1200" dirty="0">
                <a:solidFill>
                  <a:schemeClr val="tx1"/>
                </a:solidFill>
                <a:effectLst/>
                <a:latin typeface="+mn-lt"/>
                <a:ea typeface="+mn-ea"/>
                <a:cs typeface="+mn-cs"/>
              </a:rPr>
            </a:br>
            <a:r>
              <a:rPr lang="en-GB" sz="1200" b="0" i="1" u="none" strike="noStrike" kern="1200" dirty="0">
                <a:solidFill>
                  <a:schemeClr val="tx1"/>
                </a:solidFill>
                <a:effectLst/>
                <a:latin typeface="+mn-lt"/>
                <a:ea typeface="+mn-ea"/>
                <a:cs typeface="+mn-cs"/>
              </a:rPr>
              <a:t>Note</a:t>
            </a:r>
            <a:r>
              <a:rPr lang="en-GB" sz="1200" b="0" i="0" u="none" strike="noStrike" kern="1200" dirty="0">
                <a:solidFill>
                  <a:schemeClr val="tx1"/>
                </a:solidFill>
                <a:effectLst/>
                <a:latin typeface="+mn-lt"/>
                <a:ea typeface="+mn-ea"/>
                <a:cs typeface="+mn-cs"/>
              </a:rPr>
              <a:t>: Teachers may need to offer students additional support with the task, as appropriate to the needs of the class or individuals within it.</a:t>
            </a:r>
          </a:p>
        </p:txBody>
      </p:sp>
      <p:sp>
        <p:nvSpPr>
          <p:cNvPr id="4" name="Slide Number Placeholder 3"/>
          <p:cNvSpPr>
            <a:spLocks noGrp="1"/>
          </p:cNvSpPr>
          <p:nvPr>
            <p:ph type="sldNum" sz="quarter" idx="5"/>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41913222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Procedure:</a:t>
            </a:r>
            <a:br>
              <a:rPr lang="en-US" dirty="0"/>
            </a:br>
            <a:r>
              <a:rPr lang="en-US" dirty="0"/>
              <a:t>1. Person B turns away from the board.  (S/he could pair up to compare answers with another B student for one minute, whilst Person As check their answers).</a:t>
            </a:r>
          </a:p>
          <a:p>
            <a:pPr marL="0" lvl="0" indent="0" algn="l" rtl="0">
              <a:spcBef>
                <a:spcPts val="0"/>
              </a:spcBef>
              <a:spcAft>
                <a:spcPts val="0"/>
              </a:spcAft>
              <a:buNone/>
            </a:pPr>
            <a:r>
              <a:rPr lang="en-US" dirty="0"/>
              <a:t>2. Click to animate answers.</a:t>
            </a:r>
            <a:br>
              <a:rPr lang="en-US" dirty="0"/>
            </a:br>
            <a:r>
              <a:rPr lang="en-US" dirty="0"/>
              <a:t>3. Person A has one minute to check and correct answers.</a:t>
            </a:r>
            <a:br>
              <a:rPr lang="en-US" dirty="0"/>
            </a:br>
            <a:br>
              <a:rPr lang="en-GB" sz="1200" b="0" i="0" u="none" strike="noStrike" kern="1200" dirty="0">
                <a:solidFill>
                  <a:schemeClr val="tx1"/>
                </a:solidFill>
                <a:effectLst/>
                <a:latin typeface="+mn-lt"/>
                <a:ea typeface="+mn-ea"/>
                <a:cs typeface="+mn-cs"/>
              </a:rPr>
            </a:br>
            <a:r>
              <a:rPr lang="en-GB" sz="1200" b="0" i="1" u="none" strike="noStrike" kern="1200" dirty="0">
                <a:solidFill>
                  <a:schemeClr val="tx1"/>
                </a:solidFill>
                <a:effectLst/>
                <a:latin typeface="+mn-lt"/>
                <a:ea typeface="+mn-ea"/>
                <a:cs typeface="+mn-cs"/>
              </a:rPr>
              <a:t>Note</a:t>
            </a:r>
            <a:r>
              <a:rPr lang="en-GB" sz="1200" b="0" i="0" u="none" strike="noStrike" kern="1200" dirty="0">
                <a:solidFill>
                  <a:schemeClr val="tx1"/>
                </a:solidFill>
                <a:effectLst/>
                <a:latin typeface="+mn-lt"/>
                <a:ea typeface="+mn-ea"/>
                <a:cs typeface="+mn-cs"/>
              </a:rPr>
              <a:t>: Teachers may need to offer students additional support with the task, as appropriate to the needs of the class or individuals within it.</a:t>
            </a:r>
          </a:p>
        </p:txBody>
      </p:sp>
      <p:sp>
        <p:nvSpPr>
          <p:cNvPr id="4" name="Slide Number Placeholder 3"/>
          <p:cNvSpPr>
            <a:spLocks noGrp="1"/>
          </p:cNvSpPr>
          <p:nvPr>
            <p:ph type="sldNum" sz="quarter" idx="5"/>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13291379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Procedure:</a:t>
            </a:r>
            <a:br>
              <a:rPr lang="en-US" dirty="0"/>
            </a:br>
            <a:r>
              <a:rPr lang="en-US" dirty="0"/>
              <a:t>1. Person A turns away from the board.  (S/he could pair up to compare answers with another A student for one minute, whilst Person Bs check their answers).</a:t>
            </a:r>
          </a:p>
          <a:p>
            <a:pPr marL="0" lvl="0" indent="0" algn="l" rtl="0">
              <a:spcBef>
                <a:spcPts val="0"/>
              </a:spcBef>
              <a:spcAft>
                <a:spcPts val="0"/>
              </a:spcAft>
              <a:buNone/>
            </a:pPr>
            <a:r>
              <a:rPr lang="en-US" dirty="0"/>
              <a:t>2. Click to animate answers.</a:t>
            </a:r>
            <a:br>
              <a:rPr lang="en-US" dirty="0"/>
            </a:br>
            <a:r>
              <a:rPr lang="en-US" dirty="0"/>
              <a:t>3. Person B has one minute to check and correct answers.</a:t>
            </a:r>
            <a:br>
              <a:rPr lang="en-US" dirty="0"/>
            </a:br>
            <a:br>
              <a:rPr lang="en-GB" sz="1200" b="0" i="0" u="none" strike="noStrike" kern="1200" dirty="0">
                <a:solidFill>
                  <a:schemeClr val="tx1"/>
                </a:solidFill>
                <a:effectLst/>
                <a:latin typeface="+mn-lt"/>
                <a:ea typeface="+mn-ea"/>
                <a:cs typeface="+mn-cs"/>
              </a:rPr>
            </a:br>
            <a:r>
              <a:rPr lang="en-GB" sz="1200" b="0" i="1" u="none" strike="noStrike" kern="1200" dirty="0">
                <a:solidFill>
                  <a:schemeClr val="tx1"/>
                </a:solidFill>
                <a:effectLst/>
                <a:latin typeface="+mn-lt"/>
                <a:ea typeface="+mn-ea"/>
                <a:cs typeface="+mn-cs"/>
              </a:rPr>
              <a:t>Note</a:t>
            </a:r>
            <a:r>
              <a:rPr lang="en-GB" sz="1200" b="0" i="0" u="none" strike="noStrike" kern="1200" dirty="0">
                <a:solidFill>
                  <a:schemeClr val="tx1"/>
                </a:solidFill>
                <a:effectLst/>
                <a:latin typeface="+mn-lt"/>
                <a:ea typeface="+mn-ea"/>
                <a:cs typeface="+mn-cs"/>
              </a:rPr>
              <a:t>: Teachers may need to offer students additional support with the task, as appropriate to the needs of the class or individuals within it.</a:t>
            </a:r>
          </a:p>
        </p:txBody>
      </p:sp>
      <p:sp>
        <p:nvSpPr>
          <p:cNvPr id="4" name="Slide Number Placeholder 3"/>
          <p:cNvSpPr>
            <a:spLocks noGrp="1"/>
          </p:cNvSpPr>
          <p:nvPr>
            <p:ph type="sldNum" sz="quarter" idx="5"/>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25098446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8 minutes (three slides)</a:t>
            </a:r>
            <a:br>
              <a:rPr lang="en-GB" dirty="0"/>
            </a:br>
            <a:br>
              <a:rPr lang="en-GB" b="1" dirty="0"/>
            </a:br>
            <a:r>
              <a:rPr lang="en-GB" b="1" dirty="0"/>
              <a:t>Aim: </a:t>
            </a:r>
            <a:r>
              <a:rPr lang="en-GB" b="0" dirty="0"/>
              <a:t>To model the speaking/listening activity.</a:t>
            </a:r>
            <a:br>
              <a:rPr lang="en-GB" b="0" dirty="0"/>
            </a:br>
            <a:br>
              <a:rPr lang="en-GB" dirty="0"/>
            </a:br>
            <a:r>
              <a:rPr lang="en-GB" b="1" dirty="0"/>
              <a:t>Procedure:</a:t>
            </a:r>
            <a:br>
              <a:rPr lang="en-GB" dirty="0"/>
            </a:br>
            <a:r>
              <a:rPr lang="en-GB" dirty="0"/>
              <a:t>Click through the animations carefully to show the steps for the activity.</a:t>
            </a:r>
          </a:p>
          <a:p>
            <a:pPr marL="0" lvl="0" indent="0" algn="l" rtl="0">
              <a:spcBef>
                <a:spcPts val="0"/>
              </a:spcBef>
              <a:spcAft>
                <a:spcPts val="0"/>
              </a:spcAft>
              <a:buNone/>
            </a:pPr>
            <a:r>
              <a:rPr lang="en-GB" dirty="0"/>
              <a:t>Note that there will be a variety of sentence endings and not all will be appropriate for every verb.</a:t>
            </a:r>
            <a:endParaRPr dirty="0"/>
          </a:p>
          <a:p>
            <a:pPr marL="0" lvl="0" indent="0" algn="l" rtl="0">
              <a:spcBef>
                <a:spcPts val="0"/>
              </a:spcBef>
              <a:spcAft>
                <a:spcPts val="0"/>
              </a:spcAft>
              <a:buNone/>
            </a:pPr>
            <a:endParaRPr dirty="0"/>
          </a:p>
        </p:txBody>
      </p:sp>
      <p:sp>
        <p:nvSpPr>
          <p:cNvPr id="400" name="Google Shape;40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Font typeface="+mj-lt"/>
              <a:buNone/>
            </a:pPr>
            <a:r>
              <a:rPr lang="en-GB" b="1" dirty="0"/>
              <a:t>Aim: </a:t>
            </a:r>
            <a:r>
              <a:rPr lang="en-GB" b="0" dirty="0"/>
              <a:t>to practise spoken production of prepared questions, without reference to notes, but with English translations as support.</a:t>
            </a:r>
            <a:br>
              <a:rPr lang="en-GB" b="0" dirty="0"/>
            </a:br>
            <a:br>
              <a:rPr lang="en-GB" b="0" dirty="0"/>
            </a:br>
            <a:r>
              <a:rPr lang="en-GB" b="1" dirty="0"/>
              <a:t>Procedure:</a:t>
            </a:r>
            <a:endParaRPr lang="en-GB" dirty="0"/>
          </a:p>
          <a:p>
            <a:pPr marL="228600" indent="-228600">
              <a:buFont typeface="+mj-lt"/>
              <a:buAutoNum type="arabicPeriod"/>
            </a:pPr>
            <a:r>
              <a:rPr lang="en-ES" dirty="0"/>
              <a:t>Student A faces away from the board and starts by asking their question in Spanish to Student B.</a:t>
            </a:r>
          </a:p>
          <a:p>
            <a:pPr marL="228600" indent="-228600">
              <a:buFont typeface="+mj-lt"/>
              <a:buAutoNum type="arabicPeriod"/>
            </a:pPr>
            <a:r>
              <a:rPr lang="en-ES" dirty="0"/>
              <a:t>Student B listens out for the verb ending. </a:t>
            </a:r>
            <a:endParaRPr lang="en-GB" dirty="0"/>
          </a:p>
          <a:p>
            <a:pPr marL="228600" indent="-228600">
              <a:buFont typeface="+mj-lt"/>
              <a:buAutoNum type="arabicPeriod"/>
            </a:pPr>
            <a:r>
              <a:rPr lang="en-GB" dirty="0"/>
              <a:t>Student B looks at the yellow table and chooses a verb to answer with, </a:t>
            </a:r>
            <a:r>
              <a:rPr lang="en-GB" b="0" dirty="0"/>
              <a:t>taking care to use </a:t>
            </a:r>
            <a:r>
              <a:rPr lang="en-GB" b="1" dirty="0"/>
              <a:t>the correct verb ending </a:t>
            </a:r>
            <a:r>
              <a:rPr lang="en-GB" b="0" dirty="0"/>
              <a:t>according to if the question has been asked about you (with the –</a:t>
            </a:r>
            <a:r>
              <a:rPr lang="en-GB" b="0" dirty="0" err="1"/>
              <a:t>aste</a:t>
            </a:r>
            <a:r>
              <a:rPr lang="en-GB" b="0" dirty="0"/>
              <a:t> ending) or s/he (with the -</a:t>
            </a:r>
            <a:r>
              <a:rPr lang="en-GB" b="0" dirty="0" err="1"/>
              <a:t>ó</a:t>
            </a:r>
            <a:r>
              <a:rPr lang="en-GB" b="0" dirty="0"/>
              <a:t> ending). </a:t>
            </a:r>
            <a:endParaRPr lang="en-GB" dirty="0"/>
          </a:p>
          <a:p>
            <a:pPr marL="228600" indent="-228600">
              <a:buFont typeface="+mj-lt"/>
              <a:buAutoNum type="arabicPeriod"/>
            </a:pPr>
            <a:r>
              <a:rPr lang="en-GB" dirty="0"/>
              <a:t>Student B finishes their phrase with an appropriate option from the second column (</a:t>
            </a:r>
            <a:r>
              <a:rPr lang="en-GB" u="sng" dirty="0"/>
              <a:t>option for Higher</a:t>
            </a:r>
            <a:r>
              <a:rPr lang="en-GB" dirty="0"/>
              <a:t>: students could be encouraged to think of their own appropriate ending).</a:t>
            </a:r>
            <a:endParaRPr lang="en-ES" dirty="0"/>
          </a:p>
          <a:p>
            <a:pPr marL="228600" indent="-228600">
              <a:buFont typeface="+mj-lt"/>
              <a:buAutoNum type="arabicPeriod"/>
            </a:pPr>
            <a:r>
              <a:rPr lang="en-ES" dirty="0"/>
              <a:t>Student A then writes the phrase in English</a:t>
            </a:r>
            <a:r>
              <a:rPr lang="en-GB" dirty="0"/>
              <a:t>.</a:t>
            </a:r>
            <a:endParaRPr lang="en-ES"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Note</a:t>
            </a:r>
            <a:r>
              <a:rPr lang="en-GB" dirty="0"/>
              <a:t>: the task has been prepared in this way to avoid printing, and handing out copies.  If preferred, teachers could print and distribute the handout provided.</a:t>
            </a:r>
            <a:endParaRPr dirty="0"/>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Font typeface="+mj-lt"/>
              <a:buNone/>
            </a:pPr>
            <a:r>
              <a:rPr lang="en-GB" b="1" dirty="0"/>
              <a:t>Aim: </a:t>
            </a:r>
            <a:r>
              <a:rPr lang="en-GB" b="0" dirty="0"/>
              <a:t>to practise spoken production of prepared questions, without reference to notes, but with English translations as support.</a:t>
            </a:r>
            <a:br>
              <a:rPr lang="en-GB" b="0" dirty="0"/>
            </a:br>
            <a:br>
              <a:rPr lang="en-GB" b="0" dirty="0"/>
            </a:br>
            <a:r>
              <a:rPr lang="en-GB" b="1" dirty="0"/>
              <a:t>Procedure:</a:t>
            </a:r>
            <a:endParaRPr lang="en-GB" dirty="0"/>
          </a:p>
          <a:p>
            <a:pPr marL="228600" indent="-228600">
              <a:buFont typeface="+mj-lt"/>
              <a:buAutoNum type="arabicPeriod"/>
            </a:pPr>
            <a:r>
              <a:rPr lang="en-ES" dirty="0"/>
              <a:t>Student </a:t>
            </a:r>
            <a:r>
              <a:rPr lang="en-GB" dirty="0"/>
              <a:t>B</a:t>
            </a:r>
            <a:r>
              <a:rPr lang="en-ES" dirty="0"/>
              <a:t> faces away from the board and starts by asking their question in Spanish to Student </a:t>
            </a:r>
            <a:r>
              <a:rPr lang="en-GB" dirty="0"/>
              <a:t>A</a:t>
            </a:r>
            <a:r>
              <a:rPr lang="en-ES" dirty="0"/>
              <a:t>.</a:t>
            </a:r>
          </a:p>
          <a:p>
            <a:pPr marL="228600" indent="-228600">
              <a:buFont typeface="+mj-lt"/>
              <a:buAutoNum type="arabicPeriod"/>
            </a:pPr>
            <a:r>
              <a:rPr lang="en-ES" dirty="0"/>
              <a:t>Student </a:t>
            </a:r>
            <a:r>
              <a:rPr lang="en-GB" dirty="0"/>
              <a:t>A</a:t>
            </a:r>
            <a:r>
              <a:rPr lang="en-ES" dirty="0"/>
              <a:t> listens out for the verb ending. </a:t>
            </a:r>
            <a:endParaRPr lang="en-GB" dirty="0"/>
          </a:p>
          <a:p>
            <a:pPr marL="228600" indent="-228600">
              <a:buFont typeface="+mj-lt"/>
              <a:buAutoNum type="arabicPeriod"/>
            </a:pPr>
            <a:r>
              <a:rPr lang="en-GB" dirty="0"/>
              <a:t>Student A looks at the yellow table and chooses a verb to answer with, </a:t>
            </a:r>
            <a:r>
              <a:rPr lang="en-GB" b="0" dirty="0"/>
              <a:t>taking care to use </a:t>
            </a:r>
            <a:r>
              <a:rPr lang="en-GB" b="1" dirty="0"/>
              <a:t>the correct verb ending </a:t>
            </a:r>
            <a:r>
              <a:rPr lang="en-GB" b="0" dirty="0"/>
              <a:t>according to if the question has been asked about you (with the –</a:t>
            </a:r>
            <a:r>
              <a:rPr lang="en-GB" b="0" dirty="0" err="1"/>
              <a:t>aste</a:t>
            </a:r>
            <a:r>
              <a:rPr lang="en-GB" b="0" dirty="0"/>
              <a:t> ending) or s/he (with the ó ending). </a:t>
            </a:r>
            <a:endParaRPr lang="en-GB" dirty="0"/>
          </a:p>
          <a:p>
            <a:pPr marL="228600" indent="-228600">
              <a:buFont typeface="+mj-lt"/>
              <a:buAutoNum type="arabicPeriod"/>
            </a:pPr>
            <a:r>
              <a:rPr lang="en-GB" dirty="0"/>
              <a:t>Student A finishes their phrase with an appropriate option from the second column.</a:t>
            </a:r>
            <a:endParaRPr lang="en-ES" dirty="0"/>
          </a:p>
          <a:p>
            <a:pPr marL="228600" indent="-228600">
              <a:buFont typeface="+mj-lt"/>
              <a:buAutoNum type="arabicPeriod"/>
            </a:pPr>
            <a:r>
              <a:rPr lang="en-ES" dirty="0"/>
              <a:t>Student </a:t>
            </a:r>
            <a:r>
              <a:rPr lang="en-GB" dirty="0"/>
              <a:t>B</a:t>
            </a:r>
            <a:r>
              <a:rPr lang="en-ES" dirty="0"/>
              <a:t> then writes the phrase in English</a:t>
            </a:r>
            <a:r>
              <a:rPr lang="en-GB" dirty="0"/>
              <a:t>.</a:t>
            </a:r>
            <a:endParaRPr lang="en-ES"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Note</a:t>
            </a:r>
            <a:r>
              <a:rPr lang="en-GB" dirty="0"/>
              <a:t>: the task has been prepared in this way to avoid printing, and handing out copies.  If preferred, teachers could print and distribute the handout provided.</a:t>
            </a:r>
            <a:br>
              <a:rPr lang="en-GB" dirty="0"/>
            </a:br>
            <a:endParaRPr dirty="0"/>
          </a:p>
          <a:p>
            <a:pPr marL="0" lvl="0" indent="0" algn="l" rtl="0">
              <a:spcBef>
                <a:spcPts val="0"/>
              </a:spcBef>
              <a:spcAft>
                <a:spcPts val="0"/>
              </a:spcAft>
              <a:buNone/>
            </a:pPr>
            <a:endParaRPr dirty="0"/>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46</a:t>
            </a:fld>
            <a:endParaRPr/>
          </a:p>
        </p:txBody>
      </p:sp>
    </p:spTree>
    <p:extLst>
      <p:ext uri="{BB962C8B-B14F-4D97-AF65-F5344CB8AC3E}">
        <p14:creationId xmlns:p14="http://schemas.microsoft.com/office/powerpoint/2010/main" val="30782961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Font typeface="+mj-lt"/>
              <a:buNone/>
            </a:pPr>
            <a:r>
              <a:rPr lang="en-GB" b="1" dirty="0"/>
              <a:t>Answers to speaking activity – click to reveal answers.</a:t>
            </a:r>
            <a:endParaRPr dirty="0"/>
          </a:p>
          <a:p>
            <a:pPr marL="0" lvl="0" indent="0" algn="l" rtl="0">
              <a:spcBef>
                <a:spcPts val="0"/>
              </a:spcBef>
              <a:spcAft>
                <a:spcPts val="0"/>
              </a:spcAft>
              <a:buNone/>
            </a:pPr>
            <a:endParaRPr dirty="0"/>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47</a:t>
            </a:fld>
            <a:endParaRPr/>
          </a:p>
        </p:txBody>
      </p:sp>
    </p:spTree>
    <p:extLst>
      <p:ext uri="{BB962C8B-B14F-4D97-AF65-F5344CB8AC3E}">
        <p14:creationId xmlns:p14="http://schemas.microsoft.com/office/powerpoint/2010/main" val="26181484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Font typeface="+mj-lt"/>
              <a:buNone/>
            </a:pPr>
            <a:r>
              <a:rPr lang="en-GB" b="1" dirty="0"/>
              <a:t>Answers to speaking activity – click to reveal answers.</a:t>
            </a:r>
            <a:endParaRPr dirty="0"/>
          </a:p>
          <a:p>
            <a:pPr marL="0" lvl="0" indent="0" algn="l" rtl="0">
              <a:spcBef>
                <a:spcPts val="0"/>
              </a:spcBef>
              <a:spcAft>
                <a:spcPts val="0"/>
              </a:spcAft>
              <a:buNone/>
            </a:pPr>
            <a:endParaRPr dirty="0"/>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48</a:t>
            </a:fld>
            <a:endParaRPr/>
          </a:p>
        </p:txBody>
      </p:sp>
    </p:spTree>
    <p:extLst>
      <p:ext uri="{BB962C8B-B14F-4D97-AF65-F5344CB8AC3E}">
        <p14:creationId xmlns:p14="http://schemas.microsoft.com/office/powerpoint/2010/main" val="19314419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dirty="0"/>
              <a:t>To be updated.</a:t>
            </a:r>
          </a:p>
        </p:txBody>
      </p:sp>
      <p:sp>
        <p:nvSpPr>
          <p:cNvPr id="4" name="Slide Number Placeholder 3"/>
          <p:cNvSpPr>
            <a:spLocks noGrp="1"/>
          </p:cNvSpPr>
          <p:nvPr>
            <p:ph type="sldNum" sz="quarter" idx="5"/>
          </p:nvPr>
        </p:nvSpPr>
        <p:spPr/>
        <p:txBody>
          <a:bodyPr/>
          <a:lstStyle/>
          <a:p>
            <a:fld id="{051212F4-EB5A-464B-92EC-DACFCB1CC2CD}" type="slidenum">
              <a:rPr lang="en-GB" smtClean="0"/>
              <a:t>49</a:t>
            </a:fld>
            <a:endParaRPr lang="en-GB"/>
          </a:p>
        </p:txBody>
      </p:sp>
    </p:spTree>
    <p:extLst>
      <p:ext uri="{BB962C8B-B14F-4D97-AF65-F5344CB8AC3E}">
        <p14:creationId xmlns:p14="http://schemas.microsoft.com/office/powerpoint/2010/main" val="2634586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1</a:t>
            </a:r>
            <a:r>
              <a:rPr lang="en-US" b="0" baseline="30000" dirty="0"/>
              <a:t>st</a:t>
            </a:r>
            <a:r>
              <a:rPr lang="en-US" b="0" dirty="0"/>
              <a:t>, 2</a:t>
            </a:r>
            <a:r>
              <a:rPr lang="en-US" b="0" baseline="30000" dirty="0"/>
              <a:t>nd</a:t>
            </a:r>
            <a:r>
              <a:rPr lang="en-US" b="0" dirty="0"/>
              <a:t>, </a:t>
            </a:r>
            <a:r>
              <a:rPr lang="en-GB" sz="1200" b="0" kern="1200" dirty="0">
                <a:solidFill>
                  <a:schemeClr val="tx1"/>
                </a:solidFill>
                <a:effectLst/>
                <a:latin typeface="+mn-lt"/>
                <a:ea typeface="+mn-ea"/>
                <a:cs typeface="+mn-cs"/>
              </a:rPr>
              <a:t>and 3</a:t>
            </a:r>
            <a:r>
              <a:rPr lang="en-GB" sz="1200" b="0" kern="1200" baseline="30000" dirty="0">
                <a:solidFill>
                  <a:schemeClr val="tx1"/>
                </a:solidFill>
                <a:effectLst/>
                <a:latin typeface="+mn-lt"/>
                <a:ea typeface="+mn-ea"/>
                <a:cs typeface="+mn-cs"/>
              </a:rPr>
              <a:t>rd</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person singular form of preterite tense for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verbs.</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985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7 minutes</a:t>
            </a:r>
            <a:endParaRPr lang="en-ES" b="1" dirty="0"/>
          </a:p>
          <a:p>
            <a:endParaRPr lang="en-ES" b="1" dirty="0"/>
          </a:p>
          <a:p>
            <a:r>
              <a:rPr lang="en-ES" b="1" dirty="0"/>
              <a:t>Aim:</a:t>
            </a:r>
            <a:r>
              <a:rPr lang="en-GB" b="1" dirty="0"/>
              <a:t> </a:t>
            </a:r>
            <a:r>
              <a:rPr lang="en-GB" b="0" dirty="0"/>
              <a:t>to recap this week’s revisited vocabulary and also </a:t>
            </a:r>
            <a:r>
              <a:rPr lang="en-GB" b="0" dirty="0" err="1"/>
              <a:t>preterite</a:t>
            </a:r>
            <a:r>
              <a:rPr lang="en-GB" b="0" dirty="0"/>
              <a:t> endings for singular persons (-é, -</a:t>
            </a:r>
            <a:r>
              <a:rPr lang="en-GB" b="0" dirty="0" err="1"/>
              <a:t>aste</a:t>
            </a:r>
            <a:r>
              <a:rPr lang="en-GB" b="0" dirty="0"/>
              <a:t>, ó)</a:t>
            </a:r>
            <a:endParaRPr lang="en-ES" b="1" dirty="0"/>
          </a:p>
          <a:p>
            <a:endParaRPr lang="en-GB" b="1" dirty="0"/>
          </a:p>
          <a:p>
            <a:r>
              <a:rPr lang="en-US" sz="1200" b="1" i="0" u="none" strike="noStrike" kern="1200" dirty="0">
                <a:solidFill>
                  <a:schemeClr val="tx1"/>
                </a:solidFill>
                <a:effectLst/>
                <a:latin typeface="+mn-lt"/>
                <a:ea typeface="+mn-ea"/>
                <a:cs typeface="+mn-cs"/>
              </a:rPr>
              <a:t>Note: </a:t>
            </a:r>
            <a:r>
              <a:rPr lang="en-US" sz="1200" b="1" i="1" u="sng" kern="1200" dirty="0" err="1">
                <a:solidFill>
                  <a:schemeClr val="tx1"/>
                </a:solidFill>
                <a:effectLst/>
                <a:latin typeface="+mn-lt"/>
                <a:ea typeface="+mn-ea"/>
                <a:cs typeface="+mn-cs"/>
              </a:rPr>
              <a:t>maravilloso</a:t>
            </a:r>
            <a:r>
              <a:rPr lang="en-US" sz="1200" b="1" i="1" u="sng"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rPr>
              <a:t>on the NCELP GCSE word list for higher students only.  However, for any schools who use the NCELP KS3 SOW, it was introduced at the end of year 8</a:t>
            </a:r>
            <a:r>
              <a:rPr lang="en-US" sz="1200" b="0" i="0" u="none" strike="noStrike" kern="1200" dirty="0">
                <a:solidFill>
                  <a:schemeClr val="tx1"/>
                </a:solidFill>
                <a:effectLst/>
                <a:latin typeface="+mn-lt"/>
                <a:ea typeface="+mn-ea"/>
                <a:cs typeface="+mn-cs"/>
              </a:rPr>
              <a:t>. Teachers can decide whether to include it for all or just some students. Similarly, </a:t>
            </a:r>
            <a:r>
              <a:rPr lang="en-US" sz="1200" b="1" i="1" u="none" strike="noStrike" kern="1200" dirty="0">
                <a:solidFill>
                  <a:schemeClr val="tx1"/>
                </a:solidFill>
                <a:effectLst/>
                <a:latin typeface="+mn-lt"/>
                <a:ea typeface="+mn-ea"/>
                <a:cs typeface="+mn-cs"/>
              </a:rPr>
              <a:t>cigarillo </a:t>
            </a:r>
            <a:r>
              <a:rPr lang="en-US" sz="1200" b="0" i="0" u="none" strike="noStrike" kern="1200" dirty="0">
                <a:solidFill>
                  <a:schemeClr val="tx1"/>
                </a:solidFill>
                <a:effectLst/>
                <a:latin typeface="+mn-lt"/>
                <a:ea typeface="+mn-ea"/>
                <a:cs typeface="+mn-cs"/>
              </a:rPr>
              <a:t>was introduced at the end of Y9, but it is not on the NCELP GCSE list.</a:t>
            </a:r>
          </a:p>
          <a:p>
            <a:endParaRPr lang="en-US" sz="1200" b="0" i="0" u="none" strike="noStrike" kern="1200" dirty="0">
              <a:solidFill>
                <a:schemeClr val="tx1"/>
              </a:solidFill>
              <a:effectLst/>
              <a:latin typeface="+mn-lt"/>
              <a:ea typeface="+mn-ea"/>
              <a:cs typeface="+mn-cs"/>
            </a:endParaRPr>
          </a:p>
          <a:p>
            <a:r>
              <a:rPr lang="en-ES" b="1" dirty="0"/>
              <a:t>Procedure:</a:t>
            </a:r>
          </a:p>
          <a:p>
            <a:pPr marL="228600" indent="-228600">
              <a:buAutoNum type="arabicPeriod"/>
            </a:pPr>
            <a:r>
              <a:rPr lang="en-GB" dirty="0"/>
              <a:t>Students read questions a-f.</a:t>
            </a:r>
          </a:p>
          <a:p>
            <a:pPr marL="228600" indent="-228600">
              <a:buAutoNum type="arabicPeriod"/>
            </a:pPr>
            <a:r>
              <a:rPr lang="en-GB" dirty="0"/>
              <a:t>For each question they must find the relevant speech bubble on the slide using their vocabulary knowledge.</a:t>
            </a:r>
          </a:p>
          <a:p>
            <a:pPr marL="228600" indent="-228600">
              <a:buAutoNum type="arabicPeriod"/>
            </a:pPr>
            <a:r>
              <a:rPr lang="en-GB" dirty="0"/>
              <a:t>Students look at the verb ending to identify who completed the action and write L, A or O according.</a:t>
            </a:r>
          </a:p>
          <a:p>
            <a:pPr marL="228600" indent="-228600">
              <a:buAutoNum type="arabicPeriod"/>
            </a:pPr>
            <a:r>
              <a:rPr lang="en-GB" dirty="0"/>
              <a:t>Click to reveal the answers.</a:t>
            </a:r>
          </a:p>
        </p:txBody>
      </p:sp>
      <p:sp>
        <p:nvSpPr>
          <p:cNvPr id="4" name="Slide Number Placeholder 3"/>
          <p:cNvSpPr>
            <a:spLocks noGrp="1"/>
          </p:cNvSpPr>
          <p:nvPr>
            <p:ph type="sldNum" sz="quarter" idx="5"/>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1315090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2 minutes</a:t>
            </a:r>
            <a:endParaRPr lang="en-ES" b="1" dirty="0"/>
          </a:p>
          <a:p>
            <a:endParaRPr lang="en-ES" b="1" dirty="0"/>
          </a:p>
          <a:p>
            <a:r>
              <a:rPr lang="en-ES" b="1" dirty="0"/>
              <a:t>Aim:</a:t>
            </a:r>
            <a:r>
              <a:rPr lang="en-GB" b="1" dirty="0"/>
              <a:t> </a:t>
            </a:r>
            <a:r>
              <a:rPr lang="en-GB" b="0" dirty="0"/>
              <a:t>to recap the formation of yes/no questions. </a:t>
            </a:r>
            <a:endParaRPr lang="en-ES" b="1" dirty="0"/>
          </a:p>
          <a:p>
            <a:endParaRPr lang="en-ES" b="1" dirty="0"/>
          </a:p>
          <a:p>
            <a:r>
              <a:rPr lang="en-ES" b="1" dirty="0"/>
              <a:t>Procedure:</a:t>
            </a:r>
            <a:endParaRPr lang="en-GB" b="1" dirty="0"/>
          </a:p>
          <a:p>
            <a:pPr marL="228600" indent="-228600">
              <a:buAutoNum type="arabicPeriod"/>
            </a:pPr>
            <a:r>
              <a:rPr lang="en-US" b="0" dirty="0"/>
              <a:t>Click to bring up the explanation.</a:t>
            </a:r>
          </a:p>
          <a:p>
            <a:pPr marL="228600" indent="-228600">
              <a:buAutoNum type="arabicPeriod"/>
            </a:pPr>
            <a:r>
              <a:rPr lang="en-US" b="0" dirty="0"/>
              <a:t>Elicit </a:t>
            </a:r>
            <a:r>
              <a:rPr lang="en-US" b="0" baseline="0" dirty="0"/>
              <a:t>translations of examples from students.</a:t>
            </a:r>
          </a:p>
          <a:p>
            <a:pPr marL="228600" indent="-228600">
              <a:buAutoNum type="arabicPeriod"/>
            </a:pPr>
            <a:r>
              <a:rPr lang="en-US" b="0" baseline="0" dirty="0"/>
              <a:t>Audio is also provided to model the pronunciation. </a:t>
            </a:r>
            <a:endParaRPr lang="en-ES" b="1" dirty="0"/>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3872143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[1/2]</a:t>
            </a:r>
          </a:p>
          <a:p>
            <a:endParaRPr lang="en-ES" b="1" dirty="0"/>
          </a:p>
          <a:p>
            <a:r>
              <a:rPr lang="en-ES" b="1" dirty="0"/>
              <a:t>Timing: </a:t>
            </a:r>
            <a:r>
              <a:rPr lang="en-ES" b="0" dirty="0"/>
              <a:t>8 minutes</a:t>
            </a:r>
            <a:endParaRPr lang="en-ES" b="1" dirty="0"/>
          </a:p>
          <a:p>
            <a:endParaRPr lang="en-ES" b="1" dirty="0"/>
          </a:p>
          <a:p>
            <a:r>
              <a:rPr lang="en-ES" b="1" dirty="0"/>
              <a:t>Aim:</a:t>
            </a:r>
            <a:r>
              <a:rPr lang="en-GB" b="1" dirty="0"/>
              <a:t> </a:t>
            </a:r>
            <a:r>
              <a:rPr lang="en-GB" b="0" dirty="0"/>
              <a:t>to understand if a sentence is a question or a statement by the speaker’s intonation and to identify the subject of the verb by listening to the ending of verbs in the </a:t>
            </a:r>
            <a:r>
              <a:rPr lang="en-GB" b="0" dirty="0" err="1"/>
              <a:t>preterite</a:t>
            </a:r>
            <a:r>
              <a:rPr lang="en-GB" b="0" dirty="0"/>
              <a:t> for singular persons (-é, -</a:t>
            </a:r>
            <a:r>
              <a:rPr lang="en-GB" b="0" dirty="0" err="1"/>
              <a:t>aste</a:t>
            </a:r>
            <a:r>
              <a:rPr lang="en-GB" b="0" dirty="0"/>
              <a:t>, -</a:t>
            </a:r>
            <a:r>
              <a:rPr lang="en-GB" b="0" dirty="0" err="1"/>
              <a:t>ó</a:t>
            </a:r>
            <a:r>
              <a:rPr lang="en-GB" b="0" dirty="0"/>
              <a:t>)</a:t>
            </a:r>
          </a:p>
          <a:p>
            <a:endParaRPr lang="en-ES" b="1" dirty="0"/>
          </a:p>
          <a:p>
            <a:r>
              <a:rPr lang="en-ES" b="1" dirty="0"/>
              <a:t>Procedure:</a:t>
            </a:r>
          </a:p>
          <a:p>
            <a:pPr marL="228600" indent="-228600">
              <a:buFont typeface="+mj-lt"/>
              <a:buAutoNum type="arabicPeriod"/>
            </a:pPr>
            <a:r>
              <a:rPr lang="en-GB" dirty="0"/>
              <a:t>Listen to each sentence and decide whether it is a question or a statement.</a:t>
            </a:r>
          </a:p>
          <a:p>
            <a:pPr marL="228600" indent="-228600">
              <a:buFont typeface="+mj-lt"/>
              <a:buAutoNum type="arabicPeriod"/>
            </a:pPr>
            <a:r>
              <a:rPr lang="en-GB" dirty="0"/>
              <a:t>Listen again and write down the subject of the verb (</a:t>
            </a:r>
            <a:r>
              <a:rPr lang="en-GB" dirty="0" err="1"/>
              <a:t>yo</a:t>
            </a:r>
            <a:r>
              <a:rPr lang="en-GB" dirty="0"/>
              <a:t>, </a:t>
            </a:r>
            <a:r>
              <a:rPr lang="en-GB" dirty="0" err="1"/>
              <a:t>tú</a:t>
            </a:r>
            <a:r>
              <a:rPr lang="en-GB" dirty="0"/>
              <a:t>, </a:t>
            </a:r>
            <a:r>
              <a:rPr lang="en-GB" dirty="0" err="1"/>
              <a:t>él</a:t>
            </a:r>
            <a:r>
              <a:rPr lang="en-GB" dirty="0"/>
              <a:t> /</a:t>
            </a:r>
            <a:r>
              <a:rPr lang="en-GB" dirty="0" err="1"/>
              <a:t>ella</a:t>
            </a:r>
            <a:r>
              <a:rPr lang="en-GB" dirty="0"/>
              <a:t>).</a:t>
            </a:r>
          </a:p>
          <a:p>
            <a:pPr marL="228600" indent="-228600">
              <a:buFont typeface="+mj-lt"/>
              <a:buAutoNum type="arabicPeriod"/>
            </a:pPr>
            <a:r>
              <a:rPr lang="en-GB" dirty="0"/>
              <a:t>Click to reveal the answers.  </a:t>
            </a:r>
          </a:p>
          <a:p>
            <a:pPr marL="228600" indent="-228600">
              <a:buFont typeface="+mj-lt"/>
              <a:buAutoNum type="arabicPeriod"/>
            </a:pPr>
            <a:r>
              <a:rPr lang="en-GB" dirty="0"/>
              <a:t>Whilst giving the answers, teachers may wish to play the recording again and elicit the English meanings of the sentences.</a:t>
            </a:r>
          </a:p>
          <a:p>
            <a:pPr marL="228600" indent="-228600">
              <a:buFont typeface="+mj-lt"/>
              <a:buAutoNum type="arabicPeriod"/>
            </a:pPr>
            <a:endParaRPr lang="en-GB" dirty="0"/>
          </a:p>
          <a:p>
            <a:pPr marL="0" indent="0">
              <a:buNone/>
            </a:pPr>
            <a:r>
              <a:rPr lang="en-GB" b="1" dirty="0"/>
              <a:t>Transcript:</a:t>
            </a:r>
          </a:p>
          <a:p>
            <a:pPr marL="228600" indent="-228600">
              <a:buAutoNum type="arabicPeriod"/>
            </a:pPr>
            <a:r>
              <a:rPr lang="en-GB" dirty="0"/>
              <a:t>¡Oh, no! Mi </a:t>
            </a:r>
            <a:r>
              <a:rPr lang="en-GB" dirty="0" err="1"/>
              <a:t>mapa</a:t>
            </a:r>
            <a:r>
              <a:rPr lang="en-GB" dirty="0"/>
              <a:t>… ¿lo </a:t>
            </a:r>
            <a:r>
              <a:rPr lang="en-GB" dirty="0" err="1"/>
              <a:t>dejé</a:t>
            </a:r>
            <a:r>
              <a:rPr lang="en-GB" dirty="0"/>
              <a:t> </a:t>
            </a:r>
            <a:r>
              <a:rPr lang="en-GB" dirty="0" err="1"/>
              <a:t>en</a:t>
            </a:r>
            <a:r>
              <a:rPr lang="en-GB" dirty="0"/>
              <a:t> el hotel? (L)</a:t>
            </a:r>
          </a:p>
          <a:p>
            <a:pPr marL="228600" indent="-228600">
              <a:buAutoNum type="arabicPeriod"/>
            </a:pPr>
            <a:r>
              <a:rPr lang="en-GB" dirty="0"/>
              <a:t>¿</a:t>
            </a:r>
            <a:r>
              <a:rPr lang="en-GB" dirty="0" err="1"/>
              <a:t>Usaste</a:t>
            </a:r>
            <a:r>
              <a:rPr lang="en-GB" dirty="0"/>
              <a:t> mi </a:t>
            </a:r>
            <a:r>
              <a:rPr lang="en-GB" dirty="0" err="1"/>
              <a:t>mapa</a:t>
            </a:r>
            <a:r>
              <a:rPr lang="en-GB" dirty="0"/>
              <a:t>? (L)</a:t>
            </a:r>
          </a:p>
          <a:p>
            <a:pPr marL="228600" indent="-228600">
              <a:buAutoNum type="arabicPeriod"/>
            </a:pPr>
            <a:r>
              <a:rPr lang="en-GB" dirty="0"/>
              <a:t>Lo </a:t>
            </a:r>
            <a:r>
              <a:rPr lang="en-GB" dirty="0" err="1"/>
              <a:t>olvidé</a:t>
            </a:r>
            <a:r>
              <a:rPr lang="en-GB" dirty="0"/>
              <a:t> </a:t>
            </a:r>
            <a:r>
              <a:rPr lang="en-GB" dirty="0" err="1"/>
              <a:t>en</a:t>
            </a:r>
            <a:r>
              <a:rPr lang="en-GB" dirty="0"/>
              <a:t> el hotel. (D)</a:t>
            </a:r>
          </a:p>
          <a:p>
            <a:pPr marL="228600" indent="-228600">
              <a:buAutoNum type="arabicPeriod"/>
            </a:pPr>
            <a:r>
              <a:rPr lang="en-GB" dirty="0" err="1"/>
              <a:t>Mamá</a:t>
            </a:r>
            <a:r>
              <a:rPr lang="en-GB" dirty="0"/>
              <a:t> </a:t>
            </a:r>
            <a:r>
              <a:rPr lang="en-GB" dirty="0" err="1"/>
              <a:t>compró</a:t>
            </a:r>
            <a:r>
              <a:rPr lang="en-GB" dirty="0"/>
              <a:t> </a:t>
            </a:r>
            <a:r>
              <a:rPr lang="en-GB" dirty="0" err="1"/>
              <a:t>otro</a:t>
            </a:r>
            <a:r>
              <a:rPr lang="en-GB" dirty="0"/>
              <a:t> </a:t>
            </a:r>
            <a:r>
              <a:rPr lang="en-GB" dirty="0" err="1"/>
              <a:t>mapa</a:t>
            </a:r>
            <a:r>
              <a:rPr lang="en-GB" dirty="0"/>
              <a:t> </a:t>
            </a:r>
            <a:r>
              <a:rPr lang="en-GB" dirty="0" err="1"/>
              <a:t>en</a:t>
            </a:r>
            <a:r>
              <a:rPr lang="en-GB" dirty="0"/>
              <a:t> la tienda. (D)</a:t>
            </a:r>
          </a:p>
          <a:p>
            <a:pPr marL="228600" indent="-228600">
              <a:buAutoNum type="arabicPeriod"/>
            </a:pPr>
            <a:r>
              <a:rPr lang="en-GB" dirty="0"/>
              <a:t>¿</a:t>
            </a:r>
            <a:r>
              <a:rPr lang="en-GB" dirty="0" err="1"/>
              <a:t>Encontró</a:t>
            </a:r>
            <a:r>
              <a:rPr lang="en-GB" dirty="0"/>
              <a:t> </a:t>
            </a:r>
            <a:r>
              <a:rPr lang="en-GB" dirty="0" err="1"/>
              <a:t>dónde</a:t>
            </a:r>
            <a:r>
              <a:rPr lang="en-GB" dirty="0"/>
              <a:t> </a:t>
            </a:r>
            <a:r>
              <a:rPr lang="en-GB" dirty="0" err="1"/>
              <a:t>está</a:t>
            </a:r>
            <a:r>
              <a:rPr lang="en-GB" dirty="0"/>
              <a:t> el mercado? (L)</a:t>
            </a:r>
          </a:p>
          <a:p>
            <a:pPr marL="228600" indent="-228600">
              <a:buAutoNum type="arabicPeriod"/>
            </a:pPr>
            <a:r>
              <a:rPr lang="en-GB" dirty="0"/>
              <a:t>No, </a:t>
            </a:r>
            <a:r>
              <a:rPr lang="en-GB" dirty="0" err="1"/>
              <a:t>pero</a:t>
            </a:r>
            <a:r>
              <a:rPr lang="en-GB" dirty="0"/>
              <a:t> </a:t>
            </a:r>
            <a:r>
              <a:rPr lang="en-GB" dirty="0" err="1"/>
              <a:t>preguntó</a:t>
            </a:r>
            <a:r>
              <a:rPr lang="en-GB" dirty="0"/>
              <a:t> a un hombre </a:t>
            </a:r>
            <a:r>
              <a:rPr lang="en-GB" dirty="0" err="1"/>
              <a:t>en</a:t>
            </a:r>
            <a:r>
              <a:rPr lang="en-GB" dirty="0"/>
              <a:t> la </a:t>
            </a:r>
            <a:r>
              <a:rPr lang="en-GB" dirty="0" err="1"/>
              <a:t>estación</a:t>
            </a:r>
            <a:r>
              <a:rPr lang="en-GB" dirty="0"/>
              <a:t>. (D)</a:t>
            </a:r>
          </a:p>
          <a:p>
            <a:pPr marL="228600" indent="-228600">
              <a:buAutoNum type="arabicPeriod"/>
            </a:pPr>
            <a:endParaRPr lang="en-GB" dirty="0"/>
          </a:p>
          <a:p>
            <a:r>
              <a:rPr lang="en-ES" b="1" dirty="0"/>
              <a:t>Frequency of unknown words:</a:t>
            </a:r>
          </a:p>
          <a:p>
            <a:r>
              <a:rPr lang="en-ES" dirty="0"/>
              <a:t>mapa [2992]</a:t>
            </a:r>
          </a:p>
        </p:txBody>
      </p:sp>
      <p:sp>
        <p:nvSpPr>
          <p:cNvPr id="4" name="Slide Number Placeholder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1585634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[2/2]</a:t>
            </a:r>
          </a:p>
          <a:p>
            <a:endParaRPr lang="en-ES" b="1" dirty="0"/>
          </a:p>
          <a:p>
            <a:r>
              <a:rPr lang="en-ES" b="1" dirty="0"/>
              <a:t>Procedure:</a:t>
            </a:r>
          </a:p>
          <a:p>
            <a:pPr marL="228600" indent="-228600">
              <a:buFont typeface="+mj-lt"/>
              <a:buAutoNum type="arabicPeriod"/>
            </a:pPr>
            <a:r>
              <a:rPr lang="en-GB" dirty="0"/>
              <a:t>Each student writes two phrases (statements) and two questions.</a:t>
            </a:r>
          </a:p>
          <a:p>
            <a:pPr marL="228600" indent="-228600">
              <a:buAutoNum type="arabicPeriod"/>
            </a:pPr>
            <a:r>
              <a:rPr lang="en-ES" dirty="0"/>
              <a:t>Then, student A reads their phrases and questions to student B, one by one. Student B listens and says: 1) if it’s a question or an answer 2) the meaning in English.</a:t>
            </a:r>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7392817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0221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6297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 id="2147483680" r:id="rId15"/>
    <p:sldLayoutId id="2147483681"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5.wav"/><Relationship Id="rId18" Type="http://schemas.openxmlformats.org/officeDocument/2006/relationships/audio" Target="../media/audio20.wav"/><Relationship Id="rId3" Type="http://schemas.openxmlformats.org/officeDocument/2006/relationships/image" Target="../media/image21.png"/><Relationship Id="rId7" Type="http://schemas.openxmlformats.org/officeDocument/2006/relationships/audio" Target="../media/audio9.wav"/><Relationship Id="rId12" Type="http://schemas.openxmlformats.org/officeDocument/2006/relationships/audio" Target="../media/audio14.wav"/><Relationship Id="rId17" Type="http://schemas.openxmlformats.org/officeDocument/2006/relationships/audio" Target="../media/audio19.wav"/><Relationship Id="rId2" Type="http://schemas.openxmlformats.org/officeDocument/2006/relationships/notesSlide" Target="../notesSlides/notesSlide12.xml"/><Relationship Id="rId16" Type="http://schemas.openxmlformats.org/officeDocument/2006/relationships/audio" Target="../media/audio18.wav"/><Relationship Id="rId20" Type="http://schemas.openxmlformats.org/officeDocument/2006/relationships/audio" Target="../media/audio22.wav"/><Relationship Id="rId1" Type="http://schemas.openxmlformats.org/officeDocument/2006/relationships/slideLayout" Target="../slideLayouts/slideLayout15.xml"/><Relationship Id="rId6" Type="http://schemas.openxmlformats.org/officeDocument/2006/relationships/image" Target="../media/image13.png"/><Relationship Id="rId11" Type="http://schemas.openxmlformats.org/officeDocument/2006/relationships/audio" Target="../media/audio13.wav"/><Relationship Id="rId5" Type="http://schemas.openxmlformats.org/officeDocument/2006/relationships/image" Target="../media/image23.png"/><Relationship Id="rId15" Type="http://schemas.openxmlformats.org/officeDocument/2006/relationships/audio" Target="../media/audio17.wav"/><Relationship Id="rId10" Type="http://schemas.openxmlformats.org/officeDocument/2006/relationships/audio" Target="../media/audio12.wav"/><Relationship Id="rId19" Type="http://schemas.openxmlformats.org/officeDocument/2006/relationships/audio" Target="../media/audio21.wav"/><Relationship Id="rId4" Type="http://schemas.openxmlformats.org/officeDocument/2006/relationships/image" Target="../media/image22.png"/><Relationship Id="rId9" Type="http://schemas.openxmlformats.org/officeDocument/2006/relationships/audio" Target="../media/audio11.wav"/><Relationship Id="rId14" Type="http://schemas.openxmlformats.org/officeDocument/2006/relationships/audio" Target="../media/audio16.wav"/></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www.visitvalencia.com/"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hyperlink" Target="https://www.renfe.com/es/es"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1.jpe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34.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jpeg"/><Relationship Id="rId3" Type="http://schemas.openxmlformats.org/officeDocument/2006/relationships/image" Target="../media/image41.jpeg"/><Relationship Id="rId7" Type="http://schemas.openxmlformats.org/officeDocument/2006/relationships/image" Target="../media/image45.png"/><Relationship Id="rId12"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e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4.png"/><Relationship Id="rId3" Type="http://schemas.openxmlformats.org/officeDocument/2006/relationships/image" Target="../media/image41.jpeg"/><Relationship Id="rId7" Type="http://schemas.openxmlformats.org/officeDocument/2006/relationships/image" Target="../media/image45.png"/><Relationship Id="rId12"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44.png"/><Relationship Id="rId11" Type="http://schemas.openxmlformats.org/officeDocument/2006/relationships/image" Target="../media/image52.jpe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57.png"/><Relationship Id="rId3" Type="http://schemas.openxmlformats.org/officeDocument/2006/relationships/audio" Target="../media/audio23.wav"/><Relationship Id="rId7" Type="http://schemas.openxmlformats.org/officeDocument/2006/relationships/audio" Target="../media/audio27.wav"/><Relationship Id="rId12"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audio" Target="../media/audio26.wav"/><Relationship Id="rId11" Type="http://schemas.openxmlformats.org/officeDocument/2006/relationships/image" Target="../media/image55.jpeg"/><Relationship Id="rId5" Type="http://schemas.openxmlformats.org/officeDocument/2006/relationships/audio" Target="../media/audio25.wav"/><Relationship Id="rId15" Type="http://schemas.openxmlformats.org/officeDocument/2006/relationships/image" Target="../media/image59.jpeg"/><Relationship Id="rId10" Type="http://schemas.openxmlformats.org/officeDocument/2006/relationships/audio" Target="../media/audio30.wav"/><Relationship Id="rId4" Type="http://schemas.openxmlformats.org/officeDocument/2006/relationships/audio" Target="../media/audio24.wav"/><Relationship Id="rId9" Type="http://schemas.openxmlformats.org/officeDocument/2006/relationships/audio" Target="../media/audio29.wav"/><Relationship Id="rId14" Type="http://schemas.openxmlformats.org/officeDocument/2006/relationships/image" Target="../media/image58.png"/></Relationships>
</file>

<file path=ppt/slides/_rels/slide35.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image" Target="../media/image62.png"/><Relationship Id="rId3" Type="http://schemas.openxmlformats.org/officeDocument/2006/relationships/audio" Target="../media/audio31.wav"/><Relationship Id="rId7" Type="http://schemas.openxmlformats.org/officeDocument/2006/relationships/audio" Target="../media/audio35.wav"/><Relationship Id="rId12"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audio" Target="../media/audio34.wav"/><Relationship Id="rId11" Type="http://schemas.openxmlformats.org/officeDocument/2006/relationships/image" Target="../media/image60.png"/><Relationship Id="rId5" Type="http://schemas.openxmlformats.org/officeDocument/2006/relationships/audio" Target="../media/audio33.wav"/><Relationship Id="rId10" Type="http://schemas.openxmlformats.org/officeDocument/2006/relationships/audio" Target="../media/audio38.wav"/><Relationship Id="rId4" Type="http://schemas.openxmlformats.org/officeDocument/2006/relationships/audio" Target="../media/audio32.wav"/><Relationship Id="rId9" Type="http://schemas.openxmlformats.org/officeDocument/2006/relationships/audio" Target="../media/audio37.wav"/></Relationships>
</file>

<file path=ppt/slides/_rels/slide3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audio" Target="../media/audio39.wav"/><Relationship Id="rId7"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audio" Target="../media/audio42.wav"/><Relationship Id="rId5" Type="http://schemas.openxmlformats.org/officeDocument/2006/relationships/audio" Target="../media/audio41.wav"/><Relationship Id="rId10" Type="http://schemas.openxmlformats.org/officeDocument/2006/relationships/image" Target="../media/image66.jpeg"/><Relationship Id="rId4" Type="http://schemas.openxmlformats.org/officeDocument/2006/relationships/audio" Target="../media/audio40.wav"/><Relationship Id="rId9" Type="http://schemas.openxmlformats.org/officeDocument/2006/relationships/image" Target="../media/image6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15.xml"/><Relationship Id="rId7" Type="http://schemas.openxmlformats.org/officeDocument/2006/relationships/image" Target="../media/image8.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6.wav"/><Relationship Id="rId11" Type="http://schemas.openxmlformats.org/officeDocument/2006/relationships/image" Target="../media/image17.png"/><Relationship Id="rId5" Type="http://schemas.openxmlformats.org/officeDocument/2006/relationships/audio" Target="../media/audio5.wav"/><Relationship Id="rId10" Type="http://schemas.microsoft.com/office/2007/relationships/hdphoto" Target="../media/hdphoto1.wdp"/><Relationship Id="rId4" Type="http://schemas.openxmlformats.org/officeDocument/2006/relationships/audio" Target="../media/audio4.wav"/><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B59E82-32C5-DE4F-4C88-718AF93A06C3}"/>
              </a:ext>
            </a:extLst>
          </p:cNvPr>
          <p:cNvSpPr>
            <a:spLocks noGrp="1"/>
          </p:cNvSpPr>
          <p:nvPr>
            <p:ph type="body" sz="quarter" idx="13"/>
          </p:nvPr>
        </p:nvSpPr>
        <p:spPr>
          <a:xfrm>
            <a:off x="363537" y="2796466"/>
            <a:ext cx="6985530" cy="1063015"/>
          </a:xfrm>
        </p:spPr>
        <p:txBody>
          <a:bodyPr>
            <a:noAutofit/>
          </a:bodyPr>
          <a:lstStyle/>
          <a:p>
            <a:r>
              <a:rPr lang="en-ES" sz="2000" dirty="0"/>
              <a:t>Regular –ar verbs in the preterite: 1st, 2nd and 3rd person singular </a:t>
            </a:r>
          </a:p>
          <a:p>
            <a:r>
              <a:rPr lang="en-GB" sz="2000" dirty="0"/>
              <a:t>S</a:t>
            </a:r>
            <a:r>
              <a:rPr lang="en-ES" sz="2000" dirty="0"/>
              <a:t>ubject pronouns yo, tú, él, ella</a:t>
            </a:r>
          </a:p>
        </p:txBody>
      </p:sp>
      <p:sp>
        <p:nvSpPr>
          <p:cNvPr id="7" name="Title 6">
            <a:extLst>
              <a:ext uri="{FF2B5EF4-FFF2-40B4-BE49-F238E27FC236}">
                <a16:creationId xmlns:a16="http://schemas.microsoft.com/office/drawing/2014/main" id="{94D86BEE-77B6-C954-D611-B4858C175C1A}"/>
              </a:ext>
            </a:extLst>
          </p:cNvPr>
          <p:cNvSpPr>
            <a:spLocks noGrp="1"/>
          </p:cNvSpPr>
          <p:nvPr>
            <p:ph type="title" idx="4294967295"/>
          </p:nvPr>
        </p:nvSpPr>
        <p:spPr>
          <a:xfrm>
            <a:off x="363537" y="1649021"/>
            <a:ext cx="5372245" cy="1147445"/>
          </a:xfrm>
        </p:spPr>
        <p:txBody>
          <a:bodyPr>
            <a:normAutofit fontScale="90000"/>
          </a:bodyPr>
          <a:lstStyle/>
          <a:p>
            <a:r>
              <a:rPr lang="en-ES" sz="5400" dirty="0">
                <a:solidFill>
                  <a:schemeClr val="bg1"/>
                </a:solidFill>
              </a:rPr>
              <a:t>Viaje a Valencia</a:t>
            </a:r>
          </a:p>
        </p:txBody>
      </p:sp>
      <p:sp>
        <p:nvSpPr>
          <p:cNvPr id="6" name="Text Placeholder 5">
            <a:extLst>
              <a:ext uri="{FF2B5EF4-FFF2-40B4-BE49-F238E27FC236}">
                <a16:creationId xmlns:a16="http://schemas.microsoft.com/office/drawing/2014/main" id="{0A0007AE-5CE3-76F1-AAE0-C497C5DB3B5F}"/>
              </a:ext>
            </a:extLst>
          </p:cNvPr>
          <p:cNvSpPr>
            <a:spLocks noGrp="1"/>
          </p:cNvSpPr>
          <p:nvPr>
            <p:ph type="body" sz="quarter" idx="12"/>
          </p:nvPr>
        </p:nvSpPr>
        <p:spPr>
          <a:xfrm>
            <a:off x="363538" y="5329486"/>
            <a:ext cx="4047097" cy="1154112"/>
          </a:xfrm>
        </p:spPr>
        <p:txBody>
          <a:bodyPr>
            <a:normAutofit fontScale="70000" lnSpcReduction="20000"/>
          </a:bodyPr>
          <a:lstStyle/>
          <a:p>
            <a:r>
              <a:rPr lang="en-ES" dirty="0"/>
              <a:t>Louise Caruso / Amanda Izquierdo</a:t>
            </a:r>
          </a:p>
          <a:p>
            <a:r>
              <a:rPr lang="en-ES" dirty="0"/>
              <a:t>Artwork: Mark Davies</a:t>
            </a:r>
          </a:p>
          <a:p>
            <a:r>
              <a:rPr lang="en-ES" dirty="0"/>
              <a:t>Date updated: </a:t>
            </a:r>
            <a:r>
              <a:rPr lang="en-GB" dirty="0"/>
              <a:t>24</a:t>
            </a:r>
            <a:r>
              <a:rPr lang="en-ES" dirty="0"/>
              <a:t>/</a:t>
            </a:r>
            <a:r>
              <a:rPr lang="en-GB" dirty="0"/>
              <a:t>01</a:t>
            </a:r>
            <a:r>
              <a:rPr lang="en-ES" dirty="0"/>
              <a:t>/2</a:t>
            </a:r>
            <a:r>
              <a:rPr lang="en-GB" dirty="0"/>
              <a:t>3</a:t>
            </a:r>
            <a:endParaRPr lang="en-ES" dirty="0"/>
          </a:p>
        </p:txBody>
      </p:sp>
      <p:sp>
        <p:nvSpPr>
          <p:cNvPr id="8" name="Google Shape;125;p1">
            <a:extLst>
              <a:ext uri="{FF2B5EF4-FFF2-40B4-BE49-F238E27FC236}">
                <a16:creationId xmlns:a16="http://schemas.microsoft.com/office/drawing/2014/main" id="{E01A2AE1-FC8F-0435-EF74-FB7EB9785BDF}"/>
              </a:ext>
            </a:extLst>
          </p:cNvPr>
          <p:cNvSpPr txBox="1">
            <a:spLocks/>
          </p:cNvSpPr>
          <p:nvPr/>
        </p:nvSpPr>
        <p:spPr>
          <a:xfrm>
            <a:off x="363537" y="3995936"/>
            <a:ext cx="4864546" cy="1010990"/>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lt1"/>
              </a:buClr>
              <a:buSzPts val="2400"/>
            </a:pPr>
            <a:r>
              <a:rPr lang="en-GB" dirty="0">
                <a:solidFill>
                  <a:schemeClr val="bg1"/>
                </a:solidFill>
              </a:rPr>
              <a:t>Year 10 Term 1.1 Week 1</a:t>
            </a:r>
          </a:p>
          <a:p>
            <a:pPr>
              <a:spcBef>
                <a:spcPts val="0"/>
              </a:spcBef>
              <a:buClr>
                <a:schemeClr val="lt1"/>
              </a:buClr>
              <a:buSzPts val="2400"/>
            </a:pPr>
            <a:r>
              <a:rPr lang="en-GB" dirty="0">
                <a:solidFill>
                  <a:schemeClr val="bg1"/>
                </a:solidFill>
              </a:rPr>
              <a:t>Lesson 1</a:t>
            </a:r>
          </a:p>
        </p:txBody>
      </p:sp>
    </p:spTree>
    <p:extLst>
      <p:ext uri="{BB962C8B-B14F-4D97-AF65-F5344CB8AC3E}">
        <p14:creationId xmlns:p14="http://schemas.microsoft.com/office/powerpoint/2010/main" val="3423039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39D9D-F8E6-04B6-BBC7-95BBD04B4CAC}"/>
              </a:ext>
            </a:extLst>
          </p:cNvPr>
          <p:cNvSpPr>
            <a:spLocks noGrp="1"/>
          </p:cNvSpPr>
          <p:nvPr>
            <p:ph type="title"/>
          </p:nvPr>
        </p:nvSpPr>
        <p:spPr>
          <a:xfrm>
            <a:off x="-1" y="213558"/>
            <a:ext cx="5891515" cy="886037"/>
          </a:xfrm>
        </p:spPr>
        <p:txBody>
          <a:bodyPr>
            <a:normAutofit/>
          </a:bodyPr>
          <a:lstStyle/>
          <a:p>
            <a:r>
              <a:rPr lang="en-GB" sz="2400" dirty="0"/>
              <a:t>Comparing what people did</a:t>
            </a:r>
            <a:r>
              <a:rPr lang="en-GB" sz="1800" dirty="0"/>
              <a:t> </a:t>
            </a:r>
            <a:br>
              <a:rPr lang="en-GB" sz="1800" dirty="0"/>
            </a:br>
            <a:r>
              <a:rPr lang="en-GB" sz="2000" dirty="0"/>
              <a:t>Subject pronouns </a:t>
            </a:r>
            <a:r>
              <a:rPr lang="en-GB" sz="2000" dirty="0" err="1"/>
              <a:t>yo</a:t>
            </a:r>
            <a:r>
              <a:rPr lang="en-GB" sz="2000" dirty="0"/>
              <a:t>, </a:t>
            </a:r>
            <a:r>
              <a:rPr lang="en-GB" sz="2000" dirty="0" err="1"/>
              <a:t>tú</a:t>
            </a:r>
            <a:r>
              <a:rPr lang="en-GB" sz="2000" dirty="0"/>
              <a:t>, </a:t>
            </a:r>
            <a:r>
              <a:rPr lang="en-GB" sz="2000" dirty="0" err="1"/>
              <a:t>él</a:t>
            </a:r>
            <a:r>
              <a:rPr lang="en-GB" sz="2000" dirty="0"/>
              <a:t>, </a:t>
            </a:r>
            <a:r>
              <a:rPr lang="en-GB" sz="2000" dirty="0" err="1"/>
              <a:t>ella</a:t>
            </a:r>
            <a:endParaRPr lang="en-ES" sz="2800" dirty="0"/>
          </a:p>
        </p:txBody>
      </p:sp>
      <p:sp>
        <p:nvSpPr>
          <p:cNvPr id="3" name="Content Placeholder 2">
            <a:extLst>
              <a:ext uri="{FF2B5EF4-FFF2-40B4-BE49-F238E27FC236}">
                <a16:creationId xmlns:a16="http://schemas.microsoft.com/office/drawing/2014/main" id="{362CF550-0F24-0CFD-7E01-E81F248FFB8C}"/>
              </a:ext>
            </a:extLst>
          </p:cNvPr>
          <p:cNvSpPr>
            <a:spLocks noGrp="1"/>
          </p:cNvSpPr>
          <p:nvPr>
            <p:ph idx="4294967295"/>
          </p:nvPr>
        </p:nvSpPr>
        <p:spPr>
          <a:xfrm>
            <a:off x="167554" y="1277243"/>
            <a:ext cx="11090275" cy="886037"/>
          </a:xfrm>
        </p:spPr>
        <p:txBody>
          <a:bodyPr>
            <a:noAutofit/>
          </a:bodyPr>
          <a:lstStyle/>
          <a:p>
            <a:r>
              <a:rPr lang="en-GB" sz="2200" dirty="0"/>
              <a:t>In Spanish, subject pronouns are not used as often as in English as the verb ending can tell us the subject of the verb.</a:t>
            </a:r>
          </a:p>
          <a:p>
            <a:endParaRPr lang="en-GB" sz="2200" dirty="0"/>
          </a:p>
          <a:p>
            <a:endParaRPr lang="en-GB" sz="2200" dirty="0"/>
          </a:p>
        </p:txBody>
      </p:sp>
      <p:sp>
        <p:nvSpPr>
          <p:cNvPr id="4" name="Rounded Rectangle 11">
            <a:extLst>
              <a:ext uri="{FF2B5EF4-FFF2-40B4-BE49-F238E27FC236}">
                <a16:creationId xmlns:a16="http://schemas.microsoft.com/office/drawing/2014/main" id="{DF141FB1-12EE-FEEA-C889-6DA4C5B1788A}"/>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8" name="TextBox 7">
            <a:extLst>
              <a:ext uri="{FF2B5EF4-FFF2-40B4-BE49-F238E27FC236}">
                <a16:creationId xmlns:a16="http://schemas.microsoft.com/office/drawing/2014/main" id="{30283CC0-3017-9C0F-F7C4-AE9586E5A0C8}"/>
              </a:ext>
            </a:extLst>
          </p:cNvPr>
          <p:cNvSpPr txBox="1"/>
          <p:nvPr/>
        </p:nvSpPr>
        <p:spPr>
          <a:xfrm>
            <a:off x="167554" y="2338274"/>
            <a:ext cx="4358886" cy="430887"/>
          </a:xfrm>
          <a:prstGeom prst="rect">
            <a:avLst/>
          </a:prstGeom>
          <a:noFill/>
        </p:spPr>
        <p:txBody>
          <a:bodyPr wrap="none" rtlCol="0">
            <a:spAutoFit/>
          </a:bodyPr>
          <a:lstStyle/>
          <a:p>
            <a:r>
              <a:rPr lang="en-GB" sz="2200" dirty="0" err="1">
                <a:solidFill>
                  <a:srgbClr val="525050"/>
                </a:solidFill>
              </a:rPr>
              <a:t>Visit</a:t>
            </a:r>
            <a:r>
              <a:rPr lang="en-GB" sz="2200" b="1" u="sng" dirty="0" err="1">
                <a:solidFill>
                  <a:srgbClr val="525050"/>
                </a:solidFill>
              </a:rPr>
              <a:t>é</a:t>
            </a:r>
            <a:r>
              <a:rPr lang="en-GB" sz="2200" dirty="0">
                <a:solidFill>
                  <a:srgbClr val="525050"/>
                </a:solidFill>
              </a:rPr>
              <a:t> Valencia </a:t>
            </a:r>
            <a:r>
              <a:rPr lang="en-GB" sz="2200" dirty="0" err="1">
                <a:solidFill>
                  <a:srgbClr val="525050"/>
                </a:solidFill>
              </a:rPr>
              <a:t>el</a:t>
            </a:r>
            <a:r>
              <a:rPr lang="en-GB" sz="2200" dirty="0">
                <a:solidFill>
                  <a:srgbClr val="525050"/>
                </a:solidFill>
              </a:rPr>
              <a:t> </a:t>
            </a:r>
            <a:r>
              <a:rPr lang="en-GB" sz="2200" dirty="0" err="1">
                <a:solidFill>
                  <a:srgbClr val="525050"/>
                </a:solidFill>
              </a:rPr>
              <a:t>año</a:t>
            </a:r>
            <a:r>
              <a:rPr lang="en-GB" sz="2200" dirty="0">
                <a:solidFill>
                  <a:srgbClr val="525050"/>
                </a:solidFill>
              </a:rPr>
              <a:t> </a:t>
            </a:r>
            <a:r>
              <a:rPr lang="en-GB" sz="2200" dirty="0" err="1">
                <a:solidFill>
                  <a:srgbClr val="525050"/>
                </a:solidFill>
              </a:rPr>
              <a:t>pasado</a:t>
            </a:r>
            <a:r>
              <a:rPr lang="en-GB" sz="2200" dirty="0">
                <a:solidFill>
                  <a:srgbClr val="525050"/>
                </a:solidFill>
              </a:rPr>
              <a:t>.</a:t>
            </a:r>
            <a:endParaRPr lang="en-GB" sz="2200" dirty="0">
              <a:solidFill>
                <a:srgbClr val="AE1518"/>
              </a:solidFill>
            </a:endParaRPr>
          </a:p>
        </p:txBody>
      </p:sp>
      <p:sp>
        <p:nvSpPr>
          <p:cNvPr id="9" name="TextBox 8">
            <a:extLst>
              <a:ext uri="{FF2B5EF4-FFF2-40B4-BE49-F238E27FC236}">
                <a16:creationId xmlns:a16="http://schemas.microsoft.com/office/drawing/2014/main" id="{381A6E12-282F-523C-EADB-5E6412E19A91}"/>
              </a:ext>
            </a:extLst>
          </p:cNvPr>
          <p:cNvSpPr txBox="1"/>
          <p:nvPr/>
        </p:nvSpPr>
        <p:spPr>
          <a:xfrm>
            <a:off x="167554" y="2944155"/>
            <a:ext cx="11437041" cy="769441"/>
          </a:xfrm>
          <a:prstGeom prst="rect">
            <a:avLst/>
          </a:prstGeom>
          <a:noFill/>
        </p:spPr>
        <p:txBody>
          <a:bodyPr wrap="square" rtlCol="0">
            <a:spAutoFit/>
          </a:bodyPr>
          <a:lstStyle/>
          <a:p>
            <a:r>
              <a:rPr lang="en-GB" sz="2200" dirty="0">
                <a:solidFill>
                  <a:srgbClr val="525050"/>
                </a:solidFill>
              </a:rPr>
              <a:t>Sometimes the subject pronoun is used to show a change of subject or for emphasis.</a:t>
            </a:r>
          </a:p>
        </p:txBody>
      </p:sp>
      <p:sp>
        <p:nvSpPr>
          <p:cNvPr id="10" name="TextBox 9">
            <a:extLst>
              <a:ext uri="{FF2B5EF4-FFF2-40B4-BE49-F238E27FC236}">
                <a16:creationId xmlns:a16="http://schemas.microsoft.com/office/drawing/2014/main" id="{8BD9BDE0-B110-CA41-1380-2DD191E5346D}"/>
              </a:ext>
            </a:extLst>
          </p:cNvPr>
          <p:cNvSpPr txBox="1"/>
          <p:nvPr/>
        </p:nvSpPr>
        <p:spPr>
          <a:xfrm>
            <a:off x="167554" y="3888590"/>
            <a:ext cx="6564618" cy="430887"/>
          </a:xfrm>
          <a:prstGeom prst="rect">
            <a:avLst/>
          </a:prstGeom>
          <a:noFill/>
        </p:spPr>
        <p:txBody>
          <a:bodyPr wrap="none" rtlCol="0">
            <a:spAutoFit/>
          </a:bodyPr>
          <a:lstStyle/>
          <a:p>
            <a:r>
              <a:rPr lang="en-GB" sz="2200" b="1" u="sng" dirty="0" err="1">
                <a:solidFill>
                  <a:srgbClr val="3D3C3C"/>
                </a:solidFill>
              </a:rPr>
              <a:t>Yo</a:t>
            </a:r>
            <a:r>
              <a:rPr lang="en-GB" sz="2200" dirty="0">
                <a:solidFill>
                  <a:srgbClr val="3D3C3C"/>
                </a:solidFill>
              </a:rPr>
              <a:t> </a:t>
            </a:r>
            <a:r>
              <a:rPr lang="en-GB" sz="2200" dirty="0" err="1">
                <a:solidFill>
                  <a:srgbClr val="3D3C3C"/>
                </a:solidFill>
              </a:rPr>
              <a:t>llegué</a:t>
            </a:r>
            <a:r>
              <a:rPr lang="en-GB" sz="2200" dirty="0">
                <a:solidFill>
                  <a:srgbClr val="3D3C3C"/>
                </a:solidFill>
              </a:rPr>
              <a:t> a las dos, </a:t>
            </a:r>
            <a:r>
              <a:rPr lang="en-GB" sz="2200" dirty="0" err="1">
                <a:solidFill>
                  <a:srgbClr val="3D3C3C"/>
                </a:solidFill>
              </a:rPr>
              <a:t>pero</a:t>
            </a:r>
            <a:r>
              <a:rPr lang="en-GB" sz="2200" dirty="0">
                <a:solidFill>
                  <a:srgbClr val="3D3C3C"/>
                </a:solidFill>
              </a:rPr>
              <a:t> </a:t>
            </a:r>
            <a:r>
              <a:rPr lang="en-GB" sz="2200" b="1" u="sng" dirty="0" err="1">
                <a:solidFill>
                  <a:srgbClr val="3D3C3C"/>
                </a:solidFill>
              </a:rPr>
              <a:t>tú</a:t>
            </a:r>
            <a:r>
              <a:rPr lang="en-GB" sz="2200" dirty="0">
                <a:solidFill>
                  <a:srgbClr val="3D3C3C"/>
                </a:solidFill>
              </a:rPr>
              <a:t> </a:t>
            </a:r>
            <a:r>
              <a:rPr lang="en-GB" sz="2200" dirty="0" err="1">
                <a:solidFill>
                  <a:srgbClr val="3D3C3C"/>
                </a:solidFill>
              </a:rPr>
              <a:t>llegaste</a:t>
            </a:r>
            <a:r>
              <a:rPr lang="en-GB" sz="2200" dirty="0">
                <a:solidFill>
                  <a:srgbClr val="3D3C3C"/>
                </a:solidFill>
              </a:rPr>
              <a:t> a las </a:t>
            </a:r>
            <a:r>
              <a:rPr lang="en-GB" sz="2200" dirty="0" err="1">
                <a:solidFill>
                  <a:srgbClr val="3D3C3C"/>
                </a:solidFill>
              </a:rPr>
              <a:t>tres</a:t>
            </a:r>
            <a:r>
              <a:rPr lang="en-GB" sz="2200" dirty="0">
                <a:solidFill>
                  <a:srgbClr val="3D3C3C"/>
                </a:solidFill>
              </a:rPr>
              <a:t>. </a:t>
            </a:r>
            <a:endParaRPr lang="en-GB" sz="2200" dirty="0">
              <a:solidFill>
                <a:srgbClr val="AE1518"/>
              </a:solidFill>
            </a:endParaRPr>
          </a:p>
        </p:txBody>
      </p:sp>
      <p:sp>
        <p:nvSpPr>
          <p:cNvPr id="11" name="TextBox 10">
            <a:extLst>
              <a:ext uri="{FF2B5EF4-FFF2-40B4-BE49-F238E27FC236}">
                <a16:creationId xmlns:a16="http://schemas.microsoft.com/office/drawing/2014/main" id="{C0170939-AA23-F704-E461-11ED57E215F9}"/>
              </a:ext>
            </a:extLst>
          </p:cNvPr>
          <p:cNvSpPr txBox="1"/>
          <p:nvPr/>
        </p:nvSpPr>
        <p:spPr>
          <a:xfrm>
            <a:off x="167554" y="4494471"/>
            <a:ext cx="11683006" cy="1107996"/>
          </a:xfrm>
          <a:prstGeom prst="rect">
            <a:avLst/>
          </a:prstGeom>
          <a:noFill/>
        </p:spPr>
        <p:txBody>
          <a:bodyPr wrap="square" rtlCol="0">
            <a:spAutoFit/>
          </a:bodyPr>
          <a:lstStyle/>
          <a:p>
            <a:r>
              <a:rPr lang="en-GB" sz="2200" dirty="0">
                <a:solidFill>
                  <a:srgbClr val="3D3C3C"/>
                </a:solidFill>
              </a:rPr>
              <a:t>With some verbs it is not clear who the subject is without the use of a pronoun, because the verb ending is the same. In these cases, the subject pronoun clarifies who the subject is.</a:t>
            </a:r>
          </a:p>
        </p:txBody>
      </p:sp>
      <p:sp>
        <p:nvSpPr>
          <p:cNvPr id="12" name="TextBox 11">
            <a:extLst>
              <a:ext uri="{FF2B5EF4-FFF2-40B4-BE49-F238E27FC236}">
                <a16:creationId xmlns:a16="http://schemas.microsoft.com/office/drawing/2014/main" id="{75BBB939-357A-814D-6558-F56599CA59B8}"/>
              </a:ext>
            </a:extLst>
          </p:cNvPr>
          <p:cNvSpPr txBox="1"/>
          <p:nvPr/>
        </p:nvSpPr>
        <p:spPr>
          <a:xfrm>
            <a:off x="167554" y="5777460"/>
            <a:ext cx="4650632" cy="430887"/>
          </a:xfrm>
          <a:prstGeom prst="rect">
            <a:avLst/>
          </a:prstGeom>
          <a:noFill/>
        </p:spPr>
        <p:txBody>
          <a:bodyPr wrap="none" rtlCol="0">
            <a:spAutoFit/>
          </a:bodyPr>
          <a:lstStyle/>
          <a:p>
            <a:r>
              <a:rPr lang="en-GB" sz="2200" b="1" u="sng" dirty="0" err="1">
                <a:solidFill>
                  <a:srgbClr val="525050"/>
                </a:solidFill>
              </a:rPr>
              <a:t>Yo</a:t>
            </a:r>
            <a:r>
              <a:rPr lang="en-GB" sz="2200" dirty="0">
                <a:solidFill>
                  <a:srgbClr val="525050"/>
                </a:solidFill>
              </a:rPr>
              <a:t> </a:t>
            </a:r>
            <a:r>
              <a:rPr lang="en-GB" sz="2200" dirty="0" err="1">
                <a:solidFill>
                  <a:srgbClr val="525050"/>
                </a:solidFill>
              </a:rPr>
              <a:t>tenía</a:t>
            </a:r>
            <a:r>
              <a:rPr lang="en-GB" sz="2200" dirty="0">
                <a:solidFill>
                  <a:srgbClr val="525050"/>
                </a:solidFill>
              </a:rPr>
              <a:t> </a:t>
            </a:r>
            <a:r>
              <a:rPr lang="en-GB" sz="2200" dirty="0" err="1">
                <a:solidFill>
                  <a:srgbClr val="525050"/>
                </a:solidFill>
              </a:rPr>
              <a:t>hambre</a:t>
            </a:r>
            <a:r>
              <a:rPr lang="en-GB" sz="2200" dirty="0">
                <a:solidFill>
                  <a:srgbClr val="525050"/>
                </a:solidFill>
              </a:rPr>
              <a:t>. –</a:t>
            </a:r>
            <a:r>
              <a:rPr lang="en-GB" sz="2200" u="sng" dirty="0">
                <a:solidFill>
                  <a:srgbClr val="AF1517"/>
                </a:solidFill>
              </a:rPr>
              <a:t> </a:t>
            </a:r>
            <a:r>
              <a:rPr lang="en-GB" sz="2200" b="1" i="1" u="sng" dirty="0">
                <a:solidFill>
                  <a:srgbClr val="AF1517"/>
                </a:solidFill>
              </a:rPr>
              <a:t>I</a:t>
            </a:r>
            <a:r>
              <a:rPr lang="en-GB" sz="2200" i="1" u="sng" dirty="0">
                <a:solidFill>
                  <a:srgbClr val="AF1517"/>
                </a:solidFill>
              </a:rPr>
              <a:t> </a:t>
            </a:r>
            <a:r>
              <a:rPr lang="en-GB" sz="2200" i="1" dirty="0">
                <a:solidFill>
                  <a:srgbClr val="AE1518"/>
                </a:solidFill>
              </a:rPr>
              <a:t>was hungry.</a:t>
            </a:r>
          </a:p>
        </p:txBody>
      </p:sp>
      <p:sp>
        <p:nvSpPr>
          <p:cNvPr id="13" name="TextBox 12">
            <a:extLst>
              <a:ext uri="{FF2B5EF4-FFF2-40B4-BE49-F238E27FC236}">
                <a16:creationId xmlns:a16="http://schemas.microsoft.com/office/drawing/2014/main" id="{5606067B-9EF4-6966-3F34-56A3341B7E33}"/>
              </a:ext>
            </a:extLst>
          </p:cNvPr>
          <p:cNvSpPr txBox="1"/>
          <p:nvPr/>
        </p:nvSpPr>
        <p:spPr>
          <a:xfrm>
            <a:off x="6504595" y="5777460"/>
            <a:ext cx="4804520" cy="430887"/>
          </a:xfrm>
          <a:prstGeom prst="rect">
            <a:avLst/>
          </a:prstGeom>
          <a:noFill/>
        </p:spPr>
        <p:txBody>
          <a:bodyPr wrap="none" rtlCol="0">
            <a:spAutoFit/>
          </a:bodyPr>
          <a:lstStyle/>
          <a:p>
            <a:r>
              <a:rPr lang="en-GB" sz="2200" b="1" u="sng" dirty="0" err="1">
                <a:solidFill>
                  <a:srgbClr val="525050"/>
                </a:solidFill>
              </a:rPr>
              <a:t>Él</a:t>
            </a:r>
            <a:r>
              <a:rPr lang="en-GB" sz="2200" b="1" i="1" dirty="0">
                <a:solidFill>
                  <a:srgbClr val="525050"/>
                </a:solidFill>
              </a:rPr>
              <a:t> </a:t>
            </a:r>
            <a:r>
              <a:rPr lang="en-GB" sz="2200" dirty="0" err="1">
                <a:solidFill>
                  <a:srgbClr val="525050"/>
                </a:solidFill>
              </a:rPr>
              <a:t>tenía</a:t>
            </a:r>
            <a:r>
              <a:rPr lang="en-GB" sz="2200" dirty="0">
                <a:solidFill>
                  <a:srgbClr val="525050"/>
                </a:solidFill>
              </a:rPr>
              <a:t> </a:t>
            </a:r>
            <a:r>
              <a:rPr lang="en-GB" sz="2200" dirty="0" err="1">
                <a:solidFill>
                  <a:srgbClr val="525050"/>
                </a:solidFill>
              </a:rPr>
              <a:t>hambre</a:t>
            </a:r>
            <a:r>
              <a:rPr lang="en-GB" sz="2200" dirty="0">
                <a:solidFill>
                  <a:srgbClr val="525050"/>
                </a:solidFill>
              </a:rPr>
              <a:t>. –</a:t>
            </a:r>
            <a:r>
              <a:rPr lang="en-GB" sz="2200" dirty="0">
                <a:solidFill>
                  <a:srgbClr val="AF1517"/>
                </a:solidFill>
              </a:rPr>
              <a:t> </a:t>
            </a:r>
            <a:r>
              <a:rPr lang="en-GB" sz="2200" b="1" i="1" u="sng" dirty="0">
                <a:solidFill>
                  <a:srgbClr val="AF1517"/>
                </a:solidFill>
              </a:rPr>
              <a:t>He</a:t>
            </a:r>
            <a:r>
              <a:rPr lang="en-GB" sz="2200" i="1" dirty="0">
                <a:solidFill>
                  <a:srgbClr val="AF1517"/>
                </a:solidFill>
              </a:rPr>
              <a:t> </a:t>
            </a:r>
            <a:r>
              <a:rPr lang="en-GB" sz="2200" i="1" dirty="0">
                <a:solidFill>
                  <a:srgbClr val="AE1518"/>
                </a:solidFill>
              </a:rPr>
              <a:t>was hungry</a:t>
            </a:r>
            <a:r>
              <a:rPr lang="en-GB" sz="2200" dirty="0">
                <a:solidFill>
                  <a:srgbClr val="AE1518"/>
                </a:solidFill>
              </a:rPr>
              <a:t>.</a:t>
            </a:r>
            <a:endParaRPr lang="en-ES" sz="2200" dirty="0">
              <a:solidFill>
                <a:srgbClr val="AE1518"/>
              </a:solidFill>
            </a:endParaRPr>
          </a:p>
        </p:txBody>
      </p:sp>
      <p:sp>
        <p:nvSpPr>
          <p:cNvPr id="14" name="TextBox 13">
            <a:extLst>
              <a:ext uri="{FF2B5EF4-FFF2-40B4-BE49-F238E27FC236}">
                <a16:creationId xmlns:a16="http://schemas.microsoft.com/office/drawing/2014/main" id="{2BFA4A6F-5530-61C7-32CB-A90EC5CF7CD7}"/>
              </a:ext>
            </a:extLst>
          </p:cNvPr>
          <p:cNvSpPr txBox="1"/>
          <p:nvPr/>
        </p:nvSpPr>
        <p:spPr>
          <a:xfrm>
            <a:off x="6027904" y="2342170"/>
            <a:ext cx="4347996" cy="430887"/>
          </a:xfrm>
          <a:prstGeom prst="rect">
            <a:avLst/>
          </a:prstGeom>
          <a:noFill/>
        </p:spPr>
        <p:txBody>
          <a:bodyPr wrap="square" rtlCol="0">
            <a:spAutoFit/>
          </a:bodyPr>
          <a:lstStyle/>
          <a:p>
            <a:r>
              <a:rPr lang="en-GB" sz="2200" b="1" i="1" u="sng" dirty="0">
                <a:solidFill>
                  <a:srgbClr val="AE1518"/>
                </a:solidFill>
              </a:rPr>
              <a:t>I</a:t>
            </a:r>
            <a:r>
              <a:rPr lang="en-GB" sz="2200" i="1" dirty="0">
                <a:solidFill>
                  <a:srgbClr val="AE1518"/>
                </a:solidFill>
              </a:rPr>
              <a:t> visited Valencia last year.</a:t>
            </a:r>
            <a:endParaRPr lang="en-ES" sz="2200" i="1" dirty="0"/>
          </a:p>
        </p:txBody>
      </p:sp>
      <p:sp>
        <p:nvSpPr>
          <p:cNvPr id="15" name="TextBox 14">
            <a:extLst>
              <a:ext uri="{FF2B5EF4-FFF2-40B4-BE49-F238E27FC236}">
                <a16:creationId xmlns:a16="http://schemas.microsoft.com/office/drawing/2014/main" id="{5FE3EE42-DDC0-FBFF-2E02-0B736EB687A6}"/>
              </a:ext>
            </a:extLst>
          </p:cNvPr>
          <p:cNvSpPr txBox="1"/>
          <p:nvPr/>
        </p:nvSpPr>
        <p:spPr>
          <a:xfrm>
            <a:off x="6663909" y="3888590"/>
            <a:ext cx="4740400" cy="430887"/>
          </a:xfrm>
          <a:prstGeom prst="rect">
            <a:avLst/>
          </a:prstGeom>
          <a:noFill/>
        </p:spPr>
        <p:txBody>
          <a:bodyPr wrap="none" rtlCol="0">
            <a:spAutoFit/>
          </a:bodyPr>
          <a:lstStyle/>
          <a:p>
            <a:r>
              <a:rPr lang="en-GB" sz="2200" b="1" i="1" u="sng" dirty="0">
                <a:solidFill>
                  <a:srgbClr val="AE1518"/>
                </a:solidFill>
              </a:rPr>
              <a:t>I</a:t>
            </a:r>
            <a:r>
              <a:rPr lang="en-GB" sz="2200" b="1" i="1" dirty="0">
                <a:solidFill>
                  <a:srgbClr val="AE1518"/>
                </a:solidFill>
              </a:rPr>
              <a:t> </a:t>
            </a:r>
            <a:r>
              <a:rPr lang="en-GB" sz="2200" i="1" dirty="0">
                <a:solidFill>
                  <a:srgbClr val="AE1518"/>
                </a:solidFill>
              </a:rPr>
              <a:t>arrived at 2 but </a:t>
            </a:r>
            <a:r>
              <a:rPr lang="en-GB" sz="2200" b="1" i="1" u="sng" dirty="0">
                <a:solidFill>
                  <a:srgbClr val="AE1518"/>
                </a:solidFill>
              </a:rPr>
              <a:t>you</a:t>
            </a:r>
            <a:r>
              <a:rPr lang="en-GB" sz="2200" b="1" i="1" dirty="0">
                <a:solidFill>
                  <a:srgbClr val="AE1518"/>
                </a:solidFill>
              </a:rPr>
              <a:t> </a:t>
            </a:r>
            <a:r>
              <a:rPr lang="en-GB" sz="2200" i="1" dirty="0">
                <a:solidFill>
                  <a:srgbClr val="AE1518"/>
                </a:solidFill>
              </a:rPr>
              <a:t>arrived at 3.</a:t>
            </a:r>
            <a:endParaRPr lang="en-ES" sz="2200" i="1" dirty="0"/>
          </a:p>
        </p:txBody>
      </p:sp>
    </p:spTree>
    <p:extLst>
      <p:ext uri="{BB962C8B-B14F-4D97-AF65-F5344CB8AC3E}">
        <p14:creationId xmlns:p14="http://schemas.microsoft.com/office/powerpoint/2010/main" val="251735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0" grpId="0"/>
      <p:bldP spid="11" grpId="0"/>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7615A-5A67-5C0B-6E43-51CDDF22A06A}"/>
              </a:ext>
            </a:extLst>
          </p:cNvPr>
          <p:cNvSpPr>
            <a:spLocks noGrp="1"/>
          </p:cNvSpPr>
          <p:nvPr>
            <p:ph type="title"/>
          </p:nvPr>
        </p:nvSpPr>
        <p:spPr>
          <a:xfrm>
            <a:off x="0" y="213557"/>
            <a:ext cx="6190034" cy="904189"/>
          </a:xfrm>
        </p:spPr>
        <p:txBody>
          <a:bodyPr>
            <a:normAutofit/>
          </a:bodyPr>
          <a:lstStyle/>
          <a:p>
            <a:r>
              <a:rPr lang="en-GB" sz="2800" dirty="0"/>
              <a:t>Comparing what people did </a:t>
            </a:r>
            <a:br>
              <a:rPr lang="en-GB" sz="2800" dirty="0"/>
            </a:br>
            <a:r>
              <a:rPr lang="en-GB" sz="2000" b="0" dirty="0"/>
              <a:t>Subject pronouns </a:t>
            </a:r>
            <a:r>
              <a:rPr lang="en-GB" sz="2000" b="0" dirty="0" err="1"/>
              <a:t>yo</a:t>
            </a:r>
            <a:r>
              <a:rPr lang="en-GB" sz="2000" b="0" dirty="0"/>
              <a:t>, </a:t>
            </a:r>
            <a:r>
              <a:rPr lang="en-GB" sz="2000" b="0" dirty="0" err="1"/>
              <a:t>tú</a:t>
            </a:r>
            <a:r>
              <a:rPr lang="en-GB" sz="2000" b="0" dirty="0"/>
              <a:t>, </a:t>
            </a:r>
            <a:r>
              <a:rPr lang="en-GB" sz="2000" b="0" dirty="0" err="1"/>
              <a:t>él</a:t>
            </a:r>
            <a:r>
              <a:rPr lang="en-GB" sz="2000" b="0" dirty="0"/>
              <a:t>, </a:t>
            </a:r>
            <a:r>
              <a:rPr lang="en-GB" sz="2000" b="0" dirty="0" err="1"/>
              <a:t>ella</a:t>
            </a:r>
            <a:endParaRPr lang="en-ES" sz="2800" b="0" dirty="0"/>
          </a:p>
        </p:txBody>
      </p:sp>
      <p:sp>
        <p:nvSpPr>
          <p:cNvPr id="3" name="Content Placeholder 2">
            <a:extLst>
              <a:ext uri="{FF2B5EF4-FFF2-40B4-BE49-F238E27FC236}">
                <a16:creationId xmlns:a16="http://schemas.microsoft.com/office/drawing/2014/main" id="{3E7042A8-2AE1-73EC-49B2-C1F893581D14}"/>
              </a:ext>
            </a:extLst>
          </p:cNvPr>
          <p:cNvSpPr>
            <a:spLocks noGrp="1"/>
          </p:cNvSpPr>
          <p:nvPr>
            <p:ph idx="4294967295"/>
          </p:nvPr>
        </p:nvSpPr>
        <p:spPr>
          <a:xfrm>
            <a:off x="0" y="1236269"/>
            <a:ext cx="9263063" cy="841249"/>
          </a:xfrm>
        </p:spPr>
        <p:txBody>
          <a:bodyPr>
            <a:normAutofit/>
          </a:bodyPr>
          <a:lstStyle/>
          <a:p>
            <a:pPr>
              <a:lnSpc>
                <a:spcPct val="110000"/>
              </a:lnSpc>
            </a:pPr>
            <a:r>
              <a:rPr lang="en-ES" sz="2200" dirty="0">
                <a:solidFill>
                  <a:srgbClr val="3D3C3C"/>
                </a:solidFill>
              </a:rPr>
              <a:t>1. Yo </a:t>
            </a:r>
            <a:r>
              <a:rPr lang="en-ES" sz="2200" b="1" dirty="0">
                <a:solidFill>
                  <a:srgbClr val="3D3C3C"/>
                </a:solidFill>
              </a:rPr>
              <a:t>disfrutaste/disfruté/disfrutó </a:t>
            </a:r>
            <a:r>
              <a:rPr lang="en-GB" sz="2200" dirty="0" err="1">
                <a:solidFill>
                  <a:srgbClr val="3D3C3C"/>
                </a:solidFill>
              </a:rPr>
              <a:t>el</a:t>
            </a:r>
            <a:r>
              <a:rPr lang="en-ES" sz="2200" dirty="0">
                <a:solidFill>
                  <a:srgbClr val="3D3C3C"/>
                </a:solidFill>
              </a:rPr>
              <a:t> ambiente en la ciudad mientras que tú </a:t>
            </a:r>
            <a:r>
              <a:rPr lang="en-ES" sz="2200" b="1" dirty="0">
                <a:solidFill>
                  <a:srgbClr val="3D3C3C"/>
                </a:solidFill>
              </a:rPr>
              <a:t>visitó/visité/visitaste </a:t>
            </a:r>
            <a:r>
              <a:rPr lang="en-ES" sz="2200" dirty="0">
                <a:solidFill>
                  <a:srgbClr val="3D3C3C"/>
                </a:solidFill>
              </a:rPr>
              <a:t>los museos. </a:t>
            </a:r>
            <a:endParaRPr lang="en-GB" sz="2200" dirty="0">
              <a:solidFill>
                <a:srgbClr val="3D3C3C"/>
              </a:solidFill>
            </a:endParaRPr>
          </a:p>
        </p:txBody>
      </p:sp>
      <p:sp>
        <p:nvSpPr>
          <p:cNvPr id="4" name="Rounded Rectangle 11">
            <a:extLst>
              <a:ext uri="{FF2B5EF4-FFF2-40B4-BE49-F238E27FC236}">
                <a16:creationId xmlns:a16="http://schemas.microsoft.com/office/drawing/2014/main" id="{7173D1B3-F447-89F9-106C-DF321FAAF9F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5" name="TextBox 4">
            <a:extLst>
              <a:ext uri="{FF2B5EF4-FFF2-40B4-BE49-F238E27FC236}">
                <a16:creationId xmlns:a16="http://schemas.microsoft.com/office/drawing/2014/main" id="{D0FC1C65-0794-45BD-AE88-7693DAEEAE16}"/>
              </a:ext>
            </a:extLst>
          </p:cNvPr>
          <p:cNvSpPr txBox="1"/>
          <p:nvPr/>
        </p:nvSpPr>
        <p:spPr>
          <a:xfrm>
            <a:off x="5909316" y="408819"/>
            <a:ext cx="4806229" cy="707886"/>
          </a:xfrm>
          <a:prstGeom prst="rect">
            <a:avLst/>
          </a:prstGeom>
          <a:noFill/>
        </p:spPr>
        <p:txBody>
          <a:bodyPr wrap="square" rtlCol="0">
            <a:spAutoFit/>
          </a:bodyPr>
          <a:lstStyle/>
          <a:p>
            <a:r>
              <a:rPr lang="en-GB" sz="2000" dirty="0"/>
              <a:t>Lee las </a:t>
            </a:r>
            <a:r>
              <a:rPr lang="en-GB" sz="2000" dirty="0" err="1"/>
              <a:t>frases</a:t>
            </a:r>
            <a:r>
              <a:rPr lang="en-GB" sz="2000" dirty="0"/>
              <a:t> y </a:t>
            </a:r>
            <a:r>
              <a:rPr lang="en-GB" sz="2000" dirty="0" err="1"/>
              <a:t>elige</a:t>
            </a:r>
            <a:r>
              <a:rPr lang="en-GB" sz="2000" dirty="0"/>
              <a:t> el </a:t>
            </a:r>
            <a:r>
              <a:rPr lang="en-GB" sz="2000" dirty="0" err="1"/>
              <a:t>verbo</a:t>
            </a:r>
            <a:r>
              <a:rPr lang="en-GB" sz="2000" dirty="0"/>
              <a:t> </a:t>
            </a:r>
            <a:r>
              <a:rPr lang="en-GB" sz="2000" dirty="0" err="1"/>
              <a:t>correcto</a:t>
            </a:r>
            <a:r>
              <a:rPr lang="en-GB" sz="2000" dirty="0"/>
              <a:t> </a:t>
            </a:r>
            <a:r>
              <a:rPr lang="en-GB" sz="2000" dirty="0" err="1"/>
              <a:t>según</a:t>
            </a:r>
            <a:r>
              <a:rPr lang="en-GB" sz="2000" dirty="0"/>
              <a:t> </a:t>
            </a:r>
            <a:r>
              <a:rPr lang="en-GB" sz="2000" dirty="0" err="1"/>
              <a:t>quién</a:t>
            </a:r>
            <a:r>
              <a:rPr lang="en-GB" sz="2000" dirty="0"/>
              <a:t> </a:t>
            </a:r>
            <a:r>
              <a:rPr lang="en-GB" sz="2000" dirty="0" err="1"/>
              <a:t>hizo</a:t>
            </a:r>
            <a:r>
              <a:rPr lang="en-GB" sz="2000" dirty="0"/>
              <a:t> la </a:t>
            </a:r>
            <a:r>
              <a:rPr lang="en-GB" sz="2000" dirty="0" err="1"/>
              <a:t>acción</a:t>
            </a:r>
            <a:r>
              <a:rPr lang="en-GB" sz="2000" dirty="0"/>
              <a:t>.</a:t>
            </a:r>
          </a:p>
        </p:txBody>
      </p:sp>
      <p:pic>
        <p:nvPicPr>
          <p:cNvPr id="1026" name="Picture 2" descr="File:Bunyols i figues albardades.jpg">
            <a:extLst>
              <a:ext uri="{FF2B5EF4-FFF2-40B4-BE49-F238E27FC236}">
                <a16:creationId xmlns:a16="http://schemas.microsoft.com/office/drawing/2014/main" id="{4246267F-C00E-4438-823E-9DF0D340B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9472" y="3134039"/>
            <a:ext cx="2429643" cy="1822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979C14A-06E6-48D3-ADDF-E60BDD19AA25}"/>
              </a:ext>
            </a:extLst>
          </p:cNvPr>
          <p:cNvSpPr/>
          <p:nvPr/>
        </p:nvSpPr>
        <p:spPr>
          <a:xfrm>
            <a:off x="9250880" y="4965642"/>
            <a:ext cx="2941120" cy="1323439"/>
          </a:xfrm>
          <a:prstGeom prst="rect">
            <a:avLst/>
          </a:prstGeom>
        </p:spPr>
        <p:txBody>
          <a:bodyPr wrap="square">
            <a:spAutoFit/>
          </a:bodyPr>
          <a:lstStyle/>
          <a:p>
            <a:r>
              <a:rPr lang="en-GB" sz="2000" dirty="0"/>
              <a:t>*los </a:t>
            </a:r>
            <a:r>
              <a:rPr lang="en-GB" sz="2000" dirty="0" err="1"/>
              <a:t>buñuelos</a:t>
            </a:r>
            <a:r>
              <a:rPr lang="en-GB" sz="2000" dirty="0"/>
              <a:t> (</a:t>
            </a:r>
            <a:r>
              <a:rPr lang="en-GB" sz="2000" i="1" dirty="0" err="1"/>
              <a:t>bunyols</a:t>
            </a:r>
            <a:r>
              <a:rPr lang="en-GB" sz="2000" dirty="0"/>
              <a:t> in Valencian)–doughnuts eaten on special occasions </a:t>
            </a:r>
          </a:p>
        </p:txBody>
      </p:sp>
      <p:pic>
        <p:nvPicPr>
          <p:cNvPr id="5122" name="Picture 2" descr="Free photos of Valencia">
            <a:extLst>
              <a:ext uri="{FF2B5EF4-FFF2-40B4-BE49-F238E27FC236}">
                <a16:creationId xmlns:a16="http://schemas.microsoft.com/office/drawing/2014/main" id="{F221C51A-DB72-43ED-8886-380BA39AFB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9472" y="1175295"/>
            <a:ext cx="2429643" cy="18044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6CE0D99-88CB-EC5D-C6A0-1BF58647A8B3}"/>
              </a:ext>
            </a:extLst>
          </p:cNvPr>
          <p:cNvSpPr txBox="1"/>
          <p:nvPr/>
        </p:nvSpPr>
        <p:spPr>
          <a:xfrm>
            <a:off x="0" y="2117767"/>
            <a:ext cx="9054032" cy="806567"/>
          </a:xfrm>
          <a:prstGeom prst="rect">
            <a:avLst/>
          </a:prstGeom>
          <a:noFill/>
        </p:spPr>
        <p:txBody>
          <a:bodyPr wrap="square" rtlCol="0">
            <a:spAutoFit/>
          </a:bodyPr>
          <a:lstStyle/>
          <a:p>
            <a:pPr>
              <a:lnSpc>
                <a:spcPct val="110000"/>
              </a:lnSpc>
            </a:pPr>
            <a:r>
              <a:rPr lang="en-GB" sz="2200" dirty="0">
                <a:solidFill>
                  <a:srgbClr val="3D3C3C"/>
                </a:solidFill>
              </a:rPr>
              <a:t>2. Tú </a:t>
            </a:r>
            <a:r>
              <a:rPr lang="en-GB" sz="2200" b="1" dirty="0" err="1">
                <a:solidFill>
                  <a:srgbClr val="3D3C3C"/>
                </a:solidFill>
              </a:rPr>
              <a:t>participaste</a:t>
            </a:r>
            <a:r>
              <a:rPr lang="en-GB" sz="2200" b="1" dirty="0">
                <a:solidFill>
                  <a:srgbClr val="3D3C3C"/>
                </a:solidFill>
              </a:rPr>
              <a:t>/</a:t>
            </a:r>
            <a:r>
              <a:rPr lang="en-GB" sz="2200" b="1" dirty="0" err="1">
                <a:solidFill>
                  <a:srgbClr val="3D3C3C"/>
                </a:solidFill>
              </a:rPr>
              <a:t>participé</a:t>
            </a:r>
            <a:r>
              <a:rPr lang="en-GB" sz="2200" b="1" dirty="0">
                <a:solidFill>
                  <a:srgbClr val="3D3C3C"/>
                </a:solidFill>
              </a:rPr>
              <a:t>/</a:t>
            </a:r>
            <a:r>
              <a:rPr lang="en-GB" sz="2200" b="1" dirty="0" err="1">
                <a:solidFill>
                  <a:srgbClr val="3D3C3C"/>
                </a:solidFill>
              </a:rPr>
              <a:t>participó</a:t>
            </a:r>
            <a:r>
              <a:rPr lang="en-GB" sz="2200" b="1" dirty="0">
                <a:solidFill>
                  <a:srgbClr val="3D3C3C"/>
                </a:solidFill>
              </a:rPr>
              <a:t> </a:t>
            </a:r>
            <a:r>
              <a:rPr lang="en-GB" sz="2200" dirty="0">
                <a:solidFill>
                  <a:srgbClr val="3D3C3C"/>
                </a:solidFill>
              </a:rPr>
              <a:t>y </a:t>
            </a:r>
            <a:r>
              <a:rPr lang="en-GB" sz="2200" dirty="0" err="1">
                <a:solidFill>
                  <a:srgbClr val="3D3C3C"/>
                </a:solidFill>
              </a:rPr>
              <a:t>yo</a:t>
            </a:r>
            <a:r>
              <a:rPr lang="en-GB" sz="2200" dirty="0">
                <a:solidFill>
                  <a:srgbClr val="3D3C3C"/>
                </a:solidFill>
              </a:rPr>
              <a:t> </a:t>
            </a:r>
            <a:r>
              <a:rPr lang="en-GB" sz="2200" b="1" dirty="0" err="1">
                <a:solidFill>
                  <a:srgbClr val="3D3C3C"/>
                </a:solidFill>
              </a:rPr>
              <a:t>tomó</a:t>
            </a:r>
            <a:r>
              <a:rPr lang="en-GB" sz="2200" b="1" dirty="0">
                <a:solidFill>
                  <a:srgbClr val="3D3C3C"/>
                </a:solidFill>
              </a:rPr>
              <a:t>/</a:t>
            </a:r>
            <a:r>
              <a:rPr lang="en-GB" sz="2200" b="1" dirty="0" err="1">
                <a:solidFill>
                  <a:srgbClr val="3D3C3C"/>
                </a:solidFill>
              </a:rPr>
              <a:t>tomaste</a:t>
            </a:r>
            <a:r>
              <a:rPr lang="en-GB" sz="2200" b="1" dirty="0">
                <a:solidFill>
                  <a:srgbClr val="3D3C3C"/>
                </a:solidFill>
              </a:rPr>
              <a:t>/</a:t>
            </a:r>
            <a:r>
              <a:rPr lang="en-GB" sz="2200" b="1" dirty="0" err="1">
                <a:solidFill>
                  <a:srgbClr val="3D3C3C"/>
                </a:solidFill>
              </a:rPr>
              <a:t>tomé</a:t>
            </a:r>
            <a:r>
              <a:rPr lang="en-GB" sz="2200" b="1" dirty="0">
                <a:solidFill>
                  <a:srgbClr val="3D3C3C"/>
                </a:solidFill>
              </a:rPr>
              <a:t> </a:t>
            </a:r>
            <a:r>
              <a:rPr lang="en-GB" sz="2200" dirty="0">
                <a:solidFill>
                  <a:srgbClr val="3D3C3C"/>
                </a:solidFill>
              </a:rPr>
              <a:t>las </a:t>
            </a:r>
            <a:r>
              <a:rPr lang="en-GB" sz="2200" dirty="0" err="1">
                <a:solidFill>
                  <a:srgbClr val="3D3C3C"/>
                </a:solidFill>
              </a:rPr>
              <a:t>fotos</a:t>
            </a:r>
            <a:r>
              <a:rPr lang="en-GB" sz="2200" dirty="0">
                <a:solidFill>
                  <a:srgbClr val="3D3C3C"/>
                </a:solidFill>
              </a:rPr>
              <a:t>. </a:t>
            </a:r>
          </a:p>
        </p:txBody>
      </p:sp>
      <p:sp>
        <p:nvSpPr>
          <p:cNvPr id="8" name="TextBox 7">
            <a:extLst>
              <a:ext uri="{FF2B5EF4-FFF2-40B4-BE49-F238E27FC236}">
                <a16:creationId xmlns:a16="http://schemas.microsoft.com/office/drawing/2014/main" id="{C452FE81-490B-AAC8-66AE-753CCC1E7774}"/>
              </a:ext>
            </a:extLst>
          </p:cNvPr>
          <p:cNvSpPr txBox="1"/>
          <p:nvPr/>
        </p:nvSpPr>
        <p:spPr>
          <a:xfrm>
            <a:off x="0" y="2964583"/>
            <a:ext cx="9010649" cy="806375"/>
          </a:xfrm>
          <a:prstGeom prst="rect">
            <a:avLst/>
          </a:prstGeom>
          <a:noFill/>
        </p:spPr>
        <p:txBody>
          <a:bodyPr wrap="square" rtlCol="0">
            <a:spAutoFit/>
          </a:bodyPr>
          <a:lstStyle/>
          <a:p>
            <a:pPr>
              <a:lnSpc>
                <a:spcPct val="110000"/>
              </a:lnSpc>
            </a:pPr>
            <a:r>
              <a:rPr lang="en-GB" sz="2200" dirty="0">
                <a:solidFill>
                  <a:srgbClr val="3D3C3C"/>
                </a:solidFill>
              </a:rPr>
              <a:t>3. </a:t>
            </a:r>
            <a:r>
              <a:rPr lang="en-GB" sz="2200" dirty="0" err="1">
                <a:solidFill>
                  <a:srgbClr val="3D3C3C"/>
                </a:solidFill>
              </a:rPr>
              <a:t>Él</a:t>
            </a:r>
            <a:r>
              <a:rPr lang="en-GB" sz="2200" dirty="0">
                <a:solidFill>
                  <a:srgbClr val="3D3C3C"/>
                </a:solidFill>
              </a:rPr>
              <a:t> </a:t>
            </a:r>
            <a:r>
              <a:rPr lang="en-GB" sz="2200" b="1" dirty="0" err="1">
                <a:solidFill>
                  <a:srgbClr val="3D3C3C"/>
                </a:solidFill>
              </a:rPr>
              <a:t>llegué</a:t>
            </a:r>
            <a:r>
              <a:rPr lang="en-GB" sz="2200" b="1" dirty="0">
                <a:solidFill>
                  <a:srgbClr val="3D3C3C"/>
                </a:solidFill>
              </a:rPr>
              <a:t>/</a:t>
            </a:r>
            <a:r>
              <a:rPr lang="en-GB" sz="2200" b="1" dirty="0" err="1">
                <a:solidFill>
                  <a:srgbClr val="3D3C3C"/>
                </a:solidFill>
              </a:rPr>
              <a:t>llegó</a:t>
            </a:r>
            <a:r>
              <a:rPr lang="en-GB" sz="2200" b="1" dirty="0">
                <a:solidFill>
                  <a:srgbClr val="3D3C3C"/>
                </a:solidFill>
              </a:rPr>
              <a:t>/</a:t>
            </a:r>
            <a:r>
              <a:rPr lang="en-GB" sz="2200" b="1" dirty="0" err="1">
                <a:solidFill>
                  <a:srgbClr val="3D3C3C"/>
                </a:solidFill>
              </a:rPr>
              <a:t>llegaste</a:t>
            </a:r>
            <a:r>
              <a:rPr lang="en-GB" sz="2200" b="1" dirty="0">
                <a:solidFill>
                  <a:srgbClr val="3D3C3C"/>
                </a:solidFill>
              </a:rPr>
              <a:t> </a:t>
            </a:r>
            <a:r>
              <a:rPr lang="en-GB" sz="2200" dirty="0">
                <a:solidFill>
                  <a:srgbClr val="3D3C3C"/>
                </a:solidFill>
              </a:rPr>
              <a:t>a las </a:t>
            </a:r>
            <a:r>
              <a:rPr lang="en-GB" sz="2200" dirty="0" err="1">
                <a:solidFill>
                  <a:srgbClr val="3D3C3C"/>
                </a:solidFill>
              </a:rPr>
              <a:t>doce</a:t>
            </a:r>
            <a:r>
              <a:rPr lang="en-GB" sz="2200" dirty="0">
                <a:solidFill>
                  <a:srgbClr val="3D3C3C"/>
                </a:solidFill>
              </a:rPr>
              <a:t> sin embargo </a:t>
            </a:r>
            <a:r>
              <a:rPr lang="en-GB" sz="2200" dirty="0" err="1">
                <a:solidFill>
                  <a:srgbClr val="3D3C3C"/>
                </a:solidFill>
              </a:rPr>
              <a:t>ella</a:t>
            </a:r>
            <a:r>
              <a:rPr lang="en-GB" sz="2200" dirty="0">
                <a:solidFill>
                  <a:srgbClr val="3D3C3C"/>
                </a:solidFill>
              </a:rPr>
              <a:t> </a:t>
            </a:r>
            <a:r>
              <a:rPr lang="en-GB" sz="2200" b="1" dirty="0" err="1">
                <a:solidFill>
                  <a:srgbClr val="3D3C3C"/>
                </a:solidFill>
              </a:rPr>
              <a:t>llegaste</a:t>
            </a:r>
            <a:r>
              <a:rPr lang="en-GB" sz="2200" b="1" dirty="0">
                <a:solidFill>
                  <a:srgbClr val="3D3C3C"/>
                </a:solidFill>
              </a:rPr>
              <a:t>/</a:t>
            </a:r>
            <a:r>
              <a:rPr lang="en-GB" sz="2200" b="1" dirty="0" err="1">
                <a:solidFill>
                  <a:srgbClr val="3D3C3C"/>
                </a:solidFill>
              </a:rPr>
              <a:t>llegué</a:t>
            </a:r>
            <a:r>
              <a:rPr lang="en-GB" sz="2200" b="1" dirty="0">
                <a:solidFill>
                  <a:srgbClr val="3D3C3C"/>
                </a:solidFill>
              </a:rPr>
              <a:t>/</a:t>
            </a:r>
            <a:r>
              <a:rPr lang="en-GB" sz="2200" b="1" dirty="0" err="1">
                <a:solidFill>
                  <a:srgbClr val="3D3C3C"/>
                </a:solidFill>
              </a:rPr>
              <a:t>llegó</a:t>
            </a:r>
            <a:r>
              <a:rPr lang="en-GB" sz="2200" b="1" dirty="0">
                <a:solidFill>
                  <a:srgbClr val="3D3C3C"/>
                </a:solidFill>
              </a:rPr>
              <a:t> </a:t>
            </a:r>
            <a:r>
              <a:rPr lang="en-GB" sz="2200" dirty="0" err="1">
                <a:solidFill>
                  <a:srgbClr val="3D3C3C"/>
                </a:solidFill>
              </a:rPr>
              <a:t>tarde</a:t>
            </a:r>
            <a:r>
              <a:rPr lang="en-GB" sz="2200" dirty="0">
                <a:solidFill>
                  <a:srgbClr val="3D3C3C"/>
                </a:solidFill>
              </a:rPr>
              <a:t>.</a:t>
            </a:r>
          </a:p>
        </p:txBody>
      </p:sp>
      <p:sp>
        <p:nvSpPr>
          <p:cNvPr id="9" name="TextBox 8">
            <a:extLst>
              <a:ext uri="{FF2B5EF4-FFF2-40B4-BE49-F238E27FC236}">
                <a16:creationId xmlns:a16="http://schemas.microsoft.com/office/drawing/2014/main" id="{DC18D729-620F-2984-3421-CE8845CECFC0}"/>
              </a:ext>
            </a:extLst>
          </p:cNvPr>
          <p:cNvSpPr txBox="1"/>
          <p:nvPr/>
        </p:nvSpPr>
        <p:spPr>
          <a:xfrm>
            <a:off x="0" y="3811207"/>
            <a:ext cx="9139238" cy="806375"/>
          </a:xfrm>
          <a:prstGeom prst="rect">
            <a:avLst/>
          </a:prstGeom>
          <a:noFill/>
        </p:spPr>
        <p:txBody>
          <a:bodyPr wrap="square" rtlCol="0">
            <a:spAutoFit/>
          </a:bodyPr>
          <a:lstStyle/>
          <a:p>
            <a:pPr>
              <a:lnSpc>
                <a:spcPct val="110000"/>
              </a:lnSpc>
            </a:pPr>
            <a:r>
              <a:rPr lang="en-GB" sz="2200" dirty="0">
                <a:solidFill>
                  <a:srgbClr val="3D3C3C"/>
                </a:solidFill>
              </a:rPr>
              <a:t>4. ¿Tú </a:t>
            </a:r>
            <a:r>
              <a:rPr lang="en-GB" sz="2200" b="1" dirty="0" err="1">
                <a:solidFill>
                  <a:srgbClr val="3D3C3C"/>
                </a:solidFill>
              </a:rPr>
              <a:t>preparó</a:t>
            </a:r>
            <a:r>
              <a:rPr lang="en-GB" sz="2200" b="1" dirty="0">
                <a:solidFill>
                  <a:srgbClr val="3D3C3C"/>
                </a:solidFill>
              </a:rPr>
              <a:t>/</a:t>
            </a:r>
            <a:r>
              <a:rPr lang="en-GB" sz="2200" b="1" dirty="0" err="1">
                <a:solidFill>
                  <a:srgbClr val="3D3C3C"/>
                </a:solidFill>
              </a:rPr>
              <a:t>preparaste</a:t>
            </a:r>
            <a:r>
              <a:rPr lang="en-GB" sz="2200" b="1" dirty="0">
                <a:solidFill>
                  <a:srgbClr val="3D3C3C"/>
                </a:solidFill>
              </a:rPr>
              <a:t>/</a:t>
            </a:r>
            <a:r>
              <a:rPr lang="en-GB" sz="2200" b="1" dirty="0" err="1">
                <a:solidFill>
                  <a:srgbClr val="3D3C3C"/>
                </a:solidFill>
              </a:rPr>
              <a:t>preparé</a:t>
            </a:r>
            <a:r>
              <a:rPr lang="en-GB" sz="2200" dirty="0">
                <a:solidFill>
                  <a:srgbClr val="3D3C3C"/>
                </a:solidFill>
              </a:rPr>
              <a:t> </a:t>
            </a:r>
            <a:r>
              <a:rPr lang="en-GB" sz="2200" dirty="0" err="1">
                <a:solidFill>
                  <a:srgbClr val="3D3C3C"/>
                </a:solidFill>
              </a:rPr>
              <a:t>buñuelos</a:t>
            </a:r>
            <a:r>
              <a:rPr lang="en-GB" sz="2200" dirty="0">
                <a:solidFill>
                  <a:srgbClr val="3D3C3C"/>
                </a:solidFill>
              </a:rPr>
              <a:t> o </a:t>
            </a:r>
            <a:r>
              <a:rPr lang="en-GB" sz="2200" dirty="0" err="1">
                <a:solidFill>
                  <a:srgbClr val="3D3C3C"/>
                </a:solidFill>
              </a:rPr>
              <a:t>ella</a:t>
            </a:r>
            <a:r>
              <a:rPr lang="en-GB" sz="2200" dirty="0">
                <a:solidFill>
                  <a:srgbClr val="3D3C3C"/>
                </a:solidFill>
              </a:rPr>
              <a:t> </a:t>
            </a:r>
            <a:r>
              <a:rPr lang="en-GB" sz="2200" dirty="0" err="1">
                <a:solidFill>
                  <a:srgbClr val="3D3C3C"/>
                </a:solidFill>
              </a:rPr>
              <a:t>los</a:t>
            </a:r>
            <a:r>
              <a:rPr lang="en-GB" sz="2200" dirty="0">
                <a:solidFill>
                  <a:srgbClr val="3D3C3C"/>
                </a:solidFill>
              </a:rPr>
              <a:t> </a:t>
            </a:r>
            <a:r>
              <a:rPr lang="en-GB" sz="2200" b="1" dirty="0" err="1">
                <a:solidFill>
                  <a:srgbClr val="3D3C3C"/>
                </a:solidFill>
              </a:rPr>
              <a:t>compré</a:t>
            </a:r>
            <a:r>
              <a:rPr lang="en-GB" sz="2200" b="1" dirty="0">
                <a:solidFill>
                  <a:srgbClr val="3D3C3C"/>
                </a:solidFill>
              </a:rPr>
              <a:t>/</a:t>
            </a:r>
            <a:r>
              <a:rPr lang="en-GB" sz="2200" b="1" dirty="0" err="1">
                <a:solidFill>
                  <a:srgbClr val="3D3C3C"/>
                </a:solidFill>
              </a:rPr>
              <a:t>compró</a:t>
            </a:r>
            <a:r>
              <a:rPr lang="en-GB" sz="2200" b="1" dirty="0">
                <a:solidFill>
                  <a:srgbClr val="3D3C3C"/>
                </a:solidFill>
              </a:rPr>
              <a:t>/</a:t>
            </a:r>
            <a:r>
              <a:rPr lang="en-GB" sz="2200" b="1" dirty="0" err="1">
                <a:solidFill>
                  <a:srgbClr val="3D3C3C"/>
                </a:solidFill>
              </a:rPr>
              <a:t>compraste</a:t>
            </a:r>
            <a:r>
              <a:rPr lang="en-GB" sz="2200" dirty="0">
                <a:solidFill>
                  <a:srgbClr val="3D3C3C"/>
                </a:solidFill>
              </a:rPr>
              <a:t>?</a:t>
            </a:r>
          </a:p>
        </p:txBody>
      </p:sp>
      <p:sp>
        <p:nvSpPr>
          <p:cNvPr id="22" name="TextBox 21">
            <a:extLst>
              <a:ext uri="{FF2B5EF4-FFF2-40B4-BE49-F238E27FC236}">
                <a16:creationId xmlns:a16="http://schemas.microsoft.com/office/drawing/2014/main" id="{9AD6C7D6-19E0-6BAC-C2F5-D6A2AE9A2A26}"/>
              </a:ext>
            </a:extLst>
          </p:cNvPr>
          <p:cNvSpPr txBox="1"/>
          <p:nvPr/>
        </p:nvSpPr>
        <p:spPr>
          <a:xfrm>
            <a:off x="0" y="4657831"/>
            <a:ext cx="9250880" cy="806567"/>
          </a:xfrm>
          <a:prstGeom prst="rect">
            <a:avLst/>
          </a:prstGeom>
          <a:noFill/>
        </p:spPr>
        <p:txBody>
          <a:bodyPr wrap="square" rtlCol="0">
            <a:spAutoFit/>
          </a:bodyPr>
          <a:lstStyle/>
          <a:p>
            <a:pPr>
              <a:lnSpc>
                <a:spcPct val="110000"/>
              </a:lnSpc>
            </a:pPr>
            <a:r>
              <a:rPr lang="en-GB" sz="2200" dirty="0">
                <a:solidFill>
                  <a:srgbClr val="3D3C3C"/>
                </a:solidFill>
              </a:rPr>
              <a:t>5. </a:t>
            </a:r>
            <a:r>
              <a:rPr lang="en-GB" sz="2200" dirty="0" err="1">
                <a:solidFill>
                  <a:srgbClr val="3D3C3C"/>
                </a:solidFill>
              </a:rPr>
              <a:t>Yo</a:t>
            </a:r>
            <a:r>
              <a:rPr lang="en-GB" sz="2200" dirty="0">
                <a:solidFill>
                  <a:srgbClr val="3D3C3C"/>
                </a:solidFill>
              </a:rPr>
              <a:t> </a:t>
            </a:r>
            <a:r>
              <a:rPr lang="en-GB" sz="2200" b="1" dirty="0" err="1">
                <a:solidFill>
                  <a:srgbClr val="3D3C3C"/>
                </a:solidFill>
              </a:rPr>
              <a:t>llevó</a:t>
            </a:r>
            <a:r>
              <a:rPr lang="en-GB" sz="2200" b="1" dirty="0">
                <a:solidFill>
                  <a:srgbClr val="3D3C3C"/>
                </a:solidFill>
              </a:rPr>
              <a:t>/</a:t>
            </a:r>
            <a:r>
              <a:rPr lang="en-GB" sz="2200" b="1" dirty="0" err="1">
                <a:solidFill>
                  <a:srgbClr val="3D3C3C"/>
                </a:solidFill>
              </a:rPr>
              <a:t>llevé</a:t>
            </a:r>
            <a:r>
              <a:rPr lang="en-GB" sz="2200" b="1" dirty="0">
                <a:solidFill>
                  <a:srgbClr val="3D3C3C"/>
                </a:solidFill>
              </a:rPr>
              <a:t>/</a:t>
            </a:r>
            <a:r>
              <a:rPr lang="en-GB" sz="2200" b="1" dirty="0" err="1">
                <a:solidFill>
                  <a:srgbClr val="3D3C3C"/>
                </a:solidFill>
              </a:rPr>
              <a:t>llevaste</a:t>
            </a:r>
            <a:r>
              <a:rPr lang="en-GB" sz="2200" b="1" dirty="0">
                <a:solidFill>
                  <a:srgbClr val="3D3C3C"/>
                </a:solidFill>
              </a:rPr>
              <a:t> </a:t>
            </a:r>
            <a:r>
              <a:rPr lang="en-GB" sz="2200" dirty="0">
                <a:solidFill>
                  <a:srgbClr val="3D3C3C"/>
                </a:solidFill>
              </a:rPr>
              <a:t>mi </a:t>
            </a:r>
            <a:r>
              <a:rPr lang="en-GB" sz="2200" dirty="0" err="1">
                <a:solidFill>
                  <a:srgbClr val="3D3C3C"/>
                </a:solidFill>
              </a:rPr>
              <a:t>bolsa</a:t>
            </a:r>
            <a:r>
              <a:rPr lang="en-GB" sz="2200" dirty="0">
                <a:solidFill>
                  <a:srgbClr val="3D3C3C"/>
                </a:solidFill>
              </a:rPr>
              <a:t>, ¿</a:t>
            </a:r>
            <a:r>
              <a:rPr lang="en-GB" sz="2200" dirty="0" err="1">
                <a:solidFill>
                  <a:srgbClr val="3D3C3C"/>
                </a:solidFill>
              </a:rPr>
              <a:t>tú</a:t>
            </a:r>
            <a:r>
              <a:rPr lang="en-GB" sz="2200" dirty="0">
                <a:solidFill>
                  <a:srgbClr val="3D3C3C"/>
                </a:solidFill>
              </a:rPr>
              <a:t> </a:t>
            </a:r>
            <a:r>
              <a:rPr lang="en-GB" sz="2200" b="1" dirty="0" err="1">
                <a:solidFill>
                  <a:srgbClr val="3D3C3C"/>
                </a:solidFill>
              </a:rPr>
              <a:t>dejé</a:t>
            </a:r>
            <a:r>
              <a:rPr lang="en-GB" sz="2200" b="1" dirty="0">
                <a:solidFill>
                  <a:srgbClr val="3D3C3C"/>
                </a:solidFill>
              </a:rPr>
              <a:t>/</a:t>
            </a:r>
            <a:r>
              <a:rPr lang="en-GB" sz="2200" b="1" dirty="0" err="1">
                <a:solidFill>
                  <a:srgbClr val="3D3C3C"/>
                </a:solidFill>
              </a:rPr>
              <a:t>dejaste</a:t>
            </a:r>
            <a:r>
              <a:rPr lang="en-GB" sz="2200" b="1" dirty="0">
                <a:solidFill>
                  <a:srgbClr val="3D3C3C"/>
                </a:solidFill>
              </a:rPr>
              <a:t>/</a:t>
            </a:r>
            <a:r>
              <a:rPr lang="en-GB" sz="2200" b="1" dirty="0" err="1">
                <a:solidFill>
                  <a:srgbClr val="3D3C3C"/>
                </a:solidFill>
              </a:rPr>
              <a:t>dejó</a:t>
            </a:r>
            <a:r>
              <a:rPr lang="en-GB" sz="2200" b="1" dirty="0">
                <a:solidFill>
                  <a:srgbClr val="3D3C3C"/>
                </a:solidFill>
              </a:rPr>
              <a:t> </a:t>
            </a:r>
            <a:r>
              <a:rPr lang="en-GB" sz="2200" dirty="0">
                <a:solidFill>
                  <a:srgbClr val="3D3C3C"/>
                </a:solidFill>
              </a:rPr>
              <a:t>las </a:t>
            </a:r>
            <a:r>
              <a:rPr lang="en-GB" sz="2200" dirty="0" err="1">
                <a:solidFill>
                  <a:srgbClr val="3D3C3C"/>
                </a:solidFill>
              </a:rPr>
              <a:t>cosas</a:t>
            </a:r>
            <a:r>
              <a:rPr lang="en-GB" sz="2200" dirty="0">
                <a:solidFill>
                  <a:srgbClr val="3D3C3C"/>
                </a:solidFill>
              </a:rPr>
              <a:t> </a:t>
            </a:r>
            <a:r>
              <a:rPr lang="en-GB" sz="2200" dirty="0" err="1">
                <a:solidFill>
                  <a:srgbClr val="3D3C3C"/>
                </a:solidFill>
              </a:rPr>
              <a:t>en</a:t>
            </a:r>
            <a:r>
              <a:rPr lang="en-GB" sz="2200" dirty="0">
                <a:solidFill>
                  <a:srgbClr val="3D3C3C"/>
                </a:solidFill>
              </a:rPr>
              <a:t> </a:t>
            </a:r>
            <a:r>
              <a:rPr lang="en-GB" sz="2200" dirty="0" err="1">
                <a:solidFill>
                  <a:srgbClr val="3D3C3C"/>
                </a:solidFill>
              </a:rPr>
              <a:t>el</a:t>
            </a:r>
            <a:r>
              <a:rPr lang="en-GB" sz="2200" dirty="0">
                <a:solidFill>
                  <a:srgbClr val="3D3C3C"/>
                </a:solidFill>
              </a:rPr>
              <a:t> hotel?</a:t>
            </a:r>
          </a:p>
        </p:txBody>
      </p:sp>
      <p:sp>
        <p:nvSpPr>
          <p:cNvPr id="23" name="TextBox 22">
            <a:extLst>
              <a:ext uri="{FF2B5EF4-FFF2-40B4-BE49-F238E27FC236}">
                <a16:creationId xmlns:a16="http://schemas.microsoft.com/office/drawing/2014/main" id="{74A75422-AD88-EA01-D344-0D720F9BFB5C}"/>
              </a:ext>
            </a:extLst>
          </p:cNvPr>
          <p:cNvSpPr txBox="1"/>
          <p:nvPr/>
        </p:nvSpPr>
        <p:spPr>
          <a:xfrm>
            <a:off x="0" y="5504454"/>
            <a:ext cx="9015412" cy="806375"/>
          </a:xfrm>
          <a:prstGeom prst="rect">
            <a:avLst/>
          </a:prstGeom>
          <a:noFill/>
        </p:spPr>
        <p:txBody>
          <a:bodyPr wrap="square" rtlCol="0">
            <a:spAutoFit/>
          </a:bodyPr>
          <a:lstStyle/>
          <a:p>
            <a:pPr>
              <a:lnSpc>
                <a:spcPct val="110000"/>
              </a:lnSpc>
            </a:pPr>
            <a:r>
              <a:rPr lang="en-GB" sz="2200" dirty="0">
                <a:solidFill>
                  <a:srgbClr val="3D3C3C"/>
                </a:solidFill>
              </a:rPr>
              <a:t>6. </a:t>
            </a:r>
            <a:r>
              <a:rPr lang="en-GB" sz="2200" dirty="0" err="1">
                <a:solidFill>
                  <a:srgbClr val="3D3C3C"/>
                </a:solidFill>
              </a:rPr>
              <a:t>Él</a:t>
            </a:r>
            <a:r>
              <a:rPr lang="en-GB" sz="2200" dirty="0">
                <a:solidFill>
                  <a:srgbClr val="3D3C3C"/>
                </a:solidFill>
              </a:rPr>
              <a:t> </a:t>
            </a:r>
            <a:r>
              <a:rPr lang="en-GB" sz="2200" b="1" dirty="0" err="1">
                <a:solidFill>
                  <a:srgbClr val="3D3C3C"/>
                </a:solidFill>
              </a:rPr>
              <a:t>busqué</a:t>
            </a:r>
            <a:r>
              <a:rPr lang="en-GB" sz="2200" b="1" dirty="0">
                <a:solidFill>
                  <a:srgbClr val="3D3C3C"/>
                </a:solidFill>
              </a:rPr>
              <a:t>/</a:t>
            </a:r>
            <a:r>
              <a:rPr lang="en-GB" sz="2200" b="1" dirty="0" err="1">
                <a:solidFill>
                  <a:srgbClr val="3D3C3C"/>
                </a:solidFill>
              </a:rPr>
              <a:t>buscaste</a:t>
            </a:r>
            <a:r>
              <a:rPr lang="en-GB" sz="2200" b="1" dirty="0">
                <a:solidFill>
                  <a:srgbClr val="3D3C3C"/>
                </a:solidFill>
              </a:rPr>
              <a:t>/</a:t>
            </a:r>
            <a:r>
              <a:rPr lang="en-GB" sz="2200" b="1" dirty="0" err="1">
                <a:solidFill>
                  <a:srgbClr val="3D3C3C"/>
                </a:solidFill>
              </a:rPr>
              <a:t>buscó</a:t>
            </a:r>
            <a:r>
              <a:rPr lang="en-GB" sz="2200" b="1" dirty="0">
                <a:solidFill>
                  <a:srgbClr val="3D3C3C"/>
                </a:solidFill>
              </a:rPr>
              <a:t> </a:t>
            </a:r>
            <a:r>
              <a:rPr lang="en-GB" sz="2200" dirty="0">
                <a:solidFill>
                  <a:srgbClr val="3D3C3C"/>
                </a:solidFill>
              </a:rPr>
              <a:t>un </a:t>
            </a:r>
            <a:r>
              <a:rPr lang="en-GB" sz="2200" dirty="0" err="1">
                <a:solidFill>
                  <a:srgbClr val="3D3C3C"/>
                </a:solidFill>
              </a:rPr>
              <a:t>restaurante</a:t>
            </a:r>
            <a:r>
              <a:rPr lang="en-GB" sz="2200" dirty="0">
                <a:solidFill>
                  <a:srgbClr val="3D3C3C"/>
                </a:solidFill>
              </a:rPr>
              <a:t> </a:t>
            </a:r>
            <a:r>
              <a:rPr lang="en-GB" sz="2200" dirty="0" err="1">
                <a:solidFill>
                  <a:srgbClr val="3D3C3C"/>
                </a:solidFill>
              </a:rPr>
              <a:t>mientras</a:t>
            </a:r>
            <a:r>
              <a:rPr lang="en-GB" sz="2200" dirty="0">
                <a:solidFill>
                  <a:srgbClr val="3D3C3C"/>
                </a:solidFill>
              </a:rPr>
              <a:t> que </a:t>
            </a:r>
            <a:r>
              <a:rPr lang="en-GB" sz="2200" dirty="0" err="1">
                <a:solidFill>
                  <a:srgbClr val="3D3C3C"/>
                </a:solidFill>
              </a:rPr>
              <a:t>yo</a:t>
            </a:r>
            <a:r>
              <a:rPr lang="en-GB" sz="2200" dirty="0">
                <a:solidFill>
                  <a:srgbClr val="3D3C3C"/>
                </a:solidFill>
              </a:rPr>
              <a:t> </a:t>
            </a:r>
            <a:r>
              <a:rPr lang="en-GB" sz="2200" b="1" dirty="0" err="1">
                <a:solidFill>
                  <a:srgbClr val="3D3C3C"/>
                </a:solidFill>
              </a:rPr>
              <a:t>buscaste</a:t>
            </a:r>
            <a:r>
              <a:rPr lang="en-GB" sz="2200" b="1" dirty="0">
                <a:solidFill>
                  <a:srgbClr val="3D3C3C"/>
                </a:solidFill>
              </a:rPr>
              <a:t>/</a:t>
            </a:r>
            <a:r>
              <a:rPr lang="en-GB" sz="2200" b="1" dirty="0" err="1">
                <a:solidFill>
                  <a:srgbClr val="3D3C3C"/>
                </a:solidFill>
              </a:rPr>
              <a:t>buscó</a:t>
            </a:r>
            <a:r>
              <a:rPr lang="en-GB" sz="2200" b="1" dirty="0">
                <a:solidFill>
                  <a:srgbClr val="3D3C3C"/>
                </a:solidFill>
              </a:rPr>
              <a:t>/</a:t>
            </a:r>
            <a:r>
              <a:rPr lang="en-GB" sz="2200" b="1" dirty="0" err="1">
                <a:solidFill>
                  <a:srgbClr val="3D3C3C"/>
                </a:solidFill>
              </a:rPr>
              <a:t>busqué</a:t>
            </a:r>
            <a:r>
              <a:rPr lang="en-GB" sz="2200" dirty="0">
                <a:solidFill>
                  <a:srgbClr val="3D3C3C"/>
                </a:solidFill>
              </a:rPr>
              <a:t> </a:t>
            </a:r>
            <a:r>
              <a:rPr lang="en-GB" sz="2200" dirty="0" err="1">
                <a:solidFill>
                  <a:srgbClr val="3D3C3C"/>
                </a:solidFill>
              </a:rPr>
              <a:t>unos</a:t>
            </a:r>
            <a:r>
              <a:rPr lang="en-GB" sz="2200" dirty="0">
                <a:solidFill>
                  <a:srgbClr val="3D3C3C"/>
                </a:solidFill>
              </a:rPr>
              <a:t> </a:t>
            </a:r>
            <a:r>
              <a:rPr lang="en-GB" sz="2200" dirty="0" err="1">
                <a:solidFill>
                  <a:srgbClr val="3D3C3C"/>
                </a:solidFill>
              </a:rPr>
              <a:t>recuerdos</a:t>
            </a:r>
            <a:r>
              <a:rPr lang="en-GB" sz="2200" dirty="0">
                <a:solidFill>
                  <a:srgbClr val="3D3C3C"/>
                </a:solidFill>
              </a:rPr>
              <a:t>.</a:t>
            </a:r>
          </a:p>
        </p:txBody>
      </p:sp>
      <p:sp>
        <p:nvSpPr>
          <p:cNvPr id="24" name="Frame 23">
            <a:extLst>
              <a:ext uri="{FF2B5EF4-FFF2-40B4-BE49-F238E27FC236}">
                <a16:creationId xmlns:a16="http://schemas.microsoft.com/office/drawing/2014/main" id="{006541CD-9D8A-CD93-E1F7-B0E5E5C5FF10}"/>
              </a:ext>
            </a:extLst>
          </p:cNvPr>
          <p:cNvSpPr/>
          <p:nvPr/>
        </p:nvSpPr>
        <p:spPr>
          <a:xfrm>
            <a:off x="2228850" y="1210387"/>
            <a:ext cx="1157288" cy="46394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25" name="Frame 24">
            <a:extLst>
              <a:ext uri="{FF2B5EF4-FFF2-40B4-BE49-F238E27FC236}">
                <a16:creationId xmlns:a16="http://schemas.microsoft.com/office/drawing/2014/main" id="{91A8132F-2650-23F4-8924-77DA188B6E26}"/>
              </a:ext>
            </a:extLst>
          </p:cNvPr>
          <p:cNvSpPr/>
          <p:nvPr/>
        </p:nvSpPr>
        <p:spPr>
          <a:xfrm>
            <a:off x="2603956" y="1603062"/>
            <a:ext cx="1157288" cy="46394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26" name="Frame 25">
            <a:extLst>
              <a:ext uri="{FF2B5EF4-FFF2-40B4-BE49-F238E27FC236}">
                <a16:creationId xmlns:a16="http://schemas.microsoft.com/office/drawing/2014/main" id="{6C590C2C-E64E-0101-A7AE-C784B5E32E54}"/>
              </a:ext>
            </a:extLst>
          </p:cNvPr>
          <p:cNvSpPr/>
          <p:nvPr/>
        </p:nvSpPr>
        <p:spPr>
          <a:xfrm>
            <a:off x="704372" y="2117766"/>
            <a:ext cx="1744188" cy="46394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27" name="Frame 26">
            <a:extLst>
              <a:ext uri="{FF2B5EF4-FFF2-40B4-BE49-F238E27FC236}">
                <a16:creationId xmlns:a16="http://schemas.microsoft.com/office/drawing/2014/main" id="{1D4D925A-1FAF-6E12-B386-BC0AD5BA97EC}"/>
              </a:ext>
            </a:extLst>
          </p:cNvPr>
          <p:cNvSpPr/>
          <p:nvPr/>
        </p:nvSpPr>
        <p:spPr>
          <a:xfrm>
            <a:off x="7754869" y="2096823"/>
            <a:ext cx="921772" cy="46394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28" name="Frame 27">
            <a:extLst>
              <a:ext uri="{FF2B5EF4-FFF2-40B4-BE49-F238E27FC236}">
                <a16:creationId xmlns:a16="http://schemas.microsoft.com/office/drawing/2014/main" id="{11A505D9-33CE-4DCF-09EB-28B44D62F96B}"/>
              </a:ext>
            </a:extLst>
          </p:cNvPr>
          <p:cNvSpPr/>
          <p:nvPr/>
        </p:nvSpPr>
        <p:spPr>
          <a:xfrm>
            <a:off x="1576466" y="2934753"/>
            <a:ext cx="872094" cy="46394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29" name="Frame 28">
            <a:extLst>
              <a:ext uri="{FF2B5EF4-FFF2-40B4-BE49-F238E27FC236}">
                <a16:creationId xmlns:a16="http://schemas.microsoft.com/office/drawing/2014/main" id="{2E53EC67-7F88-0F46-E94D-11A9F97C1F66}"/>
              </a:ext>
            </a:extLst>
          </p:cNvPr>
          <p:cNvSpPr/>
          <p:nvPr/>
        </p:nvSpPr>
        <p:spPr>
          <a:xfrm>
            <a:off x="2167908" y="3327138"/>
            <a:ext cx="872094" cy="46394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0" name="Frame 29">
            <a:extLst>
              <a:ext uri="{FF2B5EF4-FFF2-40B4-BE49-F238E27FC236}">
                <a16:creationId xmlns:a16="http://schemas.microsoft.com/office/drawing/2014/main" id="{6EBED1D8-FA1B-6397-C120-24F44C19FB62}"/>
              </a:ext>
            </a:extLst>
          </p:cNvPr>
          <p:cNvSpPr/>
          <p:nvPr/>
        </p:nvSpPr>
        <p:spPr>
          <a:xfrm>
            <a:off x="2053154" y="3832233"/>
            <a:ext cx="1675566" cy="46394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1" name="Frame 30">
            <a:extLst>
              <a:ext uri="{FF2B5EF4-FFF2-40B4-BE49-F238E27FC236}">
                <a16:creationId xmlns:a16="http://schemas.microsoft.com/office/drawing/2014/main" id="{7902F69D-9343-4ED0-813B-51B15332F9A5}"/>
              </a:ext>
            </a:extLst>
          </p:cNvPr>
          <p:cNvSpPr/>
          <p:nvPr/>
        </p:nvSpPr>
        <p:spPr>
          <a:xfrm>
            <a:off x="1215371" y="4193886"/>
            <a:ext cx="1233189" cy="46394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3" name="Frame 32">
            <a:extLst>
              <a:ext uri="{FF2B5EF4-FFF2-40B4-BE49-F238E27FC236}">
                <a16:creationId xmlns:a16="http://schemas.microsoft.com/office/drawing/2014/main" id="{17377B36-EDEC-ACCB-72C5-67C5189FEADA}"/>
              </a:ext>
            </a:extLst>
          </p:cNvPr>
          <p:cNvSpPr/>
          <p:nvPr/>
        </p:nvSpPr>
        <p:spPr>
          <a:xfrm>
            <a:off x="1519431" y="4637707"/>
            <a:ext cx="827529" cy="46394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4" name="Frame 33">
            <a:extLst>
              <a:ext uri="{FF2B5EF4-FFF2-40B4-BE49-F238E27FC236}">
                <a16:creationId xmlns:a16="http://schemas.microsoft.com/office/drawing/2014/main" id="{85FFB51C-2E1A-B81D-6453-7EB5355D1B2F}"/>
              </a:ext>
            </a:extLst>
          </p:cNvPr>
          <p:cNvSpPr/>
          <p:nvPr/>
        </p:nvSpPr>
        <p:spPr>
          <a:xfrm>
            <a:off x="3095018" y="5490708"/>
            <a:ext cx="999464" cy="46394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5" name="Frame 34">
            <a:extLst>
              <a:ext uri="{FF2B5EF4-FFF2-40B4-BE49-F238E27FC236}">
                <a16:creationId xmlns:a16="http://schemas.microsoft.com/office/drawing/2014/main" id="{EAA38491-4749-F3A6-38F8-ED090E69F9CF}"/>
              </a:ext>
            </a:extLst>
          </p:cNvPr>
          <p:cNvSpPr/>
          <p:nvPr/>
        </p:nvSpPr>
        <p:spPr>
          <a:xfrm>
            <a:off x="2346960" y="5867246"/>
            <a:ext cx="1148080" cy="46394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6" name="Frame 35">
            <a:extLst>
              <a:ext uri="{FF2B5EF4-FFF2-40B4-BE49-F238E27FC236}">
                <a16:creationId xmlns:a16="http://schemas.microsoft.com/office/drawing/2014/main" id="{EA2FF67A-A5CE-CCCF-F970-D567CFC728B2}"/>
              </a:ext>
            </a:extLst>
          </p:cNvPr>
          <p:cNvSpPr/>
          <p:nvPr/>
        </p:nvSpPr>
        <p:spPr>
          <a:xfrm>
            <a:off x="5909316" y="4637707"/>
            <a:ext cx="1233189" cy="46394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Tree>
    <p:extLst>
      <p:ext uri="{BB962C8B-B14F-4D97-AF65-F5344CB8AC3E}">
        <p14:creationId xmlns:p14="http://schemas.microsoft.com/office/powerpoint/2010/main" val="116674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P spid="9" grpId="0"/>
      <p:bldP spid="22" grpId="0"/>
      <p:bldP spid="23" grpId="0"/>
      <p:bldP spid="24" grpId="0" animBg="1"/>
      <p:bldP spid="25" grpId="0" animBg="1"/>
      <p:bldP spid="26" grpId="0" animBg="1"/>
      <p:bldP spid="27" grpId="0" animBg="1"/>
      <p:bldP spid="28" grpId="0" animBg="1"/>
      <p:bldP spid="29" grpId="0" animBg="1"/>
      <p:bldP spid="30" grpId="0" animBg="1"/>
      <p:bldP spid="31" grpId="0" animBg="1"/>
      <p:bldP spid="33" grpId="0" animBg="1"/>
      <p:bldP spid="34" grpId="0" animBg="1"/>
      <p:bldP spid="35" grpId="0"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46381F1-CC08-7C72-EF8F-34F5B88C3697}"/>
              </a:ext>
            </a:extLst>
          </p:cNvPr>
          <p:cNvSpPr txBox="1"/>
          <p:nvPr/>
        </p:nvSpPr>
        <p:spPr>
          <a:xfrm>
            <a:off x="2591625" y="1810800"/>
            <a:ext cx="7821372" cy="535724"/>
          </a:xfrm>
          <a:prstGeom prst="rect">
            <a:avLst/>
          </a:prstGeom>
          <a:noFill/>
        </p:spPr>
        <p:txBody>
          <a:bodyPr wrap="none" rtlCol="0">
            <a:spAutoFit/>
          </a:bodyPr>
          <a:lstStyle/>
          <a:p>
            <a:pPr lvl="0">
              <a:lnSpc>
                <a:spcPct val="150000"/>
              </a:lnSpc>
              <a:defRPr/>
            </a:pPr>
            <a:r>
              <a:rPr lang="en-GB" sz="2200" dirty="0"/>
              <a:t>2) ___ mir_____ las vistas </a:t>
            </a:r>
            <a:r>
              <a:rPr lang="en-GB" sz="2200" dirty="0" err="1"/>
              <a:t>bonitas</a:t>
            </a:r>
            <a:r>
              <a:rPr lang="en-GB" sz="2200" dirty="0"/>
              <a:t>  / ___ </a:t>
            </a:r>
            <a:r>
              <a:rPr lang="en-GB" sz="2200" dirty="0" err="1"/>
              <a:t>compr</a:t>
            </a:r>
            <a:r>
              <a:rPr lang="en-GB" sz="2200" dirty="0"/>
              <a:t>_____  </a:t>
            </a:r>
            <a:r>
              <a:rPr lang="en-GB" sz="2200" dirty="0" err="1"/>
              <a:t>todo</a:t>
            </a:r>
            <a:r>
              <a:rPr lang="en-GB" sz="2200" dirty="0"/>
              <a:t> </a:t>
            </a:r>
          </a:p>
        </p:txBody>
      </p:sp>
      <p:sp>
        <p:nvSpPr>
          <p:cNvPr id="8" name="TextBox 7">
            <a:extLst>
              <a:ext uri="{FF2B5EF4-FFF2-40B4-BE49-F238E27FC236}">
                <a16:creationId xmlns:a16="http://schemas.microsoft.com/office/drawing/2014/main" id="{81193665-5305-A86B-D624-C66FD684C872}"/>
              </a:ext>
            </a:extLst>
          </p:cNvPr>
          <p:cNvSpPr txBox="1"/>
          <p:nvPr/>
        </p:nvSpPr>
        <p:spPr>
          <a:xfrm>
            <a:off x="2632474" y="2445909"/>
            <a:ext cx="9263122" cy="1043555"/>
          </a:xfrm>
          <a:prstGeom prst="rect">
            <a:avLst/>
          </a:prstGeom>
          <a:noFill/>
        </p:spPr>
        <p:txBody>
          <a:bodyPr wrap="square" rtlCol="0">
            <a:spAutoFit/>
          </a:bodyPr>
          <a:lstStyle/>
          <a:p>
            <a:pPr lvl="0">
              <a:lnSpc>
                <a:spcPct val="150000"/>
              </a:lnSpc>
              <a:defRPr/>
            </a:pPr>
            <a:r>
              <a:rPr lang="en-GB" sz="2200" dirty="0"/>
              <a:t>3) ____ tom_____ </a:t>
            </a:r>
            <a:r>
              <a:rPr lang="en-GB" sz="2200" dirty="0" err="1"/>
              <a:t>el</a:t>
            </a:r>
            <a:r>
              <a:rPr lang="en-GB" sz="2200" dirty="0"/>
              <a:t> </a:t>
            </a:r>
            <a:r>
              <a:rPr lang="en-GB" sz="2200" dirty="0" err="1"/>
              <a:t>autobus</a:t>
            </a:r>
            <a:r>
              <a:rPr lang="en-GB" sz="2200" dirty="0"/>
              <a:t> /___ </a:t>
            </a:r>
            <a:r>
              <a:rPr lang="en-GB" sz="2200" dirty="0" err="1"/>
              <a:t>busc</a:t>
            </a:r>
            <a:r>
              <a:rPr lang="en-GB" sz="2200" dirty="0"/>
              <a:t>_____ la tienda de </a:t>
            </a:r>
            <a:r>
              <a:rPr lang="en-GB" sz="2200" dirty="0" err="1"/>
              <a:t>ropa</a:t>
            </a:r>
            <a:r>
              <a:rPr lang="en-GB" sz="2200" dirty="0"/>
              <a:t> / ___ </a:t>
            </a:r>
            <a:r>
              <a:rPr lang="en-GB" sz="2200" dirty="0" err="1"/>
              <a:t>encontr</a:t>
            </a:r>
            <a:r>
              <a:rPr lang="en-GB" sz="2200" dirty="0"/>
              <a:t>_____ un </a:t>
            </a:r>
            <a:r>
              <a:rPr lang="en-GB" sz="2200" dirty="0" err="1"/>
              <a:t>restaurante</a:t>
            </a:r>
            <a:endParaRPr lang="en-GB" sz="2200" dirty="0"/>
          </a:p>
        </p:txBody>
      </p:sp>
      <p:sp>
        <p:nvSpPr>
          <p:cNvPr id="10" name="TextBox 9">
            <a:extLst>
              <a:ext uri="{FF2B5EF4-FFF2-40B4-BE49-F238E27FC236}">
                <a16:creationId xmlns:a16="http://schemas.microsoft.com/office/drawing/2014/main" id="{2A35219C-08D2-917F-1BD3-2DDE962FECAD}"/>
              </a:ext>
            </a:extLst>
          </p:cNvPr>
          <p:cNvSpPr txBox="1"/>
          <p:nvPr/>
        </p:nvSpPr>
        <p:spPr>
          <a:xfrm>
            <a:off x="2591624" y="3588849"/>
            <a:ext cx="9263121" cy="535724"/>
          </a:xfrm>
          <a:prstGeom prst="rect">
            <a:avLst/>
          </a:prstGeom>
          <a:noFill/>
        </p:spPr>
        <p:txBody>
          <a:bodyPr wrap="square" rtlCol="0">
            <a:spAutoFit/>
          </a:bodyPr>
          <a:lstStyle/>
          <a:p>
            <a:pPr lvl="0">
              <a:lnSpc>
                <a:spcPct val="150000"/>
              </a:lnSpc>
              <a:defRPr/>
            </a:pPr>
            <a:r>
              <a:rPr lang="en-GB" sz="2200" dirty="0"/>
              <a:t>4) ___ tom_____ un </a:t>
            </a:r>
            <a:r>
              <a:rPr lang="en-GB" sz="2200" dirty="0" err="1"/>
              <a:t>zumo</a:t>
            </a:r>
            <a:r>
              <a:rPr lang="en-GB" sz="2200" dirty="0"/>
              <a:t> de </a:t>
            </a:r>
            <a:r>
              <a:rPr lang="en-GB" sz="2200" dirty="0" err="1"/>
              <a:t>naranja</a:t>
            </a:r>
            <a:r>
              <a:rPr lang="en-GB" sz="2200" dirty="0"/>
              <a:t>* / ___ prob_____ la horchata*. </a:t>
            </a:r>
          </a:p>
        </p:txBody>
      </p:sp>
      <p:sp>
        <p:nvSpPr>
          <p:cNvPr id="13" name="TextBox 12">
            <a:extLst>
              <a:ext uri="{FF2B5EF4-FFF2-40B4-BE49-F238E27FC236}">
                <a16:creationId xmlns:a16="http://schemas.microsoft.com/office/drawing/2014/main" id="{DBF4544A-D178-E76D-7B3F-70778CE932CD}"/>
              </a:ext>
            </a:extLst>
          </p:cNvPr>
          <p:cNvSpPr txBox="1"/>
          <p:nvPr/>
        </p:nvSpPr>
        <p:spPr>
          <a:xfrm>
            <a:off x="2591626" y="4223958"/>
            <a:ext cx="9303970" cy="535724"/>
          </a:xfrm>
          <a:prstGeom prst="rect">
            <a:avLst/>
          </a:prstGeom>
          <a:noFill/>
        </p:spPr>
        <p:txBody>
          <a:bodyPr wrap="square" rtlCol="0">
            <a:spAutoFit/>
          </a:bodyPr>
          <a:lstStyle/>
          <a:p>
            <a:pPr lvl="0">
              <a:lnSpc>
                <a:spcPct val="150000"/>
              </a:lnSpc>
              <a:defRPr/>
            </a:pPr>
            <a:r>
              <a:rPr lang="en-GB" sz="2200" dirty="0"/>
              <a:t>5) </a:t>
            </a:r>
            <a:r>
              <a:rPr lang="en-ES" sz="2200" dirty="0"/>
              <a:t>____ particip</a:t>
            </a:r>
            <a:r>
              <a:rPr lang="en-GB" sz="2200" dirty="0"/>
              <a:t>_____ </a:t>
            </a:r>
            <a:r>
              <a:rPr lang="en-ES" sz="2200" dirty="0"/>
              <a:t>en unas actividades </a:t>
            </a:r>
            <a:r>
              <a:rPr lang="en-GB" sz="2200" dirty="0"/>
              <a:t>/</a:t>
            </a:r>
            <a:r>
              <a:rPr lang="en-ES" sz="2200" dirty="0"/>
              <a:t>___ lleg</a:t>
            </a:r>
            <a:r>
              <a:rPr lang="es-ES" sz="2200" dirty="0"/>
              <a:t>______ </a:t>
            </a:r>
            <a:r>
              <a:rPr lang="en-ES" sz="2200" dirty="0"/>
              <a:t>tarde</a:t>
            </a:r>
            <a:r>
              <a:rPr lang="en-GB" sz="2200" dirty="0"/>
              <a:t> </a:t>
            </a:r>
          </a:p>
        </p:txBody>
      </p:sp>
      <p:sp>
        <p:nvSpPr>
          <p:cNvPr id="15" name="TextBox 14">
            <a:extLst>
              <a:ext uri="{FF2B5EF4-FFF2-40B4-BE49-F238E27FC236}">
                <a16:creationId xmlns:a16="http://schemas.microsoft.com/office/drawing/2014/main" id="{EBD2D514-7D2E-5F5D-D63B-952FB1CB7DBC}"/>
              </a:ext>
            </a:extLst>
          </p:cNvPr>
          <p:cNvSpPr txBox="1"/>
          <p:nvPr/>
        </p:nvSpPr>
        <p:spPr>
          <a:xfrm>
            <a:off x="2591625" y="4859067"/>
            <a:ext cx="9336517" cy="535724"/>
          </a:xfrm>
          <a:prstGeom prst="rect">
            <a:avLst/>
          </a:prstGeom>
          <a:noFill/>
        </p:spPr>
        <p:txBody>
          <a:bodyPr wrap="square" rtlCol="0">
            <a:spAutoFit/>
          </a:bodyPr>
          <a:lstStyle/>
          <a:p>
            <a:pPr lvl="0">
              <a:lnSpc>
                <a:spcPct val="150000"/>
              </a:lnSpc>
              <a:defRPr/>
            </a:pPr>
            <a:r>
              <a:rPr lang="en-GB" sz="2200" dirty="0"/>
              <a:t>6)___ </a:t>
            </a:r>
            <a:r>
              <a:rPr lang="en-GB" sz="2200" dirty="0" err="1"/>
              <a:t>regres</a:t>
            </a:r>
            <a:r>
              <a:rPr lang="en-GB" sz="2200" dirty="0"/>
              <a:t>_____ al </a:t>
            </a:r>
            <a:r>
              <a:rPr lang="en-GB" sz="2200" dirty="0" err="1"/>
              <a:t>restaurante</a:t>
            </a:r>
            <a:r>
              <a:rPr lang="en-GB" sz="2200" dirty="0"/>
              <a:t> / ___ lo </a:t>
            </a:r>
            <a:r>
              <a:rPr lang="en-GB" sz="2200" dirty="0" err="1"/>
              <a:t>busc</a:t>
            </a:r>
            <a:r>
              <a:rPr lang="en-GB" sz="2200" dirty="0"/>
              <a:t>______ </a:t>
            </a:r>
            <a:r>
              <a:rPr lang="en-GB" sz="2200" dirty="0" err="1"/>
              <a:t>en</a:t>
            </a:r>
            <a:r>
              <a:rPr lang="en-GB" sz="2200" dirty="0"/>
              <a:t> </a:t>
            </a:r>
            <a:r>
              <a:rPr lang="en-GB" sz="2200" dirty="0" err="1"/>
              <a:t>el</a:t>
            </a:r>
            <a:r>
              <a:rPr lang="en-GB" sz="2200" dirty="0"/>
              <a:t> hotel</a:t>
            </a:r>
          </a:p>
        </p:txBody>
      </p:sp>
      <p:sp>
        <p:nvSpPr>
          <p:cNvPr id="17" name="TextBox 16">
            <a:extLst>
              <a:ext uri="{FF2B5EF4-FFF2-40B4-BE49-F238E27FC236}">
                <a16:creationId xmlns:a16="http://schemas.microsoft.com/office/drawing/2014/main" id="{B7A2FEF3-DD7A-3B67-132C-E5AC3223D9A0}"/>
              </a:ext>
            </a:extLst>
          </p:cNvPr>
          <p:cNvSpPr txBox="1"/>
          <p:nvPr/>
        </p:nvSpPr>
        <p:spPr>
          <a:xfrm>
            <a:off x="2591625" y="5494175"/>
            <a:ext cx="9263120" cy="769441"/>
          </a:xfrm>
          <a:prstGeom prst="rect">
            <a:avLst/>
          </a:prstGeom>
          <a:noFill/>
        </p:spPr>
        <p:txBody>
          <a:bodyPr wrap="square" rtlCol="0">
            <a:spAutoFit/>
          </a:bodyPr>
          <a:lstStyle/>
          <a:p>
            <a:r>
              <a:rPr lang="en-GB" sz="2200" dirty="0"/>
              <a:t>7) ___ </a:t>
            </a:r>
            <a:r>
              <a:rPr lang="en-GB" sz="2200" dirty="0" err="1"/>
              <a:t>nad</a:t>
            </a:r>
            <a:r>
              <a:rPr lang="en-GB" sz="2200" dirty="0"/>
              <a:t>_____ </a:t>
            </a:r>
            <a:r>
              <a:rPr lang="en-GB" sz="2200" dirty="0" err="1"/>
              <a:t>en</a:t>
            </a:r>
            <a:r>
              <a:rPr lang="en-GB" sz="2200" dirty="0"/>
              <a:t> </a:t>
            </a:r>
            <a:r>
              <a:rPr lang="en-GB" sz="2200" dirty="0" err="1"/>
              <a:t>el</a:t>
            </a:r>
            <a:r>
              <a:rPr lang="en-GB" sz="2200" dirty="0"/>
              <a:t> mar / ___ </a:t>
            </a:r>
            <a:r>
              <a:rPr lang="en-GB" sz="2200" dirty="0" err="1"/>
              <a:t>empez</a:t>
            </a:r>
            <a:r>
              <a:rPr lang="en-GB" sz="2200" dirty="0"/>
              <a:t>_____ a leer la </a:t>
            </a:r>
            <a:r>
              <a:rPr lang="en-GB" sz="2200" dirty="0" err="1"/>
              <a:t>revista</a:t>
            </a:r>
            <a:r>
              <a:rPr lang="en-GB" sz="2200" dirty="0"/>
              <a:t> / ___ </a:t>
            </a:r>
            <a:r>
              <a:rPr lang="en-GB" sz="2200" dirty="0" err="1"/>
              <a:t>compr</a:t>
            </a:r>
            <a:r>
              <a:rPr lang="en-GB" sz="2200" dirty="0"/>
              <a:t>_____ </a:t>
            </a:r>
          </a:p>
        </p:txBody>
      </p:sp>
      <p:sp>
        <p:nvSpPr>
          <p:cNvPr id="11" name="Rectangle 10">
            <a:extLst>
              <a:ext uri="{FF2B5EF4-FFF2-40B4-BE49-F238E27FC236}">
                <a16:creationId xmlns:a16="http://schemas.microsoft.com/office/drawing/2014/main" id="{AACC4113-CE1E-4167-950E-9BE34B9C8579}"/>
              </a:ext>
            </a:extLst>
          </p:cNvPr>
          <p:cNvSpPr/>
          <p:nvPr/>
        </p:nvSpPr>
        <p:spPr>
          <a:xfrm>
            <a:off x="2591625" y="1175691"/>
            <a:ext cx="8383450" cy="535724"/>
          </a:xfrm>
          <a:prstGeom prst="rect">
            <a:avLst/>
          </a:prstGeom>
        </p:spPr>
        <p:txBody>
          <a:bodyPr wrap="square">
            <a:spAutoFit/>
          </a:bodyPr>
          <a:lstStyle/>
          <a:p>
            <a:pPr lvl="0">
              <a:lnSpc>
                <a:spcPct val="150000"/>
              </a:lnSpc>
              <a:defRPr/>
            </a:pPr>
            <a:r>
              <a:rPr lang="en-GB" sz="2200" dirty="0"/>
              <a:t>1) ____ </a:t>
            </a:r>
            <a:r>
              <a:rPr lang="en-GB" sz="2200" dirty="0" err="1"/>
              <a:t>ayud</a:t>
            </a:r>
            <a:r>
              <a:rPr lang="en-GB" sz="2200" dirty="0"/>
              <a:t>_____ a </a:t>
            </a:r>
            <a:r>
              <a:rPr lang="en-GB" sz="2200" dirty="0" err="1"/>
              <a:t>encontrar</a:t>
            </a:r>
            <a:r>
              <a:rPr lang="en-GB" sz="2200" dirty="0"/>
              <a:t> </a:t>
            </a:r>
            <a:r>
              <a:rPr lang="en-GB" sz="2200" dirty="0" err="1"/>
              <a:t>los</a:t>
            </a:r>
            <a:r>
              <a:rPr lang="en-GB" sz="2200" dirty="0"/>
              <a:t> regalos</a:t>
            </a:r>
          </a:p>
        </p:txBody>
      </p:sp>
      <p:pic>
        <p:nvPicPr>
          <p:cNvPr id="60" name="Picture 8" descr="Free vector graphics of Smartphone">
            <a:extLst>
              <a:ext uri="{FF2B5EF4-FFF2-40B4-BE49-F238E27FC236}">
                <a16:creationId xmlns:a16="http://schemas.microsoft.com/office/drawing/2014/main" id="{E85C6452-D46A-41DE-8C32-EFF3220C8A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62627" y="3064237"/>
            <a:ext cx="302931" cy="4703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3AB8C80-C404-D659-DA17-1CEEF847C15F}"/>
              </a:ext>
            </a:extLst>
          </p:cNvPr>
          <p:cNvSpPr>
            <a:spLocks noGrp="1"/>
          </p:cNvSpPr>
          <p:nvPr>
            <p:ph type="title"/>
          </p:nvPr>
        </p:nvSpPr>
        <p:spPr>
          <a:xfrm>
            <a:off x="0" y="144017"/>
            <a:ext cx="10619551" cy="722576"/>
          </a:xfrm>
        </p:spPr>
        <p:txBody>
          <a:bodyPr>
            <a:normAutofit/>
          </a:bodyPr>
          <a:lstStyle/>
          <a:p>
            <a:r>
              <a:rPr lang="en-GB" sz="2000" b="0" dirty="0"/>
              <a:t>Lucía y Daniel </a:t>
            </a:r>
            <a:r>
              <a:rPr lang="en-GB" sz="2000" b="0" dirty="0" err="1"/>
              <a:t>están</a:t>
            </a:r>
            <a:r>
              <a:rPr lang="en-GB" sz="2000" b="0" dirty="0"/>
              <a:t> </a:t>
            </a:r>
            <a:r>
              <a:rPr lang="en-GB" sz="2000" b="0" dirty="0" err="1"/>
              <a:t>en</a:t>
            </a:r>
            <a:r>
              <a:rPr lang="en-GB" sz="2000" b="0" dirty="0"/>
              <a:t> la playa </a:t>
            </a:r>
            <a:r>
              <a:rPr lang="en-GB" sz="2000" b="0" dirty="0" err="1"/>
              <a:t>mientras</a:t>
            </a:r>
            <a:r>
              <a:rPr lang="en-GB" sz="2000" b="0" dirty="0"/>
              <a:t> que sus padres </a:t>
            </a:r>
            <a:r>
              <a:rPr lang="en-GB" sz="2000" b="0" dirty="0" err="1"/>
              <a:t>compran</a:t>
            </a:r>
            <a:r>
              <a:rPr lang="en-GB" sz="2000" b="0" dirty="0"/>
              <a:t> regalos.  Lucía y Ana </a:t>
            </a:r>
            <a:r>
              <a:rPr lang="en-GB" sz="2000" b="0" dirty="0" err="1"/>
              <a:t>mandan</a:t>
            </a:r>
            <a:r>
              <a:rPr lang="en-GB" sz="2000" b="0" dirty="0"/>
              <a:t> </a:t>
            </a:r>
            <a:r>
              <a:rPr lang="en-GB" sz="2000" b="0" dirty="0" err="1"/>
              <a:t>unos</a:t>
            </a:r>
            <a:r>
              <a:rPr lang="en-GB" sz="2000" b="0" dirty="0"/>
              <a:t> </a:t>
            </a:r>
            <a:r>
              <a:rPr lang="en-GB" sz="2000" b="0" dirty="0" err="1"/>
              <a:t>mensajes</a:t>
            </a:r>
            <a:r>
              <a:rPr lang="en-GB" sz="2000" b="0" dirty="0"/>
              <a:t> de </a:t>
            </a:r>
            <a:r>
              <a:rPr lang="en-GB" sz="2000" b="0" dirty="0" err="1"/>
              <a:t>voz</a:t>
            </a:r>
            <a:r>
              <a:rPr lang="en-GB" sz="2000" b="0" dirty="0"/>
              <a:t>, </a:t>
            </a:r>
            <a:r>
              <a:rPr lang="en-GB" sz="2000" b="0" dirty="0" err="1"/>
              <a:t>pero</a:t>
            </a:r>
            <a:r>
              <a:rPr lang="en-GB" sz="2000" b="0" dirty="0"/>
              <a:t> </a:t>
            </a:r>
            <a:r>
              <a:rPr lang="en-GB" sz="2000" b="0" dirty="0" err="1"/>
              <a:t>faltan</a:t>
            </a:r>
            <a:r>
              <a:rPr lang="en-GB" sz="2000" b="0" dirty="0"/>
              <a:t> </a:t>
            </a:r>
            <a:r>
              <a:rPr lang="en-GB" sz="2000" b="0" dirty="0" err="1"/>
              <a:t>pronombres</a:t>
            </a:r>
            <a:r>
              <a:rPr lang="en-GB" sz="2000" b="0" dirty="0"/>
              <a:t> </a:t>
            </a:r>
            <a:r>
              <a:rPr lang="en-GB" sz="2000" b="0" dirty="0" err="1"/>
              <a:t>personales</a:t>
            </a:r>
            <a:r>
              <a:rPr lang="en-GB" sz="2000" b="0" dirty="0"/>
              <a:t> (</a:t>
            </a:r>
            <a:r>
              <a:rPr lang="en-GB" sz="2000" b="0" dirty="0" err="1"/>
              <a:t>yo</a:t>
            </a:r>
            <a:r>
              <a:rPr lang="en-GB" sz="2000" b="0" dirty="0"/>
              <a:t>, </a:t>
            </a:r>
            <a:r>
              <a:rPr lang="en-GB" sz="2000" b="0" dirty="0" err="1"/>
              <a:t>tú</a:t>
            </a:r>
            <a:r>
              <a:rPr lang="en-GB" sz="2000" b="0" dirty="0"/>
              <a:t> o </a:t>
            </a:r>
            <a:r>
              <a:rPr lang="en-GB" sz="2000" b="0" dirty="0" err="1"/>
              <a:t>él</a:t>
            </a:r>
            <a:r>
              <a:rPr lang="en-GB" sz="2000" b="0" dirty="0"/>
              <a:t>).  </a:t>
            </a:r>
            <a:endParaRPr lang="en-ES" sz="2000" b="0" dirty="0"/>
          </a:p>
        </p:txBody>
      </p:sp>
      <p:sp>
        <p:nvSpPr>
          <p:cNvPr id="4" name="Rounded Rectangle 11">
            <a:extLst>
              <a:ext uri="{FF2B5EF4-FFF2-40B4-BE49-F238E27FC236}">
                <a16:creationId xmlns:a16="http://schemas.microsoft.com/office/drawing/2014/main" id="{EFD45737-54A2-90A2-A556-32DCA6D6FA8E}"/>
              </a:ext>
            </a:extLst>
          </p:cNvPr>
          <p:cNvSpPr/>
          <p:nvPr/>
        </p:nvSpPr>
        <p:spPr>
          <a:xfrm>
            <a:off x="10504178" y="258166"/>
            <a:ext cx="1423965"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2" name="CuadroTexto 25">
            <a:extLst>
              <a:ext uri="{FF2B5EF4-FFF2-40B4-BE49-F238E27FC236}">
                <a16:creationId xmlns:a16="http://schemas.microsoft.com/office/drawing/2014/main" id="{E592FE06-FEC9-46BB-8D08-AE69AB54886C}"/>
              </a:ext>
            </a:extLst>
          </p:cNvPr>
          <p:cNvSpPr txBox="1"/>
          <p:nvPr/>
        </p:nvSpPr>
        <p:spPr>
          <a:xfrm>
            <a:off x="3092921" y="1214968"/>
            <a:ext cx="445956" cy="461665"/>
          </a:xfrm>
          <a:prstGeom prst="rect">
            <a:avLst/>
          </a:prstGeom>
          <a:noFill/>
        </p:spPr>
        <p:txBody>
          <a:bodyPr wrap="none" rtlCol="0">
            <a:spAutoFit/>
          </a:bodyPr>
          <a:lstStyle/>
          <a:p>
            <a:pPr algn="l"/>
            <a:r>
              <a:rPr lang="en-GB" sz="2400" dirty="0" err="1">
                <a:solidFill>
                  <a:schemeClr val="accent5">
                    <a:lumMod val="50000"/>
                  </a:schemeClr>
                </a:solidFill>
              </a:rPr>
              <a:t>él</a:t>
            </a:r>
            <a:endParaRPr lang="es-GB" sz="2400" dirty="0">
              <a:solidFill>
                <a:schemeClr val="accent5">
                  <a:lumMod val="50000"/>
                </a:schemeClr>
              </a:solidFill>
            </a:endParaRPr>
          </a:p>
        </p:txBody>
      </p:sp>
      <p:sp>
        <p:nvSpPr>
          <p:cNvPr id="14" name="CuadroTexto 25">
            <a:extLst>
              <a:ext uri="{FF2B5EF4-FFF2-40B4-BE49-F238E27FC236}">
                <a16:creationId xmlns:a16="http://schemas.microsoft.com/office/drawing/2014/main" id="{D1A475B0-7A28-4DC7-B4D7-22FDCEEE51A2}"/>
              </a:ext>
            </a:extLst>
          </p:cNvPr>
          <p:cNvSpPr txBox="1"/>
          <p:nvPr/>
        </p:nvSpPr>
        <p:spPr>
          <a:xfrm>
            <a:off x="2995644" y="1846375"/>
            <a:ext cx="512666" cy="461665"/>
          </a:xfrm>
          <a:prstGeom prst="rect">
            <a:avLst/>
          </a:prstGeom>
          <a:noFill/>
        </p:spPr>
        <p:txBody>
          <a:bodyPr wrap="square" rtlCol="0">
            <a:spAutoFit/>
          </a:bodyPr>
          <a:lstStyle/>
          <a:p>
            <a:pPr algn="l"/>
            <a:r>
              <a:rPr lang="en-GB" sz="2400" dirty="0" err="1">
                <a:solidFill>
                  <a:schemeClr val="accent5">
                    <a:lumMod val="50000"/>
                  </a:schemeClr>
                </a:solidFill>
              </a:rPr>
              <a:t>él</a:t>
            </a:r>
            <a:endParaRPr lang="es-GB" sz="2400" dirty="0">
              <a:solidFill>
                <a:schemeClr val="accent5">
                  <a:lumMod val="50000"/>
                </a:schemeClr>
              </a:solidFill>
            </a:endParaRPr>
          </a:p>
        </p:txBody>
      </p:sp>
      <p:sp>
        <p:nvSpPr>
          <p:cNvPr id="16" name="CuadroTexto 25">
            <a:extLst>
              <a:ext uri="{FF2B5EF4-FFF2-40B4-BE49-F238E27FC236}">
                <a16:creationId xmlns:a16="http://schemas.microsoft.com/office/drawing/2014/main" id="{D1796C99-E070-4952-9BE7-92188805C898}"/>
              </a:ext>
            </a:extLst>
          </p:cNvPr>
          <p:cNvSpPr txBox="1"/>
          <p:nvPr/>
        </p:nvSpPr>
        <p:spPr>
          <a:xfrm>
            <a:off x="7189754" y="1870912"/>
            <a:ext cx="653497" cy="461665"/>
          </a:xfrm>
          <a:prstGeom prst="rect">
            <a:avLst/>
          </a:prstGeom>
          <a:noFill/>
        </p:spPr>
        <p:txBody>
          <a:bodyPr wrap="square" rtlCol="0">
            <a:spAutoFit/>
          </a:bodyPr>
          <a:lstStyle/>
          <a:p>
            <a:pPr algn="l"/>
            <a:r>
              <a:rPr lang="en-GB" sz="2400" dirty="0" err="1">
                <a:solidFill>
                  <a:schemeClr val="accent5">
                    <a:lumMod val="50000"/>
                  </a:schemeClr>
                </a:solidFill>
              </a:rPr>
              <a:t>tú</a:t>
            </a:r>
            <a:endParaRPr lang="es-GB" sz="2400" dirty="0">
              <a:solidFill>
                <a:schemeClr val="accent5">
                  <a:lumMod val="50000"/>
                </a:schemeClr>
              </a:solidFill>
            </a:endParaRPr>
          </a:p>
        </p:txBody>
      </p:sp>
      <p:sp>
        <p:nvSpPr>
          <p:cNvPr id="18" name="CuadroTexto 25">
            <a:extLst>
              <a:ext uri="{FF2B5EF4-FFF2-40B4-BE49-F238E27FC236}">
                <a16:creationId xmlns:a16="http://schemas.microsoft.com/office/drawing/2014/main" id="{9D58A024-E6C5-448A-9433-A2703036985E}"/>
              </a:ext>
            </a:extLst>
          </p:cNvPr>
          <p:cNvSpPr txBox="1"/>
          <p:nvPr/>
        </p:nvSpPr>
        <p:spPr>
          <a:xfrm>
            <a:off x="3029114" y="2502558"/>
            <a:ext cx="632461" cy="461665"/>
          </a:xfrm>
          <a:prstGeom prst="rect">
            <a:avLst/>
          </a:prstGeom>
          <a:noFill/>
        </p:spPr>
        <p:txBody>
          <a:bodyPr wrap="square" rtlCol="0">
            <a:spAutoFit/>
          </a:bodyPr>
          <a:lstStyle/>
          <a:p>
            <a:pPr algn="l"/>
            <a:r>
              <a:rPr lang="en-GB" sz="2400" dirty="0" err="1">
                <a:solidFill>
                  <a:schemeClr val="accent5">
                    <a:lumMod val="50000"/>
                  </a:schemeClr>
                </a:solidFill>
              </a:rPr>
              <a:t>tú</a:t>
            </a:r>
            <a:endParaRPr lang="es-GB" sz="2400" dirty="0">
              <a:solidFill>
                <a:schemeClr val="accent5">
                  <a:lumMod val="50000"/>
                </a:schemeClr>
              </a:solidFill>
            </a:endParaRPr>
          </a:p>
        </p:txBody>
      </p:sp>
      <p:sp>
        <p:nvSpPr>
          <p:cNvPr id="20" name="CuadroTexto 25">
            <a:extLst>
              <a:ext uri="{FF2B5EF4-FFF2-40B4-BE49-F238E27FC236}">
                <a16:creationId xmlns:a16="http://schemas.microsoft.com/office/drawing/2014/main" id="{E6B46303-0E8C-4BFA-856D-D10D8B8C543B}"/>
              </a:ext>
            </a:extLst>
          </p:cNvPr>
          <p:cNvSpPr txBox="1"/>
          <p:nvPr/>
        </p:nvSpPr>
        <p:spPr>
          <a:xfrm>
            <a:off x="6590723" y="2503800"/>
            <a:ext cx="632461" cy="461665"/>
          </a:xfrm>
          <a:prstGeom prst="rect">
            <a:avLst/>
          </a:prstGeom>
          <a:noFill/>
        </p:spPr>
        <p:txBody>
          <a:bodyPr wrap="square" rtlCol="0">
            <a:spAutoFit/>
          </a:bodyPr>
          <a:lstStyle/>
          <a:p>
            <a:pPr algn="l"/>
            <a:r>
              <a:rPr lang="en-GB" sz="2400" dirty="0" err="1">
                <a:solidFill>
                  <a:schemeClr val="accent5">
                    <a:lumMod val="50000"/>
                  </a:schemeClr>
                </a:solidFill>
              </a:rPr>
              <a:t>él</a:t>
            </a:r>
            <a:endParaRPr lang="es-GB" sz="2400" dirty="0">
              <a:solidFill>
                <a:schemeClr val="accent5">
                  <a:lumMod val="50000"/>
                </a:schemeClr>
              </a:solidFill>
            </a:endParaRPr>
          </a:p>
        </p:txBody>
      </p:sp>
      <p:sp>
        <p:nvSpPr>
          <p:cNvPr id="23" name="CuadroTexto 25">
            <a:extLst>
              <a:ext uri="{FF2B5EF4-FFF2-40B4-BE49-F238E27FC236}">
                <a16:creationId xmlns:a16="http://schemas.microsoft.com/office/drawing/2014/main" id="{69B0BF19-4909-4CDC-8C19-DBA69AAF1EC0}"/>
              </a:ext>
            </a:extLst>
          </p:cNvPr>
          <p:cNvSpPr txBox="1"/>
          <p:nvPr/>
        </p:nvSpPr>
        <p:spPr>
          <a:xfrm>
            <a:off x="11196213" y="2475236"/>
            <a:ext cx="632462" cy="461665"/>
          </a:xfrm>
          <a:prstGeom prst="rect">
            <a:avLst/>
          </a:prstGeom>
          <a:noFill/>
        </p:spPr>
        <p:txBody>
          <a:bodyPr wrap="square" rtlCol="0">
            <a:spAutoFit/>
          </a:bodyPr>
          <a:lstStyle/>
          <a:p>
            <a:pPr algn="l"/>
            <a:r>
              <a:rPr lang="en-GB" sz="2400" dirty="0" err="1">
                <a:solidFill>
                  <a:schemeClr val="accent5">
                    <a:lumMod val="50000"/>
                  </a:schemeClr>
                </a:solidFill>
              </a:rPr>
              <a:t>yo</a:t>
            </a:r>
            <a:endParaRPr lang="es-GB" sz="2400" dirty="0">
              <a:solidFill>
                <a:schemeClr val="accent5">
                  <a:lumMod val="50000"/>
                </a:schemeClr>
              </a:solidFill>
            </a:endParaRPr>
          </a:p>
        </p:txBody>
      </p:sp>
      <p:sp>
        <p:nvSpPr>
          <p:cNvPr id="25" name="CuadroTexto 25">
            <a:extLst>
              <a:ext uri="{FF2B5EF4-FFF2-40B4-BE49-F238E27FC236}">
                <a16:creationId xmlns:a16="http://schemas.microsoft.com/office/drawing/2014/main" id="{2FF9B79F-D0D4-469C-B471-5C2BFF25E966}"/>
              </a:ext>
            </a:extLst>
          </p:cNvPr>
          <p:cNvSpPr txBox="1"/>
          <p:nvPr/>
        </p:nvSpPr>
        <p:spPr>
          <a:xfrm>
            <a:off x="2890408" y="3634492"/>
            <a:ext cx="632461" cy="461665"/>
          </a:xfrm>
          <a:prstGeom prst="rect">
            <a:avLst/>
          </a:prstGeom>
          <a:noFill/>
        </p:spPr>
        <p:txBody>
          <a:bodyPr wrap="square" rtlCol="0">
            <a:spAutoFit/>
          </a:bodyPr>
          <a:lstStyle/>
          <a:p>
            <a:pPr algn="l"/>
            <a:r>
              <a:rPr lang="en-GB" sz="2400" dirty="0" err="1">
                <a:solidFill>
                  <a:schemeClr val="accent5">
                    <a:lumMod val="50000"/>
                  </a:schemeClr>
                </a:solidFill>
              </a:rPr>
              <a:t>yo</a:t>
            </a:r>
            <a:endParaRPr lang="es-GB" sz="2400" dirty="0">
              <a:solidFill>
                <a:schemeClr val="accent5">
                  <a:lumMod val="50000"/>
                </a:schemeClr>
              </a:solidFill>
            </a:endParaRPr>
          </a:p>
        </p:txBody>
      </p:sp>
      <p:sp>
        <p:nvSpPr>
          <p:cNvPr id="27" name="CuadroTexto 25">
            <a:extLst>
              <a:ext uri="{FF2B5EF4-FFF2-40B4-BE49-F238E27FC236}">
                <a16:creationId xmlns:a16="http://schemas.microsoft.com/office/drawing/2014/main" id="{930CF503-3177-4B7C-9AD5-23455DA918F2}"/>
              </a:ext>
            </a:extLst>
          </p:cNvPr>
          <p:cNvSpPr txBox="1"/>
          <p:nvPr/>
        </p:nvSpPr>
        <p:spPr>
          <a:xfrm>
            <a:off x="7957044" y="3641869"/>
            <a:ext cx="632461" cy="461665"/>
          </a:xfrm>
          <a:prstGeom prst="rect">
            <a:avLst/>
          </a:prstGeom>
          <a:noFill/>
        </p:spPr>
        <p:txBody>
          <a:bodyPr wrap="square" rtlCol="0">
            <a:spAutoFit/>
          </a:bodyPr>
          <a:lstStyle/>
          <a:p>
            <a:pPr algn="l"/>
            <a:r>
              <a:rPr lang="en-GB" sz="2400" dirty="0" err="1">
                <a:solidFill>
                  <a:schemeClr val="accent5">
                    <a:lumMod val="50000"/>
                  </a:schemeClr>
                </a:solidFill>
              </a:rPr>
              <a:t>él</a:t>
            </a:r>
            <a:endParaRPr lang="es-GB" sz="2400" dirty="0">
              <a:solidFill>
                <a:schemeClr val="accent5">
                  <a:lumMod val="50000"/>
                </a:schemeClr>
              </a:solidFill>
            </a:endParaRPr>
          </a:p>
        </p:txBody>
      </p:sp>
      <p:sp>
        <p:nvSpPr>
          <p:cNvPr id="29" name="CuadroTexto 25">
            <a:extLst>
              <a:ext uri="{FF2B5EF4-FFF2-40B4-BE49-F238E27FC236}">
                <a16:creationId xmlns:a16="http://schemas.microsoft.com/office/drawing/2014/main" id="{5D8E2400-4633-4A23-8FE9-3722B5890351}"/>
              </a:ext>
            </a:extLst>
          </p:cNvPr>
          <p:cNvSpPr txBox="1"/>
          <p:nvPr/>
        </p:nvSpPr>
        <p:spPr>
          <a:xfrm>
            <a:off x="2999668" y="4289680"/>
            <a:ext cx="632461" cy="461665"/>
          </a:xfrm>
          <a:prstGeom prst="rect">
            <a:avLst/>
          </a:prstGeom>
          <a:noFill/>
        </p:spPr>
        <p:txBody>
          <a:bodyPr wrap="square" rtlCol="0">
            <a:spAutoFit/>
          </a:bodyPr>
          <a:lstStyle/>
          <a:p>
            <a:pPr algn="l"/>
            <a:r>
              <a:rPr lang="en-GB" sz="2400" dirty="0" err="1">
                <a:solidFill>
                  <a:schemeClr val="accent5">
                    <a:lumMod val="50000"/>
                  </a:schemeClr>
                </a:solidFill>
              </a:rPr>
              <a:t>yo</a:t>
            </a:r>
            <a:endParaRPr lang="es-GB" sz="2400" dirty="0">
              <a:solidFill>
                <a:schemeClr val="accent5">
                  <a:lumMod val="50000"/>
                </a:schemeClr>
              </a:solidFill>
            </a:endParaRPr>
          </a:p>
        </p:txBody>
      </p:sp>
      <p:sp>
        <p:nvSpPr>
          <p:cNvPr id="31" name="CuadroTexto 25">
            <a:extLst>
              <a:ext uri="{FF2B5EF4-FFF2-40B4-BE49-F238E27FC236}">
                <a16:creationId xmlns:a16="http://schemas.microsoft.com/office/drawing/2014/main" id="{5A35206A-2D15-4CDD-AC60-66B9AC35E7CB}"/>
              </a:ext>
            </a:extLst>
          </p:cNvPr>
          <p:cNvSpPr txBox="1"/>
          <p:nvPr/>
        </p:nvSpPr>
        <p:spPr>
          <a:xfrm>
            <a:off x="8371990" y="4285235"/>
            <a:ext cx="617515" cy="461665"/>
          </a:xfrm>
          <a:prstGeom prst="rect">
            <a:avLst/>
          </a:prstGeom>
          <a:noFill/>
        </p:spPr>
        <p:txBody>
          <a:bodyPr wrap="square" rtlCol="0">
            <a:spAutoFit/>
          </a:bodyPr>
          <a:lstStyle/>
          <a:p>
            <a:pPr algn="l"/>
            <a:r>
              <a:rPr lang="en-GB" sz="2400" dirty="0" err="1">
                <a:solidFill>
                  <a:schemeClr val="accent5">
                    <a:lumMod val="50000"/>
                  </a:schemeClr>
                </a:solidFill>
              </a:rPr>
              <a:t>él</a:t>
            </a:r>
            <a:endParaRPr lang="es-GB" sz="2400" dirty="0">
              <a:solidFill>
                <a:schemeClr val="accent5">
                  <a:lumMod val="50000"/>
                </a:schemeClr>
              </a:solidFill>
            </a:endParaRPr>
          </a:p>
        </p:txBody>
      </p:sp>
      <p:sp>
        <p:nvSpPr>
          <p:cNvPr id="33" name="CuadroTexto 25">
            <a:extLst>
              <a:ext uri="{FF2B5EF4-FFF2-40B4-BE49-F238E27FC236}">
                <a16:creationId xmlns:a16="http://schemas.microsoft.com/office/drawing/2014/main" id="{672E1646-2512-44CA-BAB2-40DADE03329A}"/>
              </a:ext>
            </a:extLst>
          </p:cNvPr>
          <p:cNvSpPr txBox="1"/>
          <p:nvPr/>
        </p:nvSpPr>
        <p:spPr>
          <a:xfrm>
            <a:off x="2832195" y="4905233"/>
            <a:ext cx="632461" cy="461665"/>
          </a:xfrm>
          <a:prstGeom prst="rect">
            <a:avLst/>
          </a:prstGeom>
          <a:noFill/>
        </p:spPr>
        <p:txBody>
          <a:bodyPr wrap="square" rtlCol="0">
            <a:spAutoFit/>
          </a:bodyPr>
          <a:lstStyle/>
          <a:p>
            <a:pPr algn="l"/>
            <a:r>
              <a:rPr lang="en-GB" sz="2400" dirty="0" err="1">
                <a:solidFill>
                  <a:schemeClr val="accent5">
                    <a:lumMod val="50000"/>
                  </a:schemeClr>
                </a:solidFill>
              </a:rPr>
              <a:t>yo</a:t>
            </a:r>
            <a:endParaRPr lang="es-GB" sz="2400" dirty="0">
              <a:solidFill>
                <a:schemeClr val="accent5">
                  <a:lumMod val="50000"/>
                </a:schemeClr>
              </a:solidFill>
            </a:endParaRPr>
          </a:p>
        </p:txBody>
      </p:sp>
      <p:sp>
        <p:nvSpPr>
          <p:cNvPr id="36" name="CuadroTexto 25">
            <a:extLst>
              <a:ext uri="{FF2B5EF4-FFF2-40B4-BE49-F238E27FC236}">
                <a16:creationId xmlns:a16="http://schemas.microsoft.com/office/drawing/2014/main" id="{C174CC7B-B80B-46AC-B4DA-D8C46912010F}"/>
              </a:ext>
            </a:extLst>
          </p:cNvPr>
          <p:cNvSpPr txBox="1"/>
          <p:nvPr/>
        </p:nvSpPr>
        <p:spPr>
          <a:xfrm>
            <a:off x="7117801" y="4911325"/>
            <a:ext cx="632461" cy="461665"/>
          </a:xfrm>
          <a:prstGeom prst="rect">
            <a:avLst/>
          </a:prstGeom>
          <a:noFill/>
        </p:spPr>
        <p:txBody>
          <a:bodyPr wrap="square" rtlCol="0">
            <a:spAutoFit/>
          </a:bodyPr>
          <a:lstStyle/>
          <a:p>
            <a:pPr algn="l"/>
            <a:r>
              <a:rPr lang="en-GB" sz="2400" dirty="0" err="1">
                <a:solidFill>
                  <a:schemeClr val="accent5">
                    <a:lumMod val="50000"/>
                  </a:schemeClr>
                </a:solidFill>
              </a:rPr>
              <a:t>él</a:t>
            </a:r>
            <a:endParaRPr lang="es-GB" sz="2400" dirty="0">
              <a:solidFill>
                <a:schemeClr val="accent5">
                  <a:lumMod val="50000"/>
                </a:schemeClr>
              </a:solidFill>
            </a:endParaRPr>
          </a:p>
        </p:txBody>
      </p:sp>
      <p:sp>
        <p:nvSpPr>
          <p:cNvPr id="38" name="CuadroTexto 25">
            <a:extLst>
              <a:ext uri="{FF2B5EF4-FFF2-40B4-BE49-F238E27FC236}">
                <a16:creationId xmlns:a16="http://schemas.microsoft.com/office/drawing/2014/main" id="{996B383F-0445-4850-A165-1473961736E3}"/>
              </a:ext>
            </a:extLst>
          </p:cNvPr>
          <p:cNvSpPr txBox="1"/>
          <p:nvPr/>
        </p:nvSpPr>
        <p:spPr>
          <a:xfrm>
            <a:off x="2922607" y="5465419"/>
            <a:ext cx="632461" cy="461665"/>
          </a:xfrm>
          <a:prstGeom prst="rect">
            <a:avLst/>
          </a:prstGeom>
          <a:noFill/>
        </p:spPr>
        <p:txBody>
          <a:bodyPr wrap="square" rtlCol="0">
            <a:spAutoFit/>
          </a:bodyPr>
          <a:lstStyle/>
          <a:p>
            <a:pPr algn="l"/>
            <a:r>
              <a:rPr lang="en-GB" sz="2400" dirty="0" err="1">
                <a:solidFill>
                  <a:schemeClr val="accent5">
                    <a:lumMod val="50000"/>
                  </a:schemeClr>
                </a:solidFill>
              </a:rPr>
              <a:t>yo</a:t>
            </a:r>
            <a:endParaRPr lang="es-GB" sz="2400" dirty="0">
              <a:solidFill>
                <a:schemeClr val="accent5">
                  <a:lumMod val="50000"/>
                </a:schemeClr>
              </a:solidFill>
            </a:endParaRPr>
          </a:p>
        </p:txBody>
      </p:sp>
      <p:sp>
        <p:nvSpPr>
          <p:cNvPr id="40" name="CuadroTexto 25">
            <a:extLst>
              <a:ext uri="{FF2B5EF4-FFF2-40B4-BE49-F238E27FC236}">
                <a16:creationId xmlns:a16="http://schemas.microsoft.com/office/drawing/2014/main" id="{A45B0B3D-8E5D-427A-8EB1-4C116972C9D4}"/>
              </a:ext>
            </a:extLst>
          </p:cNvPr>
          <p:cNvSpPr txBox="1"/>
          <p:nvPr/>
        </p:nvSpPr>
        <p:spPr>
          <a:xfrm>
            <a:off x="6403192" y="5455519"/>
            <a:ext cx="632461" cy="461665"/>
          </a:xfrm>
          <a:prstGeom prst="rect">
            <a:avLst/>
          </a:prstGeom>
          <a:noFill/>
        </p:spPr>
        <p:txBody>
          <a:bodyPr wrap="square" rtlCol="0">
            <a:spAutoFit/>
          </a:bodyPr>
          <a:lstStyle/>
          <a:p>
            <a:pPr algn="l"/>
            <a:r>
              <a:rPr lang="en-GB" sz="2400" dirty="0" err="1">
                <a:solidFill>
                  <a:schemeClr val="accent5">
                    <a:lumMod val="50000"/>
                  </a:schemeClr>
                </a:solidFill>
              </a:rPr>
              <a:t>él</a:t>
            </a:r>
            <a:endParaRPr lang="es-GB" sz="2400" dirty="0">
              <a:solidFill>
                <a:schemeClr val="accent5">
                  <a:lumMod val="50000"/>
                </a:schemeClr>
              </a:solidFill>
            </a:endParaRPr>
          </a:p>
        </p:txBody>
      </p:sp>
      <p:sp>
        <p:nvSpPr>
          <p:cNvPr id="42" name="CuadroTexto 25">
            <a:extLst>
              <a:ext uri="{FF2B5EF4-FFF2-40B4-BE49-F238E27FC236}">
                <a16:creationId xmlns:a16="http://schemas.microsoft.com/office/drawing/2014/main" id="{B13C33AF-CAA8-4381-89A2-BD90E9CE7342}"/>
              </a:ext>
            </a:extLst>
          </p:cNvPr>
          <p:cNvSpPr txBox="1"/>
          <p:nvPr/>
        </p:nvSpPr>
        <p:spPr>
          <a:xfrm>
            <a:off x="10892360" y="5465419"/>
            <a:ext cx="632461" cy="461665"/>
          </a:xfrm>
          <a:prstGeom prst="rect">
            <a:avLst/>
          </a:prstGeom>
          <a:noFill/>
        </p:spPr>
        <p:txBody>
          <a:bodyPr wrap="square" rtlCol="0">
            <a:spAutoFit/>
          </a:bodyPr>
          <a:lstStyle/>
          <a:p>
            <a:pPr algn="l"/>
            <a:r>
              <a:rPr lang="en-GB" sz="2400" dirty="0" err="1">
                <a:solidFill>
                  <a:schemeClr val="accent5">
                    <a:lumMod val="50000"/>
                  </a:schemeClr>
                </a:solidFill>
              </a:rPr>
              <a:t>tú</a:t>
            </a:r>
            <a:endParaRPr lang="es-GB" sz="2400" dirty="0">
              <a:solidFill>
                <a:schemeClr val="accent5">
                  <a:lumMod val="50000"/>
                </a:schemeClr>
              </a:solidFill>
            </a:endParaRPr>
          </a:p>
        </p:txBody>
      </p:sp>
      <p:pic>
        <p:nvPicPr>
          <p:cNvPr id="6150" name="Picture 6" descr="Free vector graphics of Audio">
            <a:extLst>
              <a:ext uri="{FF2B5EF4-FFF2-40B4-BE49-F238E27FC236}">
                <a16:creationId xmlns:a16="http://schemas.microsoft.com/office/drawing/2014/main" id="{4FE3A4D2-79CA-418E-B4A2-426FD210F6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555" r="89593" b="20040"/>
          <a:stretch/>
        </p:blipFill>
        <p:spPr bwMode="auto">
          <a:xfrm>
            <a:off x="10519316" y="1254098"/>
            <a:ext cx="1408826" cy="37440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Free vector graphics of Smartphone">
            <a:extLst>
              <a:ext uri="{FF2B5EF4-FFF2-40B4-BE49-F238E27FC236}">
                <a16:creationId xmlns:a16="http://schemas.microsoft.com/office/drawing/2014/main" id="{AE6CA9B8-B324-4496-9CCE-A3FF12DA8C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10951" y="1811321"/>
            <a:ext cx="302931" cy="4703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6F70E72-1933-4DEC-AAEC-FF6D2C21AD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258" t="12258" r="32782" b="55422"/>
          <a:stretch/>
        </p:blipFill>
        <p:spPr>
          <a:xfrm flipH="1">
            <a:off x="159891" y="1476401"/>
            <a:ext cx="727827" cy="757441"/>
          </a:xfrm>
          <a:prstGeom prst="rect">
            <a:avLst/>
          </a:prstGeom>
        </p:spPr>
      </p:pic>
      <p:sp>
        <p:nvSpPr>
          <p:cNvPr id="83" name="CuadroTexto 25">
            <a:extLst>
              <a:ext uri="{FF2B5EF4-FFF2-40B4-BE49-F238E27FC236}">
                <a16:creationId xmlns:a16="http://schemas.microsoft.com/office/drawing/2014/main" id="{0D59AADA-2CAA-4829-905D-1129C077E1BC}"/>
              </a:ext>
            </a:extLst>
          </p:cNvPr>
          <p:cNvSpPr txBox="1"/>
          <p:nvPr/>
        </p:nvSpPr>
        <p:spPr>
          <a:xfrm>
            <a:off x="4306030" y="1254098"/>
            <a:ext cx="445956" cy="461665"/>
          </a:xfrm>
          <a:prstGeom prst="rect">
            <a:avLst/>
          </a:prstGeom>
          <a:noFill/>
        </p:spPr>
        <p:txBody>
          <a:bodyPr wrap="square" rtlCol="0">
            <a:spAutoFit/>
          </a:bodyPr>
          <a:lstStyle/>
          <a:p>
            <a:pPr algn="l"/>
            <a:r>
              <a:rPr lang="en-GB" sz="2400" dirty="0">
                <a:solidFill>
                  <a:schemeClr val="accent5">
                    <a:lumMod val="50000"/>
                  </a:schemeClr>
                </a:solidFill>
              </a:rPr>
              <a:t>ó</a:t>
            </a:r>
            <a:endParaRPr lang="es-GB" sz="2400" dirty="0">
              <a:solidFill>
                <a:schemeClr val="accent5">
                  <a:lumMod val="50000"/>
                </a:schemeClr>
              </a:solidFill>
            </a:endParaRPr>
          </a:p>
        </p:txBody>
      </p:sp>
      <p:sp>
        <p:nvSpPr>
          <p:cNvPr id="84" name="CuadroTexto 25">
            <a:extLst>
              <a:ext uri="{FF2B5EF4-FFF2-40B4-BE49-F238E27FC236}">
                <a16:creationId xmlns:a16="http://schemas.microsoft.com/office/drawing/2014/main" id="{BB4DC356-8AB9-40F2-BEA5-6EBB46306948}"/>
              </a:ext>
            </a:extLst>
          </p:cNvPr>
          <p:cNvSpPr txBox="1"/>
          <p:nvPr/>
        </p:nvSpPr>
        <p:spPr>
          <a:xfrm>
            <a:off x="3858205" y="1878085"/>
            <a:ext cx="343855" cy="461665"/>
          </a:xfrm>
          <a:prstGeom prst="rect">
            <a:avLst/>
          </a:prstGeom>
          <a:noFill/>
        </p:spPr>
        <p:txBody>
          <a:bodyPr wrap="square" rtlCol="0">
            <a:spAutoFit/>
          </a:bodyPr>
          <a:lstStyle/>
          <a:p>
            <a:pPr algn="l"/>
            <a:r>
              <a:rPr lang="en-GB" sz="2400" dirty="0">
                <a:solidFill>
                  <a:schemeClr val="accent5">
                    <a:lumMod val="50000"/>
                  </a:schemeClr>
                </a:solidFill>
              </a:rPr>
              <a:t>ó</a:t>
            </a:r>
            <a:endParaRPr lang="es-GB" sz="2400" dirty="0">
              <a:solidFill>
                <a:schemeClr val="accent5">
                  <a:lumMod val="50000"/>
                </a:schemeClr>
              </a:solidFill>
            </a:endParaRPr>
          </a:p>
        </p:txBody>
      </p:sp>
      <p:sp>
        <p:nvSpPr>
          <p:cNvPr id="85" name="CuadroTexto 25">
            <a:extLst>
              <a:ext uri="{FF2B5EF4-FFF2-40B4-BE49-F238E27FC236}">
                <a16:creationId xmlns:a16="http://schemas.microsoft.com/office/drawing/2014/main" id="{75C6A622-22BC-44AA-855D-A0A9C9B8DF4D}"/>
              </a:ext>
            </a:extLst>
          </p:cNvPr>
          <p:cNvSpPr txBox="1"/>
          <p:nvPr/>
        </p:nvSpPr>
        <p:spPr>
          <a:xfrm>
            <a:off x="8589505" y="1870912"/>
            <a:ext cx="853203" cy="461665"/>
          </a:xfrm>
          <a:prstGeom prst="rect">
            <a:avLst/>
          </a:prstGeom>
          <a:noFill/>
        </p:spPr>
        <p:txBody>
          <a:bodyPr wrap="square" rtlCol="0">
            <a:spAutoFit/>
          </a:bodyPr>
          <a:lstStyle/>
          <a:p>
            <a:pPr algn="l"/>
            <a:r>
              <a:rPr lang="en-GB" sz="2400" dirty="0" err="1">
                <a:solidFill>
                  <a:schemeClr val="accent5">
                    <a:lumMod val="50000"/>
                  </a:schemeClr>
                </a:solidFill>
              </a:rPr>
              <a:t>aste</a:t>
            </a:r>
            <a:r>
              <a:rPr lang="en-GB" sz="2400" dirty="0">
                <a:solidFill>
                  <a:schemeClr val="accent5">
                    <a:lumMod val="50000"/>
                  </a:schemeClr>
                </a:solidFill>
              </a:rPr>
              <a:t> </a:t>
            </a:r>
            <a:endParaRPr lang="es-GB" sz="2400" dirty="0">
              <a:solidFill>
                <a:schemeClr val="accent5">
                  <a:lumMod val="50000"/>
                </a:schemeClr>
              </a:solidFill>
            </a:endParaRPr>
          </a:p>
        </p:txBody>
      </p:sp>
      <p:sp>
        <p:nvSpPr>
          <p:cNvPr id="86" name="CuadroTexto 25">
            <a:extLst>
              <a:ext uri="{FF2B5EF4-FFF2-40B4-BE49-F238E27FC236}">
                <a16:creationId xmlns:a16="http://schemas.microsoft.com/office/drawing/2014/main" id="{BF6EE1FE-AD72-4651-9592-08BD80FE0F91}"/>
              </a:ext>
            </a:extLst>
          </p:cNvPr>
          <p:cNvSpPr txBox="1"/>
          <p:nvPr/>
        </p:nvSpPr>
        <p:spPr>
          <a:xfrm>
            <a:off x="4146799" y="2528061"/>
            <a:ext cx="812558" cy="461665"/>
          </a:xfrm>
          <a:prstGeom prst="rect">
            <a:avLst/>
          </a:prstGeom>
          <a:noFill/>
        </p:spPr>
        <p:txBody>
          <a:bodyPr wrap="square" rtlCol="0">
            <a:spAutoFit/>
          </a:bodyPr>
          <a:lstStyle/>
          <a:p>
            <a:pPr algn="l"/>
            <a:r>
              <a:rPr lang="en-GB" sz="2400" dirty="0" err="1">
                <a:solidFill>
                  <a:schemeClr val="accent5">
                    <a:lumMod val="50000"/>
                  </a:schemeClr>
                </a:solidFill>
              </a:rPr>
              <a:t>aste</a:t>
            </a:r>
            <a:endParaRPr lang="es-GB" sz="2400" dirty="0">
              <a:solidFill>
                <a:schemeClr val="accent5">
                  <a:lumMod val="50000"/>
                </a:schemeClr>
              </a:solidFill>
            </a:endParaRPr>
          </a:p>
        </p:txBody>
      </p:sp>
      <p:sp>
        <p:nvSpPr>
          <p:cNvPr id="87" name="CuadroTexto 25">
            <a:extLst>
              <a:ext uri="{FF2B5EF4-FFF2-40B4-BE49-F238E27FC236}">
                <a16:creationId xmlns:a16="http://schemas.microsoft.com/office/drawing/2014/main" id="{422A4ED7-AC28-45C0-8DE5-77433B9C6A11}"/>
              </a:ext>
            </a:extLst>
          </p:cNvPr>
          <p:cNvSpPr txBox="1"/>
          <p:nvPr/>
        </p:nvSpPr>
        <p:spPr>
          <a:xfrm>
            <a:off x="7734066" y="2528141"/>
            <a:ext cx="445956" cy="461665"/>
          </a:xfrm>
          <a:prstGeom prst="rect">
            <a:avLst/>
          </a:prstGeom>
          <a:noFill/>
        </p:spPr>
        <p:txBody>
          <a:bodyPr wrap="square" rtlCol="0">
            <a:spAutoFit/>
          </a:bodyPr>
          <a:lstStyle/>
          <a:p>
            <a:pPr algn="l"/>
            <a:r>
              <a:rPr lang="en-GB" sz="2400" dirty="0">
                <a:solidFill>
                  <a:schemeClr val="accent5">
                    <a:lumMod val="50000"/>
                  </a:schemeClr>
                </a:solidFill>
              </a:rPr>
              <a:t>ó</a:t>
            </a:r>
            <a:endParaRPr lang="es-GB" sz="2400" dirty="0">
              <a:solidFill>
                <a:schemeClr val="accent5">
                  <a:lumMod val="50000"/>
                </a:schemeClr>
              </a:solidFill>
            </a:endParaRPr>
          </a:p>
        </p:txBody>
      </p:sp>
      <p:sp>
        <p:nvSpPr>
          <p:cNvPr id="88" name="CuadroTexto 25">
            <a:extLst>
              <a:ext uri="{FF2B5EF4-FFF2-40B4-BE49-F238E27FC236}">
                <a16:creationId xmlns:a16="http://schemas.microsoft.com/office/drawing/2014/main" id="{99C00549-22A8-4BC7-8783-85A164CF4AD9}"/>
              </a:ext>
            </a:extLst>
          </p:cNvPr>
          <p:cNvSpPr txBox="1"/>
          <p:nvPr/>
        </p:nvSpPr>
        <p:spPr>
          <a:xfrm>
            <a:off x="3714025" y="3033070"/>
            <a:ext cx="381566" cy="472161"/>
          </a:xfrm>
          <a:prstGeom prst="rect">
            <a:avLst/>
          </a:prstGeom>
          <a:noFill/>
        </p:spPr>
        <p:txBody>
          <a:bodyPr wrap="square" rtlCol="0">
            <a:spAutoFit/>
          </a:bodyPr>
          <a:lstStyle/>
          <a:p>
            <a:pPr algn="l"/>
            <a:r>
              <a:rPr lang="en-GB" sz="2400" dirty="0">
                <a:solidFill>
                  <a:schemeClr val="accent5">
                    <a:lumMod val="50000"/>
                  </a:schemeClr>
                </a:solidFill>
              </a:rPr>
              <a:t>é</a:t>
            </a:r>
            <a:endParaRPr lang="es-GB" sz="2400" dirty="0">
              <a:solidFill>
                <a:schemeClr val="accent5">
                  <a:lumMod val="50000"/>
                </a:schemeClr>
              </a:solidFill>
            </a:endParaRPr>
          </a:p>
        </p:txBody>
      </p:sp>
      <p:sp>
        <p:nvSpPr>
          <p:cNvPr id="89" name="CuadroTexto 25">
            <a:extLst>
              <a:ext uri="{FF2B5EF4-FFF2-40B4-BE49-F238E27FC236}">
                <a16:creationId xmlns:a16="http://schemas.microsoft.com/office/drawing/2014/main" id="{92F4799C-41F3-4D6A-87CE-2E6EB67D8AEF}"/>
              </a:ext>
            </a:extLst>
          </p:cNvPr>
          <p:cNvSpPr txBox="1"/>
          <p:nvPr/>
        </p:nvSpPr>
        <p:spPr>
          <a:xfrm>
            <a:off x="3986884" y="3667766"/>
            <a:ext cx="445956" cy="461665"/>
          </a:xfrm>
          <a:prstGeom prst="rect">
            <a:avLst/>
          </a:prstGeom>
          <a:noFill/>
        </p:spPr>
        <p:txBody>
          <a:bodyPr wrap="square" rtlCol="0">
            <a:spAutoFit/>
          </a:bodyPr>
          <a:lstStyle/>
          <a:p>
            <a:pPr algn="l"/>
            <a:r>
              <a:rPr lang="en-GB" sz="2400" dirty="0">
                <a:solidFill>
                  <a:schemeClr val="accent5">
                    <a:lumMod val="50000"/>
                  </a:schemeClr>
                </a:solidFill>
              </a:rPr>
              <a:t>é</a:t>
            </a:r>
            <a:endParaRPr lang="es-GB" sz="2400" dirty="0">
              <a:solidFill>
                <a:schemeClr val="accent5">
                  <a:lumMod val="50000"/>
                </a:schemeClr>
              </a:solidFill>
            </a:endParaRPr>
          </a:p>
        </p:txBody>
      </p:sp>
      <p:sp>
        <p:nvSpPr>
          <p:cNvPr id="90" name="CuadroTexto 25">
            <a:extLst>
              <a:ext uri="{FF2B5EF4-FFF2-40B4-BE49-F238E27FC236}">
                <a16:creationId xmlns:a16="http://schemas.microsoft.com/office/drawing/2014/main" id="{E394CFC5-B060-419C-9FEF-997C1167C0D8}"/>
              </a:ext>
            </a:extLst>
          </p:cNvPr>
          <p:cNvSpPr txBox="1"/>
          <p:nvPr/>
        </p:nvSpPr>
        <p:spPr>
          <a:xfrm>
            <a:off x="9078614" y="3656723"/>
            <a:ext cx="445956" cy="461665"/>
          </a:xfrm>
          <a:prstGeom prst="rect">
            <a:avLst/>
          </a:prstGeom>
          <a:noFill/>
        </p:spPr>
        <p:txBody>
          <a:bodyPr wrap="square" rtlCol="0">
            <a:spAutoFit/>
          </a:bodyPr>
          <a:lstStyle/>
          <a:p>
            <a:pPr algn="l"/>
            <a:r>
              <a:rPr lang="en-GB" sz="2400" dirty="0" err="1">
                <a:solidFill>
                  <a:schemeClr val="accent5">
                    <a:lumMod val="50000"/>
                  </a:schemeClr>
                </a:solidFill>
              </a:rPr>
              <a:t>ó</a:t>
            </a:r>
            <a:endParaRPr lang="es-GB" sz="2400" dirty="0">
              <a:solidFill>
                <a:schemeClr val="accent5">
                  <a:lumMod val="50000"/>
                </a:schemeClr>
              </a:solidFill>
            </a:endParaRPr>
          </a:p>
        </p:txBody>
      </p:sp>
      <p:sp>
        <p:nvSpPr>
          <p:cNvPr id="91" name="CuadroTexto 25">
            <a:extLst>
              <a:ext uri="{FF2B5EF4-FFF2-40B4-BE49-F238E27FC236}">
                <a16:creationId xmlns:a16="http://schemas.microsoft.com/office/drawing/2014/main" id="{5A3275F8-5635-4F71-8245-4CDECF9C2421}"/>
              </a:ext>
            </a:extLst>
          </p:cNvPr>
          <p:cNvSpPr txBox="1"/>
          <p:nvPr/>
        </p:nvSpPr>
        <p:spPr>
          <a:xfrm>
            <a:off x="4641154" y="4285236"/>
            <a:ext cx="445956" cy="461665"/>
          </a:xfrm>
          <a:prstGeom prst="rect">
            <a:avLst/>
          </a:prstGeom>
          <a:noFill/>
        </p:spPr>
        <p:txBody>
          <a:bodyPr wrap="square" rtlCol="0">
            <a:spAutoFit/>
          </a:bodyPr>
          <a:lstStyle/>
          <a:p>
            <a:pPr algn="l"/>
            <a:r>
              <a:rPr lang="en-GB" sz="2400" dirty="0">
                <a:solidFill>
                  <a:schemeClr val="accent5">
                    <a:lumMod val="50000"/>
                  </a:schemeClr>
                </a:solidFill>
              </a:rPr>
              <a:t>é</a:t>
            </a:r>
            <a:endParaRPr lang="es-GB" sz="2400" dirty="0">
              <a:solidFill>
                <a:schemeClr val="accent5">
                  <a:lumMod val="50000"/>
                </a:schemeClr>
              </a:solidFill>
            </a:endParaRPr>
          </a:p>
        </p:txBody>
      </p:sp>
      <p:sp>
        <p:nvSpPr>
          <p:cNvPr id="92" name="CuadroTexto 25">
            <a:extLst>
              <a:ext uri="{FF2B5EF4-FFF2-40B4-BE49-F238E27FC236}">
                <a16:creationId xmlns:a16="http://schemas.microsoft.com/office/drawing/2014/main" id="{6B83A385-11B9-4184-A0F2-5B30C1DED55A}"/>
              </a:ext>
            </a:extLst>
          </p:cNvPr>
          <p:cNvSpPr txBox="1"/>
          <p:nvPr/>
        </p:nvSpPr>
        <p:spPr>
          <a:xfrm>
            <a:off x="9305970" y="4296791"/>
            <a:ext cx="445956" cy="461665"/>
          </a:xfrm>
          <a:prstGeom prst="rect">
            <a:avLst/>
          </a:prstGeom>
          <a:noFill/>
        </p:spPr>
        <p:txBody>
          <a:bodyPr wrap="square" rtlCol="0">
            <a:spAutoFit/>
          </a:bodyPr>
          <a:lstStyle/>
          <a:p>
            <a:pPr algn="l"/>
            <a:r>
              <a:rPr lang="en-GB" sz="2400" dirty="0">
                <a:solidFill>
                  <a:schemeClr val="accent5">
                    <a:lumMod val="50000"/>
                  </a:schemeClr>
                </a:solidFill>
              </a:rPr>
              <a:t>ó</a:t>
            </a:r>
            <a:endParaRPr lang="es-GB" sz="2400" dirty="0">
              <a:solidFill>
                <a:schemeClr val="accent5">
                  <a:lumMod val="50000"/>
                </a:schemeClr>
              </a:solidFill>
            </a:endParaRPr>
          </a:p>
        </p:txBody>
      </p:sp>
      <p:sp>
        <p:nvSpPr>
          <p:cNvPr id="93" name="CuadroTexto 25">
            <a:extLst>
              <a:ext uri="{FF2B5EF4-FFF2-40B4-BE49-F238E27FC236}">
                <a16:creationId xmlns:a16="http://schemas.microsoft.com/office/drawing/2014/main" id="{8D4BB973-E446-44B6-A94A-421CC7EEE7CD}"/>
              </a:ext>
            </a:extLst>
          </p:cNvPr>
          <p:cNvSpPr txBox="1"/>
          <p:nvPr/>
        </p:nvSpPr>
        <p:spPr>
          <a:xfrm>
            <a:off x="4202060" y="4945330"/>
            <a:ext cx="445956" cy="461665"/>
          </a:xfrm>
          <a:prstGeom prst="rect">
            <a:avLst/>
          </a:prstGeom>
          <a:noFill/>
        </p:spPr>
        <p:txBody>
          <a:bodyPr wrap="square" rtlCol="0">
            <a:spAutoFit/>
          </a:bodyPr>
          <a:lstStyle/>
          <a:p>
            <a:pPr algn="l"/>
            <a:r>
              <a:rPr lang="en-GB" sz="2400" dirty="0">
                <a:solidFill>
                  <a:schemeClr val="accent5">
                    <a:lumMod val="50000"/>
                  </a:schemeClr>
                </a:solidFill>
              </a:rPr>
              <a:t>é</a:t>
            </a:r>
            <a:endParaRPr lang="es-GB" sz="2400" dirty="0">
              <a:solidFill>
                <a:schemeClr val="accent5">
                  <a:lumMod val="50000"/>
                </a:schemeClr>
              </a:solidFill>
            </a:endParaRPr>
          </a:p>
        </p:txBody>
      </p:sp>
      <p:sp>
        <p:nvSpPr>
          <p:cNvPr id="94" name="CuadroTexto 25">
            <a:extLst>
              <a:ext uri="{FF2B5EF4-FFF2-40B4-BE49-F238E27FC236}">
                <a16:creationId xmlns:a16="http://schemas.microsoft.com/office/drawing/2014/main" id="{645D8A43-9388-4AB0-A5DA-E7BC897E341A}"/>
              </a:ext>
            </a:extLst>
          </p:cNvPr>
          <p:cNvSpPr txBox="1"/>
          <p:nvPr/>
        </p:nvSpPr>
        <p:spPr>
          <a:xfrm>
            <a:off x="8589505" y="4933126"/>
            <a:ext cx="445956" cy="461665"/>
          </a:xfrm>
          <a:prstGeom prst="rect">
            <a:avLst/>
          </a:prstGeom>
          <a:noFill/>
        </p:spPr>
        <p:txBody>
          <a:bodyPr wrap="square" rtlCol="0">
            <a:spAutoFit/>
          </a:bodyPr>
          <a:lstStyle/>
          <a:p>
            <a:pPr algn="l"/>
            <a:r>
              <a:rPr lang="en-GB" sz="2400" dirty="0">
                <a:solidFill>
                  <a:schemeClr val="accent5">
                    <a:lumMod val="50000"/>
                  </a:schemeClr>
                </a:solidFill>
              </a:rPr>
              <a:t>ó</a:t>
            </a:r>
            <a:endParaRPr lang="es-GB" sz="2400" dirty="0">
              <a:solidFill>
                <a:schemeClr val="accent5">
                  <a:lumMod val="50000"/>
                </a:schemeClr>
              </a:solidFill>
            </a:endParaRPr>
          </a:p>
        </p:txBody>
      </p:sp>
      <p:sp>
        <p:nvSpPr>
          <p:cNvPr id="95" name="CuadroTexto 25">
            <a:extLst>
              <a:ext uri="{FF2B5EF4-FFF2-40B4-BE49-F238E27FC236}">
                <a16:creationId xmlns:a16="http://schemas.microsoft.com/office/drawing/2014/main" id="{AFD28272-BE98-4DB6-BD18-F7B432501FDD}"/>
              </a:ext>
            </a:extLst>
          </p:cNvPr>
          <p:cNvSpPr txBox="1"/>
          <p:nvPr/>
        </p:nvSpPr>
        <p:spPr>
          <a:xfrm>
            <a:off x="4005465" y="5456687"/>
            <a:ext cx="445956" cy="461665"/>
          </a:xfrm>
          <a:prstGeom prst="rect">
            <a:avLst/>
          </a:prstGeom>
          <a:noFill/>
        </p:spPr>
        <p:txBody>
          <a:bodyPr wrap="square" rtlCol="0">
            <a:spAutoFit/>
          </a:bodyPr>
          <a:lstStyle/>
          <a:p>
            <a:pPr algn="l"/>
            <a:r>
              <a:rPr lang="en-GB" sz="2400" dirty="0">
                <a:solidFill>
                  <a:schemeClr val="accent5">
                    <a:lumMod val="50000"/>
                  </a:schemeClr>
                </a:solidFill>
              </a:rPr>
              <a:t>é</a:t>
            </a:r>
            <a:endParaRPr lang="es-GB" sz="2400" dirty="0">
              <a:solidFill>
                <a:schemeClr val="accent5">
                  <a:lumMod val="50000"/>
                </a:schemeClr>
              </a:solidFill>
            </a:endParaRPr>
          </a:p>
        </p:txBody>
      </p:sp>
      <p:sp>
        <p:nvSpPr>
          <p:cNvPr id="96" name="CuadroTexto 25">
            <a:extLst>
              <a:ext uri="{FF2B5EF4-FFF2-40B4-BE49-F238E27FC236}">
                <a16:creationId xmlns:a16="http://schemas.microsoft.com/office/drawing/2014/main" id="{08E499F6-D29F-4C16-820F-F4EF5A3CC8E0}"/>
              </a:ext>
            </a:extLst>
          </p:cNvPr>
          <p:cNvSpPr txBox="1"/>
          <p:nvPr/>
        </p:nvSpPr>
        <p:spPr>
          <a:xfrm>
            <a:off x="7778481" y="5465419"/>
            <a:ext cx="445956" cy="461665"/>
          </a:xfrm>
          <a:prstGeom prst="rect">
            <a:avLst/>
          </a:prstGeom>
          <a:noFill/>
        </p:spPr>
        <p:txBody>
          <a:bodyPr wrap="square" rtlCol="0">
            <a:spAutoFit/>
          </a:bodyPr>
          <a:lstStyle/>
          <a:p>
            <a:pPr algn="l"/>
            <a:r>
              <a:rPr lang="en-GB" sz="2400" dirty="0">
                <a:solidFill>
                  <a:schemeClr val="accent5">
                    <a:lumMod val="50000"/>
                  </a:schemeClr>
                </a:solidFill>
              </a:rPr>
              <a:t>ó</a:t>
            </a:r>
            <a:endParaRPr lang="es-GB" sz="2400" dirty="0">
              <a:solidFill>
                <a:schemeClr val="accent5">
                  <a:lumMod val="50000"/>
                </a:schemeClr>
              </a:solidFill>
            </a:endParaRPr>
          </a:p>
        </p:txBody>
      </p:sp>
      <p:sp>
        <p:nvSpPr>
          <p:cNvPr id="97" name="CuadroTexto 25">
            <a:extLst>
              <a:ext uri="{FF2B5EF4-FFF2-40B4-BE49-F238E27FC236}">
                <a16:creationId xmlns:a16="http://schemas.microsoft.com/office/drawing/2014/main" id="{56DA4034-F520-4723-B6F3-8032434080C1}"/>
              </a:ext>
            </a:extLst>
          </p:cNvPr>
          <p:cNvSpPr txBox="1"/>
          <p:nvPr/>
        </p:nvSpPr>
        <p:spPr>
          <a:xfrm>
            <a:off x="3500457" y="5801951"/>
            <a:ext cx="853203" cy="461665"/>
          </a:xfrm>
          <a:prstGeom prst="rect">
            <a:avLst/>
          </a:prstGeom>
          <a:noFill/>
        </p:spPr>
        <p:txBody>
          <a:bodyPr wrap="square" rtlCol="0">
            <a:spAutoFit/>
          </a:bodyPr>
          <a:lstStyle/>
          <a:p>
            <a:pPr algn="l"/>
            <a:r>
              <a:rPr lang="en-GB" sz="2400" dirty="0" err="1">
                <a:solidFill>
                  <a:schemeClr val="accent5">
                    <a:lumMod val="50000"/>
                  </a:schemeClr>
                </a:solidFill>
              </a:rPr>
              <a:t>aste</a:t>
            </a:r>
            <a:endParaRPr lang="es-GB" sz="2400" dirty="0">
              <a:solidFill>
                <a:schemeClr val="accent5">
                  <a:lumMod val="50000"/>
                </a:schemeClr>
              </a:solidFill>
            </a:endParaRPr>
          </a:p>
        </p:txBody>
      </p:sp>
      <p:sp>
        <p:nvSpPr>
          <p:cNvPr id="21" name="Rectangle 20">
            <a:extLst>
              <a:ext uri="{FF2B5EF4-FFF2-40B4-BE49-F238E27FC236}">
                <a16:creationId xmlns:a16="http://schemas.microsoft.com/office/drawing/2014/main" id="{3698F285-0222-458F-A72D-6D459D27D512}"/>
              </a:ext>
            </a:extLst>
          </p:cNvPr>
          <p:cNvSpPr/>
          <p:nvPr/>
        </p:nvSpPr>
        <p:spPr>
          <a:xfrm>
            <a:off x="-1542" y="809548"/>
            <a:ext cx="10809148" cy="400110"/>
          </a:xfrm>
          <a:prstGeom prst="rect">
            <a:avLst/>
          </a:prstGeom>
        </p:spPr>
        <p:txBody>
          <a:bodyPr wrap="square">
            <a:spAutoFit/>
          </a:bodyPr>
          <a:lstStyle/>
          <a:p>
            <a:r>
              <a:rPr lang="en-GB" sz="2000" b="1" dirty="0"/>
              <a:t>Escribe las </a:t>
            </a:r>
            <a:r>
              <a:rPr lang="en-GB" sz="2000" b="1" dirty="0" err="1"/>
              <a:t>acciones</a:t>
            </a:r>
            <a:r>
              <a:rPr lang="en-GB" sz="2000" b="1" dirty="0"/>
              <a:t> con el </a:t>
            </a:r>
            <a:r>
              <a:rPr lang="en-GB" sz="2000" b="1" dirty="0" err="1"/>
              <a:t>pronombre</a:t>
            </a:r>
            <a:r>
              <a:rPr lang="en-GB" sz="2000" b="1" dirty="0"/>
              <a:t> </a:t>
            </a:r>
            <a:r>
              <a:rPr lang="en-GB" sz="2000" b="1" dirty="0" err="1"/>
              <a:t>correcto</a:t>
            </a:r>
            <a:r>
              <a:rPr lang="en-GB" sz="2000" b="1" dirty="0"/>
              <a:t> y la forma </a:t>
            </a:r>
            <a:r>
              <a:rPr lang="en-GB" sz="2000" b="1" dirty="0" err="1"/>
              <a:t>correcta</a:t>
            </a:r>
            <a:r>
              <a:rPr lang="en-GB" sz="2000" b="1" dirty="0"/>
              <a:t> del </a:t>
            </a:r>
            <a:r>
              <a:rPr lang="en-GB" sz="2000" b="1" dirty="0" err="1"/>
              <a:t>verbo</a:t>
            </a:r>
            <a:r>
              <a:rPr lang="en-GB" sz="2000" b="1" dirty="0"/>
              <a:t>.</a:t>
            </a:r>
          </a:p>
        </p:txBody>
      </p:sp>
      <p:pic>
        <p:nvPicPr>
          <p:cNvPr id="59" name="Picture 58">
            <a:extLst>
              <a:ext uri="{FF2B5EF4-FFF2-40B4-BE49-F238E27FC236}">
                <a16:creationId xmlns:a16="http://schemas.microsoft.com/office/drawing/2014/main" id="{7624921F-460C-4625-9B2E-76F1488EE7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130" t="11183" r="29884" b="52515"/>
          <a:stretch/>
        </p:blipFill>
        <p:spPr>
          <a:xfrm flipH="1">
            <a:off x="70065" y="2710362"/>
            <a:ext cx="916263" cy="822775"/>
          </a:xfrm>
          <a:prstGeom prst="rect">
            <a:avLst/>
          </a:prstGeom>
        </p:spPr>
      </p:pic>
      <p:pic>
        <p:nvPicPr>
          <p:cNvPr id="61" name="Picture 8" descr="Free vector graphics of Smartphone">
            <a:extLst>
              <a:ext uri="{FF2B5EF4-FFF2-40B4-BE49-F238E27FC236}">
                <a16:creationId xmlns:a16="http://schemas.microsoft.com/office/drawing/2014/main" id="{5FC558CA-1A39-4D79-9326-6A7D0B49CA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19666" y="4423700"/>
            <a:ext cx="302931" cy="47030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38C9A38A-E11E-4ACB-B02E-B54147D47A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258" t="12258" r="32782" b="55422"/>
          <a:stretch/>
        </p:blipFill>
        <p:spPr>
          <a:xfrm flipH="1">
            <a:off x="168606" y="4088780"/>
            <a:ext cx="727827" cy="757441"/>
          </a:xfrm>
          <a:prstGeom prst="rect">
            <a:avLst/>
          </a:prstGeom>
        </p:spPr>
      </p:pic>
      <p:pic>
        <p:nvPicPr>
          <p:cNvPr id="3" name="Picture 8" descr="Free vector graphics of Smartphone">
            <a:extLst>
              <a:ext uri="{FF2B5EF4-FFF2-40B4-BE49-F238E27FC236}">
                <a16:creationId xmlns:a16="http://schemas.microsoft.com/office/drawing/2014/main" id="{EC685966-1F9B-84D3-FBC6-DAFE436F97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62627" y="5725650"/>
            <a:ext cx="302931" cy="4703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6809F9D-6DF8-E451-CACE-78B87ACA84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130" t="11183" r="29884" b="52515"/>
          <a:stretch/>
        </p:blipFill>
        <p:spPr>
          <a:xfrm flipH="1">
            <a:off x="70065" y="5371775"/>
            <a:ext cx="916263" cy="822775"/>
          </a:xfrm>
          <a:prstGeom prst="rect">
            <a:avLst/>
          </a:prstGeom>
        </p:spPr>
      </p:pic>
      <p:sp>
        <p:nvSpPr>
          <p:cNvPr id="19" name="Rectangle 18">
            <a:hlinkClick r:id="" action="ppaction://noaction">
              <a:snd r:embed="rId7" name="1 Y papa%CC%81 [noise] ayudo%CC%81....wav"/>
            </a:hlinkClick>
            <a:extLst>
              <a:ext uri="{FF2B5EF4-FFF2-40B4-BE49-F238E27FC236}">
                <a16:creationId xmlns:a16="http://schemas.microsoft.com/office/drawing/2014/main" id="{55D6B63D-97D6-AAEF-CB5D-38CFAFE1E3FC}"/>
              </a:ext>
            </a:extLst>
          </p:cNvPr>
          <p:cNvSpPr/>
          <p:nvPr/>
        </p:nvSpPr>
        <p:spPr>
          <a:xfrm>
            <a:off x="1857966" y="1280939"/>
            <a:ext cx="521012" cy="4911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1</a:t>
            </a:r>
          </a:p>
        </p:txBody>
      </p:sp>
      <p:sp>
        <p:nvSpPr>
          <p:cNvPr id="22" name="Rectangle 21">
            <a:hlinkClick r:id="" action="ppaction://noaction">
              <a:snd r:embed="rId8" name="1 Y papa%CC%81 e%CC%81l ayudo%CC%81....wav"/>
            </a:hlinkClick>
            <a:extLst>
              <a:ext uri="{FF2B5EF4-FFF2-40B4-BE49-F238E27FC236}">
                <a16:creationId xmlns:a16="http://schemas.microsoft.com/office/drawing/2014/main" id="{0434D973-9F14-CC27-FA79-6EE5A7B6B636}"/>
              </a:ext>
            </a:extLst>
          </p:cNvPr>
          <p:cNvSpPr/>
          <p:nvPr/>
        </p:nvSpPr>
        <p:spPr>
          <a:xfrm>
            <a:off x="1231370" y="1280939"/>
            <a:ext cx="521012" cy="491104"/>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1</a:t>
            </a:r>
          </a:p>
        </p:txBody>
      </p:sp>
      <p:sp>
        <p:nvSpPr>
          <p:cNvPr id="24" name="Rectangle 23">
            <a:hlinkClick r:id="" action="ppaction://noaction">
              <a:snd r:embed="rId9" name="2 o [noise] miro%CC%81 las vistas bonitas.wav"/>
            </a:hlinkClick>
            <a:extLst>
              <a:ext uri="{FF2B5EF4-FFF2-40B4-BE49-F238E27FC236}">
                <a16:creationId xmlns:a16="http://schemas.microsoft.com/office/drawing/2014/main" id="{00ABB1C2-1B7A-A733-7AA4-DCC4DF442A8A}"/>
              </a:ext>
            </a:extLst>
          </p:cNvPr>
          <p:cNvSpPr/>
          <p:nvPr/>
        </p:nvSpPr>
        <p:spPr>
          <a:xfrm>
            <a:off x="1857966" y="2013899"/>
            <a:ext cx="521012" cy="4911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2</a:t>
            </a:r>
          </a:p>
        </p:txBody>
      </p:sp>
      <p:sp>
        <p:nvSpPr>
          <p:cNvPr id="26" name="Rectangle 25">
            <a:hlinkClick r:id="" action="ppaction://noaction">
              <a:snd r:embed="rId10" name="2 o e%CC%81l miro%CC%81 las vistas bonitas.wav"/>
            </a:hlinkClick>
            <a:extLst>
              <a:ext uri="{FF2B5EF4-FFF2-40B4-BE49-F238E27FC236}">
                <a16:creationId xmlns:a16="http://schemas.microsoft.com/office/drawing/2014/main" id="{C4B0819C-A330-1F33-4FEA-C6E880DDB2F4}"/>
              </a:ext>
            </a:extLst>
          </p:cNvPr>
          <p:cNvSpPr/>
          <p:nvPr/>
        </p:nvSpPr>
        <p:spPr>
          <a:xfrm>
            <a:off x="1231370" y="2013899"/>
            <a:ext cx="521012" cy="491104"/>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2</a:t>
            </a:r>
          </a:p>
        </p:txBody>
      </p:sp>
      <p:sp>
        <p:nvSpPr>
          <p:cNvPr id="28" name="Rectangle 27">
            <a:hlinkClick r:id="" action="ppaction://noaction">
              <a:snd r:embed="rId11" name="3 Despue%CC%81s que [noise].wav"/>
            </a:hlinkClick>
            <a:extLst>
              <a:ext uri="{FF2B5EF4-FFF2-40B4-BE49-F238E27FC236}">
                <a16:creationId xmlns:a16="http://schemas.microsoft.com/office/drawing/2014/main" id="{8FB01C83-A4CF-40DA-38B3-B37A6B2D5B00}"/>
              </a:ext>
            </a:extLst>
          </p:cNvPr>
          <p:cNvSpPr/>
          <p:nvPr/>
        </p:nvSpPr>
        <p:spPr>
          <a:xfrm>
            <a:off x="1857966" y="2746859"/>
            <a:ext cx="521012" cy="4911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3</a:t>
            </a:r>
          </a:p>
        </p:txBody>
      </p:sp>
      <p:sp>
        <p:nvSpPr>
          <p:cNvPr id="30" name="Rectangle 29">
            <a:hlinkClick r:id="" action="ppaction://noaction">
              <a:snd r:embed="rId12" name="3 Despue%CC%81s que tu%CC%81.wav"/>
            </a:hlinkClick>
            <a:extLst>
              <a:ext uri="{FF2B5EF4-FFF2-40B4-BE49-F238E27FC236}">
                <a16:creationId xmlns:a16="http://schemas.microsoft.com/office/drawing/2014/main" id="{FBD13AC0-62AA-92B1-9F4D-88628F80FA9C}"/>
              </a:ext>
            </a:extLst>
          </p:cNvPr>
          <p:cNvSpPr/>
          <p:nvPr/>
        </p:nvSpPr>
        <p:spPr>
          <a:xfrm>
            <a:off x="1231370" y="2746859"/>
            <a:ext cx="521012" cy="491104"/>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3</a:t>
            </a:r>
          </a:p>
        </p:txBody>
      </p:sp>
      <p:sp>
        <p:nvSpPr>
          <p:cNvPr id="32" name="Rectangle 31">
            <a:hlinkClick r:id="" action="ppaction://noaction">
              <a:snd r:embed="rId13" name="4 [noise] tome%CC%81 un zumo.wav"/>
            </a:hlinkClick>
            <a:extLst>
              <a:ext uri="{FF2B5EF4-FFF2-40B4-BE49-F238E27FC236}">
                <a16:creationId xmlns:a16="http://schemas.microsoft.com/office/drawing/2014/main" id="{EE99F1A8-29D7-498B-6377-85D903516689}"/>
              </a:ext>
            </a:extLst>
          </p:cNvPr>
          <p:cNvSpPr/>
          <p:nvPr/>
        </p:nvSpPr>
        <p:spPr>
          <a:xfrm>
            <a:off x="1857966" y="3479819"/>
            <a:ext cx="521012" cy="4911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4</a:t>
            </a:r>
          </a:p>
        </p:txBody>
      </p:sp>
      <p:sp>
        <p:nvSpPr>
          <p:cNvPr id="34" name="Rectangle 33">
            <a:hlinkClick r:id="" action="ppaction://noaction">
              <a:snd r:embed="rId14" name="4 yo tome%CC%81 un zumo.wav"/>
            </a:hlinkClick>
            <a:extLst>
              <a:ext uri="{FF2B5EF4-FFF2-40B4-BE49-F238E27FC236}">
                <a16:creationId xmlns:a16="http://schemas.microsoft.com/office/drawing/2014/main" id="{70C983F7-F5D0-1B65-BA56-FE82BA48D0E2}"/>
              </a:ext>
            </a:extLst>
          </p:cNvPr>
          <p:cNvSpPr/>
          <p:nvPr/>
        </p:nvSpPr>
        <p:spPr>
          <a:xfrm>
            <a:off x="1231370" y="3479819"/>
            <a:ext cx="521012" cy="491104"/>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4</a:t>
            </a:r>
          </a:p>
        </p:txBody>
      </p:sp>
      <p:sp>
        <p:nvSpPr>
          <p:cNvPr id="35" name="Rectangle 34">
            <a:hlinkClick r:id="" action="ppaction://noaction">
              <a:snd r:embed="rId15" name="5 [noise] participe%CC%81 en unas.wav"/>
            </a:hlinkClick>
            <a:extLst>
              <a:ext uri="{FF2B5EF4-FFF2-40B4-BE49-F238E27FC236}">
                <a16:creationId xmlns:a16="http://schemas.microsoft.com/office/drawing/2014/main" id="{424590BF-932E-F283-34A5-5E6AF65EADF9}"/>
              </a:ext>
            </a:extLst>
          </p:cNvPr>
          <p:cNvSpPr/>
          <p:nvPr/>
        </p:nvSpPr>
        <p:spPr>
          <a:xfrm>
            <a:off x="1857966" y="4212779"/>
            <a:ext cx="521012" cy="4911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5</a:t>
            </a:r>
          </a:p>
        </p:txBody>
      </p:sp>
      <p:sp>
        <p:nvSpPr>
          <p:cNvPr id="37" name="Rectangle 36">
            <a:hlinkClick r:id="" action="ppaction://noaction">
              <a:snd r:embed="rId16" name="5 yo participe%CC%81 en unas.wav"/>
            </a:hlinkClick>
            <a:extLst>
              <a:ext uri="{FF2B5EF4-FFF2-40B4-BE49-F238E27FC236}">
                <a16:creationId xmlns:a16="http://schemas.microsoft.com/office/drawing/2014/main" id="{A6C42458-1C0F-EA58-54A4-07EF4B367EBA}"/>
              </a:ext>
            </a:extLst>
          </p:cNvPr>
          <p:cNvSpPr/>
          <p:nvPr/>
        </p:nvSpPr>
        <p:spPr>
          <a:xfrm>
            <a:off x="1231370" y="4212779"/>
            <a:ext cx="521012" cy="491104"/>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5</a:t>
            </a:r>
          </a:p>
        </p:txBody>
      </p:sp>
      <p:sp>
        <p:nvSpPr>
          <p:cNvPr id="39" name="Rectangle 38">
            <a:hlinkClick r:id="" action="ppaction://noaction">
              <a:snd r:embed="rId17" name="6 [noise] regrese%CC%81 al restaurante.wav"/>
            </a:hlinkClick>
            <a:extLst>
              <a:ext uri="{FF2B5EF4-FFF2-40B4-BE49-F238E27FC236}">
                <a16:creationId xmlns:a16="http://schemas.microsoft.com/office/drawing/2014/main" id="{13A620E3-133B-AA63-53B1-F93E15FC06AC}"/>
              </a:ext>
            </a:extLst>
          </p:cNvPr>
          <p:cNvSpPr/>
          <p:nvPr/>
        </p:nvSpPr>
        <p:spPr>
          <a:xfrm>
            <a:off x="1857966" y="4945739"/>
            <a:ext cx="521012" cy="4911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6</a:t>
            </a:r>
          </a:p>
        </p:txBody>
      </p:sp>
      <p:sp>
        <p:nvSpPr>
          <p:cNvPr id="41" name="Rectangle 40">
            <a:hlinkClick r:id="" action="ppaction://noaction">
              <a:snd r:embed="rId18" name="6 yo regrese%CC%81 al restaurante.wav"/>
            </a:hlinkClick>
            <a:extLst>
              <a:ext uri="{FF2B5EF4-FFF2-40B4-BE49-F238E27FC236}">
                <a16:creationId xmlns:a16="http://schemas.microsoft.com/office/drawing/2014/main" id="{A9B305F0-07AB-7DC9-6DD6-91471F8E40AE}"/>
              </a:ext>
            </a:extLst>
          </p:cNvPr>
          <p:cNvSpPr/>
          <p:nvPr/>
        </p:nvSpPr>
        <p:spPr>
          <a:xfrm>
            <a:off x="1231370" y="4945739"/>
            <a:ext cx="521012" cy="491104"/>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6</a:t>
            </a:r>
          </a:p>
        </p:txBody>
      </p:sp>
      <p:sp>
        <p:nvSpPr>
          <p:cNvPr id="43" name="Rectangle 42">
            <a:hlinkClick r:id="" action="ppaction://noaction">
              <a:snd r:embed="rId19" name="7 ma%CC%81s tarde [noise] nade%CC%81.wav"/>
            </a:hlinkClick>
            <a:extLst>
              <a:ext uri="{FF2B5EF4-FFF2-40B4-BE49-F238E27FC236}">
                <a16:creationId xmlns:a16="http://schemas.microsoft.com/office/drawing/2014/main" id="{97EEB0BA-DCD8-76CC-0E9B-92D077EF62DC}"/>
              </a:ext>
            </a:extLst>
          </p:cNvPr>
          <p:cNvSpPr/>
          <p:nvPr/>
        </p:nvSpPr>
        <p:spPr>
          <a:xfrm>
            <a:off x="1857966" y="5678698"/>
            <a:ext cx="521012" cy="4911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7</a:t>
            </a:r>
          </a:p>
        </p:txBody>
      </p:sp>
      <p:sp>
        <p:nvSpPr>
          <p:cNvPr id="44" name="Rectangle 43">
            <a:hlinkClick r:id="" action="ppaction://noaction">
              <a:snd r:embed="rId20" name="7 ma%CC%81s tarde yo nade%CC%81.wav"/>
            </a:hlinkClick>
            <a:extLst>
              <a:ext uri="{FF2B5EF4-FFF2-40B4-BE49-F238E27FC236}">
                <a16:creationId xmlns:a16="http://schemas.microsoft.com/office/drawing/2014/main" id="{03471B73-69D7-D8B0-602E-158869B9AE30}"/>
              </a:ext>
            </a:extLst>
          </p:cNvPr>
          <p:cNvSpPr/>
          <p:nvPr/>
        </p:nvSpPr>
        <p:spPr>
          <a:xfrm>
            <a:off x="1231370" y="5678698"/>
            <a:ext cx="521012" cy="491104"/>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7</a:t>
            </a:r>
          </a:p>
        </p:txBody>
      </p:sp>
      <p:sp>
        <p:nvSpPr>
          <p:cNvPr id="5" name="TextBox 4">
            <a:extLst>
              <a:ext uri="{FF2B5EF4-FFF2-40B4-BE49-F238E27FC236}">
                <a16:creationId xmlns:a16="http://schemas.microsoft.com/office/drawing/2014/main" id="{9154AD1C-C8E9-820F-BD21-B2B037CC51A7}"/>
              </a:ext>
            </a:extLst>
          </p:cNvPr>
          <p:cNvSpPr txBox="1"/>
          <p:nvPr/>
        </p:nvSpPr>
        <p:spPr>
          <a:xfrm>
            <a:off x="5520315" y="5997712"/>
            <a:ext cx="6723315" cy="369332"/>
          </a:xfrm>
          <a:prstGeom prst="rect">
            <a:avLst/>
          </a:prstGeom>
          <a:noFill/>
        </p:spPr>
        <p:txBody>
          <a:bodyPr wrap="none" rtlCol="0">
            <a:spAutoFit/>
          </a:bodyPr>
          <a:lstStyle/>
          <a:p>
            <a:r>
              <a:rPr lang="en-ES" dirty="0"/>
              <a:t>*naranja = orange.  *horchata = drink made with tiger nuts</a:t>
            </a:r>
          </a:p>
        </p:txBody>
      </p:sp>
    </p:spTree>
    <p:extLst>
      <p:ext uri="{BB962C8B-B14F-4D97-AF65-F5344CB8AC3E}">
        <p14:creationId xmlns:p14="http://schemas.microsoft.com/office/powerpoint/2010/main" val="11860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8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8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3"/>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9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31"/>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92"/>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9"/>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5"/>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41"/>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3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93"/>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36"/>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94"/>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43"/>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7"/>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44"/>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38"/>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95"/>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40"/>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96"/>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42"/>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grpId="0" nodeType="clickEffect">
                                  <p:stCondLst>
                                    <p:cond delay="0"/>
                                  </p:stCondLst>
                                  <p:childTnLst>
                                    <p:set>
                                      <p:cBhvr>
                                        <p:cTn id="192"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3" grpId="0"/>
      <p:bldP spid="15" grpId="0"/>
      <p:bldP spid="17" grpId="0"/>
      <p:bldP spid="11" grpId="0"/>
      <p:bldP spid="12" grpId="0"/>
      <p:bldP spid="14" grpId="0"/>
      <p:bldP spid="16" grpId="0"/>
      <p:bldP spid="18" grpId="0"/>
      <p:bldP spid="20" grpId="0"/>
      <p:bldP spid="23" grpId="0"/>
      <p:bldP spid="25" grpId="0"/>
      <p:bldP spid="27" grpId="0"/>
      <p:bldP spid="29" grpId="0"/>
      <p:bldP spid="31" grpId="0"/>
      <p:bldP spid="33" grpId="0"/>
      <p:bldP spid="36" grpId="0"/>
      <p:bldP spid="38" grpId="0"/>
      <p:bldP spid="40" grpId="0"/>
      <p:bldP spid="42" grpId="0"/>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19" grpId="0" animBg="1"/>
      <p:bldP spid="22" grpId="0" animBg="1"/>
      <p:bldP spid="24" grpId="0" animBg="1"/>
      <p:bldP spid="26" grpId="0" animBg="1"/>
      <p:bldP spid="28" grpId="0" animBg="1"/>
      <p:bldP spid="30" grpId="0" animBg="1"/>
      <p:bldP spid="32" grpId="0" animBg="1"/>
      <p:bldP spid="34" grpId="0" animBg="1"/>
      <p:bldP spid="35" grpId="0" animBg="1"/>
      <p:bldP spid="37" grpId="0" animBg="1"/>
      <p:bldP spid="39" grpId="0" animBg="1"/>
      <p:bldP spid="41"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B2236DA4-3E02-89CE-4CD0-2F1ACFF3C90D}"/>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8" name="Google Shape;764;p85">
            <a:extLst>
              <a:ext uri="{FF2B5EF4-FFF2-40B4-BE49-F238E27FC236}">
                <a16:creationId xmlns:a16="http://schemas.microsoft.com/office/drawing/2014/main" id="{D509842F-9D68-4606-ACEC-481E484FCCA7}"/>
              </a:ext>
            </a:extLst>
          </p:cNvPr>
          <p:cNvSpPr txBox="1"/>
          <p:nvPr/>
        </p:nvSpPr>
        <p:spPr>
          <a:xfrm>
            <a:off x="559252" y="668293"/>
            <a:ext cx="10368712" cy="430847"/>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200" kern="0" dirty="0" err="1">
                <a:solidFill>
                  <a:srgbClr val="3D3C3C"/>
                </a:solidFill>
                <a:latin typeface="Century Gothic"/>
                <a:ea typeface="Century Gothic"/>
                <a:cs typeface="Century Gothic"/>
                <a:sym typeface="Century Gothic"/>
              </a:rPr>
              <a:t>Estudiante</a:t>
            </a:r>
            <a:r>
              <a:rPr lang="en-GB" sz="2200" kern="0" dirty="0">
                <a:solidFill>
                  <a:srgbClr val="3D3C3C"/>
                </a:solidFill>
                <a:latin typeface="Century Gothic"/>
                <a:ea typeface="Century Gothic"/>
                <a:cs typeface="Century Gothic"/>
                <a:sym typeface="Century Gothic"/>
              </a:rPr>
              <a:t> A </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lee la </a:t>
            </a:r>
            <a:r>
              <a:rPr kumimoji="0" lang="en-GB" sz="22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primera</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parte</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de una </a:t>
            </a:r>
            <a:r>
              <a:rPr kumimoji="0" lang="en-GB" sz="22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frase</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200" b="1" i="1"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en</a:t>
            </a:r>
            <a:r>
              <a:rPr kumimoji="0" lang="en-GB" sz="2200" b="1" i="1"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200" b="1" i="1"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español</a:t>
            </a:r>
            <a:r>
              <a:rPr kumimoji="0" lang="en-GB" sz="2200" b="1" i="1"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lang="en-GB" sz="2200" kern="0" dirty="0">
                <a:solidFill>
                  <a:srgbClr val="3D3C3C"/>
                </a:solidFill>
                <a:latin typeface="Century Gothic"/>
                <a:ea typeface="Century Gothic"/>
                <a:cs typeface="Century Gothic"/>
                <a:sym typeface="Century Gothic"/>
              </a:rPr>
              <a:t>a </a:t>
            </a:r>
            <a:r>
              <a:rPr lang="en-GB" sz="2200" kern="0" dirty="0" err="1">
                <a:solidFill>
                  <a:srgbClr val="3D3C3C"/>
                </a:solidFill>
                <a:latin typeface="Century Gothic"/>
                <a:ea typeface="Century Gothic"/>
                <a:cs typeface="Century Gothic"/>
                <a:sym typeface="Century Gothic"/>
              </a:rPr>
              <a:t>Estudiante</a:t>
            </a:r>
            <a:r>
              <a:rPr lang="en-GB" sz="2200" kern="0" dirty="0">
                <a:solidFill>
                  <a:srgbClr val="3D3C3C"/>
                </a:solidFill>
                <a:latin typeface="Century Gothic"/>
                <a:ea typeface="Century Gothic"/>
                <a:cs typeface="Century Gothic"/>
                <a:sym typeface="Century Gothic"/>
              </a:rPr>
              <a:t> B</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9" name="Google Shape;765;p85">
            <a:extLst>
              <a:ext uri="{FF2B5EF4-FFF2-40B4-BE49-F238E27FC236}">
                <a16:creationId xmlns:a16="http://schemas.microsoft.com/office/drawing/2014/main" id="{452916D7-1602-4EB1-A7E5-8125163C1B67}"/>
              </a:ext>
            </a:extLst>
          </p:cNvPr>
          <p:cNvSpPr txBox="1"/>
          <p:nvPr/>
        </p:nvSpPr>
        <p:spPr>
          <a:xfrm>
            <a:off x="651807" y="2766309"/>
            <a:ext cx="1465603"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Ejemplo</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10" name="Google Shape;766;p85">
            <a:extLst>
              <a:ext uri="{FF2B5EF4-FFF2-40B4-BE49-F238E27FC236}">
                <a16:creationId xmlns:a16="http://schemas.microsoft.com/office/drawing/2014/main" id="{6FF579B4-FD33-4E31-82B9-ACC7C232ECD8}"/>
              </a:ext>
            </a:extLst>
          </p:cNvPr>
          <p:cNvSpPr txBox="1"/>
          <p:nvPr/>
        </p:nvSpPr>
        <p:spPr>
          <a:xfrm>
            <a:off x="559252" y="3362830"/>
            <a:ext cx="2077931"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15" name="Oval Callout 45">
            <a:extLst>
              <a:ext uri="{FF2B5EF4-FFF2-40B4-BE49-F238E27FC236}">
                <a16:creationId xmlns:a16="http://schemas.microsoft.com/office/drawing/2014/main" id="{77E09B4F-5206-4745-BF2A-72223590DF7B}"/>
              </a:ext>
            </a:extLst>
          </p:cNvPr>
          <p:cNvSpPr/>
          <p:nvPr/>
        </p:nvSpPr>
        <p:spPr>
          <a:xfrm>
            <a:off x="5075508" y="2405989"/>
            <a:ext cx="4864905" cy="1164352"/>
          </a:xfrm>
          <a:prstGeom prst="wedgeEllipseCallout">
            <a:avLst>
              <a:gd name="adj1" fmla="val -55557"/>
              <a:gd name="adj2" fmla="val 69024"/>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3D3C3C"/>
                </a:solidFill>
                <a:latin typeface="Century Gothic" panose="020B0502020202020204" pitchFamily="34" charset="0"/>
                <a:sym typeface="Arial"/>
              </a:rPr>
              <a:t>Yo</a:t>
            </a:r>
            <a:r>
              <a:rPr lang="en-GB" sz="2400" b="1" dirty="0">
                <a:solidFill>
                  <a:srgbClr val="3D3C3C"/>
                </a:solidFill>
                <a:latin typeface="Century Gothic" panose="020B0502020202020204" pitchFamily="34" charset="0"/>
                <a:sym typeface="Arial"/>
              </a:rPr>
              <a:t> </a:t>
            </a:r>
            <a:r>
              <a:rPr lang="en-GB" sz="2400" dirty="0">
                <a:solidFill>
                  <a:srgbClr val="3D3C3C"/>
                </a:solidFill>
                <a:latin typeface="Century Gothic" panose="020B0502020202020204" pitchFamily="34" charset="0"/>
                <a:sym typeface="Arial"/>
              </a:rPr>
              <a:t>v</a:t>
            </a:r>
            <a:r>
              <a:rPr kumimoji="0" lang="en-GB" sz="2400" i="0" u="none" strike="noStrike" kern="1200" cap="none" spc="0" normalizeH="0" baseline="0" noProof="0" dirty="0" err="1">
                <a:ln>
                  <a:noFill/>
                </a:ln>
                <a:solidFill>
                  <a:srgbClr val="3D3C3C"/>
                </a:solidFill>
                <a:effectLst/>
                <a:uLnTx/>
                <a:uFillTx/>
                <a:latin typeface="Century Gothic" panose="020B0502020202020204" pitchFamily="34" charset="0"/>
                <a:sym typeface="Arial"/>
              </a:rPr>
              <a:t>isité</a:t>
            </a:r>
            <a:r>
              <a:rPr kumimoji="0" lang="en-GB" sz="2400" b="1" i="0" u="none" strike="noStrike" kern="1200" cap="none" spc="0" normalizeH="0" noProof="0" dirty="0">
                <a:ln>
                  <a:noFill/>
                </a:ln>
                <a:solidFill>
                  <a:srgbClr val="3D3C3C"/>
                </a:solidFill>
                <a:effectLst/>
                <a:uLnTx/>
                <a:uFillTx/>
                <a:latin typeface="Century Gothic" panose="020B0502020202020204" pitchFamily="34" charset="0"/>
                <a:sym typeface="Arial"/>
              </a:rPr>
              <a:t> </a:t>
            </a:r>
            <a:r>
              <a:rPr kumimoji="0" lang="en-GB" sz="2400" i="0" u="none" strike="noStrike" kern="1200" cap="none" spc="0" normalizeH="0" noProof="0" dirty="0">
                <a:ln>
                  <a:noFill/>
                </a:ln>
                <a:solidFill>
                  <a:srgbClr val="3D3C3C"/>
                </a:solidFill>
                <a:effectLst/>
                <a:uLnTx/>
                <a:uFillTx/>
                <a:latin typeface="Century Gothic" panose="020B0502020202020204" pitchFamily="34" charset="0"/>
                <a:sym typeface="Arial"/>
              </a:rPr>
              <a:t>el </a:t>
            </a:r>
            <a:r>
              <a:rPr kumimoji="0" lang="en-GB" sz="2400" i="0" u="none" strike="noStrike" kern="1200" cap="none" spc="0" normalizeH="0" noProof="0" dirty="0" err="1">
                <a:ln>
                  <a:noFill/>
                </a:ln>
                <a:solidFill>
                  <a:srgbClr val="3D3C3C"/>
                </a:solidFill>
                <a:effectLst/>
                <a:uLnTx/>
                <a:uFillTx/>
                <a:latin typeface="Century Gothic" panose="020B0502020202020204" pitchFamily="34" charset="0"/>
                <a:sym typeface="Arial"/>
              </a:rPr>
              <a:t>museo</a:t>
            </a:r>
            <a:r>
              <a:rPr kumimoji="0" lang="en-GB" sz="2400" i="0" u="none" strike="noStrike" kern="1200" cap="none" spc="0" normalizeH="0" noProof="0" dirty="0">
                <a:ln>
                  <a:noFill/>
                </a:ln>
                <a:solidFill>
                  <a:srgbClr val="3D3C3C"/>
                </a:solidFill>
                <a:effectLst/>
                <a:uLnTx/>
                <a:uFillTx/>
                <a:latin typeface="Century Gothic" panose="020B0502020202020204" pitchFamily="34" charset="0"/>
                <a:sym typeface="Arial"/>
              </a:rPr>
              <a:t> de las </a:t>
            </a:r>
            <a:r>
              <a:rPr kumimoji="0" lang="en-GB" sz="2400" i="0" u="none" strike="noStrike" kern="1200" cap="none" spc="0" normalizeH="0" noProof="0" dirty="0" err="1">
                <a:ln>
                  <a:noFill/>
                </a:ln>
                <a:solidFill>
                  <a:srgbClr val="3D3C3C"/>
                </a:solidFill>
                <a:effectLst/>
                <a:uLnTx/>
                <a:uFillTx/>
                <a:latin typeface="Century Gothic" panose="020B0502020202020204" pitchFamily="34" charset="0"/>
                <a:sym typeface="Arial"/>
              </a:rPr>
              <a:t>ciencias</a:t>
            </a:r>
            <a:r>
              <a:rPr kumimoji="0" lang="en-GB" sz="2400" i="0" u="none" strike="noStrike" kern="1200" cap="none" spc="0" normalizeH="0" noProof="0" dirty="0">
                <a:ln>
                  <a:noFill/>
                </a:ln>
                <a:solidFill>
                  <a:srgbClr val="3D3C3C"/>
                </a:solidFill>
                <a:effectLst/>
                <a:uLnTx/>
                <a:uFillTx/>
                <a:latin typeface="Century Gothic" panose="020B0502020202020204" pitchFamily="34" charset="0"/>
                <a:sym typeface="Arial"/>
              </a:rPr>
              <a:t> </a:t>
            </a:r>
            <a:r>
              <a:rPr kumimoji="0" lang="en-GB" sz="2400" i="0" u="none" strike="noStrike" kern="1200" cap="none" spc="0" normalizeH="0" noProof="0" dirty="0" err="1">
                <a:ln>
                  <a:noFill/>
                </a:ln>
                <a:solidFill>
                  <a:srgbClr val="3D3C3C"/>
                </a:solidFill>
                <a:effectLst/>
                <a:uLnTx/>
                <a:uFillTx/>
                <a:latin typeface="Century Gothic" panose="020B0502020202020204" pitchFamily="34" charset="0"/>
                <a:sym typeface="Arial"/>
              </a:rPr>
              <a:t>pero</a:t>
            </a:r>
            <a:r>
              <a:rPr kumimoji="0" lang="en-GB" sz="2400" i="0" u="none" strike="noStrike" kern="1200" cap="none" spc="0" normalizeH="0" noProof="0" dirty="0">
                <a:ln>
                  <a:noFill/>
                </a:ln>
                <a:solidFill>
                  <a:srgbClr val="3D3C3C"/>
                </a:solidFill>
                <a:effectLst/>
                <a:uLnTx/>
                <a:uFillTx/>
                <a:latin typeface="Century Gothic" panose="020B0502020202020204" pitchFamily="34" charset="0"/>
                <a:sym typeface="Arial"/>
              </a:rPr>
              <a:t> </a:t>
            </a:r>
            <a:r>
              <a:rPr kumimoji="0" lang="en-GB" sz="2400" b="1" i="0" u="none" strike="noStrike" kern="1200" cap="none" spc="0" normalizeH="0" noProof="0" dirty="0" err="1">
                <a:ln>
                  <a:noFill/>
                </a:ln>
                <a:solidFill>
                  <a:srgbClr val="3D3C3C"/>
                </a:solidFill>
                <a:effectLst/>
                <a:uLnTx/>
                <a:uFillTx/>
                <a:latin typeface="Century Gothic" panose="020B0502020202020204" pitchFamily="34" charset="0"/>
                <a:sym typeface="Arial"/>
              </a:rPr>
              <a:t>tú</a:t>
            </a:r>
            <a:r>
              <a:rPr kumimoji="0" lang="en-GB" sz="2400" i="0" u="none" strike="noStrike" kern="1200" cap="none" spc="0" normalizeH="0" baseline="0" noProof="0" dirty="0">
                <a:ln>
                  <a:noFill/>
                </a:ln>
                <a:solidFill>
                  <a:srgbClr val="3D3C3C"/>
                </a:solidFill>
                <a:effectLst/>
                <a:uLnTx/>
                <a:uFillTx/>
                <a:latin typeface="Century Gothic" panose="020B0502020202020204" pitchFamily="34" charset="0"/>
                <a:sym typeface="Arial"/>
              </a:rPr>
              <a:t>…</a:t>
            </a:r>
          </a:p>
        </p:txBody>
      </p:sp>
      <p:sp>
        <p:nvSpPr>
          <p:cNvPr id="23" name="Google Shape;764;p85">
            <a:extLst>
              <a:ext uri="{FF2B5EF4-FFF2-40B4-BE49-F238E27FC236}">
                <a16:creationId xmlns:a16="http://schemas.microsoft.com/office/drawing/2014/main" id="{91A2AF7D-F02F-46ED-A3C0-6D8F089122C8}"/>
              </a:ext>
            </a:extLst>
          </p:cNvPr>
          <p:cNvSpPr txBox="1"/>
          <p:nvPr/>
        </p:nvSpPr>
        <p:spPr>
          <a:xfrm>
            <a:off x="561971" y="1486116"/>
            <a:ext cx="11405181" cy="769401"/>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200" kern="0" dirty="0" err="1">
                <a:solidFill>
                  <a:srgbClr val="3D3C3C"/>
                </a:solidFill>
                <a:latin typeface="Century Gothic"/>
                <a:ea typeface="Century Gothic"/>
                <a:cs typeface="Century Gothic"/>
                <a:sym typeface="Century Gothic"/>
              </a:rPr>
              <a:t>Estudiante</a:t>
            </a:r>
            <a:r>
              <a:rPr lang="en-GB" sz="2200" kern="0" dirty="0">
                <a:solidFill>
                  <a:srgbClr val="3D3C3C"/>
                </a:solidFill>
                <a:latin typeface="Century Gothic"/>
                <a:ea typeface="Century Gothic"/>
                <a:cs typeface="Century Gothic"/>
                <a:sym typeface="Century Gothic"/>
              </a:rPr>
              <a:t> B </a:t>
            </a:r>
            <a:r>
              <a:rPr lang="en-GB" sz="2200" kern="0" dirty="0" err="1">
                <a:solidFill>
                  <a:srgbClr val="3D3C3C"/>
                </a:solidFill>
                <a:latin typeface="Century Gothic"/>
                <a:ea typeface="Century Gothic"/>
                <a:cs typeface="Century Gothic"/>
                <a:sym typeface="Century Gothic"/>
              </a:rPr>
              <a:t>elige</a:t>
            </a:r>
            <a:r>
              <a:rPr lang="en-GB" sz="2200" kern="0" dirty="0">
                <a:solidFill>
                  <a:srgbClr val="3D3C3C"/>
                </a:solidFill>
                <a:latin typeface="Century Gothic"/>
                <a:ea typeface="Century Gothic"/>
                <a:cs typeface="Century Gothic"/>
                <a:sym typeface="Century Gothic"/>
              </a:rPr>
              <a:t> </a:t>
            </a:r>
            <a:r>
              <a:rPr lang="en-GB" sz="2200" kern="0" dirty="0" err="1">
                <a:solidFill>
                  <a:srgbClr val="3D3C3C"/>
                </a:solidFill>
                <a:latin typeface="Century Gothic"/>
                <a:ea typeface="Century Gothic"/>
                <a:cs typeface="Century Gothic"/>
                <a:sym typeface="Century Gothic"/>
              </a:rPr>
              <a:t>una</a:t>
            </a:r>
            <a:r>
              <a:rPr lang="en-GB" sz="2200" kern="0" dirty="0">
                <a:solidFill>
                  <a:srgbClr val="3D3C3C"/>
                </a:solidFill>
                <a:latin typeface="Century Gothic"/>
                <a:ea typeface="Century Gothic"/>
                <a:cs typeface="Century Gothic"/>
                <a:sym typeface="Century Gothic"/>
              </a:rPr>
              <a:t> </a:t>
            </a:r>
            <a:r>
              <a:rPr lang="en-GB" sz="2200" kern="0" dirty="0" err="1">
                <a:solidFill>
                  <a:srgbClr val="3D3C3C"/>
                </a:solidFill>
                <a:latin typeface="Century Gothic"/>
                <a:ea typeface="Century Gothic"/>
                <a:cs typeface="Century Gothic"/>
                <a:sym typeface="Century Gothic"/>
              </a:rPr>
              <a:t>opción</a:t>
            </a:r>
            <a:r>
              <a:rPr lang="en-GB" sz="2200" kern="0" dirty="0">
                <a:solidFill>
                  <a:srgbClr val="3D3C3C"/>
                </a:solidFill>
                <a:latin typeface="Century Gothic"/>
                <a:ea typeface="Century Gothic"/>
                <a:cs typeface="Century Gothic"/>
                <a:sym typeface="Century Gothic"/>
              </a:rPr>
              <a:t> para </a:t>
            </a:r>
            <a:r>
              <a:rPr lang="en-GB" sz="2200" kern="0" dirty="0" err="1">
                <a:solidFill>
                  <a:srgbClr val="3D3C3C"/>
                </a:solidFill>
                <a:latin typeface="Century Gothic"/>
                <a:ea typeface="Century Gothic"/>
                <a:cs typeface="Century Gothic"/>
                <a:sym typeface="Century Gothic"/>
              </a:rPr>
              <a:t>terminar</a:t>
            </a:r>
            <a:r>
              <a:rPr lang="en-GB" sz="2200" kern="0" dirty="0">
                <a:solidFill>
                  <a:srgbClr val="3D3C3C"/>
                </a:solidFill>
                <a:latin typeface="Century Gothic"/>
                <a:ea typeface="Century Gothic"/>
                <a:cs typeface="Century Gothic"/>
                <a:sym typeface="Century Gothic"/>
              </a:rPr>
              <a:t> la </a:t>
            </a:r>
            <a:r>
              <a:rPr lang="en-GB" sz="2200" kern="0" dirty="0" err="1">
                <a:solidFill>
                  <a:srgbClr val="3D3C3C"/>
                </a:solidFill>
                <a:latin typeface="Century Gothic"/>
                <a:ea typeface="Century Gothic"/>
                <a:cs typeface="Century Gothic"/>
                <a:sym typeface="Century Gothic"/>
              </a:rPr>
              <a:t>frase</a:t>
            </a:r>
            <a:r>
              <a:rPr lang="en-GB" sz="2200" kern="0" dirty="0">
                <a:solidFill>
                  <a:srgbClr val="3D3C3C"/>
                </a:solidFill>
                <a:latin typeface="Century Gothic"/>
                <a:ea typeface="Century Gothic"/>
                <a:cs typeface="Century Gothic"/>
                <a:sym typeface="Century Gothic"/>
              </a:rPr>
              <a:t>.  </a:t>
            </a:r>
            <a:r>
              <a:rPr lang="en-GB" sz="2200" kern="0" dirty="0" err="1">
                <a:solidFill>
                  <a:srgbClr val="3D3C3C"/>
                </a:solidFill>
                <a:latin typeface="Century Gothic"/>
                <a:ea typeface="Century Gothic"/>
                <a:cs typeface="Century Gothic"/>
                <a:sym typeface="Century Gothic"/>
              </a:rPr>
              <a:t>Debe</a:t>
            </a:r>
            <a:r>
              <a:rPr lang="en-GB" sz="2200" kern="0" dirty="0">
                <a:solidFill>
                  <a:srgbClr val="3D3C3C"/>
                </a:solidFill>
                <a:latin typeface="Century Gothic"/>
                <a:ea typeface="Century Gothic"/>
                <a:cs typeface="Century Gothic"/>
                <a:sym typeface="Century Gothic"/>
              </a:rPr>
              <a:t> </a:t>
            </a:r>
            <a:r>
              <a:rPr lang="en-GB" sz="2200" kern="0" dirty="0" err="1">
                <a:solidFill>
                  <a:srgbClr val="3D3C3C"/>
                </a:solidFill>
                <a:latin typeface="Century Gothic"/>
                <a:ea typeface="Century Gothic"/>
                <a:cs typeface="Century Gothic"/>
                <a:sym typeface="Century Gothic"/>
              </a:rPr>
              <a:t>decir</a:t>
            </a:r>
            <a:r>
              <a:rPr lang="en-GB" sz="2200" kern="0" dirty="0">
                <a:solidFill>
                  <a:srgbClr val="3D3C3C"/>
                </a:solidFill>
                <a:latin typeface="Century Gothic"/>
                <a:ea typeface="Century Gothic"/>
                <a:cs typeface="Century Gothic"/>
                <a:sym typeface="Century Gothic"/>
              </a:rPr>
              <a:t> la </a:t>
            </a:r>
            <a:r>
              <a:rPr lang="en-GB" sz="2200" kern="0" dirty="0" err="1">
                <a:solidFill>
                  <a:srgbClr val="3D3C3C"/>
                </a:solidFill>
                <a:latin typeface="Century Gothic"/>
                <a:ea typeface="Century Gothic"/>
                <a:cs typeface="Century Gothic"/>
                <a:sym typeface="Century Gothic"/>
              </a:rPr>
              <a:t>frase</a:t>
            </a:r>
            <a:r>
              <a:rPr lang="en-GB" sz="2200" kern="0" dirty="0">
                <a:solidFill>
                  <a:srgbClr val="3D3C3C"/>
                </a:solidFill>
                <a:latin typeface="Century Gothic"/>
                <a:ea typeface="Century Gothic"/>
                <a:cs typeface="Century Gothic"/>
                <a:sym typeface="Century Gothic"/>
              </a:rPr>
              <a:t> </a:t>
            </a:r>
            <a:r>
              <a:rPr lang="en-GB" sz="2200" b="1" i="1" kern="0" dirty="0" err="1">
                <a:solidFill>
                  <a:srgbClr val="3D3C3C"/>
                </a:solidFill>
                <a:ea typeface="Century Gothic"/>
                <a:cs typeface="Century Gothic"/>
                <a:sym typeface="Century Gothic"/>
              </a:rPr>
              <a:t>en</a:t>
            </a:r>
            <a:r>
              <a:rPr lang="en-GB" sz="2200" b="1" i="1" kern="0" dirty="0">
                <a:solidFill>
                  <a:srgbClr val="3D3C3C"/>
                </a:solidFill>
                <a:ea typeface="Century Gothic"/>
                <a:cs typeface="Century Gothic"/>
                <a:sym typeface="Century Gothic"/>
              </a:rPr>
              <a:t> </a:t>
            </a:r>
            <a:r>
              <a:rPr lang="en-GB" sz="2200" b="1" i="1" kern="0" dirty="0" err="1">
                <a:solidFill>
                  <a:srgbClr val="3D3C3C"/>
                </a:solidFill>
                <a:ea typeface="Century Gothic"/>
                <a:cs typeface="Century Gothic"/>
                <a:sym typeface="Century Gothic"/>
              </a:rPr>
              <a:t>español</a:t>
            </a:r>
            <a:r>
              <a:rPr lang="en-GB" sz="2200" b="1" i="1" kern="0" dirty="0">
                <a:solidFill>
                  <a:srgbClr val="3D3C3C"/>
                </a:solidFill>
                <a:ea typeface="Century Gothic"/>
                <a:cs typeface="Century Gothic"/>
                <a:sym typeface="Century Gothic"/>
              </a:rPr>
              <a:t> </a:t>
            </a:r>
            <a:r>
              <a:rPr lang="en-GB" sz="2200" kern="0" dirty="0">
                <a:solidFill>
                  <a:srgbClr val="3D3C3C"/>
                </a:solidFill>
                <a:ea typeface="Century Gothic"/>
                <a:cs typeface="Century Gothic"/>
                <a:sym typeface="Century Gothic"/>
              </a:rPr>
              <a:t>con el verbo </a:t>
            </a:r>
            <a:r>
              <a:rPr lang="en-GB" sz="2200" kern="0" dirty="0" err="1">
                <a:solidFill>
                  <a:srgbClr val="3D3C3C"/>
                </a:solidFill>
                <a:ea typeface="Century Gothic"/>
                <a:cs typeface="Century Gothic"/>
                <a:sym typeface="Century Gothic"/>
              </a:rPr>
              <a:t>en</a:t>
            </a:r>
            <a:r>
              <a:rPr lang="en-GB" sz="2200" kern="0" dirty="0">
                <a:solidFill>
                  <a:srgbClr val="3D3C3C"/>
                </a:solidFill>
                <a:ea typeface="Century Gothic"/>
                <a:cs typeface="Century Gothic"/>
                <a:sym typeface="Century Gothic"/>
              </a:rPr>
              <a:t> la persona </a:t>
            </a:r>
            <a:r>
              <a:rPr lang="en-GB" sz="2200" kern="0" dirty="0" err="1">
                <a:solidFill>
                  <a:srgbClr val="3D3C3C"/>
                </a:solidFill>
                <a:ea typeface="Century Gothic"/>
                <a:cs typeface="Century Gothic"/>
                <a:sym typeface="Century Gothic"/>
              </a:rPr>
              <a:t>correcta</a:t>
            </a:r>
            <a:r>
              <a:rPr lang="en-GB" sz="2200" kern="0" dirty="0">
                <a:solidFill>
                  <a:srgbClr val="3D3C3C"/>
                </a:solidFill>
                <a:ea typeface="Century Gothic"/>
                <a:cs typeface="Century Gothic"/>
                <a:sym typeface="Century Gothic"/>
              </a:rPr>
              <a:t>: </a:t>
            </a:r>
            <a:r>
              <a:rPr lang="en-GB" sz="2200" b="1" kern="0" dirty="0">
                <a:solidFill>
                  <a:srgbClr val="3D3C3C"/>
                </a:solidFill>
                <a:ea typeface="Century Gothic"/>
                <a:cs typeface="Century Gothic"/>
                <a:sym typeface="Century Gothic"/>
              </a:rPr>
              <a:t>-</a:t>
            </a:r>
            <a:r>
              <a:rPr lang="en-GB" sz="2200" b="1" kern="0" dirty="0" err="1">
                <a:solidFill>
                  <a:srgbClr val="3D3C3C"/>
                </a:solidFill>
                <a:ea typeface="Century Gothic"/>
                <a:cs typeface="Century Gothic"/>
                <a:sym typeface="Century Gothic"/>
              </a:rPr>
              <a:t>é</a:t>
            </a:r>
            <a:r>
              <a:rPr lang="en-GB" sz="2200" b="1" kern="0" dirty="0">
                <a:solidFill>
                  <a:srgbClr val="3D3C3C"/>
                </a:solidFill>
                <a:ea typeface="Century Gothic"/>
                <a:cs typeface="Century Gothic"/>
                <a:sym typeface="Century Gothic"/>
              </a:rPr>
              <a:t>, -</a:t>
            </a:r>
            <a:r>
              <a:rPr lang="en-GB" sz="2200" b="1" kern="0" dirty="0" err="1">
                <a:solidFill>
                  <a:srgbClr val="3D3C3C"/>
                </a:solidFill>
                <a:ea typeface="Century Gothic"/>
                <a:cs typeface="Century Gothic"/>
                <a:sym typeface="Century Gothic"/>
              </a:rPr>
              <a:t>aste</a:t>
            </a:r>
            <a:r>
              <a:rPr lang="en-GB" sz="2200" b="1" kern="0" dirty="0">
                <a:solidFill>
                  <a:srgbClr val="3D3C3C"/>
                </a:solidFill>
                <a:ea typeface="Century Gothic"/>
                <a:cs typeface="Century Gothic"/>
                <a:sym typeface="Century Gothic"/>
              </a:rPr>
              <a:t> </a:t>
            </a:r>
            <a:r>
              <a:rPr lang="en-GB" sz="2200" kern="0" dirty="0">
                <a:solidFill>
                  <a:srgbClr val="3D3C3C"/>
                </a:solidFill>
                <a:ea typeface="Century Gothic"/>
                <a:cs typeface="Century Gothic"/>
                <a:sym typeface="Century Gothic"/>
              </a:rPr>
              <a:t>o</a:t>
            </a:r>
            <a:r>
              <a:rPr lang="en-GB" sz="2200" b="1" kern="0" dirty="0">
                <a:solidFill>
                  <a:srgbClr val="3D3C3C"/>
                </a:solidFill>
                <a:ea typeface="Century Gothic"/>
                <a:cs typeface="Century Gothic"/>
                <a:sym typeface="Century Gothic"/>
              </a:rPr>
              <a:t> -</a:t>
            </a:r>
            <a:r>
              <a:rPr lang="en-GB" sz="2200" b="1" kern="0" dirty="0" err="1">
                <a:solidFill>
                  <a:srgbClr val="3D3C3C"/>
                </a:solidFill>
                <a:ea typeface="Century Gothic"/>
                <a:cs typeface="Century Gothic"/>
                <a:sym typeface="Century Gothic"/>
              </a:rPr>
              <a:t>ó</a:t>
            </a:r>
            <a:r>
              <a:rPr lang="en-GB" sz="2200" kern="0" dirty="0">
                <a:solidFill>
                  <a:srgbClr val="3D3C3C"/>
                </a:solidFill>
                <a:ea typeface="Century Gothic"/>
                <a:cs typeface="Century Gothic"/>
                <a:sym typeface="Century Gothic"/>
              </a:rPr>
              <a:t>.</a:t>
            </a:r>
            <a:r>
              <a:rPr lang="en-GB" sz="2200" kern="0" dirty="0">
                <a:solidFill>
                  <a:srgbClr val="3D3C3C"/>
                </a:solidFill>
                <a:latin typeface="Century Gothic"/>
                <a:ea typeface="Century Gothic"/>
                <a:cs typeface="Century Gothic"/>
                <a:sym typeface="Century Gothic"/>
              </a:rPr>
              <a:t> </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29" name="Google Shape;769;p85">
            <a:extLst>
              <a:ext uri="{FF2B5EF4-FFF2-40B4-BE49-F238E27FC236}">
                <a16:creationId xmlns:a16="http://schemas.microsoft.com/office/drawing/2014/main" id="{EEAECE51-53B6-42C3-B5C7-B3854D4AFAFC}"/>
              </a:ext>
            </a:extLst>
          </p:cNvPr>
          <p:cNvSpPr txBox="1"/>
          <p:nvPr/>
        </p:nvSpPr>
        <p:spPr>
          <a:xfrm>
            <a:off x="561971" y="3828647"/>
            <a:ext cx="648775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GB" sz="2400" dirty="0">
                <a:solidFill>
                  <a:srgbClr val="3D3C3C"/>
                </a:solidFill>
              </a:rPr>
              <a:t>I visited the science museum, but you</a:t>
            </a:r>
            <a:r>
              <a:rPr lang="en-ES" sz="2400" dirty="0">
                <a:solidFill>
                  <a:srgbClr val="3D3C3C"/>
                </a:solidFill>
              </a:rPr>
              <a:t>…</a:t>
            </a:r>
            <a:endParaRPr kumimoji="0" lang="en-GB" sz="24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31" name="Google Shape;766;p85">
            <a:extLst>
              <a:ext uri="{FF2B5EF4-FFF2-40B4-BE49-F238E27FC236}">
                <a16:creationId xmlns:a16="http://schemas.microsoft.com/office/drawing/2014/main" id="{752718D1-14D5-4ED3-A66D-85745551D209}"/>
              </a:ext>
            </a:extLst>
          </p:cNvPr>
          <p:cNvSpPr txBox="1"/>
          <p:nvPr/>
        </p:nvSpPr>
        <p:spPr>
          <a:xfrm>
            <a:off x="10035637" y="4387040"/>
            <a:ext cx="2232767"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20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B</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32" name="Google Shape;769;p85">
            <a:extLst>
              <a:ext uri="{FF2B5EF4-FFF2-40B4-BE49-F238E27FC236}">
                <a16:creationId xmlns:a16="http://schemas.microsoft.com/office/drawing/2014/main" id="{7ABDC98B-D37F-46C2-A06E-8D9FC23C22C8}"/>
              </a:ext>
            </a:extLst>
          </p:cNvPr>
          <p:cNvSpPr txBox="1"/>
          <p:nvPr/>
        </p:nvSpPr>
        <p:spPr>
          <a:xfrm>
            <a:off x="7020549" y="4816795"/>
            <a:ext cx="514868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ES" sz="2400" dirty="0">
                <a:solidFill>
                  <a:srgbClr val="3D3C3C"/>
                </a:solidFill>
              </a:rPr>
              <a:t>…</a:t>
            </a:r>
            <a:r>
              <a:rPr lang="en-GB" sz="2400" dirty="0">
                <a:solidFill>
                  <a:srgbClr val="3D3C3C"/>
                </a:solidFill>
              </a:rPr>
              <a:t>looked for the clothes shop.</a:t>
            </a:r>
            <a:endParaRPr kumimoji="0" lang="en-GB" sz="24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33" name="Google Shape;764;p85">
            <a:extLst>
              <a:ext uri="{FF2B5EF4-FFF2-40B4-BE49-F238E27FC236}">
                <a16:creationId xmlns:a16="http://schemas.microsoft.com/office/drawing/2014/main" id="{C5F7AA9A-7736-4C3E-B194-DB772B2CBD4E}"/>
              </a:ext>
            </a:extLst>
          </p:cNvPr>
          <p:cNvSpPr txBox="1"/>
          <p:nvPr/>
        </p:nvSpPr>
        <p:spPr>
          <a:xfrm>
            <a:off x="575087" y="1086439"/>
            <a:ext cx="11054942" cy="400069"/>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000" b="1" kern="0" dirty="0">
                <a:solidFill>
                  <a:srgbClr val="3D3C3C"/>
                </a:solidFill>
                <a:latin typeface="Century Gothic"/>
                <a:ea typeface="Century Gothic"/>
                <a:cs typeface="Century Gothic"/>
                <a:sym typeface="Century Gothic"/>
              </a:rPr>
              <a:t>NB. </a:t>
            </a:r>
            <a:r>
              <a:rPr lang="en-GB" sz="2000" b="1" i="1" kern="0" dirty="0">
                <a:solidFill>
                  <a:srgbClr val="3D3C3C"/>
                </a:solidFill>
                <a:latin typeface="Century Gothic"/>
                <a:ea typeface="Century Gothic"/>
                <a:cs typeface="Century Gothic"/>
                <a:sym typeface="Century Gothic"/>
              </a:rPr>
              <a:t>It is important to use subject pronouns here to make clear who each verb refers to.</a:t>
            </a:r>
            <a:endParaRPr kumimoji="0" sz="1200" b="1" i="0" u="none" strike="noStrike" kern="0" cap="none" spc="0" normalizeH="0" baseline="0" noProof="0" dirty="0">
              <a:ln>
                <a:noFill/>
              </a:ln>
              <a:solidFill>
                <a:srgbClr val="3D3C3C"/>
              </a:solidFill>
              <a:effectLst/>
              <a:uLnTx/>
              <a:uFillTx/>
              <a:latin typeface="Arial"/>
              <a:cs typeface="Arial"/>
              <a:sym typeface="Arial"/>
            </a:endParaRPr>
          </a:p>
        </p:txBody>
      </p:sp>
      <p:sp>
        <p:nvSpPr>
          <p:cNvPr id="5" name="Title 4">
            <a:extLst>
              <a:ext uri="{FF2B5EF4-FFF2-40B4-BE49-F238E27FC236}">
                <a16:creationId xmlns:a16="http://schemas.microsoft.com/office/drawing/2014/main" id="{06B1341C-0A84-BAC2-BF54-E256DF840A7E}"/>
              </a:ext>
            </a:extLst>
          </p:cNvPr>
          <p:cNvSpPr>
            <a:spLocks noGrp="1"/>
          </p:cNvSpPr>
          <p:nvPr>
            <p:ph type="title"/>
          </p:nvPr>
        </p:nvSpPr>
        <p:spPr>
          <a:xfrm>
            <a:off x="559252" y="244562"/>
            <a:ext cx="3495261" cy="474318"/>
          </a:xfrm>
        </p:spPr>
        <p:txBody>
          <a:bodyPr>
            <a:normAutofit fontScale="90000"/>
          </a:bodyPr>
          <a:lstStyle/>
          <a:p>
            <a:r>
              <a:rPr lang="en-ES" dirty="0">
                <a:solidFill>
                  <a:srgbClr val="3D3C3C"/>
                </a:solidFill>
              </a:rPr>
              <a:t>Completa la frase</a:t>
            </a:r>
            <a:r>
              <a:rPr lang="en-GB" dirty="0">
                <a:solidFill>
                  <a:srgbClr val="3D3C3C"/>
                </a:solidFill>
              </a:rPr>
              <a:t>.</a:t>
            </a:r>
            <a:endParaRPr lang="en-ES" dirty="0">
              <a:solidFill>
                <a:srgbClr val="3D3C3C"/>
              </a:solidFill>
            </a:endParaRPr>
          </a:p>
        </p:txBody>
      </p:sp>
      <p:pic>
        <p:nvPicPr>
          <p:cNvPr id="1028" name="Picture 4" descr="students talking clipart - Clip Art Library">
            <a:extLst>
              <a:ext uri="{FF2B5EF4-FFF2-40B4-BE49-F238E27FC236}">
                <a16:creationId xmlns:a16="http://schemas.microsoft.com/office/drawing/2014/main" id="{2A0DE586-7734-69D1-1A30-75BA830D3E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532" b="21739"/>
          <a:stretch/>
        </p:blipFill>
        <p:spPr bwMode="auto">
          <a:xfrm>
            <a:off x="263857" y="4519207"/>
            <a:ext cx="3236704" cy="1771398"/>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45">
            <a:extLst>
              <a:ext uri="{FF2B5EF4-FFF2-40B4-BE49-F238E27FC236}">
                <a16:creationId xmlns:a16="http://schemas.microsoft.com/office/drawing/2014/main" id="{773D5097-2DB6-D46A-726A-31E8E4926DD3}"/>
              </a:ext>
            </a:extLst>
          </p:cNvPr>
          <p:cNvSpPr/>
          <p:nvPr/>
        </p:nvSpPr>
        <p:spPr>
          <a:xfrm>
            <a:off x="3805850" y="4893747"/>
            <a:ext cx="3717266" cy="1022317"/>
          </a:xfrm>
          <a:prstGeom prst="wedgeEllipseCallout">
            <a:avLst>
              <a:gd name="adj1" fmla="val 65395"/>
              <a:gd name="adj2" fmla="val 60834"/>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rPr>
              <a:t>… </a:t>
            </a:r>
            <a:r>
              <a:rPr kumimoji="0" lang="en-GB" sz="240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sym typeface="Arial"/>
              </a:rPr>
              <a:t>buscaste</a:t>
            </a:r>
            <a:r>
              <a:rPr kumimoji="0" lang="en-GB" sz="2400" i="0" u="none" strike="noStrike" kern="1200" cap="none" spc="0" normalizeH="0" noProof="0" dirty="0">
                <a:ln>
                  <a:noFill/>
                </a:ln>
                <a:solidFill>
                  <a:srgbClr val="3D3C3C"/>
                </a:solidFill>
                <a:effectLst/>
                <a:uLnTx/>
                <a:uFillTx/>
                <a:latin typeface="Century Gothic" panose="020B0502020202020204" pitchFamily="34" charset="0"/>
                <a:ea typeface="+mn-ea"/>
                <a:cs typeface="+mn-cs"/>
                <a:sym typeface="Arial"/>
              </a:rPr>
              <a:t> la tienda de </a:t>
            </a:r>
            <a:r>
              <a:rPr kumimoji="0" lang="en-GB" sz="2400" i="0" u="none" strike="noStrike" kern="1200" cap="none" spc="0" normalizeH="0" noProof="0" dirty="0" err="1">
                <a:ln>
                  <a:noFill/>
                </a:ln>
                <a:solidFill>
                  <a:srgbClr val="3D3C3C"/>
                </a:solidFill>
                <a:effectLst/>
                <a:uLnTx/>
                <a:uFillTx/>
                <a:latin typeface="Century Gothic" panose="020B0502020202020204" pitchFamily="34" charset="0"/>
                <a:ea typeface="+mn-ea"/>
                <a:cs typeface="+mn-cs"/>
                <a:sym typeface="Arial"/>
              </a:rPr>
              <a:t>ropa</a:t>
            </a:r>
            <a:r>
              <a:rPr kumimoji="0" lang="en-GB" sz="2400" i="0" u="none" strike="noStrike" kern="1200" cap="none" spc="0" normalizeH="0" noProof="0" dirty="0">
                <a:ln>
                  <a:noFill/>
                </a:ln>
                <a:solidFill>
                  <a:srgbClr val="3D3C3C"/>
                </a:solidFill>
                <a:effectLst/>
                <a:uLnTx/>
                <a:uFillTx/>
                <a:latin typeface="Century Gothic" panose="020B0502020202020204" pitchFamily="34" charset="0"/>
                <a:ea typeface="+mn-ea"/>
                <a:cs typeface="+mn-cs"/>
                <a:sym typeface="Arial"/>
              </a:rPr>
              <a:t>.</a:t>
            </a:r>
            <a:endParaRPr kumimoji="0" lang="en-GB" sz="24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endParaRPr>
          </a:p>
        </p:txBody>
      </p:sp>
      <p:pic>
        <p:nvPicPr>
          <p:cNvPr id="1030" name="Picture 6" descr="communication clipart - Clip Art Library">
            <a:extLst>
              <a:ext uri="{FF2B5EF4-FFF2-40B4-BE49-F238E27FC236}">
                <a16:creationId xmlns:a16="http://schemas.microsoft.com/office/drawing/2014/main" id="{F251BF17-202D-C831-DB6B-3D8282E996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2316" y="2642493"/>
            <a:ext cx="1121121" cy="968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0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B2236DA4-3E02-89CE-4CD0-2F1ACFF3C90D}"/>
              </a:ext>
            </a:extLst>
          </p:cNvPr>
          <p:cNvSpPr/>
          <p:nvPr/>
        </p:nvSpPr>
        <p:spPr>
          <a:xfrm>
            <a:off x="10771475" y="258166"/>
            <a:ext cx="1156667"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25" name="Google Shape;769;p85">
            <a:extLst>
              <a:ext uri="{FF2B5EF4-FFF2-40B4-BE49-F238E27FC236}">
                <a16:creationId xmlns:a16="http://schemas.microsoft.com/office/drawing/2014/main" id="{99563779-40F2-44A2-BCCC-36B0DD725E2D}"/>
              </a:ext>
            </a:extLst>
          </p:cNvPr>
          <p:cNvSpPr txBox="1"/>
          <p:nvPr/>
        </p:nvSpPr>
        <p:spPr>
          <a:xfrm>
            <a:off x="438491" y="659085"/>
            <a:ext cx="514868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GB" sz="2400" dirty="0"/>
              <a:t>You bought a horchata, but I</a:t>
            </a:r>
            <a:r>
              <a:rPr lang="en-ES" sz="2400" dirty="0"/>
              <a:t>…</a:t>
            </a:r>
            <a:endParaRPr kumimoji="0" lang="en-GB" sz="2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6" name="Google Shape;769;p85">
            <a:extLst>
              <a:ext uri="{FF2B5EF4-FFF2-40B4-BE49-F238E27FC236}">
                <a16:creationId xmlns:a16="http://schemas.microsoft.com/office/drawing/2014/main" id="{68C3C3D9-C5EE-4F4B-B3F6-E35CBD85B05F}"/>
              </a:ext>
            </a:extLst>
          </p:cNvPr>
          <p:cNvSpPr txBox="1"/>
          <p:nvPr/>
        </p:nvSpPr>
        <p:spPr>
          <a:xfrm>
            <a:off x="6376741" y="2590230"/>
            <a:ext cx="514868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ES" sz="2400" dirty="0"/>
              <a:t>…</a:t>
            </a:r>
            <a:r>
              <a:rPr lang="en-GB" sz="2400" dirty="0"/>
              <a:t>arrived late.</a:t>
            </a:r>
            <a:endParaRPr kumimoji="0" lang="en-GB" sz="2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7" name="Google Shape;766;p85">
            <a:extLst>
              <a:ext uri="{FF2B5EF4-FFF2-40B4-BE49-F238E27FC236}">
                <a16:creationId xmlns:a16="http://schemas.microsoft.com/office/drawing/2014/main" id="{DDB40F5C-E2BB-46C2-8EDA-BC83052347B8}"/>
              </a:ext>
            </a:extLst>
          </p:cNvPr>
          <p:cNvSpPr txBox="1"/>
          <p:nvPr/>
        </p:nvSpPr>
        <p:spPr>
          <a:xfrm>
            <a:off x="446197" y="228198"/>
            <a:ext cx="535591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 :</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766;p85">
            <a:extLst>
              <a:ext uri="{FF2B5EF4-FFF2-40B4-BE49-F238E27FC236}">
                <a16:creationId xmlns:a16="http://schemas.microsoft.com/office/drawing/2014/main" id="{95EF4F29-9B33-4BF3-901D-DAEA631DC11B}"/>
              </a:ext>
            </a:extLst>
          </p:cNvPr>
          <p:cNvSpPr txBox="1"/>
          <p:nvPr/>
        </p:nvSpPr>
        <p:spPr>
          <a:xfrm>
            <a:off x="6493500" y="258166"/>
            <a:ext cx="2596958"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B:</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29" name="Google Shape;769;p85">
            <a:extLst>
              <a:ext uri="{FF2B5EF4-FFF2-40B4-BE49-F238E27FC236}">
                <a16:creationId xmlns:a16="http://schemas.microsoft.com/office/drawing/2014/main" id="{D606684B-46C1-4D95-8053-20375A66E967}"/>
              </a:ext>
            </a:extLst>
          </p:cNvPr>
          <p:cNvSpPr txBox="1"/>
          <p:nvPr/>
        </p:nvSpPr>
        <p:spPr>
          <a:xfrm>
            <a:off x="438491" y="1627282"/>
            <a:ext cx="514868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GB" sz="2400" dirty="0"/>
              <a:t>You took photos </a:t>
            </a:r>
            <a:r>
              <a:rPr lang="en-ES" sz="2400" dirty="0"/>
              <a:t>but </a:t>
            </a:r>
            <a:r>
              <a:rPr lang="en-GB" sz="2400" dirty="0"/>
              <a:t>he</a:t>
            </a:r>
            <a:r>
              <a:rPr lang="en-ES" sz="2400" dirty="0"/>
              <a:t>…</a:t>
            </a:r>
            <a:endParaRPr kumimoji="0" lang="en-GB" sz="2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0" name="Google Shape;769;p85">
            <a:extLst>
              <a:ext uri="{FF2B5EF4-FFF2-40B4-BE49-F238E27FC236}">
                <a16:creationId xmlns:a16="http://schemas.microsoft.com/office/drawing/2014/main" id="{5357843D-ACA1-4681-B54E-A660D2E83839}"/>
              </a:ext>
            </a:extLst>
          </p:cNvPr>
          <p:cNvSpPr txBox="1"/>
          <p:nvPr/>
        </p:nvSpPr>
        <p:spPr>
          <a:xfrm>
            <a:off x="6376741" y="659085"/>
            <a:ext cx="514868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ES" sz="2400" dirty="0"/>
              <a:t>… </a:t>
            </a:r>
            <a:r>
              <a:rPr lang="en-GB" sz="2400" dirty="0"/>
              <a:t>left the money at the hotel</a:t>
            </a:r>
            <a:endParaRPr kumimoji="0" lang="en-GB" sz="2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1" name="Google Shape;769;p85">
            <a:extLst>
              <a:ext uri="{FF2B5EF4-FFF2-40B4-BE49-F238E27FC236}">
                <a16:creationId xmlns:a16="http://schemas.microsoft.com/office/drawing/2014/main" id="{866F0D3E-C690-41A6-8D5A-DC4DAB3393DD}"/>
              </a:ext>
            </a:extLst>
          </p:cNvPr>
          <p:cNvSpPr txBox="1"/>
          <p:nvPr/>
        </p:nvSpPr>
        <p:spPr>
          <a:xfrm>
            <a:off x="438491" y="2595479"/>
            <a:ext cx="5086696"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GB" sz="2400" dirty="0"/>
              <a:t>He started to play at 2, but you…</a:t>
            </a:r>
            <a:endParaRPr kumimoji="0" lang="en-GB" sz="2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2" name="Google Shape;769;p85">
            <a:extLst>
              <a:ext uri="{FF2B5EF4-FFF2-40B4-BE49-F238E27FC236}">
                <a16:creationId xmlns:a16="http://schemas.microsoft.com/office/drawing/2014/main" id="{6960FE4D-2859-4F5C-B7ED-BCB56E78DF53}"/>
              </a:ext>
            </a:extLst>
          </p:cNvPr>
          <p:cNvSpPr txBox="1"/>
          <p:nvPr/>
        </p:nvSpPr>
        <p:spPr>
          <a:xfrm>
            <a:off x="6388437" y="3569650"/>
            <a:ext cx="5404042"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ES" sz="2400" dirty="0"/>
              <a:t>… </a:t>
            </a:r>
            <a:r>
              <a:rPr lang="en-GB" sz="2400" dirty="0"/>
              <a:t>smoked a cigarette </a:t>
            </a:r>
            <a:r>
              <a:rPr lang="en-GB" sz="2000" dirty="0"/>
              <a:t>(</a:t>
            </a:r>
            <a:r>
              <a:rPr lang="en-GB" sz="2000" i="1" dirty="0"/>
              <a:t>un cigarillo</a:t>
            </a:r>
            <a:r>
              <a:rPr lang="en-GB" sz="2000" dirty="0"/>
              <a:t>).</a:t>
            </a:r>
            <a:endParaRPr kumimoji="0" lang="en-GB" sz="2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3" name="Google Shape;769;p85">
            <a:extLst>
              <a:ext uri="{FF2B5EF4-FFF2-40B4-BE49-F238E27FC236}">
                <a16:creationId xmlns:a16="http://schemas.microsoft.com/office/drawing/2014/main" id="{FCD8442E-8B30-426D-B530-EBFBF110F3A6}"/>
              </a:ext>
            </a:extLst>
          </p:cNvPr>
          <p:cNvSpPr txBox="1"/>
          <p:nvPr/>
        </p:nvSpPr>
        <p:spPr>
          <a:xfrm>
            <a:off x="438491" y="3563676"/>
            <a:ext cx="514868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ES" sz="2400" dirty="0"/>
              <a:t>She swam in the sea, but I…</a:t>
            </a:r>
            <a:endParaRPr kumimoji="0" lang="en-GB" sz="2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4" name="Google Shape;769;p85">
            <a:extLst>
              <a:ext uri="{FF2B5EF4-FFF2-40B4-BE49-F238E27FC236}">
                <a16:creationId xmlns:a16="http://schemas.microsoft.com/office/drawing/2014/main" id="{F63E46D6-D90D-4F40-8AC6-60764592250C}"/>
              </a:ext>
            </a:extLst>
          </p:cNvPr>
          <p:cNvSpPr txBox="1"/>
          <p:nvPr/>
        </p:nvSpPr>
        <p:spPr>
          <a:xfrm>
            <a:off x="6388437" y="4548349"/>
            <a:ext cx="514868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ES" sz="2400" dirty="0"/>
              <a:t>… </a:t>
            </a:r>
            <a:r>
              <a:rPr lang="en-GB" sz="2400" dirty="0"/>
              <a:t>drank (</a:t>
            </a:r>
            <a:r>
              <a:rPr lang="en-GB" sz="2000" i="1" dirty="0" err="1"/>
              <a:t>tomar</a:t>
            </a:r>
            <a:r>
              <a:rPr lang="en-GB" sz="2400" dirty="0"/>
              <a:t>) a coffee.</a:t>
            </a:r>
            <a:endParaRPr kumimoji="0" lang="en-GB" sz="2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5" name="Google Shape;769;p85">
            <a:extLst>
              <a:ext uri="{FF2B5EF4-FFF2-40B4-BE49-F238E27FC236}">
                <a16:creationId xmlns:a16="http://schemas.microsoft.com/office/drawing/2014/main" id="{300D5271-E33D-4278-AE10-E3464346DC8F}"/>
              </a:ext>
            </a:extLst>
          </p:cNvPr>
          <p:cNvSpPr txBox="1"/>
          <p:nvPr/>
        </p:nvSpPr>
        <p:spPr>
          <a:xfrm>
            <a:off x="438491" y="4531873"/>
            <a:ext cx="514868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GB" sz="2400" dirty="0"/>
              <a:t>I bought a present but he</a:t>
            </a:r>
            <a:r>
              <a:rPr lang="en-ES" sz="2400" dirty="0"/>
              <a:t>…</a:t>
            </a:r>
            <a:endParaRPr kumimoji="0" lang="en-GB" sz="2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6" name="Google Shape;769;p85">
            <a:extLst>
              <a:ext uri="{FF2B5EF4-FFF2-40B4-BE49-F238E27FC236}">
                <a16:creationId xmlns:a16="http://schemas.microsoft.com/office/drawing/2014/main" id="{275961C5-B034-4F67-A697-C82756B7EE1F}"/>
              </a:ext>
            </a:extLst>
          </p:cNvPr>
          <p:cNvSpPr txBox="1"/>
          <p:nvPr/>
        </p:nvSpPr>
        <p:spPr>
          <a:xfrm>
            <a:off x="6365990" y="1630589"/>
            <a:ext cx="514868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ES" sz="2400" dirty="0"/>
              <a:t>… </a:t>
            </a:r>
            <a:r>
              <a:rPr lang="en-GB" sz="2400" dirty="0"/>
              <a:t>participated in a yoga class.</a:t>
            </a:r>
            <a:endParaRPr kumimoji="0" lang="en-GB" sz="2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7" name="Google Shape;769;p85">
            <a:extLst>
              <a:ext uri="{FF2B5EF4-FFF2-40B4-BE49-F238E27FC236}">
                <a16:creationId xmlns:a16="http://schemas.microsoft.com/office/drawing/2014/main" id="{99C45210-52A6-46A1-8D67-6F8ECCD5E27E}"/>
              </a:ext>
            </a:extLst>
          </p:cNvPr>
          <p:cNvSpPr txBox="1"/>
          <p:nvPr/>
        </p:nvSpPr>
        <p:spPr>
          <a:xfrm>
            <a:off x="438491" y="5500072"/>
            <a:ext cx="514868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ES" sz="2400" dirty="0"/>
              <a:t>She swam in the sea, but I…</a:t>
            </a:r>
            <a:endParaRPr kumimoji="0" lang="en-GB" sz="2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8" name="Google Shape;769;p85">
            <a:extLst>
              <a:ext uri="{FF2B5EF4-FFF2-40B4-BE49-F238E27FC236}">
                <a16:creationId xmlns:a16="http://schemas.microsoft.com/office/drawing/2014/main" id="{F5B84831-B7EF-42D2-A2B8-5489B762F8FA}"/>
              </a:ext>
            </a:extLst>
          </p:cNvPr>
          <p:cNvSpPr txBox="1"/>
          <p:nvPr/>
        </p:nvSpPr>
        <p:spPr>
          <a:xfrm>
            <a:off x="6388437" y="5500072"/>
            <a:ext cx="514868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ES" sz="2400" dirty="0"/>
              <a:t>… walked in the city.</a:t>
            </a:r>
            <a:endParaRPr kumimoji="0" lang="en-GB" sz="2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 name="Rectangle 1">
            <a:extLst>
              <a:ext uri="{FF2B5EF4-FFF2-40B4-BE49-F238E27FC236}">
                <a16:creationId xmlns:a16="http://schemas.microsoft.com/office/drawing/2014/main" id="{0293863E-57F5-4FDC-A7A4-D37434F63A37}"/>
              </a:ext>
            </a:extLst>
          </p:cNvPr>
          <p:cNvSpPr/>
          <p:nvPr/>
        </p:nvSpPr>
        <p:spPr>
          <a:xfrm>
            <a:off x="6388437" y="5964447"/>
            <a:ext cx="3767378" cy="461665"/>
          </a:xfrm>
          <a:prstGeom prst="rect">
            <a:avLst/>
          </a:prstGeom>
        </p:spPr>
        <p:txBody>
          <a:bodyPr wrap="none">
            <a:spAutoFit/>
          </a:bodyPr>
          <a:lstStyle/>
          <a:p>
            <a:r>
              <a:rPr lang="en-GB" sz="2400" dirty="0">
                <a:solidFill>
                  <a:srgbClr val="AE1518"/>
                </a:solidFill>
                <a:sym typeface="Wingdings" pitchFamily="2" charset="2"/>
              </a:rPr>
              <a:t>…</a:t>
            </a:r>
            <a:r>
              <a:rPr lang="en-ES" sz="2400" dirty="0">
                <a:solidFill>
                  <a:srgbClr val="AE1518"/>
                </a:solidFill>
                <a:sym typeface="Wingdings" pitchFamily="2" charset="2"/>
              </a:rPr>
              <a:t>caminé</a:t>
            </a:r>
            <a:r>
              <a:rPr lang="en-GB" sz="2400" dirty="0">
                <a:solidFill>
                  <a:srgbClr val="AE1518"/>
                </a:solidFill>
                <a:sym typeface="Wingdings" pitchFamily="2" charset="2"/>
              </a:rPr>
              <a:t> </a:t>
            </a:r>
            <a:r>
              <a:rPr lang="en-ES" sz="2400" dirty="0">
                <a:solidFill>
                  <a:srgbClr val="AE1518"/>
                </a:solidFill>
                <a:sym typeface="Wingdings" pitchFamily="2" charset="2"/>
              </a:rPr>
              <a:t>en la ciudad.</a:t>
            </a:r>
            <a:endParaRPr lang="en-GB" sz="2400" dirty="0">
              <a:solidFill>
                <a:srgbClr val="AE1518"/>
              </a:solidFill>
            </a:endParaRPr>
          </a:p>
        </p:txBody>
      </p:sp>
      <p:sp>
        <p:nvSpPr>
          <p:cNvPr id="39" name="Rectangle 38">
            <a:extLst>
              <a:ext uri="{FF2B5EF4-FFF2-40B4-BE49-F238E27FC236}">
                <a16:creationId xmlns:a16="http://schemas.microsoft.com/office/drawing/2014/main" id="{5E903960-5416-42F3-AB64-AE9FD59658DA}"/>
              </a:ext>
            </a:extLst>
          </p:cNvPr>
          <p:cNvSpPr/>
          <p:nvPr/>
        </p:nvSpPr>
        <p:spPr>
          <a:xfrm>
            <a:off x="409517" y="5961737"/>
            <a:ext cx="4743606" cy="461665"/>
          </a:xfrm>
          <a:prstGeom prst="rect">
            <a:avLst/>
          </a:prstGeom>
        </p:spPr>
        <p:txBody>
          <a:bodyPr wrap="none">
            <a:spAutoFit/>
          </a:bodyPr>
          <a:lstStyle/>
          <a:p>
            <a:r>
              <a:rPr lang="es-ES" sz="2400" dirty="0">
                <a:solidFill>
                  <a:srgbClr val="AE1518"/>
                </a:solidFill>
                <a:sym typeface="Wingdings" pitchFamily="2" charset="2"/>
              </a:rPr>
              <a:t>Ella nadó en el mar, pero yo…</a:t>
            </a:r>
          </a:p>
        </p:txBody>
      </p:sp>
      <p:sp>
        <p:nvSpPr>
          <p:cNvPr id="40" name="Rectangle 39">
            <a:extLst>
              <a:ext uri="{FF2B5EF4-FFF2-40B4-BE49-F238E27FC236}">
                <a16:creationId xmlns:a16="http://schemas.microsoft.com/office/drawing/2014/main" id="{73BFDC5D-EF16-498C-9F6D-E651EB15F005}"/>
              </a:ext>
            </a:extLst>
          </p:cNvPr>
          <p:cNvSpPr/>
          <p:nvPr/>
        </p:nvSpPr>
        <p:spPr>
          <a:xfrm>
            <a:off x="6376741" y="3071140"/>
            <a:ext cx="2645276" cy="461665"/>
          </a:xfrm>
          <a:prstGeom prst="rect">
            <a:avLst/>
          </a:prstGeom>
        </p:spPr>
        <p:txBody>
          <a:bodyPr wrap="none">
            <a:spAutoFit/>
          </a:bodyPr>
          <a:lstStyle/>
          <a:p>
            <a:r>
              <a:rPr lang="en-GB" sz="2400" dirty="0">
                <a:solidFill>
                  <a:srgbClr val="AE1518"/>
                </a:solidFill>
                <a:sym typeface="Wingdings" pitchFamily="2" charset="2"/>
              </a:rPr>
              <a:t>…</a:t>
            </a:r>
            <a:r>
              <a:rPr lang="en-GB" sz="2400" dirty="0" err="1">
                <a:solidFill>
                  <a:srgbClr val="AE1518"/>
                </a:solidFill>
                <a:sym typeface="Wingdings" pitchFamily="2" charset="2"/>
              </a:rPr>
              <a:t>llegaste</a:t>
            </a:r>
            <a:r>
              <a:rPr lang="en-ES" sz="2400" dirty="0">
                <a:solidFill>
                  <a:srgbClr val="AE1518"/>
                </a:solidFill>
                <a:sym typeface="Wingdings" pitchFamily="2" charset="2"/>
              </a:rPr>
              <a:t> </a:t>
            </a:r>
            <a:r>
              <a:rPr lang="en-GB" sz="2400" dirty="0" err="1">
                <a:solidFill>
                  <a:srgbClr val="AE1518"/>
                </a:solidFill>
                <a:sym typeface="Wingdings" pitchFamily="2" charset="2"/>
              </a:rPr>
              <a:t>tarde</a:t>
            </a:r>
            <a:r>
              <a:rPr lang="en-ES" sz="2400" dirty="0">
                <a:solidFill>
                  <a:srgbClr val="AE1518"/>
                </a:solidFill>
                <a:sym typeface="Wingdings" pitchFamily="2" charset="2"/>
              </a:rPr>
              <a:t>.</a:t>
            </a:r>
            <a:endParaRPr lang="en-GB" sz="2400" dirty="0">
              <a:solidFill>
                <a:srgbClr val="AE1518"/>
              </a:solidFill>
            </a:endParaRPr>
          </a:p>
        </p:txBody>
      </p:sp>
      <p:sp>
        <p:nvSpPr>
          <p:cNvPr id="41" name="Rectangle 40">
            <a:extLst>
              <a:ext uri="{FF2B5EF4-FFF2-40B4-BE49-F238E27FC236}">
                <a16:creationId xmlns:a16="http://schemas.microsoft.com/office/drawing/2014/main" id="{36AB6785-E37B-401D-AD2F-491603016ACD}"/>
              </a:ext>
            </a:extLst>
          </p:cNvPr>
          <p:cNvSpPr/>
          <p:nvPr/>
        </p:nvSpPr>
        <p:spPr>
          <a:xfrm>
            <a:off x="409517" y="1114195"/>
            <a:ext cx="5913798" cy="461665"/>
          </a:xfrm>
          <a:prstGeom prst="rect">
            <a:avLst/>
          </a:prstGeom>
        </p:spPr>
        <p:txBody>
          <a:bodyPr wrap="none">
            <a:spAutoFit/>
          </a:bodyPr>
          <a:lstStyle/>
          <a:p>
            <a:r>
              <a:rPr lang="es-ES" sz="2400" dirty="0">
                <a:solidFill>
                  <a:srgbClr val="AE1518"/>
                </a:solidFill>
                <a:sym typeface="Wingdings" pitchFamily="2" charset="2"/>
              </a:rPr>
              <a:t>Tú compraste una horchata pero yo…</a:t>
            </a:r>
          </a:p>
        </p:txBody>
      </p:sp>
      <p:sp>
        <p:nvSpPr>
          <p:cNvPr id="42" name="Rectangle 41">
            <a:extLst>
              <a:ext uri="{FF2B5EF4-FFF2-40B4-BE49-F238E27FC236}">
                <a16:creationId xmlns:a16="http://schemas.microsoft.com/office/drawing/2014/main" id="{ADE733CC-D070-492E-9490-6803E68DE2E0}"/>
              </a:ext>
            </a:extLst>
          </p:cNvPr>
          <p:cNvSpPr/>
          <p:nvPr/>
        </p:nvSpPr>
        <p:spPr>
          <a:xfrm>
            <a:off x="6376741" y="1136688"/>
            <a:ext cx="4432624" cy="461665"/>
          </a:xfrm>
          <a:prstGeom prst="rect">
            <a:avLst/>
          </a:prstGeom>
        </p:spPr>
        <p:txBody>
          <a:bodyPr wrap="none">
            <a:spAutoFit/>
          </a:bodyPr>
          <a:lstStyle/>
          <a:p>
            <a:r>
              <a:rPr lang="en-GB" sz="2400" dirty="0">
                <a:solidFill>
                  <a:srgbClr val="AE1518"/>
                </a:solidFill>
                <a:sym typeface="Wingdings" pitchFamily="2" charset="2"/>
              </a:rPr>
              <a:t>…</a:t>
            </a:r>
            <a:r>
              <a:rPr lang="en-GB" sz="2400" dirty="0" err="1">
                <a:solidFill>
                  <a:srgbClr val="AE1518"/>
                </a:solidFill>
                <a:sym typeface="Wingdings" pitchFamily="2" charset="2"/>
              </a:rPr>
              <a:t>dej</a:t>
            </a:r>
            <a:r>
              <a:rPr lang="en-ES" sz="2400" dirty="0">
                <a:solidFill>
                  <a:srgbClr val="AE1518"/>
                </a:solidFill>
                <a:sym typeface="Wingdings" pitchFamily="2" charset="2"/>
              </a:rPr>
              <a:t>é</a:t>
            </a:r>
            <a:r>
              <a:rPr lang="en-GB" sz="2400" dirty="0">
                <a:solidFill>
                  <a:srgbClr val="AE1518"/>
                </a:solidFill>
                <a:sym typeface="Wingdings" pitchFamily="2" charset="2"/>
              </a:rPr>
              <a:t> </a:t>
            </a:r>
            <a:r>
              <a:rPr lang="en-GB" sz="2400" dirty="0" err="1">
                <a:solidFill>
                  <a:srgbClr val="AE1518"/>
                </a:solidFill>
                <a:sym typeface="Wingdings" pitchFamily="2" charset="2"/>
              </a:rPr>
              <a:t>el</a:t>
            </a:r>
            <a:r>
              <a:rPr lang="en-GB" sz="2400" dirty="0">
                <a:solidFill>
                  <a:srgbClr val="AE1518"/>
                </a:solidFill>
                <a:sym typeface="Wingdings" pitchFamily="2" charset="2"/>
              </a:rPr>
              <a:t> dinero </a:t>
            </a:r>
            <a:r>
              <a:rPr lang="en-GB" sz="2400" dirty="0" err="1">
                <a:solidFill>
                  <a:srgbClr val="AE1518"/>
                </a:solidFill>
                <a:sym typeface="Wingdings" pitchFamily="2" charset="2"/>
              </a:rPr>
              <a:t>en</a:t>
            </a:r>
            <a:r>
              <a:rPr lang="en-GB" sz="2400" dirty="0">
                <a:solidFill>
                  <a:srgbClr val="AE1518"/>
                </a:solidFill>
                <a:sym typeface="Wingdings" pitchFamily="2" charset="2"/>
              </a:rPr>
              <a:t> el hotel</a:t>
            </a:r>
            <a:r>
              <a:rPr lang="en-ES" sz="2400" dirty="0">
                <a:solidFill>
                  <a:srgbClr val="AE1518"/>
                </a:solidFill>
                <a:sym typeface="Wingdings" pitchFamily="2" charset="2"/>
              </a:rPr>
              <a:t>.</a:t>
            </a:r>
            <a:endParaRPr lang="en-GB" sz="2400" dirty="0">
              <a:solidFill>
                <a:srgbClr val="AE1518"/>
              </a:solidFill>
            </a:endParaRPr>
          </a:p>
        </p:txBody>
      </p:sp>
      <p:sp>
        <p:nvSpPr>
          <p:cNvPr id="43" name="Rectangle 42">
            <a:extLst>
              <a:ext uri="{FF2B5EF4-FFF2-40B4-BE49-F238E27FC236}">
                <a16:creationId xmlns:a16="http://schemas.microsoft.com/office/drawing/2014/main" id="{72A9D455-9F44-4A8C-938D-642D63F6A9A4}"/>
              </a:ext>
            </a:extLst>
          </p:cNvPr>
          <p:cNvSpPr/>
          <p:nvPr/>
        </p:nvSpPr>
        <p:spPr>
          <a:xfrm>
            <a:off x="409517" y="2134916"/>
            <a:ext cx="4156907" cy="461665"/>
          </a:xfrm>
          <a:prstGeom prst="rect">
            <a:avLst/>
          </a:prstGeom>
        </p:spPr>
        <p:txBody>
          <a:bodyPr wrap="none">
            <a:spAutoFit/>
          </a:bodyPr>
          <a:lstStyle/>
          <a:p>
            <a:r>
              <a:rPr lang="es-ES" sz="2400" dirty="0">
                <a:solidFill>
                  <a:srgbClr val="AE1518"/>
                </a:solidFill>
                <a:sym typeface="Wingdings" pitchFamily="2" charset="2"/>
              </a:rPr>
              <a:t>Tú tomaste fotos, pero él…</a:t>
            </a:r>
          </a:p>
        </p:txBody>
      </p:sp>
      <p:sp>
        <p:nvSpPr>
          <p:cNvPr id="44" name="Rectangle 43">
            <a:extLst>
              <a:ext uri="{FF2B5EF4-FFF2-40B4-BE49-F238E27FC236}">
                <a16:creationId xmlns:a16="http://schemas.microsoft.com/office/drawing/2014/main" id="{CE79EAC7-511E-4DCE-8B26-A29CEF63B8EC}"/>
              </a:ext>
            </a:extLst>
          </p:cNvPr>
          <p:cNvSpPr/>
          <p:nvPr/>
        </p:nvSpPr>
        <p:spPr>
          <a:xfrm>
            <a:off x="6388437" y="4043946"/>
            <a:ext cx="3049233" cy="461665"/>
          </a:xfrm>
          <a:prstGeom prst="rect">
            <a:avLst/>
          </a:prstGeom>
        </p:spPr>
        <p:txBody>
          <a:bodyPr wrap="none">
            <a:spAutoFit/>
          </a:bodyPr>
          <a:lstStyle/>
          <a:p>
            <a:r>
              <a:rPr lang="en-GB" sz="2400" dirty="0">
                <a:solidFill>
                  <a:srgbClr val="AE1518"/>
                </a:solidFill>
                <a:sym typeface="Wingdings" pitchFamily="2" charset="2"/>
              </a:rPr>
              <a:t>…</a:t>
            </a:r>
            <a:r>
              <a:rPr lang="en-GB" sz="2400" dirty="0" err="1">
                <a:solidFill>
                  <a:srgbClr val="AE1518"/>
                </a:solidFill>
                <a:sym typeface="Wingdings" pitchFamily="2" charset="2"/>
              </a:rPr>
              <a:t>fum</a:t>
            </a:r>
            <a:r>
              <a:rPr lang="en-ES" sz="2400" dirty="0">
                <a:solidFill>
                  <a:srgbClr val="AE1518"/>
                </a:solidFill>
                <a:sym typeface="Wingdings" pitchFamily="2" charset="2"/>
              </a:rPr>
              <a:t>é</a:t>
            </a:r>
            <a:r>
              <a:rPr lang="en-GB" sz="2400" dirty="0">
                <a:solidFill>
                  <a:srgbClr val="AE1518"/>
                </a:solidFill>
                <a:sym typeface="Wingdings" pitchFamily="2" charset="2"/>
              </a:rPr>
              <a:t> un cigarillo.</a:t>
            </a:r>
            <a:endParaRPr lang="en-GB" sz="2400" dirty="0">
              <a:solidFill>
                <a:srgbClr val="AE1518"/>
              </a:solidFill>
            </a:endParaRPr>
          </a:p>
        </p:txBody>
      </p:sp>
      <p:sp>
        <p:nvSpPr>
          <p:cNvPr id="45" name="Rectangle 44">
            <a:extLst>
              <a:ext uri="{FF2B5EF4-FFF2-40B4-BE49-F238E27FC236}">
                <a16:creationId xmlns:a16="http://schemas.microsoft.com/office/drawing/2014/main" id="{3139EFB0-14D8-4C63-90D2-68D906F81EC4}"/>
              </a:ext>
            </a:extLst>
          </p:cNvPr>
          <p:cNvSpPr/>
          <p:nvPr/>
        </p:nvSpPr>
        <p:spPr>
          <a:xfrm>
            <a:off x="376196" y="3105391"/>
            <a:ext cx="5732660" cy="461665"/>
          </a:xfrm>
          <a:prstGeom prst="rect">
            <a:avLst/>
          </a:prstGeom>
        </p:spPr>
        <p:txBody>
          <a:bodyPr wrap="none">
            <a:spAutoFit/>
          </a:bodyPr>
          <a:lstStyle/>
          <a:p>
            <a:r>
              <a:rPr lang="es-ES" sz="2400" dirty="0">
                <a:solidFill>
                  <a:srgbClr val="AE1518"/>
                </a:solidFill>
                <a:sym typeface="Wingdings" pitchFamily="2" charset="2"/>
              </a:rPr>
              <a:t>Él empezó a jugar a las dos pero tú…</a:t>
            </a:r>
          </a:p>
        </p:txBody>
      </p:sp>
      <p:sp>
        <p:nvSpPr>
          <p:cNvPr id="46" name="Rectangle 45">
            <a:extLst>
              <a:ext uri="{FF2B5EF4-FFF2-40B4-BE49-F238E27FC236}">
                <a16:creationId xmlns:a16="http://schemas.microsoft.com/office/drawing/2014/main" id="{D691E542-C2C1-4B54-AB99-91C63CFF6B0E}"/>
              </a:ext>
            </a:extLst>
          </p:cNvPr>
          <p:cNvSpPr/>
          <p:nvPr/>
        </p:nvSpPr>
        <p:spPr>
          <a:xfrm>
            <a:off x="6388437" y="5019338"/>
            <a:ext cx="2624436" cy="461665"/>
          </a:xfrm>
          <a:prstGeom prst="rect">
            <a:avLst/>
          </a:prstGeom>
        </p:spPr>
        <p:txBody>
          <a:bodyPr wrap="none">
            <a:spAutoFit/>
          </a:bodyPr>
          <a:lstStyle/>
          <a:p>
            <a:r>
              <a:rPr lang="en-GB" sz="2400" dirty="0">
                <a:solidFill>
                  <a:srgbClr val="AE1518"/>
                </a:solidFill>
                <a:sym typeface="Wingdings" pitchFamily="2" charset="2"/>
              </a:rPr>
              <a:t>…</a:t>
            </a:r>
            <a:r>
              <a:rPr lang="en-GB" sz="2400" dirty="0" err="1">
                <a:solidFill>
                  <a:srgbClr val="AE1518"/>
                </a:solidFill>
                <a:sym typeface="Wingdings" pitchFamily="2" charset="2"/>
              </a:rPr>
              <a:t>tomó</a:t>
            </a:r>
            <a:r>
              <a:rPr lang="en-ES" sz="2400" dirty="0">
                <a:solidFill>
                  <a:srgbClr val="AE1518"/>
                </a:solidFill>
                <a:sym typeface="Wingdings" pitchFamily="2" charset="2"/>
              </a:rPr>
              <a:t> </a:t>
            </a:r>
            <a:r>
              <a:rPr lang="en-GB" sz="2400" dirty="0">
                <a:solidFill>
                  <a:srgbClr val="AE1518"/>
                </a:solidFill>
                <a:sym typeface="Wingdings" pitchFamily="2" charset="2"/>
              </a:rPr>
              <a:t>un café</a:t>
            </a:r>
            <a:r>
              <a:rPr lang="en-ES" sz="2400" dirty="0">
                <a:solidFill>
                  <a:srgbClr val="AE1518"/>
                </a:solidFill>
                <a:sym typeface="Wingdings" pitchFamily="2" charset="2"/>
              </a:rPr>
              <a:t>.</a:t>
            </a:r>
            <a:endParaRPr lang="en-GB" sz="2400" dirty="0">
              <a:solidFill>
                <a:srgbClr val="AE1518"/>
              </a:solidFill>
            </a:endParaRPr>
          </a:p>
        </p:txBody>
      </p:sp>
      <p:sp>
        <p:nvSpPr>
          <p:cNvPr id="47" name="Rectangle 46">
            <a:extLst>
              <a:ext uri="{FF2B5EF4-FFF2-40B4-BE49-F238E27FC236}">
                <a16:creationId xmlns:a16="http://schemas.microsoft.com/office/drawing/2014/main" id="{BD81C4F5-649E-42E2-8DFD-A0CEAFFB956C}"/>
              </a:ext>
            </a:extLst>
          </p:cNvPr>
          <p:cNvSpPr/>
          <p:nvPr/>
        </p:nvSpPr>
        <p:spPr>
          <a:xfrm>
            <a:off x="409517" y="4022719"/>
            <a:ext cx="4743606" cy="461665"/>
          </a:xfrm>
          <a:prstGeom prst="rect">
            <a:avLst/>
          </a:prstGeom>
        </p:spPr>
        <p:txBody>
          <a:bodyPr wrap="none">
            <a:spAutoFit/>
          </a:bodyPr>
          <a:lstStyle/>
          <a:p>
            <a:r>
              <a:rPr lang="es-ES" sz="2400" dirty="0">
                <a:solidFill>
                  <a:srgbClr val="AE1518"/>
                </a:solidFill>
                <a:sym typeface="Wingdings" pitchFamily="2" charset="2"/>
              </a:rPr>
              <a:t>Ella nadó en el mar, pero yo…</a:t>
            </a:r>
          </a:p>
        </p:txBody>
      </p:sp>
      <p:sp>
        <p:nvSpPr>
          <p:cNvPr id="48" name="Rectangle 47">
            <a:extLst>
              <a:ext uri="{FF2B5EF4-FFF2-40B4-BE49-F238E27FC236}">
                <a16:creationId xmlns:a16="http://schemas.microsoft.com/office/drawing/2014/main" id="{45F1E0C8-B8DC-431A-8A67-10CC9F6028FE}"/>
              </a:ext>
            </a:extLst>
          </p:cNvPr>
          <p:cNvSpPr/>
          <p:nvPr/>
        </p:nvSpPr>
        <p:spPr>
          <a:xfrm>
            <a:off x="6357720" y="2095443"/>
            <a:ext cx="5465475" cy="461665"/>
          </a:xfrm>
          <a:prstGeom prst="rect">
            <a:avLst/>
          </a:prstGeom>
        </p:spPr>
        <p:txBody>
          <a:bodyPr wrap="square">
            <a:spAutoFit/>
          </a:bodyPr>
          <a:lstStyle/>
          <a:p>
            <a:r>
              <a:rPr lang="en-GB" sz="2400" dirty="0">
                <a:solidFill>
                  <a:srgbClr val="AE1518"/>
                </a:solidFill>
                <a:sym typeface="Wingdings" pitchFamily="2" charset="2"/>
              </a:rPr>
              <a:t>…</a:t>
            </a:r>
            <a:r>
              <a:rPr lang="en-GB" sz="2400" dirty="0" err="1">
                <a:solidFill>
                  <a:srgbClr val="AE1518"/>
                </a:solidFill>
                <a:sym typeface="Wingdings" pitchFamily="2" charset="2"/>
              </a:rPr>
              <a:t>participó</a:t>
            </a:r>
            <a:r>
              <a:rPr lang="en-GB" sz="2400" dirty="0">
                <a:solidFill>
                  <a:srgbClr val="AE1518"/>
                </a:solidFill>
                <a:sym typeface="Wingdings" pitchFamily="2" charset="2"/>
              </a:rPr>
              <a:t> </a:t>
            </a:r>
            <a:r>
              <a:rPr lang="en-GB" sz="2400" dirty="0" err="1">
                <a:solidFill>
                  <a:srgbClr val="AE1518"/>
                </a:solidFill>
                <a:sym typeface="Wingdings" pitchFamily="2" charset="2"/>
              </a:rPr>
              <a:t>en</a:t>
            </a:r>
            <a:r>
              <a:rPr lang="en-GB" sz="2400" dirty="0">
                <a:solidFill>
                  <a:srgbClr val="AE1518"/>
                </a:solidFill>
                <a:sym typeface="Wingdings" pitchFamily="2" charset="2"/>
              </a:rPr>
              <a:t> una </a:t>
            </a:r>
            <a:r>
              <a:rPr lang="en-GB" sz="2400" dirty="0" err="1">
                <a:solidFill>
                  <a:srgbClr val="AE1518"/>
                </a:solidFill>
                <a:sym typeface="Wingdings" pitchFamily="2" charset="2"/>
              </a:rPr>
              <a:t>clase</a:t>
            </a:r>
            <a:r>
              <a:rPr lang="en-GB" sz="2400" dirty="0">
                <a:solidFill>
                  <a:srgbClr val="AE1518"/>
                </a:solidFill>
                <a:sym typeface="Wingdings" pitchFamily="2" charset="2"/>
              </a:rPr>
              <a:t> de yoga</a:t>
            </a:r>
            <a:r>
              <a:rPr lang="en-ES" sz="2400" dirty="0">
                <a:solidFill>
                  <a:srgbClr val="AE1518"/>
                </a:solidFill>
                <a:sym typeface="Wingdings" pitchFamily="2" charset="2"/>
              </a:rPr>
              <a:t>.</a:t>
            </a:r>
            <a:endParaRPr lang="en-GB" sz="2400" dirty="0">
              <a:solidFill>
                <a:srgbClr val="AE1518"/>
              </a:solidFill>
            </a:endParaRPr>
          </a:p>
        </p:txBody>
      </p:sp>
      <p:sp>
        <p:nvSpPr>
          <p:cNvPr id="49" name="Rectangle 48">
            <a:extLst>
              <a:ext uri="{FF2B5EF4-FFF2-40B4-BE49-F238E27FC236}">
                <a16:creationId xmlns:a16="http://schemas.microsoft.com/office/drawing/2014/main" id="{8C3B9DA3-559B-4372-8BA2-722CB1BFDBE8}"/>
              </a:ext>
            </a:extLst>
          </p:cNvPr>
          <p:cNvSpPr/>
          <p:nvPr/>
        </p:nvSpPr>
        <p:spPr>
          <a:xfrm>
            <a:off x="409517" y="4992227"/>
            <a:ext cx="4929555" cy="461665"/>
          </a:xfrm>
          <a:prstGeom prst="rect">
            <a:avLst/>
          </a:prstGeom>
        </p:spPr>
        <p:txBody>
          <a:bodyPr wrap="none">
            <a:spAutoFit/>
          </a:bodyPr>
          <a:lstStyle/>
          <a:p>
            <a:r>
              <a:rPr lang="es-ES" sz="2400" dirty="0">
                <a:solidFill>
                  <a:srgbClr val="AE1518"/>
                </a:solidFill>
                <a:sym typeface="Wingdings" pitchFamily="2" charset="2"/>
              </a:rPr>
              <a:t>Yo compré un regalo pero él…</a:t>
            </a:r>
          </a:p>
        </p:txBody>
      </p:sp>
      <p:sp>
        <p:nvSpPr>
          <p:cNvPr id="5" name="Title 4">
            <a:extLst>
              <a:ext uri="{FF2B5EF4-FFF2-40B4-BE49-F238E27FC236}">
                <a16:creationId xmlns:a16="http://schemas.microsoft.com/office/drawing/2014/main" id="{189D0CAD-BF9E-127A-AB7D-15A78F2E89F4}"/>
              </a:ext>
            </a:extLst>
          </p:cNvPr>
          <p:cNvSpPr>
            <a:spLocks noGrp="1"/>
          </p:cNvSpPr>
          <p:nvPr>
            <p:ph type="title"/>
          </p:nvPr>
        </p:nvSpPr>
        <p:spPr>
          <a:xfrm>
            <a:off x="10857400" y="108049"/>
            <a:ext cx="984816" cy="731119"/>
          </a:xfrm>
        </p:spPr>
        <p:txBody>
          <a:bodyPr>
            <a:normAutofit/>
          </a:bodyPr>
          <a:lstStyle/>
          <a:p>
            <a:r>
              <a:rPr lang="en-ES" sz="2000" dirty="0">
                <a:solidFill>
                  <a:schemeClr val="bg1"/>
                </a:solidFill>
              </a:rPr>
              <a:t>hablar</a:t>
            </a:r>
          </a:p>
        </p:txBody>
      </p:sp>
    </p:spTree>
    <p:extLst>
      <p:ext uri="{BB962C8B-B14F-4D97-AF65-F5344CB8AC3E}">
        <p14:creationId xmlns:p14="http://schemas.microsoft.com/office/powerpoint/2010/main" val="45752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9" grpId="0"/>
      <p:bldP spid="40" grpId="0"/>
      <p:bldP spid="41" grpId="0"/>
      <p:bldP spid="42" grpId="0"/>
      <p:bldP spid="43" grpId="0"/>
      <p:bldP spid="44" grpId="0"/>
      <p:bldP spid="45" grpId="0"/>
      <p:bldP spid="46" grpId="0"/>
      <p:bldP spid="47" grpId="0"/>
      <p:bldP spid="48" grpId="0"/>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569EB3-E02F-8BD1-52F8-EFD398807DC8}"/>
              </a:ext>
            </a:extLst>
          </p:cNvPr>
          <p:cNvSpPr>
            <a:spLocks noGrp="1"/>
          </p:cNvSpPr>
          <p:nvPr>
            <p:ph type="title"/>
          </p:nvPr>
        </p:nvSpPr>
        <p:spPr/>
        <p:txBody>
          <a:bodyPr/>
          <a:lstStyle/>
          <a:p>
            <a:r>
              <a:rPr lang="en-ES" dirty="0"/>
              <a:t>Deberes</a:t>
            </a:r>
          </a:p>
        </p:txBody>
      </p:sp>
      <p:sp>
        <p:nvSpPr>
          <p:cNvPr id="2" name="TextBox 1">
            <a:extLst>
              <a:ext uri="{FF2B5EF4-FFF2-40B4-BE49-F238E27FC236}">
                <a16:creationId xmlns:a16="http://schemas.microsoft.com/office/drawing/2014/main" id="{181034B7-AC7B-6261-A880-2C2370654B56}"/>
              </a:ext>
            </a:extLst>
          </p:cNvPr>
          <p:cNvSpPr txBox="1"/>
          <p:nvPr/>
        </p:nvSpPr>
        <p:spPr>
          <a:xfrm>
            <a:off x="261258" y="1279600"/>
            <a:ext cx="3127779" cy="523220"/>
          </a:xfrm>
          <a:prstGeom prst="rect">
            <a:avLst/>
          </a:prstGeom>
          <a:noFill/>
        </p:spPr>
        <p:txBody>
          <a:bodyPr wrap="none" rtlCol="0">
            <a:spAutoFit/>
          </a:bodyPr>
          <a:lstStyle/>
          <a:p>
            <a:r>
              <a:rPr lang="en-ES" sz="2800" b="1" dirty="0"/>
              <a:t>New Vocabulary</a:t>
            </a:r>
          </a:p>
        </p:txBody>
      </p:sp>
      <p:sp>
        <p:nvSpPr>
          <p:cNvPr id="3" name="TextBox 2">
            <a:extLst>
              <a:ext uri="{FF2B5EF4-FFF2-40B4-BE49-F238E27FC236}">
                <a16:creationId xmlns:a16="http://schemas.microsoft.com/office/drawing/2014/main" id="{3FCBF272-A6E1-59E4-C56D-C6736D15BC83}"/>
              </a:ext>
            </a:extLst>
          </p:cNvPr>
          <p:cNvSpPr txBox="1"/>
          <p:nvPr/>
        </p:nvSpPr>
        <p:spPr>
          <a:xfrm>
            <a:off x="2903340" y="2221286"/>
            <a:ext cx="2172390" cy="523220"/>
          </a:xfrm>
          <a:prstGeom prst="rect">
            <a:avLst/>
          </a:prstGeom>
          <a:noFill/>
        </p:spPr>
        <p:txBody>
          <a:bodyPr wrap="none" rtlCol="0">
            <a:spAutoFit/>
          </a:bodyPr>
          <a:lstStyle/>
          <a:p>
            <a:r>
              <a:rPr lang="en-ES" sz="2800" b="1" dirty="0"/>
              <a:t>Foundation</a:t>
            </a:r>
          </a:p>
        </p:txBody>
      </p:sp>
      <p:sp>
        <p:nvSpPr>
          <p:cNvPr id="5" name="TextBox 4">
            <a:extLst>
              <a:ext uri="{FF2B5EF4-FFF2-40B4-BE49-F238E27FC236}">
                <a16:creationId xmlns:a16="http://schemas.microsoft.com/office/drawing/2014/main" id="{0135A59D-A569-6788-4189-009715E9FB02}"/>
              </a:ext>
            </a:extLst>
          </p:cNvPr>
          <p:cNvSpPr txBox="1"/>
          <p:nvPr/>
        </p:nvSpPr>
        <p:spPr>
          <a:xfrm>
            <a:off x="7688480" y="2221286"/>
            <a:ext cx="1305165" cy="523220"/>
          </a:xfrm>
          <a:prstGeom prst="rect">
            <a:avLst/>
          </a:prstGeom>
          <a:noFill/>
        </p:spPr>
        <p:txBody>
          <a:bodyPr wrap="none" rtlCol="0">
            <a:spAutoFit/>
          </a:bodyPr>
          <a:lstStyle/>
          <a:p>
            <a:r>
              <a:rPr lang="en-ES" sz="2800" b="1" dirty="0"/>
              <a:t>Higher</a:t>
            </a:r>
          </a:p>
        </p:txBody>
      </p:sp>
      <p:pic>
        <p:nvPicPr>
          <p:cNvPr id="7" name="Picture 6" descr="Qr code&#10;&#10;Description automatically generated">
            <a:extLst>
              <a:ext uri="{FF2B5EF4-FFF2-40B4-BE49-F238E27FC236}">
                <a16:creationId xmlns:a16="http://schemas.microsoft.com/office/drawing/2014/main" id="{08EC7232-54EB-A962-3340-B76A9729AF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1938" y="3500768"/>
            <a:ext cx="1815193" cy="1815193"/>
          </a:xfrm>
          <a:prstGeom prst="rect">
            <a:avLst/>
          </a:prstGeom>
        </p:spPr>
      </p:pic>
      <p:pic>
        <p:nvPicPr>
          <p:cNvPr id="9" name="Picture 8" descr="Qr code&#10;&#10;Description automatically generated">
            <a:extLst>
              <a:ext uri="{FF2B5EF4-FFF2-40B4-BE49-F238E27FC236}">
                <a16:creationId xmlns:a16="http://schemas.microsoft.com/office/drawing/2014/main" id="{BCE5CC3E-C694-6B42-4517-9188B094F0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3465" y="3500767"/>
            <a:ext cx="1815193" cy="1815193"/>
          </a:xfrm>
          <a:prstGeom prst="rect">
            <a:avLst/>
          </a:prstGeom>
        </p:spPr>
      </p:pic>
    </p:spTree>
    <p:extLst>
      <p:ext uri="{BB962C8B-B14F-4D97-AF65-F5344CB8AC3E}">
        <p14:creationId xmlns:p14="http://schemas.microsoft.com/office/powerpoint/2010/main" val="3746933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A0D0D4-176A-9970-A57A-8D7619889490}"/>
              </a:ext>
            </a:extLst>
          </p:cNvPr>
          <p:cNvSpPr>
            <a:spLocks noGrp="1"/>
          </p:cNvSpPr>
          <p:nvPr>
            <p:ph type="body" sz="quarter" idx="12"/>
          </p:nvPr>
        </p:nvSpPr>
        <p:spPr>
          <a:xfrm>
            <a:off x="363538" y="5329486"/>
            <a:ext cx="3938831" cy="1154112"/>
          </a:xfrm>
        </p:spPr>
        <p:txBody>
          <a:bodyPr>
            <a:normAutofit fontScale="70000" lnSpcReduction="20000"/>
          </a:bodyPr>
          <a:lstStyle/>
          <a:p>
            <a:r>
              <a:rPr lang="en-ES" dirty="0"/>
              <a:t>Louise Caruso / Amanda Izquierdo</a:t>
            </a:r>
          </a:p>
          <a:p>
            <a:r>
              <a:rPr lang="en-ES" dirty="0"/>
              <a:t>Artwork: Mark Davies</a:t>
            </a:r>
          </a:p>
          <a:p>
            <a:r>
              <a:rPr lang="en-ES" dirty="0"/>
              <a:t>Date updated: </a:t>
            </a:r>
            <a:r>
              <a:rPr lang="en-GB" dirty="0"/>
              <a:t>22</a:t>
            </a:r>
            <a:r>
              <a:rPr lang="en-ES" dirty="0"/>
              <a:t>/</a:t>
            </a:r>
            <a:r>
              <a:rPr lang="en-GB" dirty="0"/>
              <a:t>01</a:t>
            </a:r>
            <a:r>
              <a:rPr lang="en-ES" dirty="0"/>
              <a:t>/2</a:t>
            </a:r>
            <a:r>
              <a:rPr lang="en-GB" dirty="0"/>
              <a:t>3</a:t>
            </a:r>
            <a:endParaRPr lang="en-ES" dirty="0"/>
          </a:p>
        </p:txBody>
      </p:sp>
      <p:sp>
        <p:nvSpPr>
          <p:cNvPr id="3" name="Text Placeholder 2">
            <a:extLst>
              <a:ext uri="{FF2B5EF4-FFF2-40B4-BE49-F238E27FC236}">
                <a16:creationId xmlns:a16="http://schemas.microsoft.com/office/drawing/2014/main" id="{D35E16A5-4EDD-8471-AF88-311C19632C8E}"/>
              </a:ext>
            </a:extLst>
          </p:cNvPr>
          <p:cNvSpPr>
            <a:spLocks noGrp="1"/>
          </p:cNvSpPr>
          <p:nvPr>
            <p:ph type="body" sz="quarter" idx="13"/>
          </p:nvPr>
        </p:nvSpPr>
        <p:spPr>
          <a:xfrm>
            <a:off x="363538" y="2796466"/>
            <a:ext cx="6640512" cy="1264360"/>
          </a:xfrm>
        </p:spPr>
        <p:txBody>
          <a:bodyPr>
            <a:normAutofit/>
          </a:bodyPr>
          <a:lstStyle/>
          <a:p>
            <a:r>
              <a:rPr lang="en-ES" dirty="0"/>
              <a:t>1st person singular - spelling changes in the preterite</a:t>
            </a:r>
          </a:p>
          <a:p>
            <a:r>
              <a:rPr lang="en-GB" dirty="0"/>
              <a:t>‘A</a:t>
            </a:r>
            <a:r>
              <a:rPr lang="en-ES" dirty="0"/>
              <a:t>lguno’ as indefinite adjective (‘some’)</a:t>
            </a:r>
          </a:p>
        </p:txBody>
      </p:sp>
      <p:sp>
        <p:nvSpPr>
          <p:cNvPr id="4" name="Text Placeholder 3">
            <a:extLst>
              <a:ext uri="{FF2B5EF4-FFF2-40B4-BE49-F238E27FC236}">
                <a16:creationId xmlns:a16="http://schemas.microsoft.com/office/drawing/2014/main" id="{AB7C2EED-3FBB-D34E-F44D-2C6E1B939911}"/>
              </a:ext>
            </a:extLst>
          </p:cNvPr>
          <p:cNvSpPr>
            <a:spLocks noGrp="1"/>
          </p:cNvSpPr>
          <p:nvPr>
            <p:ph type="body" sz="quarter" idx="14"/>
          </p:nvPr>
        </p:nvSpPr>
        <p:spPr>
          <a:xfrm>
            <a:off x="363537" y="1952625"/>
            <a:ext cx="7711683" cy="844550"/>
          </a:xfrm>
        </p:spPr>
        <p:txBody>
          <a:bodyPr>
            <a:normAutofit/>
          </a:bodyPr>
          <a:lstStyle/>
          <a:p>
            <a:r>
              <a:rPr lang="en-ES" dirty="0"/>
              <a:t>Las Fallas de Valencia</a:t>
            </a:r>
          </a:p>
        </p:txBody>
      </p:sp>
      <p:sp>
        <p:nvSpPr>
          <p:cNvPr id="5" name="Google Shape;125;p1">
            <a:extLst>
              <a:ext uri="{FF2B5EF4-FFF2-40B4-BE49-F238E27FC236}">
                <a16:creationId xmlns:a16="http://schemas.microsoft.com/office/drawing/2014/main" id="{693A08EB-1026-6C05-1F3E-3072AFC89196}"/>
              </a:ext>
            </a:extLst>
          </p:cNvPr>
          <p:cNvSpPr txBox="1">
            <a:spLocks/>
          </p:cNvSpPr>
          <p:nvPr/>
        </p:nvSpPr>
        <p:spPr>
          <a:xfrm>
            <a:off x="446664" y="4060826"/>
            <a:ext cx="4864546" cy="968374"/>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lt1"/>
              </a:buClr>
              <a:buSzPts val="2400"/>
            </a:pPr>
            <a:r>
              <a:rPr lang="en-GB" dirty="0">
                <a:solidFill>
                  <a:schemeClr val="bg1"/>
                </a:solidFill>
              </a:rPr>
              <a:t>Year 10 Term 1.1 Week 1</a:t>
            </a:r>
          </a:p>
          <a:p>
            <a:pPr>
              <a:spcBef>
                <a:spcPts val="0"/>
              </a:spcBef>
              <a:buClr>
                <a:schemeClr val="lt1"/>
              </a:buClr>
              <a:buSzPts val="2400"/>
            </a:pPr>
            <a:r>
              <a:rPr lang="en-GB" dirty="0">
                <a:solidFill>
                  <a:schemeClr val="bg1"/>
                </a:solidFill>
              </a:rPr>
              <a:t>Lesson 2</a:t>
            </a:r>
          </a:p>
        </p:txBody>
      </p:sp>
    </p:spTree>
    <p:extLst>
      <p:ext uri="{BB962C8B-B14F-4D97-AF65-F5344CB8AC3E}">
        <p14:creationId xmlns:p14="http://schemas.microsoft.com/office/powerpoint/2010/main" val="3114875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C764-29A5-5930-3715-221F85259B02}"/>
              </a:ext>
            </a:extLst>
          </p:cNvPr>
          <p:cNvSpPr>
            <a:spLocks noGrp="1"/>
          </p:cNvSpPr>
          <p:nvPr>
            <p:ph type="title"/>
          </p:nvPr>
        </p:nvSpPr>
        <p:spPr>
          <a:xfrm>
            <a:off x="0" y="213557"/>
            <a:ext cx="3093930" cy="647577"/>
          </a:xfrm>
        </p:spPr>
        <p:txBody>
          <a:bodyPr>
            <a:normAutofit/>
          </a:bodyPr>
          <a:lstStyle/>
          <a:p>
            <a:r>
              <a:rPr lang="en-GB" dirty="0"/>
              <a:t>Las </a:t>
            </a:r>
            <a:r>
              <a:rPr lang="en-GB" dirty="0" err="1"/>
              <a:t>Fallas</a:t>
            </a:r>
            <a:endParaRPr lang="en-ES" dirty="0"/>
          </a:p>
        </p:txBody>
      </p:sp>
      <p:sp>
        <p:nvSpPr>
          <p:cNvPr id="3" name="Content Placeholder 2">
            <a:extLst>
              <a:ext uri="{FF2B5EF4-FFF2-40B4-BE49-F238E27FC236}">
                <a16:creationId xmlns:a16="http://schemas.microsoft.com/office/drawing/2014/main" id="{04918F5B-0314-32B3-4D2F-4162E8518B8D}"/>
              </a:ext>
            </a:extLst>
          </p:cNvPr>
          <p:cNvSpPr>
            <a:spLocks noGrp="1"/>
          </p:cNvSpPr>
          <p:nvPr>
            <p:ph idx="4294967295"/>
          </p:nvPr>
        </p:nvSpPr>
        <p:spPr>
          <a:xfrm>
            <a:off x="274889" y="1268488"/>
            <a:ext cx="7837753" cy="5043487"/>
          </a:xfrm>
        </p:spPr>
        <p:style>
          <a:lnRef idx="2">
            <a:schemeClr val="dk1"/>
          </a:lnRef>
          <a:fillRef idx="1">
            <a:schemeClr val="lt1"/>
          </a:fillRef>
          <a:effectRef idx="0">
            <a:schemeClr val="dk1"/>
          </a:effectRef>
          <a:fontRef idx="minor">
            <a:schemeClr val="dk1"/>
          </a:fontRef>
        </p:style>
        <p:txBody>
          <a:bodyPr anchor="ctr">
            <a:normAutofit fontScale="92500" lnSpcReduction="20000"/>
          </a:bodyPr>
          <a:lstStyle/>
          <a:p>
            <a:pPr>
              <a:lnSpc>
                <a:spcPct val="120000"/>
              </a:lnSpc>
            </a:pPr>
            <a:r>
              <a:rPr lang="en-GB" sz="2000" dirty="0"/>
              <a:t>La fiesta de las 1) [name] </a:t>
            </a:r>
            <a:r>
              <a:rPr lang="en-GB" sz="2000" dirty="0" err="1"/>
              <a:t>tiene</a:t>
            </a:r>
            <a:r>
              <a:rPr lang="en-GB" sz="2000" dirty="0"/>
              <a:t> </a:t>
            </a:r>
            <a:r>
              <a:rPr lang="en-GB" sz="2000" dirty="0" err="1"/>
              <a:t>lugar</a:t>
            </a:r>
            <a:r>
              <a:rPr lang="en-GB" sz="2000" dirty="0"/>
              <a:t> </a:t>
            </a:r>
            <a:r>
              <a:rPr lang="en-GB" sz="2000" dirty="0" err="1"/>
              <a:t>en</a:t>
            </a:r>
            <a:r>
              <a:rPr lang="en-GB" sz="2000" dirty="0"/>
              <a:t> Valencia </a:t>
            </a:r>
            <a:r>
              <a:rPr lang="en-GB" sz="2000" dirty="0" err="1"/>
              <a:t>cada</a:t>
            </a:r>
            <a:r>
              <a:rPr lang="en-GB" sz="2000" dirty="0"/>
              <a:t> </a:t>
            </a:r>
            <a:r>
              <a:rPr lang="en-GB" sz="2000" dirty="0" err="1"/>
              <a:t>año</a:t>
            </a:r>
            <a:r>
              <a:rPr lang="en-GB" sz="2000" dirty="0"/>
              <a:t> </a:t>
            </a:r>
            <a:r>
              <a:rPr lang="en-GB" sz="2000" dirty="0" err="1"/>
              <a:t>en</a:t>
            </a:r>
            <a:r>
              <a:rPr lang="en-GB" sz="2000" dirty="0"/>
              <a:t> 2) [March].  Las </a:t>
            </a:r>
            <a:r>
              <a:rPr lang="en-GB" sz="2000" dirty="0" err="1"/>
              <a:t>Fallas</a:t>
            </a:r>
            <a:r>
              <a:rPr lang="en-GB" sz="2000" dirty="0"/>
              <a:t> son </a:t>
            </a:r>
            <a:r>
              <a:rPr lang="en-GB" sz="2000" dirty="0" err="1"/>
              <a:t>figuras</a:t>
            </a:r>
            <a:r>
              <a:rPr lang="en-GB" sz="2000" dirty="0"/>
              <a:t> de </a:t>
            </a:r>
            <a:r>
              <a:rPr lang="en-GB" sz="2000" dirty="0" err="1"/>
              <a:t>cartón</a:t>
            </a:r>
            <a:r>
              <a:rPr lang="en-GB" sz="2000" dirty="0"/>
              <a:t>*.  </a:t>
            </a:r>
            <a:r>
              <a:rPr lang="en-GB" sz="2000" dirty="0" err="1"/>
              <a:t>Pueden</a:t>
            </a:r>
            <a:r>
              <a:rPr lang="en-GB" sz="2000" dirty="0"/>
              <a:t> ser </a:t>
            </a:r>
            <a:r>
              <a:rPr lang="en-GB" sz="2000" dirty="0" err="1"/>
              <a:t>grandes</a:t>
            </a:r>
            <a:r>
              <a:rPr lang="en-GB" sz="2000" dirty="0"/>
              <a:t> o </a:t>
            </a:r>
            <a:r>
              <a:rPr lang="en-GB" sz="2000" dirty="0" err="1"/>
              <a:t>pequeñas</a:t>
            </a:r>
            <a:r>
              <a:rPr lang="en-GB" sz="2000" dirty="0"/>
              <a:t> y 3)   [some]   son </a:t>
            </a:r>
            <a:r>
              <a:rPr lang="en-GB" sz="2000" dirty="0" err="1"/>
              <a:t>bonitas</a:t>
            </a:r>
            <a:r>
              <a:rPr lang="en-GB" sz="2000" dirty="0"/>
              <a:t> y </a:t>
            </a:r>
            <a:r>
              <a:rPr lang="en-GB" sz="2000" dirty="0" err="1"/>
              <a:t>otras</a:t>
            </a:r>
            <a:r>
              <a:rPr lang="en-GB" sz="2000" dirty="0"/>
              <a:t> </a:t>
            </a:r>
            <a:r>
              <a:rPr lang="en-GB" sz="2000" dirty="0" err="1"/>
              <a:t>feas</a:t>
            </a:r>
            <a:r>
              <a:rPr lang="en-GB" sz="2000" dirty="0"/>
              <a:t> y </a:t>
            </a:r>
            <a:r>
              <a:rPr lang="en-GB" sz="2000" dirty="0" err="1"/>
              <a:t>representan</a:t>
            </a:r>
            <a:r>
              <a:rPr lang="en-GB" sz="2000" dirty="0"/>
              <a:t> a personas </a:t>
            </a:r>
            <a:r>
              <a:rPr lang="en-GB" sz="2000" dirty="0" err="1"/>
              <a:t>famosas</a:t>
            </a:r>
            <a:r>
              <a:rPr lang="en-GB" sz="2000" dirty="0"/>
              <a:t> de </a:t>
            </a:r>
            <a:r>
              <a:rPr lang="en-GB" sz="2000" dirty="0" err="1"/>
              <a:t>todo</a:t>
            </a:r>
            <a:r>
              <a:rPr lang="en-GB" sz="2000" dirty="0"/>
              <a:t> el </a:t>
            </a:r>
            <a:r>
              <a:rPr lang="en-GB" sz="2000" dirty="0" err="1"/>
              <a:t>mundo</a:t>
            </a:r>
            <a:r>
              <a:rPr lang="en-GB" sz="2000" dirty="0"/>
              <a:t>. Los </a:t>
            </a:r>
            <a:r>
              <a:rPr lang="en-GB" sz="2000" dirty="0" err="1"/>
              <a:t>ciudadanos</a:t>
            </a:r>
            <a:r>
              <a:rPr lang="en-GB" sz="2000" dirty="0"/>
              <a:t> las </a:t>
            </a:r>
            <a:r>
              <a:rPr lang="en-GB" sz="2000" dirty="0" err="1"/>
              <a:t>ponen</a:t>
            </a:r>
            <a:r>
              <a:rPr lang="en-GB" sz="2000" dirty="0"/>
              <a:t> </a:t>
            </a:r>
            <a:r>
              <a:rPr lang="en-GB" sz="2000" dirty="0" err="1"/>
              <a:t>en</a:t>
            </a:r>
            <a:r>
              <a:rPr lang="en-GB" sz="2000" dirty="0"/>
              <a:t> las </a:t>
            </a:r>
            <a:r>
              <a:rPr lang="en-GB" sz="2000" dirty="0" err="1"/>
              <a:t>calles</a:t>
            </a:r>
            <a:r>
              <a:rPr lang="en-GB" sz="2000" dirty="0"/>
              <a:t> […].  Hay </a:t>
            </a:r>
            <a:r>
              <a:rPr lang="en-GB" sz="2000" dirty="0" err="1"/>
              <a:t>premios</a:t>
            </a:r>
            <a:r>
              <a:rPr lang="en-GB" sz="2000" dirty="0"/>
              <a:t> para las </a:t>
            </a:r>
            <a:r>
              <a:rPr lang="en-GB" sz="2000" dirty="0" err="1"/>
              <a:t>mejores</a:t>
            </a:r>
            <a:r>
              <a:rPr lang="en-GB" sz="2000" dirty="0"/>
              <a:t> </a:t>
            </a:r>
            <a:r>
              <a:rPr lang="en-GB" sz="2000" dirty="0" err="1"/>
              <a:t>fallas</a:t>
            </a:r>
            <a:r>
              <a:rPr lang="en-GB" sz="2000" dirty="0"/>
              <a:t> de </a:t>
            </a:r>
            <a:r>
              <a:rPr lang="en-GB" sz="2000" dirty="0" err="1"/>
              <a:t>distintas</a:t>
            </a:r>
            <a:r>
              <a:rPr lang="en-GB" sz="2000" dirty="0"/>
              <a:t> </a:t>
            </a:r>
            <a:r>
              <a:rPr lang="en-GB" sz="2000" dirty="0" err="1"/>
              <a:t>categorías</a:t>
            </a:r>
            <a:r>
              <a:rPr lang="en-GB" sz="2000" dirty="0"/>
              <a:t>, </a:t>
            </a:r>
            <a:r>
              <a:rPr lang="en-GB" sz="2000" dirty="0" err="1"/>
              <a:t>por</a:t>
            </a:r>
            <a:r>
              <a:rPr lang="en-GB" sz="2000" dirty="0"/>
              <a:t> </a:t>
            </a:r>
            <a:r>
              <a:rPr lang="en-GB" sz="2000" dirty="0" err="1"/>
              <a:t>su</a:t>
            </a:r>
            <a:r>
              <a:rPr lang="en-GB" sz="2000" dirty="0"/>
              <a:t> </a:t>
            </a:r>
            <a:r>
              <a:rPr lang="en-GB" sz="2000" dirty="0" err="1"/>
              <a:t>diseño</a:t>
            </a:r>
            <a:r>
              <a:rPr lang="en-GB" sz="2000" dirty="0"/>
              <a:t> […] y </a:t>
            </a:r>
            <a:r>
              <a:rPr lang="en-GB" sz="2000" dirty="0" err="1"/>
              <a:t>su</a:t>
            </a:r>
            <a:r>
              <a:rPr lang="en-GB" sz="2000" dirty="0"/>
              <a:t> </a:t>
            </a:r>
            <a:r>
              <a:rPr lang="en-GB" sz="2000" dirty="0" err="1"/>
              <a:t>originalidad</a:t>
            </a:r>
            <a:r>
              <a:rPr lang="en-GB" sz="2000" dirty="0"/>
              <a:t>. El </a:t>
            </a:r>
            <a:r>
              <a:rPr lang="en-GB" sz="2000" dirty="0" err="1"/>
              <a:t>último</a:t>
            </a:r>
            <a:r>
              <a:rPr lang="en-GB" sz="2000" dirty="0"/>
              <a:t> día […] hay </a:t>
            </a:r>
            <a:r>
              <a:rPr lang="en-GB" sz="2000" dirty="0" err="1"/>
              <a:t>una</a:t>
            </a:r>
            <a:r>
              <a:rPr lang="en-GB" sz="2000" dirty="0"/>
              <a:t> gran fiesta a medianoche […].  </a:t>
            </a:r>
            <a:r>
              <a:rPr lang="en-GB" sz="2000" dirty="0" err="1"/>
              <a:t>También</a:t>
            </a:r>
            <a:r>
              <a:rPr lang="en-GB" sz="2000" dirty="0"/>
              <a:t> hay </a:t>
            </a:r>
            <a:r>
              <a:rPr lang="en-GB" sz="2000" dirty="0" err="1"/>
              <a:t>fuegos</a:t>
            </a:r>
            <a:r>
              <a:rPr lang="en-GB" sz="2000" dirty="0"/>
              <a:t> </a:t>
            </a:r>
            <a:r>
              <a:rPr lang="en-GB" sz="2000" dirty="0" err="1"/>
              <a:t>artificiales</a:t>
            </a:r>
            <a:r>
              <a:rPr lang="en-GB" sz="2000" dirty="0"/>
              <a:t>, y el </a:t>
            </a:r>
            <a:r>
              <a:rPr lang="en-GB" sz="2000" dirty="0" err="1"/>
              <a:t>cielo</a:t>
            </a:r>
            <a:r>
              <a:rPr lang="en-GB" sz="2000" dirty="0"/>
              <a:t> </a:t>
            </a:r>
            <a:r>
              <a:rPr lang="en-GB" sz="2000" dirty="0" err="1"/>
              <a:t>está</a:t>
            </a:r>
            <a:r>
              <a:rPr lang="en-GB" sz="2000" dirty="0"/>
              <a:t> </a:t>
            </a:r>
            <a:r>
              <a:rPr lang="en-GB" sz="2000" dirty="0" err="1"/>
              <a:t>lleno</a:t>
            </a:r>
            <a:r>
              <a:rPr lang="en-GB" sz="2000" dirty="0"/>
              <a:t> de luz y </a:t>
            </a:r>
            <a:r>
              <a:rPr lang="en-GB" sz="2000" dirty="0" err="1"/>
              <a:t>color</a:t>
            </a:r>
            <a:r>
              <a:rPr lang="en-GB" sz="2000" dirty="0"/>
              <a:t> […]. </a:t>
            </a:r>
          </a:p>
          <a:p>
            <a:pPr>
              <a:lnSpc>
                <a:spcPct val="120000"/>
              </a:lnSpc>
            </a:pPr>
            <a:r>
              <a:rPr lang="en-GB" sz="2000" dirty="0"/>
              <a:t>Para </a:t>
            </a:r>
            <a:r>
              <a:rPr lang="en-GB" sz="2000" dirty="0" err="1"/>
              <a:t>más</a:t>
            </a:r>
            <a:r>
              <a:rPr lang="en-GB" sz="2000" dirty="0"/>
              <a:t> </a:t>
            </a:r>
            <a:r>
              <a:rPr lang="en-GB" sz="2000" dirty="0" err="1"/>
              <a:t>información</a:t>
            </a:r>
            <a:r>
              <a:rPr lang="en-GB" sz="2000" dirty="0"/>
              <a:t> </a:t>
            </a:r>
            <a:r>
              <a:rPr lang="en-GB" sz="2000" dirty="0" err="1"/>
              <a:t>sobre</a:t>
            </a:r>
            <a:r>
              <a:rPr lang="en-GB" sz="2000" dirty="0"/>
              <a:t> </a:t>
            </a:r>
            <a:r>
              <a:rPr lang="en-GB" sz="2000" dirty="0" err="1"/>
              <a:t>cómo</a:t>
            </a:r>
            <a:r>
              <a:rPr lang="en-GB" sz="2000" dirty="0"/>
              <a:t> </a:t>
            </a:r>
            <a:r>
              <a:rPr lang="en-GB" sz="2000" dirty="0" err="1"/>
              <a:t>llegar</a:t>
            </a:r>
            <a:r>
              <a:rPr lang="en-GB" sz="2000" dirty="0"/>
              <a:t>, para 4) [book]             5)  [hotels]  y </a:t>
            </a:r>
            <a:r>
              <a:rPr lang="en-GB" sz="2000" dirty="0" err="1"/>
              <a:t>saber</a:t>
            </a:r>
            <a:r>
              <a:rPr lang="en-GB" sz="2000" dirty="0"/>
              <a:t> </a:t>
            </a:r>
            <a:r>
              <a:rPr lang="en-GB" sz="2000" dirty="0" err="1"/>
              <a:t>dónde</a:t>
            </a:r>
            <a:r>
              <a:rPr lang="en-GB" sz="2000" dirty="0"/>
              <a:t> 6) [to have for lunch] la </a:t>
            </a:r>
            <a:r>
              <a:rPr lang="en-GB" sz="2000" dirty="0" err="1"/>
              <a:t>mejor</a:t>
            </a:r>
            <a:r>
              <a:rPr lang="en-GB" sz="2000" dirty="0"/>
              <a:t> paella y </a:t>
            </a:r>
            <a:r>
              <a:rPr lang="en-GB" sz="2000" dirty="0" err="1"/>
              <a:t>el</a:t>
            </a:r>
            <a:r>
              <a:rPr lang="en-GB" sz="2000" dirty="0"/>
              <a:t> 7)       [fish]      fresco […] </a:t>
            </a:r>
            <a:r>
              <a:rPr lang="en-GB" sz="2000" dirty="0" err="1"/>
              <a:t>puedes</a:t>
            </a:r>
            <a:r>
              <a:rPr lang="en-GB" sz="2000" dirty="0"/>
              <a:t> </a:t>
            </a:r>
            <a:r>
              <a:rPr lang="en-GB" sz="2000" dirty="0" err="1"/>
              <a:t>vistar</a:t>
            </a:r>
            <a:r>
              <a:rPr lang="en-GB" sz="2000" dirty="0"/>
              <a:t> el sitio: </a:t>
            </a:r>
            <a:r>
              <a:rPr lang="en-GB" sz="2000" dirty="0">
                <a:hlinkClick r:id="rId3"/>
              </a:rPr>
              <a:t>www.visitvalencia.com</a:t>
            </a:r>
            <a:endParaRPr lang="en-GB" sz="2000" dirty="0"/>
          </a:p>
          <a:p>
            <a:pPr marL="342900" indent="-342900">
              <a:lnSpc>
                <a:spcPct val="120000"/>
              </a:lnSpc>
              <a:buFont typeface="Wingdings" panose="05000000000000000000" pitchFamily="2" charset="2"/>
              <a:buChar char="Ø"/>
            </a:pPr>
            <a:r>
              <a:rPr lang="en-GB" sz="2000" dirty="0"/>
              <a:t>Para los </a:t>
            </a:r>
            <a:r>
              <a:rPr lang="en-GB" sz="2000" dirty="0" err="1"/>
              <a:t>billetes</a:t>
            </a:r>
            <a:r>
              <a:rPr lang="en-GB" sz="2000" dirty="0"/>
              <a:t> de </a:t>
            </a:r>
            <a:r>
              <a:rPr lang="en-GB" sz="2000" dirty="0" err="1"/>
              <a:t>tren</a:t>
            </a:r>
            <a:r>
              <a:rPr lang="en-GB" sz="2000" dirty="0"/>
              <a:t>, </a:t>
            </a:r>
            <a:r>
              <a:rPr lang="en-GB" sz="2000" dirty="0" err="1"/>
              <a:t>puedes</a:t>
            </a:r>
            <a:r>
              <a:rPr lang="en-GB" sz="2000" dirty="0"/>
              <a:t> </a:t>
            </a:r>
            <a:r>
              <a:rPr lang="en-GB" sz="2000" dirty="0" err="1"/>
              <a:t>visitar</a:t>
            </a:r>
            <a:r>
              <a:rPr lang="en-GB" sz="2000" dirty="0"/>
              <a:t> el sitio de 8) [name] : </a:t>
            </a:r>
            <a:r>
              <a:rPr lang="en-GB" sz="2000" dirty="0">
                <a:hlinkClick r:id="rId4"/>
              </a:rPr>
              <a:t>https://www.renfe.com/es/es</a:t>
            </a:r>
            <a:r>
              <a:rPr lang="en-GB" sz="2000" dirty="0"/>
              <a:t> </a:t>
            </a:r>
            <a:endParaRPr lang="en-ES" sz="2000" dirty="0"/>
          </a:p>
        </p:txBody>
      </p:sp>
      <p:sp>
        <p:nvSpPr>
          <p:cNvPr id="8" name="Rounded Rectangle 11">
            <a:extLst>
              <a:ext uri="{FF2B5EF4-FFF2-40B4-BE49-F238E27FC236}">
                <a16:creationId xmlns:a16="http://schemas.microsoft.com/office/drawing/2014/main" id="{14508201-39F6-C1E8-2CBD-B1EB9A7134BC}"/>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vocabulario</a:t>
            </a:r>
            <a:endParaRPr lang="en-GB" sz="2000" b="1" dirty="0">
              <a:solidFill>
                <a:prstClr val="white"/>
              </a:solidFill>
              <a:latin typeface="Century Gothic" panose="020B0502020202020204" pitchFamily="34" charset="0"/>
            </a:endParaRPr>
          </a:p>
        </p:txBody>
      </p:sp>
      <p:sp>
        <p:nvSpPr>
          <p:cNvPr id="20" name="Rectangle 19">
            <a:extLst>
              <a:ext uri="{FF2B5EF4-FFF2-40B4-BE49-F238E27FC236}">
                <a16:creationId xmlns:a16="http://schemas.microsoft.com/office/drawing/2014/main" id="{E977CED7-3023-48CB-B17C-0A3B3CA9B476}"/>
              </a:ext>
            </a:extLst>
          </p:cNvPr>
          <p:cNvSpPr/>
          <p:nvPr/>
        </p:nvSpPr>
        <p:spPr>
          <a:xfrm>
            <a:off x="629283" y="1736439"/>
            <a:ext cx="957022" cy="400110"/>
          </a:xfrm>
          <a:prstGeom prst="rect">
            <a:avLst/>
          </a:prstGeom>
          <a:solidFill>
            <a:schemeClr val="bg1"/>
          </a:solidFill>
        </p:spPr>
        <p:txBody>
          <a:bodyPr wrap="square">
            <a:spAutoFit/>
          </a:bodyPr>
          <a:lstStyle/>
          <a:p>
            <a:r>
              <a:rPr lang="en-GB" sz="2000" b="1" dirty="0" err="1">
                <a:solidFill>
                  <a:srgbClr val="C00000"/>
                </a:solidFill>
              </a:rPr>
              <a:t>marzo</a:t>
            </a:r>
            <a:endParaRPr lang="en-GB" sz="2000" b="1" dirty="0">
              <a:solidFill>
                <a:srgbClr val="C00000"/>
              </a:solidFill>
            </a:endParaRPr>
          </a:p>
        </p:txBody>
      </p:sp>
      <p:sp>
        <p:nvSpPr>
          <p:cNvPr id="21" name="Rectangle 20">
            <a:extLst>
              <a:ext uri="{FF2B5EF4-FFF2-40B4-BE49-F238E27FC236}">
                <a16:creationId xmlns:a16="http://schemas.microsoft.com/office/drawing/2014/main" id="{0A5E69B3-454A-4939-8D83-0B3C72B9AE24}"/>
              </a:ext>
            </a:extLst>
          </p:cNvPr>
          <p:cNvSpPr/>
          <p:nvPr/>
        </p:nvSpPr>
        <p:spPr>
          <a:xfrm>
            <a:off x="2428961" y="1389573"/>
            <a:ext cx="957022" cy="425181"/>
          </a:xfrm>
          <a:prstGeom prst="rect">
            <a:avLst/>
          </a:prstGeom>
          <a:solidFill>
            <a:schemeClr val="bg1"/>
          </a:solidFill>
        </p:spPr>
        <p:txBody>
          <a:bodyPr wrap="square">
            <a:spAutoFit/>
          </a:bodyPr>
          <a:lstStyle/>
          <a:p>
            <a:pPr>
              <a:lnSpc>
                <a:spcPct val="120000"/>
              </a:lnSpc>
            </a:pPr>
            <a:r>
              <a:rPr lang="en-GB" sz="2000" b="1" dirty="0" err="1">
                <a:solidFill>
                  <a:srgbClr val="C00000"/>
                </a:solidFill>
              </a:rPr>
              <a:t>Fallas</a:t>
            </a:r>
            <a:endParaRPr lang="en-GB" sz="2000" b="1" dirty="0">
              <a:solidFill>
                <a:srgbClr val="C00000"/>
              </a:solidFill>
            </a:endParaRPr>
          </a:p>
        </p:txBody>
      </p:sp>
      <p:sp>
        <p:nvSpPr>
          <p:cNvPr id="22" name="Rectangle 21">
            <a:extLst>
              <a:ext uri="{FF2B5EF4-FFF2-40B4-BE49-F238E27FC236}">
                <a16:creationId xmlns:a16="http://schemas.microsoft.com/office/drawing/2014/main" id="{40B14D1E-BD30-442E-95C1-D69C069CFDD5}"/>
              </a:ext>
            </a:extLst>
          </p:cNvPr>
          <p:cNvSpPr/>
          <p:nvPr/>
        </p:nvSpPr>
        <p:spPr>
          <a:xfrm>
            <a:off x="3303178" y="2017186"/>
            <a:ext cx="1184288" cy="400110"/>
          </a:xfrm>
          <a:prstGeom prst="rect">
            <a:avLst/>
          </a:prstGeom>
          <a:solidFill>
            <a:schemeClr val="bg1"/>
          </a:solidFill>
        </p:spPr>
        <p:txBody>
          <a:bodyPr wrap="square">
            <a:spAutoFit/>
          </a:bodyPr>
          <a:lstStyle/>
          <a:p>
            <a:r>
              <a:rPr lang="en-GB" sz="2000" b="1" dirty="0" err="1">
                <a:solidFill>
                  <a:srgbClr val="C00000"/>
                </a:solidFill>
              </a:rPr>
              <a:t>algunas</a:t>
            </a:r>
            <a:endParaRPr lang="en-GB" sz="2000" b="1" dirty="0">
              <a:solidFill>
                <a:srgbClr val="C00000"/>
              </a:solidFill>
            </a:endParaRPr>
          </a:p>
        </p:txBody>
      </p:sp>
      <p:sp>
        <p:nvSpPr>
          <p:cNvPr id="23" name="Rectangle 22">
            <a:extLst>
              <a:ext uri="{FF2B5EF4-FFF2-40B4-BE49-F238E27FC236}">
                <a16:creationId xmlns:a16="http://schemas.microsoft.com/office/drawing/2014/main" id="{1BB65445-9213-4969-9F9A-86DA446FC670}"/>
              </a:ext>
            </a:extLst>
          </p:cNvPr>
          <p:cNvSpPr/>
          <p:nvPr/>
        </p:nvSpPr>
        <p:spPr>
          <a:xfrm>
            <a:off x="6157986" y="4152463"/>
            <a:ext cx="1183337" cy="400110"/>
          </a:xfrm>
          <a:prstGeom prst="rect">
            <a:avLst/>
          </a:prstGeom>
          <a:solidFill>
            <a:schemeClr val="bg1"/>
          </a:solidFill>
        </p:spPr>
        <p:txBody>
          <a:bodyPr wrap="none">
            <a:spAutoFit/>
          </a:bodyPr>
          <a:lstStyle/>
          <a:p>
            <a:r>
              <a:rPr lang="en-GB" sz="2000" b="1" dirty="0" err="1">
                <a:solidFill>
                  <a:srgbClr val="C00000"/>
                </a:solidFill>
              </a:rPr>
              <a:t>reservar</a:t>
            </a:r>
            <a:endParaRPr lang="en-GB" sz="2000" b="1" dirty="0">
              <a:solidFill>
                <a:srgbClr val="C00000"/>
              </a:solidFill>
            </a:endParaRPr>
          </a:p>
        </p:txBody>
      </p:sp>
      <p:sp>
        <p:nvSpPr>
          <p:cNvPr id="25" name="Rectangle 24">
            <a:extLst>
              <a:ext uri="{FF2B5EF4-FFF2-40B4-BE49-F238E27FC236}">
                <a16:creationId xmlns:a16="http://schemas.microsoft.com/office/drawing/2014/main" id="{7426EB85-B680-49E1-BACB-88E23A548621}"/>
              </a:ext>
            </a:extLst>
          </p:cNvPr>
          <p:cNvSpPr/>
          <p:nvPr/>
        </p:nvSpPr>
        <p:spPr>
          <a:xfrm>
            <a:off x="629283" y="4465213"/>
            <a:ext cx="1079142" cy="400110"/>
          </a:xfrm>
          <a:prstGeom prst="rect">
            <a:avLst/>
          </a:prstGeom>
          <a:solidFill>
            <a:schemeClr val="bg1"/>
          </a:solidFill>
        </p:spPr>
        <p:txBody>
          <a:bodyPr wrap="none">
            <a:spAutoFit/>
          </a:bodyPr>
          <a:lstStyle/>
          <a:p>
            <a:r>
              <a:rPr lang="en-GB" sz="2000" b="1" dirty="0" err="1">
                <a:solidFill>
                  <a:srgbClr val="C00000"/>
                </a:solidFill>
              </a:rPr>
              <a:t>hoteles</a:t>
            </a:r>
            <a:endParaRPr lang="en-GB" sz="2000" b="1" dirty="0">
              <a:solidFill>
                <a:srgbClr val="C00000"/>
              </a:solidFill>
            </a:endParaRPr>
          </a:p>
        </p:txBody>
      </p:sp>
      <p:sp>
        <p:nvSpPr>
          <p:cNvPr id="26" name="Rectangle 25">
            <a:extLst>
              <a:ext uri="{FF2B5EF4-FFF2-40B4-BE49-F238E27FC236}">
                <a16:creationId xmlns:a16="http://schemas.microsoft.com/office/drawing/2014/main" id="{C6ED4BFC-FCFC-4CF4-A2A4-B0133736193B}"/>
              </a:ext>
            </a:extLst>
          </p:cNvPr>
          <p:cNvSpPr/>
          <p:nvPr/>
        </p:nvSpPr>
        <p:spPr>
          <a:xfrm>
            <a:off x="3727437" y="4468119"/>
            <a:ext cx="2202967" cy="400110"/>
          </a:xfrm>
          <a:prstGeom prst="rect">
            <a:avLst/>
          </a:prstGeom>
          <a:solidFill>
            <a:schemeClr val="bg1"/>
          </a:solidFill>
        </p:spPr>
        <p:txBody>
          <a:bodyPr wrap="square">
            <a:spAutoFit/>
          </a:bodyPr>
          <a:lstStyle/>
          <a:p>
            <a:pPr algn="ctr"/>
            <a:r>
              <a:rPr lang="en-GB" sz="2000" b="1" dirty="0" err="1">
                <a:solidFill>
                  <a:srgbClr val="C00000"/>
                </a:solidFill>
              </a:rPr>
              <a:t>almorzar</a:t>
            </a:r>
            <a:r>
              <a:rPr lang="en-GB" sz="2000" b="1" dirty="0">
                <a:solidFill>
                  <a:srgbClr val="C00000"/>
                </a:solidFill>
              </a:rPr>
              <a:t>                </a:t>
            </a:r>
          </a:p>
        </p:txBody>
      </p:sp>
      <p:sp>
        <p:nvSpPr>
          <p:cNvPr id="27" name="Rectangle 26">
            <a:extLst>
              <a:ext uri="{FF2B5EF4-FFF2-40B4-BE49-F238E27FC236}">
                <a16:creationId xmlns:a16="http://schemas.microsoft.com/office/drawing/2014/main" id="{569607AB-98A7-4474-A709-5A91637079D3}"/>
              </a:ext>
            </a:extLst>
          </p:cNvPr>
          <p:cNvSpPr/>
          <p:nvPr/>
        </p:nvSpPr>
        <p:spPr>
          <a:xfrm>
            <a:off x="893599" y="4763729"/>
            <a:ext cx="1320193" cy="400110"/>
          </a:xfrm>
          <a:prstGeom prst="rect">
            <a:avLst/>
          </a:prstGeom>
          <a:solidFill>
            <a:schemeClr val="bg1"/>
          </a:solidFill>
        </p:spPr>
        <p:txBody>
          <a:bodyPr wrap="square">
            <a:spAutoFit/>
          </a:bodyPr>
          <a:lstStyle/>
          <a:p>
            <a:r>
              <a:rPr lang="en-GB" sz="2000" b="1" dirty="0" err="1">
                <a:solidFill>
                  <a:srgbClr val="C00000"/>
                </a:solidFill>
              </a:rPr>
              <a:t>pescado</a:t>
            </a:r>
            <a:endParaRPr lang="en-GB" sz="2000" b="1" dirty="0">
              <a:solidFill>
                <a:srgbClr val="C00000"/>
              </a:solidFill>
            </a:endParaRPr>
          </a:p>
        </p:txBody>
      </p:sp>
      <p:sp>
        <p:nvSpPr>
          <p:cNvPr id="28" name="Rectangle 27">
            <a:extLst>
              <a:ext uri="{FF2B5EF4-FFF2-40B4-BE49-F238E27FC236}">
                <a16:creationId xmlns:a16="http://schemas.microsoft.com/office/drawing/2014/main" id="{B4157315-4EDF-4651-8284-F2DD5622F611}"/>
              </a:ext>
            </a:extLst>
          </p:cNvPr>
          <p:cNvSpPr/>
          <p:nvPr/>
        </p:nvSpPr>
        <p:spPr>
          <a:xfrm>
            <a:off x="6634542" y="5468704"/>
            <a:ext cx="930063" cy="400110"/>
          </a:xfrm>
          <a:prstGeom prst="rect">
            <a:avLst/>
          </a:prstGeom>
          <a:solidFill>
            <a:schemeClr val="bg1"/>
          </a:solidFill>
        </p:spPr>
        <p:txBody>
          <a:bodyPr wrap="none">
            <a:spAutoFit/>
          </a:bodyPr>
          <a:lstStyle/>
          <a:p>
            <a:r>
              <a:rPr lang="en-GB" sz="2000" b="1" dirty="0">
                <a:solidFill>
                  <a:srgbClr val="C00000"/>
                </a:solidFill>
              </a:rPr>
              <a:t>RENFE</a:t>
            </a:r>
          </a:p>
        </p:txBody>
      </p:sp>
      <p:sp>
        <p:nvSpPr>
          <p:cNvPr id="29" name="Rectangle 28">
            <a:extLst>
              <a:ext uri="{FF2B5EF4-FFF2-40B4-BE49-F238E27FC236}">
                <a16:creationId xmlns:a16="http://schemas.microsoft.com/office/drawing/2014/main" id="{A476E2D3-4110-4EF9-8B53-C7CC2426E5E1}"/>
              </a:ext>
            </a:extLst>
          </p:cNvPr>
          <p:cNvSpPr/>
          <p:nvPr/>
        </p:nvSpPr>
        <p:spPr>
          <a:xfrm>
            <a:off x="3057224" y="4711283"/>
            <a:ext cx="426720" cy="400110"/>
          </a:xfrm>
          <a:prstGeom prst="rect">
            <a:avLst/>
          </a:prstGeom>
          <a:noFill/>
        </p:spPr>
        <p:txBody>
          <a:bodyPr wrap="none">
            <a:spAutoFit/>
          </a:bodyPr>
          <a:lstStyle/>
          <a:p>
            <a:r>
              <a:rPr lang="en-GB" sz="2000" b="1" dirty="0">
                <a:solidFill>
                  <a:srgbClr val="0055A5"/>
                </a:solidFill>
              </a:rPr>
              <a:t>a.</a:t>
            </a:r>
          </a:p>
        </p:txBody>
      </p:sp>
      <p:sp>
        <p:nvSpPr>
          <p:cNvPr id="30" name="Rectangle 29">
            <a:extLst>
              <a:ext uri="{FF2B5EF4-FFF2-40B4-BE49-F238E27FC236}">
                <a16:creationId xmlns:a16="http://schemas.microsoft.com/office/drawing/2014/main" id="{41420943-5688-4665-A346-0C234C61974D}"/>
              </a:ext>
            </a:extLst>
          </p:cNvPr>
          <p:cNvSpPr/>
          <p:nvPr/>
        </p:nvSpPr>
        <p:spPr>
          <a:xfrm flipH="1">
            <a:off x="360719" y="3398453"/>
            <a:ext cx="426720" cy="400110"/>
          </a:xfrm>
          <a:prstGeom prst="rect">
            <a:avLst/>
          </a:prstGeom>
          <a:noFill/>
        </p:spPr>
        <p:txBody>
          <a:bodyPr wrap="square">
            <a:spAutoFit/>
          </a:bodyPr>
          <a:lstStyle/>
          <a:p>
            <a:r>
              <a:rPr lang="en-GB" sz="2000" b="1" dirty="0">
                <a:solidFill>
                  <a:srgbClr val="0055A5"/>
                </a:solidFill>
              </a:rPr>
              <a:t>b.</a:t>
            </a:r>
          </a:p>
        </p:txBody>
      </p:sp>
      <p:sp>
        <p:nvSpPr>
          <p:cNvPr id="31" name="Rectangle 30">
            <a:extLst>
              <a:ext uri="{FF2B5EF4-FFF2-40B4-BE49-F238E27FC236}">
                <a16:creationId xmlns:a16="http://schemas.microsoft.com/office/drawing/2014/main" id="{12DF1C76-03FD-4D51-8DB4-0FA1C7DC5973}"/>
              </a:ext>
            </a:extLst>
          </p:cNvPr>
          <p:cNvSpPr/>
          <p:nvPr/>
        </p:nvSpPr>
        <p:spPr>
          <a:xfrm>
            <a:off x="1048328" y="3691986"/>
            <a:ext cx="426720" cy="400110"/>
          </a:xfrm>
          <a:prstGeom prst="rect">
            <a:avLst/>
          </a:prstGeom>
          <a:noFill/>
        </p:spPr>
        <p:txBody>
          <a:bodyPr wrap="none">
            <a:spAutoFit/>
          </a:bodyPr>
          <a:lstStyle/>
          <a:p>
            <a:r>
              <a:rPr lang="en-GB" sz="2000" b="1" dirty="0">
                <a:solidFill>
                  <a:srgbClr val="0055A5"/>
                </a:solidFill>
              </a:rPr>
              <a:t>c.</a:t>
            </a:r>
          </a:p>
        </p:txBody>
      </p:sp>
      <p:sp>
        <p:nvSpPr>
          <p:cNvPr id="32" name="Rectangle 31">
            <a:extLst>
              <a:ext uri="{FF2B5EF4-FFF2-40B4-BE49-F238E27FC236}">
                <a16:creationId xmlns:a16="http://schemas.microsoft.com/office/drawing/2014/main" id="{9BF3C29C-F3A6-44FA-8382-861817C862DD}"/>
              </a:ext>
            </a:extLst>
          </p:cNvPr>
          <p:cNvSpPr/>
          <p:nvPr/>
        </p:nvSpPr>
        <p:spPr>
          <a:xfrm>
            <a:off x="4605625" y="2549364"/>
            <a:ext cx="446590" cy="400110"/>
          </a:xfrm>
          <a:prstGeom prst="rect">
            <a:avLst/>
          </a:prstGeom>
          <a:noFill/>
        </p:spPr>
        <p:txBody>
          <a:bodyPr wrap="square">
            <a:spAutoFit/>
          </a:bodyPr>
          <a:lstStyle/>
          <a:p>
            <a:r>
              <a:rPr lang="en-GB" sz="2000" b="1" dirty="0">
                <a:solidFill>
                  <a:srgbClr val="0055A5"/>
                </a:solidFill>
              </a:rPr>
              <a:t>f.</a:t>
            </a:r>
          </a:p>
        </p:txBody>
      </p:sp>
      <p:sp>
        <p:nvSpPr>
          <p:cNvPr id="7" name="Rectangle 6">
            <a:extLst>
              <a:ext uri="{FF2B5EF4-FFF2-40B4-BE49-F238E27FC236}">
                <a16:creationId xmlns:a16="http://schemas.microsoft.com/office/drawing/2014/main" id="{2B04992C-86DB-4201-BF54-476702DFEC7A}"/>
              </a:ext>
            </a:extLst>
          </p:cNvPr>
          <p:cNvSpPr/>
          <p:nvPr/>
        </p:nvSpPr>
        <p:spPr>
          <a:xfrm>
            <a:off x="2918095" y="400586"/>
            <a:ext cx="6815826" cy="769441"/>
          </a:xfrm>
          <a:prstGeom prst="rect">
            <a:avLst/>
          </a:prstGeom>
        </p:spPr>
        <p:txBody>
          <a:bodyPr wrap="square">
            <a:spAutoFit/>
          </a:bodyPr>
          <a:lstStyle/>
          <a:p>
            <a:r>
              <a:rPr lang="en-GB" sz="2200" dirty="0"/>
              <a:t>Lee </a:t>
            </a:r>
            <a:r>
              <a:rPr lang="en-GB" sz="2200" dirty="0" err="1"/>
              <a:t>este</a:t>
            </a:r>
            <a:r>
              <a:rPr lang="en-GB" sz="2200" dirty="0"/>
              <a:t> </a:t>
            </a:r>
            <a:r>
              <a:rPr lang="en-GB" sz="2200" dirty="0" err="1"/>
              <a:t>artículo</a:t>
            </a:r>
            <a:r>
              <a:rPr lang="en-GB" sz="2200" dirty="0"/>
              <a:t> de una </a:t>
            </a:r>
            <a:r>
              <a:rPr lang="en-GB" sz="2200" dirty="0" err="1"/>
              <a:t>revista</a:t>
            </a:r>
            <a:r>
              <a:rPr lang="en-GB" sz="2200" dirty="0"/>
              <a:t> </a:t>
            </a:r>
            <a:r>
              <a:rPr lang="en-GB" sz="2200" dirty="0" err="1"/>
              <a:t>española</a:t>
            </a:r>
            <a:r>
              <a:rPr lang="en-GB" sz="2200" dirty="0"/>
              <a:t> y escribe las palabras </a:t>
            </a:r>
            <a:r>
              <a:rPr lang="en-GB" sz="2200" dirty="0" err="1"/>
              <a:t>correctas</a:t>
            </a:r>
            <a:r>
              <a:rPr lang="en-GB" sz="2200" dirty="0"/>
              <a:t> </a:t>
            </a:r>
            <a:r>
              <a:rPr lang="en-GB" sz="2200" dirty="0" err="1"/>
              <a:t>en</a:t>
            </a:r>
            <a:r>
              <a:rPr lang="en-GB" sz="2200" dirty="0"/>
              <a:t> </a:t>
            </a:r>
            <a:r>
              <a:rPr lang="en-GB" sz="2200" dirty="0" err="1"/>
              <a:t>cada</a:t>
            </a:r>
            <a:r>
              <a:rPr lang="en-GB" sz="2200" dirty="0"/>
              <a:t> </a:t>
            </a:r>
            <a:r>
              <a:rPr lang="en-GB" sz="2200" dirty="0" err="1"/>
              <a:t>espacio</a:t>
            </a:r>
            <a:r>
              <a:rPr lang="en-GB" sz="2200" dirty="0"/>
              <a:t>.</a:t>
            </a:r>
          </a:p>
        </p:txBody>
      </p:sp>
      <p:pic>
        <p:nvPicPr>
          <p:cNvPr id="1026" name="Picture 2" descr="Free photos of Fireworks">
            <a:extLst>
              <a:ext uri="{FF2B5EF4-FFF2-40B4-BE49-F238E27FC236}">
                <a16:creationId xmlns:a16="http://schemas.microsoft.com/office/drawing/2014/main" id="{6ACADB42-9592-4078-9FB5-7CB0B6D08AD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368"/>
          <a:stretch/>
        </p:blipFill>
        <p:spPr bwMode="auto">
          <a:xfrm>
            <a:off x="10706037" y="1474595"/>
            <a:ext cx="1164101" cy="15556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photos of People">
            <a:extLst>
              <a:ext uri="{FF2B5EF4-FFF2-40B4-BE49-F238E27FC236}">
                <a16:creationId xmlns:a16="http://schemas.microsoft.com/office/drawing/2014/main" id="{668979C0-15D2-4CF6-8DDF-D4FED3E87F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4114" y="1474595"/>
            <a:ext cx="2333445" cy="15556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04DE4D-3A48-D763-65A2-CA4ECE6E27AE}"/>
              </a:ext>
            </a:extLst>
          </p:cNvPr>
          <p:cNvSpPr txBox="1"/>
          <p:nvPr/>
        </p:nvSpPr>
        <p:spPr>
          <a:xfrm>
            <a:off x="9626287" y="726792"/>
            <a:ext cx="2506134" cy="1325563"/>
          </a:xfrm>
          <a:prstGeom prst="rect">
            <a:avLst/>
          </a:prstGeom>
          <a:solidFill>
            <a:schemeClr val="accent6">
              <a:lumMod val="20000"/>
              <a:lumOff val="80000"/>
            </a:schemeClr>
          </a:solidFill>
          <a:ln>
            <a:solidFill>
              <a:schemeClr val="tx1"/>
            </a:solidFill>
          </a:ln>
        </p:spPr>
        <p:txBody>
          <a:bodyPr wrap="square" numCol="2" rtlCol="0">
            <a:spAutoFit/>
          </a:bodyPr>
          <a:lstStyle/>
          <a:p>
            <a:r>
              <a:rPr lang="en-GB" sz="2000" dirty="0"/>
              <a:t>RENFE </a:t>
            </a:r>
            <a:r>
              <a:rPr lang="en-GB" sz="2000" dirty="0" err="1"/>
              <a:t>marzo</a:t>
            </a:r>
            <a:endParaRPr lang="en-GB" sz="2000" dirty="0"/>
          </a:p>
          <a:p>
            <a:r>
              <a:rPr lang="en-GB" sz="2000" dirty="0" err="1"/>
              <a:t>Fallas</a:t>
            </a:r>
            <a:endParaRPr lang="en-GB" sz="2000" dirty="0"/>
          </a:p>
          <a:p>
            <a:r>
              <a:rPr lang="en-GB" sz="2000" dirty="0" err="1"/>
              <a:t>pescado</a:t>
            </a:r>
            <a:endParaRPr lang="en-GB" sz="2000" dirty="0"/>
          </a:p>
          <a:p>
            <a:r>
              <a:rPr lang="en-GB" sz="2000" dirty="0" err="1"/>
              <a:t>algunas</a:t>
            </a:r>
            <a:endParaRPr lang="en-GB" sz="2000" dirty="0"/>
          </a:p>
          <a:p>
            <a:r>
              <a:rPr lang="en-GB" sz="2000" dirty="0" err="1"/>
              <a:t>almorzar</a:t>
            </a:r>
            <a:endParaRPr lang="en-GB" sz="2000" dirty="0"/>
          </a:p>
          <a:p>
            <a:r>
              <a:rPr lang="en-GB" sz="2000" dirty="0" err="1"/>
              <a:t>reservar</a:t>
            </a:r>
            <a:endParaRPr lang="en-GB" sz="2000" dirty="0"/>
          </a:p>
          <a:p>
            <a:r>
              <a:rPr lang="en-GB" sz="2000" dirty="0" err="1"/>
              <a:t>hoteles</a:t>
            </a:r>
            <a:endParaRPr lang="en-GB" sz="2000" dirty="0"/>
          </a:p>
        </p:txBody>
      </p:sp>
      <p:sp>
        <p:nvSpPr>
          <p:cNvPr id="6" name="TextBox 5">
            <a:extLst>
              <a:ext uri="{FF2B5EF4-FFF2-40B4-BE49-F238E27FC236}">
                <a16:creationId xmlns:a16="http://schemas.microsoft.com/office/drawing/2014/main" id="{FB755B7C-DEEA-9FD7-7E7E-757A98AB0C19}"/>
              </a:ext>
            </a:extLst>
          </p:cNvPr>
          <p:cNvSpPr txBox="1"/>
          <p:nvPr/>
        </p:nvSpPr>
        <p:spPr>
          <a:xfrm>
            <a:off x="7578843" y="73500"/>
            <a:ext cx="2506135" cy="369332"/>
          </a:xfrm>
          <a:prstGeom prst="rect">
            <a:avLst/>
          </a:prstGeom>
          <a:noFill/>
        </p:spPr>
        <p:txBody>
          <a:bodyPr wrap="square" rtlCol="0">
            <a:spAutoFit/>
          </a:bodyPr>
          <a:lstStyle/>
          <a:p>
            <a:r>
              <a:rPr lang="en-ES" dirty="0"/>
              <a:t>*cartón = cardboard</a:t>
            </a:r>
          </a:p>
        </p:txBody>
      </p:sp>
      <p:sp>
        <p:nvSpPr>
          <p:cNvPr id="9" name="Rectangle 8">
            <a:extLst>
              <a:ext uri="{FF2B5EF4-FFF2-40B4-BE49-F238E27FC236}">
                <a16:creationId xmlns:a16="http://schemas.microsoft.com/office/drawing/2014/main" id="{0DC5E40E-4247-C54C-139E-B8371237126D}"/>
              </a:ext>
            </a:extLst>
          </p:cNvPr>
          <p:cNvSpPr/>
          <p:nvPr/>
        </p:nvSpPr>
        <p:spPr>
          <a:xfrm>
            <a:off x="6411247" y="2836222"/>
            <a:ext cx="446590" cy="400110"/>
          </a:xfrm>
          <a:prstGeom prst="rect">
            <a:avLst/>
          </a:prstGeom>
          <a:noFill/>
        </p:spPr>
        <p:txBody>
          <a:bodyPr wrap="square">
            <a:spAutoFit/>
          </a:bodyPr>
          <a:lstStyle/>
          <a:p>
            <a:r>
              <a:rPr lang="en-GB" sz="2000" b="1" dirty="0">
                <a:solidFill>
                  <a:srgbClr val="0055A5"/>
                </a:solidFill>
              </a:rPr>
              <a:t>e.</a:t>
            </a:r>
          </a:p>
        </p:txBody>
      </p:sp>
      <p:sp>
        <p:nvSpPr>
          <p:cNvPr id="10" name="Rectangle 9">
            <a:extLst>
              <a:ext uri="{FF2B5EF4-FFF2-40B4-BE49-F238E27FC236}">
                <a16:creationId xmlns:a16="http://schemas.microsoft.com/office/drawing/2014/main" id="{D7B54D52-CC46-9A1F-0AA4-D88EB9796E5C}"/>
              </a:ext>
            </a:extLst>
          </p:cNvPr>
          <p:cNvSpPr/>
          <p:nvPr/>
        </p:nvSpPr>
        <p:spPr>
          <a:xfrm>
            <a:off x="3385983" y="3116364"/>
            <a:ext cx="426720" cy="400110"/>
          </a:xfrm>
          <a:prstGeom prst="rect">
            <a:avLst/>
          </a:prstGeom>
          <a:noFill/>
        </p:spPr>
        <p:txBody>
          <a:bodyPr wrap="none">
            <a:spAutoFit/>
          </a:bodyPr>
          <a:lstStyle/>
          <a:p>
            <a:r>
              <a:rPr lang="en-GB" sz="2000" b="1" dirty="0">
                <a:solidFill>
                  <a:srgbClr val="0055A5"/>
                </a:solidFill>
              </a:rPr>
              <a:t>d.</a:t>
            </a:r>
          </a:p>
        </p:txBody>
      </p:sp>
      <p:sp>
        <p:nvSpPr>
          <p:cNvPr id="19" name="TextBox 18">
            <a:extLst>
              <a:ext uri="{FF2B5EF4-FFF2-40B4-BE49-F238E27FC236}">
                <a16:creationId xmlns:a16="http://schemas.microsoft.com/office/drawing/2014/main" id="{06B33C3C-E89F-4D1B-9E4D-2C5A475C839D}"/>
              </a:ext>
            </a:extLst>
          </p:cNvPr>
          <p:cNvSpPr txBox="1"/>
          <p:nvPr/>
        </p:nvSpPr>
        <p:spPr>
          <a:xfrm>
            <a:off x="8172908" y="2850793"/>
            <a:ext cx="3917492" cy="3477875"/>
          </a:xfrm>
          <a:prstGeom prst="rect">
            <a:avLst/>
          </a:prstGeom>
          <a:solidFill>
            <a:schemeClr val="accent4"/>
          </a:solidFill>
        </p:spPr>
        <p:txBody>
          <a:bodyPr wrap="square" rtlCol="0">
            <a:spAutoFit/>
          </a:bodyPr>
          <a:lstStyle/>
          <a:p>
            <a:r>
              <a:rPr lang="en-GB" sz="2000" b="1" dirty="0"/>
              <a:t>Extension: </a:t>
            </a:r>
          </a:p>
          <a:p>
            <a:r>
              <a:rPr lang="en-GB" sz="2000" dirty="0"/>
              <a:t>Suggest where these phrases could appear in the text.</a:t>
            </a:r>
          </a:p>
          <a:p>
            <a:pPr marL="457200" indent="-457200">
              <a:buAutoNum type="alphaLcPeriod"/>
            </a:pPr>
            <a:r>
              <a:rPr lang="en-GB" sz="2000" dirty="0"/>
              <a:t>… </a:t>
            </a:r>
            <a:r>
              <a:rPr lang="en-GB" sz="2000" dirty="0" err="1"/>
              <a:t>en</a:t>
            </a:r>
            <a:r>
              <a:rPr lang="en-GB" sz="2000" dirty="0"/>
              <a:t> </a:t>
            </a:r>
            <a:r>
              <a:rPr lang="en-GB" sz="2000" dirty="0" err="1"/>
              <a:t>restaurantes</a:t>
            </a:r>
            <a:r>
              <a:rPr lang="en-GB" sz="2000" dirty="0"/>
              <a:t> </a:t>
            </a:r>
            <a:r>
              <a:rPr lang="en-GB" sz="2000" dirty="0" err="1"/>
              <a:t>cerca</a:t>
            </a:r>
            <a:r>
              <a:rPr lang="en-GB" sz="2000" dirty="0"/>
              <a:t> del Puerto…</a:t>
            </a:r>
          </a:p>
          <a:p>
            <a:pPr marL="457200" indent="-457200">
              <a:buAutoNum type="alphaLcPeriod"/>
            </a:pPr>
            <a:r>
              <a:rPr lang="en-GB" sz="2000" dirty="0"/>
              <a:t>… y </a:t>
            </a:r>
            <a:r>
              <a:rPr lang="en-GB" sz="2000" dirty="0" err="1"/>
              <a:t>queman</a:t>
            </a:r>
            <a:r>
              <a:rPr lang="en-GB" sz="2000" dirty="0"/>
              <a:t> las </a:t>
            </a:r>
            <a:r>
              <a:rPr lang="en-GB" sz="2000" dirty="0" err="1"/>
              <a:t>fallas</a:t>
            </a:r>
            <a:r>
              <a:rPr lang="en-GB" sz="2000" dirty="0"/>
              <a:t>… </a:t>
            </a:r>
          </a:p>
          <a:p>
            <a:pPr marL="457200" indent="-457200">
              <a:buAutoNum type="alphaLcPeriod"/>
            </a:pPr>
            <a:r>
              <a:rPr lang="en-GB" sz="2000" dirty="0"/>
              <a:t>… </a:t>
            </a:r>
            <a:r>
              <a:rPr lang="en-GB" sz="2000" dirty="0" err="1"/>
              <a:t>en</a:t>
            </a:r>
            <a:r>
              <a:rPr lang="en-GB" sz="2000" dirty="0"/>
              <a:t> un </a:t>
            </a:r>
            <a:r>
              <a:rPr lang="en-GB" sz="2000" dirty="0" err="1"/>
              <a:t>instante</a:t>
            </a:r>
            <a:r>
              <a:rPr lang="en-GB" sz="2000" dirty="0"/>
              <a:t>…</a:t>
            </a:r>
          </a:p>
          <a:p>
            <a:pPr marL="457200" indent="-457200">
              <a:buAutoNum type="alphaLcPeriod"/>
            </a:pPr>
            <a:r>
              <a:rPr lang="en-GB" sz="2000" dirty="0"/>
              <a:t>… es </a:t>
            </a:r>
            <a:r>
              <a:rPr lang="en-GB" sz="2000" dirty="0" err="1"/>
              <a:t>muy</a:t>
            </a:r>
            <a:r>
              <a:rPr lang="en-GB" sz="2000" dirty="0"/>
              <a:t> </a:t>
            </a:r>
            <a:r>
              <a:rPr lang="en-GB" sz="2000" dirty="0" err="1"/>
              <a:t>lindo</a:t>
            </a:r>
            <a:r>
              <a:rPr lang="en-GB" sz="2000" dirty="0"/>
              <a:t> </a:t>
            </a:r>
            <a:r>
              <a:rPr lang="en-GB" sz="2000" dirty="0" err="1"/>
              <a:t>porque</a:t>
            </a:r>
            <a:r>
              <a:rPr lang="en-GB" sz="2000" dirty="0"/>
              <a:t>…</a:t>
            </a:r>
          </a:p>
          <a:p>
            <a:pPr marL="457200" indent="-457200">
              <a:buAutoNum type="alphaLcPeriod"/>
            </a:pPr>
            <a:r>
              <a:rPr lang="en-GB" sz="2000" dirty="0"/>
              <a:t>… </a:t>
            </a:r>
            <a:r>
              <a:rPr lang="en-GB" sz="2000" dirty="0" err="1"/>
              <a:t>su</a:t>
            </a:r>
            <a:r>
              <a:rPr lang="en-GB" sz="2000" dirty="0"/>
              <a:t> </a:t>
            </a:r>
            <a:r>
              <a:rPr lang="en-GB" sz="2000" dirty="0" err="1"/>
              <a:t>calidad</a:t>
            </a:r>
            <a:r>
              <a:rPr lang="en-GB" sz="2000" dirty="0"/>
              <a:t>…</a:t>
            </a:r>
          </a:p>
          <a:p>
            <a:pPr marL="457200" indent="-457200">
              <a:buAutoNum type="alphaLcPeriod"/>
            </a:pPr>
            <a:r>
              <a:rPr lang="en-GB" sz="2000" dirty="0"/>
              <a:t>… con la </a:t>
            </a:r>
            <a:r>
              <a:rPr lang="en-GB" sz="2000" dirty="0" err="1"/>
              <a:t>arquitectura</a:t>
            </a:r>
            <a:r>
              <a:rPr lang="en-GB" sz="2000" dirty="0"/>
              <a:t> </a:t>
            </a:r>
            <a:r>
              <a:rPr lang="en-GB" sz="2000" dirty="0" err="1"/>
              <a:t>valenciana</a:t>
            </a:r>
            <a:r>
              <a:rPr lang="en-GB" sz="2000" dirty="0"/>
              <a:t> </a:t>
            </a:r>
            <a:r>
              <a:rPr lang="en-GB" sz="2000" dirty="0" err="1"/>
              <a:t>en</a:t>
            </a:r>
            <a:r>
              <a:rPr lang="en-GB" sz="2000" dirty="0"/>
              <a:t> </a:t>
            </a:r>
            <a:r>
              <a:rPr lang="en-GB" sz="2000" dirty="0" err="1"/>
              <a:t>su</a:t>
            </a:r>
            <a:r>
              <a:rPr lang="en-GB" sz="2000" dirty="0"/>
              <a:t> </a:t>
            </a:r>
            <a:r>
              <a:rPr lang="en-GB" sz="2000" dirty="0" err="1"/>
              <a:t>entorno</a:t>
            </a:r>
            <a:r>
              <a:rPr lang="en-GB" sz="2000" dirty="0"/>
              <a:t>.</a:t>
            </a:r>
          </a:p>
        </p:txBody>
      </p:sp>
    </p:spTree>
    <p:extLst>
      <p:ext uri="{BB962C8B-B14F-4D97-AF65-F5344CB8AC3E}">
        <p14:creationId xmlns:p14="http://schemas.microsoft.com/office/powerpoint/2010/main" val="213113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5" grpId="0" animBg="1"/>
      <p:bldP spid="26" grpId="0" animBg="1"/>
      <p:bldP spid="27" grpId="0" animBg="1"/>
      <p:bldP spid="28" grpId="0" animBg="1"/>
      <p:bldP spid="29" grpId="0"/>
      <p:bldP spid="30" grpId="0"/>
      <p:bldP spid="31" grpId="0"/>
      <p:bldP spid="32" grpId="0"/>
      <p:bldP spid="9" grpId="0"/>
      <p:bldP spid="10" grpId="0"/>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7B9B2-EF86-04BB-6F2B-69D81F6C6E28}"/>
              </a:ext>
            </a:extLst>
          </p:cNvPr>
          <p:cNvSpPr>
            <a:spLocks noGrp="1"/>
          </p:cNvSpPr>
          <p:nvPr>
            <p:ph type="body" sz="quarter" idx="10"/>
          </p:nvPr>
        </p:nvSpPr>
        <p:spPr>
          <a:xfrm>
            <a:off x="217450" y="1526124"/>
            <a:ext cx="12191427" cy="826137"/>
          </a:xfrm>
        </p:spPr>
        <p:txBody>
          <a:bodyPr>
            <a:normAutofit/>
          </a:bodyPr>
          <a:lstStyle/>
          <a:p>
            <a:r>
              <a:rPr lang="es-ES" sz="2600" dirty="0">
                <a:latin typeface="+mn-lt"/>
              </a:rPr>
              <a:t>In statements, to say ‘some’ before a masculine singular noun use ‘algún’.</a:t>
            </a:r>
          </a:p>
        </p:txBody>
      </p:sp>
      <p:sp>
        <p:nvSpPr>
          <p:cNvPr id="2" name="Title 1">
            <a:extLst>
              <a:ext uri="{FF2B5EF4-FFF2-40B4-BE49-F238E27FC236}">
                <a16:creationId xmlns:a16="http://schemas.microsoft.com/office/drawing/2014/main" id="{1A514064-DCAA-EB42-14E4-1576A594275C}"/>
              </a:ext>
            </a:extLst>
          </p:cNvPr>
          <p:cNvSpPr>
            <a:spLocks noGrp="1"/>
          </p:cNvSpPr>
          <p:nvPr>
            <p:ph type="title"/>
          </p:nvPr>
        </p:nvSpPr>
        <p:spPr>
          <a:xfrm>
            <a:off x="0" y="213557"/>
            <a:ext cx="5870302" cy="647577"/>
          </a:xfrm>
        </p:spPr>
        <p:txBody>
          <a:bodyPr>
            <a:normAutofit/>
          </a:bodyPr>
          <a:lstStyle/>
          <a:p>
            <a:r>
              <a:rPr lang="en-ES" sz="2800" dirty="0"/>
              <a:t>Using ‘algún’ and ‘alguna’</a:t>
            </a:r>
          </a:p>
        </p:txBody>
      </p:sp>
      <p:sp>
        <p:nvSpPr>
          <p:cNvPr id="4" name="Rounded Rectangle 11">
            <a:extLst>
              <a:ext uri="{FF2B5EF4-FFF2-40B4-BE49-F238E27FC236}">
                <a16:creationId xmlns:a16="http://schemas.microsoft.com/office/drawing/2014/main" id="{7F67AA05-7583-E91E-D6A6-0E4BDCFC7FED}"/>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6" name="Content Placeholder 2">
            <a:extLst>
              <a:ext uri="{FF2B5EF4-FFF2-40B4-BE49-F238E27FC236}">
                <a16:creationId xmlns:a16="http://schemas.microsoft.com/office/drawing/2014/main" id="{F10B4206-6EB5-84B9-7A8A-1D46BA519958}"/>
              </a:ext>
            </a:extLst>
          </p:cNvPr>
          <p:cNvSpPr txBox="1">
            <a:spLocks/>
          </p:cNvSpPr>
          <p:nvPr/>
        </p:nvSpPr>
        <p:spPr>
          <a:xfrm>
            <a:off x="217450" y="2696097"/>
            <a:ext cx="5386851" cy="679399"/>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Había </a:t>
            </a:r>
            <a:r>
              <a:rPr lang="es-ES" sz="2600" b="1" dirty="0">
                <a:latin typeface="+mn-lt"/>
              </a:rPr>
              <a:t>algún</a:t>
            </a:r>
            <a:r>
              <a:rPr lang="es-ES" sz="2600" dirty="0">
                <a:latin typeface="+mn-lt"/>
              </a:rPr>
              <a:t> problema con el tren.  </a:t>
            </a:r>
          </a:p>
        </p:txBody>
      </p:sp>
      <p:sp>
        <p:nvSpPr>
          <p:cNvPr id="10" name="Content Placeholder 2">
            <a:extLst>
              <a:ext uri="{FF2B5EF4-FFF2-40B4-BE49-F238E27FC236}">
                <a16:creationId xmlns:a16="http://schemas.microsoft.com/office/drawing/2014/main" id="{CA1A70C7-93D9-893B-2FB6-390F0C38B20C}"/>
              </a:ext>
            </a:extLst>
          </p:cNvPr>
          <p:cNvSpPr txBox="1">
            <a:spLocks/>
          </p:cNvSpPr>
          <p:nvPr/>
        </p:nvSpPr>
        <p:spPr>
          <a:xfrm>
            <a:off x="217450" y="4998548"/>
            <a:ext cx="5386851" cy="8309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Encontré </a:t>
            </a:r>
            <a:r>
              <a:rPr lang="es-ES" sz="2600" b="1" dirty="0">
                <a:latin typeface="+mn-lt"/>
              </a:rPr>
              <a:t>alguna</a:t>
            </a:r>
            <a:r>
              <a:rPr lang="es-ES" sz="2600" dirty="0">
                <a:latin typeface="+mn-lt"/>
              </a:rPr>
              <a:t> </a:t>
            </a:r>
            <a:r>
              <a:rPr lang="es-ES" sz="2600" dirty="0">
                <a:solidFill>
                  <a:srgbClr val="514F4F"/>
                </a:solidFill>
                <a:latin typeface="+mn-lt"/>
              </a:rPr>
              <a:t>información</a:t>
            </a:r>
            <a:r>
              <a:rPr lang="es-ES" sz="2600" dirty="0">
                <a:latin typeface="+mn-lt"/>
              </a:rPr>
              <a:t> sobre la ciudad.  </a:t>
            </a:r>
          </a:p>
        </p:txBody>
      </p:sp>
      <p:sp>
        <p:nvSpPr>
          <p:cNvPr id="11" name="Content Placeholder 2">
            <a:extLst>
              <a:ext uri="{FF2B5EF4-FFF2-40B4-BE49-F238E27FC236}">
                <a16:creationId xmlns:a16="http://schemas.microsoft.com/office/drawing/2014/main" id="{A34964FF-50A8-D660-0B4B-E093DBB669D9}"/>
              </a:ext>
            </a:extLst>
          </p:cNvPr>
          <p:cNvSpPr txBox="1">
            <a:spLocks/>
          </p:cNvSpPr>
          <p:nvPr/>
        </p:nvSpPr>
        <p:spPr>
          <a:xfrm>
            <a:off x="217450" y="3841812"/>
            <a:ext cx="11134154" cy="69859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To say ‘some’ before a feminine singular noun use ‘alguna’.</a:t>
            </a:r>
          </a:p>
        </p:txBody>
      </p:sp>
      <p:sp>
        <p:nvSpPr>
          <p:cNvPr id="13" name="TextBox 12">
            <a:extLst>
              <a:ext uri="{FF2B5EF4-FFF2-40B4-BE49-F238E27FC236}">
                <a16:creationId xmlns:a16="http://schemas.microsoft.com/office/drawing/2014/main" id="{CF2537CA-C54D-A559-EC3D-82AA2C28C4E5}"/>
              </a:ext>
            </a:extLst>
          </p:cNvPr>
          <p:cNvSpPr txBox="1"/>
          <p:nvPr/>
        </p:nvSpPr>
        <p:spPr>
          <a:xfrm>
            <a:off x="6200609" y="2547462"/>
            <a:ext cx="5182758" cy="892552"/>
          </a:xfrm>
          <a:prstGeom prst="rect">
            <a:avLst/>
          </a:prstGeom>
          <a:noFill/>
        </p:spPr>
        <p:txBody>
          <a:bodyPr wrap="square" rtlCol="0">
            <a:spAutoFit/>
          </a:bodyPr>
          <a:lstStyle/>
          <a:p>
            <a:r>
              <a:rPr lang="en-ES" sz="2600" dirty="0">
                <a:solidFill>
                  <a:srgbClr val="514F4F"/>
                </a:solidFill>
              </a:rPr>
              <a:t>There was </a:t>
            </a:r>
            <a:r>
              <a:rPr lang="en-ES" sz="2600" b="1" dirty="0">
                <a:solidFill>
                  <a:srgbClr val="514F4F"/>
                </a:solidFill>
              </a:rPr>
              <a:t>some</a:t>
            </a:r>
            <a:r>
              <a:rPr lang="en-ES" sz="2600" dirty="0">
                <a:solidFill>
                  <a:srgbClr val="514F4F"/>
                </a:solidFill>
              </a:rPr>
              <a:t> problem with the train.</a:t>
            </a:r>
          </a:p>
        </p:txBody>
      </p:sp>
      <p:sp>
        <p:nvSpPr>
          <p:cNvPr id="14" name="TextBox 13">
            <a:extLst>
              <a:ext uri="{FF2B5EF4-FFF2-40B4-BE49-F238E27FC236}">
                <a16:creationId xmlns:a16="http://schemas.microsoft.com/office/drawing/2014/main" id="{C930D645-73FB-8F19-C4E4-99246B1DE24F}"/>
              </a:ext>
            </a:extLst>
          </p:cNvPr>
          <p:cNvSpPr txBox="1"/>
          <p:nvPr/>
        </p:nvSpPr>
        <p:spPr>
          <a:xfrm>
            <a:off x="6200609" y="4942208"/>
            <a:ext cx="5147460" cy="892552"/>
          </a:xfrm>
          <a:prstGeom prst="rect">
            <a:avLst/>
          </a:prstGeom>
          <a:noFill/>
        </p:spPr>
        <p:txBody>
          <a:bodyPr wrap="square" rtlCol="0">
            <a:spAutoFit/>
          </a:bodyPr>
          <a:lstStyle/>
          <a:p>
            <a:r>
              <a:rPr lang="en-ES" sz="2600" dirty="0">
                <a:solidFill>
                  <a:srgbClr val="514F4F"/>
                </a:solidFill>
              </a:rPr>
              <a:t>I found </a:t>
            </a:r>
            <a:r>
              <a:rPr lang="en-ES" sz="2600" b="1" dirty="0">
                <a:solidFill>
                  <a:srgbClr val="514F4F"/>
                </a:solidFill>
              </a:rPr>
              <a:t>some</a:t>
            </a:r>
            <a:r>
              <a:rPr lang="en-ES" sz="2600" dirty="0">
                <a:solidFill>
                  <a:srgbClr val="514F4F"/>
                </a:solidFill>
              </a:rPr>
              <a:t> information about the city.</a:t>
            </a:r>
          </a:p>
        </p:txBody>
      </p:sp>
      <p:cxnSp>
        <p:nvCxnSpPr>
          <p:cNvPr id="17" name="Straight Arrow Connector 16">
            <a:extLst>
              <a:ext uri="{FF2B5EF4-FFF2-40B4-BE49-F238E27FC236}">
                <a16:creationId xmlns:a16="http://schemas.microsoft.com/office/drawing/2014/main" id="{9F8E85B7-F7BC-B53D-8398-4EFBEF04D212}"/>
              </a:ext>
            </a:extLst>
          </p:cNvPr>
          <p:cNvCxnSpPr>
            <a:cxnSpLocks/>
          </p:cNvCxnSpPr>
          <p:nvPr/>
        </p:nvCxnSpPr>
        <p:spPr>
          <a:xfrm>
            <a:off x="5566479" y="2993738"/>
            <a:ext cx="593405"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C74B463-BD65-4FC1-05E7-C04A9DAFC5C4}"/>
              </a:ext>
            </a:extLst>
          </p:cNvPr>
          <p:cNvCxnSpPr>
            <a:cxnSpLocks/>
          </p:cNvCxnSpPr>
          <p:nvPr/>
        </p:nvCxnSpPr>
        <p:spPr>
          <a:xfrm>
            <a:off x="5566479" y="5318094"/>
            <a:ext cx="593405"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21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10" grpId="0"/>
      <p:bldP spid="11"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C51E7-D694-238E-BD46-D222040CE87B}"/>
              </a:ext>
            </a:extLst>
          </p:cNvPr>
          <p:cNvSpPr>
            <a:spLocks noGrp="1"/>
          </p:cNvSpPr>
          <p:nvPr>
            <p:ph type="title"/>
          </p:nvPr>
        </p:nvSpPr>
        <p:spPr>
          <a:xfrm>
            <a:off x="0" y="213557"/>
            <a:ext cx="7181032" cy="647577"/>
          </a:xfrm>
        </p:spPr>
        <p:txBody>
          <a:bodyPr>
            <a:normAutofit/>
          </a:bodyPr>
          <a:lstStyle/>
          <a:p>
            <a:r>
              <a:rPr lang="en-ES" dirty="0"/>
              <a:t>Un viaje para ver las Fallas</a:t>
            </a:r>
            <a:r>
              <a:rPr lang="en-GB" dirty="0"/>
              <a:t> (1)</a:t>
            </a:r>
            <a:endParaRPr lang="en-ES" dirty="0"/>
          </a:p>
        </p:txBody>
      </p:sp>
      <p:sp>
        <p:nvSpPr>
          <p:cNvPr id="4" name="Rounded Rectangle 11">
            <a:extLst>
              <a:ext uri="{FF2B5EF4-FFF2-40B4-BE49-F238E27FC236}">
                <a16:creationId xmlns:a16="http://schemas.microsoft.com/office/drawing/2014/main" id="{B9E69B25-46B0-4CFD-9FA0-3566F84A5CEF}"/>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2" name="TextBox 11">
            <a:extLst>
              <a:ext uri="{FF2B5EF4-FFF2-40B4-BE49-F238E27FC236}">
                <a16:creationId xmlns:a16="http://schemas.microsoft.com/office/drawing/2014/main" id="{734D3BD4-D3A0-A32C-4253-02EF8FC3BD52}"/>
              </a:ext>
            </a:extLst>
          </p:cNvPr>
          <p:cNvSpPr txBox="1"/>
          <p:nvPr/>
        </p:nvSpPr>
        <p:spPr>
          <a:xfrm>
            <a:off x="332267" y="4032830"/>
            <a:ext cx="11928144" cy="430887"/>
          </a:xfrm>
          <a:prstGeom prst="rect">
            <a:avLst/>
          </a:prstGeom>
          <a:noFill/>
        </p:spPr>
        <p:txBody>
          <a:bodyPr wrap="square" rtlCol="0">
            <a:spAutoFit/>
          </a:bodyPr>
          <a:lstStyle/>
          <a:p>
            <a:r>
              <a:rPr lang="en-ES" sz="2200" dirty="0"/>
              <a:t>4. Cuando llegaste buscaste </a:t>
            </a:r>
            <a:r>
              <a:rPr lang="en-ES" sz="2200" u="sng" dirty="0"/>
              <a:t>algún</a:t>
            </a:r>
            <a:r>
              <a:rPr lang="en-ES" sz="2200" dirty="0"/>
              <a:t>                                   agradable.</a:t>
            </a:r>
          </a:p>
        </p:txBody>
      </p:sp>
      <p:sp>
        <p:nvSpPr>
          <p:cNvPr id="14" name="TextBox 13">
            <a:extLst>
              <a:ext uri="{FF2B5EF4-FFF2-40B4-BE49-F238E27FC236}">
                <a16:creationId xmlns:a16="http://schemas.microsoft.com/office/drawing/2014/main" id="{F57535D4-3551-78B0-BCB7-AA16BA4D78EA}"/>
              </a:ext>
            </a:extLst>
          </p:cNvPr>
          <p:cNvSpPr txBox="1"/>
          <p:nvPr/>
        </p:nvSpPr>
        <p:spPr>
          <a:xfrm>
            <a:off x="309459" y="1595292"/>
            <a:ext cx="10304941" cy="430887"/>
          </a:xfrm>
          <a:prstGeom prst="rect">
            <a:avLst/>
          </a:prstGeom>
          <a:noFill/>
        </p:spPr>
        <p:txBody>
          <a:bodyPr wrap="square" rtlCol="0">
            <a:spAutoFit/>
          </a:bodyPr>
          <a:lstStyle/>
          <a:p>
            <a:r>
              <a:rPr lang="en-ES" sz="2200" dirty="0"/>
              <a:t>1. El año pasado pensé “¡Quiero ver las Fallas </a:t>
            </a:r>
            <a:r>
              <a:rPr lang="en-ES" sz="2200" u="sng" dirty="0"/>
              <a:t>algún</a:t>
            </a:r>
            <a:r>
              <a:rPr lang="en-ES" sz="2200" dirty="0"/>
              <a:t> </a:t>
            </a:r>
          </a:p>
        </p:txBody>
      </p:sp>
      <p:sp>
        <p:nvSpPr>
          <p:cNvPr id="15" name="TextBox 14">
            <a:extLst>
              <a:ext uri="{FF2B5EF4-FFF2-40B4-BE49-F238E27FC236}">
                <a16:creationId xmlns:a16="http://schemas.microsoft.com/office/drawing/2014/main" id="{D8F973EB-2985-EBB1-A02B-18B1C8411D78}"/>
              </a:ext>
            </a:extLst>
          </p:cNvPr>
          <p:cNvSpPr txBox="1"/>
          <p:nvPr/>
        </p:nvSpPr>
        <p:spPr>
          <a:xfrm>
            <a:off x="83479" y="877794"/>
            <a:ext cx="12445270" cy="430887"/>
          </a:xfrm>
          <a:prstGeom prst="rect">
            <a:avLst/>
          </a:prstGeom>
          <a:noFill/>
        </p:spPr>
        <p:txBody>
          <a:bodyPr wrap="square" rtlCol="0">
            <a:spAutoFit/>
          </a:bodyPr>
          <a:lstStyle/>
          <a:p>
            <a:r>
              <a:rPr lang="en-ES" sz="2200" dirty="0"/>
              <a:t>Lee estos comentarios sobre un viaje para ver las Fallas. ¿Cuál es la opción correcta?</a:t>
            </a:r>
          </a:p>
        </p:txBody>
      </p:sp>
      <p:sp>
        <p:nvSpPr>
          <p:cNvPr id="17" name="TextBox 16">
            <a:extLst>
              <a:ext uri="{FF2B5EF4-FFF2-40B4-BE49-F238E27FC236}">
                <a16:creationId xmlns:a16="http://schemas.microsoft.com/office/drawing/2014/main" id="{2A97171F-0B52-06E9-9EED-F37A5EDCF022}"/>
              </a:ext>
            </a:extLst>
          </p:cNvPr>
          <p:cNvSpPr txBox="1"/>
          <p:nvPr/>
        </p:nvSpPr>
        <p:spPr>
          <a:xfrm>
            <a:off x="7414603" y="1388790"/>
            <a:ext cx="2686788" cy="769441"/>
          </a:xfrm>
          <a:prstGeom prst="rect">
            <a:avLst/>
          </a:prstGeom>
          <a:noFill/>
        </p:spPr>
        <p:txBody>
          <a:bodyPr wrap="square" rtlCol="0">
            <a:spAutoFit/>
          </a:bodyPr>
          <a:lstStyle/>
          <a:p>
            <a:pPr marL="342900" indent="-342900">
              <a:buAutoNum type="alphaLcParenR"/>
            </a:pPr>
            <a:r>
              <a:rPr lang="es-ES" sz="2200" b="1" dirty="0"/>
              <a:t>día (m)!”.</a:t>
            </a:r>
          </a:p>
          <a:p>
            <a:pPr marL="342900" indent="-342900">
              <a:buAutoNum type="alphaLcParenR"/>
            </a:pPr>
            <a:r>
              <a:rPr lang="es-ES" sz="2200" b="1" dirty="0"/>
              <a:t>vez (f)!”.</a:t>
            </a:r>
          </a:p>
        </p:txBody>
      </p:sp>
      <p:sp>
        <p:nvSpPr>
          <p:cNvPr id="18" name="TextBox 17">
            <a:extLst>
              <a:ext uri="{FF2B5EF4-FFF2-40B4-BE49-F238E27FC236}">
                <a16:creationId xmlns:a16="http://schemas.microsoft.com/office/drawing/2014/main" id="{D8E3BC3D-F4D6-4F2E-6124-25431AF10C88}"/>
              </a:ext>
            </a:extLst>
          </p:cNvPr>
          <p:cNvSpPr txBox="1"/>
          <p:nvPr/>
        </p:nvSpPr>
        <p:spPr>
          <a:xfrm>
            <a:off x="332267" y="2291028"/>
            <a:ext cx="9573733" cy="769441"/>
          </a:xfrm>
          <a:prstGeom prst="rect">
            <a:avLst/>
          </a:prstGeom>
          <a:noFill/>
        </p:spPr>
        <p:txBody>
          <a:bodyPr wrap="square" rtlCol="0">
            <a:spAutoFit/>
          </a:bodyPr>
          <a:lstStyle/>
          <a:p>
            <a:r>
              <a:rPr lang="en-ES" sz="2200" dirty="0"/>
              <a:t>2. Entonces hablé con mi padre para reservar </a:t>
            </a:r>
            <a:r>
              <a:rPr lang="en-ES" sz="2200" u="sng" dirty="0"/>
              <a:t>alguna</a:t>
            </a:r>
            <a:r>
              <a:rPr lang="en-ES" sz="2200" dirty="0"/>
              <a:t>                        en Valencia durante la celebración.</a:t>
            </a:r>
          </a:p>
        </p:txBody>
      </p:sp>
      <p:sp>
        <p:nvSpPr>
          <p:cNvPr id="19" name="TextBox 18">
            <a:extLst>
              <a:ext uri="{FF2B5EF4-FFF2-40B4-BE49-F238E27FC236}">
                <a16:creationId xmlns:a16="http://schemas.microsoft.com/office/drawing/2014/main" id="{4800576C-3778-6987-C350-08D748A8F937}"/>
              </a:ext>
            </a:extLst>
          </p:cNvPr>
          <p:cNvSpPr txBox="1"/>
          <p:nvPr/>
        </p:nvSpPr>
        <p:spPr>
          <a:xfrm>
            <a:off x="7772383" y="2142366"/>
            <a:ext cx="1971228" cy="769441"/>
          </a:xfrm>
          <a:prstGeom prst="rect">
            <a:avLst/>
          </a:prstGeom>
          <a:noFill/>
        </p:spPr>
        <p:txBody>
          <a:bodyPr wrap="square" rtlCol="0">
            <a:spAutoFit/>
          </a:bodyPr>
          <a:lstStyle/>
          <a:p>
            <a:pPr marL="342900" indent="-342900">
              <a:buAutoNum type="alphaLcParenR"/>
            </a:pPr>
            <a:r>
              <a:rPr lang="es-ES" sz="2200" b="1" dirty="0"/>
              <a:t>hotel (m)</a:t>
            </a:r>
          </a:p>
          <a:p>
            <a:pPr marL="342900" indent="-342900">
              <a:buAutoNum type="alphaLcParenR"/>
            </a:pPr>
            <a:r>
              <a:rPr lang="es-ES" sz="2200" b="1" dirty="0"/>
              <a:t>casa (f)</a:t>
            </a:r>
          </a:p>
        </p:txBody>
      </p:sp>
      <p:sp>
        <p:nvSpPr>
          <p:cNvPr id="20" name="TextBox 19">
            <a:extLst>
              <a:ext uri="{FF2B5EF4-FFF2-40B4-BE49-F238E27FC236}">
                <a16:creationId xmlns:a16="http://schemas.microsoft.com/office/drawing/2014/main" id="{3129FC18-B1BD-B35A-7369-621FD4FB22BC}"/>
              </a:ext>
            </a:extLst>
          </p:cNvPr>
          <p:cNvSpPr txBox="1"/>
          <p:nvPr/>
        </p:nvSpPr>
        <p:spPr>
          <a:xfrm>
            <a:off x="332267" y="3172273"/>
            <a:ext cx="11221614" cy="430887"/>
          </a:xfrm>
          <a:prstGeom prst="rect">
            <a:avLst/>
          </a:prstGeom>
          <a:noFill/>
        </p:spPr>
        <p:txBody>
          <a:bodyPr wrap="square" rtlCol="0">
            <a:spAutoFit/>
          </a:bodyPr>
          <a:lstStyle/>
          <a:p>
            <a:r>
              <a:rPr lang="en-ES" sz="2200" dirty="0"/>
              <a:t>3. Buscó opciones en </a:t>
            </a:r>
            <a:r>
              <a:rPr lang="en-ES" sz="2200" u="sng" dirty="0"/>
              <a:t>alguna</a:t>
            </a:r>
            <a:r>
              <a:rPr lang="en-ES" sz="2200" dirty="0"/>
              <a:t>                        sin mucho ruido. ¡Algo difícil!</a:t>
            </a:r>
          </a:p>
        </p:txBody>
      </p:sp>
      <p:sp>
        <p:nvSpPr>
          <p:cNvPr id="21" name="TextBox 20">
            <a:extLst>
              <a:ext uri="{FF2B5EF4-FFF2-40B4-BE49-F238E27FC236}">
                <a16:creationId xmlns:a16="http://schemas.microsoft.com/office/drawing/2014/main" id="{74AC31FC-00A3-906E-1D2E-2B0C7128BC93}"/>
              </a:ext>
            </a:extLst>
          </p:cNvPr>
          <p:cNvSpPr txBox="1"/>
          <p:nvPr/>
        </p:nvSpPr>
        <p:spPr>
          <a:xfrm>
            <a:off x="4366791" y="3032341"/>
            <a:ext cx="1939323" cy="769441"/>
          </a:xfrm>
          <a:prstGeom prst="rect">
            <a:avLst/>
          </a:prstGeom>
          <a:noFill/>
        </p:spPr>
        <p:txBody>
          <a:bodyPr wrap="square" rtlCol="0">
            <a:spAutoFit/>
          </a:bodyPr>
          <a:lstStyle/>
          <a:p>
            <a:pPr marL="342900" indent="-342900">
              <a:buAutoNum type="alphaLcParenR"/>
            </a:pPr>
            <a:r>
              <a:rPr lang="es-ES" sz="2200" b="1" dirty="0"/>
              <a:t>zona (f)</a:t>
            </a:r>
          </a:p>
          <a:p>
            <a:pPr marL="342900" indent="-342900">
              <a:buAutoNum type="alphaLcParenR"/>
            </a:pPr>
            <a:r>
              <a:rPr lang="es-ES" sz="2200" b="1" dirty="0"/>
              <a:t>lugar (m)</a:t>
            </a:r>
          </a:p>
        </p:txBody>
      </p:sp>
      <p:sp>
        <p:nvSpPr>
          <p:cNvPr id="24" name="TextBox 23">
            <a:extLst>
              <a:ext uri="{FF2B5EF4-FFF2-40B4-BE49-F238E27FC236}">
                <a16:creationId xmlns:a16="http://schemas.microsoft.com/office/drawing/2014/main" id="{2C554DEB-A759-1CA9-BD30-18DCDEC3CA22}"/>
              </a:ext>
            </a:extLst>
          </p:cNvPr>
          <p:cNvSpPr txBox="1"/>
          <p:nvPr/>
        </p:nvSpPr>
        <p:spPr>
          <a:xfrm>
            <a:off x="332267" y="5704703"/>
            <a:ext cx="13100950" cy="430887"/>
          </a:xfrm>
          <a:prstGeom prst="rect">
            <a:avLst/>
          </a:prstGeom>
          <a:noFill/>
        </p:spPr>
        <p:txBody>
          <a:bodyPr wrap="square" rtlCol="0">
            <a:spAutoFit/>
          </a:bodyPr>
          <a:lstStyle/>
          <a:p>
            <a:r>
              <a:rPr lang="en-ES" sz="2200" dirty="0"/>
              <a:t>6. Caminaste por el barrio para encontrar </a:t>
            </a:r>
            <a:r>
              <a:rPr lang="en-ES" sz="2200" u="sng" dirty="0"/>
              <a:t>alguna</a:t>
            </a:r>
            <a:r>
              <a:rPr lang="en-ES" sz="2200" dirty="0"/>
              <a:t>                     </a:t>
            </a:r>
            <a:r>
              <a:rPr lang="en-GB" sz="2200" dirty="0"/>
              <a:t>y </a:t>
            </a:r>
            <a:r>
              <a:rPr lang="en-GB" sz="2200" dirty="0" err="1"/>
              <a:t>compraste</a:t>
            </a:r>
            <a:r>
              <a:rPr lang="en-ES" sz="2200" dirty="0"/>
              <a:t> buñuelos.</a:t>
            </a:r>
          </a:p>
        </p:txBody>
      </p:sp>
      <p:sp>
        <p:nvSpPr>
          <p:cNvPr id="25" name="TextBox 24">
            <a:extLst>
              <a:ext uri="{FF2B5EF4-FFF2-40B4-BE49-F238E27FC236}">
                <a16:creationId xmlns:a16="http://schemas.microsoft.com/office/drawing/2014/main" id="{6AA92110-43D1-FEA0-7E9F-EF18B3FB5F79}"/>
              </a:ext>
            </a:extLst>
          </p:cNvPr>
          <p:cNvSpPr txBox="1"/>
          <p:nvPr/>
        </p:nvSpPr>
        <p:spPr>
          <a:xfrm>
            <a:off x="7139869" y="5673913"/>
            <a:ext cx="1939323" cy="707886"/>
          </a:xfrm>
          <a:prstGeom prst="rect">
            <a:avLst/>
          </a:prstGeom>
          <a:noFill/>
        </p:spPr>
        <p:txBody>
          <a:bodyPr wrap="square" rtlCol="0">
            <a:spAutoFit/>
          </a:bodyPr>
          <a:lstStyle/>
          <a:p>
            <a:pPr marL="342900" indent="-342900">
              <a:buAutoNum type="alphaLcParenR"/>
            </a:pPr>
            <a:r>
              <a:rPr lang="es-ES" sz="2000" b="1" dirty="0"/>
              <a:t>café (m)</a:t>
            </a:r>
          </a:p>
          <a:p>
            <a:pPr marL="342900" indent="-342900">
              <a:buAutoNum type="alphaLcParenR"/>
            </a:pPr>
            <a:r>
              <a:rPr lang="es-ES" sz="2000" b="1" dirty="0"/>
              <a:t>tienda (f)</a:t>
            </a:r>
          </a:p>
        </p:txBody>
      </p:sp>
      <p:sp>
        <p:nvSpPr>
          <p:cNvPr id="26" name="TextBox 25">
            <a:extLst>
              <a:ext uri="{FF2B5EF4-FFF2-40B4-BE49-F238E27FC236}">
                <a16:creationId xmlns:a16="http://schemas.microsoft.com/office/drawing/2014/main" id="{FDE03665-4E3F-B531-4791-221ACC4DB448}"/>
              </a:ext>
            </a:extLst>
          </p:cNvPr>
          <p:cNvSpPr txBox="1"/>
          <p:nvPr/>
        </p:nvSpPr>
        <p:spPr>
          <a:xfrm>
            <a:off x="309459" y="4807773"/>
            <a:ext cx="9596541" cy="769441"/>
          </a:xfrm>
          <a:prstGeom prst="rect">
            <a:avLst/>
          </a:prstGeom>
          <a:noFill/>
        </p:spPr>
        <p:txBody>
          <a:bodyPr wrap="square" rtlCol="0">
            <a:spAutoFit/>
          </a:bodyPr>
          <a:lstStyle/>
          <a:p>
            <a:r>
              <a:rPr lang="en-ES" sz="2200" dirty="0"/>
              <a:t>5. En el mercado pregunté sobre </a:t>
            </a:r>
            <a:r>
              <a:rPr lang="en-ES" sz="2200" u="sng" dirty="0"/>
              <a:t>algún</a:t>
            </a:r>
            <a:r>
              <a:rPr lang="en-ES" sz="2200" dirty="0"/>
              <a:t>                       de bebida tradicional. ¡Descubrí la horchata!</a:t>
            </a:r>
          </a:p>
        </p:txBody>
      </p:sp>
      <p:sp>
        <p:nvSpPr>
          <p:cNvPr id="27" name="TextBox 26">
            <a:extLst>
              <a:ext uri="{FF2B5EF4-FFF2-40B4-BE49-F238E27FC236}">
                <a16:creationId xmlns:a16="http://schemas.microsoft.com/office/drawing/2014/main" id="{D29A295B-6895-3126-B3A1-919F82113824}"/>
              </a:ext>
            </a:extLst>
          </p:cNvPr>
          <p:cNvSpPr txBox="1"/>
          <p:nvPr/>
        </p:nvSpPr>
        <p:spPr>
          <a:xfrm>
            <a:off x="5800084" y="4709289"/>
            <a:ext cx="1939323" cy="769441"/>
          </a:xfrm>
          <a:prstGeom prst="rect">
            <a:avLst/>
          </a:prstGeom>
          <a:noFill/>
        </p:spPr>
        <p:txBody>
          <a:bodyPr wrap="square" rtlCol="0">
            <a:spAutoFit/>
          </a:bodyPr>
          <a:lstStyle/>
          <a:p>
            <a:pPr marL="342900" indent="-342900">
              <a:buAutoNum type="alphaLcParenR"/>
            </a:pPr>
            <a:r>
              <a:rPr lang="es-ES" sz="2200" b="1" dirty="0"/>
              <a:t>tipo (m)</a:t>
            </a:r>
          </a:p>
          <a:p>
            <a:pPr marL="342900" indent="-342900">
              <a:buAutoNum type="alphaLcParenR"/>
            </a:pPr>
            <a:r>
              <a:rPr lang="es-ES" sz="2200" b="1" dirty="0"/>
              <a:t>clase (f)</a:t>
            </a:r>
          </a:p>
        </p:txBody>
      </p:sp>
      <p:sp>
        <p:nvSpPr>
          <p:cNvPr id="28" name="TextBox 27">
            <a:extLst>
              <a:ext uri="{FF2B5EF4-FFF2-40B4-BE49-F238E27FC236}">
                <a16:creationId xmlns:a16="http://schemas.microsoft.com/office/drawing/2014/main" id="{B9418255-0F65-511F-97E7-2FBF13215C16}"/>
              </a:ext>
            </a:extLst>
          </p:cNvPr>
          <p:cNvSpPr txBox="1"/>
          <p:nvPr/>
        </p:nvSpPr>
        <p:spPr>
          <a:xfrm>
            <a:off x="5216031" y="3892339"/>
            <a:ext cx="3107427" cy="769441"/>
          </a:xfrm>
          <a:prstGeom prst="rect">
            <a:avLst/>
          </a:prstGeom>
          <a:noFill/>
        </p:spPr>
        <p:txBody>
          <a:bodyPr wrap="square" rtlCol="0">
            <a:spAutoFit/>
          </a:bodyPr>
          <a:lstStyle/>
          <a:p>
            <a:pPr marL="342900" indent="-342900">
              <a:buAutoNum type="alphaLcParenR"/>
            </a:pPr>
            <a:r>
              <a:rPr lang="es-ES" sz="2200" b="1" dirty="0"/>
              <a:t>vista (f)</a:t>
            </a:r>
          </a:p>
          <a:p>
            <a:pPr marL="342900" indent="-342900">
              <a:buAutoNum type="alphaLcParenR"/>
            </a:pPr>
            <a:r>
              <a:rPr lang="es-ES" sz="2200" b="1" dirty="0"/>
              <a:t>restaurante (m)</a:t>
            </a:r>
          </a:p>
        </p:txBody>
      </p:sp>
      <p:sp>
        <p:nvSpPr>
          <p:cNvPr id="22" name="Rectangle 21">
            <a:extLst>
              <a:ext uri="{FF2B5EF4-FFF2-40B4-BE49-F238E27FC236}">
                <a16:creationId xmlns:a16="http://schemas.microsoft.com/office/drawing/2014/main" id="{B8D0649D-DB95-4837-8EF0-4FA4B60DD608}"/>
              </a:ext>
            </a:extLst>
          </p:cNvPr>
          <p:cNvSpPr/>
          <p:nvPr/>
        </p:nvSpPr>
        <p:spPr>
          <a:xfrm>
            <a:off x="191701" y="1579363"/>
            <a:ext cx="438921" cy="43088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ES" sz="2400" b="1" dirty="0">
                <a:solidFill>
                  <a:srgbClr val="514F4F"/>
                </a:solidFill>
              </a:rPr>
              <a:t>1</a:t>
            </a:r>
          </a:p>
        </p:txBody>
      </p:sp>
      <p:sp>
        <p:nvSpPr>
          <p:cNvPr id="23" name="Rectangle 22">
            <a:extLst>
              <a:ext uri="{FF2B5EF4-FFF2-40B4-BE49-F238E27FC236}">
                <a16:creationId xmlns:a16="http://schemas.microsoft.com/office/drawing/2014/main" id="{D65CD525-3D70-4713-9408-8BDFC11007DC}"/>
              </a:ext>
            </a:extLst>
          </p:cNvPr>
          <p:cNvSpPr/>
          <p:nvPr/>
        </p:nvSpPr>
        <p:spPr>
          <a:xfrm>
            <a:off x="195831" y="2245222"/>
            <a:ext cx="438921" cy="43088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ES" sz="2400" b="1" dirty="0">
                <a:solidFill>
                  <a:srgbClr val="514F4F"/>
                </a:solidFill>
              </a:rPr>
              <a:t>2</a:t>
            </a:r>
          </a:p>
        </p:txBody>
      </p:sp>
      <p:sp>
        <p:nvSpPr>
          <p:cNvPr id="29" name="Rectangle 28">
            <a:extLst>
              <a:ext uri="{FF2B5EF4-FFF2-40B4-BE49-F238E27FC236}">
                <a16:creationId xmlns:a16="http://schemas.microsoft.com/office/drawing/2014/main" id="{DA0B17A2-8DFB-4DC0-9109-5D4AA45C9DE5}"/>
              </a:ext>
            </a:extLst>
          </p:cNvPr>
          <p:cNvSpPr/>
          <p:nvPr/>
        </p:nvSpPr>
        <p:spPr>
          <a:xfrm>
            <a:off x="191701" y="3111770"/>
            <a:ext cx="438921" cy="43088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ES" sz="2400" b="1" dirty="0">
                <a:solidFill>
                  <a:srgbClr val="514F4F"/>
                </a:solidFill>
              </a:rPr>
              <a:t>3</a:t>
            </a:r>
          </a:p>
        </p:txBody>
      </p:sp>
      <p:sp>
        <p:nvSpPr>
          <p:cNvPr id="31" name="Rectangle 30">
            <a:extLst>
              <a:ext uri="{FF2B5EF4-FFF2-40B4-BE49-F238E27FC236}">
                <a16:creationId xmlns:a16="http://schemas.microsoft.com/office/drawing/2014/main" id="{9BC25AB8-83D5-40B2-B029-2C637D521E38}"/>
              </a:ext>
            </a:extLst>
          </p:cNvPr>
          <p:cNvSpPr/>
          <p:nvPr/>
        </p:nvSpPr>
        <p:spPr>
          <a:xfrm>
            <a:off x="191701" y="4007908"/>
            <a:ext cx="438921" cy="43088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ES" sz="2400" b="1" dirty="0">
                <a:solidFill>
                  <a:srgbClr val="514F4F"/>
                </a:solidFill>
              </a:rPr>
              <a:t>4</a:t>
            </a:r>
          </a:p>
        </p:txBody>
      </p:sp>
      <p:sp>
        <p:nvSpPr>
          <p:cNvPr id="32" name="Rectangle 31">
            <a:extLst>
              <a:ext uri="{FF2B5EF4-FFF2-40B4-BE49-F238E27FC236}">
                <a16:creationId xmlns:a16="http://schemas.microsoft.com/office/drawing/2014/main" id="{CEDD0E29-9AFF-4CFE-BEA3-0E531364DCE3}"/>
              </a:ext>
            </a:extLst>
          </p:cNvPr>
          <p:cNvSpPr/>
          <p:nvPr/>
        </p:nvSpPr>
        <p:spPr>
          <a:xfrm>
            <a:off x="191701" y="4775633"/>
            <a:ext cx="438921" cy="43088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sz="2400" b="1" dirty="0">
                <a:solidFill>
                  <a:srgbClr val="514F4F"/>
                </a:solidFill>
              </a:rPr>
              <a:t>5</a:t>
            </a:r>
            <a:endParaRPr lang="en-ES" sz="2400" b="1" dirty="0">
              <a:solidFill>
                <a:srgbClr val="514F4F"/>
              </a:solidFill>
            </a:endParaRPr>
          </a:p>
        </p:txBody>
      </p:sp>
      <p:sp>
        <p:nvSpPr>
          <p:cNvPr id="33" name="Rectangle 32">
            <a:extLst>
              <a:ext uri="{FF2B5EF4-FFF2-40B4-BE49-F238E27FC236}">
                <a16:creationId xmlns:a16="http://schemas.microsoft.com/office/drawing/2014/main" id="{0C3AF1DD-8A54-4591-98C6-456EBE944DF0}"/>
              </a:ext>
            </a:extLst>
          </p:cNvPr>
          <p:cNvSpPr/>
          <p:nvPr/>
        </p:nvSpPr>
        <p:spPr>
          <a:xfrm>
            <a:off x="191701" y="5699144"/>
            <a:ext cx="438921" cy="43088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sz="2400" b="1" dirty="0">
                <a:solidFill>
                  <a:srgbClr val="514F4F"/>
                </a:solidFill>
              </a:rPr>
              <a:t>6</a:t>
            </a:r>
            <a:endParaRPr lang="en-ES" sz="2400" b="1" dirty="0">
              <a:solidFill>
                <a:srgbClr val="514F4F"/>
              </a:solidFill>
            </a:endParaRPr>
          </a:p>
        </p:txBody>
      </p:sp>
      <p:sp>
        <p:nvSpPr>
          <p:cNvPr id="5" name="Oval 4">
            <a:extLst>
              <a:ext uri="{FF2B5EF4-FFF2-40B4-BE49-F238E27FC236}">
                <a16:creationId xmlns:a16="http://schemas.microsoft.com/office/drawing/2014/main" id="{7423FD6A-DE46-4208-9A2A-ECB014C174D3}"/>
              </a:ext>
            </a:extLst>
          </p:cNvPr>
          <p:cNvSpPr/>
          <p:nvPr/>
        </p:nvSpPr>
        <p:spPr>
          <a:xfrm>
            <a:off x="7414603" y="1388790"/>
            <a:ext cx="438921" cy="456412"/>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D2600D1C-D974-4FD8-B3AA-1BD18715EE70}"/>
              </a:ext>
            </a:extLst>
          </p:cNvPr>
          <p:cNvSpPr/>
          <p:nvPr/>
        </p:nvSpPr>
        <p:spPr>
          <a:xfrm>
            <a:off x="7772383" y="2503626"/>
            <a:ext cx="438921" cy="456412"/>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479C56AD-C628-40B1-A882-EA42E18AA68A}"/>
              </a:ext>
            </a:extLst>
          </p:cNvPr>
          <p:cNvSpPr/>
          <p:nvPr/>
        </p:nvSpPr>
        <p:spPr>
          <a:xfrm>
            <a:off x="4366790" y="3050157"/>
            <a:ext cx="438921" cy="434015"/>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DA4A0320-C54D-46B2-BC6A-1270EFC8EB4A}"/>
              </a:ext>
            </a:extLst>
          </p:cNvPr>
          <p:cNvSpPr/>
          <p:nvPr/>
        </p:nvSpPr>
        <p:spPr>
          <a:xfrm>
            <a:off x="5216031" y="4277059"/>
            <a:ext cx="438921" cy="434015"/>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3DC76691-B5E8-4429-9859-5F0D4B815FF1}"/>
              </a:ext>
            </a:extLst>
          </p:cNvPr>
          <p:cNvSpPr/>
          <p:nvPr/>
        </p:nvSpPr>
        <p:spPr>
          <a:xfrm>
            <a:off x="5773084" y="4721978"/>
            <a:ext cx="438921" cy="434015"/>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33363DDD-EE12-444D-A5D7-55D35F54469F}"/>
              </a:ext>
            </a:extLst>
          </p:cNvPr>
          <p:cNvSpPr/>
          <p:nvPr/>
        </p:nvSpPr>
        <p:spPr>
          <a:xfrm>
            <a:off x="7118891" y="5949372"/>
            <a:ext cx="438921" cy="434015"/>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3208870D-B1F1-4A7E-91F6-228F3DCCAF73}"/>
              </a:ext>
            </a:extLst>
          </p:cNvPr>
          <p:cNvGrpSpPr/>
          <p:nvPr/>
        </p:nvGrpSpPr>
        <p:grpSpPr>
          <a:xfrm>
            <a:off x="9622360" y="3595612"/>
            <a:ext cx="2470071" cy="2094562"/>
            <a:chOff x="9474202" y="1333603"/>
            <a:chExt cx="2470071" cy="2094562"/>
          </a:xfrm>
        </p:grpSpPr>
        <p:grpSp>
          <p:nvGrpSpPr>
            <p:cNvPr id="7" name="Group 6">
              <a:extLst>
                <a:ext uri="{FF2B5EF4-FFF2-40B4-BE49-F238E27FC236}">
                  <a16:creationId xmlns:a16="http://schemas.microsoft.com/office/drawing/2014/main" id="{A4F8E096-F1B8-4868-BFD8-2F29392A5D4E}"/>
                </a:ext>
              </a:extLst>
            </p:cNvPr>
            <p:cNvGrpSpPr/>
            <p:nvPr/>
          </p:nvGrpSpPr>
          <p:grpSpPr>
            <a:xfrm>
              <a:off x="9474202" y="1333603"/>
              <a:ext cx="2470071" cy="2094562"/>
              <a:chOff x="12501482" y="4079633"/>
              <a:chExt cx="2839088" cy="1900573"/>
            </a:xfrm>
          </p:grpSpPr>
          <p:sp>
            <p:nvSpPr>
              <p:cNvPr id="6" name="Speech Bubble: Rectangle with Corners Rounded 5">
                <a:extLst>
                  <a:ext uri="{FF2B5EF4-FFF2-40B4-BE49-F238E27FC236}">
                    <a16:creationId xmlns:a16="http://schemas.microsoft.com/office/drawing/2014/main" id="{F563DE9A-5503-4A60-83B7-FBEDD4F22AE7}"/>
                  </a:ext>
                </a:extLst>
              </p:cNvPr>
              <p:cNvSpPr/>
              <p:nvPr/>
            </p:nvSpPr>
            <p:spPr>
              <a:xfrm>
                <a:off x="12501482" y="4079633"/>
                <a:ext cx="2839088" cy="1900573"/>
              </a:xfrm>
              <a:prstGeom prst="wedgeRoundRectCallout">
                <a:avLst>
                  <a:gd name="adj1" fmla="val -67470"/>
                  <a:gd name="adj2" fmla="val 2875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0" name="Picture 6" descr="File:Horchata (8508343768).jpg">
                <a:extLst>
                  <a:ext uri="{FF2B5EF4-FFF2-40B4-BE49-F238E27FC236}">
                    <a16:creationId xmlns:a16="http://schemas.microsoft.com/office/drawing/2014/main" id="{BB4DF12E-0CD6-484A-ADB5-D301C03C4A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34535" t="20279" r="26908" b="2406"/>
              <a:stretch/>
            </p:blipFill>
            <p:spPr bwMode="auto">
              <a:xfrm>
                <a:off x="14221874" y="4550560"/>
                <a:ext cx="991568" cy="1095271"/>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TextBox 38">
              <a:extLst>
                <a:ext uri="{FF2B5EF4-FFF2-40B4-BE49-F238E27FC236}">
                  <a16:creationId xmlns:a16="http://schemas.microsoft.com/office/drawing/2014/main" id="{B005CE39-4BAB-4AF3-A20D-80D80435C736}"/>
                </a:ext>
              </a:extLst>
            </p:cNvPr>
            <p:cNvSpPr txBox="1"/>
            <p:nvPr/>
          </p:nvSpPr>
          <p:spPr>
            <a:xfrm>
              <a:off x="9506968" y="1413333"/>
              <a:ext cx="1705932" cy="1938992"/>
            </a:xfrm>
            <a:prstGeom prst="rect">
              <a:avLst/>
            </a:prstGeom>
            <a:noFill/>
          </p:spPr>
          <p:txBody>
            <a:bodyPr wrap="square" rtlCol="0">
              <a:spAutoFit/>
            </a:bodyPr>
            <a:lstStyle/>
            <a:p>
              <a:r>
                <a:rPr lang="en-GB" sz="2000" b="1" dirty="0">
                  <a:solidFill>
                    <a:schemeClr val="bg1"/>
                  </a:solidFill>
                </a:rPr>
                <a:t>La horchata </a:t>
              </a:r>
              <a:r>
                <a:rPr lang="en-GB" sz="2000" dirty="0">
                  <a:solidFill>
                    <a:schemeClr val="bg1"/>
                  </a:solidFill>
                </a:rPr>
                <a:t>- typical Valencian drink </a:t>
              </a:r>
            </a:p>
            <a:p>
              <a:r>
                <a:rPr lang="en-GB" sz="2000" dirty="0">
                  <a:solidFill>
                    <a:schemeClr val="bg1"/>
                  </a:solidFill>
                </a:rPr>
                <a:t>made with almond milk</a:t>
              </a:r>
            </a:p>
          </p:txBody>
        </p:sp>
      </p:grpSp>
      <p:pic>
        <p:nvPicPr>
          <p:cNvPr id="1026" name="Picture 2" descr="Free photos of Carnival">
            <a:extLst>
              <a:ext uri="{FF2B5EF4-FFF2-40B4-BE49-F238E27FC236}">
                <a16:creationId xmlns:a16="http://schemas.microsoft.com/office/drawing/2014/main" id="{990BD43E-B4BC-40CC-BC06-6E458CD217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55126" y="1433134"/>
            <a:ext cx="2341043" cy="1550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61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animBg="1"/>
      <p:bldP spid="35" grpId="0" animBg="1"/>
      <p:bldP spid="36" grpId="0" animBg="1"/>
      <p:bldP spid="37"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98E5D2-49E3-91E8-995E-D2EA06D4F508}"/>
              </a:ext>
            </a:extLst>
          </p:cNvPr>
          <p:cNvSpPr/>
          <p:nvPr/>
        </p:nvSpPr>
        <p:spPr>
          <a:xfrm>
            <a:off x="0" y="0"/>
            <a:ext cx="12192000" cy="6386052"/>
          </a:xfrm>
          <a:prstGeom prst="rect">
            <a:avLst/>
          </a:prstGeom>
          <a:blipFill dpi="0" rotWithShape="1">
            <a:blip r:embed="rId3">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8E1C764-29A5-5930-3715-221F85259B02}"/>
              </a:ext>
            </a:extLst>
          </p:cNvPr>
          <p:cNvSpPr>
            <a:spLocks noGrp="1"/>
          </p:cNvSpPr>
          <p:nvPr>
            <p:ph type="title"/>
          </p:nvPr>
        </p:nvSpPr>
        <p:spPr>
          <a:xfrm>
            <a:off x="210465" y="298022"/>
            <a:ext cx="10515600" cy="747238"/>
          </a:xfrm>
        </p:spPr>
        <p:txBody>
          <a:bodyPr>
            <a:normAutofit/>
          </a:bodyPr>
          <a:lstStyle/>
          <a:p>
            <a:r>
              <a:rPr lang="en-ES" dirty="0"/>
              <a:t>¿</a:t>
            </a:r>
            <a:r>
              <a:rPr lang="es-ES" dirty="0"/>
              <a:t>Cómo dices estas palabras en inglés</a:t>
            </a:r>
            <a:r>
              <a:rPr lang="en-ES" dirty="0"/>
              <a:t>?</a:t>
            </a:r>
            <a:r>
              <a:rPr lang="en-GB" dirty="0"/>
              <a:t> </a:t>
            </a:r>
            <a:endParaRPr lang="en-ES" dirty="0"/>
          </a:p>
        </p:txBody>
      </p:sp>
      <p:sp>
        <p:nvSpPr>
          <p:cNvPr id="8" name="Rounded Rectangle 11">
            <a:extLst>
              <a:ext uri="{FF2B5EF4-FFF2-40B4-BE49-F238E27FC236}">
                <a16:creationId xmlns:a16="http://schemas.microsoft.com/office/drawing/2014/main" id="{14508201-39F6-C1E8-2CBD-B1EB9A7134BC}"/>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vocabulario</a:t>
            </a:r>
            <a:endParaRPr lang="en-GB" sz="2000" b="1" dirty="0">
              <a:solidFill>
                <a:prstClr val="white"/>
              </a:solidFill>
              <a:latin typeface="Century Gothic" panose="020B0502020202020204" pitchFamily="34" charset="0"/>
            </a:endParaRPr>
          </a:p>
        </p:txBody>
      </p:sp>
      <p:sp>
        <p:nvSpPr>
          <p:cNvPr id="14" name="Google Shape;1242;p22">
            <a:extLst>
              <a:ext uri="{FF2B5EF4-FFF2-40B4-BE49-F238E27FC236}">
                <a16:creationId xmlns:a16="http://schemas.microsoft.com/office/drawing/2014/main" id="{2CE0D973-FBAE-4B9E-A138-8F119D5756E7}"/>
              </a:ext>
            </a:extLst>
          </p:cNvPr>
          <p:cNvSpPr/>
          <p:nvPr/>
        </p:nvSpPr>
        <p:spPr>
          <a:xfrm>
            <a:off x="210465" y="15657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ea typeface="Century Gothic"/>
                <a:cs typeface="Century Gothic"/>
                <a:sym typeface="Century Gothic"/>
              </a:rPr>
              <a:t>train</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15" name="Google Shape;1243;p22">
            <a:extLst>
              <a:ext uri="{FF2B5EF4-FFF2-40B4-BE49-F238E27FC236}">
                <a16:creationId xmlns:a16="http://schemas.microsoft.com/office/drawing/2014/main" id="{6FF6BE0E-473C-4FDF-B9E3-2F945AAF0A3C}"/>
              </a:ext>
            </a:extLst>
          </p:cNvPr>
          <p:cNvSpPr/>
          <p:nvPr/>
        </p:nvSpPr>
        <p:spPr>
          <a:xfrm>
            <a:off x="2611639" y="15657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dirty="0">
                <a:latin typeface="Century Gothic"/>
                <a:ea typeface="Century Gothic"/>
                <a:cs typeface="Century Gothic"/>
                <a:sym typeface="Century Gothic"/>
              </a:rPr>
              <a:t>bad</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16" name="Google Shape;1244;p22">
            <a:extLst>
              <a:ext uri="{FF2B5EF4-FFF2-40B4-BE49-F238E27FC236}">
                <a16:creationId xmlns:a16="http://schemas.microsoft.com/office/drawing/2014/main" id="{14EA29F1-D62E-45A9-909B-7923FB2432E7}"/>
              </a:ext>
            </a:extLst>
          </p:cNvPr>
          <p:cNvSpPr/>
          <p:nvPr/>
        </p:nvSpPr>
        <p:spPr>
          <a:xfrm>
            <a:off x="5013188" y="1556656"/>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dirty="0">
                <a:latin typeface="Century Gothic"/>
                <a:ea typeface="+mn-ea"/>
                <a:sym typeface="Century Gothic"/>
              </a:rPr>
              <a:t>pretty, nice</a:t>
            </a:r>
            <a:endParaRPr kumimoji="0" lang="en-GB" sz="2400" b="0" i="0" u="none" strike="noStrike" kern="0" cap="none" spc="0" normalizeH="0" baseline="0" noProof="0" dirty="0">
              <a:ln>
                <a:noFill/>
              </a:ln>
              <a:effectLst/>
              <a:uLnTx/>
              <a:uFillTx/>
              <a:latin typeface="Arial"/>
              <a:ea typeface="+mn-ea"/>
              <a:cs typeface="Arial"/>
              <a:sym typeface="Arial"/>
            </a:endParaRPr>
          </a:p>
        </p:txBody>
      </p:sp>
      <p:sp>
        <p:nvSpPr>
          <p:cNvPr id="17" name="Google Shape;1245;p22">
            <a:extLst>
              <a:ext uri="{FF2B5EF4-FFF2-40B4-BE49-F238E27FC236}">
                <a16:creationId xmlns:a16="http://schemas.microsoft.com/office/drawing/2014/main" id="{62EAE4F1-6287-44D5-A13B-1124DB480B94}"/>
              </a:ext>
            </a:extLst>
          </p:cNvPr>
          <p:cNvSpPr/>
          <p:nvPr/>
        </p:nvSpPr>
        <p:spPr>
          <a:xfrm>
            <a:off x="7443032" y="15929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ea typeface="Century Gothic"/>
                <a:cs typeface="Century Gothic"/>
                <a:sym typeface="Century Gothic"/>
              </a:rPr>
              <a:t>to look for</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18" name="Google Shape;1246;p22">
            <a:extLst>
              <a:ext uri="{FF2B5EF4-FFF2-40B4-BE49-F238E27FC236}">
                <a16:creationId xmlns:a16="http://schemas.microsoft.com/office/drawing/2014/main" id="{E3FB0A3C-07A4-4D54-A321-014220A667C4}"/>
              </a:ext>
            </a:extLst>
          </p:cNvPr>
          <p:cNvSpPr/>
          <p:nvPr/>
        </p:nvSpPr>
        <p:spPr>
          <a:xfrm>
            <a:off x="210465" y="27825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cs typeface="Arial"/>
                <a:sym typeface="Century Gothic"/>
              </a:rPr>
              <a:t>wonderful, </a:t>
            </a:r>
            <a:r>
              <a:rPr lang="en-GB" sz="2400" kern="0" dirty="0" err="1">
                <a:latin typeface="Century Gothic"/>
                <a:cs typeface="Arial"/>
                <a:sym typeface="Century Gothic"/>
              </a:rPr>
              <a:t>marvelous</a:t>
            </a:r>
            <a:endParaRPr kumimoji="0" lang="en-GB" sz="2400" b="0" i="0" u="none" strike="noStrike" kern="0" cap="none" spc="0" normalizeH="0" baseline="0" noProof="0" dirty="0">
              <a:ln>
                <a:noFill/>
              </a:ln>
              <a:effectLst/>
              <a:uLnTx/>
              <a:uFillTx/>
              <a:latin typeface="Arial"/>
              <a:cs typeface="Arial"/>
              <a:sym typeface="Arial"/>
            </a:endParaRPr>
          </a:p>
        </p:txBody>
      </p:sp>
      <p:sp>
        <p:nvSpPr>
          <p:cNvPr id="19" name="Google Shape;1247;p22">
            <a:extLst>
              <a:ext uri="{FF2B5EF4-FFF2-40B4-BE49-F238E27FC236}">
                <a16:creationId xmlns:a16="http://schemas.microsoft.com/office/drawing/2014/main" id="{84D91306-D199-43A3-B8EA-A63DD71B2D18}"/>
              </a:ext>
            </a:extLst>
          </p:cNvPr>
          <p:cNvSpPr/>
          <p:nvPr/>
        </p:nvSpPr>
        <p:spPr>
          <a:xfrm>
            <a:off x="2611639" y="27825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ea typeface="Century Gothic"/>
                <a:cs typeface="Century Gothic"/>
                <a:sym typeface="Century Gothic"/>
              </a:rPr>
              <a:t>trip, journey</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20" name="Google Shape;1248;p22">
            <a:extLst>
              <a:ext uri="{FF2B5EF4-FFF2-40B4-BE49-F238E27FC236}">
                <a16:creationId xmlns:a16="http://schemas.microsoft.com/office/drawing/2014/main" id="{DCEA3F93-0B13-443B-ADA1-78873EFE8ECC}"/>
              </a:ext>
            </a:extLst>
          </p:cNvPr>
          <p:cNvSpPr/>
          <p:nvPr/>
        </p:nvSpPr>
        <p:spPr>
          <a:xfrm>
            <a:off x="5013188" y="2773456"/>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left</a:t>
            </a:r>
          </a:p>
        </p:txBody>
      </p:sp>
      <p:sp>
        <p:nvSpPr>
          <p:cNvPr id="21" name="Google Shape;1249;p22">
            <a:extLst>
              <a:ext uri="{FF2B5EF4-FFF2-40B4-BE49-F238E27FC236}">
                <a16:creationId xmlns:a16="http://schemas.microsoft.com/office/drawing/2014/main" id="{9D609E7C-4894-4318-8563-6718C3154796}"/>
              </a:ext>
            </a:extLst>
          </p:cNvPr>
          <p:cNvSpPr/>
          <p:nvPr/>
        </p:nvSpPr>
        <p:spPr>
          <a:xfrm>
            <a:off x="7443032" y="28097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arrive</a:t>
            </a:r>
          </a:p>
        </p:txBody>
      </p:sp>
      <p:sp>
        <p:nvSpPr>
          <p:cNvPr id="22" name="Google Shape;1250;p22">
            <a:extLst>
              <a:ext uri="{FF2B5EF4-FFF2-40B4-BE49-F238E27FC236}">
                <a16:creationId xmlns:a16="http://schemas.microsoft.com/office/drawing/2014/main" id="{22E9CF04-E910-4533-99CA-A898486E2709}"/>
              </a:ext>
            </a:extLst>
          </p:cNvPr>
          <p:cNvSpPr/>
          <p:nvPr/>
        </p:nvSpPr>
        <p:spPr>
          <a:xfrm>
            <a:off x="210465" y="39993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cs typeface="Arial"/>
                <a:sym typeface="Century Gothic"/>
              </a:rPr>
              <a:t>present</a:t>
            </a:r>
            <a:endParaRPr kumimoji="0" lang="en-GB" sz="2400" i="0" u="none" strike="noStrike" kern="0" cap="none" spc="0" normalizeH="0" baseline="0" noProof="0" dirty="0">
              <a:ln>
                <a:noFill/>
              </a:ln>
              <a:effectLst/>
              <a:uLnTx/>
              <a:uFillTx/>
              <a:latin typeface="Arial"/>
              <a:ea typeface="+mn-ea"/>
              <a:cs typeface="Arial"/>
              <a:sym typeface="Arial"/>
            </a:endParaRPr>
          </a:p>
        </p:txBody>
      </p:sp>
      <p:sp>
        <p:nvSpPr>
          <p:cNvPr id="23" name="Google Shape;1251;p22">
            <a:extLst>
              <a:ext uri="{FF2B5EF4-FFF2-40B4-BE49-F238E27FC236}">
                <a16:creationId xmlns:a16="http://schemas.microsoft.com/office/drawing/2014/main" id="{787F3945-1EDC-45FF-B0D1-A377588BCC16}"/>
              </a:ext>
            </a:extLst>
          </p:cNvPr>
          <p:cNvSpPr/>
          <p:nvPr/>
        </p:nvSpPr>
        <p:spPr>
          <a:xfrm>
            <a:off x="2611639" y="39993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view</a:t>
            </a:r>
            <a:endParaRPr kumimoji="0" lang="en-GB" sz="2400" b="0" i="0" u="none" strike="noStrike" kern="0" cap="none" spc="0" normalizeH="0" baseline="0" noProof="0" dirty="0">
              <a:ln>
                <a:noFill/>
              </a:ln>
              <a:effectLst/>
              <a:uLnTx/>
              <a:uFillTx/>
              <a:latin typeface="Arial"/>
              <a:cs typeface="Arial"/>
              <a:sym typeface="Arial"/>
            </a:endParaRPr>
          </a:p>
        </p:txBody>
      </p:sp>
      <p:sp>
        <p:nvSpPr>
          <p:cNvPr id="24" name="Google Shape;1252;p22">
            <a:extLst>
              <a:ext uri="{FF2B5EF4-FFF2-40B4-BE49-F238E27FC236}">
                <a16:creationId xmlns:a16="http://schemas.microsoft.com/office/drawing/2014/main" id="{4DC90E90-9A60-4855-B833-5861CA9DF7EF}"/>
              </a:ext>
            </a:extLst>
          </p:cNvPr>
          <p:cNvSpPr/>
          <p:nvPr/>
        </p:nvSpPr>
        <p:spPr>
          <a:xfrm>
            <a:off x="5013188" y="3990256"/>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long</a:t>
            </a:r>
          </a:p>
        </p:txBody>
      </p:sp>
      <p:sp>
        <p:nvSpPr>
          <p:cNvPr id="25" name="Google Shape;1253;p22">
            <a:extLst>
              <a:ext uri="{FF2B5EF4-FFF2-40B4-BE49-F238E27FC236}">
                <a16:creationId xmlns:a16="http://schemas.microsoft.com/office/drawing/2014/main" id="{B2B60A3B-1A48-4590-9B0D-0C93F3A03E1B}"/>
              </a:ext>
            </a:extLst>
          </p:cNvPr>
          <p:cNvSpPr/>
          <p:nvPr/>
        </p:nvSpPr>
        <p:spPr>
          <a:xfrm>
            <a:off x="7443032" y="40265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everywhere</a:t>
            </a:r>
            <a:endParaRPr kumimoji="0" lang="en-GB" sz="2400" b="0" i="0" u="none" strike="noStrike" kern="0" cap="none" spc="0" normalizeH="0" baseline="0" noProof="0" dirty="0">
              <a:ln>
                <a:noFill/>
              </a:ln>
              <a:effectLst/>
              <a:uLnTx/>
              <a:uFillTx/>
              <a:latin typeface="Arial"/>
              <a:cs typeface="Arial"/>
              <a:sym typeface="Arial"/>
            </a:endParaRPr>
          </a:p>
        </p:txBody>
      </p:sp>
      <p:sp>
        <p:nvSpPr>
          <p:cNvPr id="26" name="Google Shape;1254;p22">
            <a:extLst>
              <a:ext uri="{FF2B5EF4-FFF2-40B4-BE49-F238E27FC236}">
                <a16:creationId xmlns:a16="http://schemas.microsoft.com/office/drawing/2014/main" id="{30AEAB86-EFD8-4251-A2B8-EFC67B0AAA55}"/>
              </a:ext>
            </a:extLst>
          </p:cNvPr>
          <p:cNvSpPr/>
          <p:nvPr/>
        </p:nvSpPr>
        <p:spPr>
          <a:xfrm>
            <a:off x="210465" y="52161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to take out, obtain</a:t>
            </a:r>
          </a:p>
        </p:txBody>
      </p:sp>
      <p:sp>
        <p:nvSpPr>
          <p:cNvPr id="27" name="Google Shape;1255;p22">
            <a:extLst>
              <a:ext uri="{FF2B5EF4-FFF2-40B4-BE49-F238E27FC236}">
                <a16:creationId xmlns:a16="http://schemas.microsoft.com/office/drawing/2014/main" id="{EF803E8D-A075-458D-9AA4-69EF14A12CCF}"/>
              </a:ext>
            </a:extLst>
          </p:cNvPr>
          <p:cNvSpPr/>
          <p:nvPr/>
        </p:nvSpPr>
        <p:spPr>
          <a:xfrm>
            <a:off x="2611639" y="52161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city</a:t>
            </a:r>
            <a:endParaRPr kumimoji="0" lang="en-GB" sz="2400" b="0" i="0" u="none" strike="noStrike" kern="0" cap="none" spc="0" normalizeH="0" baseline="0" noProof="0" dirty="0">
              <a:ln>
                <a:noFill/>
              </a:ln>
              <a:effectLst/>
              <a:uLnTx/>
              <a:uFillTx/>
              <a:sym typeface="Arial"/>
            </a:endParaRPr>
          </a:p>
        </p:txBody>
      </p:sp>
      <p:sp>
        <p:nvSpPr>
          <p:cNvPr id="28" name="Google Shape;1256;p22">
            <a:extLst>
              <a:ext uri="{FF2B5EF4-FFF2-40B4-BE49-F238E27FC236}">
                <a16:creationId xmlns:a16="http://schemas.microsoft.com/office/drawing/2014/main" id="{3735C880-B55A-46FB-82A5-B4BDFAC03F17}"/>
              </a:ext>
            </a:extLst>
          </p:cNvPr>
          <p:cNvSpPr/>
          <p:nvPr/>
        </p:nvSpPr>
        <p:spPr>
          <a:xfrm>
            <a:off x="5013188" y="5207056"/>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600"/>
              <a:buFont typeface="Century Gothic"/>
              <a:buNone/>
              <a:tabLst/>
              <a:defRPr/>
            </a:pPr>
            <a:r>
              <a:rPr lang="en-GB" sz="2400" dirty="0">
                <a:latin typeface="Century Gothic"/>
                <a:ea typeface="Century Gothic"/>
                <a:cs typeface="Century Gothic"/>
                <a:sym typeface="Century Gothic"/>
              </a:rPr>
              <a:t>good</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29" name="Google Shape;1257;p22">
            <a:extLst>
              <a:ext uri="{FF2B5EF4-FFF2-40B4-BE49-F238E27FC236}">
                <a16:creationId xmlns:a16="http://schemas.microsoft.com/office/drawing/2014/main" id="{75F526BE-B852-4840-B5BD-53268862E4B9}"/>
              </a:ext>
            </a:extLst>
          </p:cNvPr>
          <p:cNvSpPr/>
          <p:nvPr/>
        </p:nvSpPr>
        <p:spPr>
          <a:xfrm>
            <a:off x="7443032" y="52433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to let, leave</a:t>
            </a:r>
          </a:p>
        </p:txBody>
      </p:sp>
      <p:sp>
        <p:nvSpPr>
          <p:cNvPr id="30" name="Google Shape;1258;p22">
            <a:extLst>
              <a:ext uri="{FF2B5EF4-FFF2-40B4-BE49-F238E27FC236}">
                <a16:creationId xmlns:a16="http://schemas.microsoft.com/office/drawing/2014/main" id="{DCE148AE-3EFD-409E-B086-3B69FFE49311}"/>
              </a:ext>
            </a:extLst>
          </p:cNvPr>
          <p:cNvSpPr/>
          <p:nvPr/>
        </p:nvSpPr>
        <p:spPr>
          <a:xfrm>
            <a:off x="214573" y="1547549"/>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noProof="0" dirty="0">
                <a:latin typeface="Century Gothic"/>
                <a:ea typeface="Century Gothic"/>
                <a:cs typeface="Century Gothic"/>
                <a:sym typeface="Century Gothic"/>
              </a:rPr>
              <a:t>el </a:t>
            </a:r>
            <a:r>
              <a:rPr lang="en-GB" sz="2400" noProof="0" dirty="0" err="1">
                <a:latin typeface="Century Gothic"/>
                <a:ea typeface="Century Gothic"/>
                <a:cs typeface="Century Gothic"/>
                <a:sym typeface="Century Gothic"/>
              </a:rPr>
              <a:t>tren</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31" name="Google Shape;1259;p22">
            <a:extLst>
              <a:ext uri="{FF2B5EF4-FFF2-40B4-BE49-F238E27FC236}">
                <a16:creationId xmlns:a16="http://schemas.microsoft.com/office/drawing/2014/main" id="{04878395-E66E-485A-9E6E-5303FD3B6C6E}"/>
              </a:ext>
            </a:extLst>
          </p:cNvPr>
          <p:cNvSpPr/>
          <p:nvPr/>
        </p:nvSpPr>
        <p:spPr>
          <a:xfrm>
            <a:off x="2609174" y="1557322"/>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a:ea typeface="+mn-ea"/>
                <a:cs typeface="+mn-cs"/>
              </a:rPr>
              <a:t>malo</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2" name="Google Shape;1260;p22">
            <a:extLst>
              <a:ext uri="{FF2B5EF4-FFF2-40B4-BE49-F238E27FC236}">
                <a16:creationId xmlns:a16="http://schemas.microsoft.com/office/drawing/2014/main" id="{7D57F6D4-EA94-4195-9EBE-E6802EF7B513}"/>
              </a:ext>
            </a:extLst>
          </p:cNvPr>
          <p:cNvSpPr/>
          <p:nvPr/>
        </p:nvSpPr>
        <p:spPr>
          <a:xfrm>
            <a:off x="5024618" y="1547549"/>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mn-ea"/>
                <a:cs typeface="+mn-cs"/>
              </a:rPr>
              <a:t>bonito</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3" name="Google Shape;1261;p22">
            <a:extLst>
              <a:ext uri="{FF2B5EF4-FFF2-40B4-BE49-F238E27FC236}">
                <a16:creationId xmlns:a16="http://schemas.microsoft.com/office/drawing/2014/main" id="{B0A8B883-168B-4C3B-B285-77F5897C3A39}"/>
              </a:ext>
            </a:extLst>
          </p:cNvPr>
          <p:cNvSpPr/>
          <p:nvPr/>
        </p:nvSpPr>
        <p:spPr>
          <a:xfrm>
            <a:off x="7440062" y="1583852"/>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noProof="0" dirty="0" err="1">
                <a:latin typeface="Century Gothic"/>
                <a:ea typeface="+mn-ea"/>
                <a:cs typeface="+mn-cs"/>
              </a:rPr>
              <a:t>buscar</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4" name="Google Shape;1262;p22">
            <a:extLst>
              <a:ext uri="{FF2B5EF4-FFF2-40B4-BE49-F238E27FC236}">
                <a16:creationId xmlns:a16="http://schemas.microsoft.com/office/drawing/2014/main" id="{E38CC204-1AF9-4F88-B787-C20573119DFF}"/>
              </a:ext>
            </a:extLst>
          </p:cNvPr>
          <p:cNvSpPr/>
          <p:nvPr/>
        </p:nvSpPr>
        <p:spPr>
          <a:xfrm>
            <a:off x="210465" y="2762026"/>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dirty="0" err="1">
                <a:latin typeface="Century Gothic"/>
                <a:ea typeface="Century Gothic"/>
                <a:cs typeface="Century Gothic"/>
                <a:sym typeface="Century Gothic"/>
              </a:rPr>
              <a:t>maravilloso</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35" name="Google Shape;1263;p22">
            <a:extLst>
              <a:ext uri="{FF2B5EF4-FFF2-40B4-BE49-F238E27FC236}">
                <a16:creationId xmlns:a16="http://schemas.microsoft.com/office/drawing/2014/main" id="{388DDBED-AF59-4C14-87BB-EE52ECFC065B}"/>
              </a:ext>
            </a:extLst>
          </p:cNvPr>
          <p:cNvSpPr/>
          <p:nvPr/>
        </p:nvSpPr>
        <p:spPr>
          <a:xfrm>
            <a:off x="2615346" y="2773456"/>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el </a:t>
            </a:r>
            <a:r>
              <a:rPr kumimoji="0" lang="en-GB" sz="2400" b="0" i="0" u="none" strike="noStrike" kern="1200" cap="none" spc="0" normalizeH="0" baseline="0" noProof="0" dirty="0" err="1">
                <a:ln>
                  <a:noFill/>
                </a:ln>
                <a:effectLst/>
                <a:uLnTx/>
                <a:uFillTx/>
                <a:latin typeface="Century Gothic"/>
                <a:ea typeface="+mn-ea"/>
                <a:cs typeface="+mn-cs"/>
              </a:rPr>
              <a:t>viaje</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6" name="Google Shape;1264;p22">
            <a:extLst>
              <a:ext uri="{FF2B5EF4-FFF2-40B4-BE49-F238E27FC236}">
                <a16:creationId xmlns:a16="http://schemas.microsoft.com/office/drawing/2014/main" id="{31E955D2-C095-444F-9783-A7FE2CD0D852}"/>
              </a:ext>
            </a:extLst>
          </p:cNvPr>
          <p:cNvSpPr/>
          <p:nvPr/>
        </p:nvSpPr>
        <p:spPr>
          <a:xfrm>
            <a:off x="5016332" y="2771225"/>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err="1">
                <a:latin typeface="Century Gothic"/>
                <a:ea typeface="+mn-ea"/>
                <a:cs typeface="+mn-cs"/>
              </a:rPr>
              <a:t>izquierda</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7" name="Google Shape;1265;p22">
            <a:extLst>
              <a:ext uri="{FF2B5EF4-FFF2-40B4-BE49-F238E27FC236}">
                <a16:creationId xmlns:a16="http://schemas.microsoft.com/office/drawing/2014/main" id="{BA9DC7C1-0CA9-4A4B-918A-A20F20B413FA}"/>
              </a:ext>
            </a:extLst>
          </p:cNvPr>
          <p:cNvSpPr/>
          <p:nvPr/>
        </p:nvSpPr>
        <p:spPr>
          <a:xfrm>
            <a:off x="7447701" y="2817961"/>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err="1">
                <a:latin typeface="Century Gothic"/>
                <a:ea typeface="+mn-ea"/>
                <a:cs typeface="+mn-cs"/>
              </a:rPr>
              <a:t>llegar</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8" name="Google Shape;1266;p22">
            <a:extLst>
              <a:ext uri="{FF2B5EF4-FFF2-40B4-BE49-F238E27FC236}">
                <a16:creationId xmlns:a16="http://schemas.microsoft.com/office/drawing/2014/main" id="{8D0A0823-98E1-4A43-B2A3-BAD8560E2E8C}"/>
              </a:ext>
            </a:extLst>
          </p:cNvPr>
          <p:cNvSpPr/>
          <p:nvPr/>
        </p:nvSpPr>
        <p:spPr>
          <a:xfrm>
            <a:off x="210465" y="3987517"/>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el </a:t>
            </a:r>
            <a:r>
              <a:rPr lang="en-GB" sz="2400" kern="1200" dirty="0">
                <a:latin typeface="Century Gothic"/>
                <a:ea typeface="+mn-ea"/>
                <a:cs typeface="+mn-cs"/>
              </a:rPr>
              <a:t>regalo</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9" name="Google Shape;1267;p22">
            <a:extLst>
              <a:ext uri="{FF2B5EF4-FFF2-40B4-BE49-F238E27FC236}">
                <a16:creationId xmlns:a16="http://schemas.microsoft.com/office/drawing/2014/main" id="{05D2894E-8560-4F27-A100-EBAC82EE6F88}"/>
              </a:ext>
            </a:extLst>
          </p:cNvPr>
          <p:cNvSpPr/>
          <p:nvPr/>
        </p:nvSpPr>
        <p:spPr>
          <a:xfrm>
            <a:off x="2623069" y="3987517"/>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la </a:t>
            </a:r>
            <a:r>
              <a:rPr kumimoji="0" lang="en-GB" sz="2400" b="0" i="0" u="none" strike="noStrike" kern="1200" cap="none" spc="0" normalizeH="0" baseline="0" noProof="0" dirty="0">
                <a:ln>
                  <a:noFill/>
                </a:ln>
                <a:effectLst/>
                <a:uLnTx/>
                <a:uFillTx/>
                <a:latin typeface="Century Gothic"/>
                <a:ea typeface="+mn-ea"/>
                <a:cs typeface="+mn-cs"/>
              </a:rPr>
              <a:t>vista</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0" name="Google Shape;1268;p22">
            <a:extLst>
              <a:ext uri="{FF2B5EF4-FFF2-40B4-BE49-F238E27FC236}">
                <a16:creationId xmlns:a16="http://schemas.microsoft.com/office/drawing/2014/main" id="{6ABD406D-1B67-45C7-8D8A-9CDDF72AD5C7}"/>
              </a:ext>
            </a:extLst>
          </p:cNvPr>
          <p:cNvSpPr/>
          <p:nvPr/>
        </p:nvSpPr>
        <p:spPr>
          <a:xfrm>
            <a:off x="5024243" y="3997132"/>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mn-ea"/>
                <a:cs typeface="+mn-cs"/>
              </a:rPr>
              <a:t>largo</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1" name="Google Shape;1269;p22">
            <a:extLst>
              <a:ext uri="{FF2B5EF4-FFF2-40B4-BE49-F238E27FC236}">
                <a16:creationId xmlns:a16="http://schemas.microsoft.com/office/drawing/2014/main" id="{32D03D25-FA5D-4DC9-8F30-2CE8ACAF28E6}"/>
              </a:ext>
            </a:extLst>
          </p:cNvPr>
          <p:cNvSpPr/>
          <p:nvPr/>
        </p:nvSpPr>
        <p:spPr>
          <a:xfrm>
            <a:off x="7453204" y="4023763"/>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por </a:t>
            </a:r>
            <a:r>
              <a:rPr lang="en-GB" sz="2400" kern="1200" dirty="0" err="1">
                <a:latin typeface="Century Gothic"/>
                <a:ea typeface="+mn-ea"/>
                <a:cs typeface="+mn-cs"/>
              </a:rPr>
              <a:t>todas</a:t>
            </a:r>
            <a:r>
              <a:rPr lang="en-GB" sz="2400" kern="1200" dirty="0">
                <a:latin typeface="Century Gothic"/>
                <a:ea typeface="+mn-ea"/>
                <a:cs typeface="+mn-cs"/>
              </a:rPr>
              <a:t> </a:t>
            </a:r>
            <a:r>
              <a:rPr lang="en-GB" sz="2400" kern="1200" dirty="0" err="1">
                <a:latin typeface="Century Gothic"/>
                <a:ea typeface="+mn-ea"/>
                <a:cs typeface="+mn-cs"/>
              </a:rPr>
              <a:t>partes</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2" name="Google Shape;1270;p22">
            <a:extLst>
              <a:ext uri="{FF2B5EF4-FFF2-40B4-BE49-F238E27FC236}">
                <a16:creationId xmlns:a16="http://schemas.microsoft.com/office/drawing/2014/main" id="{83D41E12-0A87-43F8-9B4B-06DF7810C124}"/>
              </a:ext>
            </a:extLst>
          </p:cNvPr>
          <p:cNvSpPr/>
          <p:nvPr/>
        </p:nvSpPr>
        <p:spPr>
          <a:xfrm>
            <a:off x="212552" y="5216036"/>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noProof="0" dirty="0" err="1">
                <a:latin typeface="Century Gothic"/>
              </a:rPr>
              <a:t>sacar</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3" name="Google Shape;1271;p22">
            <a:extLst>
              <a:ext uri="{FF2B5EF4-FFF2-40B4-BE49-F238E27FC236}">
                <a16:creationId xmlns:a16="http://schemas.microsoft.com/office/drawing/2014/main" id="{4A7657A2-6850-4946-9B80-435FE7DA70E3}"/>
              </a:ext>
            </a:extLst>
          </p:cNvPr>
          <p:cNvSpPr/>
          <p:nvPr/>
        </p:nvSpPr>
        <p:spPr>
          <a:xfrm>
            <a:off x="2609174" y="5207056"/>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la </a:t>
            </a:r>
            <a:r>
              <a:rPr kumimoji="0" lang="en-GB" sz="2400" b="0" i="0" u="none" strike="noStrike" kern="1200" cap="none" spc="0" normalizeH="0" baseline="0" noProof="0" dirty="0">
                <a:ln>
                  <a:noFill/>
                </a:ln>
                <a:effectLst/>
                <a:uLnTx/>
                <a:uFillTx/>
                <a:latin typeface="Century Gothic"/>
                <a:ea typeface="+mn-ea"/>
                <a:cs typeface="+mn-cs"/>
              </a:rPr>
              <a:t>ciudad</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4" name="Google Shape;1272;p22">
            <a:extLst>
              <a:ext uri="{FF2B5EF4-FFF2-40B4-BE49-F238E27FC236}">
                <a16:creationId xmlns:a16="http://schemas.microsoft.com/office/drawing/2014/main" id="{360706AC-A29C-4873-BCA4-BC44E7D04628}"/>
              </a:ext>
            </a:extLst>
          </p:cNvPr>
          <p:cNvSpPr/>
          <p:nvPr/>
        </p:nvSpPr>
        <p:spPr>
          <a:xfrm>
            <a:off x="5025758" y="5216036"/>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a:ea typeface="+mn-ea"/>
                <a:cs typeface="+mn-cs"/>
              </a:rPr>
              <a:t>bueno</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5" name="Google Shape;1273;p22">
            <a:extLst>
              <a:ext uri="{FF2B5EF4-FFF2-40B4-BE49-F238E27FC236}">
                <a16:creationId xmlns:a16="http://schemas.microsoft.com/office/drawing/2014/main" id="{767A2350-F22C-4E24-9845-67289BA8A4C9}"/>
              </a:ext>
            </a:extLst>
          </p:cNvPr>
          <p:cNvSpPr/>
          <p:nvPr/>
        </p:nvSpPr>
        <p:spPr>
          <a:xfrm>
            <a:off x="7434133" y="5250235"/>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effectLst/>
                <a:uLnTx/>
                <a:uFillTx/>
                <a:latin typeface="Century Gothic"/>
                <a:ea typeface="+mn-ea"/>
                <a:cs typeface="+mn-cs"/>
              </a:rPr>
              <a:t>dejar</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6" name="Google Shape;1242;p22">
            <a:extLst>
              <a:ext uri="{FF2B5EF4-FFF2-40B4-BE49-F238E27FC236}">
                <a16:creationId xmlns:a16="http://schemas.microsoft.com/office/drawing/2014/main" id="{15D00320-6559-488E-A006-B8B36D0DC025}"/>
              </a:ext>
            </a:extLst>
          </p:cNvPr>
          <p:cNvSpPr/>
          <p:nvPr/>
        </p:nvSpPr>
        <p:spPr>
          <a:xfrm>
            <a:off x="9815161" y="15929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mobile phone</a:t>
            </a:r>
          </a:p>
        </p:txBody>
      </p:sp>
      <p:sp>
        <p:nvSpPr>
          <p:cNvPr id="47" name="Google Shape;1246;p22">
            <a:extLst>
              <a:ext uri="{FF2B5EF4-FFF2-40B4-BE49-F238E27FC236}">
                <a16:creationId xmlns:a16="http://schemas.microsoft.com/office/drawing/2014/main" id="{2BEAC246-4A44-49ED-A8C5-6E70C1D46342}"/>
              </a:ext>
            </a:extLst>
          </p:cNvPr>
          <p:cNvSpPr/>
          <p:nvPr/>
        </p:nvSpPr>
        <p:spPr>
          <a:xfrm>
            <a:off x="9815161" y="28097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cs typeface="Arial"/>
                <a:sym typeface="Century Gothic"/>
              </a:rPr>
              <a:t>photo, picture</a:t>
            </a:r>
            <a:endParaRPr kumimoji="0" lang="en-GB" sz="2400" b="0" i="0" u="none" strike="noStrike" kern="0" cap="none" spc="0" normalizeH="0" baseline="0" noProof="0" dirty="0">
              <a:ln>
                <a:noFill/>
              </a:ln>
              <a:effectLst/>
              <a:uLnTx/>
              <a:uFillTx/>
              <a:latin typeface="Arial"/>
              <a:cs typeface="Arial"/>
              <a:sym typeface="Arial"/>
            </a:endParaRPr>
          </a:p>
        </p:txBody>
      </p:sp>
      <p:sp>
        <p:nvSpPr>
          <p:cNvPr id="48" name="Google Shape;1250;p22">
            <a:extLst>
              <a:ext uri="{FF2B5EF4-FFF2-40B4-BE49-F238E27FC236}">
                <a16:creationId xmlns:a16="http://schemas.microsoft.com/office/drawing/2014/main" id="{BA98B83D-9ABC-4E49-B80E-A76D3731B205}"/>
              </a:ext>
            </a:extLst>
          </p:cNvPr>
          <p:cNvSpPr/>
          <p:nvPr/>
        </p:nvSpPr>
        <p:spPr>
          <a:xfrm>
            <a:off x="9815161" y="40265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cs typeface="Arial"/>
                <a:sym typeface="Century Gothic"/>
              </a:rPr>
              <a:t>rice</a:t>
            </a:r>
            <a:endParaRPr kumimoji="0" lang="en-GB" sz="2400" b="0" i="0" u="none" strike="noStrike" kern="0" cap="none" spc="0" normalizeH="0" baseline="0" noProof="0" dirty="0">
              <a:ln>
                <a:noFill/>
              </a:ln>
              <a:effectLst/>
              <a:uLnTx/>
              <a:uFillTx/>
              <a:latin typeface="Arial"/>
              <a:ea typeface="+mn-ea"/>
              <a:cs typeface="Arial"/>
              <a:sym typeface="Arial"/>
            </a:endParaRPr>
          </a:p>
        </p:txBody>
      </p:sp>
      <p:sp>
        <p:nvSpPr>
          <p:cNvPr id="49" name="Google Shape;1254;p22">
            <a:extLst>
              <a:ext uri="{FF2B5EF4-FFF2-40B4-BE49-F238E27FC236}">
                <a16:creationId xmlns:a16="http://schemas.microsoft.com/office/drawing/2014/main" id="{221C582C-BBEB-4FAD-966B-0FCC9526F3F0}"/>
              </a:ext>
            </a:extLst>
          </p:cNvPr>
          <p:cNvSpPr/>
          <p:nvPr/>
        </p:nvSpPr>
        <p:spPr>
          <a:xfrm>
            <a:off x="9815161" y="52433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ea typeface="Century Gothic"/>
                <a:cs typeface="Century Gothic"/>
                <a:sym typeface="Century Gothic"/>
              </a:rPr>
              <a:t>atmosphere</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50" name="Google Shape;1258;p22">
            <a:extLst>
              <a:ext uri="{FF2B5EF4-FFF2-40B4-BE49-F238E27FC236}">
                <a16:creationId xmlns:a16="http://schemas.microsoft.com/office/drawing/2014/main" id="{FB0CB31F-412B-4C06-AF2B-8D2BD2321F1C}"/>
              </a:ext>
            </a:extLst>
          </p:cNvPr>
          <p:cNvSpPr/>
          <p:nvPr/>
        </p:nvSpPr>
        <p:spPr>
          <a:xfrm>
            <a:off x="9815161" y="1572422"/>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el </a:t>
            </a:r>
            <a:r>
              <a:rPr lang="en-GB" sz="2400" kern="1200" dirty="0" err="1">
                <a:latin typeface="Century Gothic"/>
                <a:ea typeface="+mn-ea"/>
                <a:cs typeface="+mn-cs"/>
              </a:rPr>
              <a:t>móvil</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51" name="Google Shape;1262;p22">
            <a:extLst>
              <a:ext uri="{FF2B5EF4-FFF2-40B4-BE49-F238E27FC236}">
                <a16:creationId xmlns:a16="http://schemas.microsoft.com/office/drawing/2014/main" id="{D17B2FCD-D1C0-448C-95CA-9728DB172B2F}"/>
              </a:ext>
            </a:extLst>
          </p:cNvPr>
          <p:cNvSpPr/>
          <p:nvPr/>
        </p:nvSpPr>
        <p:spPr>
          <a:xfrm>
            <a:off x="9826591" y="2800652"/>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la </a:t>
            </a:r>
            <a:r>
              <a:rPr kumimoji="0" lang="en-GB" sz="2400" b="0" i="0" u="none" strike="noStrike" kern="1200" cap="none" spc="0" normalizeH="0" baseline="0" noProof="0" dirty="0" err="1">
                <a:ln>
                  <a:noFill/>
                </a:ln>
                <a:effectLst/>
                <a:uLnTx/>
                <a:uFillTx/>
                <a:latin typeface="Century Gothic"/>
                <a:ea typeface="+mn-ea"/>
                <a:cs typeface="+mn-cs"/>
              </a:rPr>
              <a:t>foto</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52" name="Google Shape;1266;p22">
            <a:extLst>
              <a:ext uri="{FF2B5EF4-FFF2-40B4-BE49-F238E27FC236}">
                <a16:creationId xmlns:a16="http://schemas.microsoft.com/office/drawing/2014/main" id="{24CE9309-C2EE-41EE-BC0A-C310DB499209}"/>
              </a:ext>
            </a:extLst>
          </p:cNvPr>
          <p:cNvSpPr/>
          <p:nvPr/>
        </p:nvSpPr>
        <p:spPr>
          <a:xfrm>
            <a:off x="9815161" y="4022005"/>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el arroz</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53" name="Google Shape;1270;p22">
            <a:extLst>
              <a:ext uri="{FF2B5EF4-FFF2-40B4-BE49-F238E27FC236}">
                <a16:creationId xmlns:a16="http://schemas.microsoft.com/office/drawing/2014/main" id="{4DF7EDC0-50D6-40F6-8528-6860AE71335A}"/>
              </a:ext>
            </a:extLst>
          </p:cNvPr>
          <p:cNvSpPr/>
          <p:nvPr/>
        </p:nvSpPr>
        <p:spPr>
          <a:xfrm>
            <a:off x="9835307" y="5250235"/>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mn-ea"/>
                <a:cs typeface="+mn-cs"/>
              </a:rPr>
              <a:t>el </a:t>
            </a:r>
            <a:r>
              <a:rPr kumimoji="0" lang="en-GB" sz="2400" b="0" i="0" u="none" strike="noStrike" kern="1200" cap="none" spc="0" normalizeH="0" baseline="0" noProof="0" dirty="0" err="1">
                <a:ln>
                  <a:noFill/>
                </a:ln>
                <a:effectLst/>
                <a:uLnTx/>
                <a:uFillTx/>
                <a:latin typeface="Century Gothic"/>
                <a:ea typeface="+mn-ea"/>
                <a:cs typeface="+mn-cs"/>
              </a:rPr>
              <a:t>ambiente</a:t>
            </a:r>
            <a:endParaRPr kumimoji="0" lang="es-GB" sz="2400" b="0" i="0" u="none" strike="noStrike" kern="1200" cap="none" spc="0" normalizeH="0" baseline="0" noProof="0" dirty="0">
              <a:ln>
                <a:noFill/>
              </a:ln>
              <a:effectLst/>
              <a:uLnTx/>
              <a:uFillTx/>
              <a:latin typeface="Century Gothic"/>
              <a:ea typeface="+mn-ea"/>
              <a:cs typeface="+mn-cs"/>
            </a:endParaRPr>
          </a:p>
        </p:txBody>
      </p:sp>
    </p:spTree>
    <p:extLst>
      <p:ext uri="{BB962C8B-B14F-4D97-AF65-F5344CB8AC3E}">
        <p14:creationId xmlns:p14="http://schemas.microsoft.com/office/powerpoint/2010/main" val="350959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50" grpId="0" animBg="1"/>
      <p:bldP spid="51" grpId="0" animBg="1"/>
      <p:bldP spid="52" grpId="0" animBg="1"/>
      <p:bldP spid="5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7B9B2-EF86-04BB-6F2B-69D81F6C6E28}"/>
              </a:ext>
            </a:extLst>
          </p:cNvPr>
          <p:cNvSpPr>
            <a:spLocks noGrp="1"/>
          </p:cNvSpPr>
          <p:nvPr>
            <p:ph type="body" sz="quarter" idx="10"/>
          </p:nvPr>
        </p:nvSpPr>
        <p:spPr>
          <a:xfrm>
            <a:off x="204750" y="1596463"/>
            <a:ext cx="12303773" cy="826137"/>
          </a:xfrm>
        </p:spPr>
        <p:txBody>
          <a:bodyPr>
            <a:normAutofit/>
          </a:bodyPr>
          <a:lstStyle/>
          <a:p>
            <a:r>
              <a:rPr lang="es-ES" sz="2600" dirty="0">
                <a:latin typeface="+mn-lt"/>
              </a:rPr>
              <a:t>In statements, to say ‘some’ before a masculine plural noun use ‘algunos’.</a:t>
            </a:r>
          </a:p>
        </p:txBody>
      </p:sp>
      <p:sp>
        <p:nvSpPr>
          <p:cNvPr id="2" name="Title 1">
            <a:extLst>
              <a:ext uri="{FF2B5EF4-FFF2-40B4-BE49-F238E27FC236}">
                <a16:creationId xmlns:a16="http://schemas.microsoft.com/office/drawing/2014/main" id="{1A514064-DCAA-EB42-14E4-1576A594275C}"/>
              </a:ext>
            </a:extLst>
          </p:cNvPr>
          <p:cNvSpPr>
            <a:spLocks noGrp="1"/>
          </p:cNvSpPr>
          <p:nvPr>
            <p:ph type="title"/>
          </p:nvPr>
        </p:nvSpPr>
        <p:spPr>
          <a:xfrm>
            <a:off x="0" y="213557"/>
            <a:ext cx="6096000" cy="647577"/>
          </a:xfrm>
        </p:spPr>
        <p:txBody>
          <a:bodyPr>
            <a:normAutofit/>
          </a:bodyPr>
          <a:lstStyle/>
          <a:p>
            <a:r>
              <a:rPr lang="en-ES" sz="2800" dirty="0"/>
              <a:t>Using ‘algunos’ and ‘algunas’</a:t>
            </a:r>
          </a:p>
        </p:txBody>
      </p:sp>
      <p:sp>
        <p:nvSpPr>
          <p:cNvPr id="4" name="Rounded Rectangle 11">
            <a:extLst>
              <a:ext uri="{FF2B5EF4-FFF2-40B4-BE49-F238E27FC236}">
                <a16:creationId xmlns:a16="http://schemas.microsoft.com/office/drawing/2014/main" id="{7F67AA05-7583-E91E-D6A6-0E4BDCFC7FED}"/>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6" name="Content Placeholder 2">
            <a:extLst>
              <a:ext uri="{FF2B5EF4-FFF2-40B4-BE49-F238E27FC236}">
                <a16:creationId xmlns:a16="http://schemas.microsoft.com/office/drawing/2014/main" id="{F10B4206-6EB5-84B9-7A8A-1D46BA519958}"/>
              </a:ext>
            </a:extLst>
          </p:cNvPr>
          <p:cNvSpPr txBox="1">
            <a:spLocks/>
          </p:cNvSpPr>
          <p:nvPr/>
        </p:nvSpPr>
        <p:spPr>
          <a:xfrm>
            <a:off x="204750" y="2880736"/>
            <a:ext cx="5818632" cy="5732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Compraste </a:t>
            </a:r>
            <a:r>
              <a:rPr lang="es-ES" sz="2600" b="1" dirty="0">
                <a:latin typeface="+mn-lt"/>
              </a:rPr>
              <a:t>algunos</a:t>
            </a:r>
            <a:r>
              <a:rPr lang="es-ES" sz="2600" dirty="0">
                <a:latin typeface="+mn-lt"/>
              </a:rPr>
              <a:t> recuerdos.</a:t>
            </a:r>
          </a:p>
        </p:txBody>
      </p:sp>
      <p:sp>
        <p:nvSpPr>
          <p:cNvPr id="10" name="Content Placeholder 2">
            <a:extLst>
              <a:ext uri="{FF2B5EF4-FFF2-40B4-BE49-F238E27FC236}">
                <a16:creationId xmlns:a16="http://schemas.microsoft.com/office/drawing/2014/main" id="{CA1A70C7-93D9-893B-2FB6-390F0C38B20C}"/>
              </a:ext>
            </a:extLst>
          </p:cNvPr>
          <p:cNvSpPr txBox="1">
            <a:spLocks/>
          </p:cNvSpPr>
          <p:nvPr/>
        </p:nvSpPr>
        <p:spPr>
          <a:xfrm>
            <a:off x="204750" y="5068887"/>
            <a:ext cx="5641651" cy="8309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La gente quemó </a:t>
            </a:r>
            <a:r>
              <a:rPr lang="es-ES" sz="2600" b="1" dirty="0">
                <a:latin typeface="+mn-lt"/>
              </a:rPr>
              <a:t>algunas</a:t>
            </a:r>
            <a:r>
              <a:rPr lang="es-ES" sz="2600" dirty="0">
                <a:latin typeface="+mn-lt"/>
              </a:rPr>
              <a:t> fallas.</a:t>
            </a:r>
          </a:p>
        </p:txBody>
      </p:sp>
      <p:sp>
        <p:nvSpPr>
          <p:cNvPr id="11" name="Content Placeholder 2">
            <a:extLst>
              <a:ext uri="{FF2B5EF4-FFF2-40B4-BE49-F238E27FC236}">
                <a16:creationId xmlns:a16="http://schemas.microsoft.com/office/drawing/2014/main" id="{A34964FF-50A8-D660-0B4B-E093DBB669D9}"/>
              </a:ext>
            </a:extLst>
          </p:cNvPr>
          <p:cNvSpPr txBox="1">
            <a:spLocks/>
          </p:cNvSpPr>
          <p:nvPr/>
        </p:nvSpPr>
        <p:spPr>
          <a:xfrm>
            <a:off x="204750" y="3912151"/>
            <a:ext cx="10515600" cy="69859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err="1">
                <a:latin typeface="+mn-lt"/>
              </a:rPr>
              <a:t>To</a:t>
            </a:r>
            <a:r>
              <a:rPr lang="es-ES" sz="2600" dirty="0">
                <a:latin typeface="+mn-lt"/>
              </a:rPr>
              <a:t> </a:t>
            </a:r>
            <a:r>
              <a:rPr lang="es-ES" sz="2600" dirty="0" err="1">
                <a:latin typeface="+mn-lt"/>
              </a:rPr>
              <a:t>say</a:t>
            </a:r>
            <a:r>
              <a:rPr lang="es-ES" sz="2600" dirty="0">
                <a:latin typeface="+mn-lt"/>
              </a:rPr>
              <a:t> ‘</a:t>
            </a:r>
            <a:r>
              <a:rPr lang="es-ES" sz="2600" dirty="0" err="1">
                <a:latin typeface="+mn-lt"/>
              </a:rPr>
              <a:t>some</a:t>
            </a:r>
            <a:r>
              <a:rPr lang="es-ES" sz="2600" dirty="0">
                <a:latin typeface="+mn-lt"/>
              </a:rPr>
              <a:t>’ </a:t>
            </a:r>
            <a:r>
              <a:rPr lang="es-ES" sz="2600" dirty="0" err="1">
                <a:latin typeface="+mn-lt"/>
              </a:rPr>
              <a:t>with</a:t>
            </a:r>
            <a:r>
              <a:rPr lang="es-ES" sz="2600" dirty="0">
                <a:latin typeface="+mn-lt"/>
              </a:rPr>
              <a:t> a </a:t>
            </a:r>
            <a:r>
              <a:rPr lang="es-ES" sz="2600" dirty="0" err="1">
                <a:latin typeface="+mn-lt"/>
              </a:rPr>
              <a:t>feminine</a:t>
            </a:r>
            <a:r>
              <a:rPr lang="es-ES" sz="2600" dirty="0">
                <a:latin typeface="+mn-lt"/>
              </a:rPr>
              <a:t> plural </a:t>
            </a:r>
            <a:r>
              <a:rPr lang="es-ES" sz="2600" dirty="0" err="1">
                <a:latin typeface="+mn-lt"/>
              </a:rPr>
              <a:t>noun</a:t>
            </a:r>
            <a:r>
              <a:rPr lang="es-ES" sz="2600" dirty="0">
                <a:latin typeface="+mn-lt"/>
              </a:rPr>
              <a:t> use ‘algunas’.</a:t>
            </a:r>
          </a:p>
        </p:txBody>
      </p:sp>
      <p:sp>
        <p:nvSpPr>
          <p:cNvPr id="13" name="TextBox 12">
            <a:extLst>
              <a:ext uri="{FF2B5EF4-FFF2-40B4-BE49-F238E27FC236}">
                <a16:creationId xmlns:a16="http://schemas.microsoft.com/office/drawing/2014/main" id="{CF2537CA-C54D-A559-EC3D-82AA2C28C4E5}"/>
              </a:ext>
            </a:extLst>
          </p:cNvPr>
          <p:cNvSpPr txBox="1"/>
          <p:nvPr/>
        </p:nvSpPr>
        <p:spPr>
          <a:xfrm>
            <a:off x="6270657" y="2824044"/>
            <a:ext cx="4894832" cy="492443"/>
          </a:xfrm>
          <a:prstGeom prst="rect">
            <a:avLst/>
          </a:prstGeom>
          <a:noFill/>
        </p:spPr>
        <p:txBody>
          <a:bodyPr wrap="square" rtlCol="0">
            <a:spAutoFit/>
          </a:bodyPr>
          <a:lstStyle/>
          <a:p>
            <a:r>
              <a:rPr lang="en-ES" sz="2600" dirty="0">
                <a:solidFill>
                  <a:srgbClr val="514F4F"/>
                </a:solidFill>
              </a:rPr>
              <a:t>You bought </a:t>
            </a:r>
            <a:r>
              <a:rPr lang="en-ES" sz="2600" b="1" dirty="0">
                <a:solidFill>
                  <a:srgbClr val="514F4F"/>
                </a:solidFill>
              </a:rPr>
              <a:t>some</a:t>
            </a:r>
            <a:r>
              <a:rPr lang="en-ES" sz="2600" dirty="0">
                <a:solidFill>
                  <a:srgbClr val="514F4F"/>
                </a:solidFill>
              </a:rPr>
              <a:t> souvenirs.</a:t>
            </a:r>
          </a:p>
        </p:txBody>
      </p:sp>
      <p:sp>
        <p:nvSpPr>
          <p:cNvPr id="14" name="TextBox 13">
            <a:extLst>
              <a:ext uri="{FF2B5EF4-FFF2-40B4-BE49-F238E27FC236}">
                <a16:creationId xmlns:a16="http://schemas.microsoft.com/office/drawing/2014/main" id="{C930D645-73FB-8F19-C4E4-99246B1DE24F}"/>
              </a:ext>
            </a:extLst>
          </p:cNvPr>
          <p:cNvSpPr txBox="1"/>
          <p:nvPr/>
        </p:nvSpPr>
        <p:spPr>
          <a:xfrm>
            <a:off x="6270657" y="5094085"/>
            <a:ext cx="4532441" cy="492443"/>
          </a:xfrm>
          <a:prstGeom prst="rect">
            <a:avLst/>
          </a:prstGeom>
          <a:noFill/>
        </p:spPr>
        <p:txBody>
          <a:bodyPr wrap="square" rtlCol="0">
            <a:spAutoFit/>
          </a:bodyPr>
          <a:lstStyle/>
          <a:p>
            <a:r>
              <a:rPr lang="en-ES" sz="2600" dirty="0">
                <a:solidFill>
                  <a:srgbClr val="514F4F"/>
                </a:solidFill>
              </a:rPr>
              <a:t>People burnt </a:t>
            </a:r>
            <a:r>
              <a:rPr lang="en-ES" sz="2600" b="1" dirty="0">
                <a:solidFill>
                  <a:srgbClr val="514F4F"/>
                </a:solidFill>
              </a:rPr>
              <a:t>some</a:t>
            </a:r>
            <a:r>
              <a:rPr lang="en-ES" sz="2600" dirty="0">
                <a:solidFill>
                  <a:srgbClr val="514F4F"/>
                </a:solidFill>
              </a:rPr>
              <a:t> fallas.</a:t>
            </a:r>
          </a:p>
        </p:txBody>
      </p:sp>
      <p:cxnSp>
        <p:nvCxnSpPr>
          <p:cNvPr id="17" name="Straight Arrow Connector 16">
            <a:extLst>
              <a:ext uri="{FF2B5EF4-FFF2-40B4-BE49-F238E27FC236}">
                <a16:creationId xmlns:a16="http://schemas.microsoft.com/office/drawing/2014/main" id="{9F8E85B7-F7BC-B53D-8398-4EFBEF04D212}"/>
              </a:ext>
            </a:extLst>
          </p:cNvPr>
          <p:cNvCxnSpPr>
            <a:cxnSpLocks/>
          </p:cNvCxnSpPr>
          <p:nvPr/>
        </p:nvCxnSpPr>
        <p:spPr>
          <a:xfrm>
            <a:off x="5472396" y="3070265"/>
            <a:ext cx="56043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C74B463-BD65-4FC1-05E7-C04A9DAFC5C4}"/>
              </a:ext>
            </a:extLst>
          </p:cNvPr>
          <p:cNvCxnSpPr>
            <a:cxnSpLocks/>
          </p:cNvCxnSpPr>
          <p:nvPr/>
        </p:nvCxnSpPr>
        <p:spPr>
          <a:xfrm>
            <a:off x="5503472" y="5311444"/>
            <a:ext cx="56043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24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10" grpId="0"/>
      <p:bldP spid="11"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44083" y="989262"/>
            <a:ext cx="11051822" cy="432000"/>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Remember that the spelling of –</a:t>
            </a:r>
            <a:r>
              <a:rPr kumimoji="0" lang="en-US" sz="2200" b="0" i="0" u="none" strike="noStrike" kern="1200" cap="none" spc="0" normalizeH="0" baseline="0" noProof="0" dirty="0" err="1">
                <a:ln>
                  <a:noFill/>
                </a:ln>
                <a:effectLst/>
                <a:uLnTx/>
                <a:uFillTx/>
                <a:latin typeface="Century Gothic" panose="020F0302020204030204"/>
                <a:ea typeface="+mn-ea"/>
                <a:cs typeface="+mn-cs"/>
              </a:rPr>
              <a:t>ar</a:t>
            </a:r>
            <a:r>
              <a:rPr kumimoji="0" lang="en-US" sz="2200" b="0" i="0" u="none" strike="noStrike" kern="1200" cap="none" spc="0" normalizeH="0" baseline="0" noProof="0" dirty="0">
                <a:ln>
                  <a:noFill/>
                </a:ln>
                <a:effectLst/>
                <a:uLnTx/>
                <a:uFillTx/>
                <a:latin typeface="Century Gothic" panose="020F0302020204030204"/>
                <a:ea typeface="+mn-ea"/>
                <a:cs typeface="+mn-cs"/>
              </a:rPr>
              <a:t> verbs changes in the past. </a:t>
            </a:r>
          </a:p>
        </p:txBody>
      </p:sp>
      <p:sp>
        <p:nvSpPr>
          <p:cNvPr id="2" name="Title 1"/>
          <p:cNvSpPr>
            <a:spLocks noGrp="1"/>
          </p:cNvSpPr>
          <p:nvPr>
            <p:ph type="title"/>
          </p:nvPr>
        </p:nvSpPr>
        <p:spPr>
          <a:xfrm>
            <a:off x="0" y="213557"/>
            <a:ext cx="10445366" cy="647577"/>
          </a:xfrm>
        </p:spPr>
        <p:txBody>
          <a:bodyPr>
            <a:noAutofit/>
          </a:bodyPr>
          <a:lstStyle/>
          <a:p>
            <a:pPr>
              <a:lnSpc>
                <a:spcPct val="100000"/>
              </a:lnSpc>
            </a:pPr>
            <a:r>
              <a:rPr lang="en-GB" sz="2400" b="1" dirty="0"/>
              <a:t>Talking about the past - </a:t>
            </a:r>
            <a:r>
              <a:rPr lang="en-GB" sz="2400" dirty="0"/>
              <a:t>Verb ending in ‘-car’, ‘-gar’ or ‘-</a:t>
            </a:r>
            <a:r>
              <a:rPr lang="en-GB" sz="2400" dirty="0" err="1"/>
              <a:t>zar</a:t>
            </a:r>
            <a:r>
              <a:rPr lang="en-GB" sz="2400" dirty="0"/>
              <a:t>’</a:t>
            </a:r>
            <a:endParaRPr lang="en-US" dirty="0"/>
          </a:p>
        </p:txBody>
      </p:sp>
      <p:cxnSp>
        <p:nvCxnSpPr>
          <p:cNvPr id="5" name="Straight Arrow Connector 4"/>
          <p:cNvCxnSpPr/>
          <p:nvPr/>
        </p:nvCxnSpPr>
        <p:spPr>
          <a:xfrm>
            <a:off x="2890233" y="4211934"/>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10" name="Rectangle 9"/>
          <p:cNvSpPr/>
          <p:nvPr/>
        </p:nvSpPr>
        <p:spPr>
          <a:xfrm>
            <a:off x="1897365" y="4002215"/>
            <a:ext cx="107614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effectLst/>
                <a:uLnTx/>
                <a:uFillTx/>
                <a:latin typeface="Century Gothic" panose="020F0302020204030204"/>
                <a:ea typeface="+mn-ea"/>
                <a:cs typeface="+mn-cs"/>
              </a:rPr>
              <a:t>llegar</a:t>
            </a:r>
            <a:endParaRPr kumimoji="0" lang="en-GB" sz="2200" b="1" i="1" u="none" strike="noStrike" kern="1200" cap="none" spc="0" normalizeH="0" baseline="0" noProof="0">
              <a:ln>
                <a:noFill/>
              </a:ln>
              <a:effectLst/>
              <a:uLnTx/>
              <a:uFillTx/>
              <a:latin typeface="Century Gothic" panose="020F0302020204030204"/>
              <a:ea typeface="+mn-ea"/>
              <a:cs typeface="+mn-cs"/>
            </a:endParaRPr>
          </a:p>
        </p:txBody>
      </p:sp>
      <p:sp>
        <p:nvSpPr>
          <p:cNvPr id="11" name="Rectangle 10"/>
          <p:cNvSpPr/>
          <p:nvPr/>
        </p:nvSpPr>
        <p:spPr>
          <a:xfrm>
            <a:off x="3632716" y="3979158"/>
            <a:ext cx="1037463"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lle</a:t>
            </a:r>
            <a:r>
              <a:rPr kumimoji="0" lang="en-US" sz="2200" b="1" i="0" u="none" strike="noStrike" kern="1200" cap="none" spc="0" normalizeH="0" baseline="0" noProof="0" dirty="0" err="1">
                <a:ln>
                  <a:noFill/>
                </a:ln>
                <a:solidFill>
                  <a:srgbClr val="AE1518"/>
                </a:solidFill>
                <a:effectLst/>
                <a:uLnTx/>
                <a:uFillTx/>
                <a:latin typeface="Century Gothic" panose="020F0302020204030204"/>
                <a:ea typeface="+mn-ea"/>
                <a:cs typeface="+mn-cs"/>
              </a:rPr>
              <a:t>gué</a:t>
            </a:r>
            <a:endParaRPr kumimoji="0" lang="en-GB" sz="2200" b="1" i="0" u="none" strike="noStrike" kern="1200" cap="none" spc="0" normalizeH="0" baseline="0" noProof="0" dirty="0">
              <a:ln>
                <a:noFill/>
              </a:ln>
              <a:solidFill>
                <a:srgbClr val="AE1518"/>
              </a:solidFill>
              <a:effectLst/>
              <a:uLnTx/>
              <a:uFillTx/>
              <a:latin typeface="Century Gothic" panose="020F0302020204030204"/>
              <a:ea typeface="+mn-ea"/>
              <a:cs typeface="+mn-cs"/>
            </a:endParaRPr>
          </a:p>
        </p:txBody>
      </p:sp>
      <p:sp>
        <p:nvSpPr>
          <p:cNvPr id="12" name="Rectangle 11"/>
          <p:cNvSpPr/>
          <p:nvPr/>
        </p:nvSpPr>
        <p:spPr>
          <a:xfrm>
            <a:off x="3581975" y="4353673"/>
            <a:ext cx="136768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effectLst/>
                <a:uLnTx/>
                <a:uFillTx/>
                <a:latin typeface="Century Gothic" panose="020F0302020204030204"/>
                <a:ea typeface="+mn-ea"/>
                <a:cs typeface="+mn-cs"/>
              </a:rPr>
              <a:t>(I arrived)</a:t>
            </a:r>
            <a:endParaRPr kumimoji="0" lang="en-GB" sz="2000" b="0" i="1" u="none" strike="noStrike" kern="1200" cap="none" spc="0" normalizeH="0" baseline="0" noProof="0">
              <a:ln>
                <a:noFill/>
              </a:ln>
              <a:effectLst/>
              <a:uLnTx/>
              <a:uFillTx/>
              <a:latin typeface="Century Gothic" panose="020F0302020204030204"/>
              <a:ea typeface="+mn-ea"/>
              <a:cs typeface="+mn-cs"/>
            </a:endParaRPr>
          </a:p>
        </p:txBody>
      </p:sp>
      <p:sp>
        <p:nvSpPr>
          <p:cNvPr id="18" name="Rectangle 17"/>
          <p:cNvSpPr/>
          <p:nvPr/>
        </p:nvSpPr>
        <p:spPr>
          <a:xfrm>
            <a:off x="8287932" y="3970679"/>
            <a:ext cx="1093569"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pe</a:t>
            </a:r>
            <a:r>
              <a:rPr kumimoji="0" lang="en-US" sz="2200" b="1" i="0" u="none" strike="noStrike" kern="1200" cap="none" spc="0" normalizeH="0" baseline="0" noProof="0" dirty="0" err="1">
                <a:ln>
                  <a:noFill/>
                </a:ln>
                <a:solidFill>
                  <a:srgbClr val="AE1518"/>
                </a:solidFill>
                <a:effectLst/>
                <a:uLnTx/>
                <a:uFillTx/>
                <a:latin typeface="Century Gothic" panose="020F0302020204030204"/>
                <a:ea typeface="+mn-ea"/>
                <a:cs typeface="+mn-cs"/>
              </a:rPr>
              <a:t>gué</a:t>
            </a:r>
            <a:endParaRPr kumimoji="0" lang="en-GB" sz="2200" b="1" i="0" u="none" strike="noStrike" kern="1200" cap="none" spc="0" normalizeH="0" baseline="0" noProof="0" dirty="0">
              <a:ln>
                <a:noFill/>
              </a:ln>
              <a:solidFill>
                <a:srgbClr val="AE1518"/>
              </a:solidFill>
              <a:effectLst/>
              <a:uLnTx/>
              <a:uFillTx/>
              <a:latin typeface="Century Gothic" panose="020F0302020204030204"/>
              <a:ea typeface="+mn-ea"/>
              <a:cs typeface="+mn-cs"/>
            </a:endParaRPr>
          </a:p>
        </p:txBody>
      </p:sp>
      <p:sp>
        <p:nvSpPr>
          <p:cNvPr id="19" name="Rectangle 18"/>
          <p:cNvSpPr/>
          <p:nvPr/>
        </p:nvSpPr>
        <p:spPr>
          <a:xfrm>
            <a:off x="3949475" y="2359736"/>
            <a:ext cx="1189749"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Century Gothic" panose="020F0302020204030204"/>
                <a:ea typeface="+mn-ea"/>
                <a:cs typeface="+mn-cs"/>
              </a:rPr>
              <a:t> </a:t>
            </a:r>
            <a:r>
              <a:rPr kumimoji="0" lang="en-US" sz="2200" b="1" i="0" u="none" strike="noStrike" kern="1200" cap="none" spc="0" normalizeH="0" baseline="0" noProof="0" dirty="0" err="1">
                <a:ln>
                  <a:noFill/>
                </a:ln>
                <a:effectLst/>
                <a:uLnTx/>
                <a:uFillTx/>
                <a:latin typeface="Century Gothic" panose="020F0302020204030204"/>
                <a:ea typeface="+mn-ea"/>
                <a:cs typeface="+mn-cs"/>
              </a:rPr>
              <a:t>sa</a:t>
            </a:r>
            <a:r>
              <a:rPr kumimoji="0" lang="en-US" sz="2200" b="1" i="0" u="none" strike="noStrike" kern="1200" cap="none" spc="0" normalizeH="0" baseline="0" noProof="0" dirty="0" err="1">
                <a:ln>
                  <a:noFill/>
                </a:ln>
                <a:solidFill>
                  <a:srgbClr val="AE1518"/>
                </a:solidFill>
                <a:effectLst/>
                <a:uLnTx/>
                <a:uFillTx/>
                <a:latin typeface="Century Gothic" panose="020F0302020204030204"/>
                <a:ea typeface="+mn-ea"/>
                <a:cs typeface="+mn-cs"/>
              </a:rPr>
              <a:t>qué</a:t>
            </a:r>
            <a:r>
              <a:rPr kumimoji="0" lang="en-US" sz="2200" b="1" i="0" u="none" strike="noStrike" kern="1200" cap="none" spc="0" normalizeH="0" baseline="0" noProof="0" dirty="0">
                <a:ln>
                  <a:noFill/>
                </a:ln>
                <a:effectLst/>
                <a:uLnTx/>
                <a:uFillTx/>
                <a:latin typeface="Century Gothic" panose="020F0302020204030204"/>
                <a:ea typeface="+mn-ea"/>
                <a:cs typeface="+mn-cs"/>
              </a:rPr>
              <a:t> </a:t>
            </a:r>
            <a:endParaRPr kumimoji="0" lang="en-GB" sz="2200" b="1" i="0" u="none" strike="noStrike" kern="1200" cap="none" spc="0" normalizeH="0" baseline="0" noProof="0" dirty="0">
              <a:ln>
                <a:noFill/>
              </a:ln>
              <a:effectLst/>
              <a:uLnTx/>
              <a:uFillTx/>
              <a:latin typeface="Century Gothic" panose="020F0302020204030204"/>
              <a:ea typeface="+mn-ea"/>
              <a:cs typeface="+mn-cs"/>
            </a:endParaRPr>
          </a:p>
        </p:txBody>
      </p:sp>
      <p:sp>
        <p:nvSpPr>
          <p:cNvPr id="20" name="Rectangle 19"/>
          <p:cNvSpPr/>
          <p:nvPr/>
        </p:nvSpPr>
        <p:spPr>
          <a:xfrm>
            <a:off x="8926016" y="2348716"/>
            <a:ext cx="1204176"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bus</a:t>
            </a:r>
            <a:r>
              <a:rPr kumimoji="0" lang="en-US" sz="2200" b="1" i="0" u="none" strike="noStrike" kern="1200" cap="none" spc="0" normalizeH="0" baseline="0" noProof="0" dirty="0" err="1">
                <a:ln>
                  <a:noFill/>
                </a:ln>
                <a:solidFill>
                  <a:srgbClr val="AE1518"/>
                </a:solidFill>
                <a:effectLst/>
                <a:uLnTx/>
                <a:uFillTx/>
                <a:latin typeface="Century Gothic" panose="020F0302020204030204"/>
                <a:ea typeface="+mn-ea"/>
                <a:cs typeface="+mn-cs"/>
              </a:rPr>
              <a:t>qué</a:t>
            </a:r>
            <a:endParaRPr kumimoji="0" lang="en-GB" sz="2200" b="1" i="0" u="none" strike="noStrike" kern="1200" cap="none" spc="0" normalizeH="0" baseline="0" noProof="0" dirty="0">
              <a:ln>
                <a:noFill/>
              </a:ln>
              <a:solidFill>
                <a:srgbClr val="AE1518"/>
              </a:solidFill>
              <a:effectLst/>
              <a:uLnTx/>
              <a:uFillTx/>
              <a:latin typeface="Century Gothic" panose="020F0302020204030204"/>
              <a:ea typeface="+mn-ea"/>
              <a:cs typeface="+mn-cs"/>
            </a:endParaRPr>
          </a:p>
        </p:txBody>
      </p:sp>
      <p:sp>
        <p:nvSpPr>
          <p:cNvPr id="21" name="Rectangle 20"/>
          <p:cNvSpPr/>
          <p:nvPr/>
        </p:nvSpPr>
        <p:spPr>
          <a:xfrm>
            <a:off x="3955783" y="2765465"/>
            <a:ext cx="15343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effectLst/>
                <a:uLnTx/>
                <a:uFillTx/>
                <a:latin typeface="Century Gothic" panose="020F0302020204030204"/>
                <a:ea typeface="+mn-ea"/>
                <a:cs typeface="+mn-cs"/>
              </a:rPr>
              <a:t>(I took out)</a:t>
            </a:r>
            <a:endParaRPr kumimoji="0" lang="en-GB" sz="2000" b="0" i="1" u="none" strike="noStrike" kern="1200" cap="none" spc="0" normalizeH="0" baseline="0" noProof="0" dirty="0">
              <a:ln>
                <a:noFill/>
              </a:ln>
              <a:effectLst/>
              <a:uLnTx/>
              <a:uFillTx/>
              <a:latin typeface="Century Gothic" panose="020F0302020204030204"/>
              <a:ea typeface="+mn-ea"/>
              <a:cs typeface="+mn-cs"/>
            </a:endParaRPr>
          </a:p>
        </p:txBody>
      </p:sp>
      <p:sp>
        <p:nvSpPr>
          <p:cNvPr id="22" name="Rectangle 21"/>
          <p:cNvSpPr/>
          <p:nvPr/>
        </p:nvSpPr>
        <p:spPr>
          <a:xfrm>
            <a:off x="8818783" y="2765465"/>
            <a:ext cx="175721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effectLst/>
                <a:uLnTx/>
                <a:uFillTx/>
                <a:latin typeface="Century Gothic" panose="020F0302020204030204"/>
                <a:ea typeface="+mn-ea"/>
                <a:cs typeface="+mn-cs"/>
              </a:rPr>
              <a:t>(I looked for)</a:t>
            </a:r>
            <a:endParaRPr kumimoji="0" lang="en-GB" sz="2000" b="0" i="1" u="none" strike="noStrike" kern="1200" cap="none" spc="0" normalizeH="0" baseline="0" noProof="0">
              <a:ln>
                <a:noFill/>
              </a:ln>
              <a:effectLst/>
              <a:uLnTx/>
              <a:uFillTx/>
              <a:latin typeface="Century Gothic" panose="020F0302020204030204"/>
              <a:ea typeface="+mn-ea"/>
              <a:cs typeface="+mn-cs"/>
            </a:endParaRPr>
          </a:p>
        </p:txBody>
      </p:sp>
      <p:sp>
        <p:nvSpPr>
          <p:cNvPr id="24" name="Rectangle 23"/>
          <p:cNvSpPr/>
          <p:nvPr/>
        </p:nvSpPr>
        <p:spPr>
          <a:xfrm>
            <a:off x="6655331" y="2773303"/>
            <a:ext cx="161133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effectLst/>
                <a:uLnTx/>
                <a:uFillTx/>
                <a:latin typeface="Century Gothic" panose="020F0302020204030204"/>
                <a:ea typeface="+mn-ea"/>
                <a:cs typeface="+mn-cs"/>
              </a:rPr>
              <a:t>(to look for)</a:t>
            </a:r>
            <a:endParaRPr kumimoji="0" lang="en-GB" sz="2000" b="0" i="1" u="none" strike="noStrike" kern="1200" cap="none" spc="0" normalizeH="0" baseline="0" noProof="0">
              <a:ln>
                <a:noFill/>
              </a:ln>
              <a:effectLst/>
              <a:uLnTx/>
              <a:uFillTx/>
              <a:latin typeface="Century Gothic" panose="020F0302020204030204"/>
              <a:ea typeface="+mn-ea"/>
              <a:cs typeface="+mn-cs"/>
            </a:endParaRPr>
          </a:p>
        </p:txBody>
      </p:sp>
      <p:sp>
        <p:nvSpPr>
          <p:cNvPr id="26" name="Rectangle 25"/>
          <p:cNvSpPr/>
          <p:nvPr/>
        </p:nvSpPr>
        <p:spPr>
          <a:xfrm>
            <a:off x="6902194" y="2435946"/>
            <a:ext cx="111761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effectLst/>
                <a:uLnTx/>
                <a:uFillTx/>
                <a:latin typeface="Century Gothic" panose="020F0302020204030204"/>
                <a:ea typeface="+mn-ea"/>
                <a:cs typeface="+mn-cs"/>
              </a:rPr>
              <a:t>buscar</a:t>
            </a:r>
            <a:endParaRPr kumimoji="0" lang="en-GB" sz="2200" b="1" i="0" u="none" strike="noStrike" kern="1200" cap="none" spc="0" normalizeH="0" baseline="0" noProof="0">
              <a:ln>
                <a:noFill/>
              </a:ln>
              <a:effectLst/>
              <a:uLnTx/>
              <a:uFillTx/>
              <a:latin typeface="Century Gothic" panose="020F0302020204030204"/>
              <a:ea typeface="+mn-ea"/>
              <a:cs typeface="+mn-cs"/>
            </a:endParaRPr>
          </a:p>
        </p:txBody>
      </p:sp>
      <p:sp>
        <p:nvSpPr>
          <p:cNvPr id="27" name="Rectangle 26"/>
          <p:cNvSpPr/>
          <p:nvPr/>
        </p:nvSpPr>
        <p:spPr>
          <a:xfrm>
            <a:off x="1689964" y="2779041"/>
            <a:ext cx="180690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effectLst/>
                <a:uLnTx/>
                <a:uFillTx/>
                <a:latin typeface="Century Gothic" panose="020F0302020204030204"/>
                <a:ea typeface="+mn-ea"/>
                <a:cs typeface="+mn-cs"/>
              </a:rPr>
              <a:t>(to take out) </a:t>
            </a:r>
            <a:endParaRPr kumimoji="0" lang="en-GB" sz="2000" b="0" i="0" u="none" strike="noStrike" kern="1200" cap="none" spc="0" normalizeH="0" baseline="0" noProof="0">
              <a:ln>
                <a:noFill/>
              </a:ln>
              <a:effectLst/>
              <a:uLnTx/>
              <a:uFillTx/>
              <a:latin typeface="Century Gothic" panose="020F0302020204030204"/>
              <a:ea typeface="+mn-ea"/>
              <a:cs typeface="+mn-cs"/>
            </a:endParaRPr>
          </a:p>
        </p:txBody>
      </p:sp>
      <p:sp>
        <p:nvSpPr>
          <p:cNvPr id="28" name="Rectangle 27"/>
          <p:cNvSpPr/>
          <p:nvPr/>
        </p:nvSpPr>
        <p:spPr>
          <a:xfrm>
            <a:off x="1918421" y="2402912"/>
            <a:ext cx="1107996"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sac</a:t>
            </a:r>
            <a:r>
              <a:rPr kumimoji="0" lang="en-US" sz="2200" b="1" i="0" u="none" strike="noStrike" kern="1200" cap="none" spc="0" normalizeH="0" baseline="0" noProof="0" dirty="0" err="1">
                <a:ln>
                  <a:noFill/>
                </a:ln>
                <a:solidFill>
                  <a:srgbClr val="3D3C3C"/>
                </a:solidFill>
                <a:effectLst/>
                <a:uLnTx/>
                <a:uFillTx/>
                <a:latin typeface="Century Gothic" panose="020F0302020204030204"/>
                <a:ea typeface="+mn-ea"/>
                <a:cs typeface="+mn-cs"/>
              </a:rPr>
              <a:t>ar</a:t>
            </a:r>
            <a:r>
              <a:rPr kumimoji="0" lang="en-US" sz="2200" b="1" i="0" u="none" strike="noStrike" kern="1200" cap="none" spc="0" normalizeH="0" baseline="0" noProof="0" dirty="0">
                <a:ln>
                  <a:noFill/>
                </a:ln>
                <a:effectLst/>
                <a:uLnTx/>
                <a:uFillTx/>
                <a:latin typeface="Century Gothic" panose="020F0302020204030204"/>
                <a:ea typeface="+mn-ea"/>
                <a:cs typeface="+mn-cs"/>
              </a:rPr>
              <a:t> 	</a:t>
            </a:r>
            <a:endParaRPr kumimoji="0" lang="en-GB" sz="2200" b="1" i="0" u="none" strike="noStrike" kern="1200" cap="none" spc="0" normalizeH="0" baseline="0" noProof="0" dirty="0">
              <a:ln>
                <a:noFill/>
              </a:ln>
              <a:effectLst/>
              <a:uLnTx/>
              <a:uFillTx/>
              <a:latin typeface="Century Gothic" panose="020F0302020204030204"/>
              <a:ea typeface="+mn-ea"/>
              <a:cs typeface="+mn-cs"/>
            </a:endParaRPr>
          </a:p>
        </p:txBody>
      </p:sp>
      <p:sp>
        <p:nvSpPr>
          <p:cNvPr id="29" name="Rectangle 28"/>
          <p:cNvSpPr/>
          <p:nvPr/>
        </p:nvSpPr>
        <p:spPr>
          <a:xfrm>
            <a:off x="6028252" y="3966800"/>
            <a:ext cx="1018227"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pegar</a:t>
            </a:r>
            <a:endParaRPr kumimoji="0" lang="en-GB" sz="2200" b="1" i="0" u="none" strike="noStrike" kern="1200" cap="none" spc="0" normalizeH="0" baseline="0" noProof="0" dirty="0">
              <a:ln>
                <a:noFill/>
              </a:ln>
              <a:effectLst/>
              <a:uLnTx/>
              <a:uFillTx/>
              <a:latin typeface="Century Gothic" panose="020F0302020204030204"/>
              <a:ea typeface="+mn-ea"/>
              <a:cs typeface="+mn-cs"/>
            </a:endParaRPr>
          </a:p>
        </p:txBody>
      </p:sp>
      <p:sp>
        <p:nvSpPr>
          <p:cNvPr id="30" name="Rectangle 29"/>
          <p:cNvSpPr/>
          <p:nvPr/>
        </p:nvSpPr>
        <p:spPr>
          <a:xfrm>
            <a:off x="344083" y="4029524"/>
            <a:ext cx="153920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Century Gothic" panose="020F0302020204030204"/>
                <a:ea typeface="+mn-ea"/>
                <a:cs typeface="+mn-cs"/>
              </a:rPr>
              <a:t>Ejemplos: </a:t>
            </a:r>
            <a:endParaRPr kumimoji="0" lang="en-GB" sz="2200" b="0" i="0" u="none" strike="noStrike" kern="1200" cap="none" spc="0" normalizeH="0" baseline="0" noProof="0">
              <a:ln>
                <a:noFill/>
              </a:ln>
              <a:effectLst/>
              <a:uLnTx/>
              <a:uFillTx/>
              <a:latin typeface="Century Gothic" panose="020F0302020204030204"/>
              <a:ea typeface="+mn-ea"/>
              <a:cs typeface="+mn-cs"/>
            </a:endParaRPr>
          </a:p>
        </p:txBody>
      </p:sp>
      <p:sp>
        <p:nvSpPr>
          <p:cNvPr id="33" name="Rectangle 32"/>
          <p:cNvSpPr/>
          <p:nvPr/>
        </p:nvSpPr>
        <p:spPr>
          <a:xfrm>
            <a:off x="380468" y="1845988"/>
            <a:ext cx="986643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For –</a:t>
            </a:r>
            <a:r>
              <a:rPr kumimoji="0" lang="en-US" sz="2200" b="0" i="0" u="none" strike="noStrike" kern="1200" cap="none" spc="0" normalizeH="0" baseline="0" noProof="0" dirty="0" err="1">
                <a:ln>
                  <a:noFill/>
                </a:ln>
                <a:effectLst/>
                <a:uLnTx/>
                <a:uFillTx/>
                <a:latin typeface="Century Gothic" panose="020F0302020204030204"/>
                <a:ea typeface="+mn-ea"/>
                <a:cs typeface="+mn-cs"/>
              </a:rPr>
              <a:t>ar</a:t>
            </a:r>
            <a:r>
              <a:rPr kumimoji="0" lang="en-US" sz="2200" b="0" i="0" u="none" strike="noStrike" kern="1200" cap="none" spc="0" normalizeH="0" baseline="0" noProof="0" dirty="0">
                <a:ln>
                  <a:noFill/>
                </a:ln>
                <a:effectLst/>
                <a:uLnTx/>
                <a:uFillTx/>
                <a:latin typeface="Century Gothic" panose="020F0302020204030204"/>
                <a:ea typeface="+mn-ea"/>
                <a:cs typeface="+mn-cs"/>
              </a:rPr>
              <a:t> verbs ending in ‘-</a:t>
            </a:r>
            <a:r>
              <a:rPr kumimoji="0" lang="en-US" sz="2200" b="1" i="0" u="none" strike="noStrike" kern="1200" cap="none" spc="0" normalizeH="0" baseline="0" noProof="0" dirty="0">
                <a:ln>
                  <a:noFill/>
                </a:ln>
                <a:effectLst/>
                <a:uLnTx/>
                <a:uFillTx/>
                <a:latin typeface="Century Gothic" panose="020F0302020204030204"/>
                <a:ea typeface="+mn-ea"/>
                <a:cs typeface="+mn-cs"/>
              </a:rPr>
              <a:t>car</a:t>
            </a:r>
            <a:r>
              <a:rPr kumimoji="0" lang="en-US" sz="2200" b="0" i="0" u="none" strike="noStrike" kern="1200" cap="none" spc="0" normalizeH="0" baseline="0" noProof="0" dirty="0">
                <a:ln>
                  <a:noFill/>
                </a:ln>
                <a:effectLst/>
                <a:uLnTx/>
                <a:uFillTx/>
                <a:latin typeface="Century Gothic" panose="020F0302020204030204"/>
                <a:ea typeface="+mn-ea"/>
                <a:cs typeface="+mn-cs"/>
              </a:rPr>
              <a:t>’, we remove –car and add </a:t>
            </a:r>
            <a:r>
              <a:rPr kumimoji="0" lang="en-US" sz="2200" b="1" i="0" u="none" strike="noStrike" kern="1200" cap="none" spc="0" normalizeH="0" baseline="0" noProof="0" dirty="0">
                <a:ln>
                  <a:noFill/>
                </a:ln>
                <a:effectLst/>
                <a:uLnTx/>
                <a:uFillTx/>
                <a:latin typeface="Century Gothic" panose="020F0302020204030204"/>
                <a:ea typeface="+mn-ea"/>
                <a:cs typeface="+mn-cs"/>
              </a:rPr>
              <a:t>–</a:t>
            </a:r>
            <a:r>
              <a:rPr kumimoji="0" lang="en-US" sz="2200" b="1" i="0" u="none" strike="noStrike" kern="1200" cap="none" spc="0" normalizeH="0" baseline="0" noProof="0" dirty="0" err="1">
                <a:ln>
                  <a:noFill/>
                </a:ln>
                <a:effectLst/>
                <a:uLnTx/>
                <a:uFillTx/>
                <a:latin typeface="Century Gothic" panose="020F0302020204030204"/>
                <a:ea typeface="+mn-ea"/>
                <a:cs typeface="+mn-cs"/>
              </a:rPr>
              <a:t>qué</a:t>
            </a:r>
            <a:r>
              <a:rPr kumimoji="0" lang="en-US" sz="2200" b="0" i="0" u="none" strike="noStrike" kern="1200" cap="none" spc="0" normalizeH="0" baseline="0" noProof="0" dirty="0">
                <a:ln>
                  <a:noFill/>
                </a:ln>
                <a:effectLst/>
                <a:uLnTx/>
                <a:uFillTx/>
                <a:latin typeface="Century Gothic" panose="020F0302020204030204"/>
                <a:ea typeface="+mn-ea"/>
                <a:cs typeface="+mn-cs"/>
              </a:rPr>
              <a:t>.</a:t>
            </a:r>
          </a:p>
        </p:txBody>
      </p:sp>
      <p:sp>
        <p:nvSpPr>
          <p:cNvPr id="34" name="Rectangle 33"/>
          <p:cNvSpPr/>
          <p:nvPr/>
        </p:nvSpPr>
        <p:spPr>
          <a:xfrm>
            <a:off x="385673" y="2443996"/>
            <a:ext cx="153920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Century Gothic" panose="020F0302020204030204"/>
                <a:ea typeface="+mn-ea"/>
                <a:cs typeface="+mn-cs"/>
              </a:rPr>
              <a:t>Ejemplos: </a:t>
            </a:r>
            <a:endParaRPr kumimoji="0" lang="en-US" sz="2200" b="0" i="0" u="none" strike="noStrike" kern="1200" cap="none" spc="0" normalizeH="0" baseline="0" noProof="0" dirty="0">
              <a:ln>
                <a:noFill/>
              </a:ln>
              <a:effectLst/>
              <a:uLnTx/>
              <a:uFillTx/>
              <a:latin typeface="Century Gothic" panose="020F0302020204030204"/>
              <a:ea typeface="+mn-ea"/>
              <a:cs typeface="+mn-cs"/>
            </a:endParaRPr>
          </a:p>
        </p:txBody>
      </p:sp>
      <p:sp>
        <p:nvSpPr>
          <p:cNvPr id="36" name="Rectangle 35"/>
          <p:cNvSpPr/>
          <p:nvPr/>
        </p:nvSpPr>
        <p:spPr>
          <a:xfrm>
            <a:off x="1740441" y="4357690"/>
            <a:ext cx="138852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effectLst/>
                <a:uLnTx/>
                <a:uFillTx/>
                <a:latin typeface="Century Gothic" panose="020F0302020204030204"/>
                <a:ea typeface="+mn-ea"/>
                <a:cs typeface="+mn-cs"/>
              </a:rPr>
              <a:t>(to arrive)</a:t>
            </a:r>
            <a:endParaRPr kumimoji="0" lang="en-GB" sz="2000" b="0" i="1" u="none" strike="noStrike" kern="1200" cap="none" spc="0" normalizeH="0" baseline="0" noProof="0">
              <a:ln>
                <a:noFill/>
              </a:ln>
              <a:effectLst/>
              <a:uLnTx/>
              <a:uFillTx/>
              <a:latin typeface="Century Gothic" panose="020F0302020204030204"/>
              <a:ea typeface="+mn-ea"/>
              <a:cs typeface="+mn-cs"/>
            </a:endParaRPr>
          </a:p>
        </p:txBody>
      </p:sp>
      <p:sp>
        <p:nvSpPr>
          <p:cNvPr id="38" name="Rectangle 37"/>
          <p:cNvSpPr/>
          <p:nvPr/>
        </p:nvSpPr>
        <p:spPr>
          <a:xfrm>
            <a:off x="6024504" y="4314815"/>
            <a:ext cx="130195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a:t>
            </a:r>
            <a:r>
              <a:rPr kumimoji="0" lang="en-US" sz="2000" b="0" i="1" u="none" strike="noStrike" kern="1200" cap="none" spc="0" normalizeH="0" baseline="0" noProof="0" dirty="0">
                <a:ln>
                  <a:noFill/>
                </a:ln>
                <a:effectLst/>
                <a:uLnTx/>
                <a:uFillTx/>
                <a:latin typeface="Century Gothic" panose="020F0302020204030204"/>
                <a:ea typeface="+mn-ea"/>
                <a:cs typeface="+mn-cs"/>
              </a:rPr>
              <a:t>to stick</a:t>
            </a:r>
            <a:r>
              <a:rPr kumimoji="0" lang="en-US" sz="2000" b="0" i="0" u="none" strike="noStrike" kern="1200" cap="none" spc="0" normalizeH="0" baseline="0" noProof="0" dirty="0">
                <a:ln>
                  <a:noFill/>
                </a:ln>
                <a:effectLst/>
                <a:uLnTx/>
                <a:uFillTx/>
                <a:latin typeface="Century Gothic" panose="020F0302020204030204"/>
                <a:ea typeface="+mn-ea"/>
                <a:cs typeface="+mn-cs"/>
              </a:rPr>
              <a:t>) </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39" name="Rectangle 38"/>
          <p:cNvSpPr/>
          <p:nvPr/>
        </p:nvSpPr>
        <p:spPr>
          <a:xfrm>
            <a:off x="8259879" y="4316549"/>
            <a:ext cx="110799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entury Gothic" panose="020F0302020204030204"/>
                <a:ea typeface="+mn-ea"/>
                <a:cs typeface="+mn-cs"/>
              </a:rPr>
              <a:t>(</a:t>
            </a:r>
            <a:r>
              <a:rPr kumimoji="0" lang="en-US" sz="1800" b="0" i="1" u="none" strike="noStrike" kern="1200" cap="none" spc="0" normalizeH="0" baseline="0" noProof="0" dirty="0">
                <a:ln>
                  <a:noFill/>
                </a:ln>
                <a:effectLst/>
                <a:uLnTx/>
                <a:uFillTx/>
                <a:latin typeface="Century Gothic" panose="020F0302020204030204"/>
                <a:ea typeface="+mn-ea"/>
                <a:cs typeface="+mn-cs"/>
              </a:rPr>
              <a:t>I </a:t>
            </a:r>
            <a:r>
              <a:rPr kumimoji="0" lang="en-US" sz="2000" b="0" i="1" u="none" strike="noStrike" kern="1200" cap="none" spc="0" normalizeH="0" baseline="0" noProof="0" dirty="0">
                <a:ln>
                  <a:noFill/>
                </a:ln>
                <a:effectLst/>
                <a:uLnTx/>
                <a:uFillTx/>
                <a:latin typeface="Century Gothic" panose="020F0302020204030204"/>
                <a:ea typeface="+mn-ea"/>
                <a:cs typeface="+mn-cs"/>
              </a:rPr>
              <a:t>stuck</a:t>
            </a:r>
            <a:r>
              <a:rPr kumimoji="0" lang="en-US" sz="1800" b="0" i="0" u="none" strike="noStrike" kern="1200" cap="none" spc="0" normalizeH="0" baseline="0" noProof="0" dirty="0">
                <a:ln>
                  <a:noFill/>
                </a:ln>
                <a:effectLst/>
                <a:uLnTx/>
                <a:uFillTx/>
                <a:latin typeface="Century Gothic" panose="020F0302020204030204"/>
                <a:ea typeface="+mn-ea"/>
                <a:cs typeface="+mn-cs"/>
              </a:rPr>
              <a:t>)</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cxnSp>
        <p:nvCxnSpPr>
          <p:cNvPr id="40" name="Straight Arrow Connector 39"/>
          <p:cNvCxnSpPr/>
          <p:nvPr/>
        </p:nvCxnSpPr>
        <p:spPr>
          <a:xfrm>
            <a:off x="7328066" y="4211934"/>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41" name="Straight Arrow Connector 40"/>
          <p:cNvCxnSpPr/>
          <p:nvPr/>
        </p:nvCxnSpPr>
        <p:spPr>
          <a:xfrm>
            <a:off x="3264041" y="2681088"/>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42" name="Straight Arrow Connector 41"/>
          <p:cNvCxnSpPr/>
          <p:nvPr/>
        </p:nvCxnSpPr>
        <p:spPr>
          <a:xfrm>
            <a:off x="8127041" y="2651389"/>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43" name="Rectangle 42"/>
          <p:cNvSpPr/>
          <p:nvPr/>
        </p:nvSpPr>
        <p:spPr>
          <a:xfrm>
            <a:off x="380468" y="3439566"/>
            <a:ext cx="986643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Century Gothic" panose="020F0302020204030204"/>
                <a:ea typeface="+mn-ea"/>
                <a:cs typeface="+mn-cs"/>
              </a:rPr>
              <a:t>For –ar verbs ending in ‘-</a:t>
            </a:r>
            <a:r>
              <a:rPr kumimoji="0" lang="en-US" sz="2200" b="1" i="0" u="none" strike="noStrike" kern="1200" cap="none" spc="0" normalizeH="0" baseline="0" noProof="0">
                <a:ln>
                  <a:noFill/>
                </a:ln>
                <a:effectLst/>
                <a:uLnTx/>
                <a:uFillTx/>
                <a:latin typeface="Century Gothic" panose="020F0302020204030204"/>
                <a:ea typeface="+mn-ea"/>
                <a:cs typeface="+mn-cs"/>
              </a:rPr>
              <a:t>gar</a:t>
            </a:r>
            <a:r>
              <a:rPr kumimoji="0" lang="en-US" sz="2200" b="0" i="0" u="none" strike="noStrike" kern="1200" cap="none" spc="0" normalizeH="0" baseline="0" noProof="0">
                <a:ln>
                  <a:noFill/>
                </a:ln>
                <a:effectLst/>
                <a:uLnTx/>
                <a:uFillTx/>
                <a:latin typeface="Century Gothic" panose="020F0302020204030204"/>
                <a:ea typeface="+mn-ea"/>
                <a:cs typeface="+mn-cs"/>
              </a:rPr>
              <a:t>’, we remove –gar and add </a:t>
            </a:r>
            <a:r>
              <a:rPr kumimoji="0" lang="en-US" sz="2200" b="1" i="0" u="none" strike="noStrike" kern="1200" cap="none" spc="0" normalizeH="0" baseline="0" noProof="0">
                <a:ln>
                  <a:noFill/>
                </a:ln>
                <a:effectLst/>
                <a:uLnTx/>
                <a:uFillTx/>
                <a:latin typeface="Century Gothic" panose="020F0302020204030204"/>
                <a:ea typeface="+mn-ea"/>
                <a:cs typeface="+mn-cs"/>
              </a:rPr>
              <a:t>–gué</a:t>
            </a:r>
            <a:r>
              <a:rPr kumimoji="0" lang="en-US" sz="2200" b="0" i="0" u="none" strike="noStrike" kern="1200" cap="none" spc="0" normalizeH="0" baseline="0" noProof="0">
                <a:ln>
                  <a:noFill/>
                </a:ln>
                <a:effectLst/>
                <a:uLnTx/>
                <a:uFillTx/>
                <a:latin typeface="Century Gothic" panose="020F0302020204030204"/>
                <a:ea typeface="+mn-ea"/>
                <a:cs typeface="+mn-cs"/>
              </a:rPr>
              <a:t>.</a:t>
            </a:r>
            <a:endParaRPr kumimoji="0" lang="en-US" sz="2200" b="0" i="0" u="none" strike="noStrike" kern="1200" cap="none" spc="0" normalizeH="0" baseline="0" noProof="0" dirty="0">
              <a:ln>
                <a:noFill/>
              </a:ln>
              <a:effectLst/>
              <a:uLnTx/>
              <a:uFillTx/>
              <a:latin typeface="Century Gothic" panose="020F0302020204030204"/>
              <a:ea typeface="+mn-ea"/>
              <a:cs typeface="+mn-cs"/>
            </a:endParaRPr>
          </a:p>
        </p:txBody>
      </p:sp>
      <p:sp>
        <p:nvSpPr>
          <p:cNvPr id="4" name="Rectangle 3"/>
          <p:cNvSpPr/>
          <p:nvPr/>
        </p:nvSpPr>
        <p:spPr>
          <a:xfrm>
            <a:off x="344083" y="1389809"/>
            <a:ext cx="4618572" cy="459613"/>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This is due to their pronunciation!</a:t>
            </a:r>
          </a:p>
        </p:txBody>
      </p:sp>
      <p:sp>
        <p:nvSpPr>
          <p:cNvPr id="44" name="Rounded Rectangle 11">
            <a:extLst>
              <a:ext uri="{FF2B5EF4-FFF2-40B4-BE49-F238E27FC236}">
                <a16:creationId xmlns:a16="http://schemas.microsoft.com/office/drawing/2014/main" id="{62915EEE-4F12-4C5B-83F9-EF38BDD4B48D}"/>
              </a:ext>
            </a:extLst>
          </p:cNvPr>
          <p:cNvSpPr/>
          <p:nvPr/>
        </p:nvSpPr>
        <p:spPr>
          <a:xfrm>
            <a:off x="10409354" y="202410"/>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cxnSp>
        <p:nvCxnSpPr>
          <p:cNvPr id="45" name="Straight Arrow Connector 44">
            <a:extLst>
              <a:ext uri="{FF2B5EF4-FFF2-40B4-BE49-F238E27FC236}">
                <a16:creationId xmlns:a16="http://schemas.microsoft.com/office/drawing/2014/main" id="{21344179-E20B-459B-B8D7-7C16C5AC8DC2}"/>
              </a:ext>
            </a:extLst>
          </p:cNvPr>
          <p:cNvCxnSpPr/>
          <p:nvPr/>
        </p:nvCxnSpPr>
        <p:spPr>
          <a:xfrm>
            <a:off x="3128963" y="5756586"/>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46" name="Rectangle 45">
            <a:extLst>
              <a:ext uri="{FF2B5EF4-FFF2-40B4-BE49-F238E27FC236}">
                <a16:creationId xmlns:a16="http://schemas.microsoft.com/office/drawing/2014/main" id="{92C167D2-284E-42D4-8B80-001577494CF6}"/>
              </a:ext>
            </a:extLst>
          </p:cNvPr>
          <p:cNvSpPr/>
          <p:nvPr/>
        </p:nvSpPr>
        <p:spPr>
          <a:xfrm>
            <a:off x="1764570" y="5549659"/>
            <a:ext cx="144595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empezar</a:t>
            </a:r>
            <a:endParaRPr kumimoji="0" lang="en-GB" sz="2200" b="1" i="1" u="none" strike="noStrike" kern="1200" cap="none" spc="0" normalizeH="0" baseline="0" noProof="0" dirty="0">
              <a:ln>
                <a:noFill/>
              </a:ln>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5B6533CD-D3FE-46F1-BA6C-4363DC3F0B6D}"/>
              </a:ext>
            </a:extLst>
          </p:cNvPr>
          <p:cNvSpPr/>
          <p:nvPr/>
        </p:nvSpPr>
        <p:spPr>
          <a:xfrm>
            <a:off x="3831246" y="5550573"/>
            <a:ext cx="1359668"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err="1">
                <a:latin typeface="Century Gothic" panose="020F0302020204030204"/>
              </a:rPr>
              <a:t>empe</a:t>
            </a:r>
            <a:r>
              <a:rPr lang="en-US" sz="2200" b="1" dirty="0" err="1">
                <a:solidFill>
                  <a:srgbClr val="AE1518"/>
                </a:solidFill>
                <a:latin typeface="Century Gothic" panose="020F0302020204030204"/>
              </a:rPr>
              <a:t>c</a:t>
            </a:r>
            <a:r>
              <a:rPr kumimoji="0" lang="en-US" sz="2200" b="1" i="0" u="none" strike="noStrike" kern="1200" cap="none" spc="0" normalizeH="0" baseline="0" noProof="0" dirty="0">
                <a:ln>
                  <a:noFill/>
                </a:ln>
                <a:solidFill>
                  <a:srgbClr val="AE1518"/>
                </a:solidFill>
                <a:effectLst/>
                <a:uLnTx/>
                <a:uFillTx/>
                <a:latin typeface="Century Gothic" panose="020F0302020204030204"/>
                <a:ea typeface="+mn-ea"/>
                <a:cs typeface="+mn-cs"/>
              </a:rPr>
              <a:t>é</a:t>
            </a:r>
            <a:endParaRPr kumimoji="0" lang="en-GB" sz="2200" b="1" i="0" u="none" strike="noStrike" kern="1200" cap="none" spc="0" normalizeH="0" baseline="0" noProof="0" dirty="0">
              <a:ln>
                <a:noFill/>
              </a:ln>
              <a:solidFill>
                <a:srgbClr val="AE1518"/>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CDF812E8-546D-4EB6-9D83-596FBAE81BA0}"/>
              </a:ext>
            </a:extLst>
          </p:cNvPr>
          <p:cNvSpPr/>
          <p:nvPr/>
        </p:nvSpPr>
        <p:spPr>
          <a:xfrm>
            <a:off x="3618360" y="5890242"/>
            <a:ext cx="134844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effectLst/>
                <a:uLnTx/>
                <a:uFillTx/>
                <a:latin typeface="Century Gothic" panose="020F0302020204030204"/>
                <a:ea typeface="+mn-ea"/>
                <a:cs typeface="+mn-cs"/>
              </a:rPr>
              <a:t>(I began)</a:t>
            </a:r>
            <a:endParaRPr kumimoji="0" lang="en-GB" sz="2000" b="0" i="1" u="none" strike="noStrike" kern="1200" cap="none" spc="0" normalizeH="0" baseline="0" noProof="0" dirty="0">
              <a:ln>
                <a:noFill/>
              </a:ln>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54EE72BE-FAFE-497F-9F9D-B0C2E17CFDB1}"/>
              </a:ext>
            </a:extLst>
          </p:cNvPr>
          <p:cNvSpPr/>
          <p:nvPr/>
        </p:nvSpPr>
        <p:spPr>
          <a:xfrm>
            <a:off x="8324317" y="5507248"/>
            <a:ext cx="1335622"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almor</a:t>
            </a:r>
            <a:r>
              <a:rPr lang="en-US" sz="2200" b="1" dirty="0" err="1">
                <a:solidFill>
                  <a:srgbClr val="AE1518"/>
                </a:solidFill>
                <a:latin typeface="Century Gothic" panose="020F0302020204030204"/>
              </a:rPr>
              <a:t>cé</a:t>
            </a:r>
            <a:endParaRPr kumimoji="0" lang="en-GB" sz="2200" b="1" i="0" u="none" strike="noStrike" kern="1200" cap="none" spc="0" normalizeH="0" baseline="0" noProof="0" dirty="0">
              <a:ln>
                <a:noFill/>
              </a:ln>
              <a:solidFill>
                <a:srgbClr val="AE1518"/>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D3BB4B47-2707-451C-8F1A-E15D66482FF8}"/>
              </a:ext>
            </a:extLst>
          </p:cNvPr>
          <p:cNvSpPr/>
          <p:nvPr/>
        </p:nvSpPr>
        <p:spPr>
          <a:xfrm>
            <a:off x="5985547" y="5503369"/>
            <a:ext cx="137890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almorzar</a:t>
            </a:r>
            <a:endParaRPr kumimoji="0" lang="en-GB" sz="2200" b="1" i="0" u="none" strike="noStrike" kern="1200" cap="none" spc="0" normalizeH="0" baseline="0" noProof="0" dirty="0">
              <a:ln>
                <a:noFill/>
              </a:ln>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7DE0643E-D9AC-403C-BA96-282450538F82}"/>
              </a:ext>
            </a:extLst>
          </p:cNvPr>
          <p:cNvSpPr/>
          <p:nvPr/>
        </p:nvSpPr>
        <p:spPr>
          <a:xfrm>
            <a:off x="380468" y="5566093"/>
            <a:ext cx="153920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Century Gothic" panose="020F0302020204030204"/>
                <a:ea typeface="+mn-ea"/>
                <a:cs typeface="+mn-cs"/>
              </a:rPr>
              <a:t>Ejemplos: </a:t>
            </a:r>
            <a:endParaRPr kumimoji="0" lang="en-GB" sz="2200" b="0" i="0" u="none" strike="noStrike" kern="1200" cap="none" spc="0" normalizeH="0" baseline="0" noProof="0">
              <a:ln>
                <a:noFill/>
              </a:ln>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3FA215B8-5EB5-40BC-BD29-B8B9C571AED1}"/>
              </a:ext>
            </a:extLst>
          </p:cNvPr>
          <p:cNvSpPr/>
          <p:nvPr/>
        </p:nvSpPr>
        <p:spPr>
          <a:xfrm>
            <a:off x="1776826" y="5894259"/>
            <a:ext cx="14221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effectLst/>
                <a:uLnTx/>
                <a:uFillTx/>
                <a:latin typeface="Century Gothic" panose="020F0302020204030204"/>
                <a:ea typeface="+mn-ea"/>
                <a:cs typeface="+mn-cs"/>
              </a:rPr>
              <a:t>(to begin)</a:t>
            </a:r>
            <a:endParaRPr kumimoji="0" lang="en-GB" sz="2000" b="0" i="1" u="none" strike="noStrike" kern="1200" cap="none" spc="0" normalizeH="0" baseline="0" noProof="0" dirty="0">
              <a:ln>
                <a:noFill/>
              </a:ln>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A6672ED6-2155-4CDE-BD43-9E0BBD5E690D}"/>
              </a:ext>
            </a:extLst>
          </p:cNvPr>
          <p:cNvSpPr/>
          <p:nvPr/>
        </p:nvSpPr>
        <p:spPr>
          <a:xfrm>
            <a:off x="5645333" y="5853118"/>
            <a:ext cx="21691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a:t>
            </a:r>
            <a:r>
              <a:rPr kumimoji="0" lang="en-US" sz="2000" b="0" i="1" u="none" strike="noStrike" kern="1200" cap="none" spc="0" normalizeH="0" baseline="0" noProof="0" dirty="0">
                <a:ln>
                  <a:noFill/>
                </a:ln>
                <a:effectLst/>
                <a:uLnTx/>
                <a:uFillTx/>
                <a:latin typeface="Century Gothic" panose="020F0302020204030204"/>
                <a:ea typeface="+mn-ea"/>
                <a:cs typeface="+mn-cs"/>
              </a:rPr>
              <a:t>to have lunch</a:t>
            </a:r>
            <a:r>
              <a:rPr kumimoji="0" lang="en-US" sz="2000" b="0" i="0" u="none" strike="noStrike" kern="1200" cap="none" spc="0" normalizeH="0" baseline="0" noProof="0" dirty="0">
                <a:ln>
                  <a:noFill/>
                </a:ln>
                <a:effectLst/>
                <a:uLnTx/>
                <a:uFillTx/>
                <a:latin typeface="Century Gothic" panose="020F0302020204030204"/>
                <a:ea typeface="+mn-ea"/>
                <a:cs typeface="+mn-cs"/>
              </a:rPr>
              <a:t>) </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54" name="Rectangle 53">
            <a:extLst>
              <a:ext uri="{FF2B5EF4-FFF2-40B4-BE49-F238E27FC236}">
                <a16:creationId xmlns:a16="http://schemas.microsoft.com/office/drawing/2014/main" id="{AFD9D06A-D0E0-4D6F-BF9D-B49790D471DF}"/>
              </a:ext>
            </a:extLst>
          </p:cNvPr>
          <p:cNvSpPr/>
          <p:nvPr/>
        </p:nvSpPr>
        <p:spPr>
          <a:xfrm>
            <a:off x="8296264" y="5853118"/>
            <a:ext cx="173797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entury Gothic" panose="020F0302020204030204"/>
                <a:ea typeface="+mn-ea"/>
                <a:cs typeface="+mn-cs"/>
              </a:rPr>
              <a:t>(</a:t>
            </a:r>
            <a:r>
              <a:rPr kumimoji="0" lang="en-US" sz="1800" b="0" i="1" u="none" strike="noStrike" kern="1200" cap="none" spc="0" normalizeH="0" baseline="0" noProof="0" dirty="0">
                <a:ln>
                  <a:noFill/>
                </a:ln>
                <a:effectLst/>
                <a:uLnTx/>
                <a:uFillTx/>
                <a:latin typeface="Century Gothic" panose="020F0302020204030204"/>
                <a:ea typeface="+mn-ea"/>
                <a:cs typeface="+mn-cs"/>
              </a:rPr>
              <a:t>I </a:t>
            </a:r>
            <a:r>
              <a:rPr kumimoji="0" lang="en-US" sz="2000" b="0" i="1" u="none" strike="noStrike" kern="1200" cap="none" spc="0" normalizeH="0" baseline="0" noProof="0" dirty="0">
                <a:ln>
                  <a:noFill/>
                </a:ln>
                <a:effectLst/>
                <a:uLnTx/>
                <a:uFillTx/>
                <a:latin typeface="Century Gothic" panose="020F0302020204030204"/>
                <a:ea typeface="+mn-ea"/>
                <a:cs typeface="+mn-cs"/>
              </a:rPr>
              <a:t>had lunch</a:t>
            </a:r>
            <a:r>
              <a:rPr kumimoji="0" lang="en-US" sz="1800" b="0" i="0" u="none" strike="noStrike" kern="1200" cap="none" spc="0" normalizeH="0" baseline="0" noProof="0" dirty="0">
                <a:ln>
                  <a:noFill/>
                </a:ln>
                <a:effectLst/>
                <a:uLnTx/>
                <a:uFillTx/>
                <a:latin typeface="Century Gothic" panose="020F0302020204030204"/>
                <a:ea typeface="+mn-ea"/>
                <a:cs typeface="+mn-cs"/>
              </a:rPr>
              <a:t>)</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cxnSp>
        <p:nvCxnSpPr>
          <p:cNvPr id="55" name="Straight Arrow Connector 54">
            <a:extLst>
              <a:ext uri="{FF2B5EF4-FFF2-40B4-BE49-F238E27FC236}">
                <a16:creationId xmlns:a16="http://schemas.microsoft.com/office/drawing/2014/main" id="{36573B7C-9CD3-424A-B75D-431EC23BC237}"/>
              </a:ext>
            </a:extLst>
          </p:cNvPr>
          <p:cNvCxnSpPr/>
          <p:nvPr/>
        </p:nvCxnSpPr>
        <p:spPr>
          <a:xfrm>
            <a:off x="7364451" y="5748503"/>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56" name="Rectangle 55">
            <a:extLst>
              <a:ext uri="{FF2B5EF4-FFF2-40B4-BE49-F238E27FC236}">
                <a16:creationId xmlns:a16="http://schemas.microsoft.com/office/drawing/2014/main" id="{89593FE8-6E40-4724-83EF-34E3142A08B3}"/>
              </a:ext>
            </a:extLst>
          </p:cNvPr>
          <p:cNvSpPr/>
          <p:nvPr/>
        </p:nvSpPr>
        <p:spPr>
          <a:xfrm>
            <a:off x="416853" y="4976135"/>
            <a:ext cx="986643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For –</a:t>
            </a:r>
            <a:r>
              <a:rPr kumimoji="0" lang="en-US" sz="2200" b="0" i="0" u="none" strike="noStrike" kern="1200" cap="none" spc="0" normalizeH="0" baseline="0" noProof="0" dirty="0" err="1">
                <a:ln>
                  <a:noFill/>
                </a:ln>
                <a:effectLst/>
                <a:uLnTx/>
                <a:uFillTx/>
                <a:latin typeface="Century Gothic" panose="020F0302020204030204"/>
                <a:ea typeface="+mn-ea"/>
                <a:cs typeface="+mn-cs"/>
              </a:rPr>
              <a:t>ar</a:t>
            </a:r>
            <a:r>
              <a:rPr kumimoji="0" lang="en-US" sz="2200" b="0" i="0" u="none" strike="noStrike" kern="1200" cap="none" spc="0" normalizeH="0" baseline="0" noProof="0" dirty="0">
                <a:ln>
                  <a:noFill/>
                </a:ln>
                <a:effectLst/>
                <a:uLnTx/>
                <a:uFillTx/>
                <a:latin typeface="Century Gothic" panose="020F0302020204030204"/>
                <a:ea typeface="+mn-ea"/>
                <a:cs typeface="+mn-cs"/>
              </a:rPr>
              <a:t> verbs ending in ‘-</a:t>
            </a:r>
            <a:r>
              <a:rPr kumimoji="0" lang="en-US" sz="2200" b="1" i="0" u="none" strike="noStrike" kern="1200" cap="none" spc="0" normalizeH="0" baseline="0" noProof="0" dirty="0" err="1">
                <a:ln>
                  <a:noFill/>
                </a:ln>
                <a:effectLst/>
                <a:uLnTx/>
                <a:uFillTx/>
                <a:latin typeface="Century Gothic" panose="020F0302020204030204"/>
                <a:ea typeface="+mn-ea"/>
                <a:cs typeface="+mn-cs"/>
              </a:rPr>
              <a:t>zar</a:t>
            </a:r>
            <a:r>
              <a:rPr kumimoji="0" lang="en-US" sz="2200" b="0" i="0" u="none" strike="noStrike" kern="1200" cap="none" spc="0" normalizeH="0" baseline="0" noProof="0" dirty="0">
                <a:ln>
                  <a:noFill/>
                </a:ln>
                <a:effectLst/>
                <a:uLnTx/>
                <a:uFillTx/>
                <a:latin typeface="Century Gothic" panose="020F0302020204030204"/>
                <a:ea typeface="+mn-ea"/>
                <a:cs typeface="+mn-cs"/>
              </a:rPr>
              <a:t>’, we remove –gar and add </a:t>
            </a:r>
            <a:r>
              <a:rPr kumimoji="0" lang="en-US" sz="2200" b="1" i="0" u="none" strike="noStrike" kern="1200" cap="none" spc="0" normalizeH="0" baseline="0" noProof="0" dirty="0">
                <a:ln>
                  <a:noFill/>
                </a:ln>
                <a:effectLst/>
                <a:uLnTx/>
                <a:uFillTx/>
                <a:latin typeface="Century Gothic" panose="020F0302020204030204"/>
                <a:ea typeface="+mn-ea"/>
                <a:cs typeface="+mn-cs"/>
              </a:rPr>
              <a:t>–</a:t>
            </a:r>
            <a:r>
              <a:rPr kumimoji="0" lang="en-US" sz="2200" b="1" i="0" u="none" strike="noStrike" kern="1200" cap="none" spc="0" normalizeH="0" baseline="0" noProof="0" dirty="0" err="1">
                <a:ln>
                  <a:noFill/>
                </a:ln>
                <a:effectLst/>
                <a:uLnTx/>
                <a:uFillTx/>
                <a:latin typeface="Century Gothic" panose="020F0302020204030204"/>
                <a:ea typeface="+mn-ea"/>
                <a:cs typeface="+mn-cs"/>
              </a:rPr>
              <a:t>cé</a:t>
            </a:r>
            <a:r>
              <a:rPr kumimoji="0" lang="en-US" sz="2200" b="0" i="0" u="none" strike="noStrike" kern="1200" cap="none" spc="0" normalizeH="0" baseline="0" noProof="0" dirty="0">
                <a:ln>
                  <a:noFill/>
                </a:ln>
                <a:effectLst/>
                <a:uLnTx/>
                <a:uFillTx/>
                <a:latin typeface="Century Gothic" panose="020F0302020204030204"/>
                <a:ea typeface="+mn-ea"/>
                <a:cs typeface="+mn-cs"/>
              </a:rPr>
              <a:t>.</a:t>
            </a:r>
          </a:p>
        </p:txBody>
      </p:sp>
      <p:grpSp>
        <p:nvGrpSpPr>
          <p:cNvPr id="6" name="Group 5">
            <a:extLst>
              <a:ext uri="{FF2B5EF4-FFF2-40B4-BE49-F238E27FC236}">
                <a16:creationId xmlns:a16="http://schemas.microsoft.com/office/drawing/2014/main" id="{37E9E8D2-8542-42A0-B4A3-F74AF73DC407}"/>
              </a:ext>
            </a:extLst>
          </p:cNvPr>
          <p:cNvGrpSpPr/>
          <p:nvPr/>
        </p:nvGrpSpPr>
        <p:grpSpPr>
          <a:xfrm>
            <a:off x="10672390" y="873405"/>
            <a:ext cx="1026169" cy="344128"/>
            <a:chOff x="-10929" y="752330"/>
            <a:chExt cx="1026169" cy="344128"/>
          </a:xfrm>
        </p:grpSpPr>
        <p:sp>
          <p:nvSpPr>
            <p:cNvPr id="3" name="TextBox 2">
              <a:extLst>
                <a:ext uri="{FF2B5EF4-FFF2-40B4-BE49-F238E27FC236}">
                  <a16:creationId xmlns:a16="http://schemas.microsoft.com/office/drawing/2014/main" id="{8FA2B250-B1A6-E44B-6FD3-FFBC010F9DBD}"/>
                </a:ext>
              </a:extLst>
            </p:cNvPr>
            <p:cNvSpPr txBox="1"/>
            <p:nvPr/>
          </p:nvSpPr>
          <p:spPr>
            <a:xfrm>
              <a:off x="0" y="752330"/>
              <a:ext cx="993381" cy="344128"/>
            </a:xfrm>
            <a:prstGeom prst="rect">
              <a:avLst/>
            </a:prstGeom>
            <a:solidFill>
              <a:srgbClr val="FABD00"/>
            </a:solidFill>
          </p:spPr>
          <p:txBody>
            <a:bodyPr wrap="square" tIns="0" bIns="36000" rtlCol="0" anchor="t">
              <a:spAutoFit/>
            </a:bodyPr>
            <a:lstStyle/>
            <a:p>
              <a:r>
                <a:rPr lang="en-GB" sz="2000" b="1" dirty="0"/>
                <a:t>Higher</a:t>
              </a:r>
              <a:endParaRPr lang="en-ES" sz="2000" b="1" dirty="0"/>
            </a:p>
          </p:txBody>
        </p:sp>
        <p:cxnSp>
          <p:nvCxnSpPr>
            <p:cNvPr id="7" name="Straight Connector 6">
              <a:extLst>
                <a:ext uri="{FF2B5EF4-FFF2-40B4-BE49-F238E27FC236}">
                  <a16:creationId xmlns:a16="http://schemas.microsoft.com/office/drawing/2014/main" id="{F4920D1B-AD24-47D6-9D66-9A7857812D37}"/>
                </a:ext>
              </a:extLst>
            </p:cNvPr>
            <p:cNvCxnSpPr>
              <a:cxnSpLocks/>
            </p:cNvCxnSpPr>
            <p:nvPr/>
          </p:nvCxnSpPr>
          <p:spPr>
            <a:xfrm>
              <a:off x="-5882" y="773513"/>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8561439-88F9-414F-88B6-2F62CF5507E9}"/>
                </a:ext>
              </a:extLst>
            </p:cNvPr>
            <p:cNvCxnSpPr>
              <a:cxnSpLocks/>
            </p:cNvCxnSpPr>
            <p:nvPr/>
          </p:nvCxnSpPr>
          <p:spPr>
            <a:xfrm>
              <a:off x="1004310" y="773513"/>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32D2D98-5925-4631-9E8F-1B562F5273DF}"/>
                </a:ext>
              </a:extLst>
            </p:cNvPr>
            <p:cNvCxnSpPr>
              <a:cxnSpLocks/>
            </p:cNvCxnSpPr>
            <p:nvPr/>
          </p:nvCxnSpPr>
          <p:spPr>
            <a:xfrm flipH="1" flipV="1">
              <a:off x="-10929" y="1085244"/>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2811A89A-0F99-44E8-82BB-9ACCF51504DB}"/>
              </a:ext>
            </a:extLst>
          </p:cNvPr>
          <p:cNvGrpSpPr/>
          <p:nvPr/>
        </p:nvGrpSpPr>
        <p:grpSpPr>
          <a:xfrm>
            <a:off x="2388565" y="2590939"/>
            <a:ext cx="323068" cy="82061"/>
            <a:chOff x="93785" y="3165575"/>
            <a:chExt cx="323068" cy="82061"/>
          </a:xfrm>
        </p:grpSpPr>
        <p:cxnSp>
          <p:nvCxnSpPr>
            <p:cNvPr id="13" name="Straight Connector 12">
              <a:extLst>
                <a:ext uri="{FF2B5EF4-FFF2-40B4-BE49-F238E27FC236}">
                  <a16:creationId xmlns:a16="http://schemas.microsoft.com/office/drawing/2014/main" id="{DBB9C963-EC66-4D90-B3DC-2B2FF95D0C82}"/>
                </a:ext>
              </a:extLst>
            </p:cNvPr>
            <p:cNvCxnSpPr/>
            <p:nvPr/>
          </p:nvCxnSpPr>
          <p:spPr>
            <a:xfrm>
              <a:off x="93785" y="3165575"/>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F61F227-52BF-4400-B6F8-DFEFF4CEEA82}"/>
                </a:ext>
              </a:extLst>
            </p:cNvPr>
            <p:cNvCxnSpPr/>
            <p:nvPr/>
          </p:nvCxnSpPr>
          <p:spPr>
            <a:xfrm>
              <a:off x="93785" y="3247636"/>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E45D8CDF-D7B2-49AF-9304-D574D19D3B43}"/>
              </a:ext>
            </a:extLst>
          </p:cNvPr>
          <p:cNvGrpSpPr/>
          <p:nvPr/>
        </p:nvGrpSpPr>
        <p:grpSpPr>
          <a:xfrm>
            <a:off x="7519704" y="2626624"/>
            <a:ext cx="323068" cy="82061"/>
            <a:chOff x="93785" y="3165575"/>
            <a:chExt cx="323068" cy="82061"/>
          </a:xfrm>
        </p:grpSpPr>
        <p:cxnSp>
          <p:nvCxnSpPr>
            <p:cNvPr id="61" name="Straight Connector 60">
              <a:extLst>
                <a:ext uri="{FF2B5EF4-FFF2-40B4-BE49-F238E27FC236}">
                  <a16:creationId xmlns:a16="http://schemas.microsoft.com/office/drawing/2014/main" id="{1A2E27EF-D070-4138-8139-4D0600FE2563}"/>
                </a:ext>
              </a:extLst>
            </p:cNvPr>
            <p:cNvCxnSpPr/>
            <p:nvPr/>
          </p:nvCxnSpPr>
          <p:spPr>
            <a:xfrm>
              <a:off x="93785" y="3165575"/>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745E900-8AE5-4B60-9E78-0304CF59565F}"/>
                </a:ext>
              </a:extLst>
            </p:cNvPr>
            <p:cNvCxnSpPr/>
            <p:nvPr/>
          </p:nvCxnSpPr>
          <p:spPr>
            <a:xfrm>
              <a:off x="93785" y="3247636"/>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7AB739CF-20FD-4A74-840A-5A2721E4BE39}"/>
              </a:ext>
            </a:extLst>
          </p:cNvPr>
          <p:cNvGrpSpPr/>
          <p:nvPr/>
        </p:nvGrpSpPr>
        <p:grpSpPr>
          <a:xfrm>
            <a:off x="2330301" y="4186302"/>
            <a:ext cx="323068" cy="82061"/>
            <a:chOff x="93785" y="3165575"/>
            <a:chExt cx="323068" cy="82061"/>
          </a:xfrm>
        </p:grpSpPr>
        <p:cxnSp>
          <p:nvCxnSpPr>
            <p:cNvPr id="64" name="Straight Connector 63">
              <a:extLst>
                <a:ext uri="{FF2B5EF4-FFF2-40B4-BE49-F238E27FC236}">
                  <a16:creationId xmlns:a16="http://schemas.microsoft.com/office/drawing/2014/main" id="{7DD41BD9-8CC2-40EA-B89B-98DAE776B8F1}"/>
                </a:ext>
              </a:extLst>
            </p:cNvPr>
            <p:cNvCxnSpPr/>
            <p:nvPr/>
          </p:nvCxnSpPr>
          <p:spPr>
            <a:xfrm>
              <a:off x="93785" y="3165575"/>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24928F7-8F6E-4874-86DB-F4E0BA884A0B}"/>
                </a:ext>
              </a:extLst>
            </p:cNvPr>
            <p:cNvCxnSpPr/>
            <p:nvPr/>
          </p:nvCxnSpPr>
          <p:spPr>
            <a:xfrm>
              <a:off x="93785" y="3247636"/>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9125F0B4-6E59-40E5-9941-4F97BE63B09A}"/>
              </a:ext>
            </a:extLst>
          </p:cNvPr>
          <p:cNvGrpSpPr/>
          <p:nvPr/>
        </p:nvGrpSpPr>
        <p:grpSpPr>
          <a:xfrm>
            <a:off x="6513465" y="4148254"/>
            <a:ext cx="323068" cy="82061"/>
            <a:chOff x="93785" y="3165575"/>
            <a:chExt cx="323068" cy="82061"/>
          </a:xfrm>
        </p:grpSpPr>
        <p:cxnSp>
          <p:nvCxnSpPr>
            <p:cNvPr id="67" name="Straight Connector 66">
              <a:extLst>
                <a:ext uri="{FF2B5EF4-FFF2-40B4-BE49-F238E27FC236}">
                  <a16:creationId xmlns:a16="http://schemas.microsoft.com/office/drawing/2014/main" id="{EFA5CB6F-B202-4B05-B2CA-884A7E28983F}"/>
                </a:ext>
              </a:extLst>
            </p:cNvPr>
            <p:cNvCxnSpPr/>
            <p:nvPr/>
          </p:nvCxnSpPr>
          <p:spPr>
            <a:xfrm>
              <a:off x="93785" y="3165575"/>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A1023F0-344A-4633-8DE5-F8CB8EFAC1F7}"/>
                </a:ext>
              </a:extLst>
            </p:cNvPr>
            <p:cNvCxnSpPr/>
            <p:nvPr/>
          </p:nvCxnSpPr>
          <p:spPr>
            <a:xfrm>
              <a:off x="93785" y="3247636"/>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0A0D0524-B43D-4EBD-BA16-65DC6030D7F7}"/>
              </a:ext>
            </a:extLst>
          </p:cNvPr>
          <p:cNvGrpSpPr/>
          <p:nvPr/>
        </p:nvGrpSpPr>
        <p:grpSpPr>
          <a:xfrm>
            <a:off x="2657192" y="5721960"/>
            <a:ext cx="323068" cy="82061"/>
            <a:chOff x="93785" y="3165575"/>
            <a:chExt cx="323068" cy="82061"/>
          </a:xfrm>
        </p:grpSpPr>
        <p:cxnSp>
          <p:nvCxnSpPr>
            <p:cNvPr id="70" name="Straight Connector 69">
              <a:extLst>
                <a:ext uri="{FF2B5EF4-FFF2-40B4-BE49-F238E27FC236}">
                  <a16:creationId xmlns:a16="http://schemas.microsoft.com/office/drawing/2014/main" id="{6F2B45ED-6BC4-4C27-9606-090677F38322}"/>
                </a:ext>
              </a:extLst>
            </p:cNvPr>
            <p:cNvCxnSpPr/>
            <p:nvPr/>
          </p:nvCxnSpPr>
          <p:spPr>
            <a:xfrm>
              <a:off x="93785" y="3165575"/>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C7E520F-7221-4563-B1D1-53BEFD7B4B12}"/>
                </a:ext>
              </a:extLst>
            </p:cNvPr>
            <p:cNvCxnSpPr/>
            <p:nvPr/>
          </p:nvCxnSpPr>
          <p:spPr>
            <a:xfrm>
              <a:off x="93785" y="3247636"/>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6E801573-37E1-4CE5-94B7-2F2F76926F31}"/>
              </a:ext>
            </a:extLst>
          </p:cNvPr>
          <p:cNvGrpSpPr/>
          <p:nvPr/>
        </p:nvGrpSpPr>
        <p:grpSpPr>
          <a:xfrm>
            <a:off x="6836533" y="5698598"/>
            <a:ext cx="323068" cy="82061"/>
            <a:chOff x="93785" y="3165575"/>
            <a:chExt cx="323068" cy="82061"/>
          </a:xfrm>
        </p:grpSpPr>
        <p:cxnSp>
          <p:nvCxnSpPr>
            <p:cNvPr id="73" name="Straight Connector 72">
              <a:extLst>
                <a:ext uri="{FF2B5EF4-FFF2-40B4-BE49-F238E27FC236}">
                  <a16:creationId xmlns:a16="http://schemas.microsoft.com/office/drawing/2014/main" id="{6ABCDA2C-5821-42BD-B610-7E075FAE929A}"/>
                </a:ext>
              </a:extLst>
            </p:cNvPr>
            <p:cNvCxnSpPr/>
            <p:nvPr/>
          </p:nvCxnSpPr>
          <p:spPr>
            <a:xfrm>
              <a:off x="93785" y="3165575"/>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656C268-87D9-4F1B-B138-DE0F3C055387}"/>
                </a:ext>
              </a:extLst>
            </p:cNvPr>
            <p:cNvCxnSpPr/>
            <p:nvPr/>
          </p:nvCxnSpPr>
          <p:spPr>
            <a:xfrm>
              <a:off x="93785" y="3247636"/>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5923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6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4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6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45"/>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47"/>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48"/>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50"/>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53"/>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72"/>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55"/>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49"/>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0" grpId="0"/>
      <p:bldP spid="11" grpId="0"/>
      <p:bldP spid="12" grpId="0"/>
      <p:bldP spid="18" grpId="0"/>
      <p:bldP spid="19" grpId="0"/>
      <p:bldP spid="20" grpId="0"/>
      <p:bldP spid="21" grpId="0"/>
      <p:bldP spid="22" grpId="0"/>
      <p:bldP spid="24" grpId="0"/>
      <p:bldP spid="26" grpId="0"/>
      <p:bldP spid="27" grpId="0"/>
      <p:bldP spid="28" grpId="0"/>
      <p:bldP spid="29" grpId="0"/>
      <p:bldP spid="30" grpId="0"/>
      <p:bldP spid="33" grpId="0"/>
      <p:bldP spid="34" grpId="0"/>
      <p:bldP spid="36" grpId="0"/>
      <p:bldP spid="38" grpId="0"/>
      <p:bldP spid="39" grpId="0"/>
      <p:bldP spid="43" grpId="0"/>
      <p:bldP spid="4" grpId="0"/>
      <p:bldP spid="46" grpId="0"/>
      <p:bldP spid="47" grpId="0"/>
      <p:bldP spid="48" grpId="0"/>
      <p:bldP spid="49" grpId="0"/>
      <p:bldP spid="50" grpId="0"/>
      <p:bldP spid="51" grpId="0"/>
      <p:bldP spid="52" grpId="0"/>
      <p:bldP spid="53" grpId="0"/>
      <p:bldP spid="54" grpId="0"/>
      <p:bldP spid="5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ee photos of Light">
            <a:extLst>
              <a:ext uri="{FF2B5EF4-FFF2-40B4-BE49-F238E27FC236}">
                <a16:creationId xmlns:a16="http://schemas.microsoft.com/office/drawing/2014/main" id="{B0AA4D21-225F-4DE8-BA83-72B14520E5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15997" y="3242373"/>
            <a:ext cx="1436563" cy="212365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B1696892-1610-46DE-A0D7-0C4D4FEB5915}"/>
              </a:ext>
            </a:extLst>
          </p:cNvPr>
          <p:cNvSpPr/>
          <p:nvPr/>
        </p:nvSpPr>
        <p:spPr>
          <a:xfrm>
            <a:off x="325090" y="3823686"/>
            <a:ext cx="8925787" cy="2462213"/>
          </a:xfrm>
          <a:prstGeom prst="rect">
            <a:avLst/>
          </a:prstGeom>
        </p:spPr>
        <p:txBody>
          <a:bodyPr wrap="square">
            <a:spAutoFit/>
          </a:bodyPr>
          <a:lstStyle/>
          <a:p>
            <a:r>
              <a:rPr lang="en-ES" sz="2200" dirty="0"/>
              <a:t>Allí participé en Las Fallas y disfruté el ambiente de la ciudad. ¡En  5) </a:t>
            </a:r>
            <a:r>
              <a:rPr lang="en-GB" sz="2200" dirty="0"/>
              <a:t>_________</a:t>
            </a:r>
            <a:r>
              <a:rPr lang="en-ES" sz="2200" dirty="0"/>
              <a:t> calles había tanta gente! Y en  6) </a:t>
            </a:r>
            <a:r>
              <a:rPr lang="en-GB" sz="2200" dirty="0"/>
              <a:t>_________</a:t>
            </a:r>
            <a:r>
              <a:rPr lang="en-ES" sz="2200" dirty="0"/>
              <a:t> zonas había música muy fuerte y muchos fuegos artificiales*. Por la tarde llamé a mi madre ¡pero</a:t>
            </a:r>
            <a:r>
              <a:rPr lang="en-GB" sz="2200" dirty="0"/>
              <a:t> </a:t>
            </a:r>
            <a:r>
              <a:rPr lang="en-ES" sz="2200" dirty="0"/>
              <a:t> </a:t>
            </a:r>
            <a:r>
              <a:rPr lang="en-GB" sz="2200" u="sng" dirty="0">
                <a:ln>
                  <a:solidFill>
                    <a:srgbClr val="FABD00"/>
                  </a:solidFill>
                </a:ln>
                <a:solidFill>
                  <a:srgbClr val="FABD00"/>
                </a:solidFill>
                <a:uFill>
                  <a:solidFill>
                    <a:schemeClr val="tx1"/>
                  </a:solidFill>
                </a:uFill>
              </a:rPr>
              <a:t>[</a:t>
            </a:r>
            <a:r>
              <a:rPr lang="en-GB" sz="2200" u="sng" dirty="0" err="1">
                <a:ln>
                  <a:solidFill>
                    <a:srgbClr val="FABD00"/>
                  </a:solidFill>
                </a:ln>
                <a:solidFill>
                  <a:srgbClr val="FABD00"/>
                </a:solidFill>
                <a:uFill>
                  <a:solidFill>
                    <a:schemeClr val="tx1"/>
                  </a:solidFill>
                </a:uFill>
              </a:rPr>
              <a:t>colgar</a:t>
            </a:r>
            <a:r>
              <a:rPr lang="en-GB" sz="2200" u="sng" dirty="0">
                <a:ln>
                  <a:solidFill>
                    <a:srgbClr val="FABD00"/>
                  </a:solidFill>
                </a:ln>
                <a:solidFill>
                  <a:srgbClr val="FABD00"/>
                </a:solidFill>
                <a:uFill>
                  <a:solidFill>
                    <a:schemeClr val="tx1"/>
                  </a:solidFill>
                </a:uFill>
              </a:rPr>
              <a:t>]</a:t>
            </a:r>
            <a:r>
              <a:rPr lang="en-GB" sz="2200" dirty="0"/>
              <a:t>*</a:t>
            </a:r>
            <a:r>
              <a:rPr lang="en-ES" sz="2200" dirty="0"/>
              <a:t> rápido por el ruido! </a:t>
            </a:r>
          </a:p>
          <a:p>
            <a:endParaRPr lang="en-ES" sz="2200" dirty="0"/>
          </a:p>
          <a:p>
            <a:r>
              <a:rPr lang="en-ES" sz="2200" dirty="0"/>
              <a:t>Además, encontré  7) </a:t>
            </a:r>
            <a:r>
              <a:rPr lang="en-GB" sz="2200" dirty="0"/>
              <a:t>_________</a:t>
            </a:r>
            <a:r>
              <a:rPr lang="en-ES" sz="2200" dirty="0"/>
              <a:t> tiendas baratas. Compré  </a:t>
            </a:r>
          </a:p>
          <a:p>
            <a:r>
              <a:rPr lang="en-ES" sz="2200" dirty="0"/>
              <a:t>8) </a:t>
            </a:r>
            <a:r>
              <a:rPr lang="en-GB" sz="2200" dirty="0"/>
              <a:t>_________</a:t>
            </a:r>
            <a:r>
              <a:rPr lang="en-ES" sz="2200" dirty="0"/>
              <a:t> recuerdos b</a:t>
            </a:r>
            <a:r>
              <a:rPr lang="en-GB" sz="2200" dirty="0" err="1"/>
              <a:t>onitos</a:t>
            </a:r>
            <a:r>
              <a:rPr lang="en-ES" sz="2200" dirty="0"/>
              <a:t> ¡y solo </a:t>
            </a:r>
            <a:r>
              <a:rPr lang="en-GB" sz="2200" u="sng" dirty="0">
                <a:ln>
                  <a:solidFill>
                    <a:srgbClr val="FABD00"/>
                  </a:solidFill>
                </a:ln>
                <a:solidFill>
                  <a:srgbClr val="FABD00"/>
                </a:solidFill>
                <a:uFill>
                  <a:solidFill>
                    <a:schemeClr val="tx1"/>
                  </a:solidFill>
                </a:uFill>
              </a:rPr>
              <a:t>[</a:t>
            </a:r>
            <a:r>
              <a:rPr lang="en-GB" sz="2200" u="sng" dirty="0" err="1">
                <a:ln>
                  <a:solidFill>
                    <a:srgbClr val="FABD00"/>
                  </a:solidFill>
                </a:ln>
                <a:solidFill>
                  <a:srgbClr val="FABD00"/>
                </a:solidFill>
                <a:uFill>
                  <a:solidFill>
                    <a:schemeClr val="tx1"/>
                  </a:solidFill>
                </a:uFill>
              </a:rPr>
              <a:t>pagar</a:t>
            </a:r>
            <a:r>
              <a:rPr lang="en-GB" sz="2200" u="sng" dirty="0">
                <a:ln>
                  <a:solidFill>
                    <a:srgbClr val="FABD00"/>
                  </a:solidFill>
                </a:ln>
                <a:solidFill>
                  <a:srgbClr val="FABD00"/>
                </a:solidFill>
                <a:uFill>
                  <a:solidFill>
                    <a:schemeClr val="tx1"/>
                  </a:solidFill>
                </a:uFill>
              </a:rPr>
              <a:t>]</a:t>
            </a:r>
            <a:r>
              <a:rPr lang="en-ES" sz="2200" dirty="0"/>
              <a:t> veinte euros! </a:t>
            </a:r>
          </a:p>
        </p:txBody>
      </p:sp>
      <p:sp>
        <p:nvSpPr>
          <p:cNvPr id="2" name="Title 1">
            <a:extLst>
              <a:ext uri="{FF2B5EF4-FFF2-40B4-BE49-F238E27FC236}">
                <a16:creationId xmlns:a16="http://schemas.microsoft.com/office/drawing/2014/main" id="{B7F8A154-6D55-9D1C-8934-38851981C9C6}"/>
              </a:ext>
            </a:extLst>
          </p:cNvPr>
          <p:cNvSpPr>
            <a:spLocks noGrp="1"/>
          </p:cNvSpPr>
          <p:nvPr>
            <p:ph type="title"/>
          </p:nvPr>
        </p:nvSpPr>
        <p:spPr>
          <a:xfrm>
            <a:off x="-1" y="213557"/>
            <a:ext cx="7086601" cy="647577"/>
          </a:xfrm>
        </p:spPr>
        <p:txBody>
          <a:bodyPr>
            <a:normAutofit/>
          </a:bodyPr>
          <a:lstStyle/>
          <a:p>
            <a:r>
              <a:rPr lang="en-ES" dirty="0"/>
              <a:t>Un viaje para ver las Fallas</a:t>
            </a:r>
            <a:r>
              <a:rPr lang="en-GB" dirty="0"/>
              <a:t> (2)</a:t>
            </a:r>
            <a:endParaRPr lang="en-ES" dirty="0"/>
          </a:p>
        </p:txBody>
      </p:sp>
      <p:sp>
        <p:nvSpPr>
          <p:cNvPr id="4" name="Rounded Rectangle 11">
            <a:extLst>
              <a:ext uri="{FF2B5EF4-FFF2-40B4-BE49-F238E27FC236}">
                <a16:creationId xmlns:a16="http://schemas.microsoft.com/office/drawing/2014/main" id="{A441014A-A691-317E-FC19-E3692CFEBC4A}"/>
              </a:ext>
            </a:extLst>
          </p:cNvPr>
          <p:cNvSpPr/>
          <p:nvPr/>
        </p:nvSpPr>
        <p:spPr>
          <a:xfrm>
            <a:off x="9872133" y="258166"/>
            <a:ext cx="2056011" cy="42287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2" name="TextBox 11">
            <a:extLst>
              <a:ext uri="{FF2B5EF4-FFF2-40B4-BE49-F238E27FC236}">
                <a16:creationId xmlns:a16="http://schemas.microsoft.com/office/drawing/2014/main" id="{4E2B05E9-BEDC-6439-9CA9-090D2F630EDC}"/>
              </a:ext>
            </a:extLst>
          </p:cNvPr>
          <p:cNvSpPr txBox="1"/>
          <p:nvPr/>
        </p:nvSpPr>
        <p:spPr>
          <a:xfrm>
            <a:off x="326397" y="1689320"/>
            <a:ext cx="9328242" cy="2462213"/>
          </a:xfrm>
          <a:prstGeom prst="rect">
            <a:avLst/>
          </a:prstGeom>
          <a:noFill/>
        </p:spPr>
        <p:txBody>
          <a:bodyPr wrap="square" rtlCol="0">
            <a:spAutoFit/>
          </a:bodyPr>
          <a:lstStyle/>
          <a:p>
            <a:r>
              <a:rPr lang="en-ES" sz="2200" dirty="0"/>
              <a:t>¿La última vez que viajé en tren? Cuando visité Valencia en marzo. </a:t>
            </a:r>
            <a:r>
              <a:rPr lang="en-GB" sz="2200" u="sng" dirty="0">
                <a:ln>
                  <a:solidFill>
                    <a:srgbClr val="FABD00"/>
                  </a:solidFill>
                </a:ln>
                <a:solidFill>
                  <a:srgbClr val="FABD00"/>
                </a:solidFill>
                <a:uFill>
                  <a:solidFill>
                    <a:schemeClr val="tx1"/>
                  </a:solidFill>
                </a:uFill>
              </a:rPr>
              <a:t>[</a:t>
            </a:r>
            <a:r>
              <a:rPr lang="en-GB" sz="2200" u="sng" dirty="0" err="1">
                <a:ln>
                  <a:solidFill>
                    <a:srgbClr val="FABD00"/>
                  </a:solidFill>
                </a:ln>
                <a:solidFill>
                  <a:srgbClr val="FABD00"/>
                </a:solidFill>
                <a:uFill>
                  <a:solidFill>
                    <a:schemeClr val="tx1"/>
                  </a:solidFill>
                </a:uFill>
              </a:rPr>
              <a:t>Organizar</a:t>
            </a:r>
            <a:r>
              <a:rPr lang="en-GB" sz="2200" u="sng" dirty="0">
                <a:ln>
                  <a:solidFill>
                    <a:srgbClr val="FABD00"/>
                  </a:solidFill>
                </a:ln>
                <a:solidFill>
                  <a:srgbClr val="FABD00"/>
                </a:solidFill>
                <a:uFill>
                  <a:solidFill>
                    <a:schemeClr val="tx1"/>
                  </a:solidFill>
                </a:uFill>
              </a:rPr>
              <a:t>]</a:t>
            </a:r>
            <a:r>
              <a:rPr lang="en-GB" sz="2200" dirty="0">
                <a:ln>
                  <a:solidFill>
                    <a:srgbClr val="FABD00"/>
                  </a:solidFill>
                </a:ln>
                <a:solidFill>
                  <a:srgbClr val="FABD00"/>
                </a:solidFill>
                <a:uFill>
                  <a:solidFill>
                    <a:schemeClr val="tx1"/>
                  </a:solidFill>
                </a:uFill>
              </a:rPr>
              <a:t> </a:t>
            </a:r>
            <a:r>
              <a:rPr lang="en-ES" sz="2200" dirty="0"/>
              <a:t>el viaje con mi hermano y 1) </a:t>
            </a:r>
            <a:r>
              <a:rPr lang="en-GB" sz="2200" dirty="0"/>
              <a:t>_________</a:t>
            </a:r>
            <a:r>
              <a:rPr lang="en-ES" sz="2200" dirty="0"/>
              <a:t>amigos. Yo </a:t>
            </a:r>
            <a:r>
              <a:rPr lang="en-GB" sz="2200" u="sng" dirty="0">
                <a:ln>
                  <a:solidFill>
                    <a:srgbClr val="FABD00"/>
                  </a:solidFill>
                </a:ln>
                <a:solidFill>
                  <a:srgbClr val="FABD00"/>
                </a:solidFill>
                <a:uFill>
                  <a:solidFill>
                    <a:schemeClr val="tx1"/>
                  </a:solidFill>
                </a:uFill>
              </a:rPr>
              <a:t>[</a:t>
            </a:r>
            <a:r>
              <a:rPr lang="en-GB" sz="2200" u="sng" dirty="0" err="1">
                <a:ln>
                  <a:solidFill>
                    <a:srgbClr val="FABD00"/>
                  </a:solidFill>
                </a:ln>
                <a:solidFill>
                  <a:srgbClr val="FABD00"/>
                </a:solidFill>
                <a:uFill>
                  <a:solidFill>
                    <a:schemeClr val="tx1"/>
                  </a:solidFill>
                </a:uFill>
              </a:rPr>
              <a:t>buscar</a:t>
            </a:r>
            <a:r>
              <a:rPr lang="en-GB" sz="2200" u="sng" dirty="0">
                <a:ln>
                  <a:solidFill>
                    <a:srgbClr val="FABD00"/>
                  </a:solidFill>
                </a:ln>
                <a:solidFill>
                  <a:srgbClr val="FABD00"/>
                </a:solidFill>
                <a:uFill>
                  <a:solidFill>
                    <a:schemeClr val="tx1"/>
                  </a:solidFill>
                </a:uFill>
              </a:rPr>
              <a:t>]</a:t>
            </a:r>
            <a:r>
              <a:rPr lang="en-ES" sz="2200" dirty="0"/>
              <a:t> información sobre  2) </a:t>
            </a:r>
            <a:r>
              <a:rPr lang="en-GB" sz="2200" dirty="0"/>
              <a:t>_________</a:t>
            </a:r>
            <a:r>
              <a:rPr lang="en-ES" sz="2200" dirty="0"/>
              <a:t> actividades interesantes y él reservó  3) </a:t>
            </a:r>
            <a:r>
              <a:rPr lang="en-GB" sz="2200" dirty="0"/>
              <a:t>_________</a:t>
            </a:r>
            <a:r>
              <a:rPr lang="en-ES" sz="2200" dirty="0"/>
              <a:t> entradas. También intentó encontrar  4) </a:t>
            </a:r>
            <a:r>
              <a:rPr lang="en-GB" sz="2200" dirty="0"/>
              <a:t>_________</a:t>
            </a:r>
            <a:r>
              <a:rPr lang="en-ES" sz="2200" dirty="0"/>
              <a:t> restaurantes buenos donde comer una paella tradicional. ¡El origen de este plato popular está en Valencia!</a:t>
            </a:r>
          </a:p>
          <a:p>
            <a:endParaRPr lang="en-ES" sz="2200" dirty="0"/>
          </a:p>
        </p:txBody>
      </p:sp>
      <p:sp>
        <p:nvSpPr>
          <p:cNvPr id="3" name="Rectangle 2">
            <a:extLst>
              <a:ext uri="{FF2B5EF4-FFF2-40B4-BE49-F238E27FC236}">
                <a16:creationId xmlns:a16="http://schemas.microsoft.com/office/drawing/2014/main" id="{AF80DBEB-6169-4376-80D9-08F3822805E9}"/>
              </a:ext>
            </a:extLst>
          </p:cNvPr>
          <p:cNvSpPr/>
          <p:nvPr/>
        </p:nvSpPr>
        <p:spPr>
          <a:xfrm>
            <a:off x="5914492" y="2003678"/>
            <a:ext cx="1346844"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lgunos</a:t>
            </a:r>
            <a:r>
              <a:rPr lang="en-ES" sz="2200" dirty="0">
                <a:solidFill>
                  <a:schemeClr val="tx2"/>
                </a:solidFill>
              </a:rPr>
              <a:t> </a:t>
            </a:r>
            <a:endParaRPr lang="en-GB" sz="2200" dirty="0">
              <a:solidFill>
                <a:schemeClr val="tx2"/>
              </a:solidFill>
            </a:endParaRPr>
          </a:p>
        </p:txBody>
      </p:sp>
      <p:sp>
        <p:nvSpPr>
          <p:cNvPr id="7" name="Rectangle 6">
            <a:extLst>
              <a:ext uri="{FF2B5EF4-FFF2-40B4-BE49-F238E27FC236}">
                <a16:creationId xmlns:a16="http://schemas.microsoft.com/office/drawing/2014/main" id="{2EEEAED3-3096-44EE-9935-6A1961B61037}"/>
              </a:ext>
            </a:extLst>
          </p:cNvPr>
          <p:cNvSpPr/>
          <p:nvPr/>
        </p:nvSpPr>
        <p:spPr>
          <a:xfrm>
            <a:off x="4527048" y="2332364"/>
            <a:ext cx="1351652"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a</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8" name="Rectangle 7">
            <a:extLst>
              <a:ext uri="{FF2B5EF4-FFF2-40B4-BE49-F238E27FC236}">
                <a16:creationId xmlns:a16="http://schemas.microsoft.com/office/drawing/2014/main" id="{882A5BBA-D935-444E-8C23-57A5391610E3}"/>
              </a:ext>
            </a:extLst>
          </p:cNvPr>
          <p:cNvSpPr/>
          <p:nvPr/>
        </p:nvSpPr>
        <p:spPr>
          <a:xfrm>
            <a:off x="2198777" y="2668489"/>
            <a:ext cx="1351652"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a</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9" name="Rectangle 8">
            <a:extLst>
              <a:ext uri="{FF2B5EF4-FFF2-40B4-BE49-F238E27FC236}">
                <a16:creationId xmlns:a16="http://schemas.microsoft.com/office/drawing/2014/main" id="{C6AC3C21-0051-4066-B48C-6A4A90823088}"/>
              </a:ext>
            </a:extLst>
          </p:cNvPr>
          <p:cNvSpPr/>
          <p:nvPr/>
        </p:nvSpPr>
        <p:spPr>
          <a:xfrm>
            <a:off x="432935" y="2992384"/>
            <a:ext cx="1346844"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o</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10" name="Rectangle 9">
            <a:extLst>
              <a:ext uri="{FF2B5EF4-FFF2-40B4-BE49-F238E27FC236}">
                <a16:creationId xmlns:a16="http://schemas.microsoft.com/office/drawing/2014/main" id="{5982D013-AA70-4C6D-ACA5-B1EA1EB55537}"/>
              </a:ext>
            </a:extLst>
          </p:cNvPr>
          <p:cNvSpPr/>
          <p:nvPr/>
        </p:nvSpPr>
        <p:spPr>
          <a:xfrm>
            <a:off x="3449656" y="5487581"/>
            <a:ext cx="1351652"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a</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11" name="Rectangle 10">
            <a:extLst>
              <a:ext uri="{FF2B5EF4-FFF2-40B4-BE49-F238E27FC236}">
                <a16:creationId xmlns:a16="http://schemas.microsoft.com/office/drawing/2014/main" id="{987E8601-C452-4F72-AF98-77E3C4F04949}"/>
              </a:ext>
            </a:extLst>
          </p:cNvPr>
          <p:cNvSpPr/>
          <p:nvPr/>
        </p:nvSpPr>
        <p:spPr>
          <a:xfrm>
            <a:off x="1308969" y="4126945"/>
            <a:ext cx="1351652"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a</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13" name="Rectangle 12">
            <a:extLst>
              <a:ext uri="{FF2B5EF4-FFF2-40B4-BE49-F238E27FC236}">
                <a16:creationId xmlns:a16="http://schemas.microsoft.com/office/drawing/2014/main" id="{BCF749BC-65E2-4E31-B9B0-CC6237422F7D}"/>
              </a:ext>
            </a:extLst>
          </p:cNvPr>
          <p:cNvSpPr/>
          <p:nvPr/>
        </p:nvSpPr>
        <p:spPr>
          <a:xfrm>
            <a:off x="7219992" y="4139239"/>
            <a:ext cx="1351652"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a</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14" name="Rectangle 13">
            <a:extLst>
              <a:ext uri="{FF2B5EF4-FFF2-40B4-BE49-F238E27FC236}">
                <a16:creationId xmlns:a16="http://schemas.microsoft.com/office/drawing/2014/main" id="{CB8E7195-7A41-422E-8DAF-596CE40BA20F}"/>
              </a:ext>
            </a:extLst>
          </p:cNvPr>
          <p:cNvSpPr/>
          <p:nvPr/>
        </p:nvSpPr>
        <p:spPr>
          <a:xfrm>
            <a:off x="724140" y="5833521"/>
            <a:ext cx="1346844"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o</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15" name="Rectangle 14">
            <a:extLst>
              <a:ext uri="{FF2B5EF4-FFF2-40B4-BE49-F238E27FC236}">
                <a16:creationId xmlns:a16="http://schemas.microsoft.com/office/drawing/2014/main" id="{9E0C8A4C-BF50-4E96-AF12-AB581B175D6B}"/>
              </a:ext>
            </a:extLst>
          </p:cNvPr>
          <p:cNvSpPr/>
          <p:nvPr/>
        </p:nvSpPr>
        <p:spPr>
          <a:xfrm>
            <a:off x="406804" y="2024527"/>
            <a:ext cx="1577991" cy="430887"/>
          </a:xfrm>
          <a:prstGeom prst="rect">
            <a:avLst/>
          </a:prstGeom>
          <a:solidFill>
            <a:schemeClr val="bg1"/>
          </a:solidFill>
        </p:spPr>
        <p:txBody>
          <a:bodyPr wrap="square">
            <a:spAutoFit/>
          </a:bodyPr>
          <a:lstStyle/>
          <a:p>
            <a:r>
              <a:rPr lang="en-GB" sz="2200" b="1" dirty="0" err="1">
                <a:solidFill>
                  <a:schemeClr val="tx2"/>
                </a:solidFill>
              </a:rPr>
              <a:t>Organicé</a:t>
            </a:r>
            <a:endParaRPr lang="en-GB" sz="2200" dirty="0">
              <a:solidFill>
                <a:schemeClr val="tx2"/>
              </a:solidFill>
            </a:endParaRPr>
          </a:p>
        </p:txBody>
      </p:sp>
      <p:sp>
        <p:nvSpPr>
          <p:cNvPr id="16" name="Rectangle 15">
            <a:extLst>
              <a:ext uri="{FF2B5EF4-FFF2-40B4-BE49-F238E27FC236}">
                <a16:creationId xmlns:a16="http://schemas.microsoft.com/office/drawing/2014/main" id="{3BF865D5-F529-493A-B6D1-0E03B335A7D5}"/>
              </a:ext>
            </a:extLst>
          </p:cNvPr>
          <p:cNvSpPr/>
          <p:nvPr/>
        </p:nvSpPr>
        <p:spPr>
          <a:xfrm>
            <a:off x="371012" y="2376563"/>
            <a:ext cx="1202743" cy="430887"/>
          </a:xfrm>
          <a:prstGeom prst="rect">
            <a:avLst/>
          </a:prstGeom>
          <a:solidFill>
            <a:schemeClr val="bg1"/>
          </a:solidFill>
        </p:spPr>
        <p:txBody>
          <a:bodyPr wrap="square">
            <a:spAutoFit/>
          </a:bodyPr>
          <a:lstStyle/>
          <a:p>
            <a:r>
              <a:rPr lang="en-GB" sz="2200" b="1" dirty="0" err="1">
                <a:solidFill>
                  <a:schemeClr val="tx2"/>
                </a:solidFill>
              </a:rPr>
              <a:t>busqué</a:t>
            </a:r>
            <a:endParaRPr lang="en-GB" sz="2200" dirty="0">
              <a:solidFill>
                <a:schemeClr val="tx2"/>
              </a:solidFill>
            </a:endParaRPr>
          </a:p>
        </p:txBody>
      </p:sp>
      <p:sp>
        <p:nvSpPr>
          <p:cNvPr id="17" name="Rectangle 16">
            <a:extLst>
              <a:ext uri="{FF2B5EF4-FFF2-40B4-BE49-F238E27FC236}">
                <a16:creationId xmlns:a16="http://schemas.microsoft.com/office/drawing/2014/main" id="{6DD27F17-9E30-4925-AB88-1B0683664A6D}"/>
              </a:ext>
            </a:extLst>
          </p:cNvPr>
          <p:cNvSpPr/>
          <p:nvPr/>
        </p:nvSpPr>
        <p:spPr>
          <a:xfrm>
            <a:off x="4747609" y="4819505"/>
            <a:ext cx="1351652" cy="430887"/>
          </a:xfrm>
          <a:prstGeom prst="rect">
            <a:avLst/>
          </a:prstGeom>
          <a:solidFill>
            <a:schemeClr val="bg1"/>
          </a:solidFill>
        </p:spPr>
        <p:txBody>
          <a:bodyPr wrap="square">
            <a:spAutoFit/>
          </a:bodyPr>
          <a:lstStyle/>
          <a:p>
            <a:r>
              <a:rPr lang="en-GB" sz="2200" b="1" dirty="0" err="1">
                <a:solidFill>
                  <a:schemeClr val="tx2"/>
                </a:solidFill>
              </a:rPr>
              <a:t>colgué</a:t>
            </a:r>
            <a:r>
              <a:rPr lang="en-GB" sz="2200" b="1" dirty="0">
                <a:solidFill>
                  <a:schemeClr val="tx2"/>
                </a:solidFill>
              </a:rPr>
              <a:t>*</a:t>
            </a:r>
            <a:endParaRPr lang="en-GB" sz="2200" dirty="0">
              <a:solidFill>
                <a:schemeClr val="tx2"/>
              </a:solidFill>
            </a:endParaRPr>
          </a:p>
        </p:txBody>
      </p:sp>
      <p:sp>
        <p:nvSpPr>
          <p:cNvPr id="18" name="TextBox 17">
            <a:extLst>
              <a:ext uri="{FF2B5EF4-FFF2-40B4-BE49-F238E27FC236}">
                <a16:creationId xmlns:a16="http://schemas.microsoft.com/office/drawing/2014/main" id="{A04260B7-C578-4E63-8F6D-D5E57C0F4811}"/>
              </a:ext>
            </a:extLst>
          </p:cNvPr>
          <p:cNvSpPr txBox="1"/>
          <p:nvPr/>
        </p:nvSpPr>
        <p:spPr>
          <a:xfrm>
            <a:off x="326396" y="959623"/>
            <a:ext cx="11865604" cy="707886"/>
          </a:xfrm>
          <a:prstGeom prst="rect">
            <a:avLst/>
          </a:prstGeom>
          <a:noFill/>
        </p:spPr>
        <p:txBody>
          <a:bodyPr wrap="square" rtlCol="0">
            <a:spAutoFit/>
          </a:bodyPr>
          <a:lstStyle/>
          <a:p>
            <a:r>
              <a:rPr lang="en-GB" sz="2000" dirty="0"/>
              <a:t>Lee el </a:t>
            </a:r>
            <a:r>
              <a:rPr lang="en-GB" sz="2000" dirty="0" err="1"/>
              <a:t>texto</a:t>
            </a:r>
            <a:r>
              <a:rPr lang="en-GB" sz="2000" dirty="0"/>
              <a:t> y escribe ‘</a:t>
            </a:r>
            <a:r>
              <a:rPr lang="en-GB" sz="2000" dirty="0" err="1"/>
              <a:t>algunos</a:t>
            </a:r>
            <a:r>
              <a:rPr lang="en-GB" sz="2000" dirty="0"/>
              <a:t>’ o ‘</a:t>
            </a:r>
            <a:r>
              <a:rPr lang="en-GB" sz="2000" dirty="0" err="1"/>
              <a:t>algunas</a:t>
            </a:r>
            <a:r>
              <a:rPr lang="en-GB" sz="2000" dirty="0"/>
              <a:t>’ </a:t>
            </a:r>
            <a:r>
              <a:rPr lang="en-GB" sz="2000" dirty="0" err="1"/>
              <a:t>en</a:t>
            </a:r>
            <a:r>
              <a:rPr lang="en-GB" sz="2000" dirty="0"/>
              <a:t> los </a:t>
            </a:r>
            <a:r>
              <a:rPr lang="en-GB" sz="2000" dirty="0" err="1"/>
              <a:t>espacios</a:t>
            </a:r>
            <a:r>
              <a:rPr lang="en-GB" sz="2000" dirty="0"/>
              <a:t>. </a:t>
            </a:r>
          </a:p>
          <a:p>
            <a:r>
              <a:rPr lang="en-GB" sz="2000" dirty="0" err="1"/>
              <a:t>Luego</a:t>
            </a:r>
            <a:r>
              <a:rPr lang="en-GB" sz="2000" dirty="0"/>
              <a:t>, </a:t>
            </a:r>
            <a:r>
              <a:rPr lang="en-GB" sz="2000" dirty="0" err="1"/>
              <a:t>escucha</a:t>
            </a:r>
            <a:r>
              <a:rPr lang="en-GB" sz="2000" dirty="0"/>
              <a:t> y </a:t>
            </a:r>
            <a:r>
              <a:rPr lang="en-GB" sz="2000" dirty="0" err="1"/>
              <a:t>comprueba</a:t>
            </a:r>
            <a:r>
              <a:rPr lang="en-GB" sz="2000" dirty="0"/>
              <a:t>* las </a:t>
            </a:r>
            <a:r>
              <a:rPr lang="en-GB" sz="2000" dirty="0" err="1"/>
              <a:t>respuestas</a:t>
            </a:r>
            <a:r>
              <a:rPr lang="en-GB" sz="2000" dirty="0"/>
              <a:t>. ¿</a:t>
            </a:r>
            <a:r>
              <a:rPr lang="en-GB" sz="2000" dirty="0" err="1"/>
              <a:t>Qué</a:t>
            </a:r>
            <a:r>
              <a:rPr lang="en-GB" sz="2000" dirty="0"/>
              <a:t> palabras </a:t>
            </a:r>
            <a:r>
              <a:rPr lang="en-GB" sz="2000" dirty="0" err="1"/>
              <a:t>tienen</a:t>
            </a:r>
            <a:r>
              <a:rPr lang="en-GB" sz="2000" dirty="0"/>
              <a:t> SSC [</a:t>
            </a:r>
            <a:r>
              <a:rPr lang="en-GB" sz="2000" dirty="0" err="1"/>
              <a:t>gu</a:t>
            </a:r>
            <a:r>
              <a:rPr lang="en-GB" sz="2000" dirty="0"/>
              <a:t>], [que] o [</a:t>
            </a:r>
            <a:r>
              <a:rPr lang="en-GB" sz="2000" dirty="0" err="1"/>
              <a:t>gué</a:t>
            </a:r>
            <a:r>
              <a:rPr lang="en-GB" sz="2000" dirty="0"/>
              <a:t>]? </a:t>
            </a:r>
            <a:endParaRPr lang="en-ES" sz="2000" dirty="0"/>
          </a:p>
        </p:txBody>
      </p:sp>
      <p:pic>
        <p:nvPicPr>
          <p:cNvPr id="2050" name="Picture 2" descr="Failures, Valencia, Camera, Spain">
            <a:extLst>
              <a:ext uri="{FF2B5EF4-FFF2-40B4-BE49-F238E27FC236}">
                <a16:creationId xmlns:a16="http://schemas.microsoft.com/office/drawing/2014/main" id="{9884A518-90BB-4FA0-9D87-6C0093154CE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887" r="6900"/>
          <a:stretch/>
        </p:blipFill>
        <p:spPr bwMode="auto">
          <a:xfrm>
            <a:off x="10637210" y="3242133"/>
            <a:ext cx="1256077" cy="15086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photos of Failures">
            <a:extLst>
              <a:ext uri="{FF2B5EF4-FFF2-40B4-BE49-F238E27FC236}">
                <a16:creationId xmlns:a16="http://schemas.microsoft.com/office/drawing/2014/main" id="{4C3EC7A5-C917-49F4-8A12-2257EC17E6B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88696" y="4750761"/>
            <a:ext cx="2712147" cy="143193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2CC0ACB8-62CD-4426-8FF2-4A70B67F1ADC}"/>
              </a:ext>
            </a:extLst>
          </p:cNvPr>
          <p:cNvSpPr/>
          <p:nvPr/>
        </p:nvSpPr>
        <p:spPr>
          <a:xfrm>
            <a:off x="5481665" y="5855012"/>
            <a:ext cx="1144331" cy="430887"/>
          </a:xfrm>
          <a:prstGeom prst="rect">
            <a:avLst/>
          </a:prstGeom>
          <a:solidFill>
            <a:schemeClr val="bg1"/>
          </a:solidFill>
        </p:spPr>
        <p:txBody>
          <a:bodyPr wrap="square">
            <a:spAutoFit/>
          </a:bodyPr>
          <a:lstStyle/>
          <a:p>
            <a:r>
              <a:rPr lang="en-GB" sz="2200" b="1" dirty="0" err="1">
                <a:solidFill>
                  <a:schemeClr val="tx2"/>
                </a:solidFill>
              </a:rPr>
              <a:t>pagué</a:t>
            </a:r>
            <a:endParaRPr lang="en-GB" sz="2200" dirty="0">
              <a:solidFill>
                <a:schemeClr val="tx2"/>
              </a:solidFill>
            </a:endParaRPr>
          </a:p>
        </p:txBody>
      </p:sp>
      <p:sp>
        <p:nvSpPr>
          <p:cNvPr id="24" name="TextBox 23">
            <a:extLst>
              <a:ext uri="{FF2B5EF4-FFF2-40B4-BE49-F238E27FC236}">
                <a16:creationId xmlns:a16="http://schemas.microsoft.com/office/drawing/2014/main" id="{CBD39C33-4D67-45CA-B642-94FE952BB5D0}"/>
              </a:ext>
            </a:extLst>
          </p:cNvPr>
          <p:cNvSpPr txBox="1"/>
          <p:nvPr/>
        </p:nvSpPr>
        <p:spPr>
          <a:xfrm>
            <a:off x="9654639" y="1766767"/>
            <a:ext cx="2273189" cy="1323439"/>
          </a:xfrm>
          <a:prstGeom prst="rect">
            <a:avLst/>
          </a:prstGeom>
          <a:solidFill>
            <a:schemeClr val="accent4"/>
          </a:solidFill>
        </p:spPr>
        <p:txBody>
          <a:bodyPr wrap="square" rtlCol="0">
            <a:spAutoFit/>
          </a:bodyPr>
          <a:lstStyle/>
          <a:p>
            <a:r>
              <a:rPr lang="en-GB" sz="2000" b="1" dirty="0"/>
              <a:t>Higher: </a:t>
            </a:r>
          </a:p>
          <a:p>
            <a:r>
              <a:rPr lang="en-GB" sz="2000" dirty="0"/>
              <a:t>Escribe la forma </a:t>
            </a:r>
            <a:r>
              <a:rPr lang="en-GB" sz="2000" dirty="0" err="1"/>
              <a:t>correcta</a:t>
            </a:r>
            <a:r>
              <a:rPr lang="en-GB" sz="2000" dirty="0"/>
              <a:t> del verbo para ‘</a:t>
            </a:r>
            <a:r>
              <a:rPr lang="en-GB" sz="2000" dirty="0" err="1"/>
              <a:t>yo</a:t>
            </a:r>
            <a:r>
              <a:rPr lang="en-GB" sz="2000" dirty="0"/>
              <a:t>’.</a:t>
            </a:r>
          </a:p>
        </p:txBody>
      </p:sp>
      <p:sp>
        <p:nvSpPr>
          <p:cNvPr id="6" name="TextBox 5">
            <a:extLst>
              <a:ext uri="{FF2B5EF4-FFF2-40B4-BE49-F238E27FC236}">
                <a16:creationId xmlns:a16="http://schemas.microsoft.com/office/drawing/2014/main" id="{F7B9F75C-58B6-7BA5-5D15-D6F60FCC2A28}"/>
              </a:ext>
            </a:extLst>
          </p:cNvPr>
          <p:cNvSpPr txBox="1"/>
          <p:nvPr/>
        </p:nvSpPr>
        <p:spPr>
          <a:xfrm>
            <a:off x="9118632" y="771309"/>
            <a:ext cx="2874505" cy="400110"/>
          </a:xfrm>
          <a:prstGeom prst="rect">
            <a:avLst/>
          </a:prstGeom>
          <a:noFill/>
        </p:spPr>
        <p:txBody>
          <a:bodyPr wrap="none" rtlCol="0">
            <a:spAutoFit/>
          </a:bodyPr>
          <a:lstStyle/>
          <a:p>
            <a:r>
              <a:rPr lang="en-ES" sz="2000" dirty="0"/>
              <a:t>*comprueba = check</a:t>
            </a:r>
          </a:p>
        </p:txBody>
      </p:sp>
      <p:sp>
        <p:nvSpPr>
          <p:cNvPr id="20" name="Rounded Rectangular Callout 19">
            <a:extLst>
              <a:ext uri="{FF2B5EF4-FFF2-40B4-BE49-F238E27FC236}">
                <a16:creationId xmlns:a16="http://schemas.microsoft.com/office/drawing/2014/main" id="{3B384322-0B49-5D28-7004-E7B813F06442}"/>
              </a:ext>
            </a:extLst>
          </p:cNvPr>
          <p:cNvSpPr/>
          <p:nvPr/>
        </p:nvSpPr>
        <p:spPr>
          <a:xfrm>
            <a:off x="8395855" y="4567995"/>
            <a:ext cx="1476278" cy="933908"/>
          </a:xfrm>
          <a:prstGeom prst="wedgeRoundRect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1" name="Rounded Rectangular Callout 20">
            <a:extLst>
              <a:ext uri="{FF2B5EF4-FFF2-40B4-BE49-F238E27FC236}">
                <a16:creationId xmlns:a16="http://schemas.microsoft.com/office/drawing/2014/main" id="{3DE50B25-BAC5-2BCF-0FDE-76BFD6DFFFB0}"/>
              </a:ext>
            </a:extLst>
          </p:cNvPr>
          <p:cNvSpPr/>
          <p:nvPr/>
        </p:nvSpPr>
        <p:spPr>
          <a:xfrm>
            <a:off x="8683342" y="5231750"/>
            <a:ext cx="1795169" cy="952123"/>
          </a:xfrm>
          <a:prstGeom prst="wedgeRoundRectCallout">
            <a:avLst>
              <a:gd name="adj1" fmla="val -96246"/>
              <a:gd name="adj2" fmla="val -44131"/>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3D3C3C"/>
                </a:solidFill>
              </a:rPr>
              <a:t>*Colgar is used to say ‘hang up’. </a:t>
            </a:r>
          </a:p>
        </p:txBody>
      </p:sp>
      <p:sp>
        <p:nvSpPr>
          <p:cNvPr id="5" name="TextBox 4">
            <a:extLst>
              <a:ext uri="{FF2B5EF4-FFF2-40B4-BE49-F238E27FC236}">
                <a16:creationId xmlns:a16="http://schemas.microsoft.com/office/drawing/2014/main" id="{4D347598-1A27-B526-D044-926BCECD1F70}"/>
              </a:ext>
            </a:extLst>
          </p:cNvPr>
          <p:cNvSpPr txBox="1"/>
          <p:nvPr/>
        </p:nvSpPr>
        <p:spPr>
          <a:xfrm>
            <a:off x="5202874" y="6435974"/>
            <a:ext cx="4185761" cy="400110"/>
          </a:xfrm>
          <a:prstGeom prst="rect">
            <a:avLst/>
          </a:prstGeom>
          <a:noFill/>
        </p:spPr>
        <p:txBody>
          <a:bodyPr wrap="none" rtlCol="0">
            <a:spAutoFit/>
          </a:bodyPr>
          <a:lstStyle/>
          <a:p>
            <a:r>
              <a:rPr lang="en-ES" sz="2000" dirty="0">
                <a:highlight>
                  <a:srgbClr val="FFFFFF"/>
                </a:highlight>
              </a:rPr>
              <a:t>*los fuegos artificiales = fireworks</a:t>
            </a:r>
          </a:p>
        </p:txBody>
      </p:sp>
      <p:pic>
        <p:nvPicPr>
          <p:cNvPr id="25" name="La última vez que viajé en tren - (do not use) EXTRA" descr="La última vez que viajé en tren - (do not use) EXTRA">
            <a:hlinkClick r:id="" action="ppaction://media"/>
            <a:extLst>
              <a:ext uri="{FF2B5EF4-FFF2-40B4-BE49-F238E27FC236}">
                <a16:creationId xmlns:a16="http://schemas.microsoft.com/office/drawing/2014/main" id="{7D21309D-D5A3-53F2-86E7-0254931120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33121" y="267727"/>
            <a:ext cx="812800" cy="812800"/>
          </a:xfrm>
          <a:prstGeom prst="rect">
            <a:avLst/>
          </a:prstGeom>
        </p:spPr>
      </p:pic>
    </p:spTree>
    <p:extLst>
      <p:ext uri="{BB962C8B-B14F-4D97-AF65-F5344CB8AC3E}">
        <p14:creationId xmlns:p14="http://schemas.microsoft.com/office/powerpoint/2010/main" val="337265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82976"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25"/>
                </p:tgtEl>
              </p:cMediaNode>
            </p:audio>
          </p:childTnLst>
        </p:cTn>
      </p:par>
    </p:tnLst>
    <p:bldLst>
      <p:bldP spid="3" grpId="0"/>
      <p:bldP spid="7" grpId="0"/>
      <p:bldP spid="8" grpId="0"/>
      <p:bldP spid="9" grpId="0"/>
      <p:bldP spid="10" grpId="0"/>
      <p:bldP spid="11" grpId="0"/>
      <p:bldP spid="13" grpId="0"/>
      <p:bldP spid="14" grpId="0"/>
      <p:bldP spid="15" grpId="0" animBg="1"/>
      <p:bldP spid="16" grpId="0" animBg="1"/>
      <p:bldP spid="17" grpId="0"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alf Frame 4">
            <a:extLst>
              <a:ext uri="{FF2B5EF4-FFF2-40B4-BE49-F238E27FC236}">
                <a16:creationId xmlns:a16="http://schemas.microsoft.com/office/drawing/2014/main" id="{E214D2AD-14E8-3856-30B1-4EDA3AF26831}"/>
              </a:ext>
            </a:extLst>
          </p:cNvPr>
          <p:cNvSpPr/>
          <p:nvPr/>
        </p:nvSpPr>
        <p:spPr>
          <a:xfrm>
            <a:off x="103547" y="120338"/>
            <a:ext cx="4022556" cy="815141"/>
          </a:xfrm>
          <a:custGeom>
            <a:avLst/>
            <a:gdLst>
              <a:gd name="connsiteX0" fmla="*/ 0 w 4353097"/>
              <a:gd name="connsiteY0" fmla="*/ 0 h 1782421"/>
              <a:gd name="connsiteX1" fmla="*/ 4353097 w 4353097"/>
              <a:gd name="connsiteY1" fmla="*/ 0 h 1782421"/>
              <a:gd name="connsiteX2" fmla="*/ 2902079 w 4353097"/>
              <a:gd name="connsiteY2" fmla="*/ 594134 h 1782421"/>
              <a:gd name="connsiteX3" fmla="*/ 594134 w 4353097"/>
              <a:gd name="connsiteY3" fmla="*/ 594134 h 1782421"/>
              <a:gd name="connsiteX4" fmla="*/ 594134 w 4353097"/>
              <a:gd name="connsiteY4" fmla="*/ 1539146 h 1782421"/>
              <a:gd name="connsiteX5" fmla="*/ 0 w 4353097"/>
              <a:gd name="connsiteY5" fmla="*/ 1782421 h 1782421"/>
              <a:gd name="connsiteX6" fmla="*/ 0 w 4353097"/>
              <a:gd name="connsiteY6" fmla="*/ 0 h 1782421"/>
              <a:gd name="connsiteX0" fmla="*/ 0 w 4353097"/>
              <a:gd name="connsiteY0" fmla="*/ 0 h 1539146"/>
              <a:gd name="connsiteX1" fmla="*/ 4353097 w 4353097"/>
              <a:gd name="connsiteY1" fmla="*/ 0 h 1539146"/>
              <a:gd name="connsiteX2" fmla="*/ 2902079 w 4353097"/>
              <a:gd name="connsiteY2" fmla="*/ 594134 h 1539146"/>
              <a:gd name="connsiteX3" fmla="*/ 594134 w 4353097"/>
              <a:gd name="connsiteY3" fmla="*/ 594134 h 1539146"/>
              <a:gd name="connsiteX4" fmla="*/ 594134 w 4353097"/>
              <a:gd name="connsiteY4" fmla="*/ 1539146 h 1539146"/>
              <a:gd name="connsiteX5" fmla="*/ 9525 w 4353097"/>
              <a:gd name="connsiteY5" fmla="*/ 610846 h 1539146"/>
              <a:gd name="connsiteX6" fmla="*/ 0 w 4353097"/>
              <a:gd name="connsiteY6" fmla="*/ 0 h 1539146"/>
              <a:gd name="connsiteX0" fmla="*/ 0 w 4353097"/>
              <a:gd name="connsiteY0" fmla="*/ 0 h 610846"/>
              <a:gd name="connsiteX1" fmla="*/ 4353097 w 4353097"/>
              <a:gd name="connsiteY1" fmla="*/ 0 h 610846"/>
              <a:gd name="connsiteX2" fmla="*/ 2902079 w 4353097"/>
              <a:gd name="connsiteY2" fmla="*/ 594134 h 610846"/>
              <a:gd name="connsiteX3" fmla="*/ 594134 w 4353097"/>
              <a:gd name="connsiteY3" fmla="*/ 594134 h 610846"/>
              <a:gd name="connsiteX4" fmla="*/ 594134 w 4353097"/>
              <a:gd name="connsiteY4" fmla="*/ 605696 h 610846"/>
              <a:gd name="connsiteX5" fmla="*/ 9525 w 4353097"/>
              <a:gd name="connsiteY5" fmla="*/ 610846 h 610846"/>
              <a:gd name="connsiteX6" fmla="*/ 0 w 4353097"/>
              <a:gd name="connsiteY6" fmla="*/ 0 h 610846"/>
              <a:gd name="connsiteX0" fmla="*/ 0 w 4353097"/>
              <a:gd name="connsiteY0" fmla="*/ 0 h 605696"/>
              <a:gd name="connsiteX1" fmla="*/ 4353097 w 4353097"/>
              <a:gd name="connsiteY1" fmla="*/ 0 h 605696"/>
              <a:gd name="connsiteX2" fmla="*/ 2902079 w 4353097"/>
              <a:gd name="connsiteY2" fmla="*/ 594134 h 605696"/>
              <a:gd name="connsiteX3" fmla="*/ 594134 w 4353097"/>
              <a:gd name="connsiteY3" fmla="*/ 594134 h 605696"/>
              <a:gd name="connsiteX4" fmla="*/ 594134 w 4353097"/>
              <a:gd name="connsiteY4" fmla="*/ 605696 h 605696"/>
              <a:gd name="connsiteX5" fmla="*/ 9525 w 4353097"/>
              <a:gd name="connsiteY5" fmla="*/ 591796 h 605696"/>
              <a:gd name="connsiteX6" fmla="*/ 0 w 4353097"/>
              <a:gd name="connsiteY6" fmla="*/ 0 h 605696"/>
              <a:gd name="connsiteX0" fmla="*/ 0 w 4353097"/>
              <a:gd name="connsiteY0" fmla="*/ 0 h 605696"/>
              <a:gd name="connsiteX1" fmla="*/ 4353097 w 4353097"/>
              <a:gd name="connsiteY1" fmla="*/ 0 h 605696"/>
              <a:gd name="connsiteX2" fmla="*/ 2902079 w 4353097"/>
              <a:gd name="connsiteY2" fmla="*/ 594134 h 605696"/>
              <a:gd name="connsiteX3" fmla="*/ 594134 w 4353097"/>
              <a:gd name="connsiteY3" fmla="*/ 594134 h 605696"/>
              <a:gd name="connsiteX4" fmla="*/ 594134 w 4353097"/>
              <a:gd name="connsiteY4" fmla="*/ 605696 h 605696"/>
              <a:gd name="connsiteX5" fmla="*/ 9525 w 4353097"/>
              <a:gd name="connsiteY5" fmla="*/ 601321 h 605696"/>
              <a:gd name="connsiteX6" fmla="*/ 0 w 4353097"/>
              <a:gd name="connsiteY6" fmla="*/ 0 h 605696"/>
              <a:gd name="connsiteX0" fmla="*/ 0 w 4353097"/>
              <a:gd name="connsiteY0" fmla="*/ 0 h 615221"/>
              <a:gd name="connsiteX1" fmla="*/ 4353097 w 4353097"/>
              <a:gd name="connsiteY1" fmla="*/ 0 h 615221"/>
              <a:gd name="connsiteX2" fmla="*/ 2902079 w 4353097"/>
              <a:gd name="connsiteY2" fmla="*/ 594134 h 615221"/>
              <a:gd name="connsiteX3" fmla="*/ 594134 w 4353097"/>
              <a:gd name="connsiteY3" fmla="*/ 594134 h 615221"/>
              <a:gd name="connsiteX4" fmla="*/ 594134 w 4353097"/>
              <a:gd name="connsiteY4" fmla="*/ 615221 h 615221"/>
              <a:gd name="connsiteX5" fmla="*/ 9525 w 4353097"/>
              <a:gd name="connsiteY5" fmla="*/ 601321 h 615221"/>
              <a:gd name="connsiteX6" fmla="*/ 0 w 4353097"/>
              <a:gd name="connsiteY6" fmla="*/ 0 h 615221"/>
              <a:gd name="connsiteX0" fmla="*/ 0 w 4353097"/>
              <a:gd name="connsiteY0" fmla="*/ 0 h 601321"/>
              <a:gd name="connsiteX1" fmla="*/ 4353097 w 4353097"/>
              <a:gd name="connsiteY1" fmla="*/ 0 h 601321"/>
              <a:gd name="connsiteX2" fmla="*/ 2902079 w 4353097"/>
              <a:gd name="connsiteY2" fmla="*/ 594134 h 601321"/>
              <a:gd name="connsiteX3" fmla="*/ 594134 w 4353097"/>
              <a:gd name="connsiteY3" fmla="*/ 594134 h 601321"/>
              <a:gd name="connsiteX4" fmla="*/ 594134 w 4353097"/>
              <a:gd name="connsiteY4" fmla="*/ 596171 h 601321"/>
              <a:gd name="connsiteX5" fmla="*/ 9525 w 4353097"/>
              <a:gd name="connsiteY5" fmla="*/ 601321 h 601321"/>
              <a:gd name="connsiteX6" fmla="*/ 0 w 4353097"/>
              <a:gd name="connsiteY6" fmla="*/ 0 h 601321"/>
              <a:gd name="connsiteX0" fmla="*/ 0 w 4353097"/>
              <a:gd name="connsiteY0" fmla="*/ 0 h 596171"/>
              <a:gd name="connsiteX1" fmla="*/ 4353097 w 4353097"/>
              <a:gd name="connsiteY1" fmla="*/ 0 h 596171"/>
              <a:gd name="connsiteX2" fmla="*/ 2902079 w 4353097"/>
              <a:gd name="connsiteY2" fmla="*/ 594134 h 596171"/>
              <a:gd name="connsiteX3" fmla="*/ 594134 w 4353097"/>
              <a:gd name="connsiteY3" fmla="*/ 594134 h 596171"/>
              <a:gd name="connsiteX4" fmla="*/ 594134 w 4353097"/>
              <a:gd name="connsiteY4" fmla="*/ 596171 h 596171"/>
              <a:gd name="connsiteX5" fmla="*/ 9525 w 4353097"/>
              <a:gd name="connsiteY5" fmla="*/ 582271 h 596171"/>
              <a:gd name="connsiteX6" fmla="*/ 0 w 4353097"/>
              <a:gd name="connsiteY6" fmla="*/ 0 h 596171"/>
              <a:gd name="connsiteX0" fmla="*/ 0 w 4353097"/>
              <a:gd name="connsiteY0" fmla="*/ 0 h 608352"/>
              <a:gd name="connsiteX1" fmla="*/ 4353097 w 4353097"/>
              <a:gd name="connsiteY1" fmla="*/ 0 h 608352"/>
              <a:gd name="connsiteX2" fmla="*/ 3750927 w 4353097"/>
              <a:gd name="connsiteY2" fmla="*/ 608352 h 608352"/>
              <a:gd name="connsiteX3" fmla="*/ 594134 w 4353097"/>
              <a:gd name="connsiteY3" fmla="*/ 594134 h 608352"/>
              <a:gd name="connsiteX4" fmla="*/ 594134 w 4353097"/>
              <a:gd name="connsiteY4" fmla="*/ 596171 h 608352"/>
              <a:gd name="connsiteX5" fmla="*/ 9525 w 4353097"/>
              <a:gd name="connsiteY5" fmla="*/ 582271 h 608352"/>
              <a:gd name="connsiteX6" fmla="*/ 0 w 4353097"/>
              <a:gd name="connsiteY6" fmla="*/ 0 h 60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3097" h="608352">
                <a:moveTo>
                  <a:pt x="0" y="0"/>
                </a:moveTo>
                <a:lnTo>
                  <a:pt x="4353097" y="0"/>
                </a:lnTo>
                <a:lnTo>
                  <a:pt x="3750927" y="608352"/>
                </a:lnTo>
                <a:lnTo>
                  <a:pt x="594134" y="594134"/>
                </a:lnTo>
                <a:lnTo>
                  <a:pt x="594134" y="596171"/>
                </a:lnTo>
                <a:lnTo>
                  <a:pt x="9525" y="582271"/>
                </a:lnTo>
                <a:lnTo>
                  <a:pt x="0" y="0"/>
                </a:lnTo>
                <a:close/>
              </a:path>
            </a:pathLst>
          </a:custGeom>
          <a:solidFill>
            <a:srgbClr val="AD1519"/>
          </a:solidFill>
          <a:ln>
            <a:solidFill>
              <a:srgbClr val="AD1519"/>
            </a:solidFill>
          </a:ln>
          <a:effectLst>
            <a:outerShdw dist="38100" dir="2700000" sx="103000" sy="103000" algn="tl" rotWithShape="0">
              <a:srgbClr val="AD151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9" name="TextBox 18"/>
          <p:cNvSpPr txBox="1"/>
          <p:nvPr/>
        </p:nvSpPr>
        <p:spPr>
          <a:xfrm>
            <a:off x="3427985" y="3845571"/>
            <a:ext cx="32827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dirty="0" err="1">
                <a:solidFill>
                  <a:srgbClr val="AE1518"/>
                </a:solidFill>
                <a:latin typeface="Century Gothic" panose="020F0302020204030204"/>
                <a:cs typeface="Calibri" panose="020F0502020204030204" pitchFamily="34" charset="0"/>
              </a:rPr>
              <a:t>que</a:t>
            </a:r>
            <a:r>
              <a:rPr lang="en-GB" sz="6000" dirty="0" err="1">
                <a:solidFill>
                  <a:srgbClr val="0055A5"/>
                </a:solidFill>
                <a:latin typeface="Century Gothic" panose="020F0302020204030204"/>
                <a:cs typeface="Calibri" panose="020F0502020204030204" pitchFamily="34" charset="0"/>
              </a:rPr>
              <a:t>mar</a:t>
            </a:r>
            <a:r>
              <a:rPr kumimoji="0" lang="en-GB" sz="6000" b="0" i="0" u="none" strike="noStrike" kern="1200" cap="none" spc="0" normalizeH="0" baseline="0" noProof="0" dirty="0">
                <a:ln>
                  <a:noFill/>
                </a:ln>
                <a:solidFill>
                  <a:srgbClr val="FF0000"/>
                </a:solidFill>
                <a:effectLst/>
                <a:uLnTx/>
                <a:uFillTx/>
                <a:latin typeface="Century Gothic" panose="020F0302020204030204"/>
                <a:ea typeface="+mn-ea"/>
                <a:cs typeface="Calibri" panose="020F0502020204030204" pitchFamily="34" charset="0"/>
              </a:rPr>
              <a:t>  </a:t>
            </a:r>
            <a:endParaRPr kumimoji="0" lang="en-GB" sz="6000" b="0" i="0" u="none" strike="noStrike" kern="1200" cap="none" spc="0" normalizeH="0" baseline="0" noProof="0" dirty="0">
              <a:ln>
                <a:noFill/>
              </a:ln>
              <a:solidFill>
                <a:prstClr val="black"/>
              </a:solidFill>
              <a:effectLst/>
              <a:uLnTx/>
              <a:uFillTx/>
              <a:latin typeface="Century Gothic" panose="020F0302020204030204"/>
              <a:ea typeface="+mn-ea"/>
              <a:cs typeface="Calibri" panose="020F0502020204030204" pitchFamily="34" charset="0"/>
            </a:endParaRPr>
          </a:p>
        </p:txBody>
      </p:sp>
      <p:sp>
        <p:nvSpPr>
          <p:cNvPr id="20" name="TextBox 19"/>
          <p:cNvSpPr txBox="1"/>
          <p:nvPr/>
        </p:nvSpPr>
        <p:spPr>
          <a:xfrm>
            <a:off x="42014" y="3639957"/>
            <a:ext cx="31287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dirty="0">
                <a:solidFill>
                  <a:srgbClr val="0055A5"/>
                </a:solidFill>
                <a:latin typeface="Century Gothic" panose="020F0302020204030204"/>
                <a:cs typeface="Calibri" panose="020F0502020204030204" pitchFamily="34" charset="0"/>
              </a:rPr>
              <a:t>Mi</a:t>
            </a:r>
            <a:r>
              <a:rPr lang="en-GB" sz="6000" dirty="0">
                <a:solidFill>
                  <a:srgbClr val="AE1518"/>
                </a:solidFill>
                <a:latin typeface="Century Gothic" panose="020F0302020204030204"/>
                <a:cs typeface="Calibri" panose="020F0502020204030204" pitchFamily="34" charset="0"/>
              </a:rPr>
              <a:t>gue</a:t>
            </a:r>
            <a:r>
              <a:rPr lang="en-GB" sz="6000" dirty="0">
                <a:solidFill>
                  <a:srgbClr val="0055A5"/>
                </a:solidFill>
                <a:latin typeface="Century Gothic" panose="020F0302020204030204"/>
                <a:cs typeface="Calibri" panose="020F0502020204030204" pitchFamily="34" charset="0"/>
              </a:rPr>
              <a:t>l</a:t>
            </a:r>
            <a:endParaRPr kumimoji="0" lang="en-GB" sz="6000" b="0" i="0" u="none" strike="noStrike" kern="1200" cap="none" spc="0" normalizeH="0" baseline="0" noProof="0" dirty="0">
              <a:ln>
                <a:noFill/>
              </a:ln>
              <a:solidFill>
                <a:srgbClr val="0055A5"/>
              </a:solidFill>
              <a:effectLst/>
              <a:uLnTx/>
              <a:uFillTx/>
              <a:latin typeface="Century Gothic" panose="020F0302020204030204"/>
              <a:cs typeface="Calibri" panose="020F0502020204030204" pitchFamily="34" charset="0"/>
            </a:endParaRPr>
          </a:p>
        </p:txBody>
      </p:sp>
      <p:sp>
        <p:nvSpPr>
          <p:cNvPr id="21" name="TextBox 20"/>
          <p:cNvSpPr txBox="1"/>
          <p:nvPr/>
        </p:nvSpPr>
        <p:spPr>
          <a:xfrm flipH="1">
            <a:off x="6015541" y="2904226"/>
            <a:ext cx="385315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dirty="0" err="1">
                <a:solidFill>
                  <a:srgbClr val="0055A5"/>
                </a:solidFill>
                <a:latin typeface="Century Gothic" panose="020F0302020204030204"/>
                <a:cs typeface="Calibri" panose="020F0502020204030204" pitchFamily="34" charset="0"/>
              </a:rPr>
              <a:t>i</a:t>
            </a:r>
            <a:r>
              <a:rPr lang="en-GB" sz="6000" dirty="0" err="1">
                <a:solidFill>
                  <a:srgbClr val="AE1518"/>
                </a:solidFill>
                <a:latin typeface="Century Gothic" panose="020F0302020204030204"/>
                <a:cs typeface="Calibri" panose="020F0502020204030204" pitchFamily="34" charset="0"/>
              </a:rPr>
              <a:t>gu</a:t>
            </a:r>
            <a:r>
              <a:rPr lang="en-GB" sz="6000" dirty="0" err="1">
                <a:solidFill>
                  <a:srgbClr val="0055A5"/>
                </a:solidFill>
                <a:latin typeface="Century Gothic" panose="020F0302020204030204"/>
                <a:cs typeface="Calibri" panose="020F0502020204030204" pitchFamily="34" charset="0"/>
              </a:rPr>
              <a:t>al</a:t>
            </a:r>
            <a:endParaRPr kumimoji="0" lang="en-GB" sz="6000" b="0" i="0" u="none" strike="noStrike" kern="1200" cap="none" spc="0" normalizeH="0" baseline="0" noProof="0" dirty="0">
              <a:ln>
                <a:noFill/>
              </a:ln>
              <a:solidFill>
                <a:srgbClr val="0055A5"/>
              </a:solidFill>
              <a:effectLst/>
              <a:uLnTx/>
              <a:uFillTx/>
              <a:latin typeface="Century Gothic" panose="020F0302020204030204"/>
              <a:cs typeface="Calibri" panose="020F0502020204030204" pitchFamily="34" charset="0"/>
            </a:endParaRPr>
          </a:p>
        </p:txBody>
      </p:sp>
      <p:sp>
        <p:nvSpPr>
          <p:cNvPr id="22" name="TextBox 21"/>
          <p:cNvSpPr txBox="1"/>
          <p:nvPr/>
        </p:nvSpPr>
        <p:spPr>
          <a:xfrm>
            <a:off x="246487" y="1245166"/>
            <a:ext cx="39823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dirty="0" err="1">
                <a:solidFill>
                  <a:srgbClr val="0055A5"/>
                </a:solidFill>
                <a:latin typeface="Century Gothic" panose="020F0302020204030204"/>
                <a:cs typeface="Calibri" panose="020F0502020204030204" pitchFamily="34" charset="0"/>
              </a:rPr>
              <a:t>col</a:t>
            </a:r>
            <a:r>
              <a:rPr lang="en-GB" sz="6000" dirty="0" err="1">
                <a:solidFill>
                  <a:srgbClr val="C00000"/>
                </a:solidFill>
                <a:latin typeface="Century Gothic" panose="020F0302020204030204"/>
                <a:cs typeface="Calibri" panose="020F0502020204030204" pitchFamily="34" charset="0"/>
              </a:rPr>
              <a:t>gué</a:t>
            </a:r>
            <a:r>
              <a:rPr lang="en-GB" sz="6000" dirty="0">
                <a:solidFill>
                  <a:srgbClr val="C00000"/>
                </a:solidFill>
                <a:latin typeface="Century Gothic" panose="020F0302020204030204"/>
                <a:cs typeface="Calibri" panose="020F0502020204030204" pitchFamily="34" charset="0"/>
              </a:rPr>
              <a:t>*</a:t>
            </a:r>
            <a:endParaRPr kumimoji="0" lang="en-GB" sz="6000" b="0" i="0" u="none" strike="noStrike" kern="1200" cap="none" spc="0" normalizeH="0" baseline="0" noProof="0" dirty="0">
              <a:ln>
                <a:noFill/>
              </a:ln>
              <a:solidFill>
                <a:srgbClr val="C00000"/>
              </a:solidFill>
              <a:effectLst/>
              <a:uLnTx/>
              <a:uFillTx/>
              <a:latin typeface="Century Gothic" panose="020F0302020204030204"/>
              <a:ea typeface="+mn-ea"/>
              <a:cs typeface="Calibri" panose="020F0502020204030204" pitchFamily="34" charset="0"/>
            </a:endParaRPr>
          </a:p>
        </p:txBody>
      </p:sp>
      <p:sp>
        <p:nvSpPr>
          <p:cNvPr id="23" name="TextBox 22"/>
          <p:cNvSpPr txBox="1"/>
          <p:nvPr/>
        </p:nvSpPr>
        <p:spPr>
          <a:xfrm>
            <a:off x="4116059" y="5218402"/>
            <a:ext cx="46755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dirty="0" err="1">
                <a:solidFill>
                  <a:srgbClr val="0055A5"/>
                </a:solidFill>
                <a:latin typeface="Century Gothic" panose="020F0302020204030204"/>
                <a:cs typeface="Calibri" panose="020F0502020204030204" pitchFamily="34" charset="0"/>
              </a:rPr>
              <a:t>pre</a:t>
            </a:r>
            <a:r>
              <a:rPr lang="en-GB" sz="6000" dirty="0" err="1">
                <a:solidFill>
                  <a:srgbClr val="AE1518"/>
                </a:solidFill>
                <a:latin typeface="Century Gothic" panose="020F0302020204030204"/>
                <a:cs typeface="Calibri" panose="020F0502020204030204" pitchFamily="34" charset="0"/>
              </a:rPr>
              <a:t>gu</a:t>
            </a:r>
            <a:r>
              <a:rPr lang="en-GB" sz="6000" dirty="0" err="1">
                <a:solidFill>
                  <a:srgbClr val="0055A5"/>
                </a:solidFill>
                <a:latin typeface="Century Gothic" panose="020F0302020204030204"/>
                <a:cs typeface="Calibri" panose="020F0502020204030204" pitchFamily="34" charset="0"/>
              </a:rPr>
              <a:t>nta</a:t>
            </a:r>
            <a:endParaRPr kumimoji="0" lang="en-GB" sz="6000" b="0" i="0" u="none" strike="noStrike" kern="1200" cap="none" spc="0" normalizeH="0" baseline="0" noProof="0" dirty="0">
              <a:ln>
                <a:noFill/>
              </a:ln>
              <a:solidFill>
                <a:srgbClr val="0055A5"/>
              </a:solidFill>
              <a:effectLst/>
              <a:uLnTx/>
              <a:uFillTx/>
              <a:latin typeface="Century Gothic" panose="020F0302020204030204"/>
              <a:cs typeface="Calibri" panose="020F0502020204030204" pitchFamily="34" charset="0"/>
            </a:endParaRPr>
          </a:p>
        </p:txBody>
      </p:sp>
      <p:sp>
        <p:nvSpPr>
          <p:cNvPr id="24" name="TextBox 23">
            <a:extLst>
              <a:ext uri="{FF2B5EF4-FFF2-40B4-BE49-F238E27FC236}">
                <a16:creationId xmlns:a16="http://schemas.microsoft.com/office/drawing/2014/main" id="{85205B04-F380-194C-90FE-107CB42742FF}"/>
              </a:ext>
            </a:extLst>
          </p:cNvPr>
          <p:cNvSpPr txBox="1"/>
          <p:nvPr/>
        </p:nvSpPr>
        <p:spPr>
          <a:xfrm>
            <a:off x="3626746" y="975393"/>
            <a:ext cx="266914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dirty="0" err="1">
                <a:solidFill>
                  <a:srgbClr val="AE1518"/>
                </a:solidFill>
                <a:latin typeface="Century Gothic" panose="020F0302020204030204"/>
                <a:cs typeface="Calibri" panose="020F0502020204030204" pitchFamily="34" charset="0"/>
              </a:rPr>
              <a:t>gue</a:t>
            </a:r>
            <a:r>
              <a:rPr lang="en-GB" sz="6000" dirty="0" err="1">
                <a:solidFill>
                  <a:srgbClr val="0055A5"/>
                </a:solidFill>
                <a:latin typeface="Century Gothic" panose="020F0302020204030204"/>
                <a:cs typeface="Calibri" panose="020F0502020204030204" pitchFamily="34" charset="0"/>
              </a:rPr>
              <a:t>rra</a:t>
            </a:r>
            <a:endParaRPr kumimoji="0" lang="en-GB" sz="6000" b="0" i="0" u="none" strike="noStrike" kern="1200" cap="none" spc="0" normalizeH="0" baseline="0" noProof="0" dirty="0">
              <a:ln>
                <a:noFill/>
              </a:ln>
              <a:solidFill>
                <a:srgbClr val="0055A5"/>
              </a:solidFill>
              <a:effectLst/>
              <a:uLnTx/>
              <a:uFillTx/>
              <a:latin typeface="Century Gothic" panose="020F0302020204030204"/>
              <a:cs typeface="Calibri" panose="020F0502020204030204" pitchFamily="34" charset="0"/>
            </a:endParaRPr>
          </a:p>
        </p:txBody>
      </p:sp>
      <p:sp>
        <p:nvSpPr>
          <p:cNvPr id="25" name="TextBox 24">
            <a:extLst>
              <a:ext uri="{FF2B5EF4-FFF2-40B4-BE49-F238E27FC236}">
                <a16:creationId xmlns:a16="http://schemas.microsoft.com/office/drawing/2014/main" id="{249257B0-140B-F949-9EFE-17BB96748A7E}"/>
              </a:ext>
            </a:extLst>
          </p:cNvPr>
          <p:cNvSpPr txBox="1"/>
          <p:nvPr/>
        </p:nvSpPr>
        <p:spPr>
          <a:xfrm>
            <a:off x="1127451" y="2520844"/>
            <a:ext cx="45912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dirty="0" err="1">
                <a:solidFill>
                  <a:srgbClr val="0055A5"/>
                </a:solidFill>
                <a:latin typeface="Century Gothic" panose="020F0302020204030204"/>
                <a:cs typeface="Calibri" panose="020F0502020204030204" pitchFamily="34" charset="0"/>
              </a:rPr>
              <a:t>aun</a:t>
            </a:r>
            <a:r>
              <a:rPr lang="en-GB" sz="6000" dirty="0" err="1">
                <a:solidFill>
                  <a:srgbClr val="AE1518"/>
                </a:solidFill>
                <a:latin typeface="Century Gothic" panose="020F0302020204030204"/>
                <a:cs typeface="Calibri" panose="020F0502020204030204" pitchFamily="34" charset="0"/>
              </a:rPr>
              <a:t>que</a:t>
            </a:r>
            <a:endParaRPr kumimoji="0" lang="en-GB" sz="6000" b="0" i="0" u="none" strike="noStrike" kern="1200" cap="none" spc="0" normalizeH="0" baseline="0" noProof="0" dirty="0">
              <a:ln>
                <a:noFill/>
              </a:ln>
              <a:solidFill>
                <a:srgbClr val="AE1518"/>
              </a:solidFill>
              <a:effectLst/>
              <a:uLnTx/>
              <a:uFillTx/>
              <a:latin typeface="Century Gothic" panose="020F0302020204030204"/>
              <a:ea typeface="+mn-ea"/>
              <a:cs typeface="Calibri" panose="020F0502020204030204" pitchFamily="34" charset="0"/>
            </a:endParaRPr>
          </a:p>
        </p:txBody>
      </p:sp>
      <p:sp>
        <p:nvSpPr>
          <p:cNvPr id="26" name="TextBox 25">
            <a:extLst>
              <a:ext uri="{FF2B5EF4-FFF2-40B4-BE49-F238E27FC236}">
                <a16:creationId xmlns:a16="http://schemas.microsoft.com/office/drawing/2014/main" id="{89D17617-AB4D-F041-B71C-79A68A8C4A50}"/>
              </a:ext>
            </a:extLst>
          </p:cNvPr>
          <p:cNvSpPr txBox="1"/>
          <p:nvPr/>
        </p:nvSpPr>
        <p:spPr>
          <a:xfrm>
            <a:off x="7543451" y="1913229"/>
            <a:ext cx="28634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dirty="0" err="1">
                <a:solidFill>
                  <a:srgbClr val="0055A5"/>
                </a:solidFill>
                <a:latin typeface="Century Gothic" panose="020F0302020204030204"/>
                <a:cs typeface="Calibri" panose="020F0502020204030204" pitchFamily="34" charset="0"/>
              </a:rPr>
              <a:t>pa</a:t>
            </a:r>
            <a:r>
              <a:rPr lang="en-GB" sz="6000" dirty="0" err="1">
                <a:solidFill>
                  <a:srgbClr val="AE1518"/>
                </a:solidFill>
                <a:latin typeface="Century Gothic" panose="020F0302020204030204"/>
                <a:cs typeface="Calibri" panose="020F0502020204030204" pitchFamily="34" charset="0"/>
              </a:rPr>
              <a:t>gué</a:t>
            </a:r>
            <a:endParaRPr kumimoji="0" lang="en-GB" sz="6000" b="0" i="0" u="none" strike="noStrike" kern="1200" cap="none" spc="0" normalizeH="0" baseline="0" noProof="0" dirty="0">
              <a:ln>
                <a:noFill/>
              </a:ln>
              <a:solidFill>
                <a:srgbClr val="AE1518"/>
              </a:solidFill>
              <a:effectLst/>
              <a:uLnTx/>
              <a:uFillTx/>
              <a:latin typeface="Century Gothic" panose="020F0302020204030204"/>
              <a:ea typeface="+mn-ea"/>
              <a:cs typeface="Calibri" panose="020F0502020204030204" pitchFamily="34" charset="0"/>
            </a:endParaRPr>
          </a:p>
        </p:txBody>
      </p:sp>
      <p:sp>
        <p:nvSpPr>
          <p:cNvPr id="27" name="TextBox 26">
            <a:extLst>
              <a:ext uri="{FF2B5EF4-FFF2-40B4-BE49-F238E27FC236}">
                <a16:creationId xmlns:a16="http://schemas.microsoft.com/office/drawing/2014/main" id="{BEF100B7-685B-B044-BAFF-EC4CC12BCED4}"/>
              </a:ext>
            </a:extLst>
          </p:cNvPr>
          <p:cNvSpPr txBox="1"/>
          <p:nvPr/>
        </p:nvSpPr>
        <p:spPr>
          <a:xfrm>
            <a:off x="7366246" y="780461"/>
            <a:ext cx="419328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dirty="0" err="1">
                <a:solidFill>
                  <a:srgbClr val="0055A5"/>
                </a:solidFill>
                <a:latin typeface="Century Gothic" panose="020F0302020204030204"/>
                <a:cs typeface="Calibri" panose="020F0502020204030204" pitchFamily="34" charset="0"/>
              </a:rPr>
              <a:t>al</a:t>
            </a:r>
            <a:r>
              <a:rPr lang="en-GB" sz="6000" dirty="0" err="1">
                <a:solidFill>
                  <a:srgbClr val="AE1518"/>
                </a:solidFill>
                <a:latin typeface="Century Gothic" panose="020F0302020204030204"/>
                <a:cs typeface="Calibri" panose="020F0502020204030204" pitchFamily="34" charset="0"/>
              </a:rPr>
              <a:t>gú</a:t>
            </a:r>
            <a:r>
              <a:rPr kumimoji="0" lang="en-GB" sz="6000" b="0" i="0" u="none" strike="noStrike" kern="1200" cap="none" spc="0" normalizeH="0" baseline="0" noProof="0" dirty="0">
                <a:ln>
                  <a:noFill/>
                </a:ln>
                <a:solidFill>
                  <a:srgbClr val="0055A5"/>
                </a:solidFill>
                <a:effectLst/>
                <a:uLnTx/>
                <a:uFillTx/>
                <a:latin typeface="Century Gothic" panose="020F0302020204030204"/>
                <a:ea typeface="+mn-ea"/>
                <a:cs typeface="Calibri" panose="020F0502020204030204" pitchFamily="34" charset="0"/>
              </a:rPr>
              <a:t>n</a:t>
            </a:r>
          </a:p>
        </p:txBody>
      </p:sp>
      <p:sp>
        <p:nvSpPr>
          <p:cNvPr id="28" name="TextBox 27">
            <a:extLst>
              <a:ext uri="{FF2B5EF4-FFF2-40B4-BE49-F238E27FC236}">
                <a16:creationId xmlns:a16="http://schemas.microsoft.com/office/drawing/2014/main" id="{F7B91A8A-7DFD-CA4D-9F97-6048D1B76AC1}"/>
              </a:ext>
            </a:extLst>
          </p:cNvPr>
          <p:cNvSpPr txBox="1"/>
          <p:nvPr/>
        </p:nvSpPr>
        <p:spPr>
          <a:xfrm>
            <a:off x="7134379" y="4057951"/>
            <a:ext cx="45912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dirty="0" err="1">
                <a:solidFill>
                  <a:srgbClr val="0055A5"/>
                </a:solidFill>
                <a:latin typeface="Century Gothic" panose="020F0302020204030204"/>
                <a:cs typeface="Calibri" panose="020F0502020204030204" pitchFamily="34" charset="0"/>
              </a:rPr>
              <a:t>bus</a:t>
            </a:r>
            <a:r>
              <a:rPr lang="en-GB" sz="6000" dirty="0" err="1">
                <a:solidFill>
                  <a:srgbClr val="AE1518"/>
                </a:solidFill>
                <a:latin typeface="Century Gothic" panose="020F0302020204030204"/>
                <a:cs typeface="Calibri" panose="020F0502020204030204" pitchFamily="34" charset="0"/>
              </a:rPr>
              <a:t>qué</a:t>
            </a:r>
            <a:endParaRPr kumimoji="0" lang="en-GB" sz="6000" b="0" i="0" u="none" strike="noStrike" kern="1200" cap="none" spc="0" normalizeH="0" baseline="0" noProof="0" dirty="0">
              <a:ln>
                <a:noFill/>
              </a:ln>
              <a:solidFill>
                <a:srgbClr val="AE1518"/>
              </a:solidFill>
              <a:effectLst/>
              <a:uLnTx/>
              <a:uFillTx/>
              <a:latin typeface="Century Gothic" panose="020F0302020204030204"/>
              <a:ea typeface="+mn-ea"/>
              <a:cs typeface="Calibri" panose="020F0502020204030204" pitchFamily="34" charset="0"/>
            </a:endParaRPr>
          </a:p>
        </p:txBody>
      </p:sp>
      <p:sp>
        <p:nvSpPr>
          <p:cNvPr id="29" name="TextBox 28">
            <a:extLst>
              <a:ext uri="{FF2B5EF4-FFF2-40B4-BE49-F238E27FC236}">
                <a16:creationId xmlns:a16="http://schemas.microsoft.com/office/drawing/2014/main" id="{8ACC9BAC-96E2-DC4A-9484-CE6F0615C830}"/>
              </a:ext>
            </a:extLst>
          </p:cNvPr>
          <p:cNvSpPr txBox="1"/>
          <p:nvPr/>
        </p:nvSpPr>
        <p:spPr>
          <a:xfrm>
            <a:off x="4902385" y="2042633"/>
            <a:ext cx="249265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dirty="0">
                <a:solidFill>
                  <a:srgbClr val="AE1518"/>
                </a:solidFill>
                <a:latin typeface="Century Gothic" panose="020F0302020204030204"/>
                <a:cs typeface="Calibri" panose="020F0502020204030204" pitchFamily="34" charset="0"/>
              </a:rPr>
              <a:t>que</a:t>
            </a:r>
            <a:endParaRPr kumimoji="0" lang="en-GB" sz="6000" b="0" i="0" u="none" strike="noStrike" kern="1200" cap="none" spc="0" normalizeH="0" baseline="0" noProof="0" dirty="0">
              <a:ln>
                <a:noFill/>
              </a:ln>
              <a:solidFill>
                <a:srgbClr val="FABD00"/>
              </a:solidFill>
              <a:effectLst/>
              <a:uLnTx/>
              <a:uFillTx/>
              <a:latin typeface="Century Gothic" panose="020F0302020204030204"/>
              <a:ea typeface="+mn-ea"/>
              <a:cs typeface="Calibri" panose="020F0502020204030204" pitchFamily="34" charset="0"/>
            </a:endParaRPr>
          </a:p>
        </p:txBody>
      </p:sp>
      <p:sp>
        <p:nvSpPr>
          <p:cNvPr id="30" name="TextBox 29">
            <a:extLst>
              <a:ext uri="{FF2B5EF4-FFF2-40B4-BE49-F238E27FC236}">
                <a16:creationId xmlns:a16="http://schemas.microsoft.com/office/drawing/2014/main" id="{6652DD7D-F276-4A4A-88A3-C4D948B41D95}"/>
              </a:ext>
            </a:extLst>
          </p:cNvPr>
          <p:cNvSpPr txBox="1"/>
          <p:nvPr/>
        </p:nvSpPr>
        <p:spPr>
          <a:xfrm>
            <a:off x="600737" y="4910449"/>
            <a:ext cx="3390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dirty="0" err="1">
                <a:solidFill>
                  <a:srgbClr val="0055A5"/>
                </a:solidFill>
                <a:latin typeface="Century Gothic" panose="020F0302020204030204"/>
                <a:cs typeface="Calibri" panose="020F0502020204030204" pitchFamily="34" charset="0"/>
              </a:rPr>
              <a:t>al</a:t>
            </a:r>
            <a:r>
              <a:rPr lang="en-GB" sz="6000" dirty="0" err="1">
                <a:solidFill>
                  <a:srgbClr val="AE1518"/>
                </a:solidFill>
                <a:latin typeface="Century Gothic" panose="020F0302020204030204"/>
                <a:cs typeface="Calibri" panose="020F0502020204030204" pitchFamily="34" charset="0"/>
              </a:rPr>
              <a:t>gu</a:t>
            </a:r>
            <a:r>
              <a:rPr lang="en-GB" sz="6000" dirty="0" err="1">
                <a:solidFill>
                  <a:srgbClr val="0055A5"/>
                </a:solidFill>
                <a:latin typeface="Century Gothic" panose="020F0302020204030204"/>
                <a:cs typeface="Calibri" panose="020F0502020204030204" pitchFamily="34" charset="0"/>
              </a:rPr>
              <a:t>no</a:t>
            </a:r>
            <a:endParaRPr kumimoji="0" lang="en-GB" sz="6000" b="0" i="0" u="none" strike="noStrike" kern="1200" cap="none" spc="0" normalizeH="0" baseline="0" noProof="0" dirty="0">
              <a:ln>
                <a:noFill/>
              </a:ln>
              <a:solidFill>
                <a:srgbClr val="0055A5"/>
              </a:solidFill>
              <a:effectLst/>
              <a:uLnTx/>
              <a:uFillTx/>
              <a:latin typeface="Century Gothic" panose="020F0302020204030204"/>
              <a:cs typeface="Calibri" panose="020F0502020204030204" pitchFamily="34" charset="0"/>
            </a:endParaRPr>
          </a:p>
        </p:txBody>
      </p:sp>
      <p:sp>
        <p:nvSpPr>
          <p:cNvPr id="31" name="Rectangle 3">
            <a:extLst>
              <a:ext uri="{FF2B5EF4-FFF2-40B4-BE49-F238E27FC236}">
                <a16:creationId xmlns:a16="http://schemas.microsoft.com/office/drawing/2014/main" id="{18C0E976-EC23-7E44-A838-3A6323D26101}"/>
              </a:ext>
            </a:extLst>
          </p:cNvPr>
          <p:cNvSpPr>
            <a:spLocks noChangeArrowheads="1"/>
          </p:cNvSpPr>
          <p:nvPr/>
        </p:nvSpPr>
        <p:spPr bwMode="auto">
          <a:xfrm>
            <a:off x="10462350" y="1055417"/>
            <a:ext cx="503528" cy="4156259"/>
          </a:xfrm>
          <a:prstGeom prst="rect">
            <a:avLst/>
          </a:prstGeom>
          <a:solidFill>
            <a:srgbClr val="AE1518"/>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AutoShape 11">
            <a:hlinkClick r:id="" action="ppaction://noaction" highlightClick="1"/>
            <a:extLst>
              <a:ext uri="{FF2B5EF4-FFF2-40B4-BE49-F238E27FC236}">
                <a16:creationId xmlns:a16="http://schemas.microsoft.com/office/drawing/2014/main" id="{B8FB4F7C-C260-8A49-A780-38E271588641}"/>
              </a:ext>
            </a:extLst>
          </p:cNvPr>
          <p:cNvSpPr>
            <a:spLocks noChangeArrowheads="1"/>
          </p:cNvSpPr>
          <p:nvPr/>
        </p:nvSpPr>
        <p:spPr bwMode="auto">
          <a:xfrm>
            <a:off x="10184748" y="5369527"/>
            <a:ext cx="1058732" cy="382082"/>
          </a:xfrm>
          <a:prstGeom prst="actionButtonBlank">
            <a:avLst/>
          </a:prstGeom>
          <a:solidFill>
            <a:schemeClr val="tx2"/>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33" name="Line 4">
            <a:extLst>
              <a:ext uri="{FF2B5EF4-FFF2-40B4-BE49-F238E27FC236}">
                <a16:creationId xmlns:a16="http://schemas.microsoft.com/office/drawing/2014/main" id="{247EF557-2075-2747-9EC3-9E6B797634F0}"/>
              </a:ext>
            </a:extLst>
          </p:cNvPr>
          <p:cNvSpPr>
            <a:spLocks noChangeShapeType="1"/>
          </p:cNvSpPr>
          <p:nvPr/>
        </p:nvSpPr>
        <p:spPr bwMode="auto">
          <a:xfrm>
            <a:off x="11135620" y="1055417"/>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4" name="Line 7">
            <a:extLst>
              <a:ext uri="{FF2B5EF4-FFF2-40B4-BE49-F238E27FC236}">
                <a16:creationId xmlns:a16="http://schemas.microsoft.com/office/drawing/2014/main" id="{A5873D91-C5A0-F44D-8324-0F33203BBFA1}"/>
              </a:ext>
            </a:extLst>
          </p:cNvPr>
          <p:cNvSpPr>
            <a:spLocks noChangeShapeType="1"/>
          </p:cNvSpPr>
          <p:nvPr/>
        </p:nvSpPr>
        <p:spPr bwMode="auto">
          <a:xfrm>
            <a:off x="11135084" y="10554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5" name="Line 9">
            <a:extLst>
              <a:ext uri="{FF2B5EF4-FFF2-40B4-BE49-F238E27FC236}">
                <a16:creationId xmlns:a16="http://schemas.microsoft.com/office/drawing/2014/main" id="{4794E05C-6CD7-564E-8C30-9C9035D3E92A}"/>
              </a:ext>
            </a:extLst>
          </p:cNvPr>
          <p:cNvSpPr>
            <a:spLocks noChangeShapeType="1"/>
          </p:cNvSpPr>
          <p:nvPr/>
        </p:nvSpPr>
        <p:spPr bwMode="auto">
          <a:xfrm>
            <a:off x="11135620" y="521167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6" name="Text Box 12">
            <a:extLst>
              <a:ext uri="{FF2B5EF4-FFF2-40B4-BE49-F238E27FC236}">
                <a16:creationId xmlns:a16="http://schemas.microsoft.com/office/drawing/2014/main" id="{9984C5B6-CE98-FF41-8226-20D254CE97FE}"/>
              </a:ext>
            </a:extLst>
          </p:cNvPr>
          <p:cNvSpPr txBox="1">
            <a:spLocks noChangeArrowheads="1"/>
          </p:cNvSpPr>
          <p:nvPr/>
        </p:nvSpPr>
        <p:spPr bwMode="auto">
          <a:xfrm>
            <a:off x="11377099" y="897566"/>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effectLst/>
                <a:uLnTx/>
                <a:uFillTx/>
                <a:latin typeface="Century Gothic" panose="020B0502020202020204" pitchFamily="34" charset="0"/>
                <a:ea typeface="+mn-ea"/>
                <a:cs typeface="Arial" charset="0"/>
              </a:rPr>
              <a:t>60</a:t>
            </a:r>
          </a:p>
        </p:txBody>
      </p:sp>
      <p:sp>
        <p:nvSpPr>
          <p:cNvPr id="37" name="Text Box 14">
            <a:extLst>
              <a:ext uri="{FF2B5EF4-FFF2-40B4-BE49-F238E27FC236}">
                <a16:creationId xmlns:a16="http://schemas.microsoft.com/office/drawing/2014/main" id="{6D95D496-D767-D441-852B-3F59A7EFAA7B}"/>
              </a:ext>
            </a:extLst>
          </p:cNvPr>
          <p:cNvSpPr txBox="1">
            <a:spLocks noChangeArrowheads="1"/>
          </p:cNvSpPr>
          <p:nvPr/>
        </p:nvSpPr>
        <p:spPr bwMode="auto">
          <a:xfrm>
            <a:off x="11352411" y="5031148"/>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effectLst/>
                <a:uLnTx/>
                <a:uFillTx/>
                <a:latin typeface="Century Gothic" panose="020B0502020202020204" pitchFamily="34" charset="0"/>
                <a:ea typeface="+mn-ea"/>
                <a:cs typeface="Arial" charset="0"/>
              </a:rPr>
              <a:t>0</a:t>
            </a:r>
          </a:p>
        </p:txBody>
      </p:sp>
      <p:pic>
        <p:nvPicPr>
          <p:cNvPr id="43" name="Picture 17">
            <a:extLst>
              <a:ext uri="{FF2B5EF4-FFF2-40B4-BE49-F238E27FC236}">
                <a16:creationId xmlns:a16="http://schemas.microsoft.com/office/drawing/2014/main" id="{7B10DA09-40B8-9546-A059-D1E2A6307A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8457" y="304212"/>
            <a:ext cx="551646" cy="535097"/>
          </a:xfrm>
          <a:prstGeom prst="rect">
            <a:avLst/>
          </a:prstGeom>
        </p:spPr>
      </p:pic>
      <p:sp>
        <p:nvSpPr>
          <p:cNvPr id="44" name="Título 43">
            <a:extLst>
              <a:ext uri="{FF2B5EF4-FFF2-40B4-BE49-F238E27FC236}">
                <a16:creationId xmlns:a16="http://schemas.microsoft.com/office/drawing/2014/main" id="{0D150C10-F0E2-614B-AA15-C93DE4AC8A23}"/>
              </a:ext>
            </a:extLst>
          </p:cNvPr>
          <p:cNvSpPr>
            <a:spLocks noGrp="1"/>
          </p:cNvSpPr>
          <p:nvPr>
            <p:ph type="title"/>
          </p:nvPr>
        </p:nvSpPr>
        <p:spPr>
          <a:xfrm>
            <a:off x="0" y="-20277"/>
            <a:ext cx="3392505" cy="1325563"/>
          </a:xfrm>
        </p:spPr>
        <p:txBody>
          <a:bodyPr>
            <a:normAutofit/>
          </a:bodyPr>
          <a:lstStyle/>
          <a:p>
            <a:r>
              <a:rPr lang="en-GB" sz="4000" b="1" dirty="0" err="1">
                <a:solidFill>
                  <a:schemeClr val="bg1"/>
                </a:solidFill>
              </a:rPr>
              <a:t>İUn</a:t>
            </a:r>
            <a:r>
              <a:rPr lang="en-GB" sz="4000" b="1" dirty="0">
                <a:solidFill>
                  <a:schemeClr val="bg1"/>
                </a:solidFill>
              </a:rPr>
              <a:t> </a:t>
            </a:r>
            <a:r>
              <a:rPr lang="en-GB" sz="4000" b="1" dirty="0" err="1">
                <a:solidFill>
                  <a:schemeClr val="bg1"/>
                </a:solidFill>
              </a:rPr>
              <a:t>minuto</a:t>
            </a:r>
            <a:r>
              <a:rPr lang="en-GB" sz="4000" b="1" dirty="0">
                <a:solidFill>
                  <a:schemeClr val="bg1"/>
                </a:solidFill>
              </a:rPr>
              <a:t>!</a:t>
            </a:r>
            <a:endParaRPr lang="x-none" sz="4000" dirty="0"/>
          </a:p>
        </p:txBody>
      </p:sp>
      <p:sp>
        <p:nvSpPr>
          <p:cNvPr id="2" name="Rounded Rectangle 11">
            <a:extLst>
              <a:ext uri="{FF2B5EF4-FFF2-40B4-BE49-F238E27FC236}">
                <a16:creationId xmlns:a16="http://schemas.microsoft.com/office/drawing/2014/main" id="{4043EDE3-2009-8830-3204-40F883B5DBE0}"/>
              </a:ext>
            </a:extLst>
          </p:cNvPr>
          <p:cNvSpPr/>
          <p:nvPr/>
        </p:nvSpPr>
        <p:spPr>
          <a:xfrm>
            <a:off x="10606738" y="50589"/>
            <a:ext cx="1273483" cy="400920"/>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668C1930-B7F6-4A1B-88CD-5267DC471B7F}"/>
              </a:ext>
            </a:extLst>
          </p:cNvPr>
          <p:cNvSpPr txBox="1"/>
          <p:nvPr/>
        </p:nvSpPr>
        <p:spPr>
          <a:xfrm>
            <a:off x="4415595" y="271342"/>
            <a:ext cx="2295184" cy="707886"/>
          </a:xfrm>
          <a:prstGeom prst="rect">
            <a:avLst/>
          </a:prstGeom>
          <a:noFill/>
        </p:spPr>
        <p:txBody>
          <a:bodyPr wrap="square" rtlCol="0">
            <a:spAutoFit/>
          </a:bodyPr>
          <a:lstStyle/>
          <a:p>
            <a:r>
              <a:rPr lang="en-GB" sz="2000" dirty="0">
                <a:solidFill>
                  <a:srgbClr val="3D3C3C"/>
                </a:solidFill>
              </a:rPr>
              <a:t>*</a:t>
            </a:r>
            <a:r>
              <a:rPr lang="en-GB" sz="2000" dirty="0" err="1">
                <a:solidFill>
                  <a:srgbClr val="3D3C3C"/>
                </a:solidFill>
              </a:rPr>
              <a:t>colgué</a:t>
            </a:r>
            <a:r>
              <a:rPr lang="en-GB" sz="2000" dirty="0">
                <a:solidFill>
                  <a:srgbClr val="3D3C3C"/>
                </a:solidFill>
              </a:rPr>
              <a:t> = I hung		</a:t>
            </a:r>
            <a:endParaRPr lang="en-ES" sz="2000" dirty="0">
              <a:solidFill>
                <a:srgbClr val="3D3C3C"/>
              </a:solidFill>
            </a:endParaRPr>
          </a:p>
        </p:txBody>
      </p:sp>
    </p:spTree>
    <p:extLst>
      <p:ext uri="{BB962C8B-B14F-4D97-AF65-F5344CB8AC3E}">
        <p14:creationId xmlns:p14="http://schemas.microsoft.com/office/powerpoint/2010/main" val="8005786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59000"/>
                                        <p:tgtEl>
                                          <p:spTgt spid="31"/>
                                        </p:tgtEl>
                                      </p:cBhvr>
                                    </p:animEffect>
                                    <p:set>
                                      <p:cBhvr>
                                        <p:cTn id="7" dur="1" fill="hold">
                                          <p:stCondLst>
                                            <p:cond delay="58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6872-B87F-2A05-0C6C-655C036D452A}"/>
              </a:ext>
            </a:extLst>
          </p:cNvPr>
          <p:cNvSpPr>
            <a:spLocks noGrp="1"/>
          </p:cNvSpPr>
          <p:nvPr>
            <p:ph type="title"/>
          </p:nvPr>
        </p:nvSpPr>
        <p:spPr>
          <a:xfrm>
            <a:off x="0" y="213557"/>
            <a:ext cx="5797296" cy="647577"/>
          </a:xfrm>
        </p:spPr>
        <p:txBody>
          <a:bodyPr>
            <a:normAutofit/>
          </a:bodyPr>
          <a:lstStyle/>
          <a:p>
            <a:r>
              <a:rPr lang="en-ES" dirty="0"/>
              <a:t>El origen de las Fallas</a:t>
            </a:r>
          </a:p>
        </p:txBody>
      </p:sp>
      <p:sp>
        <p:nvSpPr>
          <p:cNvPr id="4" name="Rounded Rectangle 11">
            <a:extLst>
              <a:ext uri="{FF2B5EF4-FFF2-40B4-BE49-F238E27FC236}">
                <a16:creationId xmlns:a16="http://schemas.microsoft.com/office/drawing/2014/main" id="{181081BF-F36A-DB7B-95C3-ECC3048CC904}"/>
              </a:ext>
            </a:extLst>
          </p:cNvPr>
          <p:cNvSpPr/>
          <p:nvPr/>
        </p:nvSpPr>
        <p:spPr>
          <a:xfrm>
            <a:off x="10617200" y="258166"/>
            <a:ext cx="1310944" cy="42287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9" name="TextBox 8">
            <a:extLst>
              <a:ext uri="{FF2B5EF4-FFF2-40B4-BE49-F238E27FC236}">
                <a16:creationId xmlns:a16="http://schemas.microsoft.com/office/drawing/2014/main" id="{835FDC95-BD8B-F0A2-A390-56A049D862D1}"/>
              </a:ext>
            </a:extLst>
          </p:cNvPr>
          <p:cNvSpPr txBox="1"/>
          <p:nvPr/>
        </p:nvSpPr>
        <p:spPr>
          <a:xfrm>
            <a:off x="338932" y="1122546"/>
            <a:ext cx="8851564" cy="830997"/>
          </a:xfrm>
          <a:prstGeom prst="rect">
            <a:avLst/>
          </a:prstGeom>
          <a:noFill/>
        </p:spPr>
        <p:txBody>
          <a:bodyPr wrap="square" rtlCol="0">
            <a:spAutoFit/>
          </a:bodyPr>
          <a:lstStyle/>
          <a:p>
            <a:r>
              <a:rPr lang="en-ES" sz="2400" dirty="0"/>
              <a:t>Lee el texto y escribe la opción correcta según el contexto. ¿Es </a:t>
            </a:r>
            <a:r>
              <a:rPr lang="en-ES" sz="2400" b="1" dirty="0"/>
              <a:t>alg</a:t>
            </a:r>
            <a:r>
              <a:rPr lang="en-GB" sz="2400" b="1" dirty="0" err="1"/>
              <a:t>ún</a:t>
            </a:r>
            <a:r>
              <a:rPr lang="en-ES" sz="2400" b="1" dirty="0"/>
              <a:t>, alguna, algunos o algunas</a:t>
            </a:r>
            <a:r>
              <a:rPr lang="en-ES" sz="2400" dirty="0"/>
              <a:t>?</a:t>
            </a:r>
          </a:p>
        </p:txBody>
      </p:sp>
      <p:sp>
        <p:nvSpPr>
          <p:cNvPr id="12" name="TextBox 11">
            <a:extLst>
              <a:ext uri="{FF2B5EF4-FFF2-40B4-BE49-F238E27FC236}">
                <a16:creationId xmlns:a16="http://schemas.microsoft.com/office/drawing/2014/main" id="{7D51EBDD-77B6-EA7F-752A-E62036A6E811}"/>
              </a:ext>
            </a:extLst>
          </p:cNvPr>
          <p:cNvSpPr txBox="1"/>
          <p:nvPr/>
        </p:nvSpPr>
        <p:spPr>
          <a:xfrm>
            <a:off x="338931" y="2096181"/>
            <a:ext cx="9614173" cy="4154984"/>
          </a:xfrm>
          <a:prstGeom prst="rect">
            <a:avLst/>
          </a:prstGeom>
          <a:noFill/>
        </p:spPr>
        <p:txBody>
          <a:bodyPr wrap="square" rtlCol="0">
            <a:spAutoFit/>
          </a:bodyPr>
          <a:lstStyle/>
          <a:p>
            <a:r>
              <a:rPr lang="en-ES" sz="2200" dirty="0"/>
              <a:t>La fiesta de las Fallas es la fiesta del fuego. ¡En 1) </a:t>
            </a:r>
            <a:r>
              <a:rPr lang="en-GB" sz="2200" dirty="0"/>
              <a:t>__________ </a:t>
            </a:r>
            <a:r>
              <a:rPr lang="en-ES" sz="2200" dirty="0"/>
              <a:t>calles hay fuego por todas partes! Es una celebración con una historia bastante larga. 2) </a:t>
            </a:r>
            <a:r>
              <a:rPr lang="en-GB" sz="2200" dirty="0"/>
              <a:t>__________</a:t>
            </a:r>
            <a:r>
              <a:rPr lang="en-ES" sz="2200" dirty="0"/>
              <a:t> personas piensan que quizás trescientos años. No sabemos mucho sobre su origen, pero parece que 3) </a:t>
            </a:r>
            <a:r>
              <a:rPr lang="en-GB" sz="2200" dirty="0"/>
              <a:t>__________</a:t>
            </a:r>
            <a:r>
              <a:rPr lang="en-ES" sz="2200" dirty="0"/>
              <a:t> carpinteros empezaron la tradición. </a:t>
            </a:r>
          </a:p>
          <a:p>
            <a:endParaRPr lang="en-ES" sz="2200" dirty="0"/>
          </a:p>
          <a:p>
            <a:r>
              <a:rPr lang="en-ES" sz="2200" dirty="0"/>
              <a:t>En 4) </a:t>
            </a:r>
            <a:r>
              <a:rPr lang="en-GB" sz="2200" dirty="0"/>
              <a:t>__________</a:t>
            </a:r>
            <a:r>
              <a:rPr lang="en-ES" sz="2200" dirty="0"/>
              <a:t> momento en el pasado, la gente empezó a colgar</a:t>
            </a:r>
            <a:r>
              <a:rPr lang="en-GB" sz="2200" dirty="0"/>
              <a:t>*</a:t>
            </a:r>
            <a:r>
              <a:rPr lang="en-ES" sz="2200" dirty="0"/>
              <a:t> 5) </a:t>
            </a:r>
            <a:r>
              <a:rPr lang="en-GB" sz="2200" dirty="0"/>
              <a:t>__________</a:t>
            </a:r>
            <a:r>
              <a:rPr lang="en-ES" sz="2200" dirty="0"/>
              <a:t> imágenes de papel y otros materiales en las ventanas. Siempre había 6) </a:t>
            </a:r>
            <a:r>
              <a:rPr lang="en-GB" sz="2200" dirty="0"/>
              <a:t>__________</a:t>
            </a:r>
            <a:r>
              <a:rPr lang="en-ES" sz="2200" dirty="0"/>
              <a:t> imagen de 7) </a:t>
            </a:r>
            <a:r>
              <a:rPr lang="en-GB" sz="2200" dirty="0"/>
              <a:t>__________</a:t>
            </a:r>
            <a:r>
              <a:rPr lang="en-ES" sz="2200" dirty="0"/>
              <a:t> personaje malo en la sociedad, generalmente un político*. ¡Entonces la costumbre era quemar el personaje! Hoy en día es casi igual, aunque ahora 8) </a:t>
            </a:r>
            <a:r>
              <a:rPr lang="en-GB" sz="2200" dirty="0"/>
              <a:t>__________</a:t>
            </a:r>
            <a:r>
              <a:rPr lang="en-ES" sz="2200" dirty="0"/>
              <a:t> fallas ganan 9) </a:t>
            </a:r>
            <a:r>
              <a:rPr lang="en-GB" sz="2200" dirty="0"/>
              <a:t>__________</a:t>
            </a:r>
            <a:r>
              <a:rPr lang="en-ES" sz="2200" dirty="0"/>
              <a:t> premio.</a:t>
            </a:r>
          </a:p>
        </p:txBody>
      </p:sp>
      <p:sp>
        <p:nvSpPr>
          <p:cNvPr id="8" name="Rectangle 7">
            <a:extLst>
              <a:ext uri="{FF2B5EF4-FFF2-40B4-BE49-F238E27FC236}">
                <a16:creationId xmlns:a16="http://schemas.microsoft.com/office/drawing/2014/main" id="{5D841B5E-7B6D-4785-80E0-70ADE6CD38BD}"/>
              </a:ext>
            </a:extLst>
          </p:cNvPr>
          <p:cNvSpPr/>
          <p:nvPr/>
        </p:nvSpPr>
        <p:spPr>
          <a:xfrm>
            <a:off x="237600" y="3000258"/>
            <a:ext cx="263214" cy="430887"/>
          </a:xfrm>
          <a:prstGeom prst="rect">
            <a:avLst/>
          </a:prstGeom>
        </p:spPr>
        <p:txBody>
          <a:bodyPr wrap="none">
            <a:spAutoFit/>
          </a:bodyPr>
          <a:lstStyle/>
          <a:p>
            <a:r>
              <a:rPr lang="en-ES" sz="2200" dirty="0"/>
              <a:t> </a:t>
            </a:r>
            <a:endParaRPr lang="en-GB" sz="2200" dirty="0"/>
          </a:p>
        </p:txBody>
      </p:sp>
      <p:pic>
        <p:nvPicPr>
          <p:cNvPr id="26" name="Picture 2" descr="Free photos of Cream">
            <a:extLst>
              <a:ext uri="{FF2B5EF4-FFF2-40B4-BE49-F238E27FC236}">
                <a16:creationId xmlns:a16="http://schemas.microsoft.com/office/drawing/2014/main" id="{14FFFBEC-FF83-400B-9560-8BF5021AF7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8773" y="3620851"/>
            <a:ext cx="1775363" cy="26741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File:Trump a la falla Na Jordana 2018.jpg">
            <a:extLst>
              <a:ext uri="{FF2B5EF4-FFF2-40B4-BE49-F238E27FC236}">
                <a16:creationId xmlns:a16="http://schemas.microsoft.com/office/drawing/2014/main" id="{BC474A42-C11B-4F35-80D1-005C3D0F9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1675" y="1401781"/>
            <a:ext cx="1729371" cy="2075746"/>
          </a:xfrm>
          <a:prstGeom prst="rect">
            <a:avLst/>
          </a:prstGeom>
          <a:noFill/>
          <a:extLst>
            <a:ext uri="{909E8E84-426E-40DD-AFC4-6F175D3DCCD1}">
              <a14:hiddenFill xmlns:a14="http://schemas.microsoft.com/office/drawing/2010/main">
                <a:solidFill>
                  <a:srgbClr val="FFFFFF"/>
                </a:solidFill>
              </a14:hiddenFill>
            </a:ext>
          </a:extLst>
        </p:spPr>
      </p:pic>
      <p:sp>
        <p:nvSpPr>
          <p:cNvPr id="28" name="Speech Bubble: Rectangle with Corners Rounded 27">
            <a:extLst>
              <a:ext uri="{FF2B5EF4-FFF2-40B4-BE49-F238E27FC236}">
                <a16:creationId xmlns:a16="http://schemas.microsoft.com/office/drawing/2014/main" id="{BD15D0B6-2EF6-4FB4-9A15-2DF80AF0F086}"/>
              </a:ext>
            </a:extLst>
          </p:cNvPr>
          <p:cNvSpPr/>
          <p:nvPr/>
        </p:nvSpPr>
        <p:spPr>
          <a:xfrm>
            <a:off x="8253352" y="510332"/>
            <a:ext cx="2285860" cy="655466"/>
          </a:xfrm>
          <a:prstGeom prst="wedgeRoundRectCallout">
            <a:avLst>
              <a:gd name="adj1" fmla="val 45029"/>
              <a:gd name="adj2" fmla="val 8301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a:t>
            </a:r>
            <a:r>
              <a:rPr lang="en-GB" sz="2000" dirty="0"/>
              <a:t>Sabes </a:t>
            </a:r>
            <a:r>
              <a:rPr lang="en-GB" sz="2000" dirty="0" err="1"/>
              <a:t>quién</a:t>
            </a:r>
            <a:r>
              <a:rPr lang="en-GB" sz="2000" dirty="0"/>
              <a:t> es el </a:t>
            </a:r>
            <a:r>
              <a:rPr lang="en-GB" sz="2000" dirty="0" err="1"/>
              <a:t>personaje</a:t>
            </a:r>
            <a:r>
              <a:rPr lang="en-GB" sz="2000" dirty="0"/>
              <a:t>?</a:t>
            </a:r>
            <a:endParaRPr lang="en-ES" sz="2000" dirty="0"/>
          </a:p>
        </p:txBody>
      </p:sp>
      <p:sp>
        <p:nvSpPr>
          <p:cNvPr id="3" name="Rectangle 2">
            <a:extLst>
              <a:ext uri="{FF2B5EF4-FFF2-40B4-BE49-F238E27FC236}">
                <a16:creationId xmlns:a16="http://schemas.microsoft.com/office/drawing/2014/main" id="{08F57EAB-4736-40BC-96FF-FE57FAEACF3B}"/>
              </a:ext>
            </a:extLst>
          </p:cNvPr>
          <p:cNvSpPr/>
          <p:nvPr/>
        </p:nvSpPr>
        <p:spPr>
          <a:xfrm>
            <a:off x="7176996" y="2074214"/>
            <a:ext cx="1351652" cy="430887"/>
          </a:xfrm>
          <a:prstGeom prst="rect">
            <a:avLst/>
          </a:prstGeom>
        </p:spPr>
        <p:txBody>
          <a:bodyPr wrap="none">
            <a:spAutoFit/>
          </a:bodyPr>
          <a:lstStyle/>
          <a:p>
            <a:r>
              <a:rPr lang="en-ES" sz="2200" b="1" dirty="0">
                <a:solidFill>
                  <a:schemeClr val="tx2"/>
                </a:solidFill>
              </a:rPr>
              <a:t>algunas</a:t>
            </a:r>
            <a:r>
              <a:rPr lang="en-ES" sz="2200" dirty="0">
                <a:solidFill>
                  <a:schemeClr val="tx2"/>
                </a:solidFill>
              </a:rPr>
              <a:t> </a:t>
            </a:r>
            <a:endParaRPr lang="en-GB" sz="2200" dirty="0">
              <a:solidFill>
                <a:schemeClr val="tx2"/>
              </a:solidFill>
            </a:endParaRPr>
          </a:p>
        </p:txBody>
      </p:sp>
      <p:sp>
        <p:nvSpPr>
          <p:cNvPr id="29" name="Rectangle 28">
            <a:extLst>
              <a:ext uri="{FF2B5EF4-FFF2-40B4-BE49-F238E27FC236}">
                <a16:creationId xmlns:a16="http://schemas.microsoft.com/office/drawing/2014/main" id="{A6540370-67D8-4935-AC73-591C85EF8BA3}"/>
              </a:ext>
            </a:extLst>
          </p:cNvPr>
          <p:cNvSpPr/>
          <p:nvPr/>
        </p:nvSpPr>
        <p:spPr>
          <a:xfrm>
            <a:off x="2898648" y="2730683"/>
            <a:ext cx="1351652" cy="430887"/>
          </a:xfrm>
          <a:prstGeom prst="rect">
            <a:avLst/>
          </a:prstGeom>
        </p:spPr>
        <p:txBody>
          <a:bodyPr wrap="none">
            <a:spAutoFit/>
          </a:bodyPr>
          <a:lstStyle/>
          <a:p>
            <a:r>
              <a:rPr lang="en-ES" sz="2200" b="1" dirty="0">
                <a:solidFill>
                  <a:schemeClr val="tx2"/>
                </a:solidFill>
              </a:rPr>
              <a:t>algunas</a:t>
            </a:r>
            <a:r>
              <a:rPr lang="en-ES" sz="2200" dirty="0">
                <a:solidFill>
                  <a:schemeClr val="tx2"/>
                </a:solidFill>
              </a:rPr>
              <a:t> </a:t>
            </a:r>
            <a:endParaRPr lang="en-GB" sz="2200" dirty="0">
              <a:solidFill>
                <a:schemeClr val="tx2"/>
              </a:solidFill>
            </a:endParaRPr>
          </a:p>
        </p:txBody>
      </p:sp>
      <p:sp>
        <p:nvSpPr>
          <p:cNvPr id="30" name="Rectangle 29">
            <a:extLst>
              <a:ext uri="{FF2B5EF4-FFF2-40B4-BE49-F238E27FC236}">
                <a16:creationId xmlns:a16="http://schemas.microsoft.com/office/drawing/2014/main" id="{FC6FCF02-B9A5-4CA5-8643-CA479F040128}"/>
              </a:ext>
            </a:extLst>
          </p:cNvPr>
          <p:cNvSpPr/>
          <p:nvPr/>
        </p:nvSpPr>
        <p:spPr>
          <a:xfrm>
            <a:off x="526580" y="3418871"/>
            <a:ext cx="1346844" cy="430887"/>
          </a:xfrm>
          <a:prstGeom prst="rect">
            <a:avLst/>
          </a:prstGeom>
        </p:spPr>
        <p:txBody>
          <a:bodyPr wrap="none">
            <a:spAutoFit/>
          </a:bodyPr>
          <a:lstStyle/>
          <a:p>
            <a:r>
              <a:rPr lang="en-ES" sz="2200" b="1" dirty="0">
                <a:solidFill>
                  <a:schemeClr val="tx2"/>
                </a:solidFill>
              </a:rPr>
              <a:t>algun</a:t>
            </a:r>
            <a:r>
              <a:rPr lang="en-GB" sz="2200" b="1" dirty="0">
                <a:solidFill>
                  <a:schemeClr val="tx2"/>
                </a:solidFill>
              </a:rPr>
              <a:t>o</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31" name="Rectangle 30">
            <a:extLst>
              <a:ext uri="{FF2B5EF4-FFF2-40B4-BE49-F238E27FC236}">
                <a16:creationId xmlns:a16="http://schemas.microsoft.com/office/drawing/2014/main" id="{9F010782-03E8-474B-97BE-0840C2DD33AA}"/>
              </a:ext>
            </a:extLst>
          </p:cNvPr>
          <p:cNvSpPr/>
          <p:nvPr/>
        </p:nvSpPr>
        <p:spPr>
          <a:xfrm>
            <a:off x="1325425" y="4027407"/>
            <a:ext cx="963725" cy="430887"/>
          </a:xfrm>
          <a:prstGeom prst="rect">
            <a:avLst/>
          </a:prstGeom>
        </p:spPr>
        <p:txBody>
          <a:bodyPr wrap="none">
            <a:spAutoFit/>
          </a:bodyPr>
          <a:lstStyle/>
          <a:p>
            <a:r>
              <a:rPr lang="en-ES" sz="2200" b="1" dirty="0">
                <a:solidFill>
                  <a:schemeClr val="tx2"/>
                </a:solidFill>
              </a:rPr>
              <a:t>alg</a:t>
            </a:r>
            <a:r>
              <a:rPr lang="en-GB" sz="2200" b="1" dirty="0" err="1">
                <a:solidFill>
                  <a:schemeClr val="tx2"/>
                </a:solidFill>
              </a:rPr>
              <a:t>ún</a:t>
            </a:r>
            <a:endParaRPr lang="en-GB" sz="2200" dirty="0">
              <a:solidFill>
                <a:schemeClr val="tx2"/>
              </a:solidFill>
            </a:endParaRPr>
          </a:p>
        </p:txBody>
      </p:sp>
      <p:sp>
        <p:nvSpPr>
          <p:cNvPr id="32" name="Rectangle 31">
            <a:extLst>
              <a:ext uri="{FF2B5EF4-FFF2-40B4-BE49-F238E27FC236}">
                <a16:creationId xmlns:a16="http://schemas.microsoft.com/office/drawing/2014/main" id="{5A222856-8201-4624-B337-3F9884B3BE08}"/>
              </a:ext>
            </a:extLst>
          </p:cNvPr>
          <p:cNvSpPr/>
          <p:nvPr/>
        </p:nvSpPr>
        <p:spPr>
          <a:xfrm>
            <a:off x="838920" y="4420499"/>
            <a:ext cx="1273105" cy="430887"/>
          </a:xfrm>
          <a:prstGeom prst="rect">
            <a:avLst/>
          </a:prstGeom>
        </p:spPr>
        <p:txBody>
          <a:bodyPr wrap="none">
            <a:spAutoFit/>
          </a:bodyPr>
          <a:lstStyle/>
          <a:p>
            <a:r>
              <a:rPr lang="en-ES" sz="2200" b="1" dirty="0">
                <a:solidFill>
                  <a:schemeClr val="tx2"/>
                </a:solidFill>
              </a:rPr>
              <a:t>alg</a:t>
            </a:r>
            <a:r>
              <a:rPr lang="en-GB" sz="2200" b="1" dirty="0" err="1">
                <a:solidFill>
                  <a:schemeClr val="tx2"/>
                </a:solidFill>
              </a:rPr>
              <a:t>unas</a:t>
            </a:r>
            <a:endParaRPr lang="en-GB" sz="2200" dirty="0">
              <a:solidFill>
                <a:schemeClr val="tx2"/>
              </a:solidFill>
            </a:endParaRPr>
          </a:p>
        </p:txBody>
      </p:sp>
      <p:sp>
        <p:nvSpPr>
          <p:cNvPr id="33" name="Rectangle 32">
            <a:extLst>
              <a:ext uri="{FF2B5EF4-FFF2-40B4-BE49-F238E27FC236}">
                <a16:creationId xmlns:a16="http://schemas.microsoft.com/office/drawing/2014/main" id="{20363A57-BEC9-4F2F-8EB5-990BBD2559B3}"/>
              </a:ext>
            </a:extLst>
          </p:cNvPr>
          <p:cNvSpPr/>
          <p:nvPr/>
        </p:nvSpPr>
        <p:spPr>
          <a:xfrm>
            <a:off x="2907078" y="4773496"/>
            <a:ext cx="1273104" cy="430887"/>
          </a:xfrm>
          <a:prstGeom prst="rect">
            <a:avLst/>
          </a:prstGeom>
        </p:spPr>
        <p:txBody>
          <a:bodyPr wrap="square">
            <a:spAutoFit/>
          </a:bodyPr>
          <a:lstStyle/>
          <a:p>
            <a:r>
              <a:rPr lang="en-ES" sz="2200" b="1" dirty="0">
                <a:solidFill>
                  <a:schemeClr val="tx2"/>
                </a:solidFill>
              </a:rPr>
              <a:t>alg</a:t>
            </a:r>
            <a:r>
              <a:rPr lang="en-GB" sz="2200" b="1" dirty="0">
                <a:solidFill>
                  <a:schemeClr val="tx2"/>
                </a:solidFill>
              </a:rPr>
              <a:t>una</a:t>
            </a:r>
            <a:endParaRPr lang="en-GB" sz="2200" dirty="0">
              <a:solidFill>
                <a:schemeClr val="tx2"/>
              </a:solidFill>
            </a:endParaRPr>
          </a:p>
        </p:txBody>
      </p:sp>
      <p:sp>
        <p:nvSpPr>
          <p:cNvPr id="34" name="Rectangle 33">
            <a:extLst>
              <a:ext uri="{FF2B5EF4-FFF2-40B4-BE49-F238E27FC236}">
                <a16:creationId xmlns:a16="http://schemas.microsoft.com/office/drawing/2014/main" id="{5C965C37-CB30-4C95-ADC5-48C84B309C72}"/>
              </a:ext>
            </a:extLst>
          </p:cNvPr>
          <p:cNvSpPr/>
          <p:nvPr/>
        </p:nvSpPr>
        <p:spPr>
          <a:xfrm>
            <a:off x="6428144" y="4773495"/>
            <a:ext cx="963725" cy="430887"/>
          </a:xfrm>
          <a:prstGeom prst="rect">
            <a:avLst/>
          </a:prstGeom>
        </p:spPr>
        <p:txBody>
          <a:bodyPr wrap="none">
            <a:spAutoFit/>
          </a:bodyPr>
          <a:lstStyle/>
          <a:p>
            <a:r>
              <a:rPr lang="en-ES" sz="2200" b="1" dirty="0">
                <a:solidFill>
                  <a:schemeClr val="tx2"/>
                </a:solidFill>
              </a:rPr>
              <a:t>alg</a:t>
            </a:r>
            <a:r>
              <a:rPr lang="en-GB" sz="2200" b="1" dirty="0" err="1">
                <a:solidFill>
                  <a:schemeClr val="tx2"/>
                </a:solidFill>
              </a:rPr>
              <a:t>ún</a:t>
            </a:r>
            <a:endParaRPr lang="en-GB" sz="2200" dirty="0">
              <a:solidFill>
                <a:schemeClr val="tx2"/>
              </a:solidFill>
            </a:endParaRPr>
          </a:p>
        </p:txBody>
      </p:sp>
      <p:sp>
        <p:nvSpPr>
          <p:cNvPr id="35" name="Rectangle 34">
            <a:extLst>
              <a:ext uri="{FF2B5EF4-FFF2-40B4-BE49-F238E27FC236}">
                <a16:creationId xmlns:a16="http://schemas.microsoft.com/office/drawing/2014/main" id="{7C1DDB09-429A-49EF-B1D5-B754E1EDDEA3}"/>
              </a:ext>
            </a:extLst>
          </p:cNvPr>
          <p:cNvSpPr/>
          <p:nvPr/>
        </p:nvSpPr>
        <p:spPr>
          <a:xfrm>
            <a:off x="390080" y="5777862"/>
            <a:ext cx="1273105" cy="430887"/>
          </a:xfrm>
          <a:prstGeom prst="rect">
            <a:avLst/>
          </a:prstGeom>
        </p:spPr>
        <p:txBody>
          <a:bodyPr wrap="none">
            <a:spAutoFit/>
          </a:bodyPr>
          <a:lstStyle/>
          <a:p>
            <a:r>
              <a:rPr lang="en-ES" sz="2200" b="1" dirty="0">
                <a:solidFill>
                  <a:schemeClr val="tx2"/>
                </a:solidFill>
              </a:rPr>
              <a:t>alg</a:t>
            </a:r>
            <a:r>
              <a:rPr lang="en-GB" sz="2200" b="1" dirty="0" err="1">
                <a:solidFill>
                  <a:schemeClr val="tx2"/>
                </a:solidFill>
              </a:rPr>
              <a:t>unas</a:t>
            </a:r>
            <a:endParaRPr lang="en-GB" sz="2200" dirty="0">
              <a:solidFill>
                <a:schemeClr val="tx2"/>
              </a:solidFill>
            </a:endParaRPr>
          </a:p>
        </p:txBody>
      </p:sp>
      <p:sp>
        <p:nvSpPr>
          <p:cNvPr id="36" name="Rectangle 35">
            <a:extLst>
              <a:ext uri="{FF2B5EF4-FFF2-40B4-BE49-F238E27FC236}">
                <a16:creationId xmlns:a16="http://schemas.microsoft.com/office/drawing/2014/main" id="{D4311C93-0DF3-4BF0-A156-9D55306E13AB}"/>
              </a:ext>
            </a:extLst>
          </p:cNvPr>
          <p:cNvSpPr/>
          <p:nvPr/>
        </p:nvSpPr>
        <p:spPr>
          <a:xfrm>
            <a:off x="4180182" y="5766079"/>
            <a:ext cx="1481128" cy="430887"/>
          </a:xfrm>
          <a:prstGeom prst="rect">
            <a:avLst/>
          </a:prstGeom>
        </p:spPr>
        <p:txBody>
          <a:bodyPr wrap="square">
            <a:spAutoFit/>
          </a:bodyPr>
          <a:lstStyle/>
          <a:p>
            <a:r>
              <a:rPr lang="en-ES" sz="2200" b="1" dirty="0">
                <a:solidFill>
                  <a:schemeClr val="tx2"/>
                </a:solidFill>
              </a:rPr>
              <a:t>alg</a:t>
            </a:r>
            <a:r>
              <a:rPr lang="en-GB" sz="2200" b="1" dirty="0" err="1">
                <a:solidFill>
                  <a:schemeClr val="tx2"/>
                </a:solidFill>
              </a:rPr>
              <a:t>ún</a:t>
            </a:r>
            <a:endParaRPr lang="en-GB" sz="2200" dirty="0">
              <a:solidFill>
                <a:schemeClr val="tx2"/>
              </a:solidFill>
            </a:endParaRPr>
          </a:p>
        </p:txBody>
      </p:sp>
      <p:sp>
        <p:nvSpPr>
          <p:cNvPr id="37" name="TextBox 36">
            <a:extLst>
              <a:ext uri="{FF2B5EF4-FFF2-40B4-BE49-F238E27FC236}">
                <a16:creationId xmlns:a16="http://schemas.microsoft.com/office/drawing/2014/main" id="{C355B4DD-C8EC-4FBB-BAA0-48FD8C99B7F3}"/>
              </a:ext>
            </a:extLst>
          </p:cNvPr>
          <p:cNvSpPr txBox="1"/>
          <p:nvPr/>
        </p:nvSpPr>
        <p:spPr>
          <a:xfrm>
            <a:off x="5410860" y="409155"/>
            <a:ext cx="2998292" cy="707886"/>
          </a:xfrm>
          <a:prstGeom prst="rect">
            <a:avLst/>
          </a:prstGeom>
          <a:noFill/>
        </p:spPr>
        <p:txBody>
          <a:bodyPr wrap="square" rtlCol="0">
            <a:spAutoFit/>
          </a:bodyPr>
          <a:lstStyle/>
          <a:p>
            <a:r>
              <a:rPr lang="en-GB" sz="2000" dirty="0">
                <a:solidFill>
                  <a:srgbClr val="3D3C3C"/>
                </a:solidFill>
              </a:rPr>
              <a:t>*</a:t>
            </a:r>
            <a:r>
              <a:rPr lang="en-GB" sz="2000" dirty="0" err="1">
                <a:solidFill>
                  <a:srgbClr val="3D3C3C"/>
                </a:solidFill>
              </a:rPr>
              <a:t>colgar</a:t>
            </a:r>
            <a:r>
              <a:rPr lang="en-GB" sz="2000" dirty="0">
                <a:solidFill>
                  <a:srgbClr val="3D3C3C"/>
                </a:solidFill>
              </a:rPr>
              <a:t> = to hang	</a:t>
            </a:r>
          </a:p>
          <a:p>
            <a:r>
              <a:rPr lang="en-GB" sz="2000" dirty="0">
                <a:solidFill>
                  <a:srgbClr val="3D3C3C"/>
                </a:solidFill>
              </a:rPr>
              <a:t>*</a:t>
            </a:r>
            <a:r>
              <a:rPr lang="en-GB" sz="2000" dirty="0" err="1">
                <a:solidFill>
                  <a:srgbClr val="3D3C3C"/>
                </a:solidFill>
              </a:rPr>
              <a:t>político</a:t>
            </a:r>
            <a:r>
              <a:rPr lang="en-GB" sz="2000" dirty="0">
                <a:solidFill>
                  <a:srgbClr val="3D3C3C"/>
                </a:solidFill>
              </a:rPr>
              <a:t> = politician	</a:t>
            </a:r>
            <a:endParaRPr lang="en-ES" sz="2000" dirty="0">
              <a:solidFill>
                <a:srgbClr val="3D3C3C"/>
              </a:solidFill>
            </a:endParaRPr>
          </a:p>
        </p:txBody>
      </p:sp>
      <p:sp>
        <p:nvSpPr>
          <p:cNvPr id="17" name="Rectangle: Rounded Corners 16">
            <a:extLst>
              <a:ext uri="{FF2B5EF4-FFF2-40B4-BE49-F238E27FC236}">
                <a16:creationId xmlns:a16="http://schemas.microsoft.com/office/drawing/2014/main" id="{F6F0E255-7B4F-4F49-8A26-BD67653E4A36}"/>
              </a:ext>
            </a:extLst>
          </p:cNvPr>
          <p:cNvSpPr/>
          <p:nvPr/>
        </p:nvSpPr>
        <p:spPr>
          <a:xfrm>
            <a:off x="151719" y="2061472"/>
            <a:ext cx="11990855" cy="3142909"/>
          </a:xfrm>
          <a:prstGeom prst="roundRec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u="sng" dirty="0">
                <a:solidFill>
                  <a:schemeClr val="tx1"/>
                </a:solidFill>
              </a:rPr>
              <a:t>Lee las </a:t>
            </a:r>
            <a:r>
              <a:rPr lang="en-GB" sz="2200" u="sng" dirty="0" err="1">
                <a:solidFill>
                  <a:schemeClr val="tx1"/>
                </a:solidFill>
              </a:rPr>
              <a:t>frases</a:t>
            </a:r>
            <a:r>
              <a:rPr lang="en-GB" sz="2200" u="sng" dirty="0">
                <a:solidFill>
                  <a:schemeClr val="tx1"/>
                </a:solidFill>
              </a:rPr>
              <a:t> y </a:t>
            </a:r>
            <a:r>
              <a:rPr lang="en-GB" sz="2200" u="sng" dirty="0" err="1">
                <a:solidFill>
                  <a:schemeClr val="tx1"/>
                </a:solidFill>
              </a:rPr>
              <a:t>marca</a:t>
            </a:r>
            <a:r>
              <a:rPr lang="en-GB" sz="2200" u="sng" dirty="0">
                <a:solidFill>
                  <a:schemeClr val="tx1"/>
                </a:solidFill>
              </a:rPr>
              <a:t> con </a:t>
            </a:r>
            <a:r>
              <a:rPr lang="en-GB" sz="2200" b="1" u="sng" dirty="0">
                <a:solidFill>
                  <a:schemeClr val="tx1"/>
                </a:solidFill>
              </a:rPr>
              <a:t>V</a:t>
            </a:r>
            <a:r>
              <a:rPr lang="en-GB" sz="2200" u="sng" dirty="0">
                <a:solidFill>
                  <a:schemeClr val="tx1"/>
                </a:solidFill>
              </a:rPr>
              <a:t> (</a:t>
            </a:r>
            <a:r>
              <a:rPr lang="en-GB" sz="2200" u="sng" dirty="0" err="1">
                <a:solidFill>
                  <a:schemeClr val="tx1"/>
                </a:solidFill>
              </a:rPr>
              <a:t>verdadera</a:t>
            </a:r>
            <a:r>
              <a:rPr lang="en-GB" sz="2200" u="sng" dirty="0">
                <a:solidFill>
                  <a:schemeClr val="tx1"/>
                </a:solidFill>
              </a:rPr>
              <a:t>) o </a:t>
            </a:r>
            <a:r>
              <a:rPr lang="en-GB" sz="2200" b="1" u="sng" dirty="0">
                <a:solidFill>
                  <a:schemeClr val="tx1"/>
                </a:solidFill>
              </a:rPr>
              <a:t>F </a:t>
            </a:r>
            <a:r>
              <a:rPr lang="en-GB" sz="2200" u="sng" dirty="0">
                <a:solidFill>
                  <a:schemeClr val="tx1"/>
                </a:solidFill>
              </a:rPr>
              <a:t>(falsa):</a:t>
            </a:r>
          </a:p>
          <a:p>
            <a:endParaRPr lang="en-GB" sz="2200" u="sng" dirty="0">
              <a:solidFill>
                <a:schemeClr val="tx1"/>
              </a:solidFill>
            </a:endParaRPr>
          </a:p>
          <a:p>
            <a:pPr marL="457200" indent="-457200">
              <a:buAutoNum type="arabicPeriod"/>
            </a:pPr>
            <a:r>
              <a:rPr lang="en-GB" sz="2200" dirty="0">
                <a:solidFill>
                  <a:schemeClr val="tx1"/>
                </a:solidFill>
              </a:rPr>
              <a:t>Hay </a:t>
            </a:r>
            <a:r>
              <a:rPr lang="en-GB" sz="2200" dirty="0" err="1">
                <a:solidFill>
                  <a:schemeClr val="tx1"/>
                </a:solidFill>
              </a:rPr>
              <a:t>fuego</a:t>
            </a:r>
            <a:r>
              <a:rPr lang="en-GB" sz="2200" dirty="0">
                <a:solidFill>
                  <a:schemeClr val="tx1"/>
                </a:solidFill>
              </a:rPr>
              <a:t> </a:t>
            </a:r>
            <a:r>
              <a:rPr lang="en-GB" sz="2200" dirty="0" err="1">
                <a:solidFill>
                  <a:schemeClr val="tx1"/>
                </a:solidFill>
              </a:rPr>
              <a:t>en</a:t>
            </a:r>
            <a:r>
              <a:rPr lang="en-GB" sz="2200" dirty="0">
                <a:solidFill>
                  <a:schemeClr val="tx1"/>
                </a:solidFill>
              </a:rPr>
              <a:t> </a:t>
            </a:r>
            <a:r>
              <a:rPr lang="en-GB" sz="2200" dirty="0" err="1">
                <a:solidFill>
                  <a:schemeClr val="tx1"/>
                </a:solidFill>
              </a:rPr>
              <a:t>muchos</a:t>
            </a:r>
            <a:r>
              <a:rPr lang="en-GB" sz="2200" dirty="0">
                <a:solidFill>
                  <a:schemeClr val="tx1"/>
                </a:solidFill>
              </a:rPr>
              <a:t> sitios.</a:t>
            </a:r>
          </a:p>
          <a:p>
            <a:pPr marL="457200" indent="-457200">
              <a:buAutoNum type="arabicPeriod"/>
            </a:pPr>
            <a:r>
              <a:rPr lang="en-GB" sz="2200" dirty="0" err="1">
                <a:solidFill>
                  <a:schemeClr val="tx1"/>
                </a:solidFill>
              </a:rPr>
              <a:t>Empezó</a:t>
            </a:r>
            <a:r>
              <a:rPr lang="en-GB" sz="2200" dirty="0">
                <a:solidFill>
                  <a:schemeClr val="tx1"/>
                </a:solidFill>
              </a:rPr>
              <a:t> </a:t>
            </a:r>
            <a:r>
              <a:rPr lang="en-GB" sz="2200" dirty="0" err="1">
                <a:solidFill>
                  <a:schemeClr val="tx1"/>
                </a:solidFill>
              </a:rPr>
              <a:t>hace</a:t>
            </a:r>
            <a:r>
              <a:rPr lang="en-GB" sz="2200" dirty="0">
                <a:solidFill>
                  <a:schemeClr val="tx1"/>
                </a:solidFill>
              </a:rPr>
              <a:t> </a:t>
            </a:r>
            <a:r>
              <a:rPr lang="en-GB" sz="2200" dirty="0" err="1">
                <a:solidFill>
                  <a:schemeClr val="tx1"/>
                </a:solidFill>
              </a:rPr>
              <a:t>muchos</a:t>
            </a:r>
            <a:r>
              <a:rPr lang="en-GB" sz="2200" dirty="0">
                <a:solidFill>
                  <a:schemeClr val="tx1"/>
                </a:solidFill>
              </a:rPr>
              <a:t> </a:t>
            </a:r>
            <a:r>
              <a:rPr lang="en-GB" sz="2200" dirty="0" err="1">
                <a:solidFill>
                  <a:schemeClr val="tx1"/>
                </a:solidFill>
              </a:rPr>
              <a:t>años</a:t>
            </a:r>
            <a:r>
              <a:rPr lang="en-GB" sz="2200" dirty="0">
                <a:solidFill>
                  <a:schemeClr val="tx1"/>
                </a:solidFill>
              </a:rPr>
              <a:t>.</a:t>
            </a:r>
          </a:p>
          <a:p>
            <a:pPr marL="457200" indent="-457200">
              <a:buAutoNum type="arabicPeriod"/>
            </a:pPr>
            <a:r>
              <a:rPr lang="en-GB" sz="2200" dirty="0">
                <a:solidFill>
                  <a:schemeClr val="tx1"/>
                </a:solidFill>
              </a:rPr>
              <a:t>No </a:t>
            </a:r>
            <a:r>
              <a:rPr lang="en-GB" sz="2200" dirty="0" err="1">
                <a:solidFill>
                  <a:schemeClr val="tx1"/>
                </a:solidFill>
              </a:rPr>
              <a:t>tenemos</a:t>
            </a:r>
            <a:r>
              <a:rPr lang="en-GB" sz="2200" dirty="0">
                <a:solidFill>
                  <a:schemeClr val="tx1"/>
                </a:solidFill>
              </a:rPr>
              <a:t> </a:t>
            </a:r>
            <a:r>
              <a:rPr lang="en-GB" sz="2200" dirty="0" err="1">
                <a:solidFill>
                  <a:schemeClr val="tx1"/>
                </a:solidFill>
              </a:rPr>
              <a:t>mucha</a:t>
            </a:r>
            <a:r>
              <a:rPr lang="en-GB" sz="2200" dirty="0">
                <a:solidFill>
                  <a:schemeClr val="tx1"/>
                </a:solidFill>
              </a:rPr>
              <a:t> </a:t>
            </a:r>
            <a:r>
              <a:rPr lang="en-GB" sz="2200" dirty="0" err="1">
                <a:solidFill>
                  <a:schemeClr val="tx1"/>
                </a:solidFill>
              </a:rPr>
              <a:t>información</a:t>
            </a:r>
            <a:r>
              <a:rPr lang="en-GB" sz="2200" dirty="0">
                <a:solidFill>
                  <a:schemeClr val="tx1"/>
                </a:solidFill>
              </a:rPr>
              <a:t> </a:t>
            </a:r>
            <a:r>
              <a:rPr lang="en-GB" sz="2200" dirty="0" err="1">
                <a:solidFill>
                  <a:schemeClr val="tx1"/>
                </a:solidFill>
              </a:rPr>
              <a:t>sobre</a:t>
            </a:r>
            <a:r>
              <a:rPr lang="en-GB" sz="2200" dirty="0">
                <a:solidFill>
                  <a:schemeClr val="tx1"/>
                </a:solidFill>
              </a:rPr>
              <a:t> sus </a:t>
            </a:r>
            <a:r>
              <a:rPr lang="en-GB" sz="2200" dirty="0" err="1">
                <a:solidFill>
                  <a:schemeClr val="tx1"/>
                </a:solidFill>
              </a:rPr>
              <a:t>principios</a:t>
            </a:r>
            <a:r>
              <a:rPr lang="en-GB" sz="2200" dirty="0">
                <a:solidFill>
                  <a:schemeClr val="tx1"/>
                </a:solidFill>
              </a:rPr>
              <a:t>.</a:t>
            </a:r>
          </a:p>
          <a:p>
            <a:pPr marL="457200" indent="-457200">
              <a:buAutoNum type="arabicPeriod"/>
            </a:pPr>
            <a:r>
              <a:rPr lang="en-GB" sz="2200" dirty="0" err="1">
                <a:solidFill>
                  <a:schemeClr val="tx1"/>
                </a:solidFill>
              </a:rPr>
              <a:t>Había</a:t>
            </a:r>
            <a:r>
              <a:rPr lang="en-GB" sz="2200" dirty="0">
                <a:solidFill>
                  <a:schemeClr val="tx1"/>
                </a:solidFill>
              </a:rPr>
              <a:t> </a:t>
            </a:r>
            <a:r>
              <a:rPr lang="en-GB" sz="2200" dirty="0" err="1">
                <a:solidFill>
                  <a:schemeClr val="tx1"/>
                </a:solidFill>
              </a:rPr>
              <a:t>imágenes</a:t>
            </a:r>
            <a:r>
              <a:rPr lang="en-GB" sz="2200" dirty="0">
                <a:solidFill>
                  <a:schemeClr val="tx1"/>
                </a:solidFill>
              </a:rPr>
              <a:t> de personas </a:t>
            </a:r>
            <a:r>
              <a:rPr lang="en-GB" sz="2200" dirty="0" err="1">
                <a:solidFill>
                  <a:schemeClr val="tx1"/>
                </a:solidFill>
              </a:rPr>
              <a:t>simpáticas</a:t>
            </a:r>
            <a:r>
              <a:rPr lang="en-GB" sz="2200" dirty="0">
                <a:solidFill>
                  <a:schemeClr val="tx1"/>
                </a:solidFill>
              </a:rPr>
              <a:t>.</a:t>
            </a:r>
          </a:p>
          <a:p>
            <a:pPr marL="457200" indent="-457200">
              <a:buAutoNum type="arabicPeriod"/>
            </a:pPr>
            <a:r>
              <a:rPr lang="en-GB" sz="2200" dirty="0" err="1">
                <a:solidFill>
                  <a:schemeClr val="tx1"/>
                </a:solidFill>
              </a:rPr>
              <a:t>En</a:t>
            </a:r>
            <a:r>
              <a:rPr lang="en-GB" sz="2200" dirty="0">
                <a:solidFill>
                  <a:schemeClr val="tx1"/>
                </a:solidFill>
              </a:rPr>
              <a:t> el </a:t>
            </a:r>
            <a:r>
              <a:rPr lang="en-GB" sz="2200" dirty="0" err="1">
                <a:solidFill>
                  <a:schemeClr val="tx1"/>
                </a:solidFill>
              </a:rPr>
              <a:t>pasado</a:t>
            </a:r>
            <a:r>
              <a:rPr lang="en-GB" sz="2200" dirty="0">
                <a:solidFill>
                  <a:schemeClr val="tx1"/>
                </a:solidFill>
              </a:rPr>
              <a:t>, </a:t>
            </a:r>
            <a:r>
              <a:rPr lang="en-GB" sz="2200" dirty="0" err="1">
                <a:solidFill>
                  <a:schemeClr val="tx1"/>
                </a:solidFill>
              </a:rPr>
              <a:t>quemaban</a:t>
            </a:r>
            <a:r>
              <a:rPr lang="en-GB" sz="2200" dirty="0">
                <a:solidFill>
                  <a:schemeClr val="tx1"/>
                </a:solidFill>
              </a:rPr>
              <a:t> personas </a:t>
            </a:r>
            <a:r>
              <a:rPr lang="en-GB" sz="2200" dirty="0" err="1">
                <a:solidFill>
                  <a:schemeClr val="tx1"/>
                </a:solidFill>
              </a:rPr>
              <a:t>en</a:t>
            </a:r>
            <a:r>
              <a:rPr lang="en-GB" sz="2200" dirty="0">
                <a:solidFill>
                  <a:schemeClr val="tx1"/>
                </a:solidFill>
              </a:rPr>
              <a:t> la fiesta.</a:t>
            </a:r>
          </a:p>
          <a:p>
            <a:pPr marL="457200" indent="-457200">
              <a:buAutoNum type="arabicPeriod"/>
            </a:pPr>
            <a:r>
              <a:rPr lang="en-GB" sz="2200" dirty="0">
                <a:solidFill>
                  <a:schemeClr val="tx1"/>
                </a:solidFill>
              </a:rPr>
              <a:t>Los </a:t>
            </a:r>
            <a:r>
              <a:rPr lang="en-GB" sz="2200" dirty="0" err="1">
                <a:solidFill>
                  <a:schemeClr val="tx1"/>
                </a:solidFill>
              </a:rPr>
              <a:t>personajes</a:t>
            </a:r>
            <a:r>
              <a:rPr lang="en-GB" sz="2200" dirty="0">
                <a:solidFill>
                  <a:schemeClr val="tx1"/>
                </a:solidFill>
              </a:rPr>
              <a:t> </a:t>
            </a:r>
            <a:r>
              <a:rPr lang="en-GB" sz="2200" dirty="0" err="1">
                <a:solidFill>
                  <a:schemeClr val="tx1"/>
                </a:solidFill>
              </a:rPr>
              <a:t>ganan</a:t>
            </a:r>
            <a:r>
              <a:rPr lang="en-GB" sz="2200" dirty="0">
                <a:solidFill>
                  <a:schemeClr val="tx1"/>
                </a:solidFill>
              </a:rPr>
              <a:t> un </a:t>
            </a:r>
            <a:r>
              <a:rPr lang="en-GB" sz="2200" dirty="0" err="1">
                <a:solidFill>
                  <a:schemeClr val="tx1"/>
                </a:solidFill>
              </a:rPr>
              <a:t>viaje</a:t>
            </a:r>
            <a:r>
              <a:rPr lang="en-GB" sz="2200" dirty="0">
                <a:solidFill>
                  <a:schemeClr val="tx1"/>
                </a:solidFill>
              </a:rPr>
              <a:t> a Valencia.</a:t>
            </a:r>
          </a:p>
        </p:txBody>
      </p:sp>
      <p:sp>
        <p:nvSpPr>
          <p:cNvPr id="18" name="TextBox 17">
            <a:extLst>
              <a:ext uri="{FF2B5EF4-FFF2-40B4-BE49-F238E27FC236}">
                <a16:creationId xmlns:a16="http://schemas.microsoft.com/office/drawing/2014/main" id="{77CE9E00-6371-450F-8783-0D3311E9B299}"/>
              </a:ext>
            </a:extLst>
          </p:cNvPr>
          <p:cNvSpPr txBox="1"/>
          <p:nvPr/>
        </p:nvSpPr>
        <p:spPr>
          <a:xfrm>
            <a:off x="4748965" y="2961515"/>
            <a:ext cx="2745424" cy="400110"/>
          </a:xfrm>
          <a:prstGeom prst="rect">
            <a:avLst/>
          </a:prstGeom>
          <a:noFill/>
        </p:spPr>
        <p:txBody>
          <a:bodyPr wrap="square" rtlCol="0">
            <a:spAutoFit/>
          </a:bodyPr>
          <a:lstStyle/>
          <a:p>
            <a:r>
              <a:rPr lang="en-GB" sz="2000" dirty="0"/>
              <a:t>V – </a:t>
            </a:r>
            <a:r>
              <a:rPr lang="en-GB" sz="2000" dirty="0" err="1"/>
              <a:t>en</a:t>
            </a:r>
            <a:r>
              <a:rPr lang="en-GB" sz="2000" dirty="0"/>
              <a:t> </a:t>
            </a:r>
            <a:r>
              <a:rPr lang="en-GB" sz="2000" dirty="0" err="1"/>
              <a:t>todas</a:t>
            </a:r>
            <a:r>
              <a:rPr lang="en-GB" sz="2000" dirty="0"/>
              <a:t> </a:t>
            </a:r>
            <a:r>
              <a:rPr lang="en-GB" sz="2000" dirty="0" err="1"/>
              <a:t>partes</a:t>
            </a:r>
            <a:endParaRPr lang="en-ES" sz="2000" dirty="0"/>
          </a:p>
        </p:txBody>
      </p:sp>
      <p:sp>
        <p:nvSpPr>
          <p:cNvPr id="19" name="TextBox 18">
            <a:extLst>
              <a:ext uri="{FF2B5EF4-FFF2-40B4-BE49-F238E27FC236}">
                <a16:creationId xmlns:a16="http://schemas.microsoft.com/office/drawing/2014/main" id="{C516073B-F88A-4151-88E9-4C21E078E8E2}"/>
              </a:ext>
            </a:extLst>
          </p:cNvPr>
          <p:cNvSpPr txBox="1"/>
          <p:nvPr/>
        </p:nvSpPr>
        <p:spPr>
          <a:xfrm>
            <a:off x="4748965" y="3276368"/>
            <a:ext cx="7393834" cy="400110"/>
          </a:xfrm>
          <a:prstGeom prst="rect">
            <a:avLst/>
          </a:prstGeom>
          <a:noFill/>
        </p:spPr>
        <p:txBody>
          <a:bodyPr wrap="square" rtlCol="0">
            <a:spAutoFit/>
          </a:bodyPr>
          <a:lstStyle/>
          <a:p>
            <a:r>
              <a:rPr lang="en-GB" sz="2000" dirty="0"/>
              <a:t>V – </a:t>
            </a:r>
            <a:r>
              <a:rPr lang="en-GB" sz="2000" dirty="0" err="1"/>
              <a:t>una</a:t>
            </a:r>
            <a:r>
              <a:rPr lang="en-GB" sz="2000" dirty="0"/>
              <a:t> </a:t>
            </a:r>
            <a:r>
              <a:rPr lang="en-GB" sz="2000" dirty="0" err="1"/>
              <a:t>historia</a:t>
            </a:r>
            <a:r>
              <a:rPr lang="en-GB" sz="2000" dirty="0"/>
              <a:t> </a:t>
            </a:r>
            <a:r>
              <a:rPr lang="en-GB" sz="2000" dirty="0" err="1"/>
              <a:t>muy</a:t>
            </a:r>
            <a:r>
              <a:rPr lang="en-GB" sz="2000" dirty="0"/>
              <a:t> </a:t>
            </a:r>
            <a:r>
              <a:rPr lang="en-GB" sz="2000" dirty="0" err="1"/>
              <a:t>larga</a:t>
            </a:r>
            <a:r>
              <a:rPr lang="en-GB" sz="2000" dirty="0"/>
              <a:t>/</a:t>
            </a:r>
            <a:r>
              <a:rPr lang="en-GB" sz="2000" dirty="0" err="1"/>
              <a:t>quizás</a:t>
            </a:r>
            <a:r>
              <a:rPr lang="en-GB" sz="2000" dirty="0"/>
              <a:t> </a:t>
            </a:r>
            <a:r>
              <a:rPr lang="en-GB" sz="2000" dirty="0" err="1"/>
              <a:t>trescientos</a:t>
            </a:r>
            <a:r>
              <a:rPr lang="en-GB" sz="2000" dirty="0"/>
              <a:t> </a:t>
            </a:r>
            <a:r>
              <a:rPr lang="en-GB" sz="2000" dirty="0" err="1"/>
              <a:t>años</a:t>
            </a:r>
            <a:endParaRPr lang="en-ES" sz="2000" dirty="0"/>
          </a:p>
        </p:txBody>
      </p:sp>
      <p:sp>
        <p:nvSpPr>
          <p:cNvPr id="21" name="TextBox 20">
            <a:extLst>
              <a:ext uri="{FF2B5EF4-FFF2-40B4-BE49-F238E27FC236}">
                <a16:creationId xmlns:a16="http://schemas.microsoft.com/office/drawing/2014/main" id="{51B73DBC-A2B0-4783-B543-3070FCB4D788}"/>
              </a:ext>
            </a:extLst>
          </p:cNvPr>
          <p:cNvSpPr txBox="1"/>
          <p:nvPr/>
        </p:nvSpPr>
        <p:spPr>
          <a:xfrm>
            <a:off x="6464874" y="3954526"/>
            <a:ext cx="3267757" cy="400110"/>
          </a:xfrm>
          <a:prstGeom prst="rect">
            <a:avLst/>
          </a:prstGeom>
          <a:noFill/>
        </p:spPr>
        <p:txBody>
          <a:bodyPr wrap="square" rtlCol="0">
            <a:spAutoFit/>
          </a:bodyPr>
          <a:lstStyle/>
          <a:p>
            <a:r>
              <a:rPr lang="en-GB" sz="2000" dirty="0"/>
              <a:t>F – </a:t>
            </a:r>
            <a:r>
              <a:rPr lang="en-GB" sz="2000" dirty="0" err="1"/>
              <a:t>personajes</a:t>
            </a:r>
            <a:r>
              <a:rPr lang="en-GB" sz="2000" dirty="0"/>
              <a:t> </a:t>
            </a:r>
            <a:r>
              <a:rPr lang="en-GB" sz="2000" dirty="0" err="1"/>
              <a:t>malos</a:t>
            </a:r>
            <a:endParaRPr lang="en-ES" sz="2000" dirty="0"/>
          </a:p>
        </p:txBody>
      </p:sp>
      <p:sp>
        <p:nvSpPr>
          <p:cNvPr id="22" name="TextBox 21">
            <a:extLst>
              <a:ext uri="{FF2B5EF4-FFF2-40B4-BE49-F238E27FC236}">
                <a16:creationId xmlns:a16="http://schemas.microsoft.com/office/drawing/2014/main" id="{A4A236AC-E4D2-45B4-8327-DD2FA6C28362}"/>
              </a:ext>
            </a:extLst>
          </p:cNvPr>
          <p:cNvSpPr txBox="1"/>
          <p:nvPr/>
        </p:nvSpPr>
        <p:spPr>
          <a:xfrm>
            <a:off x="7343519" y="4336169"/>
            <a:ext cx="4105526" cy="400110"/>
          </a:xfrm>
          <a:prstGeom prst="rect">
            <a:avLst/>
          </a:prstGeom>
          <a:noFill/>
        </p:spPr>
        <p:txBody>
          <a:bodyPr wrap="square" rtlCol="0">
            <a:spAutoFit/>
          </a:bodyPr>
          <a:lstStyle/>
          <a:p>
            <a:r>
              <a:rPr lang="en-GB" sz="2000" dirty="0"/>
              <a:t>F – los </a:t>
            </a:r>
            <a:r>
              <a:rPr lang="en-GB" sz="2000" dirty="0" err="1"/>
              <a:t>personajes</a:t>
            </a:r>
            <a:endParaRPr lang="en-ES" sz="2000" dirty="0"/>
          </a:p>
        </p:txBody>
      </p:sp>
      <p:sp>
        <p:nvSpPr>
          <p:cNvPr id="23" name="TextBox 22">
            <a:extLst>
              <a:ext uri="{FF2B5EF4-FFF2-40B4-BE49-F238E27FC236}">
                <a16:creationId xmlns:a16="http://schemas.microsoft.com/office/drawing/2014/main" id="{BF543477-27F1-4364-A733-E96D40158AEE}"/>
              </a:ext>
            </a:extLst>
          </p:cNvPr>
          <p:cNvSpPr txBox="1"/>
          <p:nvPr/>
        </p:nvSpPr>
        <p:spPr>
          <a:xfrm>
            <a:off x="6585171" y="4607046"/>
            <a:ext cx="4883468" cy="400110"/>
          </a:xfrm>
          <a:prstGeom prst="rect">
            <a:avLst/>
          </a:prstGeom>
          <a:noFill/>
        </p:spPr>
        <p:txBody>
          <a:bodyPr wrap="square" rtlCol="0">
            <a:spAutoFit/>
          </a:bodyPr>
          <a:lstStyle/>
          <a:p>
            <a:r>
              <a:rPr lang="en-GB" sz="2000" dirty="0"/>
              <a:t>F – </a:t>
            </a:r>
            <a:r>
              <a:rPr lang="en-GB" sz="2000" dirty="0" err="1"/>
              <a:t>algunas</a:t>
            </a:r>
            <a:r>
              <a:rPr lang="en-GB" sz="2000" dirty="0"/>
              <a:t> </a:t>
            </a:r>
            <a:r>
              <a:rPr lang="en-GB" sz="2000" dirty="0" err="1"/>
              <a:t>Fallas</a:t>
            </a:r>
            <a:r>
              <a:rPr lang="en-GB" sz="2000" dirty="0"/>
              <a:t> </a:t>
            </a:r>
            <a:r>
              <a:rPr lang="en-GB" sz="2000" dirty="0" err="1"/>
              <a:t>ganan</a:t>
            </a:r>
            <a:r>
              <a:rPr lang="en-GB" sz="2000" dirty="0"/>
              <a:t> un </a:t>
            </a:r>
            <a:r>
              <a:rPr lang="en-GB" sz="2000" dirty="0" err="1"/>
              <a:t>premio</a:t>
            </a:r>
            <a:endParaRPr lang="en-ES" sz="2000" dirty="0"/>
          </a:p>
        </p:txBody>
      </p:sp>
      <p:sp>
        <p:nvSpPr>
          <p:cNvPr id="20" name="TextBox 19">
            <a:extLst>
              <a:ext uri="{FF2B5EF4-FFF2-40B4-BE49-F238E27FC236}">
                <a16:creationId xmlns:a16="http://schemas.microsoft.com/office/drawing/2014/main" id="{57A7E490-C69B-4E68-AAEC-36D272FF7105}"/>
              </a:ext>
            </a:extLst>
          </p:cNvPr>
          <p:cNvSpPr txBox="1"/>
          <p:nvPr/>
        </p:nvSpPr>
        <p:spPr>
          <a:xfrm>
            <a:off x="7967043" y="3599245"/>
            <a:ext cx="4201297" cy="707886"/>
          </a:xfrm>
          <a:prstGeom prst="rect">
            <a:avLst/>
          </a:prstGeom>
          <a:noFill/>
        </p:spPr>
        <p:txBody>
          <a:bodyPr wrap="square" rtlCol="0">
            <a:spAutoFit/>
          </a:bodyPr>
          <a:lstStyle/>
          <a:p>
            <a:pPr algn="r"/>
            <a:r>
              <a:rPr lang="en-GB" sz="2000" dirty="0"/>
              <a:t>V – no </a:t>
            </a:r>
            <a:r>
              <a:rPr lang="en-GB" sz="2000" dirty="0" err="1"/>
              <a:t>sabemos</a:t>
            </a:r>
            <a:r>
              <a:rPr lang="en-GB" sz="2000" dirty="0"/>
              <a:t> </a:t>
            </a:r>
            <a:r>
              <a:rPr lang="en-GB" sz="2000" dirty="0" err="1"/>
              <a:t>mucho</a:t>
            </a:r>
            <a:r>
              <a:rPr lang="en-GB" sz="2000" dirty="0"/>
              <a:t> </a:t>
            </a:r>
            <a:r>
              <a:rPr lang="en-GB" sz="2000" dirty="0" err="1"/>
              <a:t>sobre</a:t>
            </a:r>
            <a:r>
              <a:rPr lang="en-GB" sz="2000" dirty="0"/>
              <a:t> </a:t>
            </a:r>
            <a:r>
              <a:rPr lang="en-GB" sz="2000" dirty="0" err="1"/>
              <a:t>su</a:t>
            </a:r>
            <a:r>
              <a:rPr lang="en-GB" sz="2000" dirty="0"/>
              <a:t> </a:t>
            </a:r>
            <a:r>
              <a:rPr lang="en-GB" sz="2000" dirty="0" err="1"/>
              <a:t>origen</a:t>
            </a:r>
            <a:endParaRPr lang="en-ES" sz="2000" dirty="0"/>
          </a:p>
        </p:txBody>
      </p:sp>
      <p:sp>
        <p:nvSpPr>
          <p:cNvPr id="5" name="TextBox 4">
            <a:extLst>
              <a:ext uri="{FF2B5EF4-FFF2-40B4-BE49-F238E27FC236}">
                <a16:creationId xmlns:a16="http://schemas.microsoft.com/office/drawing/2014/main" id="{BE49A994-F0E9-C83E-8B9A-F846B1364A5C}"/>
              </a:ext>
            </a:extLst>
          </p:cNvPr>
          <p:cNvSpPr txBox="1"/>
          <p:nvPr/>
        </p:nvSpPr>
        <p:spPr>
          <a:xfrm>
            <a:off x="6815620" y="5981675"/>
            <a:ext cx="3020379" cy="369332"/>
          </a:xfrm>
          <a:prstGeom prst="rect">
            <a:avLst/>
          </a:prstGeom>
          <a:noFill/>
        </p:spPr>
        <p:txBody>
          <a:bodyPr wrap="none" rtlCol="0">
            <a:spAutoFit/>
          </a:bodyPr>
          <a:lstStyle/>
          <a:p>
            <a:r>
              <a:rPr lang="en-ES" dirty="0"/>
              <a:t>*carpinteros = carpenters</a:t>
            </a:r>
          </a:p>
        </p:txBody>
      </p:sp>
    </p:spTree>
    <p:extLst>
      <p:ext uri="{BB962C8B-B14F-4D97-AF65-F5344CB8AC3E}">
        <p14:creationId xmlns:p14="http://schemas.microsoft.com/office/powerpoint/2010/main" val="25164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P spid="30" grpId="0"/>
      <p:bldP spid="31" grpId="0"/>
      <p:bldP spid="32" grpId="0"/>
      <p:bldP spid="33" grpId="0"/>
      <p:bldP spid="34" grpId="0"/>
      <p:bldP spid="35" grpId="0"/>
      <p:bldP spid="36" grpId="0"/>
      <p:bldP spid="17" grpId="0" animBg="1"/>
      <p:bldP spid="18" grpId="0"/>
      <p:bldP spid="19" grpId="0"/>
      <p:bldP spid="21" grpId="0"/>
      <p:bldP spid="22" grpId="0"/>
      <p:bldP spid="23"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6872-B87F-2A05-0C6C-655C036D452A}"/>
              </a:ext>
            </a:extLst>
          </p:cNvPr>
          <p:cNvSpPr>
            <a:spLocks noGrp="1"/>
          </p:cNvSpPr>
          <p:nvPr>
            <p:ph type="title"/>
          </p:nvPr>
        </p:nvSpPr>
        <p:spPr>
          <a:xfrm>
            <a:off x="0" y="213557"/>
            <a:ext cx="5797296" cy="647577"/>
          </a:xfrm>
        </p:spPr>
        <p:txBody>
          <a:bodyPr>
            <a:normAutofit/>
          </a:bodyPr>
          <a:lstStyle/>
          <a:p>
            <a:r>
              <a:rPr lang="en-ES" dirty="0"/>
              <a:t>El origen de las Fallas</a:t>
            </a:r>
          </a:p>
        </p:txBody>
      </p:sp>
      <p:sp>
        <p:nvSpPr>
          <p:cNvPr id="4" name="Rounded Rectangle 11">
            <a:extLst>
              <a:ext uri="{FF2B5EF4-FFF2-40B4-BE49-F238E27FC236}">
                <a16:creationId xmlns:a16="http://schemas.microsoft.com/office/drawing/2014/main" id="{181081BF-F36A-DB7B-95C3-ECC3048CC904}"/>
              </a:ext>
            </a:extLst>
          </p:cNvPr>
          <p:cNvSpPr/>
          <p:nvPr/>
        </p:nvSpPr>
        <p:spPr>
          <a:xfrm>
            <a:off x="10735761" y="78650"/>
            <a:ext cx="1310944" cy="42287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9" name="TextBox 8">
            <a:extLst>
              <a:ext uri="{FF2B5EF4-FFF2-40B4-BE49-F238E27FC236}">
                <a16:creationId xmlns:a16="http://schemas.microsoft.com/office/drawing/2014/main" id="{835FDC95-BD8B-F0A2-A390-56A049D862D1}"/>
              </a:ext>
            </a:extLst>
          </p:cNvPr>
          <p:cNvSpPr txBox="1"/>
          <p:nvPr/>
        </p:nvSpPr>
        <p:spPr>
          <a:xfrm>
            <a:off x="338932" y="1122546"/>
            <a:ext cx="8851564" cy="830997"/>
          </a:xfrm>
          <a:prstGeom prst="rect">
            <a:avLst/>
          </a:prstGeom>
          <a:noFill/>
        </p:spPr>
        <p:txBody>
          <a:bodyPr wrap="square" rtlCol="0">
            <a:spAutoFit/>
          </a:bodyPr>
          <a:lstStyle/>
          <a:p>
            <a:r>
              <a:rPr lang="en-ES" sz="2400" dirty="0"/>
              <a:t>Lee el texto y escribe la opción correcta según el contexto. ¿Qué palabra es mejor?</a:t>
            </a:r>
          </a:p>
        </p:txBody>
      </p:sp>
      <p:sp>
        <p:nvSpPr>
          <p:cNvPr id="12" name="TextBox 11">
            <a:extLst>
              <a:ext uri="{FF2B5EF4-FFF2-40B4-BE49-F238E27FC236}">
                <a16:creationId xmlns:a16="http://schemas.microsoft.com/office/drawing/2014/main" id="{7D51EBDD-77B6-EA7F-752A-E62036A6E811}"/>
              </a:ext>
            </a:extLst>
          </p:cNvPr>
          <p:cNvSpPr txBox="1"/>
          <p:nvPr/>
        </p:nvSpPr>
        <p:spPr>
          <a:xfrm>
            <a:off x="338931" y="2096181"/>
            <a:ext cx="9688472" cy="4154984"/>
          </a:xfrm>
          <a:prstGeom prst="rect">
            <a:avLst/>
          </a:prstGeom>
          <a:noFill/>
        </p:spPr>
        <p:txBody>
          <a:bodyPr wrap="square" rtlCol="0">
            <a:spAutoFit/>
          </a:bodyPr>
          <a:lstStyle/>
          <a:p>
            <a:r>
              <a:rPr lang="en-ES" sz="2200" dirty="0"/>
              <a:t>La fiesta de las Fallas es la fiesta del fuego. ¡En </a:t>
            </a:r>
            <a:r>
              <a:rPr lang="en-GB" sz="2200" dirty="0" err="1"/>
              <a:t>algunas</a:t>
            </a:r>
            <a:r>
              <a:rPr lang="en-GB" sz="2200" dirty="0"/>
              <a:t> 1)__________ </a:t>
            </a:r>
            <a:r>
              <a:rPr lang="en-ES" sz="2200" dirty="0"/>
              <a:t>hay fuego por todas partes! Es una celebración con una historia bastante larga. </a:t>
            </a:r>
            <a:r>
              <a:rPr lang="en-GB" sz="2200" dirty="0" err="1"/>
              <a:t>Algunas</a:t>
            </a:r>
            <a:r>
              <a:rPr lang="en-GB" sz="2200" dirty="0"/>
              <a:t> 2) __________</a:t>
            </a:r>
            <a:r>
              <a:rPr lang="en-ES" sz="2200" dirty="0"/>
              <a:t> piensan que quizás trescientos años. No sabemos mucho sobre su origen, pero parece que </a:t>
            </a:r>
            <a:r>
              <a:rPr lang="en-GB" sz="2200" dirty="0" err="1"/>
              <a:t>algunos</a:t>
            </a:r>
            <a:r>
              <a:rPr lang="en-GB" sz="2200" dirty="0"/>
              <a:t> 3) ___________</a:t>
            </a:r>
            <a:r>
              <a:rPr lang="en-ES" sz="2200" dirty="0"/>
              <a:t> empezaron la tradición. </a:t>
            </a:r>
          </a:p>
          <a:p>
            <a:endParaRPr lang="en-ES" sz="2200" dirty="0"/>
          </a:p>
          <a:p>
            <a:r>
              <a:rPr lang="en-ES" sz="2200" dirty="0"/>
              <a:t>En </a:t>
            </a:r>
            <a:r>
              <a:rPr lang="en-GB" sz="2200" dirty="0" err="1"/>
              <a:t>algún</a:t>
            </a:r>
            <a:r>
              <a:rPr lang="en-GB" sz="2200" dirty="0"/>
              <a:t> 4) __________</a:t>
            </a:r>
            <a:r>
              <a:rPr lang="en-ES" sz="2200" dirty="0"/>
              <a:t> en el pasado, la gente empezó a colgar</a:t>
            </a:r>
            <a:r>
              <a:rPr lang="en-GB" sz="2200" dirty="0"/>
              <a:t>* </a:t>
            </a:r>
            <a:r>
              <a:rPr lang="en-GB" sz="2200" dirty="0" err="1"/>
              <a:t>algunas</a:t>
            </a:r>
            <a:r>
              <a:rPr lang="en-ES" sz="2200" dirty="0"/>
              <a:t> 5) </a:t>
            </a:r>
            <a:r>
              <a:rPr lang="en-GB" sz="2200" dirty="0"/>
              <a:t>__________</a:t>
            </a:r>
            <a:r>
              <a:rPr lang="en-ES" sz="2200" dirty="0"/>
              <a:t> de papel y otros materiales en las ventanas. Siempre había </a:t>
            </a:r>
            <a:r>
              <a:rPr lang="en-GB" sz="2200" dirty="0" err="1"/>
              <a:t>alguna</a:t>
            </a:r>
            <a:r>
              <a:rPr lang="en-GB" sz="2200" dirty="0"/>
              <a:t> 6) __________</a:t>
            </a:r>
            <a:r>
              <a:rPr lang="en-ES" sz="2200" dirty="0"/>
              <a:t>de </a:t>
            </a:r>
            <a:r>
              <a:rPr lang="en-GB" sz="2200" dirty="0" err="1"/>
              <a:t>algún</a:t>
            </a:r>
            <a:r>
              <a:rPr lang="en-GB" sz="2200" dirty="0"/>
              <a:t> 7) __________</a:t>
            </a:r>
            <a:r>
              <a:rPr lang="en-ES" sz="2200" dirty="0"/>
              <a:t> malo en la sociedad, generalmente un político*. ¡Entonces la costumbre era quemar el personaje! Hoy en día es casi igual, aunque ahora </a:t>
            </a:r>
            <a:r>
              <a:rPr lang="en-GB" sz="2200" dirty="0" err="1"/>
              <a:t>algunas</a:t>
            </a:r>
            <a:r>
              <a:rPr lang="en-GB" sz="2200" dirty="0"/>
              <a:t> 8) ______</a:t>
            </a:r>
            <a:r>
              <a:rPr lang="en-ES" sz="2200" dirty="0"/>
              <a:t> ganan </a:t>
            </a:r>
            <a:r>
              <a:rPr lang="en-GB" sz="2200" dirty="0" err="1"/>
              <a:t>algún</a:t>
            </a:r>
            <a:r>
              <a:rPr lang="en-GB" sz="2200" dirty="0"/>
              <a:t> 9) _______</a:t>
            </a:r>
            <a:r>
              <a:rPr lang="en-ES" sz="2200" dirty="0"/>
              <a:t>.</a:t>
            </a:r>
          </a:p>
        </p:txBody>
      </p:sp>
      <p:pic>
        <p:nvPicPr>
          <p:cNvPr id="26" name="Picture 2" descr="Free photos of Cream">
            <a:extLst>
              <a:ext uri="{FF2B5EF4-FFF2-40B4-BE49-F238E27FC236}">
                <a16:creationId xmlns:a16="http://schemas.microsoft.com/office/drawing/2014/main" id="{14FFFBEC-FF83-400B-9560-8BF5021AF7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45966" y="1038247"/>
            <a:ext cx="1775363" cy="26741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File:Trump a la falla Na Jordana 2018.jpg">
            <a:extLst>
              <a:ext uri="{FF2B5EF4-FFF2-40B4-BE49-F238E27FC236}">
                <a16:creationId xmlns:a16="http://schemas.microsoft.com/office/drawing/2014/main" id="{BC474A42-C11B-4F35-80D1-005C3D0F9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5810" y="102976"/>
            <a:ext cx="1872959" cy="1870543"/>
          </a:xfrm>
          <a:prstGeom prst="rect">
            <a:avLst/>
          </a:prstGeom>
          <a:noFill/>
          <a:extLst>
            <a:ext uri="{909E8E84-426E-40DD-AFC4-6F175D3DCCD1}">
              <a14:hiddenFill xmlns:a14="http://schemas.microsoft.com/office/drawing/2010/main">
                <a:solidFill>
                  <a:srgbClr val="FFFFFF"/>
                </a:solidFill>
              </a14:hiddenFill>
            </a:ext>
          </a:extLst>
        </p:spPr>
      </p:pic>
      <p:sp>
        <p:nvSpPr>
          <p:cNvPr id="28" name="Speech Bubble: Rectangle with Corners Rounded 27">
            <a:extLst>
              <a:ext uri="{FF2B5EF4-FFF2-40B4-BE49-F238E27FC236}">
                <a16:creationId xmlns:a16="http://schemas.microsoft.com/office/drawing/2014/main" id="{BD15D0B6-2EF6-4FB4-9A15-2DF80AF0F086}"/>
              </a:ext>
            </a:extLst>
          </p:cNvPr>
          <p:cNvSpPr/>
          <p:nvPr/>
        </p:nvSpPr>
        <p:spPr>
          <a:xfrm>
            <a:off x="6431884" y="102976"/>
            <a:ext cx="1775363" cy="655466"/>
          </a:xfrm>
          <a:prstGeom prst="wedgeRoundRectCallout">
            <a:avLst>
              <a:gd name="adj1" fmla="val 45029"/>
              <a:gd name="adj2" fmla="val 8301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a:t>
            </a:r>
            <a:r>
              <a:rPr lang="en-GB" sz="2000" dirty="0" err="1"/>
              <a:t>Quién</a:t>
            </a:r>
            <a:r>
              <a:rPr lang="en-GB" sz="2000" dirty="0"/>
              <a:t> es el </a:t>
            </a:r>
            <a:r>
              <a:rPr lang="en-GB" sz="2000" dirty="0" err="1"/>
              <a:t>personaje</a:t>
            </a:r>
            <a:r>
              <a:rPr lang="en-GB" sz="2000" dirty="0"/>
              <a:t>?</a:t>
            </a:r>
            <a:endParaRPr lang="en-ES" sz="2000" dirty="0"/>
          </a:p>
        </p:txBody>
      </p:sp>
      <p:sp>
        <p:nvSpPr>
          <p:cNvPr id="35" name="Rectangle 34">
            <a:extLst>
              <a:ext uri="{FF2B5EF4-FFF2-40B4-BE49-F238E27FC236}">
                <a16:creationId xmlns:a16="http://schemas.microsoft.com/office/drawing/2014/main" id="{7C1DDB09-429A-49EF-B1D5-B754E1EDDEA3}"/>
              </a:ext>
            </a:extLst>
          </p:cNvPr>
          <p:cNvSpPr/>
          <p:nvPr/>
        </p:nvSpPr>
        <p:spPr>
          <a:xfrm>
            <a:off x="747477" y="5735454"/>
            <a:ext cx="893193" cy="430887"/>
          </a:xfrm>
          <a:prstGeom prst="rect">
            <a:avLst/>
          </a:prstGeom>
        </p:spPr>
        <p:txBody>
          <a:bodyPr wrap="none">
            <a:spAutoFit/>
          </a:bodyPr>
          <a:lstStyle/>
          <a:p>
            <a:r>
              <a:rPr lang="en-GB" sz="2200" b="1" dirty="0" err="1">
                <a:solidFill>
                  <a:schemeClr val="tx2"/>
                </a:solidFill>
              </a:rPr>
              <a:t>fallas</a:t>
            </a:r>
            <a:endParaRPr lang="en-GB" sz="2200" dirty="0">
              <a:solidFill>
                <a:schemeClr val="tx2"/>
              </a:solidFill>
            </a:endParaRPr>
          </a:p>
        </p:txBody>
      </p:sp>
      <p:sp>
        <p:nvSpPr>
          <p:cNvPr id="36" name="Rectangle 35">
            <a:extLst>
              <a:ext uri="{FF2B5EF4-FFF2-40B4-BE49-F238E27FC236}">
                <a16:creationId xmlns:a16="http://schemas.microsoft.com/office/drawing/2014/main" id="{D4311C93-0DF3-4BF0-A156-9D55306E13AB}"/>
              </a:ext>
            </a:extLst>
          </p:cNvPr>
          <p:cNvSpPr/>
          <p:nvPr/>
        </p:nvSpPr>
        <p:spPr>
          <a:xfrm>
            <a:off x="3789698" y="5735454"/>
            <a:ext cx="1154483" cy="430887"/>
          </a:xfrm>
          <a:prstGeom prst="rect">
            <a:avLst/>
          </a:prstGeom>
        </p:spPr>
        <p:txBody>
          <a:bodyPr wrap="none">
            <a:spAutoFit/>
          </a:bodyPr>
          <a:lstStyle/>
          <a:p>
            <a:r>
              <a:rPr lang="en-GB" sz="2200" b="1" dirty="0" err="1">
                <a:solidFill>
                  <a:schemeClr val="tx2"/>
                </a:solidFill>
              </a:rPr>
              <a:t>premio</a:t>
            </a:r>
            <a:endParaRPr lang="en-GB" sz="2200" dirty="0">
              <a:solidFill>
                <a:schemeClr val="tx2"/>
              </a:solidFill>
            </a:endParaRPr>
          </a:p>
        </p:txBody>
      </p:sp>
      <p:sp>
        <p:nvSpPr>
          <p:cNvPr id="8" name="Rectangle 7">
            <a:extLst>
              <a:ext uri="{FF2B5EF4-FFF2-40B4-BE49-F238E27FC236}">
                <a16:creationId xmlns:a16="http://schemas.microsoft.com/office/drawing/2014/main" id="{5D841B5E-7B6D-4785-80E0-70ADE6CD38BD}"/>
              </a:ext>
            </a:extLst>
          </p:cNvPr>
          <p:cNvSpPr/>
          <p:nvPr/>
        </p:nvSpPr>
        <p:spPr>
          <a:xfrm>
            <a:off x="1062467" y="2997036"/>
            <a:ext cx="263214" cy="430887"/>
          </a:xfrm>
          <a:prstGeom prst="rect">
            <a:avLst/>
          </a:prstGeom>
        </p:spPr>
        <p:txBody>
          <a:bodyPr wrap="none">
            <a:spAutoFit/>
          </a:bodyPr>
          <a:lstStyle/>
          <a:p>
            <a:r>
              <a:rPr lang="en-ES" sz="2200" dirty="0"/>
              <a:t> </a:t>
            </a:r>
            <a:endParaRPr lang="en-GB" sz="2200" dirty="0"/>
          </a:p>
        </p:txBody>
      </p:sp>
      <p:sp>
        <p:nvSpPr>
          <p:cNvPr id="3" name="Rectangle 2">
            <a:extLst>
              <a:ext uri="{FF2B5EF4-FFF2-40B4-BE49-F238E27FC236}">
                <a16:creationId xmlns:a16="http://schemas.microsoft.com/office/drawing/2014/main" id="{08F57EAB-4736-40BC-96FF-FE57FAEACF3B}"/>
              </a:ext>
            </a:extLst>
          </p:cNvPr>
          <p:cNvSpPr/>
          <p:nvPr/>
        </p:nvSpPr>
        <p:spPr>
          <a:xfrm>
            <a:off x="8399679" y="2074389"/>
            <a:ext cx="1069524" cy="430887"/>
          </a:xfrm>
          <a:prstGeom prst="rect">
            <a:avLst/>
          </a:prstGeom>
        </p:spPr>
        <p:txBody>
          <a:bodyPr wrap="none">
            <a:spAutoFit/>
          </a:bodyPr>
          <a:lstStyle/>
          <a:p>
            <a:r>
              <a:rPr lang="en-GB" sz="2200" b="1" dirty="0" err="1">
                <a:solidFill>
                  <a:schemeClr val="tx2"/>
                </a:solidFill>
              </a:rPr>
              <a:t>calles</a:t>
            </a:r>
            <a:r>
              <a:rPr lang="en-ES" sz="2200" dirty="0">
                <a:solidFill>
                  <a:schemeClr val="tx2"/>
                </a:solidFill>
              </a:rPr>
              <a:t> </a:t>
            </a:r>
            <a:endParaRPr lang="en-GB" sz="2200" dirty="0">
              <a:solidFill>
                <a:schemeClr val="tx2"/>
              </a:solidFill>
            </a:endParaRPr>
          </a:p>
        </p:txBody>
      </p:sp>
      <p:sp>
        <p:nvSpPr>
          <p:cNvPr id="29" name="Rectangle 28">
            <a:extLst>
              <a:ext uri="{FF2B5EF4-FFF2-40B4-BE49-F238E27FC236}">
                <a16:creationId xmlns:a16="http://schemas.microsoft.com/office/drawing/2014/main" id="{A6540370-67D8-4935-AC73-591C85EF8BA3}"/>
              </a:ext>
            </a:extLst>
          </p:cNvPr>
          <p:cNvSpPr/>
          <p:nvPr/>
        </p:nvSpPr>
        <p:spPr>
          <a:xfrm>
            <a:off x="4012745" y="2757669"/>
            <a:ext cx="1503938" cy="430887"/>
          </a:xfrm>
          <a:prstGeom prst="rect">
            <a:avLst/>
          </a:prstGeom>
        </p:spPr>
        <p:txBody>
          <a:bodyPr wrap="none">
            <a:spAutoFit/>
          </a:bodyPr>
          <a:lstStyle/>
          <a:p>
            <a:r>
              <a:rPr lang="en-GB" sz="2200" b="1" dirty="0">
                <a:solidFill>
                  <a:schemeClr val="tx2"/>
                </a:solidFill>
              </a:rPr>
              <a:t>person</a:t>
            </a:r>
            <a:r>
              <a:rPr lang="en-ES" sz="2200" b="1" dirty="0">
                <a:solidFill>
                  <a:schemeClr val="tx2"/>
                </a:solidFill>
              </a:rPr>
              <a:t>as</a:t>
            </a:r>
            <a:r>
              <a:rPr lang="en-ES" sz="2200" dirty="0">
                <a:solidFill>
                  <a:schemeClr val="tx2"/>
                </a:solidFill>
              </a:rPr>
              <a:t> </a:t>
            </a:r>
            <a:endParaRPr lang="en-GB" sz="2200" dirty="0">
              <a:solidFill>
                <a:schemeClr val="tx2"/>
              </a:solidFill>
            </a:endParaRPr>
          </a:p>
        </p:txBody>
      </p:sp>
      <p:sp>
        <p:nvSpPr>
          <p:cNvPr id="30" name="Rectangle 29">
            <a:extLst>
              <a:ext uri="{FF2B5EF4-FFF2-40B4-BE49-F238E27FC236}">
                <a16:creationId xmlns:a16="http://schemas.microsoft.com/office/drawing/2014/main" id="{FC6FCF02-B9A5-4CA5-8643-CA479F040128}"/>
              </a:ext>
            </a:extLst>
          </p:cNvPr>
          <p:cNvSpPr/>
          <p:nvPr/>
        </p:nvSpPr>
        <p:spPr>
          <a:xfrm>
            <a:off x="635206" y="3396343"/>
            <a:ext cx="1725152" cy="430887"/>
          </a:xfrm>
          <a:prstGeom prst="rect">
            <a:avLst/>
          </a:prstGeom>
        </p:spPr>
        <p:txBody>
          <a:bodyPr wrap="none">
            <a:spAutoFit/>
          </a:bodyPr>
          <a:lstStyle/>
          <a:p>
            <a:r>
              <a:rPr lang="en-GB" sz="2200" b="1" dirty="0" err="1">
                <a:solidFill>
                  <a:schemeClr val="tx2"/>
                </a:solidFill>
              </a:rPr>
              <a:t>carpinteros</a:t>
            </a:r>
            <a:endParaRPr lang="en-GB" sz="2200" dirty="0">
              <a:solidFill>
                <a:schemeClr val="tx2"/>
              </a:solidFill>
            </a:endParaRPr>
          </a:p>
        </p:txBody>
      </p:sp>
      <p:sp>
        <p:nvSpPr>
          <p:cNvPr id="31" name="Rectangle 30">
            <a:extLst>
              <a:ext uri="{FF2B5EF4-FFF2-40B4-BE49-F238E27FC236}">
                <a16:creationId xmlns:a16="http://schemas.microsoft.com/office/drawing/2014/main" id="{9F010782-03E8-474B-97BE-0840C2DD33AA}"/>
              </a:ext>
            </a:extLst>
          </p:cNvPr>
          <p:cNvSpPr/>
          <p:nvPr/>
        </p:nvSpPr>
        <p:spPr>
          <a:xfrm>
            <a:off x="1887314" y="4058331"/>
            <a:ext cx="1511952" cy="430887"/>
          </a:xfrm>
          <a:prstGeom prst="rect">
            <a:avLst/>
          </a:prstGeom>
        </p:spPr>
        <p:txBody>
          <a:bodyPr wrap="none">
            <a:spAutoFit/>
          </a:bodyPr>
          <a:lstStyle/>
          <a:p>
            <a:r>
              <a:rPr lang="en-GB" sz="2200" b="1" dirty="0" err="1">
                <a:solidFill>
                  <a:schemeClr val="tx2"/>
                </a:solidFill>
              </a:rPr>
              <a:t>momento</a:t>
            </a:r>
            <a:endParaRPr lang="en-GB" sz="2200" dirty="0">
              <a:solidFill>
                <a:schemeClr val="tx2"/>
              </a:solidFill>
            </a:endParaRPr>
          </a:p>
        </p:txBody>
      </p:sp>
      <p:sp>
        <p:nvSpPr>
          <p:cNvPr id="32" name="Rectangle 31">
            <a:extLst>
              <a:ext uri="{FF2B5EF4-FFF2-40B4-BE49-F238E27FC236}">
                <a16:creationId xmlns:a16="http://schemas.microsoft.com/office/drawing/2014/main" id="{5A222856-8201-4624-B337-3F9884B3BE08}"/>
              </a:ext>
            </a:extLst>
          </p:cNvPr>
          <p:cNvSpPr/>
          <p:nvPr/>
        </p:nvSpPr>
        <p:spPr>
          <a:xfrm>
            <a:off x="1844452" y="4416412"/>
            <a:ext cx="1544012" cy="430887"/>
          </a:xfrm>
          <a:prstGeom prst="rect">
            <a:avLst/>
          </a:prstGeom>
        </p:spPr>
        <p:txBody>
          <a:bodyPr wrap="none">
            <a:spAutoFit/>
          </a:bodyPr>
          <a:lstStyle/>
          <a:p>
            <a:r>
              <a:rPr lang="en-GB" sz="2200" b="1" dirty="0" err="1">
                <a:solidFill>
                  <a:schemeClr val="tx2"/>
                </a:solidFill>
              </a:rPr>
              <a:t>imágenes</a:t>
            </a:r>
            <a:endParaRPr lang="en-GB" sz="2200" dirty="0">
              <a:solidFill>
                <a:schemeClr val="tx2"/>
              </a:solidFill>
            </a:endParaRPr>
          </a:p>
        </p:txBody>
      </p:sp>
      <p:sp>
        <p:nvSpPr>
          <p:cNvPr id="33" name="Rectangle 32">
            <a:extLst>
              <a:ext uri="{FF2B5EF4-FFF2-40B4-BE49-F238E27FC236}">
                <a16:creationId xmlns:a16="http://schemas.microsoft.com/office/drawing/2014/main" id="{20363A57-BEC9-4F2F-8EB5-990BBD2559B3}"/>
              </a:ext>
            </a:extLst>
          </p:cNvPr>
          <p:cNvSpPr/>
          <p:nvPr/>
        </p:nvSpPr>
        <p:spPr>
          <a:xfrm>
            <a:off x="3943725" y="4727334"/>
            <a:ext cx="1239442" cy="430887"/>
          </a:xfrm>
          <a:prstGeom prst="rect">
            <a:avLst/>
          </a:prstGeom>
        </p:spPr>
        <p:txBody>
          <a:bodyPr wrap="none">
            <a:spAutoFit/>
          </a:bodyPr>
          <a:lstStyle/>
          <a:p>
            <a:r>
              <a:rPr lang="en-GB" sz="2200" b="1" dirty="0">
                <a:solidFill>
                  <a:schemeClr val="tx2"/>
                </a:solidFill>
              </a:rPr>
              <a:t>imagen</a:t>
            </a:r>
            <a:endParaRPr lang="en-GB" sz="2200" dirty="0">
              <a:solidFill>
                <a:schemeClr val="tx2"/>
              </a:solidFill>
            </a:endParaRPr>
          </a:p>
        </p:txBody>
      </p:sp>
      <p:sp>
        <p:nvSpPr>
          <p:cNvPr id="34" name="Rectangle 33">
            <a:extLst>
              <a:ext uri="{FF2B5EF4-FFF2-40B4-BE49-F238E27FC236}">
                <a16:creationId xmlns:a16="http://schemas.microsoft.com/office/drawing/2014/main" id="{5C965C37-CB30-4C95-ADC5-48C84B309C72}"/>
              </a:ext>
            </a:extLst>
          </p:cNvPr>
          <p:cNvSpPr/>
          <p:nvPr/>
        </p:nvSpPr>
        <p:spPr>
          <a:xfrm>
            <a:off x="6821332" y="4772503"/>
            <a:ext cx="1556836" cy="430887"/>
          </a:xfrm>
          <a:prstGeom prst="rect">
            <a:avLst/>
          </a:prstGeom>
        </p:spPr>
        <p:txBody>
          <a:bodyPr wrap="none">
            <a:spAutoFit/>
          </a:bodyPr>
          <a:lstStyle/>
          <a:p>
            <a:r>
              <a:rPr lang="en-GB" sz="2200" b="1" dirty="0" err="1">
                <a:solidFill>
                  <a:schemeClr val="tx2"/>
                </a:solidFill>
              </a:rPr>
              <a:t>personaje</a:t>
            </a:r>
            <a:endParaRPr lang="en-GB" sz="2200" dirty="0">
              <a:solidFill>
                <a:schemeClr val="tx2"/>
              </a:solidFill>
            </a:endParaRPr>
          </a:p>
        </p:txBody>
      </p:sp>
      <p:grpSp>
        <p:nvGrpSpPr>
          <p:cNvPr id="38" name="Group 37">
            <a:extLst>
              <a:ext uri="{FF2B5EF4-FFF2-40B4-BE49-F238E27FC236}">
                <a16:creationId xmlns:a16="http://schemas.microsoft.com/office/drawing/2014/main" id="{1E09E716-1D01-4BE6-A6E5-9E9CD597D420}"/>
              </a:ext>
            </a:extLst>
          </p:cNvPr>
          <p:cNvGrpSpPr/>
          <p:nvPr/>
        </p:nvGrpSpPr>
        <p:grpSpPr>
          <a:xfrm>
            <a:off x="10901975" y="775411"/>
            <a:ext cx="1026169" cy="344128"/>
            <a:chOff x="-10929" y="752330"/>
            <a:chExt cx="1026169" cy="344128"/>
          </a:xfrm>
        </p:grpSpPr>
        <p:sp>
          <p:nvSpPr>
            <p:cNvPr id="39" name="TextBox 38">
              <a:extLst>
                <a:ext uri="{FF2B5EF4-FFF2-40B4-BE49-F238E27FC236}">
                  <a16:creationId xmlns:a16="http://schemas.microsoft.com/office/drawing/2014/main" id="{1A2EFC95-90AF-48A9-B240-A49D682AEAC3}"/>
                </a:ext>
              </a:extLst>
            </p:cNvPr>
            <p:cNvSpPr txBox="1"/>
            <p:nvPr/>
          </p:nvSpPr>
          <p:spPr>
            <a:xfrm>
              <a:off x="0" y="752330"/>
              <a:ext cx="993381" cy="344128"/>
            </a:xfrm>
            <a:prstGeom prst="rect">
              <a:avLst/>
            </a:prstGeom>
            <a:solidFill>
              <a:srgbClr val="FABD00"/>
            </a:solidFill>
          </p:spPr>
          <p:txBody>
            <a:bodyPr wrap="square" tIns="0" bIns="36000" rtlCol="0" anchor="t">
              <a:spAutoFit/>
            </a:bodyPr>
            <a:lstStyle/>
            <a:p>
              <a:r>
                <a:rPr lang="en-GB" sz="2000" b="1" dirty="0"/>
                <a:t>Higher</a:t>
              </a:r>
              <a:endParaRPr lang="en-ES" sz="2000" b="1" dirty="0"/>
            </a:p>
          </p:txBody>
        </p:sp>
        <p:cxnSp>
          <p:nvCxnSpPr>
            <p:cNvPr id="40" name="Straight Connector 39">
              <a:extLst>
                <a:ext uri="{FF2B5EF4-FFF2-40B4-BE49-F238E27FC236}">
                  <a16:creationId xmlns:a16="http://schemas.microsoft.com/office/drawing/2014/main" id="{696BFCFE-EFCE-46B3-A126-3D8A0826F092}"/>
                </a:ext>
              </a:extLst>
            </p:cNvPr>
            <p:cNvCxnSpPr>
              <a:cxnSpLocks/>
            </p:cNvCxnSpPr>
            <p:nvPr/>
          </p:nvCxnSpPr>
          <p:spPr>
            <a:xfrm>
              <a:off x="-5882" y="773513"/>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41E8BB7-BE1E-463E-9DA5-A8B168CF87B1}"/>
                </a:ext>
              </a:extLst>
            </p:cNvPr>
            <p:cNvCxnSpPr>
              <a:cxnSpLocks/>
            </p:cNvCxnSpPr>
            <p:nvPr/>
          </p:nvCxnSpPr>
          <p:spPr>
            <a:xfrm>
              <a:off x="1004310" y="773513"/>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5A02309-F089-45EB-9712-AFED61751EF0}"/>
                </a:ext>
              </a:extLst>
            </p:cNvPr>
            <p:cNvCxnSpPr>
              <a:cxnSpLocks/>
            </p:cNvCxnSpPr>
            <p:nvPr/>
          </p:nvCxnSpPr>
          <p:spPr>
            <a:xfrm flipH="1" flipV="1">
              <a:off x="-10929" y="1085244"/>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F174C7C8-1724-44D9-9A0A-F3E5CA0E6341}"/>
              </a:ext>
            </a:extLst>
          </p:cNvPr>
          <p:cNvSpPr txBox="1"/>
          <p:nvPr/>
        </p:nvSpPr>
        <p:spPr>
          <a:xfrm>
            <a:off x="10139151" y="3443958"/>
            <a:ext cx="1782178" cy="2862322"/>
          </a:xfrm>
          <a:prstGeom prst="rect">
            <a:avLst/>
          </a:prstGeom>
          <a:solidFill>
            <a:schemeClr val="accent4"/>
          </a:solidFill>
        </p:spPr>
        <p:txBody>
          <a:bodyPr wrap="square" rtlCol="0">
            <a:spAutoFit/>
          </a:bodyPr>
          <a:lstStyle/>
          <a:p>
            <a:r>
              <a:rPr lang="en-GB" sz="2000" b="1" dirty="0"/>
              <a:t>personas</a:t>
            </a:r>
          </a:p>
          <a:p>
            <a:r>
              <a:rPr lang="en-GB" sz="2000" b="1" dirty="0" err="1"/>
              <a:t>momento</a:t>
            </a:r>
            <a:endParaRPr lang="en-GB" sz="2000" b="1" dirty="0"/>
          </a:p>
          <a:p>
            <a:r>
              <a:rPr lang="en-GB" sz="2000" b="1" dirty="0" err="1"/>
              <a:t>premio</a:t>
            </a:r>
            <a:endParaRPr lang="en-GB" sz="2000" b="1" dirty="0"/>
          </a:p>
          <a:p>
            <a:r>
              <a:rPr lang="en-GB" sz="2000" b="1" dirty="0"/>
              <a:t>imagen</a:t>
            </a:r>
          </a:p>
          <a:p>
            <a:r>
              <a:rPr lang="en-GB" sz="2000" b="1" dirty="0" err="1"/>
              <a:t>fallas</a:t>
            </a:r>
            <a:endParaRPr lang="en-GB" sz="2000" b="1" dirty="0"/>
          </a:p>
          <a:p>
            <a:r>
              <a:rPr lang="en-GB" sz="2000" b="1" dirty="0" err="1"/>
              <a:t>calles</a:t>
            </a:r>
            <a:endParaRPr lang="en-GB" sz="2000" b="1" dirty="0"/>
          </a:p>
          <a:p>
            <a:r>
              <a:rPr lang="en-GB" sz="2000" b="1" dirty="0" err="1"/>
              <a:t>carpinteros</a:t>
            </a:r>
            <a:r>
              <a:rPr lang="en-GB" sz="2000" b="1" dirty="0"/>
              <a:t>*</a:t>
            </a:r>
          </a:p>
          <a:p>
            <a:r>
              <a:rPr lang="en-GB" sz="2000" b="1" dirty="0" err="1"/>
              <a:t>personaje</a:t>
            </a:r>
            <a:endParaRPr lang="en-GB" sz="2000" b="1" dirty="0"/>
          </a:p>
          <a:p>
            <a:r>
              <a:rPr lang="en-GB" sz="2000" b="1" dirty="0" err="1"/>
              <a:t>imágenes</a:t>
            </a:r>
            <a:endParaRPr lang="en-GB" sz="2000" dirty="0"/>
          </a:p>
        </p:txBody>
      </p:sp>
      <p:sp>
        <p:nvSpPr>
          <p:cNvPr id="5" name="TextBox 4">
            <a:extLst>
              <a:ext uri="{FF2B5EF4-FFF2-40B4-BE49-F238E27FC236}">
                <a16:creationId xmlns:a16="http://schemas.microsoft.com/office/drawing/2014/main" id="{2DD8E8B0-4AB5-4467-856B-32F92CEC7CC4}"/>
              </a:ext>
            </a:extLst>
          </p:cNvPr>
          <p:cNvSpPr txBox="1"/>
          <p:nvPr/>
        </p:nvSpPr>
        <p:spPr>
          <a:xfrm>
            <a:off x="5104104" y="791785"/>
            <a:ext cx="2998292" cy="400110"/>
          </a:xfrm>
          <a:prstGeom prst="rect">
            <a:avLst/>
          </a:prstGeom>
          <a:noFill/>
        </p:spPr>
        <p:txBody>
          <a:bodyPr wrap="square" rtlCol="0">
            <a:spAutoFit/>
          </a:bodyPr>
          <a:lstStyle/>
          <a:p>
            <a:r>
              <a:rPr lang="en-GB" sz="2000" dirty="0">
                <a:solidFill>
                  <a:srgbClr val="3D3C3C"/>
                </a:solidFill>
              </a:rPr>
              <a:t>*</a:t>
            </a:r>
            <a:r>
              <a:rPr lang="en-GB" sz="2000" dirty="0" err="1">
                <a:solidFill>
                  <a:srgbClr val="3D3C3C"/>
                </a:solidFill>
              </a:rPr>
              <a:t>colgar</a:t>
            </a:r>
            <a:r>
              <a:rPr lang="en-GB" sz="2000" dirty="0">
                <a:solidFill>
                  <a:srgbClr val="3D3C3C"/>
                </a:solidFill>
              </a:rPr>
              <a:t> = to hang	</a:t>
            </a:r>
          </a:p>
        </p:txBody>
      </p:sp>
      <p:sp>
        <p:nvSpPr>
          <p:cNvPr id="6" name="TextBox 5">
            <a:extLst>
              <a:ext uri="{FF2B5EF4-FFF2-40B4-BE49-F238E27FC236}">
                <a16:creationId xmlns:a16="http://schemas.microsoft.com/office/drawing/2014/main" id="{9591D06E-E79E-6A43-E964-09917B004987}"/>
              </a:ext>
            </a:extLst>
          </p:cNvPr>
          <p:cNvSpPr txBox="1"/>
          <p:nvPr/>
        </p:nvSpPr>
        <p:spPr>
          <a:xfrm>
            <a:off x="7096638" y="5790249"/>
            <a:ext cx="3102131" cy="646331"/>
          </a:xfrm>
          <a:prstGeom prst="rect">
            <a:avLst/>
          </a:prstGeom>
          <a:noFill/>
        </p:spPr>
        <p:txBody>
          <a:bodyPr wrap="none" rtlCol="0">
            <a:spAutoFit/>
          </a:bodyPr>
          <a:lstStyle/>
          <a:p>
            <a:r>
              <a:rPr lang="en-ES" dirty="0"/>
              <a:t>*el carpintero = carpenter</a:t>
            </a:r>
          </a:p>
          <a:p>
            <a:r>
              <a:rPr lang="en-ES" dirty="0"/>
              <a:t>*el político = politician</a:t>
            </a:r>
          </a:p>
        </p:txBody>
      </p:sp>
      <p:sp>
        <p:nvSpPr>
          <p:cNvPr id="7" name="Rectangle: Rounded Corners 16">
            <a:extLst>
              <a:ext uri="{FF2B5EF4-FFF2-40B4-BE49-F238E27FC236}">
                <a16:creationId xmlns:a16="http://schemas.microsoft.com/office/drawing/2014/main" id="{21FF84AE-283B-9B85-A901-4AF134F03708}"/>
              </a:ext>
            </a:extLst>
          </p:cNvPr>
          <p:cNvSpPr/>
          <p:nvPr/>
        </p:nvSpPr>
        <p:spPr>
          <a:xfrm>
            <a:off x="49425" y="2061473"/>
            <a:ext cx="12093150" cy="3417668"/>
          </a:xfrm>
          <a:prstGeom prst="roundRec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endParaRPr lang="en-GB" sz="2200" u="sng" dirty="0"/>
          </a:p>
          <a:p>
            <a:r>
              <a:rPr lang="en-GB" sz="2200" u="sng" dirty="0">
                <a:solidFill>
                  <a:schemeClr val="tx1"/>
                </a:solidFill>
              </a:rPr>
              <a:t>Lee las </a:t>
            </a:r>
            <a:r>
              <a:rPr lang="en-GB" sz="2200" u="sng" dirty="0" err="1">
                <a:solidFill>
                  <a:schemeClr val="tx1"/>
                </a:solidFill>
              </a:rPr>
              <a:t>frases</a:t>
            </a:r>
            <a:r>
              <a:rPr lang="en-GB" sz="2200" u="sng" dirty="0">
                <a:solidFill>
                  <a:schemeClr val="tx1"/>
                </a:solidFill>
              </a:rPr>
              <a:t> y </a:t>
            </a:r>
            <a:r>
              <a:rPr lang="en-GB" sz="2200" u="sng" dirty="0" err="1">
                <a:solidFill>
                  <a:schemeClr val="tx1"/>
                </a:solidFill>
              </a:rPr>
              <a:t>marca</a:t>
            </a:r>
            <a:r>
              <a:rPr lang="en-GB" sz="2200" u="sng" dirty="0">
                <a:solidFill>
                  <a:schemeClr val="tx1"/>
                </a:solidFill>
              </a:rPr>
              <a:t> con </a:t>
            </a:r>
            <a:r>
              <a:rPr lang="en-GB" sz="2200" b="1" u="sng" dirty="0">
                <a:solidFill>
                  <a:schemeClr val="tx1"/>
                </a:solidFill>
              </a:rPr>
              <a:t>V</a:t>
            </a:r>
            <a:r>
              <a:rPr lang="en-GB" sz="2200" u="sng" dirty="0">
                <a:solidFill>
                  <a:schemeClr val="tx1"/>
                </a:solidFill>
              </a:rPr>
              <a:t> (</a:t>
            </a:r>
            <a:r>
              <a:rPr lang="en-GB" sz="2200" u="sng" dirty="0" err="1">
                <a:solidFill>
                  <a:schemeClr val="tx1"/>
                </a:solidFill>
              </a:rPr>
              <a:t>verdadera</a:t>
            </a:r>
            <a:r>
              <a:rPr lang="en-GB" sz="2200" u="sng" dirty="0">
                <a:solidFill>
                  <a:schemeClr val="tx1"/>
                </a:solidFill>
              </a:rPr>
              <a:t>) o </a:t>
            </a:r>
            <a:r>
              <a:rPr lang="en-GB" sz="2200" b="1" u="sng" dirty="0">
                <a:solidFill>
                  <a:schemeClr val="tx1"/>
                </a:solidFill>
              </a:rPr>
              <a:t>F </a:t>
            </a:r>
            <a:r>
              <a:rPr lang="en-GB" sz="2200" u="sng" dirty="0">
                <a:solidFill>
                  <a:schemeClr val="tx1"/>
                </a:solidFill>
              </a:rPr>
              <a:t>(falsa):</a:t>
            </a:r>
          </a:p>
          <a:p>
            <a:pPr marL="457200" indent="-457200">
              <a:buAutoNum type="arabicPeriod"/>
            </a:pPr>
            <a:r>
              <a:rPr lang="en-GB" sz="2200" dirty="0">
                <a:solidFill>
                  <a:schemeClr val="tx1"/>
                </a:solidFill>
              </a:rPr>
              <a:t>Hay </a:t>
            </a:r>
            <a:r>
              <a:rPr lang="en-GB" sz="2200" dirty="0" err="1">
                <a:solidFill>
                  <a:schemeClr val="tx1"/>
                </a:solidFill>
              </a:rPr>
              <a:t>fuego</a:t>
            </a:r>
            <a:r>
              <a:rPr lang="en-GB" sz="2200" dirty="0">
                <a:solidFill>
                  <a:schemeClr val="tx1"/>
                </a:solidFill>
              </a:rPr>
              <a:t> </a:t>
            </a:r>
            <a:r>
              <a:rPr lang="en-GB" sz="2200" dirty="0" err="1">
                <a:solidFill>
                  <a:schemeClr val="tx1"/>
                </a:solidFill>
              </a:rPr>
              <a:t>en</a:t>
            </a:r>
            <a:r>
              <a:rPr lang="en-GB" sz="2200" dirty="0">
                <a:solidFill>
                  <a:schemeClr val="tx1"/>
                </a:solidFill>
              </a:rPr>
              <a:t> </a:t>
            </a:r>
            <a:r>
              <a:rPr lang="en-GB" sz="2200" dirty="0" err="1">
                <a:solidFill>
                  <a:schemeClr val="tx1"/>
                </a:solidFill>
              </a:rPr>
              <a:t>muchos</a:t>
            </a:r>
            <a:r>
              <a:rPr lang="en-GB" sz="2200" dirty="0">
                <a:solidFill>
                  <a:schemeClr val="tx1"/>
                </a:solidFill>
              </a:rPr>
              <a:t> sitios.</a:t>
            </a:r>
          </a:p>
          <a:p>
            <a:pPr marL="457200" indent="-457200">
              <a:buAutoNum type="arabicPeriod"/>
            </a:pPr>
            <a:r>
              <a:rPr lang="en-GB" sz="2200" dirty="0" err="1">
                <a:solidFill>
                  <a:schemeClr val="tx1"/>
                </a:solidFill>
              </a:rPr>
              <a:t>Empezó</a:t>
            </a:r>
            <a:r>
              <a:rPr lang="en-GB" sz="2200" dirty="0">
                <a:solidFill>
                  <a:schemeClr val="tx1"/>
                </a:solidFill>
              </a:rPr>
              <a:t> </a:t>
            </a:r>
            <a:r>
              <a:rPr lang="en-GB" sz="2200" dirty="0" err="1">
                <a:solidFill>
                  <a:schemeClr val="tx1"/>
                </a:solidFill>
              </a:rPr>
              <a:t>hace</a:t>
            </a:r>
            <a:r>
              <a:rPr lang="en-GB" sz="2200" dirty="0">
                <a:solidFill>
                  <a:schemeClr val="tx1"/>
                </a:solidFill>
              </a:rPr>
              <a:t> </a:t>
            </a:r>
            <a:r>
              <a:rPr lang="en-GB" sz="2200" dirty="0" err="1">
                <a:solidFill>
                  <a:schemeClr val="tx1"/>
                </a:solidFill>
              </a:rPr>
              <a:t>muchos</a:t>
            </a:r>
            <a:r>
              <a:rPr lang="en-GB" sz="2200" dirty="0">
                <a:solidFill>
                  <a:schemeClr val="tx1"/>
                </a:solidFill>
              </a:rPr>
              <a:t> </a:t>
            </a:r>
            <a:r>
              <a:rPr lang="en-GB" sz="2200" dirty="0" err="1">
                <a:solidFill>
                  <a:schemeClr val="tx1"/>
                </a:solidFill>
              </a:rPr>
              <a:t>años</a:t>
            </a:r>
            <a:r>
              <a:rPr lang="en-GB" sz="2200" dirty="0">
                <a:solidFill>
                  <a:schemeClr val="tx1"/>
                </a:solidFill>
              </a:rPr>
              <a:t>.</a:t>
            </a:r>
          </a:p>
          <a:p>
            <a:pPr marL="457200" indent="-457200">
              <a:buAutoNum type="arabicPeriod"/>
            </a:pPr>
            <a:r>
              <a:rPr lang="en-GB" sz="2200" dirty="0">
                <a:solidFill>
                  <a:schemeClr val="tx1"/>
                </a:solidFill>
              </a:rPr>
              <a:t>No </a:t>
            </a:r>
            <a:r>
              <a:rPr lang="en-GB" sz="2200" dirty="0" err="1">
                <a:solidFill>
                  <a:schemeClr val="tx1"/>
                </a:solidFill>
              </a:rPr>
              <a:t>tenemos</a:t>
            </a:r>
            <a:r>
              <a:rPr lang="en-GB" sz="2200" dirty="0">
                <a:solidFill>
                  <a:schemeClr val="tx1"/>
                </a:solidFill>
              </a:rPr>
              <a:t> </a:t>
            </a:r>
            <a:r>
              <a:rPr lang="en-GB" sz="2200" dirty="0" err="1">
                <a:solidFill>
                  <a:schemeClr val="tx1"/>
                </a:solidFill>
              </a:rPr>
              <a:t>mucha</a:t>
            </a:r>
            <a:r>
              <a:rPr lang="en-GB" sz="2200" dirty="0">
                <a:solidFill>
                  <a:schemeClr val="tx1"/>
                </a:solidFill>
              </a:rPr>
              <a:t> </a:t>
            </a:r>
            <a:r>
              <a:rPr lang="en-GB" sz="2200" dirty="0" err="1">
                <a:solidFill>
                  <a:schemeClr val="tx1"/>
                </a:solidFill>
              </a:rPr>
              <a:t>información</a:t>
            </a:r>
            <a:r>
              <a:rPr lang="en-GB" sz="2200" dirty="0">
                <a:solidFill>
                  <a:schemeClr val="tx1"/>
                </a:solidFill>
              </a:rPr>
              <a:t> </a:t>
            </a:r>
            <a:r>
              <a:rPr lang="en-GB" sz="2200" dirty="0" err="1">
                <a:solidFill>
                  <a:schemeClr val="tx1"/>
                </a:solidFill>
              </a:rPr>
              <a:t>sobre</a:t>
            </a:r>
            <a:r>
              <a:rPr lang="en-GB" sz="2200" dirty="0">
                <a:solidFill>
                  <a:schemeClr val="tx1"/>
                </a:solidFill>
              </a:rPr>
              <a:t> sus </a:t>
            </a:r>
            <a:r>
              <a:rPr lang="en-GB" sz="2200" dirty="0" err="1">
                <a:solidFill>
                  <a:schemeClr val="tx1"/>
                </a:solidFill>
              </a:rPr>
              <a:t>principios</a:t>
            </a:r>
            <a:r>
              <a:rPr lang="en-GB" sz="2200" dirty="0">
                <a:solidFill>
                  <a:schemeClr val="tx1"/>
                </a:solidFill>
              </a:rPr>
              <a:t>.</a:t>
            </a:r>
          </a:p>
          <a:p>
            <a:pPr marL="457200" indent="-457200">
              <a:buAutoNum type="arabicPeriod"/>
            </a:pPr>
            <a:r>
              <a:rPr lang="en-GB" sz="2200" dirty="0" err="1">
                <a:solidFill>
                  <a:schemeClr val="tx1"/>
                </a:solidFill>
              </a:rPr>
              <a:t>Había</a:t>
            </a:r>
            <a:r>
              <a:rPr lang="en-GB" sz="2200" dirty="0">
                <a:solidFill>
                  <a:schemeClr val="tx1"/>
                </a:solidFill>
              </a:rPr>
              <a:t> </a:t>
            </a:r>
            <a:r>
              <a:rPr lang="en-GB" sz="2200" dirty="0" err="1">
                <a:solidFill>
                  <a:schemeClr val="tx1"/>
                </a:solidFill>
              </a:rPr>
              <a:t>imágenes</a:t>
            </a:r>
            <a:r>
              <a:rPr lang="en-GB" sz="2200" dirty="0">
                <a:solidFill>
                  <a:schemeClr val="tx1"/>
                </a:solidFill>
              </a:rPr>
              <a:t> de personas </a:t>
            </a:r>
            <a:r>
              <a:rPr lang="en-GB" sz="2200" dirty="0" err="1">
                <a:solidFill>
                  <a:schemeClr val="tx1"/>
                </a:solidFill>
              </a:rPr>
              <a:t>simpáticas</a:t>
            </a:r>
            <a:r>
              <a:rPr lang="en-GB" sz="2200" dirty="0">
                <a:solidFill>
                  <a:schemeClr val="tx1"/>
                </a:solidFill>
              </a:rPr>
              <a:t>.</a:t>
            </a:r>
          </a:p>
          <a:p>
            <a:pPr marL="457200" indent="-457200">
              <a:buAutoNum type="arabicPeriod"/>
            </a:pPr>
            <a:r>
              <a:rPr lang="en-GB" sz="2200" dirty="0" err="1">
                <a:solidFill>
                  <a:schemeClr val="tx1"/>
                </a:solidFill>
              </a:rPr>
              <a:t>En</a:t>
            </a:r>
            <a:r>
              <a:rPr lang="en-GB" sz="2200" dirty="0">
                <a:solidFill>
                  <a:schemeClr val="tx1"/>
                </a:solidFill>
              </a:rPr>
              <a:t> el </a:t>
            </a:r>
            <a:r>
              <a:rPr lang="en-GB" sz="2200" dirty="0" err="1">
                <a:solidFill>
                  <a:schemeClr val="tx1"/>
                </a:solidFill>
              </a:rPr>
              <a:t>pasado</a:t>
            </a:r>
            <a:r>
              <a:rPr lang="en-GB" sz="2200" dirty="0">
                <a:solidFill>
                  <a:schemeClr val="tx1"/>
                </a:solidFill>
              </a:rPr>
              <a:t>, </a:t>
            </a:r>
            <a:r>
              <a:rPr lang="en-GB" sz="2200" dirty="0" err="1">
                <a:solidFill>
                  <a:schemeClr val="tx1"/>
                </a:solidFill>
              </a:rPr>
              <a:t>quemaban</a:t>
            </a:r>
            <a:r>
              <a:rPr lang="en-GB" sz="2200" dirty="0">
                <a:solidFill>
                  <a:schemeClr val="tx1"/>
                </a:solidFill>
              </a:rPr>
              <a:t> personas </a:t>
            </a:r>
            <a:r>
              <a:rPr lang="en-GB" sz="2200" dirty="0" err="1">
                <a:solidFill>
                  <a:schemeClr val="tx1"/>
                </a:solidFill>
              </a:rPr>
              <a:t>en</a:t>
            </a:r>
            <a:r>
              <a:rPr lang="en-GB" sz="2200" dirty="0">
                <a:solidFill>
                  <a:schemeClr val="tx1"/>
                </a:solidFill>
              </a:rPr>
              <a:t> la fiesta.</a:t>
            </a:r>
          </a:p>
          <a:p>
            <a:pPr marL="457200" indent="-457200">
              <a:buAutoNum type="arabicPeriod"/>
            </a:pPr>
            <a:r>
              <a:rPr lang="en-GB" sz="2200" dirty="0">
                <a:solidFill>
                  <a:schemeClr val="tx1"/>
                </a:solidFill>
              </a:rPr>
              <a:t>Los </a:t>
            </a:r>
            <a:r>
              <a:rPr lang="en-GB" sz="2200" dirty="0" err="1">
                <a:solidFill>
                  <a:schemeClr val="tx1"/>
                </a:solidFill>
              </a:rPr>
              <a:t>personajes</a:t>
            </a:r>
            <a:r>
              <a:rPr lang="en-GB" sz="2200" dirty="0">
                <a:solidFill>
                  <a:schemeClr val="tx1"/>
                </a:solidFill>
              </a:rPr>
              <a:t> </a:t>
            </a:r>
            <a:r>
              <a:rPr lang="en-GB" sz="2200" dirty="0" err="1">
                <a:solidFill>
                  <a:schemeClr val="tx1"/>
                </a:solidFill>
              </a:rPr>
              <a:t>ganan</a:t>
            </a:r>
            <a:r>
              <a:rPr lang="en-GB" sz="2200" dirty="0">
                <a:solidFill>
                  <a:schemeClr val="tx1"/>
                </a:solidFill>
              </a:rPr>
              <a:t> un </a:t>
            </a:r>
            <a:r>
              <a:rPr lang="en-GB" sz="2200" dirty="0" err="1">
                <a:solidFill>
                  <a:schemeClr val="tx1"/>
                </a:solidFill>
              </a:rPr>
              <a:t>viaje</a:t>
            </a:r>
            <a:r>
              <a:rPr lang="en-GB" sz="2200" dirty="0">
                <a:solidFill>
                  <a:schemeClr val="tx1"/>
                </a:solidFill>
              </a:rPr>
              <a:t> a Valencia.</a:t>
            </a:r>
          </a:p>
          <a:p>
            <a:pPr marL="457200" indent="-457200">
              <a:buAutoNum type="arabicPeriod"/>
            </a:pPr>
            <a:r>
              <a:rPr lang="en-GB" sz="2200" dirty="0">
                <a:solidFill>
                  <a:schemeClr val="tx1"/>
                </a:solidFill>
              </a:rPr>
              <a:t>Las </a:t>
            </a:r>
            <a:r>
              <a:rPr lang="en-GB" sz="2200" dirty="0" err="1">
                <a:solidFill>
                  <a:schemeClr val="tx1"/>
                </a:solidFill>
              </a:rPr>
              <a:t>fallas</a:t>
            </a:r>
            <a:r>
              <a:rPr lang="en-GB" sz="2200" dirty="0">
                <a:solidFill>
                  <a:schemeClr val="tx1"/>
                </a:solidFill>
              </a:rPr>
              <a:t> </a:t>
            </a:r>
            <a:r>
              <a:rPr lang="en-GB" sz="2200" dirty="0" err="1">
                <a:solidFill>
                  <a:schemeClr val="tx1"/>
                </a:solidFill>
              </a:rPr>
              <a:t>están</a:t>
            </a:r>
            <a:r>
              <a:rPr lang="en-GB" sz="2200" dirty="0">
                <a:solidFill>
                  <a:schemeClr val="tx1"/>
                </a:solidFill>
              </a:rPr>
              <a:t> </a:t>
            </a:r>
            <a:r>
              <a:rPr lang="en-GB" sz="2200" dirty="0" err="1">
                <a:solidFill>
                  <a:schemeClr val="tx1"/>
                </a:solidFill>
              </a:rPr>
              <a:t>en</a:t>
            </a:r>
            <a:r>
              <a:rPr lang="en-GB" sz="2200" dirty="0">
                <a:solidFill>
                  <a:schemeClr val="tx1"/>
                </a:solidFill>
              </a:rPr>
              <a:t> el </a:t>
            </a:r>
            <a:r>
              <a:rPr lang="en-GB" sz="2200" dirty="0" err="1">
                <a:solidFill>
                  <a:schemeClr val="tx1"/>
                </a:solidFill>
              </a:rPr>
              <a:t>entorno</a:t>
            </a:r>
            <a:r>
              <a:rPr lang="en-GB" sz="2200" dirty="0">
                <a:solidFill>
                  <a:schemeClr val="tx1"/>
                </a:solidFill>
              </a:rPr>
              <a:t> del </a:t>
            </a:r>
            <a:r>
              <a:rPr lang="en-GB" sz="2200" dirty="0" err="1">
                <a:solidFill>
                  <a:schemeClr val="tx1"/>
                </a:solidFill>
              </a:rPr>
              <a:t>puerto</a:t>
            </a:r>
            <a:r>
              <a:rPr lang="en-GB" sz="2200" dirty="0">
                <a:solidFill>
                  <a:schemeClr val="tx1"/>
                </a:solidFill>
              </a:rPr>
              <a:t>.</a:t>
            </a:r>
          </a:p>
          <a:p>
            <a:pPr marL="457200" indent="-457200">
              <a:buAutoNum type="arabicPeriod"/>
            </a:pPr>
            <a:r>
              <a:rPr lang="en-GB" sz="2200" dirty="0">
                <a:solidFill>
                  <a:schemeClr val="tx1"/>
                </a:solidFill>
              </a:rPr>
              <a:t>La </a:t>
            </a:r>
            <a:r>
              <a:rPr lang="en-GB" sz="2200" dirty="0" err="1">
                <a:solidFill>
                  <a:schemeClr val="tx1"/>
                </a:solidFill>
              </a:rPr>
              <a:t>gente</a:t>
            </a:r>
            <a:r>
              <a:rPr lang="en-GB" sz="2200" dirty="0">
                <a:solidFill>
                  <a:schemeClr val="tx1"/>
                </a:solidFill>
              </a:rPr>
              <a:t> </a:t>
            </a:r>
            <a:r>
              <a:rPr lang="en-GB" sz="2200" dirty="0" err="1">
                <a:solidFill>
                  <a:schemeClr val="tx1"/>
                </a:solidFill>
              </a:rPr>
              <a:t>tiraba</a:t>
            </a:r>
            <a:r>
              <a:rPr lang="en-GB" sz="2200" dirty="0">
                <a:solidFill>
                  <a:schemeClr val="tx1"/>
                </a:solidFill>
              </a:rPr>
              <a:t> </a:t>
            </a:r>
            <a:r>
              <a:rPr lang="en-GB" sz="2200" dirty="0" err="1">
                <a:solidFill>
                  <a:schemeClr val="tx1"/>
                </a:solidFill>
              </a:rPr>
              <a:t>papel</a:t>
            </a:r>
            <a:r>
              <a:rPr lang="en-GB" sz="2200" dirty="0">
                <a:solidFill>
                  <a:schemeClr val="tx1"/>
                </a:solidFill>
              </a:rPr>
              <a:t> </a:t>
            </a:r>
            <a:r>
              <a:rPr lang="en-GB" sz="2200" dirty="0" err="1">
                <a:solidFill>
                  <a:schemeClr val="tx1"/>
                </a:solidFill>
              </a:rPr>
              <a:t>desde</a:t>
            </a:r>
            <a:r>
              <a:rPr lang="en-GB" sz="2200" dirty="0">
                <a:solidFill>
                  <a:schemeClr val="tx1"/>
                </a:solidFill>
              </a:rPr>
              <a:t> las </a:t>
            </a:r>
            <a:r>
              <a:rPr lang="en-GB" sz="2200" dirty="0" err="1">
                <a:solidFill>
                  <a:schemeClr val="tx1"/>
                </a:solidFill>
              </a:rPr>
              <a:t>ventanas</a:t>
            </a:r>
            <a:r>
              <a:rPr lang="en-GB" sz="2000" dirty="0">
                <a:solidFill>
                  <a:schemeClr val="tx1"/>
                </a:solidFill>
              </a:rPr>
              <a:t>.</a:t>
            </a:r>
          </a:p>
          <a:p>
            <a:endParaRPr lang="en-GB" sz="2000" dirty="0">
              <a:solidFill>
                <a:srgbClr val="FABD00"/>
              </a:solidFill>
            </a:endParaRPr>
          </a:p>
        </p:txBody>
      </p:sp>
      <p:sp>
        <p:nvSpPr>
          <p:cNvPr id="10" name="TextBox 9">
            <a:extLst>
              <a:ext uri="{FF2B5EF4-FFF2-40B4-BE49-F238E27FC236}">
                <a16:creationId xmlns:a16="http://schemas.microsoft.com/office/drawing/2014/main" id="{8DB3BB74-A5AA-91BB-BD73-690D50D37689}"/>
              </a:ext>
            </a:extLst>
          </p:cNvPr>
          <p:cNvSpPr txBox="1"/>
          <p:nvPr/>
        </p:nvSpPr>
        <p:spPr>
          <a:xfrm>
            <a:off x="4646446" y="2595624"/>
            <a:ext cx="2745424" cy="400110"/>
          </a:xfrm>
          <a:prstGeom prst="rect">
            <a:avLst/>
          </a:prstGeom>
          <a:noFill/>
        </p:spPr>
        <p:txBody>
          <a:bodyPr wrap="square" rtlCol="0">
            <a:spAutoFit/>
          </a:bodyPr>
          <a:lstStyle/>
          <a:p>
            <a:r>
              <a:rPr lang="en-GB" sz="2000" dirty="0"/>
              <a:t>V – </a:t>
            </a:r>
            <a:r>
              <a:rPr lang="en-GB" sz="2000" dirty="0" err="1"/>
              <a:t>en</a:t>
            </a:r>
            <a:r>
              <a:rPr lang="en-GB" sz="2000" dirty="0"/>
              <a:t> </a:t>
            </a:r>
            <a:r>
              <a:rPr lang="en-GB" sz="2000" dirty="0" err="1"/>
              <a:t>todas</a:t>
            </a:r>
            <a:r>
              <a:rPr lang="en-GB" sz="2000" dirty="0"/>
              <a:t> </a:t>
            </a:r>
            <a:r>
              <a:rPr lang="en-GB" sz="2000" dirty="0" err="1"/>
              <a:t>partes</a:t>
            </a:r>
            <a:endParaRPr lang="en-ES" sz="2000" dirty="0"/>
          </a:p>
        </p:txBody>
      </p:sp>
      <p:sp>
        <p:nvSpPr>
          <p:cNvPr id="11" name="TextBox 10">
            <a:extLst>
              <a:ext uri="{FF2B5EF4-FFF2-40B4-BE49-F238E27FC236}">
                <a16:creationId xmlns:a16="http://schemas.microsoft.com/office/drawing/2014/main" id="{D4E1EE1B-BEB0-11AA-E3B8-04919DF38C9B}"/>
              </a:ext>
            </a:extLst>
          </p:cNvPr>
          <p:cNvSpPr txBox="1"/>
          <p:nvPr/>
        </p:nvSpPr>
        <p:spPr>
          <a:xfrm>
            <a:off x="4646446" y="2907854"/>
            <a:ext cx="7393834" cy="400110"/>
          </a:xfrm>
          <a:prstGeom prst="rect">
            <a:avLst/>
          </a:prstGeom>
          <a:noFill/>
        </p:spPr>
        <p:txBody>
          <a:bodyPr wrap="square" rtlCol="0">
            <a:spAutoFit/>
          </a:bodyPr>
          <a:lstStyle/>
          <a:p>
            <a:r>
              <a:rPr lang="en-GB" sz="2000" dirty="0"/>
              <a:t>V – </a:t>
            </a:r>
            <a:r>
              <a:rPr lang="en-GB" sz="2000" dirty="0" err="1"/>
              <a:t>una</a:t>
            </a:r>
            <a:r>
              <a:rPr lang="en-GB" sz="2000" dirty="0"/>
              <a:t> </a:t>
            </a:r>
            <a:r>
              <a:rPr lang="en-GB" sz="2000" dirty="0" err="1"/>
              <a:t>historia</a:t>
            </a:r>
            <a:r>
              <a:rPr lang="en-GB" sz="2000" dirty="0"/>
              <a:t> </a:t>
            </a:r>
            <a:r>
              <a:rPr lang="en-GB" sz="2000" dirty="0" err="1"/>
              <a:t>muy</a:t>
            </a:r>
            <a:r>
              <a:rPr lang="en-GB" sz="2000" dirty="0"/>
              <a:t> </a:t>
            </a:r>
            <a:r>
              <a:rPr lang="en-GB" sz="2000" dirty="0" err="1"/>
              <a:t>larga</a:t>
            </a:r>
            <a:r>
              <a:rPr lang="en-GB" sz="2000" dirty="0"/>
              <a:t>/</a:t>
            </a:r>
            <a:r>
              <a:rPr lang="en-GB" sz="2000" dirty="0" err="1"/>
              <a:t>quizás</a:t>
            </a:r>
            <a:r>
              <a:rPr lang="en-GB" sz="2000" dirty="0"/>
              <a:t> </a:t>
            </a:r>
            <a:r>
              <a:rPr lang="en-GB" sz="2000" dirty="0" err="1"/>
              <a:t>trescientos</a:t>
            </a:r>
            <a:r>
              <a:rPr lang="en-GB" sz="2000" dirty="0"/>
              <a:t> </a:t>
            </a:r>
            <a:r>
              <a:rPr lang="en-GB" sz="2000" dirty="0" err="1"/>
              <a:t>años</a:t>
            </a:r>
            <a:endParaRPr lang="en-ES" sz="2000" dirty="0"/>
          </a:p>
        </p:txBody>
      </p:sp>
      <p:sp>
        <p:nvSpPr>
          <p:cNvPr id="13" name="TextBox 12">
            <a:extLst>
              <a:ext uri="{FF2B5EF4-FFF2-40B4-BE49-F238E27FC236}">
                <a16:creationId xmlns:a16="http://schemas.microsoft.com/office/drawing/2014/main" id="{C99F24E9-EC43-1B95-143D-44EB57FEDD22}"/>
              </a:ext>
            </a:extLst>
          </p:cNvPr>
          <p:cNvSpPr txBox="1"/>
          <p:nvPr/>
        </p:nvSpPr>
        <p:spPr>
          <a:xfrm>
            <a:off x="6390328" y="3615284"/>
            <a:ext cx="3267757" cy="400110"/>
          </a:xfrm>
          <a:prstGeom prst="rect">
            <a:avLst/>
          </a:prstGeom>
          <a:noFill/>
        </p:spPr>
        <p:txBody>
          <a:bodyPr wrap="square" rtlCol="0">
            <a:spAutoFit/>
          </a:bodyPr>
          <a:lstStyle/>
          <a:p>
            <a:r>
              <a:rPr lang="en-GB" sz="2000" dirty="0"/>
              <a:t>F – </a:t>
            </a:r>
            <a:r>
              <a:rPr lang="en-GB" sz="2000" dirty="0" err="1"/>
              <a:t>personajes</a:t>
            </a:r>
            <a:r>
              <a:rPr lang="en-GB" sz="2000" dirty="0"/>
              <a:t> </a:t>
            </a:r>
            <a:r>
              <a:rPr lang="en-GB" sz="2000" dirty="0" err="1"/>
              <a:t>malos</a:t>
            </a:r>
            <a:endParaRPr lang="en-ES" sz="2000" dirty="0"/>
          </a:p>
        </p:txBody>
      </p:sp>
      <p:sp>
        <p:nvSpPr>
          <p:cNvPr id="14" name="TextBox 13">
            <a:extLst>
              <a:ext uri="{FF2B5EF4-FFF2-40B4-BE49-F238E27FC236}">
                <a16:creationId xmlns:a16="http://schemas.microsoft.com/office/drawing/2014/main" id="{7E012BBC-950B-5368-2E4B-EC5B61241388}"/>
              </a:ext>
            </a:extLst>
          </p:cNvPr>
          <p:cNvSpPr txBox="1"/>
          <p:nvPr/>
        </p:nvSpPr>
        <p:spPr>
          <a:xfrm>
            <a:off x="7342523" y="3932681"/>
            <a:ext cx="4105526" cy="400110"/>
          </a:xfrm>
          <a:prstGeom prst="rect">
            <a:avLst/>
          </a:prstGeom>
          <a:noFill/>
        </p:spPr>
        <p:txBody>
          <a:bodyPr wrap="square" rtlCol="0">
            <a:spAutoFit/>
          </a:bodyPr>
          <a:lstStyle/>
          <a:p>
            <a:r>
              <a:rPr lang="en-GB" sz="2000" dirty="0"/>
              <a:t>F – los </a:t>
            </a:r>
            <a:r>
              <a:rPr lang="en-GB" sz="2000" dirty="0" err="1"/>
              <a:t>personajes</a:t>
            </a:r>
            <a:endParaRPr lang="en-ES" sz="2000" dirty="0"/>
          </a:p>
        </p:txBody>
      </p:sp>
      <p:sp>
        <p:nvSpPr>
          <p:cNvPr id="15" name="TextBox 14">
            <a:extLst>
              <a:ext uri="{FF2B5EF4-FFF2-40B4-BE49-F238E27FC236}">
                <a16:creationId xmlns:a16="http://schemas.microsoft.com/office/drawing/2014/main" id="{BE178DB0-EDEE-926C-20DF-C6C859AE6E09}"/>
              </a:ext>
            </a:extLst>
          </p:cNvPr>
          <p:cNvSpPr txBox="1"/>
          <p:nvPr/>
        </p:nvSpPr>
        <p:spPr>
          <a:xfrm>
            <a:off x="6581885" y="4263176"/>
            <a:ext cx="4883468" cy="400110"/>
          </a:xfrm>
          <a:prstGeom prst="rect">
            <a:avLst/>
          </a:prstGeom>
          <a:noFill/>
        </p:spPr>
        <p:txBody>
          <a:bodyPr wrap="square" rtlCol="0">
            <a:spAutoFit/>
          </a:bodyPr>
          <a:lstStyle/>
          <a:p>
            <a:r>
              <a:rPr lang="en-GB" sz="2000" dirty="0"/>
              <a:t>F – </a:t>
            </a:r>
            <a:r>
              <a:rPr lang="en-GB" sz="2000" dirty="0" err="1"/>
              <a:t>algunas</a:t>
            </a:r>
            <a:r>
              <a:rPr lang="en-GB" sz="2000" dirty="0"/>
              <a:t> </a:t>
            </a:r>
            <a:r>
              <a:rPr lang="en-GB" sz="2000" dirty="0" err="1"/>
              <a:t>Fallas</a:t>
            </a:r>
            <a:r>
              <a:rPr lang="en-GB" sz="2000" dirty="0"/>
              <a:t> </a:t>
            </a:r>
            <a:r>
              <a:rPr lang="en-GB" sz="2000" dirty="0" err="1"/>
              <a:t>ganan</a:t>
            </a:r>
            <a:r>
              <a:rPr lang="en-GB" sz="2000" dirty="0"/>
              <a:t> un </a:t>
            </a:r>
            <a:r>
              <a:rPr lang="en-GB" sz="2000" dirty="0" err="1"/>
              <a:t>premio</a:t>
            </a:r>
            <a:endParaRPr lang="en-ES" sz="2000" dirty="0"/>
          </a:p>
        </p:txBody>
      </p:sp>
      <p:sp>
        <p:nvSpPr>
          <p:cNvPr id="16" name="TextBox 15">
            <a:extLst>
              <a:ext uri="{FF2B5EF4-FFF2-40B4-BE49-F238E27FC236}">
                <a16:creationId xmlns:a16="http://schemas.microsoft.com/office/drawing/2014/main" id="{F0797535-0340-F1B1-2EBE-B612E6BDB39A}"/>
              </a:ext>
            </a:extLst>
          </p:cNvPr>
          <p:cNvSpPr txBox="1"/>
          <p:nvPr/>
        </p:nvSpPr>
        <p:spPr>
          <a:xfrm>
            <a:off x="6340123" y="4588828"/>
            <a:ext cx="4883468" cy="400110"/>
          </a:xfrm>
          <a:prstGeom prst="rect">
            <a:avLst/>
          </a:prstGeom>
          <a:noFill/>
        </p:spPr>
        <p:txBody>
          <a:bodyPr wrap="square" rtlCol="0">
            <a:spAutoFit/>
          </a:bodyPr>
          <a:lstStyle/>
          <a:p>
            <a:r>
              <a:rPr lang="en-GB" sz="2000" dirty="0"/>
              <a:t>F – </a:t>
            </a:r>
            <a:r>
              <a:rPr lang="en-GB" sz="2000" dirty="0" err="1"/>
              <a:t>están</a:t>
            </a:r>
            <a:r>
              <a:rPr lang="en-GB" sz="2000" dirty="0"/>
              <a:t> </a:t>
            </a:r>
            <a:r>
              <a:rPr lang="en-GB" sz="2000" dirty="0" err="1"/>
              <a:t>en</a:t>
            </a:r>
            <a:r>
              <a:rPr lang="en-GB" sz="2000" dirty="0"/>
              <a:t> las </a:t>
            </a:r>
            <a:r>
              <a:rPr lang="en-GB" sz="2000" dirty="0" err="1"/>
              <a:t>calles</a:t>
            </a:r>
            <a:endParaRPr lang="en-ES" sz="2000" dirty="0"/>
          </a:p>
        </p:txBody>
      </p:sp>
      <p:sp>
        <p:nvSpPr>
          <p:cNvPr id="17" name="TextBox 16">
            <a:extLst>
              <a:ext uri="{FF2B5EF4-FFF2-40B4-BE49-F238E27FC236}">
                <a16:creationId xmlns:a16="http://schemas.microsoft.com/office/drawing/2014/main" id="{D24A9D1B-4E42-E819-7502-740A7742AEE3}"/>
              </a:ext>
            </a:extLst>
          </p:cNvPr>
          <p:cNvSpPr txBox="1"/>
          <p:nvPr/>
        </p:nvSpPr>
        <p:spPr>
          <a:xfrm>
            <a:off x="6510348" y="4947402"/>
            <a:ext cx="5342721" cy="400110"/>
          </a:xfrm>
          <a:prstGeom prst="rect">
            <a:avLst/>
          </a:prstGeom>
          <a:noFill/>
        </p:spPr>
        <p:txBody>
          <a:bodyPr wrap="square" rtlCol="0">
            <a:spAutoFit/>
          </a:bodyPr>
          <a:lstStyle/>
          <a:p>
            <a:r>
              <a:rPr lang="en-GB" sz="2000" dirty="0"/>
              <a:t>F – </a:t>
            </a:r>
            <a:r>
              <a:rPr lang="en-GB" sz="2000" dirty="0" err="1"/>
              <a:t>colgaba</a:t>
            </a:r>
            <a:r>
              <a:rPr lang="en-GB" sz="2000" dirty="0"/>
              <a:t> </a:t>
            </a:r>
            <a:r>
              <a:rPr lang="en-GB" sz="2000" dirty="0" err="1"/>
              <a:t>imágenes</a:t>
            </a:r>
            <a:r>
              <a:rPr lang="en-GB" sz="2000" dirty="0"/>
              <a:t> </a:t>
            </a:r>
            <a:r>
              <a:rPr lang="en-GB" sz="2000" dirty="0" err="1"/>
              <a:t>en</a:t>
            </a:r>
            <a:r>
              <a:rPr lang="en-GB" sz="2000" dirty="0"/>
              <a:t> las </a:t>
            </a:r>
            <a:r>
              <a:rPr lang="en-GB" sz="2000" dirty="0" err="1"/>
              <a:t>ventanas</a:t>
            </a:r>
            <a:endParaRPr lang="en-ES" sz="2000" dirty="0"/>
          </a:p>
        </p:txBody>
      </p:sp>
      <p:sp>
        <p:nvSpPr>
          <p:cNvPr id="18" name="TextBox 17">
            <a:extLst>
              <a:ext uri="{FF2B5EF4-FFF2-40B4-BE49-F238E27FC236}">
                <a16:creationId xmlns:a16="http://schemas.microsoft.com/office/drawing/2014/main" id="{A39D7DA5-B888-3E28-31D6-97259EF56423}"/>
              </a:ext>
            </a:extLst>
          </p:cNvPr>
          <p:cNvSpPr txBox="1"/>
          <p:nvPr/>
        </p:nvSpPr>
        <p:spPr>
          <a:xfrm>
            <a:off x="7838983" y="3267871"/>
            <a:ext cx="4201297" cy="707886"/>
          </a:xfrm>
          <a:prstGeom prst="rect">
            <a:avLst/>
          </a:prstGeom>
          <a:noFill/>
        </p:spPr>
        <p:txBody>
          <a:bodyPr wrap="square" rtlCol="0">
            <a:spAutoFit/>
          </a:bodyPr>
          <a:lstStyle/>
          <a:p>
            <a:pPr algn="r"/>
            <a:r>
              <a:rPr lang="en-GB" sz="2000" dirty="0"/>
              <a:t>V – no </a:t>
            </a:r>
            <a:r>
              <a:rPr lang="en-GB" sz="2000" dirty="0" err="1"/>
              <a:t>sabemos</a:t>
            </a:r>
            <a:r>
              <a:rPr lang="en-GB" sz="2000" dirty="0"/>
              <a:t> </a:t>
            </a:r>
            <a:r>
              <a:rPr lang="en-GB" sz="2000" dirty="0" err="1"/>
              <a:t>mucho</a:t>
            </a:r>
            <a:r>
              <a:rPr lang="en-GB" sz="2000" dirty="0"/>
              <a:t> </a:t>
            </a:r>
            <a:r>
              <a:rPr lang="en-GB" sz="2000" dirty="0" err="1"/>
              <a:t>sobre</a:t>
            </a:r>
            <a:r>
              <a:rPr lang="en-GB" sz="2000" dirty="0"/>
              <a:t> </a:t>
            </a:r>
            <a:r>
              <a:rPr lang="en-GB" sz="2000" dirty="0" err="1"/>
              <a:t>su</a:t>
            </a:r>
            <a:r>
              <a:rPr lang="en-GB" sz="2000" dirty="0"/>
              <a:t> </a:t>
            </a:r>
            <a:r>
              <a:rPr lang="en-GB" sz="2000" dirty="0" err="1"/>
              <a:t>origen</a:t>
            </a:r>
            <a:endParaRPr lang="en-ES" sz="2000" dirty="0"/>
          </a:p>
        </p:txBody>
      </p:sp>
    </p:spTree>
    <p:extLst>
      <p:ext uri="{BB962C8B-B14F-4D97-AF65-F5344CB8AC3E}">
        <p14:creationId xmlns:p14="http://schemas.microsoft.com/office/powerpoint/2010/main" val="26909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8" grpId="0"/>
      <p:bldP spid="3" grpId="0"/>
      <p:bldP spid="29" grpId="0"/>
      <p:bldP spid="30" grpId="0"/>
      <p:bldP spid="31" grpId="0"/>
      <p:bldP spid="32" grpId="0"/>
      <p:bldP spid="33" grpId="0"/>
      <p:bldP spid="34" grpId="0"/>
      <p:bldP spid="7" grpId="0" animBg="1"/>
      <p:bldP spid="10" grpId="0"/>
      <p:bldP spid="11" grpId="0"/>
      <p:bldP spid="13" grpId="0"/>
      <p:bldP spid="14" grpId="0"/>
      <p:bldP spid="15"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6872-B87F-2A05-0C6C-655C036D452A}"/>
              </a:ext>
            </a:extLst>
          </p:cNvPr>
          <p:cNvSpPr>
            <a:spLocks noGrp="1"/>
          </p:cNvSpPr>
          <p:nvPr>
            <p:ph type="title"/>
          </p:nvPr>
        </p:nvSpPr>
        <p:spPr>
          <a:xfrm>
            <a:off x="0" y="213557"/>
            <a:ext cx="5797296" cy="647577"/>
          </a:xfrm>
        </p:spPr>
        <p:txBody>
          <a:bodyPr>
            <a:normAutofit/>
          </a:bodyPr>
          <a:lstStyle/>
          <a:p>
            <a:r>
              <a:rPr lang="en-ES" dirty="0"/>
              <a:t>El origen de las Fallas</a:t>
            </a:r>
          </a:p>
        </p:txBody>
      </p:sp>
      <p:sp>
        <p:nvSpPr>
          <p:cNvPr id="4" name="Rounded Rectangle 11">
            <a:extLst>
              <a:ext uri="{FF2B5EF4-FFF2-40B4-BE49-F238E27FC236}">
                <a16:creationId xmlns:a16="http://schemas.microsoft.com/office/drawing/2014/main" id="{181081BF-F36A-DB7B-95C3-ECC3048CC904}"/>
              </a:ext>
            </a:extLst>
          </p:cNvPr>
          <p:cNvSpPr/>
          <p:nvPr/>
        </p:nvSpPr>
        <p:spPr>
          <a:xfrm>
            <a:off x="10617200" y="258166"/>
            <a:ext cx="1310944" cy="42287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9" name="TextBox 8">
            <a:extLst>
              <a:ext uri="{FF2B5EF4-FFF2-40B4-BE49-F238E27FC236}">
                <a16:creationId xmlns:a16="http://schemas.microsoft.com/office/drawing/2014/main" id="{835FDC95-BD8B-F0A2-A390-56A049D862D1}"/>
              </a:ext>
            </a:extLst>
          </p:cNvPr>
          <p:cNvSpPr txBox="1"/>
          <p:nvPr/>
        </p:nvSpPr>
        <p:spPr>
          <a:xfrm>
            <a:off x="305519" y="934965"/>
            <a:ext cx="9004552" cy="769441"/>
          </a:xfrm>
          <a:prstGeom prst="rect">
            <a:avLst/>
          </a:prstGeom>
          <a:noFill/>
        </p:spPr>
        <p:txBody>
          <a:bodyPr wrap="square" rtlCol="0">
            <a:spAutoFit/>
          </a:bodyPr>
          <a:lstStyle/>
          <a:p>
            <a:r>
              <a:rPr lang="en-GB" sz="2200" dirty="0"/>
              <a:t>¿</a:t>
            </a:r>
            <a:r>
              <a:rPr lang="en-GB" sz="2200" dirty="0" err="1"/>
              <a:t>Cuál</a:t>
            </a:r>
            <a:r>
              <a:rPr lang="en-GB" sz="2200" dirty="0"/>
              <a:t> es </a:t>
            </a:r>
            <a:r>
              <a:rPr lang="en-GB" sz="2200" dirty="0" err="1"/>
              <a:t>el</a:t>
            </a:r>
            <a:r>
              <a:rPr lang="en-GB" sz="2200" dirty="0"/>
              <a:t> </a:t>
            </a:r>
            <a:r>
              <a:rPr lang="en-GB" sz="2200" dirty="0" err="1"/>
              <a:t>orden</a:t>
            </a:r>
            <a:r>
              <a:rPr lang="en-GB" sz="2200" dirty="0"/>
              <a:t> </a:t>
            </a:r>
            <a:r>
              <a:rPr lang="en-GB" sz="2200" dirty="0" err="1"/>
              <a:t>correcto</a:t>
            </a:r>
            <a:r>
              <a:rPr lang="en-GB" sz="2200" dirty="0"/>
              <a:t>? Escribe un </a:t>
            </a:r>
            <a:r>
              <a:rPr lang="en-GB" sz="2200" dirty="0" err="1"/>
              <a:t>número</a:t>
            </a:r>
            <a:r>
              <a:rPr lang="en-GB" sz="2200" dirty="0"/>
              <a:t> para </a:t>
            </a:r>
            <a:r>
              <a:rPr lang="en-GB" sz="2200" dirty="0" err="1"/>
              <a:t>cada</a:t>
            </a:r>
            <a:r>
              <a:rPr lang="en-GB" sz="2200" dirty="0"/>
              <a:t> </a:t>
            </a:r>
            <a:r>
              <a:rPr lang="en-GB" sz="2200" dirty="0" err="1"/>
              <a:t>parte</a:t>
            </a:r>
            <a:r>
              <a:rPr lang="en-GB" sz="2200" dirty="0"/>
              <a:t> del </a:t>
            </a:r>
            <a:r>
              <a:rPr lang="en-GB" sz="2200" dirty="0" err="1"/>
              <a:t>texto</a:t>
            </a:r>
            <a:r>
              <a:rPr lang="en-GB" sz="2200" dirty="0"/>
              <a:t>. </a:t>
            </a:r>
            <a:r>
              <a:rPr lang="en-GB" sz="2200" dirty="0" err="1"/>
              <a:t>Luego</a:t>
            </a:r>
            <a:r>
              <a:rPr lang="en-GB" sz="2200" dirty="0"/>
              <a:t>, lee las </a:t>
            </a:r>
            <a:r>
              <a:rPr lang="en-GB" sz="2200" dirty="0" err="1"/>
              <a:t>frases</a:t>
            </a:r>
            <a:r>
              <a:rPr lang="en-GB" sz="2200" dirty="0"/>
              <a:t>: son </a:t>
            </a:r>
            <a:r>
              <a:rPr lang="en-GB" sz="2200" dirty="0" err="1"/>
              <a:t>verdaderas</a:t>
            </a:r>
            <a:r>
              <a:rPr lang="en-GB" sz="2200" dirty="0"/>
              <a:t> o falsas?</a:t>
            </a:r>
            <a:endParaRPr lang="en-ES" sz="2200" dirty="0"/>
          </a:p>
        </p:txBody>
      </p:sp>
      <p:sp>
        <p:nvSpPr>
          <p:cNvPr id="17" name="Rectangle 16">
            <a:extLst>
              <a:ext uri="{FF2B5EF4-FFF2-40B4-BE49-F238E27FC236}">
                <a16:creationId xmlns:a16="http://schemas.microsoft.com/office/drawing/2014/main" id="{AFAF26FA-EEC1-480A-B9CD-BE20C9870417}"/>
              </a:ext>
            </a:extLst>
          </p:cNvPr>
          <p:cNvSpPr/>
          <p:nvPr/>
        </p:nvSpPr>
        <p:spPr>
          <a:xfrm>
            <a:off x="12698238" y="3262084"/>
            <a:ext cx="263214" cy="430887"/>
          </a:xfrm>
          <a:prstGeom prst="rect">
            <a:avLst/>
          </a:prstGeom>
        </p:spPr>
        <p:txBody>
          <a:bodyPr wrap="none">
            <a:spAutoFit/>
          </a:bodyPr>
          <a:lstStyle/>
          <a:p>
            <a:r>
              <a:rPr lang="en-ES" sz="2200" dirty="0"/>
              <a:t> </a:t>
            </a:r>
            <a:endParaRPr lang="en-GB" sz="2200" dirty="0"/>
          </a:p>
        </p:txBody>
      </p:sp>
      <p:graphicFrame>
        <p:nvGraphicFramePr>
          <p:cNvPr id="24" name="Table 23">
            <a:extLst>
              <a:ext uri="{FF2B5EF4-FFF2-40B4-BE49-F238E27FC236}">
                <a16:creationId xmlns:a16="http://schemas.microsoft.com/office/drawing/2014/main" id="{999A72D4-48AE-45FB-A8B7-272F8E81C343}"/>
              </a:ext>
            </a:extLst>
          </p:cNvPr>
          <p:cNvGraphicFramePr>
            <a:graphicFrameLocks noGrp="1"/>
          </p:cNvGraphicFramePr>
          <p:nvPr/>
        </p:nvGraphicFramePr>
        <p:xfrm>
          <a:off x="414009" y="1768221"/>
          <a:ext cx="9365422" cy="4579447"/>
        </p:xfrm>
        <a:graphic>
          <a:graphicData uri="http://schemas.openxmlformats.org/drawingml/2006/table">
            <a:tbl>
              <a:tblPr firstRow="1" bandRow="1">
                <a:tableStyleId>{5940675A-B579-460E-94D1-54222C63F5DA}</a:tableStyleId>
              </a:tblPr>
              <a:tblGrid>
                <a:gridCol w="4779201">
                  <a:extLst>
                    <a:ext uri="{9D8B030D-6E8A-4147-A177-3AD203B41FA5}">
                      <a16:colId xmlns:a16="http://schemas.microsoft.com/office/drawing/2014/main" val="4182647390"/>
                    </a:ext>
                  </a:extLst>
                </a:gridCol>
                <a:gridCol w="4586221">
                  <a:extLst>
                    <a:ext uri="{9D8B030D-6E8A-4147-A177-3AD203B41FA5}">
                      <a16:colId xmlns:a16="http://schemas.microsoft.com/office/drawing/2014/main" val="1808833774"/>
                    </a:ext>
                  </a:extLst>
                </a:gridCol>
              </a:tblGrid>
              <a:tr h="1822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000" dirty="0"/>
                        <a:t>La fiesta de las Fallas es la fiesta del fuego. ¡</a:t>
                      </a:r>
                      <a:r>
                        <a:rPr lang="en-ES" sz="2000" b="0" dirty="0"/>
                        <a:t>En algunas calles hay </a:t>
                      </a:r>
                      <a:r>
                        <a:rPr lang="en-ES" sz="2000" dirty="0"/>
                        <a:t>fuego por todas partes! Es una celebración con una historia bastante larga. </a:t>
                      </a:r>
                      <a:r>
                        <a:rPr lang="en-ES" sz="2000" b="1" dirty="0"/>
                        <a:t>Algunas</a:t>
                      </a:r>
                      <a:r>
                        <a:rPr lang="en-ES" sz="2000" dirty="0"/>
                        <a:t> </a:t>
                      </a:r>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E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000" dirty="0"/>
                        <a:t>personaje malo en la sociedad, generalmente un político*. ¡Entonces la costumbre era quemar el personaje! Hoy en día es casi igual</a:t>
                      </a:r>
                      <a:r>
                        <a:rPr lang="en-ES" sz="2000" b="0" dirty="0"/>
                        <a:t>, aunque ahora algunas</a:t>
                      </a:r>
                      <a:r>
                        <a:rPr lang="en-GB" sz="2000" b="0" dirty="0"/>
                        <a:t> </a:t>
                      </a:r>
                      <a:r>
                        <a:rPr lang="en-ES" sz="2000" dirty="0"/>
                        <a:t>fallas </a:t>
                      </a:r>
                      <a:r>
                        <a:rPr lang="en-ES" sz="2000" b="0" dirty="0"/>
                        <a:t>ganan algún premio</a:t>
                      </a:r>
                      <a:r>
                        <a:rPr lang="en-ES" sz="2000" dirty="0"/>
                        <a:t>.</a:t>
                      </a:r>
                      <a:endParaRPr lang="en-GB" sz="2000" dirty="0"/>
                    </a:p>
                  </a:txBody>
                  <a:tcPr/>
                </a:tc>
                <a:extLst>
                  <a:ext uri="{0D108BD9-81ED-4DB2-BD59-A6C34878D82A}">
                    <a16:rowId xmlns:a16="http://schemas.microsoft.com/office/drawing/2014/main" val="743840863"/>
                  </a:ext>
                </a:extLst>
              </a:tr>
              <a:tr h="12441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000" dirty="0"/>
                        <a:t>imagen de </a:t>
                      </a:r>
                      <a:r>
                        <a:rPr lang="en-ES" sz="2000" b="1" dirty="0"/>
                        <a:t>algún</a:t>
                      </a:r>
                      <a:r>
                        <a:rPr lang="en-GB" sz="2000" b="1" dirty="0"/>
                        <a:t> </a:t>
                      </a:r>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000" dirty="0"/>
                        <a:t>personas piensan que quizás trescientos años. No sabemos mucho sobre su origen, pero parece que </a:t>
                      </a:r>
                      <a:r>
                        <a:rPr lang="en-ES" sz="2000" b="1" dirty="0"/>
                        <a:t>algunos</a:t>
                      </a:r>
                      <a:r>
                        <a:rPr lang="en-ES" sz="2000" dirty="0"/>
                        <a:t> </a:t>
                      </a:r>
                      <a:endParaRPr lang="en-GB" sz="2000" dirty="0"/>
                    </a:p>
                  </a:txBody>
                  <a:tcPr/>
                </a:tc>
                <a:extLst>
                  <a:ext uri="{0D108BD9-81ED-4DB2-BD59-A6C34878D82A}">
                    <a16:rowId xmlns:a16="http://schemas.microsoft.com/office/drawing/2014/main" val="2929735344"/>
                  </a:ext>
                </a:extLst>
              </a:tr>
              <a:tr h="13485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000" dirty="0"/>
                        <a:t>momento en el pasado, la gente empezó a </a:t>
                      </a:r>
                      <a:r>
                        <a:rPr lang="en-ES" sz="2000" b="0" dirty="0">
                          <a:solidFill>
                            <a:schemeClr val="tx1"/>
                          </a:solidFill>
                        </a:rPr>
                        <a:t>colgar</a:t>
                      </a:r>
                      <a:r>
                        <a:rPr lang="en-ES" sz="2000" b="0" dirty="0"/>
                        <a:t> algunas imágenes </a:t>
                      </a:r>
                      <a:r>
                        <a:rPr lang="en-ES" sz="2000" dirty="0"/>
                        <a:t>de papel y otros materiales en las ventanas. Siempre había </a:t>
                      </a:r>
                      <a:r>
                        <a:rPr lang="en-ES" sz="2000" b="1" dirty="0"/>
                        <a:t>alguna</a:t>
                      </a:r>
                      <a:r>
                        <a:rPr lang="en-ES" sz="2000" dirty="0"/>
                        <a:t> </a:t>
                      </a:r>
                      <a:endParaRPr lang="en-GB" sz="2000" dirty="0"/>
                    </a:p>
                  </a:txBody>
                  <a:tcPr/>
                </a:tc>
                <a:tc>
                  <a:txBody>
                    <a:bodyPr/>
                    <a:lstStyle/>
                    <a:p>
                      <a:r>
                        <a:rPr lang="en-ES" sz="2000" dirty="0"/>
                        <a:t>carpinteros empezaron la tradición. </a:t>
                      </a:r>
                    </a:p>
                    <a:p>
                      <a:endParaRPr lang="en-E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sz="2000" dirty="0"/>
                        <a:t>En </a:t>
                      </a:r>
                      <a:r>
                        <a:rPr lang="en-ES" sz="2000" b="1" dirty="0"/>
                        <a:t>algún</a:t>
                      </a:r>
                      <a:r>
                        <a:rPr lang="en-ES" sz="2000" dirty="0"/>
                        <a:t> </a:t>
                      </a:r>
                      <a:endParaRPr lang="en-GB" sz="2000" dirty="0"/>
                    </a:p>
                  </a:txBody>
                  <a:tcPr/>
                </a:tc>
                <a:extLst>
                  <a:ext uri="{0D108BD9-81ED-4DB2-BD59-A6C34878D82A}">
                    <a16:rowId xmlns:a16="http://schemas.microsoft.com/office/drawing/2014/main" val="728357519"/>
                  </a:ext>
                </a:extLst>
              </a:tr>
            </a:tbl>
          </a:graphicData>
        </a:graphic>
      </p:graphicFrame>
      <p:pic>
        <p:nvPicPr>
          <p:cNvPr id="3074" name="Picture 2" descr="Free photos of Cream">
            <a:extLst>
              <a:ext uri="{FF2B5EF4-FFF2-40B4-BE49-F238E27FC236}">
                <a16:creationId xmlns:a16="http://schemas.microsoft.com/office/drawing/2014/main" id="{1BCCEB77-3BFB-40AD-B1CA-DC517C7BA5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8773" y="3620851"/>
            <a:ext cx="1775363" cy="267418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ile:Trump a la falla Na Jordana 2018.jpg">
            <a:extLst>
              <a:ext uri="{FF2B5EF4-FFF2-40B4-BE49-F238E27FC236}">
                <a16:creationId xmlns:a16="http://schemas.microsoft.com/office/drawing/2014/main" id="{B519E7FA-677F-4F46-BE9E-7C427B7F9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1675" y="1401781"/>
            <a:ext cx="1729371" cy="2075746"/>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73DD046E-2C97-45C6-A08F-D0576E2AEDE9}"/>
              </a:ext>
            </a:extLst>
          </p:cNvPr>
          <p:cNvSpPr/>
          <p:nvPr/>
        </p:nvSpPr>
        <p:spPr>
          <a:xfrm>
            <a:off x="8770403" y="258151"/>
            <a:ext cx="1775363" cy="655466"/>
          </a:xfrm>
          <a:prstGeom prst="wedgeRoundRectCallout">
            <a:avLst>
              <a:gd name="adj1" fmla="val 45029"/>
              <a:gd name="adj2" fmla="val 8301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a:t>
            </a:r>
            <a:r>
              <a:rPr lang="en-GB" sz="2000" dirty="0" err="1"/>
              <a:t>Quién</a:t>
            </a:r>
            <a:r>
              <a:rPr lang="en-GB" sz="2000" dirty="0"/>
              <a:t> es el </a:t>
            </a:r>
            <a:r>
              <a:rPr lang="en-GB" sz="2000" dirty="0" err="1"/>
              <a:t>personaje</a:t>
            </a:r>
            <a:r>
              <a:rPr lang="en-GB" sz="2000" dirty="0"/>
              <a:t>?</a:t>
            </a:r>
            <a:endParaRPr lang="en-ES" sz="2000" dirty="0"/>
          </a:p>
        </p:txBody>
      </p:sp>
      <p:sp>
        <p:nvSpPr>
          <p:cNvPr id="31" name="Speech Bubble: Rectangle with Corners Rounded 30">
            <a:extLst>
              <a:ext uri="{FF2B5EF4-FFF2-40B4-BE49-F238E27FC236}">
                <a16:creationId xmlns:a16="http://schemas.microsoft.com/office/drawing/2014/main" id="{032761DF-8C6B-4B54-9FAD-4A0A8CC21318}"/>
              </a:ext>
            </a:extLst>
          </p:cNvPr>
          <p:cNvSpPr/>
          <p:nvPr/>
        </p:nvSpPr>
        <p:spPr>
          <a:xfrm>
            <a:off x="4680488" y="3262084"/>
            <a:ext cx="447228" cy="409756"/>
          </a:xfrm>
          <a:prstGeom prst="wedgeRoundRectCallout">
            <a:avLst>
              <a:gd name="adj1" fmla="val 18840"/>
              <a:gd name="adj2" fmla="val 333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endParaRPr lang="en-ES" sz="2000" b="1" dirty="0"/>
          </a:p>
        </p:txBody>
      </p:sp>
      <p:sp>
        <p:nvSpPr>
          <p:cNvPr id="32" name="Speech Bubble: Rectangle with Corners Rounded 31">
            <a:extLst>
              <a:ext uri="{FF2B5EF4-FFF2-40B4-BE49-F238E27FC236}">
                <a16:creationId xmlns:a16="http://schemas.microsoft.com/office/drawing/2014/main" id="{E9E16E32-F4D7-40B3-86C3-01983E0DDE59}"/>
              </a:ext>
            </a:extLst>
          </p:cNvPr>
          <p:cNvSpPr/>
          <p:nvPr/>
        </p:nvSpPr>
        <p:spPr>
          <a:xfrm>
            <a:off x="9310071" y="4583466"/>
            <a:ext cx="447228" cy="409756"/>
          </a:xfrm>
          <a:prstGeom prst="wedgeRoundRectCallout">
            <a:avLst>
              <a:gd name="adj1" fmla="val 18840"/>
              <a:gd name="adj2" fmla="val 333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endParaRPr lang="en-ES" sz="2000" b="1" dirty="0"/>
          </a:p>
        </p:txBody>
      </p:sp>
      <p:sp>
        <p:nvSpPr>
          <p:cNvPr id="33" name="Speech Bubble: Rectangle with Corners Rounded 32">
            <a:extLst>
              <a:ext uri="{FF2B5EF4-FFF2-40B4-BE49-F238E27FC236}">
                <a16:creationId xmlns:a16="http://schemas.microsoft.com/office/drawing/2014/main" id="{96FB76A6-104A-43D4-AFDA-C6AC21A51923}"/>
              </a:ext>
            </a:extLst>
          </p:cNvPr>
          <p:cNvSpPr/>
          <p:nvPr/>
        </p:nvSpPr>
        <p:spPr>
          <a:xfrm>
            <a:off x="9310071" y="5916278"/>
            <a:ext cx="447228" cy="409756"/>
          </a:xfrm>
          <a:prstGeom prst="wedgeRoundRectCallout">
            <a:avLst>
              <a:gd name="adj1" fmla="val 18840"/>
              <a:gd name="adj2" fmla="val 333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endParaRPr lang="en-ES" sz="2000" b="1" dirty="0"/>
          </a:p>
        </p:txBody>
      </p:sp>
      <p:sp>
        <p:nvSpPr>
          <p:cNvPr id="34" name="Speech Bubble: Rectangle with Corners Rounded 33">
            <a:extLst>
              <a:ext uri="{FF2B5EF4-FFF2-40B4-BE49-F238E27FC236}">
                <a16:creationId xmlns:a16="http://schemas.microsoft.com/office/drawing/2014/main" id="{38854271-9A4A-4AC8-87C7-999ACBDC1B19}"/>
              </a:ext>
            </a:extLst>
          </p:cNvPr>
          <p:cNvSpPr/>
          <p:nvPr/>
        </p:nvSpPr>
        <p:spPr>
          <a:xfrm>
            <a:off x="4680488" y="5920681"/>
            <a:ext cx="447228" cy="409756"/>
          </a:xfrm>
          <a:prstGeom prst="wedgeRoundRectCallout">
            <a:avLst>
              <a:gd name="adj1" fmla="val 18840"/>
              <a:gd name="adj2" fmla="val 333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endParaRPr lang="en-ES" sz="2000" b="1" dirty="0"/>
          </a:p>
        </p:txBody>
      </p:sp>
      <p:sp>
        <p:nvSpPr>
          <p:cNvPr id="35" name="Speech Bubble: Rectangle with Corners Rounded 34">
            <a:extLst>
              <a:ext uri="{FF2B5EF4-FFF2-40B4-BE49-F238E27FC236}">
                <a16:creationId xmlns:a16="http://schemas.microsoft.com/office/drawing/2014/main" id="{F341792F-DC89-4D62-A6E5-5099C6A9F02D}"/>
              </a:ext>
            </a:extLst>
          </p:cNvPr>
          <p:cNvSpPr/>
          <p:nvPr/>
        </p:nvSpPr>
        <p:spPr>
          <a:xfrm>
            <a:off x="4680488" y="4551812"/>
            <a:ext cx="447228" cy="389212"/>
          </a:xfrm>
          <a:prstGeom prst="wedgeRoundRectCallout">
            <a:avLst>
              <a:gd name="adj1" fmla="val 18840"/>
              <a:gd name="adj2" fmla="val 333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5.</a:t>
            </a:r>
            <a:endParaRPr lang="en-ES" sz="2000" b="1" dirty="0"/>
          </a:p>
        </p:txBody>
      </p:sp>
      <p:sp>
        <p:nvSpPr>
          <p:cNvPr id="36" name="Speech Bubble: Rectangle with Corners Rounded 35">
            <a:extLst>
              <a:ext uri="{FF2B5EF4-FFF2-40B4-BE49-F238E27FC236}">
                <a16:creationId xmlns:a16="http://schemas.microsoft.com/office/drawing/2014/main" id="{8848C20D-2BD0-490A-820E-7B1B07564FB9}"/>
              </a:ext>
            </a:extLst>
          </p:cNvPr>
          <p:cNvSpPr/>
          <p:nvPr/>
        </p:nvSpPr>
        <p:spPr>
          <a:xfrm>
            <a:off x="9310071" y="3278396"/>
            <a:ext cx="447228" cy="389212"/>
          </a:xfrm>
          <a:prstGeom prst="wedgeRoundRectCallout">
            <a:avLst>
              <a:gd name="adj1" fmla="val 18840"/>
              <a:gd name="adj2" fmla="val 333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6.</a:t>
            </a:r>
            <a:endParaRPr lang="en-ES" sz="2000" b="1" dirty="0"/>
          </a:p>
        </p:txBody>
      </p:sp>
      <p:sp>
        <p:nvSpPr>
          <p:cNvPr id="3" name="TextBox 2">
            <a:extLst>
              <a:ext uri="{FF2B5EF4-FFF2-40B4-BE49-F238E27FC236}">
                <a16:creationId xmlns:a16="http://schemas.microsoft.com/office/drawing/2014/main" id="{BAD794DB-57D2-F606-BE5A-DD2E4C5F318F}"/>
              </a:ext>
            </a:extLst>
          </p:cNvPr>
          <p:cNvSpPr txBox="1"/>
          <p:nvPr/>
        </p:nvSpPr>
        <p:spPr>
          <a:xfrm>
            <a:off x="5594141" y="6908"/>
            <a:ext cx="3587567" cy="1323439"/>
          </a:xfrm>
          <a:prstGeom prst="rect">
            <a:avLst/>
          </a:prstGeom>
          <a:noFill/>
        </p:spPr>
        <p:txBody>
          <a:bodyPr wrap="square" rtlCol="0">
            <a:spAutoFit/>
          </a:bodyPr>
          <a:lstStyle/>
          <a:p>
            <a:r>
              <a:rPr lang="en-GB" sz="2000" dirty="0">
                <a:solidFill>
                  <a:srgbClr val="3D3C3C"/>
                </a:solidFill>
              </a:rPr>
              <a:t>*</a:t>
            </a:r>
            <a:r>
              <a:rPr lang="en-GB" sz="2000" dirty="0" err="1">
                <a:solidFill>
                  <a:srgbClr val="3D3C3C"/>
                </a:solidFill>
              </a:rPr>
              <a:t>colgar</a:t>
            </a:r>
            <a:r>
              <a:rPr lang="en-GB" sz="2000" dirty="0">
                <a:solidFill>
                  <a:srgbClr val="3D3C3C"/>
                </a:solidFill>
              </a:rPr>
              <a:t> = to hang	</a:t>
            </a:r>
          </a:p>
          <a:p>
            <a:r>
              <a:rPr lang="en-GB" sz="2000" dirty="0">
                <a:solidFill>
                  <a:srgbClr val="3D3C3C"/>
                </a:solidFill>
              </a:rPr>
              <a:t>*</a:t>
            </a:r>
            <a:r>
              <a:rPr lang="en-GB" sz="2000" dirty="0" err="1">
                <a:solidFill>
                  <a:srgbClr val="3D3C3C"/>
                </a:solidFill>
              </a:rPr>
              <a:t>político</a:t>
            </a:r>
            <a:r>
              <a:rPr lang="en-GB" sz="2000" dirty="0">
                <a:solidFill>
                  <a:srgbClr val="3D3C3C"/>
                </a:solidFill>
              </a:rPr>
              <a:t> = politician</a:t>
            </a:r>
          </a:p>
          <a:p>
            <a:r>
              <a:rPr lang="en-GB" sz="2000" dirty="0">
                <a:solidFill>
                  <a:srgbClr val="3D3C3C"/>
                </a:solidFill>
              </a:rPr>
              <a:t>*</a:t>
            </a:r>
            <a:r>
              <a:rPr lang="en-GB" sz="2000" dirty="0" err="1">
                <a:solidFill>
                  <a:srgbClr val="3D3C3C"/>
                </a:solidFill>
              </a:rPr>
              <a:t>carpintero</a:t>
            </a:r>
            <a:r>
              <a:rPr lang="en-GB" sz="2000" dirty="0">
                <a:solidFill>
                  <a:srgbClr val="3D3C3C"/>
                </a:solidFill>
              </a:rPr>
              <a:t> = carpenter	</a:t>
            </a:r>
            <a:endParaRPr lang="en-ES" sz="2000" dirty="0">
              <a:solidFill>
                <a:srgbClr val="3D3C3C"/>
              </a:solidFill>
            </a:endParaRPr>
          </a:p>
        </p:txBody>
      </p:sp>
      <p:sp>
        <p:nvSpPr>
          <p:cNvPr id="15" name="Rectangle: Rounded Corners 16">
            <a:extLst>
              <a:ext uri="{FF2B5EF4-FFF2-40B4-BE49-F238E27FC236}">
                <a16:creationId xmlns:a16="http://schemas.microsoft.com/office/drawing/2014/main" id="{5A9885D7-826B-BC8E-84D8-1A5AD764D748}"/>
              </a:ext>
            </a:extLst>
          </p:cNvPr>
          <p:cNvSpPr/>
          <p:nvPr/>
        </p:nvSpPr>
        <p:spPr>
          <a:xfrm>
            <a:off x="151719" y="2061472"/>
            <a:ext cx="11990855" cy="3142909"/>
          </a:xfrm>
          <a:prstGeom prst="roundRec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u="sng" dirty="0">
                <a:solidFill>
                  <a:schemeClr val="tx1"/>
                </a:solidFill>
              </a:rPr>
              <a:t>Lee las </a:t>
            </a:r>
            <a:r>
              <a:rPr lang="en-GB" sz="2200" u="sng" dirty="0" err="1">
                <a:solidFill>
                  <a:schemeClr val="tx1"/>
                </a:solidFill>
              </a:rPr>
              <a:t>frases</a:t>
            </a:r>
            <a:r>
              <a:rPr lang="en-GB" sz="2200" u="sng" dirty="0">
                <a:solidFill>
                  <a:schemeClr val="tx1"/>
                </a:solidFill>
              </a:rPr>
              <a:t> y </a:t>
            </a:r>
            <a:r>
              <a:rPr lang="en-GB" sz="2200" u="sng" dirty="0" err="1">
                <a:solidFill>
                  <a:schemeClr val="tx1"/>
                </a:solidFill>
              </a:rPr>
              <a:t>marca</a:t>
            </a:r>
            <a:r>
              <a:rPr lang="en-GB" sz="2200" u="sng" dirty="0">
                <a:solidFill>
                  <a:schemeClr val="tx1"/>
                </a:solidFill>
              </a:rPr>
              <a:t> con </a:t>
            </a:r>
            <a:r>
              <a:rPr lang="en-GB" sz="2200" b="1" u="sng" dirty="0">
                <a:solidFill>
                  <a:schemeClr val="tx1"/>
                </a:solidFill>
              </a:rPr>
              <a:t>V</a:t>
            </a:r>
            <a:r>
              <a:rPr lang="en-GB" sz="2200" u="sng" dirty="0">
                <a:solidFill>
                  <a:schemeClr val="tx1"/>
                </a:solidFill>
              </a:rPr>
              <a:t> (</a:t>
            </a:r>
            <a:r>
              <a:rPr lang="en-GB" sz="2200" u="sng" dirty="0" err="1">
                <a:solidFill>
                  <a:schemeClr val="tx1"/>
                </a:solidFill>
              </a:rPr>
              <a:t>verdadera</a:t>
            </a:r>
            <a:r>
              <a:rPr lang="en-GB" sz="2200" u="sng" dirty="0">
                <a:solidFill>
                  <a:schemeClr val="tx1"/>
                </a:solidFill>
              </a:rPr>
              <a:t>) o </a:t>
            </a:r>
            <a:r>
              <a:rPr lang="en-GB" sz="2200" b="1" u="sng" dirty="0">
                <a:solidFill>
                  <a:schemeClr val="tx1"/>
                </a:solidFill>
              </a:rPr>
              <a:t>F </a:t>
            </a:r>
            <a:r>
              <a:rPr lang="en-GB" sz="2200" u="sng" dirty="0">
                <a:solidFill>
                  <a:schemeClr val="tx1"/>
                </a:solidFill>
              </a:rPr>
              <a:t>(falsa):</a:t>
            </a:r>
          </a:p>
          <a:p>
            <a:endParaRPr lang="en-GB" sz="2200" u="sng" dirty="0">
              <a:solidFill>
                <a:schemeClr val="tx1"/>
              </a:solidFill>
            </a:endParaRPr>
          </a:p>
          <a:p>
            <a:pPr marL="457200" indent="-457200">
              <a:buAutoNum type="arabicPeriod"/>
            </a:pPr>
            <a:r>
              <a:rPr lang="en-GB" sz="2200" dirty="0">
                <a:solidFill>
                  <a:schemeClr val="tx1"/>
                </a:solidFill>
              </a:rPr>
              <a:t>Hay </a:t>
            </a:r>
            <a:r>
              <a:rPr lang="en-GB" sz="2200" dirty="0" err="1">
                <a:solidFill>
                  <a:schemeClr val="tx1"/>
                </a:solidFill>
              </a:rPr>
              <a:t>fuego</a:t>
            </a:r>
            <a:r>
              <a:rPr lang="en-GB" sz="2200" dirty="0">
                <a:solidFill>
                  <a:schemeClr val="tx1"/>
                </a:solidFill>
              </a:rPr>
              <a:t> </a:t>
            </a:r>
            <a:r>
              <a:rPr lang="en-GB" sz="2200" dirty="0" err="1">
                <a:solidFill>
                  <a:schemeClr val="tx1"/>
                </a:solidFill>
              </a:rPr>
              <a:t>en</a:t>
            </a:r>
            <a:r>
              <a:rPr lang="en-GB" sz="2200" dirty="0">
                <a:solidFill>
                  <a:schemeClr val="tx1"/>
                </a:solidFill>
              </a:rPr>
              <a:t> </a:t>
            </a:r>
            <a:r>
              <a:rPr lang="en-GB" sz="2200" dirty="0" err="1">
                <a:solidFill>
                  <a:schemeClr val="tx1"/>
                </a:solidFill>
              </a:rPr>
              <a:t>muchos</a:t>
            </a:r>
            <a:r>
              <a:rPr lang="en-GB" sz="2200" dirty="0">
                <a:solidFill>
                  <a:schemeClr val="tx1"/>
                </a:solidFill>
              </a:rPr>
              <a:t> sitios.</a:t>
            </a:r>
          </a:p>
          <a:p>
            <a:pPr marL="457200" indent="-457200">
              <a:buAutoNum type="arabicPeriod"/>
            </a:pPr>
            <a:r>
              <a:rPr lang="en-GB" sz="2200" dirty="0" err="1">
                <a:solidFill>
                  <a:schemeClr val="tx1"/>
                </a:solidFill>
              </a:rPr>
              <a:t>Empezó</a:t>
            </a:r>
            <a:r>
              <a:rPr lang="en-GB" sz="2200" dirty="0">
                <a:solidFill>
                  <a:schemeClr val="tx1"/>
                </a:solidFill>
              </a:rPr>
              <a:t> </a:t>
            </a:r>
            <a:r>
              <a:rPr lang="en-GB" sz="2200" dirty="0" err="1">
                <a:solidFill>
                  <a:schemeClr val="tx1"/>
                </a:solidFill>
              </a:rPr>
              <a:t>hace</a:t>
            </a:r>
            <a:r>
              <a:rPr lang="en-GB" sz="2200" dirty="0">
                <a:solidFill>
                  <a:schemeClr val="tx1"/>
                </a:solidFill>
              </a:rPr>
              <a:t> </a:t>
            </a:r>
            <a:r>
              <a:rPr lang="en-GB" sz="2200" dirty="0" err="1">
                <a:solidFill>
                  <a:schemeClr val="tx1"/>
                </a:solidFill>
              </a:rPr>
              <a:t>muchos</a:t>
            </a:r>
            <a:r>
              <a:rPr lang="en-GB" sz="2200" dirty="0">
                <a:solidFill>
                  <a:schemeClr val="tx1"/>
                </a:solidFill>
              </a:rPr>
              <a:t> </a:t>
            </a:r>
            <a:r>
              <a:rPr lang="en-GB" sz="2200" dirty="0" err="1">
                <a:solidFill>
                  <a:schemeClr val="tx1"/>
                </a:solidFill>
              </a:rPr>
              <a:t>años</a:t>
            </a:r>
            <a:r>
              <a:rPr lang="en-GB" sz="2200" dirty="0">
                <a:solidFill>
                  <a:schemeClr val="tx1"/>
                </a:solidFill>
              </a:rPr>
              <a:t>.</a:t>
            </a:r>
          </a:p>
          <a:p>
            <a:pPr marL="457200" indent="-457200">
              <a:buAutoNum type="arabicPeriod"/>
            </a:pPr>
            <a:r>
              <a:rPr lang="en-GB" sz="2200" dirty="0">
                <a:solidFill>
                  <a:schemeClr val="tx1"/>
                </a:solidFill>
              </a:rPr>
              <a:t>No </a:t>
            </a:r>
            <a:r>
              <a:rPr lang="en-GB" sz="2200" dirty="0" err="1">
                <a:solidFill>
                  <a:schemeClr val="tx1"/>
                </a:solidFill>
              </a:rPr>
              <a:t>tenemos</a:t>
            </a:r>
            <a:r>
              <a:rPr lang="en-GB" sz="2200" dirty="0">
                <a:solidFill>
                  <a:schemeClr val="tx1"/>
                </a:solidFill>
              </a:rPr>
              <a:t> </a:t>
            </a:r>
            <a:r>
              <a:rPr lang="en-GB" sz="2200" dirty="0" err="1">
                <a:solidFill>
                  <a:schemeClr val="tx1"/>
                </a:solidFill>
              </a:rPr>
              <a:t>mucha</a:t>
            </a:r>
            <a:r>
              <a:rPr lang="en-GB" sz="2200" dirty="0">
                <a:solidFill>
                  <a:schemeClr val="tx1"/>
                </a:solidFill>
              </a:rPr>
              <a:t> </a:t>
            </a:r>
            <a:r>
              <a:rPr lang="en-GB" sz="2200" dirty="0" err="1">
                <a:solidFill>
                  <a:schemeClr val="tx1"/>
                </a:solidFill>
              </a:rPr>
              <a:t>información</a:t>
            </a:r>
            <a:r>
              <a:rPr lang="en-GB" sz="2200" dirty="0">
                <a:solidFill>
                  <a:schemeClr val="tx1"/>
                </a:solidFill>
              </a:rPr>
              <a:t> </a:t>
            </a:r>
            <a:r>
              <a:rPr lang="en-GB" sz="2200" dirty="0" err="1">
                <a:solidFill>
                  <a:schemeClr val="tx1"/>
                </a:solidFill>
              </a:rPr>
              <a:t>sobre</a:t>
            </a:r>
            <a:r>
              <a:rPr lang="en-GB" sz="2200" dirty="0">
                <a:solidFill>
                  <a:schemeClr val="tx1"/>
                </a:solidFill>
              </a:rPr>
              <a:t> sus </a:t>
            </a:r>
            <a:r>
              <a:rPr lang="en-GB" sz="2200" dirty="0" err="1">
                <a:solidFill>
                  <a:schemeClr val="tx1"/>
                </a:solidFill>
              </a:rPr>
              <a:t>principios</a:t>
            </a:r>
            <a:r>
              <a:rPr lang="en-GB" sz="2200" dirty="0">
                <a:solidFill>
                  <a:schemeClr val="tx1"/>
                </a:solidFill>
              </a:rPr>
              <a:t>.</a:t>
            </a:r>
          </a:p>
          <a:p>
            <a:pPr marL="457200" indent="-457200">
              <a:buAutoNum type="arabicPeriod"/>
            </a:pPr>
            <a:r>
              <a:rPr lang="en-GB" sz="2200" dirty="0" err="1">
                <a:solidFill>
                  <a:schemeClr val="tx1"/>
                </a:solidFill>
              </a:rPr>
              <a:t>Había</a:t>
            </a:r>
            <a:r>
              <a:rPr lang="en-GB" sz="2200" dirty="0">
                <a:solidFill>
                  <a:schemeClr val="tx1"/>
                </a:solidFill>
              </a:rPr>
              <a:t> </a:t>
            </a:r>
            <a:r>
              <a:rPr lang="en-GB" sz="2200" dirty="0" err="1">
                <a:solidFill>
                  <a:schemeClr val="tx1"/>
                </a:solidFill>
              </a:rPr>
              <a:t>imágenes</a:t>
            </a:r>
            <a:r>
              <a:rPr lang="en-GB" sz="2200" dirty="0">
                <a:solidFill>
                  <a:schemeClr val="tx1"/>
                </a:solidFill>
              </a:rPr>
              <a:t> de personas </a:t>
            </a:r>
            <a:r>
              <a:rPr lang="en-GB" sz="2200" dirty="0" err="1">
                <a:solidFill>
                  <a:schemeClr val="tx1"/>
                </a:solidFill>
              </a:rPr>
              <a:t>simpáticas</a:t>
            </a:r>
            <a:r>
              <a:rPr lang="en-GB" sz="2200" dirty="0">
                <a:solidFill>
                  <a:schemeClr val="tx1"/>
                </a:solidFill>
              </a:rPr>
              <a:t>.</a:t>
            </a:r>
          </a:p>
          <a:p>
            <a:pPr marL="457200" indent="-457200">
              <a:buAutoNum type="arabicPeriod"/>
            </a:pPr>
            <a:r>
              <a:rPr lang="en-GB" sz="2200" dirty="0" err="1">
                <a:solidFill>
                  <a:schemeClr val="tx1"/>
                </a:solidFill>
              </a:rPr>
              <a:t>En</a:t>
            </a:r>
            <a:r>
              <a:rPr lang="en-GB" sz="2200" dirty="0">
                <a:solidFill>
                  <a:schemeClr val="tx1"/>
                </a:solidFill>
              </a:rPr>
              <a:t> el </a:t>
            </a:r>
            <a:r>
              <a:rPr lang="en-GB" sz="2200" dirty="0" err="1">
                <a:solidFill>
                  <a:schemeClr val="tx1"/>
                </a:solidFill>
              </a:rPr>
              <a:t>pasado</a:t>
            </a:r>
            <a:r>
              <a:rPr lang="en-GB" sz="2200" dirty="0">
                <a:solidFill>
                  <a:schemeClr val="tx1"/>
                </a:solidFill>
              </a:rPr>
              <a:t>, </a:t>
            </a:r>
            <a:r>
              <a:rPr lang="en-GB" sz="2200" dirty="0" err="1">
                <a:solidFill>
                  <a:schemeClr val="tx1"/>
                </a:solidFill>
              </a:rPr>
              <a:t>quemaban</a:t>
            </a:r>
            <a:r>
              <a:rPr lang="en-GB" sz="2200" dirty="0">
                <a:solidFill>
                  <a:schemeClr val="tx1"/>
                </a:solidFill>
              </a:rPr>
              <a:t> personas </a:t>
            </a:r>
            <a:r>
              <a:rPr lang="en-GB" sz="2200" dirty="0" err="1">
                <a:solidFill>
                  <a:schemeClr val="tx1"/>
                </a:solidFill>
              </a:rPr>
              <a:t>en</a:t>
            </a:r>
            <a:r>
              <a:rPr lang="en-GB" sz="2200" dirty="0">
                <a:solidFill>
                  <a:schemeClr val="tx1"/>
                </a:solidFill>
              </a:rPr>
              <a:t> la fiesta.</a:t>
            </a:r>
          </a:p>
          <a:p>
            <a:pPr marL="457200" indent="-457200">
              <a:buAutoNum type="arabicPeriod"/>
            </a:pPr>
            <a:r>
              <a:rPr lang="en-GB" sz="2200" dirty="0">
                <a:solidFill>
                  <a:schemeClr val="tx1"/>
                </a:solidFill>
              </a:rPr>
              <a:t>Los </a:t>
            </a:r>
            <a:r>
              <a:rPr lang="en-GB" sz="2200" dirty="0" err="1">
                <a:solidFill>
                  <a:schemeClr val="tx1"/>
                </a:solidFill>
              </a:rPr>
              <a:t>personajes</a:t>
            </a:r>
            <a:r>
              <a:rPr lang="en-GB" sz="2200" dirty="0">
                <a:solidFill>
                  <a:schemeClr val="tx1"/>
                </a:solidFill>
              </a:rPr>
              <a:t> </a:t>
            </a:r>
            <a:r>
              <a:rPr lang="en-GB" sz="2200" dirty="0" err="1">
                <a:solidFill>
                  <a:schemeClr val="tx1"/>
                </a:solidFill>
              </a:rPr>
              <a:t>ganan</a:t>
            </a:r>
            <a:r>
              <a:rPr lang="en-GB" sz="2200" dirty="0">
                <a:solidFill>
                  <a:schemeClr val="tx1"/>
                </a:solidFill>
              </a:rPr>
              <a:t> un </a:t>
            </a:r>
            <a:r>
              <a:rPr lang="en-GB" sz="2200" dirty="0" err="1">
                <a:solidFill>
                  <a:schemeClr val="tx1"/>
                </a:solidFill>
              </a:rPr>
              <a:t>viaje</a:t>
            </a:r>
            <a:r>
              <a:rPr lang="en-GB" sz="2200" dirty="0">
                <a:solidFill>
                  <a:schemeClr val="tx1"/>
                </a:solidFill>
              </a:rPr>
              <a:t> a Valencia.</a:t>
            </a:r>
          </a:p>
        </p:txBody>
      </p:sp>
      <p:sp>
        <p:nvSpPr>
          <p:cNvPr id="16" name="TextBox 15">
            <a:extLst>
              <a:ext uri="{FF2B5EF4-FFF2-40B4-BE49-F238E27FC236}">
                <a16:creationId xmlns:a16="http://schemas.microsoft.com/office/drawing/2014/main" id="{D19E1DD8-2AC4-1B48-83E7-852AD99FD259}"/>
              </a:ext>
            </a:extLst>
          </p:cNvPr>
          <p:cNvSpPr txBox="1"/>
          <p:nvPr/>
        </p:nvSpPr>
        <p:spPr>
          <a:xfrm>
            <a:off x="4748965" y="2961515"/>
            <a:ext cx="2745424" cy="400110"/>
          </a:xfrm>
          <a:prstGeom prst="rect">
            <a:avLst/>
          </a:prstGeom>
          <a:noFill/>
        </p:spPr>
        <p:txBody>
          <a:bodyPr wrap="square" rtlCol="0">
            <a:spAutoFit/>
          </a:bodyPr>
          <a:lstStyle/>
          <a:p>
            <a:r>
              <a:rPr lang="en-GB" sz="2000" dirty="0"/>
              <a:t>V – </a:t>
            </a:r>
            <a:r>
              <a:rPr lang="en-GB" sz="2000" dirty="0" err="1"/>
              <a:t>en</a:t>
            </a:r>
            <a:r>
              <a:rPr lang="en-GB" sz="2000" dirty="0"/>
              <a:t> </a:t>
            </a:r>
            <a:r>
              <a:rPr lang="en-GB" sz="2000" dirty="0" err="1"/>
              <a:t>todas</a:t>
            </a:r>
            <a:r>
              <a:rPr lang="en-GB" sz="2000" dirty="0"/>
              <a:t> </a:t>
            </a:r>
            <a:r>
              <a:rPr lang="en-GB" sz="2000" dirty="0" err="1"/>
              <a:t>partes</a:t>
            </a:r>
            <a:endParaRPr lang="en-ES" sz="2000" dirty="0"/>
          </a:p>
        </p:txBody>
      </p:sp>
      <p:sp>
        <p:nvSpPr>
          <p:cNvPr id="18" name="TextBox 17">
            <a:extLst>
              <a:ext uri="{FF2B5EF4-FFF2-40B4-BE49-F238E27FC236}">
                <a16:creationId xmlns:a16="http://schemas.microsoft.com/office/drawing/2014/main" id="{6E838112-82ED-5093-1520-F9D7EEC8D92A}"/>
              </a:ext>
            </a:extLst>
          </p:cNvPr>
          <p:cNvSpPr txBox="1"/>
          <p:nvPr/>
        </p:nvSpPr>
        <p:spPr>
          <a:xfrm>
            <a:off x="4748965" y="3276368"/>
            <a:ext cx="7393834" cy="400110"/>
          </a:xfrm>
          <a:prstGeom prst="rect">
            <a:avLst/>
          </a:prstGeom>
          <a:noFill/>
        </p:spPr>
        <p:txBody>
          <a:bodyPr wrap="square" rtlCol="0">
            <a:spAutoFit/>
          </a:bodyPr>
          <a:lstStyle/>
          <a:p>
            <a:r>
              <a:rPr lang="en-GB" sz="2000" dirty="0"/>
              <a:t>V – </a:t>
            </a:r>
            <a:r>
              <a:rPr lang="en-GB" sz="2000" dirty="0" err="1"/>
              <a:t>una</a:t>
            </a:r>
            <a:r>
              <a:rPr lang="en-GB" sz="2000" dirty="0"/>
              <a:t> </a:t>
            </a:r>
            <a:r>
              <a:rPr lang="en-GB" sz="2000" dirty="0" err="1"/>
              <a:t>historia</a:t>
            </a:r>
            <a:r>
              <a:rPr lang="en-GB" sz="2000" dirty="0"/>
              <a:t> </a:t>
            </a:r>
            <a:r>
              <a:rPr lang="en-GB" sz="2000" dirty="0" err="1"/>
              <a:t>muy</a:t>
            </a:r>
            <a:r>
              <a:rPr lang="en-GB" sz="2000" dirty="0"/>
              <a:t> </a:t>
            </a:r>
            <a:r>
              <a:rPr lang="en-GB" sz="2000" dirty="0" err="1"/>
              <a:t>larga</a:t>
            </a:r>
            <a:r>
              <a:rPr lang="en-GB" sz="2000" dirty="0"/>
              <a:t>/</a:t>
            </a:r>
            <a:r>
              <a:rPr lang="en-GB" sz="2000" dirty="0" err="1"/>
              <a:t>quizás</a:t>
            </a:r>
            <a:r>
              <a:rPr lang="en-GB" sz="2000" dirty="0"/>
              <a:t> </a:t>
            </a:r>
            <a:r>
              <a:rPr lang="en-GB" sz="2000" dirty="0" err="1"/>
              <a:t>trescientos</a:t>
            </a:r>
            <a:r>
              <a:rPr lang="en-GB" sz="2000" dirty="0"/>
              <a:t> </a:t>
            </a:r>
            <a:r>
              <a:rPr lang="en-GB" sz="2000" dirty="0" err="1"/>
              <a:t>años</a:t>
            </a:r>
            <a:endParaRPr lang="en-ES" sz="2000" dirty="0"/>
          </a:p>
        </p:txBody>
      </p:sp>
      <p:sp>
        <p:nvSpPr>
          <p:cNvPr id="19" name="TextBox 18">
            <a:extLst>
              <a:ext uri="{FF2B5EF4-FFF2-40B4-BE49-F238E27FC236}">
                <a16:creationId xmlns:a16="http://schemas.microsoft.com/office/drawing/2014/main" id="{FDAE1242-A012-E12E-86DE-9FD0A9396D9C}"/>
              </a:ext>
            </a:extLst>
          </p:cNvPr>
          <p:cNvSpPr txBox="1"/>
          <p:nvPr/>
        </p:nvSpPr>
        <p:spPr>
          <a:xfrm>
            <a:off x="6464874" y="3954526"/>
            <a:ext cx="3267757" cy="400110"/>
          </a:xfrm>
          <a:prstGeom prst="rect">
            <a:avLst/>
          </a:prstGeom>
          <a:noFill/>
        </p:spPr>
        <p:txBody>
          <a:bodyPr wrap="square" rtlCol="0">
            <a:spAutoFit/>
          </a:bodyPr>
          <a:lstStyle/>
          <a:p>
            <a:r>
              <a:rPr lang="en-GB" sz="2000" dirty="0"/>
              <a:t>F – </a:t>
            </a:r>
            <a:r>
              <a:rPr lang="en-GB" sz="2000" dirty="0" err="1"/>
              <a:t>personajes</a:t>
            </a:r>
            <a:r>
              <a:rPr lang="en-GB" sz="2000" dirty="0"/>
              <a:t> </a:t>
            </a:r>
            <a:r>
              <a:rPr lang="en-GB" sz="2000" dirty="0" err="1"/>
              <a:t>malos</a:t>
            </a:r>
            <a:endParaRPr lang="en-ES" sz="2000" dirty="0"/>
          </a:p>
        </p:txBody>
      </p:sp>
      <p:sp>
        <p:nvSpPr>
          <p:cNvPr id="20" name="TextBox 19">
            <a:extLst>
              <a:ext uri="{FF2B5EF4-FFF2-40B4-BE49-F238E27FC236}">
                <a16:creationId xmlns:a16="http://schemas.microsoft.com/office/drawing/2014/main" id="{14A40DC7-CDA5-BB40-B8A3-EC8CFBF6911C}"/>
              </a:ext>
            </a:extLst>
          </p:cNvPr>
          <p:cNvSpPr txBox="1"/>
          <p:nvPr/>
        </p:nvSpPr>
        <p:spPr>
          <a:xfrm>
            <a:off x="7343519" y="4336169"/>
            <a:ext cx="4105526" cy="400110"/>
          </a:xfrm>
          <a:prstGeom prst="rect">
            <a:avLst/>
          </a:prstGeom>
          <a:noFill/>
        </p:spPr>
        <p:txBody>
          <a:bodyPr wrap="square" rtlCol="0">
            <a:spAutoFit/>
          </a:bodyPr>
          <a:lstStyle/>
          <a:p>
            <a:r>
              <a:rPr lang="en-GB" sz="2000" dirty="0"/>
              <a:t>F – los </a:t>
            </a:r>
            <a:r>
              <a:rPr lang="en-GB" sz="2000" dirty="0" err="1"/>
              <a:t>personajes</a:t>
            </a:r>
            <a:endParaRPr lang="en-ES" sz="2000" dirty="0"/>
          </a:p>
        </p:txBody>
      </p:sp>
      <p:sp>
        <p:nvSpPr>
          <p:cNvPr id="21" name="TextBox 20">
            <a:extLst>
              <a:ext uri="{FF2B5EF4-FFF2-40B4-BE49-F238E27FC236}">
                <a16:creationId xmlns:a16="http://schemas.microsoft.com/office/drawing/2014/main" id="{97A569AB-839E-5BB3-A879-42F5A46CAC6D}"/>
              </a:ext>
            </a:extLst>
          </p:cNvPr>
          <p:cNvSpPr txBox="1"/>
          <p:nvPr/>
        </p:nvSpPr>
        <p:spPr>
          <a:xfrm>
            <a:off x="6585171" y="4607046"/>
            <a:ext cx="4883468" cy="400110"/>
          </a:xfrm>
          <a:prstGeom prst="rect">
            <a:avLst/>
          </a:prstGeom>
          <a:noFill/>
        </p:spPr>
        <p:txBody>
          <a:bodyPr wrap="square" rtlCol="0">
            <a:spAutoFit/>
          </a:bodyPr>
          <a:lstStyle/>
          <a:p>
            <a:r>
              <a:rPr lang="en-GB" sz="2000" dirty="0"/>
              <a:t>F – </a:t>
            </a:r>
            <a:r>
              <a:rPr lang="en-GB" sz="2000" dirty="0" err="1"/>
              <a:t>algunas</a:t>
            </a:r>
            <a:r>
              <a:rPr lang="en-GB" sz="2000" dirty="0"/>
              <a:t> </a:t>
            </a:r>
            <a:r>
              <a:rPr lang="en-GB" sz="2000" dirty="0" err="1"/>
              <a:t>Fallas</a:t>
            </a:r>
            <a:r>
              <a:rPr lang="en-GB" sz="2000" dirty="0"/>
              <a:t> </a:t>
            </a:r>
            <a:r>
              <a:rPr lang="en-GB" sz="2000" dirty="0" err="1"/>
              <a:t>ganan</a:t>
            </a:r>
            <a:r>
              <a:rPr lang="en-GB" sz="2000" dirty="0"/>
              <a:t> un </a:t>
            </a:r>
            <a:r>
              <a:rPr lang="en-GB" sz="2000" dirty="0" err="1"/>
              <a:t>premio</a:t>
            </a:r>
            <a:endParaRPr lang="en-ES" sz="2000" dirty="0"/>
          </a:p>
        </p:txBody>
      </p:sp>
      <p:sp>
        <p:nvSpPr>
          <p:cNvPr id="22" name="TextBox 21">
            <a:extLst>
              <a:ext uri="{FF2B5EF4-FFF2-40B4-BE49-F238E27FC236}">
                <a16:creationId xmlns:a16="http://schemas.microsoft.com/office/drawing/2014/main" id="{3B752449-C7CC-0F47-C16E-739D96E1CB18}"/>
              </a:ext>
            </a:extLst>
          </p:cNvPr>
          <p:cNvSpPr txBox="1"/>
          <p:nvPr/>
        </p:nvSpPr>
        <p:spPr>
          <a:xfrm>
            <a:off x="7967043" y="3599245"/>
            <a:ext cx="4201297" cy="707886"/>
          </a:xfrm>
          <a:prstGeom prst="rect">
            <a:avLst/>
          </a:prstGeom>
          <a:noFill/>
        </p:spPr>
        <p:txBody>
          <a:bodyPr wrap="square" rtlCol="0">
            <a:spAutoFit/>
          </a:bodyPr>
          <a:lstStyle/>
          <a:p>
            <a:pPr algn="r"/>
            <a:r>
              <a:rPr lang="en-GB" sz="2000" dirty="0"/>
              <a:t>V – no </a:t>
            </a:r>
            <a:r>
              <a:rPr lang="en-GB" sz="2000" dirty="0" err="1"/>
              <a:t>sabemos</a:t>
            </a:r>
            <a:r>
              <a:rPr lang="en-GB" sz="2000" dirty="0"/>
              <a:t> </a:t>
            </a:r>
            <a:r>
              <a:rPr lang="en-GB" sz="2000" dirty="0" err="1"/>
              <a:t>mucho</a:t>
            </a:r>
            <a:r>
              <a:rPr lang="en-GB" sz="2000" dirty="0"/>
              <a:t> </a:t>
            </a:r>
            <a:r>
              <a:rPr lang="en-GB" sz="2000" dirty="0" err="1"/>
              <a:t>sobre</a:t>
            </a:r>
            <a:r>
              <a:rPr lang="en-GB" sz="2000" dirty="0"/>
              <a:t> </a:t>
            </a:r>
            <a:r>
              <a:rPr lang="en-GB" sz="2000" dirty="0" err="1"/>
              <a:t>su</a:t>
            </a:r>
            <a:r>
              <a:rPr lang="en-GB" sz="2000" dirty="0"/>
              <a:t> </a:t>
            </a:r>
            <a:r>
              <a:rPr lang="en-GB" sz="2000" dirty="0" err="1"/>
              <a:t>origen</a:t>
            </a:r>
            <a:endParaRPr lang="en-ES" sz="2000" dirty="0"/>
          </a:p>
        </p:txBody>
      </p:sp>
    </p:spTree>
    <p:extLst>
      <p:ext uri="{BB962C8B-B14F-4D97-AF65-F5344CB8AC3E}">
        <p14:creationId xmlns:p14="http://schemas.microsoft.com/office/powerpoint/2010/main" val="210089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15" grpId="0" animBg="1"/>
      <p:bldP spid="16" grpId="0"/>
      <p:bldP spid="18" grpId="0"/>
      <p:bldP spid="19" grpId="0"/>
      <p:bldP spid="20" grpId="0"/>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716" name="Google Shape;716;p15"/>
          <p:cNvGraphicFramePr/>
          <p:nvPr/>
        </p:nvGraphicFramePr>
        <p:xfrm>
          <a:off x="357979" y="923860"/>
          <a:ext cx="11550650" cy="5370510"/>
        </p:xfrm>
        <a:graphic>
          <a:graphicData uri="http://schemas.openxmlformats.org/drawingml/2006/table">
            <a:tbl>
              <a:tblPr firstRow="1" bandRow="1">
                <a:noFill/>
              </a:tblPr>
              <a:tblGrid>
                <a:gridCol w="11550650">
                  <a:extLst>
                    <a:ext uri="{9D8B030D-6E8A-4147-A177-3AD203B41FA5}">
                      <a16:colId xmlns:a16="http://schemas.microsoft.com/office/drawing/2014/main" val="20000"/>
                    </a:ext>
                  </a:extLst>
                </a:gridCol>
              </a:tblGrid>
              <a:tr h="435875">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t>Escribe las </a:t>
                      </a:r>
                      <a:r>
                        <a:rPr lang="en-GB" sz="2400" u="none" strike="noStrike" cap="none" dirty="0" err="1"/>
                        <a:t>frases</a:t>
                      </a:r>
                      <a:r>
                        <a:rPr lang="en-GB" sz="2400" u="none" strike="noStrike" cap="none" dirty="0"/>
                        <a:t> </a:t>
                      </a:r>
                      <a:r>
                        <a:rPr lang="en-GB" sz="2400" u="none" strike="noStrike" cap="none" dirty="0" err="1"/>
                        <a:t>en</a:t>
                      </a:r>
                      <a:r>
                        <a:rPr lang="en-GB" sz="2400" u="none" strike="noStrike" cap="none" dirty="0"/>
                        <a:t> </a:t>
                      </a:r>
                      <a:r>
                        <a:rPr lang="en-GB" sz="2400" u="none" strike="noStrike" cap="none" dirty="0" err="1"/>
                        <a:t>español</a:t>
                      </a:r>
                      <a:r>
                        <a:rPr lang="en-GB" sz="2400" u="none" strike="noStrike" cap="none" dirty="0"/>
                        <a:t>.</a:t>
                      </a:r>
                      <a:endParaRPr sz="1600" u="none" strike="noStrike" cap="none" dirty="0"/>
                    </a:p>
                  </a:txBody>
                  <a:tcPr marL="91450" marR="91450" marT="45725" marB="45725" anchor="ctr"/>
                </a:tc>
                <a:extLst>
                  <a:ext uri="{0D108BD9-81ED-4DB2-BD59-A6C34878D82A}">
                    <a16:rowId xmlns:a16="http://schemas.microsoft.com/office/drawing/2014/main" val="10000"/>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1. </a:t>
                      </a:r>
                      <a:r>
                        <a:rPr lang="en-GB" sz="2000" u="sng" strike="noStrike" cap="none" dirty="0"/>
                        <a:t>I visited </a:t>
                      </a:r>
                      <a:r>
                        <a:rPr lang="en-GB" sz="2000" u="none" strike="noStrike" cap="none" dirty="0"/>
                        <a:t>the city of Valencia in March.</a:t>
                      </a:r>
                      <a:endParaRPr sz="1400" u="none" strike="noStrike" cap="none" dirty="0"/>
                    </a:p>
                  </a:txBody>
                  <a:tcPr marL="91450" marR="91450" marT="45725" marB="45725"/>
                </a:tc>
                <a:extLst>
                  <a:ext uri="{0D108BD9-81ED-4DB2-BD59-A6C34878D82A}">
                    <a16:rowId xmlns:a16="http://schemas.microsoft.com/office/drawing/2014/main" val="10001"/>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2. My mother </a:t>
                      </a:r>
                      <a:r>
                        <a:rPr lang="en-GB" sz="2000" u="sng" strike="noStrike" cap="none" dirty="0"/>
                        <a:t>reserved</a:t>
                      </a:r>
                      <a:r>
                        <a:rPr lang="en-GB" sz="2000" u="none" strike="noStrike" cap="none" dirty="0"/>
                        <a:t> RENFE tickets.</a:t>
                      </a:r>
                      <a:endParaRPr sz="1400" u="none" strike="noStrike" cap="none" dirty="0"/>
                    </a:p>
                  </a:txBody>
                  <a:tcPr marL="91450" marR="91450" marT="45725" marB="45725"/>
                </a:tc>
                <a:extLst>
                  <a:ext uri="{0D108BD9-81ED-4DB2-BD59-A6C34878D82A}">
                    <a16:rowId xmlns:a16="http://schemas.microsoft.com/office/drawing/2014/main" val="10002"/>
                  </a:ext>
                </a:extLst>
              </a:tr>
              <a:tr h="701900">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t>3. </a:t>
                      </a:r>
                      <a:r>
                        <a:rPr lang="en-US" sz="2000" u="none" strike="noStrike" cap="none" dirty="0"/>
                        <a:t>My father </a:t>
                      </a:r>
                      <a:r>
                        <a:rPr lang="en-US" sz="2000" u="sng" strike="noStrike" cap="none" dirty="0"/>
                        <a:t>found</a:t>
                      </a:r>
                      <a:r>
                        <a:rPr lang="en-US" sz="2000" u="none" strike="noStrike" cap="none" dirty="0"/>
                        <a:t> a hotel with a </a:t>
                      </a:r>
                      <a:r>
                        <a:rPr lang="en-US" sz="2000" u="sng" strike="noStrike" cap="none" dirty="0"/>
                        <a:t>good</a:t>
                      </a:r>
                      <a:r>
                        <a:rPr lang="en-US" sz="2000" u="none" strike="noStrike" cap="none" dirty="0"/>
                        <a:t> restaurant. </a:t>
                      </a:r>
                      <a:endParaRPr sz="1400" u="none" strike="noStrike" cap="none" dirty="0"/>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4. It had </a:t>
                      </a:r>
                      <a:r>
                        <a:rPr lang="en-GB" sz="2000" u="sng" strike="noStrike" cap="none" dirty="0"/>
                        <a:t>some </a:t>
                      </a:r>
                      <a:r>
                        <a:rPr lang="en-GB" sz="2000" u="none" strike="noStrike" cap="none" dirty="0"/>
                        <a:t>very pretty views</a:t>
                      </a:r>
                      <a:endParaRPr sz="1400" u="none" strike="noStrike" cap="none" dirty="0"/>
                    </a:p>
                  </a:txBody>
                  <a:tcPr marL="91450" marR="91450" marT="45725" marB="45725"/>
                </a:tc>
                <a:extLst>
                  <a:ext uri="{0D108BD9-81ED-4DB2-BD59-A6C34878D82A}">
                    <a16:rowId xmlns:a16="http://schemas.microsoft.com/office/drawing/2014/main" val="10004"/>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5. </a:t>
                      </a:r>
                      <a:r>
                        <a:rPr lang="en-GB" sz="2000" u="sng" strike="noStrike" cap="none" dirty="0"/>
                        <a:t>Did you look </a:t>
                      </a:r>
                      <a:r>
                        <a:rPr lang="en-GB" sz="2000" u="none" strike="noStrike" cap="none" dirty="0"/>
                        <a:t>at </a:t>
                      </a:r>
                      <a:r>
                        <a:rPr lang="en-GB" sz="2000" u="sng" strike="noStrike" cap="none" dirty="0"/>
                        <a:t>some of</a:t>
                      </a:r>
                      <a:r>
                        <a:rPr lang="en-GB" sz="2000" u="none" strike="noStrike" cap="none" dirty="0"/>
                        <a:t> my photos on Facebook?</a:t>
                      </a:r>
                      <a:endParaRPr sz="1400" u="none" strike="noStrike" cap="none" dirty="0"/>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6. </a:t>
                      </a:r>
                      <a:r>
                        <a:rPr lang="en-GB" sz="2000" u="sng" strike="noStrike" cap="none" dirty="0"/>
                        <a:t>Did you try</a:t>
                      </a:r>
                      <a:r>
                        <a:rPr lang="en-GB" sz="2000" u="none" strike="noStrike" cap="none" dirty="0"/>
                        <a:t> </a:t>
                      </a:r>
                      <a:r>
                        <a:rPr lang="en-GB" sz="2000" u="sng" strike="noStrike" cap="none" dirty="0"/>
                        <a:t>any</a:t>
                      </a:r>
                      <a:r>
                        <a:rPr lang="en-GB" sz="2000" u="none" strike="noStrike" cap="none" dirty="0"/>
                        <a:t> well-known dish from Valencia? </a:t>
                      </a:r>
                      <a:endParaRPr sz="1400" u="none" strike="noStrike" cap="none" dirty="0"/>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7</a:t>
                      </a:r>
                      <a:r>
                        <a:rPr lang="en-GB" sz="2000" u="sng" strike="noStrike" cap="none" dirty="0"/>
                        <a:t>. He ate for lunch</a:t>
                      </a:r>
                      <a:r>
                        <a:rPr lang="en-GB" sz="2000" u="none" strike="noStrike" cap="none" dirty="0"/>
                        <a:t> the fish, but </a:t>
                      </a:r>
                      <a:r>
                        <a:rPr lang="en-GB" sz="2000" b="0" u="sng" strike="noStrike" cap="none" dirty="0"/>
                        <a:t>I tried </a:t>
                      </a:r>
                      <a:r>
                        <a:rPr lang="en-GB" sz="2000" u="none" strike="noStrike" cap="none" dirty="0"/>
                        <a:t>the traditional paella.</a:t>
                      </a:r>
                      <a:endParaRPr sz="1400" u="none" strike="noStrike" cap="none" dirty="0"/>
                    </a:p>
                  </a:txBody>
                  <a:tcPr marL="91450" marR="91450" marT="45725" marB="45725"/>
                </a:tc>
                <a:extLst>
                  <a:ext uri="{0D108BD9-81ED-4DB2-BD59-A6C34878D82A}">
                    <a16:rowId xmlns:a16="http://schemas.microsoft.com/office/drawing/2014/main" val="10007"/>
                  </a:ext>
                </a:extLst>
              </a:tr>
            </a:tbl>
          </a:graphicData>
        </a:graphic>
      </p:graphicFrame>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escribir</a:t>
            </a:r>
            <a:endParaRPr sz="2000" b="1" i="0" u="none" strike="noStrike" cap="none" dirty="0">
              <a:solidFill>
                <a:schemeClr val="lt1"/>
              </a:solidFill>
              <a:latin typeface="Century Gothic"/>
              <a:ea typeface="Century Gothic"/>
              <a:cs typeface="Century Gothic"/>
              <a:sym typeface="Century Gothic"/>
            </a:endParaRPr>
          </a:p>
        </p:txBody>
      </p:sp>
      <p:sp>
        <p:nvSpPr>
          <p:cNvPr id="717" name="Google Shape;717;p15"/>
          <p:cNvSpPr txBox="1"/>
          <p:nvPr/>
        </p:nvSpPr>
        <p:spPr>
          <a:xfrm>
            <a:off x="614363" y="1628521"/>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u="sng" dirty="0" err="1">
                <a:solidFill>
                  <a:schemeClr val="dk1"/>
                </a:solidFill>
                <a:latin typeface="Century Gothic"/>
                <a:ea typeface="Century Gothic"/>
                <a:cs typeface="Century Gothic"/>
                <a:sym typeface="Century Gothic"/>
              </a:rPr>
              <a:t>Visité</a:t>
            </a:r>
            <a:r>
              <a:rPr lang="en-GB" sz="2000" b="1" dirty="0">
                <a:solidFill>
                  <a:schemeClr val="dk1"/>
                </a:solidFill>
                <a:latin typeface="Century Gothic"/>
                <a:ea typeface="Century Gothic"/>
                <a:cs typeface="Century Gothic"/>
                <a:sym typeface="Century Gothic"/>
              </a:rPr>
              <a:t> la ciudad de Valencia </a:t>
            </a:r>
            <a:r>
              <a:rPr lang="en-GB" sz="2000" b="1" dirty="0" err="1">
                <a:solidFill>
                  <a:schemeClr val="dk1"/>
                </a:solidFill>
                <a:latin typeface="Century Gothic"/>
                <a:ea typeface="Century Gothic"/>
                <a:cs typeface="Century Gothic"/>
                <a:sym typeface="Century Gothic"/>
              </a:rPr>
              <a:t>en</a:t>
            </a:r>
            <a:r>
              <a:rPr lang="en-GB" sz="2000" b="1" dirty="0">
                <a:solidFill>
                  <a:schemeClr val="dk1"/>
                </a:solidFill>
                <a:latin typeface="Century Gothic"/>
                <a:ea typeface="Century Gothic"/>
                <a:cs typeface="Century Gothic"/>
                <a:sym typeface="Century Gothic"/>
              </a:rPr>
              <a:t> </a:t>
            </a:r>
            <a:r>
              <a:rPr lang="en-GB" sz="2000" b="1" dirty="0" err="1">
                <a:solidFill>
                  <a:schemeClr val="dk1"/>
                </a:solidFill>
                <a:latin typeface="Century Gothic"/>
                <a:ea typeface="Century Gothic"/>
                <a:cs typeface="Century Gothic"/>
                <a:sym typeface="Century Gothic"/>
              </a:rPr>
              <a:t>marzo</a:t>
            </a:r>
            <a:r>
              <a:rPr lang="en-GB" sz="2000" b="1" i="0" u="none" strike="noStrike" cap="none" dirty="0">
                <a:solidFill>
                  <a:schemeClr val="dk1"/>
                </a:solidFill>
                <a:latin typeface="Century Gothic"/>
                <a:ea typeface="Century Gothic"/>
                <a:cs typeface="Century Gothic"/>
                <a:sym typeface="Century Gothic"/>
              </a:rPr>
              <a:t>.</a:t>
            </a:r>
            <a:endParaRPr sz="2000" b="1" i="0" u="none" strike="noStrike" cap="none" dirty="0">
              <a:solidFill>
                <a:schemeClr val="dk1"/>
              </a:solidFill>
              <a:latin typeface="Century Gothic"/>
              <a:ea typeface="Century Gothic"/>
              <a:cs typeface="Century Gothic"/>
              <a:sym typeface="Century Gothic"/>
            </a:endParaRPr>
          </a:p>
        </p:txBody>
      </p:sp>
      <p:sp>
        <p:nvSpPr>
          <p:cNvPr id="718" name="Google Shape;718;p15"/>
          <p:cNvSpPr txBox="1"/>
          <p:nvPr/>
        </p:nvSpPr>
        <p:spPr>
          <a:xfrm>
            <a:off x="614363" y="3767672"/>
            <a:ext cx="9553574" cy="400110"/>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s-ES" sz="2000" b="1" dirty="0">
                <a:solidFill>
                  <a:schemeClr val="dk1"/>
                </a:solidFill>
                <a:ea typeface="Century Gothic"/>
                <a:cs typeface="Century Gothic"/>
                <a:sym typeface="Century Gothic"/>
              </a:rPr>
              <a:t>Tenía </a:t>
            </a:r>
            <a:r>
              <a:rPr lang="es-ES" sz="2000" b="1" u="sng" dirty="0">
                <a:solidFill>
                  <a:schemeClr val="dk1"/>
                </a:solidFill>
                <a:ea typeface="Century Gothic"/>
                <a:cs typeface="Century Gothic"/>
                <a:sym typeface="Century Gothic"/>
              </a:rPr>
              <a:t>algunas vistas</a:t>
            </a:r>
            <a:r>
              <a:rPr lang="es-ES" sz="2000" b="1" dirty="0">
                <a:solidFill>
                  <a:schemeClr val="dk1"/>
                </a:solidFill>
                <a:ea typeface="Century Gothic"/>
                <a:cs typeface="Century Gothic"/>
                <a:sym typeface="Century Gothic"/>
              </a:rPr>
              <a:t> muy bonitas.</a:t>
            </a:r>
          </a:p>
        </p:txBody>
      </p:sp>
      <p:sp>
        <p:nvSpPr>
          <p:cNvPr id="719" name="Google Shape;719;p15"/>
          <p:cNvSpPr txBox="1"/>
          <p:nvPr/>
        </p:nvSpPr>
        <p:spPr>
          <a:xfrm>
            <a:off x="614363" y="2356152"/>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dirty="0">
                <a:solidFill>
                  <a:schemeClr val="dk1"/>
                </a:solidFill>
                <a:latin typeface="Century Gothic"/>
                <a:ea typeface="Century Gothic"/>
                <a:cs typeface="Century Gothic"/>
                <a:sym typeface="Century Gothic"/>
              </a:rPr>
              <a:t>Mi </a:t>
            </a:r>
            <a:r>
              <a:rPr lang="en-GB" sz="2000" b="1" i="0" u="none" strike="noStrike" cap="none" dirty="0" err="1">
                <a:solidFill>
                  <a:schemeClr val="dk1"/>
                </a:solidFill>
                <a:latin typeface="Century Gothic"/>
                <a:ea typeface="Century Gothic"/>
                <a:cs typeface="Century Gothic"/>
                <a:sym typeface="Century Gothic"/>
              </a:rPr>
              <a:t>madre</a:t>
            </a:r>
            <a:r>
              <a:rPr lang="en-GB" sz="2000" b="1" i="0" u="none" strike="noStrike" cap="none" dirty="0">
                <a:solidFill>
                  <a:schemeClr val="dk1"/>
                </a:solidFill>
                <a:latin typeface="Century Gothic"/>
                <a:ea typeface="Century Gothic"/>
                <a:cs typeface="Century Gothic"/>
                <a:sym typeface="Century Gothic"/>
              </a:rPr>
              <a:t> </a:t>
            </a:r>
            <a:r>
              <a:rPr lang="en-GB" sz="2000" b="1" i="0" u="sng" strike="noStrike" cap="none" dirty="0" err="1">
                <a:solidFill>
                  <a:schemeClr val="dk1"/>
                </a:solidFill>
                <a:latin typeface="Century Gothic"/>
                <a:ea typeface="Century Gothic"/>
                <a:cs typeface="Century Gothic"/>
                <a:sym typeface="Century Gothic"/>
              </a:rPr>
              <a:t>reservó</a:t>
            </a:r>
            <a:r>
              <a:rPr lang="en-GB" sz="2000" b="1" i="0" u="none" strike="noStrike" cap="none" dirty="0">
                <a:solidFill>
                  <a:schemeClr val="dk1"/>
                </a:solidFill>
                <a:latin typeface="Century Gothic"/>
                <a:ea typeface="Century Gothic"/>
                <a:cs typeface="Century Gothic"/>
                <a:sym typeface="Century Gothic"/>
              </a:rPr>
              <a:t> </a:t>
            </a:r>
            <a:r>
              <a:rPr lang="en-GB" sz="2000" b="1" i="0" u="none" strike="noStrike" cap="none" dirty="0" err="1">
                <a:solidFill>
                  <a:schemeClr val="dk1"/>
                </a:solidFill>
                <a:latin typeface="Century Gothic"/>
                <a:ea typeface="Century Gothic"/>
                <a:cs typeface="Century Gothic"/>
                <a:sym typeface="Century Gothic"/>
              </a:rPr>
              <a:t>billetes</a:t>
            </a:r>
            <a:r>
              <a:rPr lang="en-GB" sz="2000" b="1" i="0" u="none" strike="noStrike" cap="none" dirty="0">
                <a:solidFill>
                  <a:schemeClr val="dk1"/>
                </a:solidFill>
                <a:latin typeface="Century Gothic"/>
                <a:ea typeface="Century Gothic"/>
                <a:cs typeface="Century Gothic"/>
                <a:sym typeface="Century Gothic"/>
              </a:rPr>
              <a:t> de RENFE.</a:t>
            </a:r>
            <a:endParaRPr sz="2000" b="1" i="0" u="none" strike="noStrike" cap="none" dirty="0">
              <a:solidFill>
                <a:schemeClr val="dk1"/>
              </a:solidFill>
              <a:latin typeface="Century Gothic"/>
              <a:ea typeface="Century Gothic"/>
              <a:cs typeface="Century Gothic"/>
              <a:sym typeface="Century Gothic"/>
            </a:endParaRPr>
          </a:p>
        </p:txBody>
      </p:sp>
      <p:sp>
        <p:nvSpPr>
          <p:cNvPr id="720" name="Google Shape;720;p15"/>
          <p:cNvSpPr txBox="1"/>
          <p:nvPr/>
        </p:nvSpPr>
        <p:spPr>
          <a:xfrm>
            <a:off x="573882" y="3063581"/>
            <a:ext cx="9553574" cy="400110"/>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s-ES" sz="2000" b="1" dirty="0">
                <a:solidFill>
                  <a:schemeClr val="dk1"/>
                </a:solidFill>
                <a:ea typeface="Century Gothic"/>
                <a:cs typeface="Century Gothic"/>
                <a:sym typeface="Century Gothic"/>
              </a:rPr>
              <a:t>Mi padre </a:t>
            </a:r>
            <a:r>
              <a:rPr lang="es-ES" sz="2000" b="1" u="sng" dirty="0">
                <a:solidFill>
                  <a:schemeClr val="dk1"/>
                </a:solidFill>
                <a:ea typeface="Century Gothic"/>
                <a:cs typeface="Century Gothic"/>
                <a:sym typeface="Century Gothic"/>
              </a:rPr>
              <a:t>encontró</a:t>
            </a:r>
            <a:r>
              <a:rPr lang="es-ES" sz="2000" b="1" dirty="0">
                <a:solidFill>
                  <a:schemeClr val="dk1"/>
                </a:solidFill>
                <a:ea typeface="Century Gothic"/>
                <a:cs typeface="Century Gothic"/>
                <a:sym typeface="Century Gothic"/>
              </a:rPr>
              <a:t> un hotel con un </a:t>
            </a:r>
            <a:r>
              <a:rPr lang="es-ES" sz="2000" b="1" u="sng" dirty="0">
                <a:solidFill>
                  <a:schemeClr val="dk1"/>
                </a:solidFill>
                <a:ea typeface="Century Gothic"/>
                <a:cs typeface="Century Gothic"/>
                <a:sym typeface="Century Gothic"/>
              </a:rPr>
              <a:t>buen</a:t>
            </a:r>
            <a:r>
              <a:rPr lang="es-ES" sz="2000" b="1" dirty="0">
                <a:solidFill>
                  <a:schemeClr val="dk1"/>
                </a:solidFill>
                <a:ea typeface="Century Gothic"/>
                <a:cs typeface="Century Gothic"/>
                <a:sym typeface="Century Gothic"/>
              </a:rPr>
              <a:t> restaurante</a:t>
            </a:r>
            <a:endParaRPr sz="2000" b="1" i="0" u="none" strike="noStrike" cap="none" dirty="0">
              <a:solidFill>
                <a:schemeClr val="dk1"/>
              </a:solidFill>
              <a:latin typeface="Century Gothic"/>
              <a:ea typeface="Century Gothic"/>
              <a:cs typeface="Century Gothic"/>
              <a:sym typeface="Century Gothic"/>
            </a:endParaRPr>
          </a:p>
        </p:txBody>
      </p:sp>
      <p:sp>
        <p:nvSpPr>
          <p:cNvPr id="721" name="Google Shape;721;p15"/>
          <p:cNvSpPr txBox="1"/>
          <p:nvPr/>
        </p:nvSpPr>
        <p:spPr>
          <a:xfrm>
            <a:off x="573882" y="4471763"/>
            <a:ext cx="11294267" cy="400110"/>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GB" sz="2000" b="1" dirty="0">
                <a:solidFill>
                  <a:schemeClr val="dk1"/>
                </a:solidFill>
                <a:ea typeface="Century Gothic"/>
                <a:cs typeface="Century Gothic"/>
                <a:sym typeface="Century Gothic"/>
              </a:rPr>
              <a:t>¿</a:t>
            </a:r>
            <a:r>
              <a:rPr lang="en-GB" sz="2000" b="1" u="sng" dirty="0" err="1">
                <a:solidFill>
                  <a:schemeClr val="dk1"/>
                </a:solidFill>
                <a:ea typeface="Century Gothic"/>
                <a:cs typeface="Century Gothic"/>
                <a:sym typeface="Century Gothic"/>
              </a:rPr>
              <a:t>Miraste</a:t>
            </a:r>
            <a:r>
              <a:rPr lang="en-GB" sz="2000" b="1" dirty="0">
                <a:solidFill>
                  <a:schemeClr val="dk1"/>
                </a:solidFill>
                <a:ea typeface="Century Gothic"/>
                <a:cs typeface="Century Gothic"/>
                <a:sym typeface="Century Gothic"/>
              </a:rPr>
              <a:t> </a:t>
            </a:r>
            <a:r>
              <a:rPr lang="en-GB" sz="2000" b="1" u="sng" dirty="0" err="1">
                <a:solidFill>
                  <a:schemeClr val="dk1"/>
                </a:solidFill>
                <a:ea typeface="Century Gothic"/>
                <a:cs typeface="Century Gothic"/>
                <a:sym typeface="Century Gothic"/>
              </a:rPr>
              <a:t>algunas</a:t>
            </a:r>
            <a:r>
              <a:rPr lang="en-GB" sz="2000" b="1" u="sng" dirty="0">
                <a:solidFill>
                  <a:schemeClr val="dk1"/>
                </a:solidFill>
                <a:ea typeface="Century Gothic"/>
                <a:cs typeface="Century Gothic"/>
                <a:sym typeface="Century Gothic"/>
              </a:rPr>
              <a:t> de </a:t>
            </a:r>
            <a:r>
              <a:rPr lang="en-GB" sz="2000" b="1" dirty="0">
                <a:solidFill>
                  <a:schemeClr val="dk1"/>
                </a:solidFill>
                <a:ea typeface="Century Gothic"/>
                <a:cs typeface="Century Gothic"/>
                <a:sym typeface="Century Gothic"/>
              </a:rPr>
              <a:t>mis </a:t>
            </a:r>
            <a:r>
              <a:rPr lang="en-GB" sz="2000" b="1" dirty="0" err="1">
                <a:solidFill>
                  <a:schemeClr val="dk1"/>
                </a:solidFill>
                <a:ea typeface="Century Gothic"/>
                <a:cs typeface="Century Gothic"/>
                <a:sym typeface="Century Gothic"/>
              </a:rPr>
              <a:t>fotos</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en</a:t>
            </a:r>
            <a:r>
              <a:rPr lang="en-GB" sz="2000" b="1" dirty="0">
                <a:solidFill>
                  <a:schemeClr val="dk1"/>
                </a:solidFill>
                <a:ea typeface="Century Gothic"/>
                <a:cs typeface="Century Gothic"/>
                <a:sym typeface="Century Gothic"/>
              </a:rPr>
              <a:t> Facebook?</a:t>
            </a:r>
          </a:p>
        </p:txBody>
      </p:sp>
      <p:sp>
        <p:nvSpPr>
          <p:cNvPr id="722" name="Google Shape;722;p15"/>
          <p:cNvSpPr txBox="1"/>
          <p:nvPr/>
        </p:nvSpPr>
        <p:spPr>
          <a:xfrm>
            <a:off x="614362" y="5130879"/>
            <a:ext cx="11294267" cy="400069"/>
          </a:xfrm>
          <a:prstGeom prst="rect">
            <a:avLst/>
          </a:prstGeom>
          <a:noFill/>
          <a:ln>
            <a:noFill/>
          </a:ln>
        </p:spPr>
        <p:txBody>
          <a:bodyPr spcFirstLastPara="1" wrap="square" lIns="91425" tIns="45700" rIns="91425" bIns="45700" anchor="t" anchorCtr="0">
            <a:spAutoFit/>
          </a:bodyPr>
          <a:lstStyle/>
          <a:p>
            <a:pPr>
              <a:buClr>
                <a:srgbClr val="000000"/>
              </a:buClr>
              <a:buSzPts val="2000"/>
            </a:pPr>
            <a:r>
              <a:rPr lang="en-GB" sz="2000" b="1" dirty="0">
                <a:solidFill>
                  <a:schemeClr val="dk1"/>
                </a:solidFill>
                <a:ea typeface="Century Gothic"/>
                <a:cs typeface="Century Gothic"/>
                <a:sym typeface="Century Gothic"/>
              </a:rPr>
              <a:t>¿</a:t>
            </a:r>
            <a:r>
              <a:rPr lang="en-GB" sz="2000" b="1" dirty="0" err="1">
                <a:solidFill>
                  <a:schemeClr val="dk1"/>
                </a:solidFill>
                <a:ea typeface="Century Gothic"/>
                <a:cs typeface="Century Gothic"/>
                <a:sym typeface="Century Gothic"/>
              </a:rPr>
              <a:t>Probaste</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algún</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plato</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conocido</a:t>
            </a:r>
            <a:r>
              <a:rPr lang="en-GB" sz="2000" b="1" dirty="0">
                <a:solidFill>
                  <a:schemeClr val="dk1"/>
                </a:solidFill>
                <a:ea typeface="Century Gothic"/>
                <a:cs typeface="Century Gothic"/>
                <a:sym typeface="Century Gothic"/>
              </a:rPr>
              <a:t> de Valencia?</a:t>
            </a:r>
            <a:endParaRPr lang="es-ES" sz="2000" b="1" dirty="0">
              <a:solidFill>
                <a:schemeClr val="dk1"/>
              </a:solidFill>
              <a:ea typeface="Century Gothic"/>
              <a:cs typeface="Century Gothic"/>
              <a:sym typeface="Century Gothic"/>
            </a:endParaRPr>
          </a:p>
        </p:txBody>
      </p:sp>
      <p:sp>
        <p:nvSpPr>
          <p:cNvPr id="723" name="Google Shape;723;p15"/>
          <p:cNvSpPr txBox="1"/>
          <p:nvPr/>
        </p:nvSpPr>
        <p:spPr>
          <a:xfrm>
            <a:off x="486170" y="5879945"/>
            <a:ext cx="112942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u="sng" dirty="0" err="1">
                <a:solidFill>
                  <a:schemeClr val="dk1"/>
                </a:solidFill>
                <a:latin typeface="Century Gothic"/>
                <a:ea typeface="Century Gothic"/>
                <a:cs typeface="Century Gothic"/>
                <a:sym typeface="Century Gothic"/>
              </a:rPr>
              <a:t>Él</a:t>
            </a:r>
            <a:r>
              <a:rPr lang="en-GB" sz="2000" b="1" u="sng" dirty="0">
                <a:solidFill>
                  <a:schemeClr val="dk1"/>
                </a:solidFill>
                <a:latin typeface="Century Gothic"/>
                <a:ea typeface="Century Gothic"/>
                <a:cs typeface="Century Gothic"/>
                <a:sym typeface="Century Gothic"/>
              </a:rPr>
              <a:t> </a:t>
            </a:r>
            <a:r>
              <a:rPr lang="en-GB" sz="2000" b="1" u="sng" dirty="0" err="1">
                <a:solidFill>
                  <a:schemeClr val="dk1"/>
                </a:solidFill>
                <a:latin typeface="Century Gothic"/>
                <a:ea typeface="Century Gothic"/>
                <a:cs typeface="Century Gothic"/>
                <a:sym typeface="Century Gothic"/>
              </a:rPr>
              <a:t>almorzó</a:t>
            </a:r>
            <a:r>
              <a:rPr lang="en-GB" sz="2000" b="1" dirty="0">
                <a:solidFill>
                  <a:schemeClr val="dk1"/>
                </a:solidFill>
                <a:latin typeface="Century Gothic"/>
                <a:ea typeface="Century Gothic"/>
                <a:cs typeface="Century Gothic"/>
                <a:sym typeface="Century Gothic"/>
              </a:rPr>
              <a:t> el </a:t>
            </a:r>
            <a:r>
              <a:rPr lang="en-GB" sz="2000" b="1" dirty="0" err="1">
                <a:solidFill>
                  <a:schemeClr val="dk1"/>
                </a:solidFill>
                <a:latin typeface="Century Gothic"/>
                <a:ea typeface="Century Gothic"/>
                <a:cs typeface="Century Gothic"/>
                <a:sym typeface="Century Gothic"/>
              </a:rPr>
              <a:t>pescado</a:t>
            </a:r>
            <a:r>
              <a:rPr lang="en-GB" sz="2000" b="1" dirty="0">
                <a:solidFill>
                  <a:schemeClr val="dk1"/>
                </a:solidFill>
                <a:latin typeface="Century Gothic"/>
                <a:ea typeface="Century Gothic"/>
                <a:cs typeface="Century Gothic"/>
                <a:sym typeface="Century Gothic"/>
              </a:rPr>
              <a:t>, </a:t>
            </a:r>
            <a:r>
              <a:rPr lang="en-GB" sz="2000" b="1" dirty="0" err="1">
                <a:solidFill>
                  <a:schemeClr val="dk1"/>
                </a:solidFill>
                <a:latin typeface="Century Gothic"/>
                <a:ea typeface="Century Gothic"/>
                <a:cs typeface="Century Gothic"/>
                <a:sym typeface="Century Gothic"/>
              </a:rPr>
              <a:t>pero</a:t>
            </a:r>
            <a:r>
              <a:rPr lang="en-GB" sz="2000" b="1" dirty="0">
                <a:solidFill>
                  <a:schemeClr val="dk1"/>
                </a:solidFill>
                <a:latin typeface="Century Gothic"/>
                <a:ea typeface="Century Gothic"/>
                <a:cs typeface="Century Gothic"/>
                <a:sym typeface="Century Gothic"/>
              </a:rPr>
              <a:t> </a:t>
            </a:r>
            <a:r>
              <a:rPr lang="en-GB" sz="2000" b="1" u="sng" dirty="0" err="1">
                <a:solidFill>
                  <a:schemeClr val="dk1"/>
                </a:solidFill>
                <a:latin typeface="Century Gothic"/>
                <a:ea typeface="Century Gothic"/>
                <a:cs typeface="Century Gothic"/>
                <a:sym typeface="Century Gothic"/>
              </a:rPr>
              <a:t>yo</a:t>
            </a:r>
            <a:r>
              <a:rPr lang="en-GB" sz="2000" b="1" u="sng" dirty="0">
                <a:solidFill>
                  <a:schemeClr val="dk1"/>
                </a:solidFill>
                <a:latin typeface="Century Gothic"/>
                <a:ea typeface="Century Gothic"/>
                <a:cs typeface="Century Gothic"/>
                <a:sym typeface="Century Gothic"/>
              </a:rPr>
              <a:t> </a:t>
            </a:r>
            <a:r>
              <a:rPr lang="en-GB" sz="2000" b="1" u="sng" dirty="0" err="1">
                <a:solidFill>
                  <a:schemeClr val="dk1"/>
                </a:solidFill>
                <a:latin typeface="Century Gothic"/>
                <a:ea typeface="Century Gothic"/>
                <a:cs typeface="Century Gothic"/>
                <a:sym typeface="Century Gothic"/>
              </a:rPr>
              <a:t>probé</a:t>
            </a:r>
            <a:r>
              <a:rPr lang="en-GB" sz="2000" b="1" dirty="0">
                <a:solidFill>
                  <a:schemeClr val="dk1"/>
                </a:solidFill>
                <a:latin typeface="Century Gothic"/>
                <a:ea typeface="Century Gothic"/>
                <a:cs typeface="Century Gothic"/>
                <a:sym typeface="Century Gothic"/>
              </a:rPr>
              <a:t> la paella </a:t>
            </a:r>
            <a:r>
              <a:rPr lang="en-GB" sz="2000" b="1" dirty="0" err="1">
                <a:solidFill>
                  <a:schemeClr val="dk1"/>
                </a:solidFill>
                <a:latin typeface="Century Gothic"/>
                <a:ea typeface="Century Gothic"/>
                <a:cs typeface="Century Gothic"/>
                <a:sym typeface="Century Gothic"/>
              </a:rPr>
              <a:t>tradicional</a:t>
            </a:r>
            <a:r>
              <a:rPr lang="en-GB" sz="2000" b="1" dirty="0">
                <a:solidFill>
                  <a:schemeClr val="dk1"/>
                </a:solidFill>
                <a:latin typeface="Century Gothic"/>
                <a:ea typeface="Century Gothic"/>
                <a:cs typeface="Century Gothic"/>
                <a:sym typeface="Century Gothic"/>
              </a:rPr>
              <a:t>.</a:t>
            </a:r>
            <a:endParaRPr sz="2000" b="1" i="0" u="none" strike="noStrike" cap="none" dirty="0">
              <a:solidFill>
                <a:schemeClr val="dk1"/>
              </a:solidFill>
              <a:latin typeface="Century Gothic"/>
              <a:ea typeface="Century Gothic"/>
              <a:cs typeface="Century Gothic"/>
              <a:sym typeface="Century Gothic"/>
            </a:endParaRP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0" y="213557"/>
            <a:ext cx="5883442" cy="647577"/>
          </a:xfrm>
        </p:spPr>
        <p:txBody>
          <a:bodyPr>
            <a:normAutofit/>
          </a:bodyPr>
          <a:lstStyle/>
          <a:p>
            <a:r>
              <a:rPr lang="en-GB" dirty="0"/>
              <a:t>Un </a:t>
            </a:r>
            <a:r>
              <a:rPr lang="en-GB" dirty="0" err="1"/>
              <a:t>viaje</a:t>
            </a:r>
            <a:r>
              <a:rPr lang="en-GB" dirty="0"/>
              <a:t> a Valencia</a:t>
            </a:r>
          </a:p>
        </p:txBody>
      </p:sp>
      <p:sp>
        <p:nvSpPr>
          <p:cNvPr id="13" name="Speech Bubble: Rectangle with Corners Rounded 12">
            <a:extLst>
              <a:ext uri="{FF2B5EF4-FFF2-40B4-BE49-F238E27FC236}">
                <a16:creationId xmlns:a16="http://schemas.microsoft.com/office/drawing/2014/main" id="{899F6EC2-E6BD-48F9-851A-7315A66AF7BF}"/>
              </a:ext>
            </a:extLst>
          </p:cNvPr>
          <p:cNvSpPr/>
          <p:nvPr/>
        </p:nvSpPr>
        <p:spPr>
          <a:xfrm>
            <a:off x="9353550" y="2527932"/>
            <a:ext cx="2555079" cy="1169747"/>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happens to a prenominal adjective before a masculine noun?</a:t>
            </a:r>
          </a:p>
        </p:txBody>
      </p:sp>
      <p:sp>
        <p:nvSpPr>
          <p:cNvPr id="14" name="Speech Bubble: Rectangle with Corners Rounded 13">
            <a:extLst>
              <a:ext uri="{FF2B5EF4-FFF2-40B4-BE49-F238E27FC236}">
                <a16:creationId xmlns:a16="http://schemas.microsoft.com/office/drawing/2014/main" id="{5E0A4C93-E6E1-4AEA-B52F-EB5FACFED89F}"/>
              </a:ext>
            </a:extLst>
          </p:cNvPr>
          <p:cNvSpPr/>
          <p:nvPr/>
        </p:nvSpPr>
        <p:spPr>
          <a:xfrm>
            <a:off x="9313069" y="3917499"/>
            <a:ext cx="2555079" cy="1169747"/>
          </a:xfrm>
          <a:prstGeom prst="wedgeRoundRectCallout">
            <a:avLst>
              <a:gd name="adj1" fmla="val -68792"/>
              <a:gd name="adj2" fmla="val 308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there’s no word for ‘did’ in Spanish.</a:t>
            </a:r>
          </a:p>
        </p:txBody>
      </p:sp>
      <p:sp>
        <p:nvSpPr>
          <p:cNvPr id="15" name="Speech Bubble: Rectangle with Corners Rounded 14">
            <a:extLst>
              <a:ext uri="{FF2B5EF4-FFF2-40B4-BE49-F238E27FC236}">
                <a16:creationId xmlns:a16="http://schemas.microsoft.com/office/drawing/2014/main" id="{CCA9CFB4-9C9E-4841-9787-6D46098BE704}"/>
              </a:ext>
            </a:extLst>
          </p:cNvPr>
          <p:cNvSpPr/>
          <p:nvPr/>
        </p:nvSpPr>
        <p:spPr>
          <a:xfrm>
            <a:off x="9313069" y="5223365"/>
            <a:ext cx="2555079" cy="1119664"/>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Subject pronouns would be useful here!</a:t>
            </a:r>
          </a:p>
        </p:txBody>
      </p:sp>
      <p:pic>
        <p:nvPicPr>
          <p:cNvPr id="4" name="Picture 3">
            <a:extLst>
              <a:ext uri="{FF2B5EF4-FFF2-40B4-BE49-F238E27FC236}">
                <a16:creationId xmlns:a16="http://schemas.microsoft.com/office/drawing/2014/main" id="{A6B21A8D-4FBC-4338-40CF-408694DAA1BD}"/>
              </a:ext>
            </a:extLst>
          </p:cNvPr>
          <p:cNvPicPr>
            <a:picLocks noChangeAspect="1"/>
          </p:cNvPicPr>
          <p:nvPr/>
        </p:nvPicPr>
        <p:blipFill>
          <a:blip r:embed="rId3"/>
          <a:stretch>
            <a:fillRect/>
          </a:stretch>
        </p:blipFill>
        <p:spPr>
          <a:xfrm>
            <a:off x="7538844" y="5125551"/>
            <a:ext cx="1646034" cy="791763"/>
          </a:xfrm>
          <a:prstGeom prst="rect">
            <a:avLst/>
          </a:prstGeom>
        </p:spPr>
      </p:pic>
      <p:pic>
        <p:nvPicPr>
          <p:cNvPr id="5" name="Picture 4">
            <a:extLst>
              <a:ext uri="{FF2B5EF4-FFF2-40B4-BE49-F238E27FC236}">
                <a16:creationId xmlns:a16="http://schemas.microsoft.com/office/drawing/2014/main" id="{95B4C4A5-63BB-B0BE-F8A8-B868BC5F4B7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538844" y="2163368"/>
            <a:ext cx="1048587" cy="1311433"/>
          </a:xfrm>
          <a:prstGeom prst="rect">
            <a:avLst/>
          </a:prstGeom>
        </p:spPr>
      </p:pic>
      <p:pic>
        <p:nvPicPr>
          <p:cNvPr id="6" name="Picture 5" descr="A white and red train&#10;&#10;Description automatically generated">
            <a:extLst>
              <a:ext uri="{FF2B5EF4-FFF2-40B4-BE49-F238E27FC236}">
                <a16:creationId xmlns:a16="http://schemas.microsoft.com/office/drawing/2014/main" id="{0CA733EF-AE92-4E7C-8D92-F97D198433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9199" y="1094732"/>
            <a:ext cx="1899430" cy="9497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716" name="Google Shape;716;p15"/>
          <p:cNvGraphicFramePr/>
          <p:nvPr/>
        </p:nvGraphicFramePr>
        <p:xfrm>
          <a:off x="376100" y="774186"/>
          <a:ext cx="10294421" cy="5590687"/>
        </p:xfrm>
        <a:graphic>
          <a:graphicData uri="http://schemas.openxmlformats.org/drawingml/2006/table">
            <a:tbl>
              <a:tblPr firstRow="1" bandRow="1">
                <a:noFill/>
              </a:tblPr>
              <a:tblGrid>
                <a:gridCol w="10294421">
                  <a:extLst>
                    <a:ext uri="{9D8B030D-6E8A-4147-A177-3AD203B41FA5}">
                      <a16:colId xmlns:a16="http://schemas.microsoft.com/office/drawing/2014/main" val="20000"/>
                    </a:ext>
                  </a:extLst>
                </a:gridCol>
              </a:tblGrid>
              <a:tr h="402487">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t>Escribe las </a:t>
                      </a:r>
                      <a:r>
                        <a:rPr lang="en-GB" sz="2400" u="none" strike="noStrike" cap="none" dirty="0" err="1"/>
                        <a:t>frases</a:t>
                      </a:r>
                      <a:r>
                        <a:rPr lang="en-GB" sz="2400" u="none" strike="noStrike" cap="none" dirty="0"/>
                        <a:t> </a:t>
                      </a:r>
                      <a:r>
                        <a:rPr lang="en-GB" sz="2400" u="none" strike="noStrike" cap="none" dirty="0" err="1"/>
                        <a:t>en</a:t>
                      </a:r>
                      <a:r>
                        <a:rPr lang="en-GB" sz="2400" u="none" strike="noStrike" cap="none" dirty="0"/>
                        <a:t> </a:t>
                      </a:r>
                      <a:r>
                        <a:rPr lang="en-GB" sz="2400" u="none" strike="noStrike" cap="none" dirty="0" err="1"/>
                        <a:t>español</a:t>
                      </a:r>
                      <a:r>
                        <a:rPr lang="en-GB" sz="2400" u="none" strike="noStrike" cap="none" dirty="0"/>
                        <a:t>.</a:t>
                      </a:r>
                      <a:endParaRPr sz="1600" u="none" strike="noStrike" cap="none" dirty="0"/>
                    </a:p>
                  </a:txBody>
                  <a:tcPr marL="91450" marR="91450" marT="45725" marB="45725" anchor="ctr"/>
                </a:tc>
                <a:extLst>
                  <a:ext uri="{0D108BD9-81ED-4DB2-BD59-A6C34878D82A}">
                    <a16:rowId xmlns:a16="http://schemas.microsoft.com/office/drawing/2014/main" val="10000"/>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1. </a:t>
                      </a:r>
                      <a:r>
                        <a:rPr lang="en-GB" sz="2000" u="sng" strike="noStrike" cap="none" dirty="0"/>
                        <a:t>I visited </a:t>
                      </a:r>
                      <a:r>
                        <a:rPr lang="en-GB" sz="2000" u="none" strike="noStrike" cap="none" dirty="0"/>
                        <a:t>the city of Valencia in March.</a:t>
                      </a:r>
                      <a:endParaRPr sz="1400" u="none" strike="noStrike" cap="none" dirty="0"/>
                    </a:p>
                  </a:txBody>
                  <a:tcPr marL="91450" marR="91450" marT="45725" marB="45725"/>
                </a:tc>
                <a:extLst>
                  <a:ext uri="{0D108BD9-81ED-4DB2-BD59-A6C34878D82A}">
                    <a16:rowId xmlns:a16="http://schemas.microsoft.com/office/drawing/2014/main" val="10001"/>
                  </a:ext>
                </a:extLst>
              </a:tr>
              <a:tr h="823804">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2. </a:t>
                      </a:r>
                      <a:r>
                        <a:rPr lang="en-GB" sz="2000" u="sng" strike="noStrike" cap="none" dirty="0"/>
                        <a:t>I paid for</a:t>
                      </a:r>
                      <a:r>
                        <a:rPr lang="en-GB" sz="2000" u="none" strike="noStrike" cap="none" dirty="0"/>
                        <a:t> the RENFE tickets.</a:t>
                      </a:r>
                      <a:endParaRPr sz="1400" u="none" strike="noStrike" cap="none" dirty="0"/>
                    </a:p>
                  </a:txBody>
                  <a:tcPr marL="91450" marR="91450" marT="45725" marB="45725"/>
                </a:tc>
                <a:extLst>
                  <a:ext uri="{0D108BD9-81ED-4DB2-BD59-A6C34878D82A}">
                    <a16:rowId xmlns:a16="http://schemas.microsoft.com/office/drawing/2014/main" val="10002"/>
                  </a:ext>
                </a:extLst>
              </a:tr>
              <a:tr h="701900">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t>3. </a:t>
                      </a:r>
                      <a:r>
                        <a:rPr lang="en-US" sz="2000" u="none" strike="noStrike" cap="none" dirty="0"/>
                        <a:t>My father </a:t>
                      </a:r>
                      <a:r>
                        <a:rPr lang="en-US" sz="2000" u="sng" strike="noStrike" cap="none" dirty="0"/>
                        <a:t>found</a:t>
                      </a:r>
                      <a:r>
                        <a:rPr lang="en-US" sz="2000" u="none" strike="noStrike" cap="none" dirty="0"/>
                        <a:t> a hotel near the port with a </a:t>
                      </a:r>
                      <a:r>
                        <a:rPr lang="en-US" sz="2000" u="sng" strike="noStrike" cap="none" dirty="0"/>
                        <a:t>good</a:t>
                      </a:r>
                      <a:r>
                        <a:rPr lang="en-US" sz="2000" u="none" strike="noStrike" cap="none" dirty="0"/>
                        <a:t> restaurant. </a:t>
                      </a:r>
                      <a:endParaRPr sz="1400" u="none" strike="noStrike" cap="none" dirty="0"/>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4. It had </a:t>
                      </a:r>
                      <a:r>
                        <a:rPr lang="en-GB" sz="2000" u="sng" strike="noStrike" cap="none" dirty="0"/>
                        <a:t>some </a:t>
                      </a:r>
                      <a:r>
                        <a:rPr lang="en-GB" sz="2000" u="none" strike="noStrike" cap="none" dirty="0"/>
                        <a:t>lovely views of the architecture, so </a:t>
                      </a:r>
                      <a:r>
                        <a:rPr lang="en-GB" sz="2000" u="sng" strike="noStrike" cap="none" dirty="0"/>
                        <a:t>I took </a:t>
                      </a:r>
                      <a:r>
                        <a:rPr lang="en-GB" sz="2000" u="none" strike="noStrike" cap="none" dirty="0"/>
                        <a:t>lots of photos.</a:t>
                      </a:r>
                      <a:endParaRPr sz="1400" u="none" strike="noStrike" cap="none" dirty="0"/>
                    </a:p>
                  </a:txBody>
                  <a:tcPr marL="91450" marR="91450" marT="45725" marB="45725"/>
                </a:tc>
                <a:extLst>
                  <a:ext uri="{0D108BD9-81ED-4DB2-BD59-A6C34878D82A}">
                    <a16:rowId xmlns:a16="http://schemas.microsoft.com/office/drawing/2014/main" val="10004"/>
                  </a:ext>
                </a:extLst>
              </a:tr>
              <a:tr h="800173">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5. </a:t>
                      </a:r>
                      <a:r>
                        <a:rPr lang="en-GB" sz="2000" u="sng" strike="noStrike" cap="none" dirty="0"/>
                        <a:t>Did you look </a:t>
                      </a:r>
                      <a:r>
                        <a:rPr lang="en-GB" sz="2000" u="none" strike="noStrike" cap="none" dirty="0"/>
                        <a:t>at the photos that my mother </a:t>
                      </a:r>
                      <a:r>
                        <a:rPr lang="en-GB" sz="2000" u="sng" strike="noStrike" cap="none" dirty="0"/>
                        <a:t>hung</a:t>
                      </a:r>
                      <a:r>
                        <a:rPr lang="en-GB" sz="2000" u="none" strike="noStrike" cap="none" dirty="0"/>
                        <a:t> on the wall? They are all mine!</a:t>
                      </a:r>
                      <a:endParaRPr sz="1400" u="none" strike="noStrike" cap="none" dirty="0"/>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6. </a:t>
                      </a:r>
                      <a:r>
                        <a:rPr lang="en-GB" sz="2000" u="sng" strike="noStrike" cap="none" dirty="0"/>
                        <a:t>Did you try</a:t>
                      </a:r>
                      <a:r>
                        <a:rPr lang="en-GB" sz="2000" u="none" strike="noStrike" cap="none" dirty="0"/>
                        <a:t> </a:t>
                      </a:r>
                      <a:r>
                        <a:rPr lang="en-GB" sz="2000" u="sng" strike="noStrike" cap="none" dirty="0"/>
                        <a:t>any</a:t>
                      </a:r>
                      <a:r>
                        <a:rPr lang="en-GB" sz="2000" u="none" strike="noStrike" cap="none" dirty="0"/>
                        <a:t> well-known dish from Valencia? </a:t>
                      </a:r>
                      <a:endParaRPr sz="1400" u="none" strike="noStrike" cap="none" dirty="0"/>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7</a:t>
                      </a:r>
                      <a:r>
                        <a:rPr lang="en-GB" sz="2000" u="sng" strike="noStrike" cap="none" dirty="0"/>
                        <a:t>. I ate for lunch</a:t>
                      </a:r>
                      <a:r>
                        <a:rPr lang="en-GB" sz="2000" u="none" strike="noStrike" cap="none" dirty="0"/>
                        <a:t> the fish, but </a:t>
                      </a:r>
                      <a:r>
                        <a:rPr lang="en-GB" sz="2000" b="0" u="sng" strike="noStrike" cap="none" dirty="0"/>
                        <a:t>he tried </a:t>
                      </a:r>
                      <a:r>
                        <a:rPr lang="en-GB" sz="2000" u="none" strike="noStrike" cap="none" dirty="0"/>
                        <a:t>the paella </a:t>
                      </a:r>
                      <a:r>
                        <a:rPr lang="en-GB" sz="2000" u="none" strike="noStrike" cap="none" dirty="0" err="1"/>
                        <a:t>valenciana</a:t>
                      </a:r>
                      <a:r>
                        <a:rPr lang="en-GB" sz="2000" u="none" strike="noStrike" cap="none" dirty="0"/>
                        <a:t>.</a:t>
                      </a:r>
                      <a:endParaRPr sz="1400" u="none" strike="noStrike" cap="none" dirty="0"/>
                    </a:p>
                  </a:txBody>
                  <a:tcPr marL="91450" marR="91450" marT="45725" marB="45725"/>
                </a:tc>
                <a:extLst>
                  <a:ext uri="{0D108BD9-81ED-4DB2-BD59-A6C34878D82A}">
                    <a16:rowId xmlns:a16="http://schemas.microsoft.com/office/drawing/2014/main" val="10007"/>
                  </a:ext>
                </a:extLst>
              </a:tr>
            </a:tbl>
          </a:graphicData>
        </a:graphic>
      </p:graphicFrame>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escribir</a:t>
            </a:r>
            <a:endParaRPr sz="2000" b="1" i="0" u="none" strike="noStrike" cap="none" dirty="0">
              <a:solidFill>
                <a:schemeClr val="lt1"/>
              </a:solidFill>
              <a:latin typeface="Century Gothic"/>
              <a:ea typeface="Century Gothic"/>
              <a:cs typeface="Century Gothic"/>
              <a:sym typeface="Century Gothic"/>
            </a:endParaRPr>
          </a:p>
        </p:txBody>
      </p:sp>
      <p:sp>
        <p:nvSpPr>
          <p:cNvPr id="717" name="Google Shape;717;p15"/>
          <p:cNvSpPr txBox="1"/>
          <p:nvPr/>
        </p:nvSpPr>
        <p:spPr>
          <a:xfrm>
            <a:off x="500063" y="1588765"/>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u="sng" dirty="0" err="1">
                <a:solidFill>
                  <a:schemeClr val="dk1"/>
                </a:solidFill>
                <a:latin typeface="Century Gothic"/>
                <a:ea typeface="Century Gothic"/>
                <a:cs typeface="Century Gothic"/>
                <a:sym typeface="Century Gothic"/>
              </a:rPr>
              <a:t>Visité</a:t>
            </a:r>
            <a:r>
              <a:rPr lang="en-GB" sz="2000" b="1" dirty="0">
                <a:solidFill>
                  <a:schemeClr val="dk1"/>
                </a:solidFill>
                <a:latin typeface="Century Gothic"/>
                <a:ea typeface="Century Gothic"/>
                <a:cs typeface="Century Gothic"/>
                <a:sym typeface="Century Gothic"/>
              </a:rPr>
              <a:t> la ciudad de Valencia </a:t>
            </a:r>
            <a:r>
              <a:rPr lang="en-GB" sz="2000" b="1" dirty="0" err="1">
                <a:solidFill>
                  <a:schemeClr val="dk1"/>
                </a:solidFill>
                <a:latin typeface="Century Gothic"/>
                <a:ea typeface="Century Gothic"/>
                <a:cs typeface="Century Gothic"/>
                <a:sym typeface="Century Gothic"/>
              </a:rPr>
              <a:t>en</a:t>
            </a:r>
            <a:r>
              <a:rPr lang="en-GB" sz="2000" b="1" dirty="0">
                <a:solidFill>
                  <a:schemeClr val="dk1"/>
                </a:solidFill>
                <a:latin typeface="Century Gothic"/>
                <a:ea typeface="Century Gothic"/>
                <a:cs typeface="Century Gothic"/>
                <a:sym typeface="Century Gothic"/>
              </a:rPr>
              <a:t> </a:t>
            </a:r>
            <a:r>
              <a:rPr lang="en-GB" sz="2000" b="1" dirty="0" err="1">
                <a:solidFill>
                  <a:schemeClr val="dk1"/>
                </a:solidFill>
                <a:latin typeface="Century Gothic"/>
                <a:ea typeface="Century Gothic"/>
                <a:cs typeface="Century Gothic"/>
                <a:sym typeface="Century Gothic"/>
              </a:rPr>
              <a:t>marzo</a:t>
            </a:r>
            <a:r>
              <a:rPr lang="en-GB" sz="2000" b="1" i="0" u="none" strike="noStrike" cap="none" dirty="0">
                <a:solidFill>
                  <a:schemeClr val="dk1"/>
                </a:solidFill>
                <a:latin typeface="Century Gothic"/>
                <a:ea typeface="Century Gothic"/>
                <a:cs typeface="Century Gothic"/>
                <a:sym typeface="Century Gothic"/>
              </a:rPr>
              <a:t>.</a:t>
            </a:r>
            <a:endParaRPr sz="2000" b="1" i="0" u="none" strike="noStrike" cap="none" dirty="0">
              <a:solidFill>
                <a:schemeClr val="dk1"/>
              </a:solidFill>
              <a:latin typeface="Century Gothic"/>
              <a:ea typeface="Century Gothic"/>
              <a:cs typeface="Century Gothic"/>
              <a:sym typeface="Century Gothic"/>
            </a:endParaRPr>
          </a:p>
        </p:txBody>
      </p:sp>
      <p:sp>
        <p:nvSpPr>
          <p:cNvPr id="718" name="Google Shape;718;p15"/>
          <p:cNvSpPr txBox="1"/>
          <p:nvPr/>
        </p:nvSpPr>
        <p:spPr>
          <a:xfrm>
            <a:off x="500063" y="3727916"/>
            <a:ext cx="10440468" cy="400069"/>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s-ES" sz="2000" b="1" dirty="0">
                <a:solidFill>
                  <a:schemeClr val="dk1"/>
                </a:solidFill>
                <a:ea typeface="Century Gothic"/>
                <a:cs typeface="Century Gothic"/>
                <a:sym typeface="Century Gothic"/>
              </a:rPr>
              <a:t>Tenía </a:t>
            </a:r>
            <a:r>
              <a:rPr lang="es-ES" sz="2000" b="1" u="sng" dirty="0">
                <a:solidFill>
                  <a:schemeClr val="dk1"/>
                </a:solidFill>
                <a:ea typeface="Century Gothic"/>
                <a:cs typeface="Century Gothic"/>
                <a:sym typeface="Century Gothic"/>
              </a:rPr>
              <a:t>algunas</a:t>
            </a:r>
            <a:r>
              <a:rPr lang="es-ES" sz="2000" b="1" dirty="0">
                <a:solidFill>
                  <a:schemeClr val="dk1"/>
                </a:solidFill>
                <a:ea typeface="Century Gothic"/>
                <a:cs typeface="Century Gothic"/>
                <a:sym typeface="Century Gothic"/>
              </a:rPr>
              <a:t> vistas lindas de la arquitectura, así que </a:t>
            </a:r>
            <a:r>
              <a:rPr lang="es-ES" sz="2000" b="1" u="sng" dirty="0">
                <a:solidFill>
                  <a:schemeClr val="dk1"/>
                </a:solidFill>
                <a:ea typeface="Century Gothic"/>
                <a:cs typeface="Century Gothic"/>
                <a:sym typeface="Century Gothic"/>
              </a:rPr>
              <a:t>saqué</a:t>
            </a:r>
            <a:r>
              <a:rPr lang="es-ES" sz="2000" b="1" dirty="0">
                <a:solidFill>
                  <a:schemeClr val="dk1"/>
                </a:solidFill>
                <a:ea typeface="Century Gothic"/>
                <a:cs typeface="Century Gothic"/>
                <a:sym typeface="Century Gothic"/>
              </a:rPr>
              <a:t> muchas fotos.</a:t>
            </a:r>
          </a:p>
        </p:txBody>
      </p:sp>
      <p:sp>
        <p:nvSpPr>
          <p:cNvPr id="719" name="Google Shape;719;p15"/>
          <p:cNvSpPr txBox="1"/>
          <p:nvPr/>
        </p:nvSpPr>
        <p:spPr>
          <a:xfrm>
            <a:off x="500063" y="2316396"/>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dirty="0" err="1">
                <a:solidFill>
                  <a:schemeClr val="dk1"/>
                </a:solidFill>
                <a:latin typeface="Century Gothic"/>
                <a:ea typeface="Century Gothic"/>
                <a:cs typeface="Century Gothic"/>
                <a:sym typeface="Century Gothic"/>
              </a:rPr>
              <a:t>Pagué</a:t>
            </a:r>
            <a:r>
              <a:rPr lang="en-GB" sz="2000" b="1" i="0" u="none" strike="noStrike" cap="none" dirty="0">
                <a:solidFill>
                  <a:schemeClr val="dk1"/>
                </a:solidFill>
                <a:latin typeface="Century Gothic"/>
                <a:ea typeface="Century Gothic"/>
                <a:cs typeface="Century Gothic"/>
                <a:sym typeface="Century Gothic"/>
              </a:rPr>
              <a:t> los </a:t>
            </a:r>
            <a:r>
              <a:rPr lang="en-GB" sz="2000" b="1" i="0" u="none" strike="noStrike" cap="none" dirty="0" err="1">
                <a:solidFill>
                  <a:schemeClr val="dk1"/>
                </a:solidFill>
                <a:latin typeface="Century Gothic"/>
                <a:ea typeface="Century Gothic"/>
                <a:cs typeface="Century Gothic"/>
                <a:sym typeface="Century Gothic"/>
              </a:rPr>
              <a:t>billetes</a:t>
            </a:r>
            <a:r>
              <a:rPr lang="en-GB" sz="2000" b="1" i="0" u="none" strike="noStrike" cap="none" dirty="0">
                <a:solidFill>
                  <a:schemeClr val="dk1"/>
                </a:solidFill>
                <a:latin typeface="Century Gothic"/>
                <a:ea typeface="Century Gothic"/>
                <a:cs typeface="Century Gothic"/>
                <a:sym typeface="Century Gothic"/>
              </a:rPr>
              <a:t> de RENFE.</a:t>
            </a:r>
            <a:endParaRPr sz="2000" b="1" i="0" u="none" strike="noStrike" cap="none" dirty="0">
              <a:solidFill>
                <a:schemeClr val="dk1"/>
              </a:solidFill>
              <a:latin typeface="Century Gothic"/>
              <a:ea typeface="Century Gothic"/>
              <a:cs typeface="Century Gothic"/>
              <a:sym typeface="Century Gothic"/>
            </a:endParaRPr>
          </a:p>
        </p:txBody>
      </p:sp>
      <p:sp>
        <p:nvSpPr>
          <p:cNvPr id="720" name="Google Shape;720;p15"/>
          <p:cNvSpPr txBox="1"/>
          <p:nvPr/>
        </p:nvSpPr>
        <p:spPr>
          <a:xfrm>
            <a:off x="500063" y="3023825"/>
            <a:ext cx="9553574" cy="400110"/>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s-ES" sz="2000" b="1" u="sng" dirty="0">
                <a:solidFill>
                  <a:schemeClr val="dk1"/>
                </a:solidFill>
                <a:ea typeface="Century Gothic"/>
                <a:cs typeface="Century Gothic"/>
                <a:sym typeface="Century Gothic"/>
              </a:rPr>
              <a:t>Mi madre reservó</a:t>
            </a:r>
            <a:r>
              <a:rPr lang="es-ES" sz="2000" b="1" dirty="0">
                <a:solidFill>
                  <a:schemeClr val="dk1"/>
                </a:solidFill>
                <a:ea typeface="Century Gothic"/>
                <a:cs typeface="Century Gothic"/>
                <a:sym typeface="Century Gothic"/>
              </a:rPr>
              <a:t> un hotel cerca del puerto con un </a:t>
            </a:r>
            <a:r>
              <a:rPr lang="es-ES" sz="2000" b="1" u="sng" dirty="0">
                <a:solidFill>
                  <a:schemeClr val="dk1"/>
                </a:solidFill>
                <a:ea typeface="Century Gothic"/>
                <a:cs typeface="Century Gothic"/>
                <a:sym typeface="Century Gothic"/>
              </a:rPr>
              <a:t>buen</a:t>
            </a:r>
            <a:r>
              <a:rPr lang="es-ES" sz="2000" b="1" dirty="0">
                <a:solidFill>
                  <a:schemeClr val="dk1"/>
                </a:solidFill>
                <a:ea typeface="Century Gothic"/>
                <a:cs typeface="Century Gothic"/>
                <a:sym typeface="Century Gothic"/>
              </a:rPr>
              <a:t> restaurante</a:t>
            </a:r>
            <a:endParaRPr sz="2000" b="1" i="0" u="none" strike="noStrike" cap="none" dirty="0">
              <a:solidFill>
                <a:schemeClr val="dk1"/>
              </a:solidFill>
              <a:latin typeface="Century Gothic"/>
              <a:ea typeface="Century Gothic"/>
              <a:cs typeface="Century Gothic"/>
              <a:sym typeface="Century Gothic"/>
            </a:endParaRPr>
          </a:p>
        </p:txBody>
      </p:sp>
      <p:sp>
        <p:nvSpPr>
          <p:cNvPr id="721" name="Google Shape;721;p15"/>
          <p:cNvSpPr txBox="1"/>
          <p:nvPr/>
        </p:nvSpPr>
        <p:spPr>
          <a:xfrm>
            <a:off x="503617" y="4471217"/>
            <a:ext cx="10294422" cy="397909"/>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GB" sz="2000" b="1" dirty="0">
                <a:solidFill>
                  <a:schemeClr val="dk1"/>
                </a:solidFill>
                <a:ea typeface="Century Gothic"/>
                <a:cs typeface="Century Gothic"/>
                <a:sym typeface="Century Gothic"/>
              </a:rPr>
              <a:t>¿</a:t>
            </a:r>
            <a:r>
              <a:rPr lang="en-GB" sz="2000" b="1" u="sng" dirty="0" err="1">
                <a:solidFill>
                  <a:schemeClr val="dk1"/>
                </a:solidFill>
                <a:ea typeface="Century Gothic"/>
                <a:cs typeface="Century Gothic"/>
                <a:sym typeface="Century Gothic"/>
              </a:rPr>
              <a:t>Miraste</a:t>
            </a:r>
            <a:r>
              <a:rPr lang="en-GB" sz="2000" b="1" dirty="0">
                <a:solidFill>
                  <a:schemeClr val="dk1"/>
                </a:solidFill>
                <a:ea typeface="Century Gothic"/>
                <a:cs typeface="Century Gothic"/>
                <a:sym typeface="Century Gothic"/>
              </a:rPr>
              <a:t> las </a:t>
            </a:r>
            <a:r>
              <a:rPr lang="en-GB" sz="2000" b="1" dirty="0" err="1">
                <a:solidFill>
                  <a:schemeClr val="dk1"/>
                </a:solidFill>
                <a:ea typeface="Century Gothic"/>
                <a:cs typeface="Century Gothic"/>
                <a:sym typeface="Century Gothic"/>
              </a:rPr>
              <a:t>fotos</a:t>
            </a:r>
            <a:r>
              <a:rPr lang="en-GB" sz="2000" b="1" dirty="0">
                <a:solidFill>
                  <a:schemeClr val="dk1"/>
                </a:solidFill>
                <a:ea typeface="Century Gothic"/>
                <a:cs typeface="Century Gothic"/>
                <a:sym typeface="Century Gothic"/>
              </a:rPr>
              <a:t> que mi </a:t>
            </a:r>
            <a:r>
              <a:rPr lang="en-GB" sz="2000" b="1" dirty="0" err="1">
                <a:solidFill>
                  <a:schemeClr val="dk1"/>
                </a:solidFill>
                <a:ea typeface="Century Gothic"/>
                <a:cs typeface="Century Gothic"/>
                <a:sym typeface="Century Gothic"/>
              </a:rPr>
              <a:t>madre</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colgó</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en</a:t>
            </a:r>
            <a:r>
              <a:rPr lang="en-GB" sz="2000" b="1" dirty="0">
                <a:solidFill>
                  <a:schemeClr val="dk1"/>
                </a:solidFill>
                <a:ea typeface="Century Gothic"/>
                <a:cs typeface="Century Gothic"/>
                <a:sym typeface="Century Gothic"/>
              </a:rPr>
              <a:t> la pared? ¡son </a:t>
            </a:r>
            <a:r>
              <a:rPr lang="en-GB" sz="2000" b="1" dirty="0" err="1">
                <a:solidFill>
                  <a:schemeClr val="dk1"/>
                </a:solidFill>
                <a:ea typeface="Century Gothic"/>
                <a:cs typeface="Century Gothic"/>
                <a:sym typeface="Century Gothic"/>
              </a:rPr>
              <a:t>todas</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mías</a:t>
            </a:r>
            <a:r>
              <a:rPr lang="en-GB" sz="2000" b="1" dirty="0">
                <a:solidFill>
                  <a:schemeClr val="dk1"/>
                </a:solidFill>
                <a:ea typeface="Century Gothic"/>
                <a:cs typeface="Century Gothic"/>
                <a:sym typeface="Century Gothic"/>
              </a:rPr>
              <a:t>!</a:t>
            </a:r>
          </a:p>
        </p:txBody>
      </p:sp>
      <p:sp>
        <p:nvSpPr>
          <p:cNvPr id="722" name="Google Shape;722;p15"/>
          <p:cNvSpPr txBox="1"/>
          <p:nvPr/>
        </p:nvSpPr>
        <p:spPr>
          <a:xfrm>
            <a:off x="519113" y="5227297"/>
            <a:ext cx="10294422" cy="397868"/>
          </a:xfrm>
          <a:prstGeom prst="rect">
            <a:avLst/>
          </a:prstGeom>
          <a:noFill/>
          <a:ln>
            <a:noFill/>
          </a:ln>
        </p:spPr>
        <p:txBody>
          <a:bodyPr spcFirstLastPara="1" wrap="square" lIns="91425" tIns="45700" rIns="91425" bIns="45700" anchor="t" anchorCtr="0">
            <a:spAutoFit/>
          </a:bodyPr>
          <a:lstStyle/>
          <a:p>
            <a:pPr>
              <a:buClr>
                <a:srgbClr val="000000"/>
              </a:buClr>
              <a:buSzPts val="2000"/>
            </a:pPr>
            <a:r>
              <a:rPr lang="en-GB" sz="2000" b="1" dirty="0">
                <a:solidFill>
                  <a:schemeClr val="dk1"/>
                </a:solidFill>
                <a:ea typeface="Century Gothic"/>
                <a:cs typeface="Century Gothic"/>
                <a:sym typeface="Century Gothic"/>
              </a:rPr>
              <a:t>¿</a:t>
            </a:r>
            <a:r>
              <a:rPr lang="en-GB" sz="2000" b="1" u="sng" dirty="0" err="1">
                <a:solidFill>
                  <a:schemeClr val="dk1"/>
                </a:solidFill>
                <a:ea typeface="Century Gothic"/>
                <a:cs typeface="Century Gothic"/>
                <a:sym typeface="Century Gothic"/>
              </a:rPr>
              <a:t>Probaste</a:t>
            </a:r>
            <a:r>
              <a:rPr lang="en-GB" sz="2000" b="1" dirty="0">
                <a:solidFill>
                  <a:schemeClr val="dk1"/>
                </a:solidFill>
                <a:ea typeface="Century Gothic"/>
                <a:cs typeface="Century Gothic"/>
                <a:sym typeface="Century Gothic"/>
              </a:rPr>
              <a:t> </a:t>
            </a:r>
            <a:r>
              <a:rPr lang="en-GB" sz="2000" b="1" u="sng" dirty="0" err="1">
                <a:solidFill>
                  <a:schemeClr val="dk1"/>
                </a:solidFill>
                <a:ea typeface="Century Gothic"/>
                <a:cs typeface="Century Gothic"/>
                <a:sym typeface="Century Gothic"/>
              </a:rPr>
              <a:t>algún</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plato</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conocido</a:t>
            </a:r>
            <a:r>
              <a:rPr lang="en-GB" sz="2000" b="1" dirty="0">
                <a:solidFill>
                  <a:schemeClr val="dk1"/>
                </a:solidFill>
                <a:ea typeface="Century Gothic"/>
                <a:cs typeface="Century Gothic"/>
                <a:sym typeface="Century Gothic"/>
              </a:rPr>
              <a:t> de Valencia?</a:t>
            </a:r>
            <a:endParaRPr lang="es-ES" sz="2000" b="1" dirty="0">
              <a:solidFill>
                <a:schemeClr val="dk1"/>
              </a:solidFill>
              <a:ea typeface="Century Gothic"/>
              <a:cs typeface="Century Gothic"/>
              <a:sym typeface="Century Gothic"/>
            </a:endParaRPr>
          </a:p>
        </p:txBody>
      </p:sp>
      <p:sp>
        <p:nvSpPr>
          <p:cNvPr id="723" name="Google Shape;723;p15"/>
          <p:cNvSpPr txBox="1"/>
          <p:nvPr/>
        </p:nvSpPr>
        <p:spPr>
          <a:xfrm>
            <a:off x="519113" y="5948978"/>
            <a:ext cx="10294422" cy="3979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u="sng" dirty="0" err="1">
                <a:solidFill>
                  <a:schemeClr val="dk1"/>
                </a:solidFill>
                <a:latin typeface="Century Gothic"/>
                <a:ea typeface="Century Gothic"/>
                <a:cs typeface="Century Gothic"/>
                <a:sym typeface="Century Gothic"/>
              </a:rPr>
              <a:t>Yo</a:t>
            </a:r>
            <a:r>
              <a:rPr lang="en-GB" sz="2000" b="1" u="sng" dirty="0">
                <a:solidFill>
                  <a:schemeClr val="dk1"/>
                </a:solidFill>
                <a:latin typeface="Century Gothic"/>
                <a:ea typeface="Century Gothic"/>
                <a:cs typeface="Century Gothic"/>
                <a:sym typeface="Century Gothic"/>
              </a:rPr>
              <a:t> </a:t>
            </a:r>
            <a:r>
              <a:rPr lang="en-GB" sz="2000" b="1" u="sng" dirty="0" err="1">
                <a:solidFill>
                  <a:schemeClr val="dk1"/>
                </a:solidFill>
                <a:latin typeface="Century Gothic"/>
                <a:ea typeface="Century Gothic"/>
                <a:cs typeface="Century Gothic"/>
                <a:sym typeface="Century Gothic"/>
              </a:rPr>
              <a:t>almorcé</a:t>
            </a:r>
            <a:r>
              <a:rPr lang="en-GB" sz="2000" b="1" dirty="0">
                <a:solidFill>
                  <a:schemeClr val="dk1"/>
                </a:solidFill>
                <a:latin typeface="Century Gothic"/>
                <a:ea typeface="Century Gothic"/>
                <a:cs typeface="Century Gothic"/>
                <a:sym typeface="Century Gothic"/>
              </a:rPr>
              <a:t> el </a:t>
            </a:r>
            <a:r>
              <a:rPr lang="en-GB" sz="2000" b="1" dirty="0" err="1">
                <a:solidFill>
                  <a:schemeClr val="dk1"/>
                </a:solidFill>
                <a:latin typeface="Century Gothic"/>
                <a:ea typeface="Century Gothic"/>
                <a:cs typeface="Century Gothic"/>
                <a:sym typeface="Century Gothic"/>
              </a:rPr>
              <a:t>pescado</a:t>
            </a:r>
            <a:r>
              <a:rPr lang="en-GB" sz="2000" b="1" dirty="0">
                <a:solidFill>
                  <a:schemeClr val="dk1"/>
                </a:solidFill>
                <a:latin typeface="Century Gothic"/>
                <a:ea typeface="Century Gothic"/>
                <a:cs typeface="Century Gothic"/>
                <a:sym typeface="Century Gothic"/>
              </a:rPr>
              <a:t>, </a:t>
            </a:r>
            <a:r>
              <a:rPr lang="en-GB" sz="2000" b="1" dirty="0" err="1">
                <a:solidFill>
                  <a:schemeClr val="dk1"/>
                </a:solidFill>
                <a:latin typeface="Century Gothic"/>
                <a:ea typeface="Century Gothic"/>
                <a:cs typeface="Century Gothic"/>
                <a:sym typeface="Century Gothic"/>
              </a:rPr>
              <a:t>pero</a:t>
            </a:r>
            <a:r>
              <a:rPr lang="en-GB" sz="2000" b="1" dirty="0">
                <a:solidFill>
                  <a:schemeClr val="dk1"/>
                </a:solidFill>
                <a:latin typeface="Century Gothic"/>
                <a:ea typeface="Century Gothic"/>
                <a:cs typeface="Century Gothic"/>
                <a:sym typeface="Century Gothic"/>
              </a:rPr>
              <a:t> </a:t>
            </a:r>
            <a:r>
              <a:rPr lang="en-GB" sz="2000" b="1" u="sng" dirty="0" err="1">
                <a:solidFill>
                  <a:schemeClr val="dk1"/>
                </a:solidFill>
                <a:latin typeface="Century Gothic"/>
                <a:ea typeface="Century Gothic"/>
                <a:cs typeface="Century Gothic"/>
                <a:sym typeface="Century Gothic"/>
              </a:rPr>
              <a:t>él</a:t>
            </a:r>
            <a:r>
              <a:rPr lang="en-GB" sz="2000" b="1" u="sng" dirty="0">
                <a:solidFill>
                  <a:schemeClr val="dk1"/>
                </a:solidFill>
                <a:latin typeface="Century Gothic"/>
                <a:ea typeface="Century Gothic"/>
                <a:cs typeface="Century Gothic"/>
                <a:sym typeface="Century Gothic"/>
              </a:rPr>
              <a:t> </a:t>
            </a:r>
            <a:r>
              <a:rPr lang="en-GB" sz="2000" b="1" u="sng" dirty="0" err="1">
                <a:solidFill>
                  <a:schemeClr val="dk1"/>
                </a:solidFill>
                <a:latin typeface="Century Gothic"/>
                <a:ea typeface="Century Gothic"/>
                <a:cs typeface="Century Gothic"/>
                <a:sym typeface="Century Gothic"/>
              </a:rPr>
              <a:t>probó</a:t>
            </a:r>
            <a:r>
              <a:rPr lang="en-GB" sz="2000" b="1" dirty="0">
                <a:solidFill>
                  <a:schemeClr val="dk1"/>
                </a:solidFill>
                <a:latin typeface="Century Gothic"/>
                <a:ea typeface="Century Gothic"/>
                <a:cs typeface="Century Gothic"/>
                <a:sym typeface="Century Gothic"/>
              </a:rPr>
              <a:t> la paella </a:t>
            </a:r>
            <a:r>
              <a:rPr lang="en-GB" sz="2000" b="1" dirty="0" err="1">
                <a:solidFill>
                  <a:schemeClr val="dk1"/>
                </a:solidFill>
                <a:latin typeface="Century Gothic"/>
                <a:ea typeface="Century Gothic"/>
                <a:cs typeface="Century Gothic"/>
                <a:sym typeface="Century Gothic"/>
              </a:rPr>
              <a:t>valenciana</a:t>
            </a:r>
            <a:r>
              <a:rPr lang="en-GB" sz="2000" b="1" i="0" u="none" strike="noStrike" cap="none" dirty="0">
                <a:solidFill>
                  <a:schemeClr val="dk1"/>
                </a:solidFill>
                <a:latin typeface="Century Gothic"/>
                <a:ea typeface="Century Gothic"/>
                <a:cs typeface="Century Gothic"/>
                <a:sym typeface="Century Gothic"/>
              </a:rPr>
              <a:t>.</a:t>
            </a:r>
            <a:endParaRPr sz="2000" b="1" i="0" u="none" strike="noStrike" cap="none" dirty="0">
              <a:solidFill>
                <a:schemeClr val="dk1"/>
              </a:solidFill>
              <a:latin typeface="Century Gothic"/>
              <a:ea typeface="Century Gothic"/>
              <a:cs typeface="Century Gothic"/>
              <a:sym typeface="Century Gothic"/>
            </a:endParaRP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0" y="213557"/>
            <a:ext cx="5883442" cy="647577"/>
          </a:xfrm>
        </p:spPr>
        <p:txBody>
          <a:bodyPr>
            <a:normAutofit/>
          </a:bodyPr>
          <a:lstStyle/>
          <a:p>
            <a:r>
              <a:rPr lang="en-GB" dirty="0"/>
              <a:t>Un </a:t>
            </a:r>
            <a:r>
              <a:rPr lang="en-GB" dirty="0" err="1"/>
              <a:t>viaje</a:t>
            </a:r>
            <a:r>
              <a:rPr lang="en-GB" dirty="0"/>
              <a:t> a Valencia</a:t>
            </a:r>
          </a:p>
        </p:txBody>
      </p:sp>
      <p:sp>
        <p:nvSpPr>
          <p:cNvPr id="15" name="Speech Bubble: Rectangle with Corners Rounded 14">
            <a:extLst>
              <a:ext uri="{FF2B5EF4-FFF2-40B4-BE49-F238E27FC236}">
                <a16:creationId xmlns:a16="http://schemas.microsoft.com/office/drawing/2014/main" id="{7CA9F463-04F5-40E8-91FE-11A8FC598126}"/>
              </a:ext>
            </a:extLst>
          </p:cNvPr>
          <p:cNvSpPr/>
          <p:nvPr/>
        </p:nvSpPr>
        <p:spPr>
          <a:xfrm>
            <a:off x="9260821" y="1670101"/>
            <a:ext cx="2555079" cy="1169747"/>
          </a:xfrm>
          <a:prstGeom prst="wedgeRoundRectCallout">
            <a:avLst>
              <a:gd name="adj1" fmla="val -64318"/>
              <a:gd name="adj2" fmla="val 422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happens to a prenominal adjective before a masculine noun?</a:t>
            </a:r>
          </a:p>
        </p:txBody>
      </p:sp>
      <p:sp>
        <p:nvSpPr>
          <p:cNvPr id="16" name="Speech Bubble: Rectangle with Corners Rounded 15">
            <a:extLst>
              <a:ext uri="{FF2B5EF4-FFF2-40B4-BE49-F238E27FC236}">
                <a16:creationId xmlns:a16="http://schemas.microsoft.com/office/drawing/2014/main" id="{D63135B5-B5EC-4EEE-B9B8-6E0D36FA3742}"/>
              </a:ext>
            </a:extLst>
          </p:cNvPr>
          <p:cNvSpPr/>
          <p:nvPr/>
        </p:nvSpPr>
        <p:spPr>
          <a:xfrm>
            <a:off x="9649555" y="4542923"/>
            <a:ext cx="2383555" cy="815561"/>
          </a:xfrm>
          <a:prstGeom prst="wedgeRoundRectCallout">
            <a:avLst>
              <a:gd name="adj1" fmla="val -69817"/>
              <a:gd name="adj2" fmla="val -1142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there’s no word for ‘did’ in Spanish.</a:t>
            </a:r>
          </a:p>
        </p:txBody>
      </p:sp>
      <p:sp>
        <p:nvSpPr>
          <p:cNvPr id="17" name="Speech Bubble: Rectangle with Corners Rounded 16">
            <a:extLst>
              <a:ext uri="{FF2B5EF4-FFF2-40B4-BE49-F238E27FC236}">
                <a16:creationId xmlns:a16="http://schemas.microsoft.com/office/drawing/2014/main" id="{E1016956-7037-46A0-AE28-1F5AC2D22E46}"/>
              </a:ext>
            </a:extLst>
          </p:cNvPr>
          <p:cNvSpPr/>
          <p:nvPr/>
        </p:nvSpPr>
        <p:spPr>
          <a:xfrm>
            <a:off x="9394967" y="5706743"/>
            <a:ext cx="2674444" cy="629348"/>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Subject pronouns would be useful here!</a:t>
            </a:r>
          </a:p>
        </p:txBody>
      </p:sp>
      <p:sp>
        <p:nvSpPr>
          <p:cNvPr id="18" name="Speech Bubble: Rectangle with Corners Rounded 17">
            <a:extLst>
              <a:ext uri="{FF2B5EF4-FFF2-40B4-BE49-F238E27FC236}">
                <a16:creationId xmlns:a16="http://schemas.microsoft.com/office/drawing/2014/main" id="{87E7DE2B-FE8F-41B9-89F3-E4E73221A014}"/>
              </a:ext>
            </a:extLst>
          </p:cNvPr>
          <p:cNvSpPr/>
          <p:nvPr/>
        </p:nvSpPr>
        <p:spPr>
          <a:xfrm>
            <a:off x="9682300" y="3037975"/>
            <a:ext cx="2387110" cy="672635"/>
          </a:xfrm>
          <a:prstGeom prst="wedgeRoundRectCallout">
            <a:avLst>
              <a:gd name="adj1" fmla="val -58076"/>
              <a:gd name="adj2" fmla="val -1042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*Watch out for the spelling change*.</a:t>
            </a:r>
          </a:p>
        </p:txBody>
      </p:sp>
      <p:sp>
        <p:nvSpPr>
          <p:cNvPr id="19" name="Speech Bubble: Rectangle with Corners Rounded 18">
            <a:extLst>
              <a:ext uri="{FF2B5EF4-FFF2-40B4-BE49-F238E27FC236}">
                <a16:creationId xmlns:a16="http://schemas.microsoft.com/office/drawing/2014/main" id="{14A03717-EBFA-4C74-8FDA-32BB6D0FF88A}"/>
              </a:ext>
            </a:extLst>
          </p:cNvPr>
          <p:cNvSpPr/>
          <p:nvPr/>
        </p:nvSpPr>
        <p:spPr>
          <a:xfrm>
            <a:off x="7001888" y="5068130"/>
            <a:ext cx="2383554" cy="672635"/>
          </a:xfrm>
          <a:prstGeom prst="wedgeRoundRectCallout">
            <a:avLst>
              <a:gd name="adj1" fmla="val -62072"/>
              <a:gd name="adj2" fmla="val 4622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*Watch out for the spelling change*.</a:t>
            </a:r>
          </a:p>
        </p:txBody>
      </p:sp>
      <p:sp>
        <p:nvSpPr>
          <p:cNvPr id="20" name="Speech Bubble: Rectangle with Corners Rounded 19">
            <a:extLst>
              <a:ext uri="{FF2B5EF4-FFF2-40B4-BE49-F238E27FC236}">
                <a16:creationId xmlns:a16="http://schemas.microsoft.com/office/drawing/2014/main" id="{294D2899-E419-4994-B52A-74F83D2AEFBC}"/>
              </a:ext>
            </a:extLst>
          </p:cNvPr>
          <p:cNvSpPr/>
          <p:nvPr/>
        </p:nvSpPr>
        <p:spPr>
          <a:xfrm>
            <a:off x="6545996" y="1725987"/>
            <a:ext cx="2387110" cy="672635"/>
          </a:xfrm>
          <a:prstGeom prst="wedgeRoundRectCallout">
            <a:avLst>
              <a:gd name="adj1" fmla="val -59672"/>
              <a:gd name="adj2" fmla="val -475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*Watch out for the spelling change*.</a:t>
            </a:r>
          </a:p>
        </p:txBody>
      </p:sp>
      <p:pic>
        <p:nvPicPr>
          <p:cNvPr id="21" name="Picture 20" descr="A white and red train&#10;&#10;Description automatically generated">
            <a:extLst>
              <a:ext uri="{FF2B5EF4-FFF2-40B4-BE49-F238E27FC236}">
                <a16:creationId xmlns:a16="http://schemas.microsoft.com/office/drawing/2014/main" id="{EACBB0BD-17EE-4009-91A5-B34BD4AB44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2507" y="644500"/>
            <a:ext cx="1899430" cy="949715"/>
          </a:xfrm>
          <a:prstGeom prst="rect">
            <a:avLst/>
          </a:prstGeom>
        </p:spPr>
      </p:pic>
    </p:spTree>
    <p:extLst>
      <p:ext uri="{BB962C8B-B14F-4D97-AF65-F5344CB8AC3E}">
        <p14:creationId xmlns:p14="http://schemas.microsoft.com/office/powerpoint/2010/main" val="61192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857F-F2A2-441C-9F58-601DA3815080}"/>
              </a:ext>
            </a:extLst>
          </p:cNvPr>
          <p:cNvSpPr>
            <a:spLocks noGrp="1"/>
          </p:cNvSpPr>
          <p:nvPr>
            <p:ph type="body" sz="quarter" idx="12"/>
          </p:nvPr>
        </p:nvSpPr>
        <p:spPr>
          <a:xfrm>
            <a:off x="363538" y="5329486"/>
            <a:ext cx="4164919" cy="1154112"/>
          </a:xfrm>
        </p:spPr>
        <p:txBody>
          <a:bodyPr>
            <a:normAutofit fontScale="70000" lnSpcReduction="20000"/>
          </a:bodyPr>
          <a:lstStyle/>
          <a:p>
            <a:r>
              <a:rPr lang="en-ES" dirty="0"/>
              <a:t>Louise Caruso / Amanda Izquierdo</a:t>
            </a:r>
          </a:p>
          <a:p>
            <a:r>
              <a:rPr lang="en-ES" dirty="0"/>
              <a:t>Artwork: Mark Davies</a:t>
            </a:r>
          </a:p>
          <a:p>
            <a:r>
              <a:rPr lang="en-ES" dirty="0"/>
              <a:t>Date updated: </a:t>
            </a:r>
            <a:r>
              <a:rPr lang="en-GB" dirty="0"/>
              <a:t>22</a:t>
            </a:r>
            <a:r>
              <a:rPr lang="en-ES" dirty="0"/>
              <a:t>/</a:t>
            </a:r>
            <a:r>
              <a:rPr lang="en-GB" dirty="0"/>
              <a:t>01</a:t>
            </a:r>
            <a:r>
              <a:rPr lang="en-ES" dirty="0"/>
              <a:t>/2</a:t>
            </a:r>
            <a:r>
              <a:rPr lang="en-GB" dirty="0"/>
              <a:t>3</a:t>
            </a:r>
            <a:endParaRPr lang="en-ES" dirty="0"/>
          </a:p>
        </p:txBody>
      </p:sp>
      <p:sp>
        <p:nvSpPr>
          <p:cNvPr id="3" name="Text Placeholder 2">
            <a:extLst>
              <a:ext uri="{FF2B5EF4-FFF2-40B4-BE49-F238E27FC236}">
                <a16:creationId xmlns:a16="http://schemas.microsoft.com/office/drawing/2014/main" id="{256A3B44-AA77-DC83-797E-DE8698233EE4}"/>
              </a:ext>
            </a:extLst>
          </p:cNvPr>
          <p:cNvSpPr>
            <a:spLocks noGrp="1"/>
          </p:cNvSpPr>
          <p:nvPr>
            <p:ph type="body" sz="quarter" idx="13"/>
          </p:nvPr>
        </p:nvSpPr>
        <p:spPr>
          <a:xfrm>
            <a:off x="363538" y="2796466"/>
            <a:ext cx="6392862" cy="2232734"/>
          </a:xfrm>
        </p:spPr>
        <p:txBody>
          <a:bodyPr>
            <a:normAutofit/>
          </a:bodyPr>
          <a:lstStyle/>
          <a:p>
            <a:r>
              <a:rPr lang="en-GB" dirty="0"/>
              <a:t>P</a:t>
            </a:r>
            <a:r>
              <a:rPr lang="en-ES" dirty="0"/>
              <a:t>renominal adjectives </a:t>
            </a:r>
          </a:p>
          <a:p>
            <a:r>
              <a:rPr lang="en-ES" dirty="0"/>
              <a:t>Default omission of subject pronouns</a:t>
            </a:r>
          </a:p>
          <a:p>
            <a:r>
              <a:rPr lang="en-GB" dirty="0"/>
              <a:t>‘A</a:t>
            </a:r>
            <a:r>
              <a:rPr lang="en-ES" dirty="0"/>
              <a:t>lguno’ as indefinite adjective (‘any’).</a:t>
            </a:r>
          </a:p>
        </p:txBody>
      </p:sp>
      <p:sp>
        <p:nvSpPr>
          <p:cNvPr id="4" name="Text Placeholder 3">
            <a:extLst>
              <a:ext uri="{FF2B5EF4-FFF2-40B4-BE49-F238E27FC236}">
                <a16:creationId xmlns:a16="http://schemas.microsoft.com/office/drawing/2014/main" id="{85B9A500-C87A-BD9E-BB7A-C2A275C8596F}"/>
              </a:ext>
            </a:extLst>
          </p:cNvPr>
          <p:cNvSpPr>
            <a:spLocks noGrp="1"/>
          </p:cNvSpPr>
          <p:nvPr>
            <p:ph type="body" sz="quarter" idx="14"/>
          </p:nvPr>
        </p:nvSpPr>
        <p:spPr>
          <a:xfrm>
            <a:off x="363537" y="1952625"/>
            <a:ext cx="7854187" cy="844550"/>
          </a:xfrm>
        </p:spPr>
        <p:txBody>
          <a:bodyPr>
            <a:normAutofit fontScale="92500"/>
          </a:bodyPr>
          <a:lstStyle/>
          <a:p>
            <a:r>
              <a:rPr lang="en-ES" dirty="0"/>
              <a:t>Mis últimas vacaciones</a:t>
            </a:r>
          </a:p>
        </p:txBody>
      </p:sp>
      <p:sp>
        <p:nvSpPr>
          <p:cNvPr id="5" name="Google Shape;125;p1">
            <a:extLst>
              <a:ext uri="{FF2B5EF4-FFF2-40B4-BE49-F238E27FC236}">
                <a16:creationId xmlns:a16="http://schemas.microsoft.com/office/drawing/2014/main" id="{13C81C34-23BC-C251-52AC-EDBAF813F1DB}"/>
              </a:ext>
            </a:extLst>
          </p:cNvPr>
          <p:cNvSpPr txBox="1">
            <a:spLocks/>
          </p:cNvSpPr>
          <p:nvPr/>
        </p:nvSpPr>
        <p:spPr>
          <a:xfrm>
            <a:off x="363538" y="4250830"/>
            <a:ext cx="4864546" cy="844549"/>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lt1"/>
              </a:buClr>
              <a:buSzPts val="2400"/>
            </a:pPr>
            <a:r>
              <a:rPr lang="en-GB" dirty="0">
                <a:solidFill>
                  <a:schemeClr val="bg1"/>
                </a:solidFill>
              </a:rPr>
              <a:t>Year 10 Term 1.1 Week 1</a:t>
            </a:r>
          </a:p>
          <a:p>
            <a:pPr>
              <a:spcBef>
                <a:spcPts val="0"/>
              </a:spcBef>
              <a:buClr>
                <a:schemeClr val="lt1"/>
              </a:buClr>
              <a:buSzPts val="2400"/>
            </a:pPr>
            <a:r>
              <a:rPr lang="en-GB" dirty="0">
                <a:solidFill>
                  <a:schemeClr val="bg1"/>
                </a:solidFill>
              </a:rPr>
              <a:t>Lesson 3</a:t>
            </a:r>
          </a:p>
        </p:txBody>
      </p:sp>
    </p:spTree>
    <p:extLst>
      <p:ext uri="{BB962C8B-B14F-4D97-AF65-F5344CB8AC3E}">
        <p14:creationId xmlns:p14="http://schemas.microsoft.com/office/powerpoint/2010/main" val="4095403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5BD6BD-96C8-4EBA-989E-08D887B10936}"/>
              </a:ext>
            </a:extLst>
          </p:cNvPr>
          <p:cNvSpPr/>
          <p:nvPr/>
        </p:nvSpPr>
        <p:spPr>
          <a:xfrm>
            <a:off x="0" y="0"/>
            <a:ext cx="12192000" cy="6386052"/>
          </a:xfrm>
          <a:prstGeom prst="rect">
            <a:avLst/>
          </a:prstGeom>
          <a:blipFill dpi="0" rotWithShape="1">
            <a:blip r:embed="rId3">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Google Shape;1258;p22">
            <a:extLst>
              <a:ext uri="{FF2B5EF4-FFF2-40B4-BE49-F238E27FC236}">
                <a16:creationId xmlns:a16="http://schemas.microsoft.com/office/drawing/2014/main" id="{DCE148AE-3EFD-409E-B086-3B69FFE49311}"/>
              </a:ext>
            </a:extLst>
          </p:cNvPr>
          <p:cNvSpPr/>
          <p:nvPr/>
        </p:nvSpPr>
        <p:spPr>
          <a:xfrm>
            <a:off x="214573" y="1563532"/>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noProof="0" dirty="0">
                <a:latin typeface="Century Gothic"/>
                <a:ea typeface="Century Gothic"/>
                <a:cs typeface="Century Gothic"/>
                <a:sym typeface="Century Gothic"/>
              </a:rPr>
              <a:t>el </a:t>
            </a:r>
            <a:r>
              <a:rPr lang="en-GB" sz="2400" noProof="0" dirty="0" err="1">
                <a:latin typeface="Century Gothic"/>
                <a:ea typeface="Century Gothic"/>
                <a:cs typeface="Century Gothic"/>
                <a:sym typeface="Century Gothic"/>
              </a:rPr>
              <a:t>tren</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31" name="Google Shape;1259;p22">
            <a:extLst>
              <a:ext uri="{FF2B5EF4-FFF2-40B4-BE49-F238E27FC236}">
                <a16:creationId xmlns:a16="http://schemas.microsoft.com/office/drawing/2014/main" id="{04878395-E66E-485A-9E6E-5303FD3B6C6E}"/>
              </a:ext>
            </a:extLst>
          </p:cNvPr>
          <p:cNvSpPr/>
          <p:nvPr/>
        </p:nvSpPr>
        <p:spPr>
          <a:xfrm>
            <a:off x="2609174" y="1573305"/>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a:ea typeface="+mn-ea"/>
                <a:cs typeface="+mn-cs"/>
              </a:rPr>
              <a:t>malo</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2" name="Google Shape;1260;p22">
            <a:extLst>
              <a:ext uri="{FF2B5EF4-FFF2-40B4-BE49-F238E27FC236}">
                <a16:creationId xmlns:a16="http://schemas.microsoft.com/office/drawing/2014/main" id="{7D57F6D4-EA94-4195-9EBE-E6802EF7B513}"/>
              </a:ext>
            </a:extLst>
          </p:cNvPr>
          <p:cNvSpPr/>
          <p:nvPr/>
        </p:nvSpPr>
        <p:spPr>
          <a:xfrm>
            <a:off x="5024618" y="1563532"/>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mn-ea"/>
                <a:cs typeface="+mn-cs"/>
              </a:rPr>
              <a:t>bonito</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3" name="Google Shape;1261;p22">
            <a:extLst>
              <a:ext uri="{FF2B5EF4-FFF2-40B4-BE49-F238E27FC236}">
                <a16:creationId xmlns:a16="http://schemas.microsoft.com/office/drawing/2014/main" id="{B0A8B883-168B-4C3B-B285-77F5897C3A39}"/>
              </a:ext>
            </a:extLst>
          </p:cNvPr>
          <p:cNvSpPr/>
          <p:nvPr/>
        </p:nvSpPr>
        <p:spPr>
          <a:xfrm>
            <a:off x="7440062" y="1599835"/>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noProof="0" dirty="0" err="1">
                <a:latin typeface="Century Gothic"/>
                <a:ea typeface="+mn-ea"/>
                <a:cs typeface="+mn-cs"/>
              </a:rPr>
              <a:t>buscar</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4" name="Google Shape;1262;p22">
            <a:extLst>
              <a:ext uri="{FF2B5EF4-FFF2-40B4-BE49-F238E27FC236}">
                <a16:creationId xmlns:a16="http://schemas.microsoft.com/office/drawing/2014/main" id="{E38CC204-1AF9-4F88-B787-C20573119DFF}"/>
              </a:ext>
            </a:extLst>
          </p:cNvPr>
          <p:cNvSpPr/>
          <p:nvPr/>
        </p:nvSpPr>
        <p:spPr>
          <a:xfrm>
            <a:off x="221895" y="278943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dirty="0" err="1">
                <a:latin typeface="Century Gothic"/>
                <a:ea typeface="Century Gothic"/>
                <a:cs typeface="Century Gothic"/>
                <a:sym typeface="Century Gothic"/>
              </a:rPr>
              <a:t>maravilloso</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35" name="Google Shape;1263;p22">
            <a:extLst>
              <a:ext uri="{FF2B5EF4-FFF2-40B4-BE49-F238E27FC236}">
                <a16:creationId xmlns:a16="http://schemas.microsoft.com/office/drawing/2014/main" id="{388DDBED-AF59-4C14-87BB-EE52ECFC065B}"/>
              </a:ext>
            </a:extLst>
          </p:cNvPr>
          <p:cNvSpPr/>
          <p:nvPr/>
        </p:nvSpPr>
        <p:spPr>
          <a:xfrm>
            <a:off x="2615346" y="278943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el </a:t>
            </a:r>
            <a:r>
              <a:rPr kumimoji="0" lang="en-GB" sz="2400" b="0" i="0" u="none" strike="noStrike" kern="1200" cap="none" spc="0" normalizeH="0" baseline="0" noProof="0" dirty="0" err="1">
                <a:ln>
                  <a:noFill/>
                </a:ln>
                <a:effectLst/>
                <a:uLnTx/>
                <a:uFillTx/>
                <a:latin typeface="Century Gothic"/>
                <a:ea typeface="+mn-ea"/>
                <a:cs typeface="+mn-cs"/>
              </a:rPr>
              <a:t>viaje</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6" name="Google Shape;1264;p22">
            <a:extLst>
              <a:ext uri="{FF2B5EF4-FFF2-40B4-BE49-F238E27FC236}">
                <a16:creationId xmlns:a16="http://schemas.microsoft.com/office/drawing/2014/main" id="{31E955D2-C095-444F-9783-A7FE2CD0D852}"/>
              </a:ext>
            </a:extLst>
          </p:cNvPr>
          <p:cNvSpPr/>
          <p:nvPr/>
        </p:nvSpPr>
        <p:spPr>
          <a:xfrm>
            <a:off x="5031295" y="2772864"/>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err="1">
                <a:latin typeface="Century Gothic"/>
                <a:ea typeface="+mn-ea"/>
                <a:cs typeface="+mn-cs"/>
              </a:rPr>
              <a:t>izquierda</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7" name="Google Shape;1265;p22">
            <a:extLst>
              <a:ext uri="{FF2B5EF4-FFF2-40B4-BE49-F238E27FC236}">
                <a16:creationId xmlns:a16="http://schemas.microsoft.com/office/drawing/2014/main" id="{BA9DC7C1-0CA9-4A4B-918A-A20F20B413FA}"/>
              </a:ext>
            </a:extLst>
          </p:cNvPr>
          <p:cNvSpPr/>
          <p:nvPr/>
        </p:nvSpPr>
        <p:spPr>
          <a:xfrm>
            <a:off x="7459131" y="2811084"/>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err="1">
                <a:latin typeface="Century Gothic"/>
                <a:ea typeface="+mn-ea"/>
                <a:cs typeface="+mn-cs"/>
              </a:rPr>
              <a:t>llegar</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8" name="Google Shape;1266;p22">
            <a:extLst>
              <a:ext uri="{FF2B5EF4-FFF2-40B4-BE49-F238E27FC236}">
                <a16:creationId xmlns:a16="http://schemas.microsoft.com/office/drawing/2014/main" id="{8D0A0823-98E1-4A43-B2A3-BAD8560E2E8C}"/>
              </a:ext>
            </a:extLst>
          </p:cNvPr>
          <p:cNvSpPr/>
          <p:nvPr/>
        </p:nvSpPr>
        <p:spPr>
          <a:xfrm>
            <a:off x="227273" y="4006472"/>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a:latin typeface="Century Gothic"/>
                <a:ea typeface="+mn-ea"/>
                <a:cs typeface="+mn-cs"/>
              </a:rPr>
              <a:t>el regalo</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9" name="Google Shape;1267;p22">
            <a:extLst>
              <a:ext uri="{FF2B5EF4-FFF2-40B4-BE49-F238E27FC236}">
                <a16:creationId xmlns:a16="http://schemas.microsoft.com/office/drawing/2014/main" id="{05D2894E-8560-4F27-A100-EBAC82EE6F88}"/>
              </a:ext>
            </a:extLst>
          </p:cNvPr>
          <p:cNvSpPr/>
          <p:nvPr/>
        </p:nvSpPr>
        <p:spPr>
          <a:xfrm>
            <a:off x="2623069" y="4003500"/>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la </a:t>
            </a:r>
            <a:r>
              <a:rPr kumimoji="0" lang="en-GB" sz="2400" b="0" i="0" u="none" strike="noStrike" kern="1200" cap="none" spc="0" normalizeH="0" baseline="0" noProof="0" dirty="0">
                <a:ln>
                  <a:noFill/>
                </a:ln>
                <a:effectLst/>
                <a:uLnTx/>
                <a:uFillTx/>
                <a:latin typeface="Century Gothic"/>
                <a:ea typeface="+mn-ea"/>
                <a:cs typeface="+mn-cs"/>
              </a:rPr>
              <a:t>vista</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0" name="Google Shape;1268;p22">
            <a:extLst>
              <a:ext uri="{FF2B5EF4-FFF2-40B4-BE49-F238E27FC236}">
                <a16:creationId xmlns:a16="http://schemas.microsoft.com/office/drawing/2014/main" id="{6ABD406D-1B67-45C7-8D8A-9CDDF72AD5C7}"/>
              </a:ext>
            </a:extLst>
          </p:cNvPr>
          <p:cNvSpPr/>
          <p:nvPr/>
        </p:nvSpPr>
        <p:spPr>
          <a:xfrm>
            <a:off x="5024243" y="3997132"/>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mn-ea"/>
                <a:cs typeface="+mn-cs"/>
              </a:rPr>
              <a:t>largo</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1" name="Google Shape;1269;p22">
            <a:extLst>
              <a:ext uri="{FF2B5EF4-FFF2-40B4-BE49-F238E27FC236}">
                <a16:creationId xmlns:a16="http://schemas.microsoft.com/office/drawing/2014/main" id="{32D03D25-FA5D-4DC9-8F30-2CE8ACAF28E6}"/>
              </a:ext>
            </a:extLst>
          </p:cNvPr>
          <p:cNvSpPr/>
          <p:nvPr/>
        </p:nvSpPr>
        <p:spPr>
          <a:xfrm>
            <a:off x="7476064" y="403519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por </a:t>
            </a:r>
            <a:r>
              <a:rPr lang="en-GB" sz="2400" kern="1200" dirty="0" err="1">
                <a:latin typeface="Century Gothic"/>
                <a:ea typeface="+mn-ea"/>
                <a:cs typeface="+mn-cs"/>
              </a:rPr>
              <a:t>todas</a:t>
            </a:r>
            <a:r>
              <a:rPr lang="en-GB" sz="2400" kern="1200" dirty="0">
                <a:latin typeface="Century Gothic"/>
                <a:ea typeface="+mn-ea"/>
                <a:cs typeface="+mn-cs"/>
              </a:rPr>
              <a:t> </a:t>
            </a:r>
            <a:r>
              <a:rPr lang="en-GB" sz="2400" kern="1200" dirty="0" err="1">
                <a:latin typeface="Century Gothic"/>
                <a:ea typeface="+mn-ea"/>
                <a:cs typeface="+mn-cs"/>
              </a:rPr>
              <a:t>partes</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2" name="Google Shape;1270;p22">
            <a:extLst>
              <a:ext uri="{FF2B5EF4-FFF2-40B4-BE49-F238E27FC236}">
                <a16:creationId xmlns:a16="http://schemas.microsoft.com/office/drawing/2014/main" id="{83D41E12-0A87-43F8-9B4B-06DF7810C124}"/>
              </a:ext>
            </a:extLst>
          </p:cNvPr>
          <p:cNvSpPr/>
          <p:nvPr/>
        </p:nvSpPr>
        <p:spPr>
          <a:xfrm>
            <a:off x="221895" y="522303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a:ea typeface="+mn-ea"/>
                <a:cs typeface="+mn-cs"/>
              </a:rPr>
              <a:t>sacar</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3" name="Google Shape;1271;p22">
            <a:extLst>
              <a:ext uri="{FF2B5EF4-FFF2-40B4-BE49-F238E27FC236}">
                <a16:creationId xmlns:a16="http://schemas.microsoft.com/office/drawing/2014/main" id="{4A7657A2-6850-4946-9B80-435FE7DA70E3}"/>
              </a:ext>
            </a:extLst>
          </p:cNvPr>
          <p:cNvSpPr/>
          <p:nvPr/>
        </p:nvSpPr>
        <p:spPr>
          <a:xfrm>
            <a:off x="2609174" y="522303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la </a:t>
            </a:r>
            <a:r>
              <a:rPr kumimoji="0" lang="en-GB" sz="2400" b="0" i="0" u="none" strike="noStrike" kern="1200" cap="none" spc="0" normalizeH="0" baseline="0" noProof="0" dirty="0">
                <a:ln>
                  <a:noFill/>
                </a:ln>
                <a:effectLst/>
                <a:uLnTx/>
                <a:uFillTx/>
                <a:latin typeface="Century Gothic"/>
                <a:ea typeface="+mn-ea"/>
                <a:cs typeface="+mn-cs"/>
              </a:rPr>
              <a:t>ciudad</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4" name="Google Shape;1272;p22">
            <a:extLst>
              <a:ext uri="{FF2B5EF4-FFF2-40B4-BE49-F238E27FC236}">
                <a16:creationId xmlns:a16="http://schemas.microsoft.com/office/drawing/2014/main" id="{360706AC-A29C-4873-BCA4-BC44E7D04628}"/>
              </a:ext>
            </a:extLst>
          </p:cNvPr>
          <p:cNvSpPr/>
          <p:nvPr/>
        </p:nvSpPr>
        <p:spPr>
          <a:xfrm>
            <a:off x="5048618" y="5216036"/>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a:ea typeface="+mn-ea"/>
                <a:cs typeface="+mn-cs"/>
              </a:rPr>
              <a:t>bueno</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5" name="Google Shape;1273;p22">
            <a:extLst>
              <a:ext uri="{FF2B5EF4-FFF2-40B4-BE49-F238E27FC236}">
                <a16:creationId xmlns:a16="http://schemas.microsoft.com/office/drawing/2014/main" id="{767A2350-F22C-4E24-9845-67289BA8A4C9}"/>
              </a:ext>
            </a:extLst>
          </p:cNvPr>
          <p:cNvSpPr/>
          <p:nvPr/>
        </p:nvSpPr>
        <p:spPr>
          <a:xfrm>
            <a:off x="7422703" y="5250235"/>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effectLst/>
                <a:uLnTx/>
                <a:uFillTx/>
                <a:latin typeface="Century Gothic"/>
                <a:ea typeface="+mn-ea"/>
                <a:cs typeface="+mn-cs"/>
              </a:rPr>
              <a:t>dejar</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50" name="Google Shape;1258;p22">
            <a:extLst>
              <a:ext uri="{FF2B5EF4-FFF2-40B4-BE49-F238E27FC236}">
                <a16:creationId xmlns:a16="http://schemas.microsoft.com/office/drawing/2014/main" id="{FB0CB31F-412B-4C06-AF2B-8D2BD2321F1C}"/>
              </a:ext>
            </a:extLst>
          </p:cNvPr>
          <p:cNvSpPr/>
          <p:nvPr/>
        </p:nvSpPr>
        <p:spPr>
          <a:xfrm>
            <a:off x="9826591" y="1599835"/>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el </a:t>
            </a:r>
            <a:r>
              <a:rPr lang="en-GB" sz="2400" kern="1200" dirty="0" err="1">
                <a:latin typeface="Century Gothic"/>
                <a:ea typeface="+mn-ea"/>
                <a:cs typeface="+mn-cs"/>
              </a:rPr>
              <a:t>móvil</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51" name="Google Shape;1262;p22">
            <a:extLst>
              <a:ext uri="{FF2B5EF4-FFF2-40B4-BE49-F238E27FC236}">
                <a16:creationId xmlns:a16="http://schemas.microsoft.com/office/drawing/2014/main" id="{D17B2FCD-D1C0-448C-95CA-9728DB172B2F}"/>
              </a:ext>
            </a:extLst>
          </p:cNvPr>
          <p:cNvSpPr/>
          <p:nvPr/>
        </p:nvSpPr>
        <p:spPr>
          <a:xfrm>
            <a:off x="9826591" y="2816635"/>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la </a:t>
            </a:r>
            <a:r>
              <a:rPr kumimoji="0" lang="en-GB" sz="2400" b="0" i="0" u="none" strike="noStrike" kern="1200" cap="none" spc="0" normalizeH="0" baseline="0" noProof="0" dirty="0" err="1">
                <a:ln>
                  <a:noFill/>
                </a:ln>
                <a:effectLst/>
                <a:uLnTx/>
                <a:uFillTx/>
                <a:latin typeface="Century Gothic"/>
                <a:ea typeface="+mn-ea"/>
                <a:cs typeface="+mn-cs"/>
              </a:rPr>
              <a:t>foto</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52" name="Google Shape;1266;p22">
            <a:extLst>
              <a:ext uri="{FF2B5EF4-FFF2-40B4-BE49-F238E27FC236}">
                <a16:creationId xmlns:a16="http://schemas.microsoft.com/office/drawing/2014/main" id="{24CE9309-C2EE-41EE-BC0A-C310DB499209}"/>
              </a:ext>
            </a:extLst>
          </p:cNvPr>
          <p:cNvSpPr/>
          <p:nvPr/>
        </p:nvSpPr>
        <p:spPr>
          <a:xfrm>
            <a:off x="9826591" y="4033435"/>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el arroz</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53" name="Google Shape;1270;p22">
            <a:extLst>
              <a:ext uri="{FF2B5EF4-FFF2-40B4-BE49-F238E27FC236}">
                <a16:creationId xmlns:a16="http://schemas.microsoft.com/office/drawing/2014/main" id="{4DF7EDC0-50D6-40F6-8528-6860AE71335A}"/>
              </a:ext>
            </a:extLst>
          </p:cNvPr>
          <p:cNvSpPr/>
          <p:nvPr/>
        </p:nvSpPr>
        <p:spPr>
          <a:xfrm>
            <a:off x="9826591" y="5250235"/>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el </a:t>
            </a:r>
            <a:r>
              <a:rPr lang="en-GB" sz="2400" dirty="0" err="1">
                <a:latin typeface="Century Gothic"/>
              </a:rPr>
              <a:t>ambiente</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2" name="Title 1">
            <a:extLst>
              <a:ext uri="{FF2B5EF4-FFF2-40B4-BE49-F238E27FC236}">
                <a16:creationId xmlns:a16="http://schemas.microsoft.com/office/drawing/2014/main" id="{48E1C764-29A5-5930-3715-221F85259B02}"/>
              </a:ext>
            </a:extLst>
          </p:cNvPr>
          <p:cNvSpPr>
            <a:spLocks noGrp="1"/>
          </p:cNvSpPr>
          <p:nvPr>
            <p:ph type="title"/>
          </p:nvPr>
        </p:nvSpPr>
        <p:spPr>
          <a:xfrm>
            <a:off x="203143" y="226539"/>
            <a:ext cx="10515600" cy="1325563"/>
          </a:xfrm>
        </p:spPr>
        <p:txBody>
          <a:bodyPr>
            <a:normAutofit/>
          </a:bodyPr>
          <a:lstStyle/>
          <a:p>
            <a:r>
              <a:rPr lang="en-ES" sz="2800" dirty="0"/>
              <a:t>¿</a:t>
            </a:r>
            <a:r>
              <a:rPr lang="es-ES" dirty="0"/>
              <a:t>Cómo dices estas palabras </a:t>
            </a:r>
            <a:r>
              <a:rPr lang="en-GB" dirty="0" err="1"/>
              <a:t>en</a:t>
            </a:r>
            <a:r>
              <a:rPr lang="en-GB" dirty="0"/>
              <a:t> </a:t>
            </a:r>
            <a:r>
              <a:rPr lang="en-GB" dirty="0" err="1"/>
              <a:t>español</a:t>
            </a:r>
            <a:r>
              <a:rPr lang="en-ES" dirty="0"/>
              <a:t>?</a:t>
            </a:r>
            <a:r>
              <a:rPr lang="en-GB" dirty="0"/>
              <a:t> </a:t>
            </a:r>
            <a:br>
              <a:rPr lang="en-GB" sz="2000" dirty="0"/>
            </a:br>
            <a:endParaRPr lang="en-ES" sz="2000" dirty="0"/>
          </a:p>
        </p:txBody>
      </p:sp>
      <p:sp>
        <p:nvSpPr>
          <p:cNvPr id="8" name="Rounded Rectangle 11">
            <a:extLst>
              <a:ext uri="{FF2B5EF4-FFF2-40B4-BE49-F238E27FC236}">
                <a16:creationId xmlns:a16="http://schemas.microsoft.com/office/drawing/2014/main" id="{14508201-39F6-C1E8-2CBD-B1EB9A7134BC}"/>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vocabulario</a:t>
            </a:r>
            <a:endParaRPr lang="en-GB" sz="2000" b="1" dirty="0">
              <a:solidFill>
                <a:prstClr val="white"/>
              </a:solidFill>
              <a:latin typeface="Century Gothic" panose="020B0502020202020204" pitchFamily="34" charset="0"/>
            </a:endParaRPr>
          </a:p>
        </p:txBody>
      </p:sp>
      <p:sp>
        <p:nvSpPr>
          <p:cNvPr id="14" name="Google Shape;1242;p22">
            <a:extLst>
              <a:ext uri="{FF2B5EF4-FFF2-40B4-BE49-F238E27FC236}">
                <a16:creationId xmlns:a16="http://schemas.microsoft.com/office/drawing/2014/main" id="{2CE0D973-FBAE-4B9E-A138-8F119D5756E7}"/>
              </a:ext>
            </a:extLst>
          </p:cNvPr>
          <p:cNvSpPr/>
          <p:nvPr/>
        </p:nvSpPr>
        <p:spPr>
          <a:xfrm>
            <a:off x="210465" y="1565763"/>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ea typeface="Century Gothic"/>
                <a:cs typeface="Century Gothic"/>
                <a:sym typeface="Century Gothic"/>
              </a:rPr>
              <a:t>train</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15" name="Google Shape;1243;p22">
            <a:extLst>
              <a:ext uri="{FF2B5EF4-FFF2-40B4-BE49-F238E27FC236}">
                <a16:creationId xmlns:a16="http://schemas.microsoft.com/office/drawing/2014/main" id="{6FF6BE0E-473C-4FDF-B9E3-2F945AAF0A3C}"/>
              </a:ext>
            </a:extLst>
          </p:cNvPr>
          <p:cNvSpPr/>
          <p:nvPr/>
        </p:nvSpPr>
        <p:spPr>
          <a:xfrm>
            <a:off x="2611639" y="1565763"/>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dirty="0">
                <a:latin typeface="Century Gothic"/>
                <a:ea typeface="Century Gothic"/>
                <a:cs typeface="Century Gothic"/>
                <a:sym typeface="Century Gothic"/>
              </a:rPr>
              <a:t>bad</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16" name="Google Shape;1244;p22">
            <a:extLst>
              <a:ext uri="{FF2B5EF4-FFF2-40B4-BE49-F238E27FC236}">
                <a16:creationId xmlns:a16="http://schemas.microsoft.com/office/drawing/2014/main" id="{14EA29F1-D62E-45A9-909B-7923FB2432E7}"/>
              </a:ext>
            </a:extLst>
          </p:cNvPr>
          <p:cNvSpPr/>
          <p:nvPr/>
        </p:nvSpPr>
        <p:spPr>
          <a:xfrm>
            <a:off x="5013188" y="1556656"/>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dirty="0">
                <a:latin typeface="Century Gothic"/>
                <a:ea typeface="+mn-ea"/>
                <a:sym typeface="Century Gothic"/>
              </a:rPr>
              <a:t>pretty, nice</a:t>
            </a:r>
            <a:endParaRPr kumimoji="0" lang="en-GB" sz="2400" b="0" i="0" u="none" strike="noStrike" kern="0" cap="none" spc="0" normalizeH="0" baseline="0" noProof="0" dirty="0">
              <a:ln>
                <a:noFill/>
              </a:ln>
              <a:effectLst/>
              <a:uLnTx/>
              <a:uFillTx/>
              <a:latin typeface="Arial"/>
              <a:ea typeface="+mn-ea"/>
              <a:cs typeface="Arial"/>
              <a:sym typeface="Arial"/>
            </a:endParaRPr>
          </a:p>
        </p:txBody>
      </p:sp>
      <p:sp>
        <p:nvSpPr>
          <p:cNvPr id="17" name="Google Shape;1245;p22">
            <a:extLst>
              <a:ext uri="{FF2B5EF4-FFF2-40B4-BE49-F238E27FC236}">
                <a16:creationId xmlns:a16="http://schemas.microsoft.com/office/drawing/2014/main" id="{62EAE4F1-6287-44D5-A13B-1124DB480B94}"/>
              </a:ext>
            </a:extLst>
          </p:cNvPr>
          <p:cNvSpPr/>
          <p:nvPr/>
        </p:nvSpPr>
        <p:spPr>
          <a:xfrm>
            <a:off x="7443032" y="1592959"/>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ea typeface="Century Gothic"/>
                <a:cs typeface="Century Gothic"/>
                <a:sym typeface="Century Gothic"/>
              </a:rPr>
              <a:t>to look for</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18" name="Google Shape;1246;p22">
            <a:extLst>
              <a:ext uri="{FF2B5EF4-FFF2-40B4-BE49-F238E27FC236}">
                <a16:creationId xmlns:a16="http://schemas.microsoft.com/office/drawing/2014/main" id="{E3FB0A3C-07A4-4D54-A321-014220A667C4}"/>
              </a:ext>
            </a:extLst>
          </p:cNvPr>
          <p:cNvSpPr/>
          <p:nvPr/>
        </p:nvSpPr>
        <p:spPr>
          <a:xfrm>
            <a:off x="210465" y="2782563"/>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cs typeface="Arial"/>
                <a:sym typeface="Century Gothic"/>
              </a:rPr>
              <a:t>wonderful, marvellous</a:t>
            </a:r>
            <a:endParaRPr kumimoji="0" lang="en-GB" sz="2400" b="0" i="0" u="none" strike="noStrike" kern="0" cap="none" spc="0" normalizeH="0" baseline="0" noProof="0" dirty="0">
              <a:ln>
                <a:noFill/>
              </a:ln>
              <a:effectLst/>
              <a:uLnTx/>
              <a:uFillTx/>
              <a:latin typeface="Arial"/>
              <a:cs typeface="Arial"/>
              <a:sym typeface="Arial"/>
            </a:endParaRPr>
          </a:p>
        </p:txBody>
      </p:sp>
      <p:sp>
        <p:nvSpPr>
          <p:cNvPr id="19" name="Google Shape;1247;p22">
            <a:extLst>
              <a:ext uri="{FF2B5EF4-FFF2-40B4-BE49-F238E27FC236}">
                <a16:creationId xmlns:a16="http://schemas.microsoft.com/office/drawing/2014/main" id="{84D91306-D199-43A3-B8EA-A63DD71B2D18}"/>
              </a:ext>
            </a:extLst>
          </p:cNvPr>
          <p:cNvSpPr/>
          <p:nvPr/>
        </p:nvSpPr>
        <p:spPr>
          <a:xfrm>
            <a:off x="2611639" y="2782563"/>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ea typeface="Century Gothic"/>
                <a:cs typeface="Century Gothic"/>
                <a:sym typeface="Century Gothic"/>
              </a:rPr>
              <a:t>trip, journey</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20" name="Google Shape;1248;p22">
            <a:extLst>
              <a:ext uri="{FF2B5EF4-FFF2-40B4-BE49-F238E27FC236}">
                <a16:creationId xmlns:a16="http://schemas.microsoft.com/office/drawing/2014/main" id="{DCEA3F93-0B13-443B-ADA1-78873EFE8ECC}"/>
              </a:ext>
            </a:extLst>
          </p:cNvPr>
          <p:cNvSpPr/>
          <p:nvPr/>
        </p:nvSpPr>
        <p:spPr>
          <a:xfrm>
            <a:off x="5039344" y="2783549"/>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left</a:t>
            </a:r>
          </a:p>
        </p:txBody>
      </p:sp>
      <p:sp>
        <p:nvSpPr>
          <p:cNvPr id="21" name="Google Shape;1249;p22">
            <a:extLst>
              <a:ext uri="{FF2B5EF4-FFF2-40B4-BE49-F238E27FC236}">
                <a16:creationId xmlns:a16="http://schemas.microsoft.com/office/drawing/2014/main" id="{9D609E7C-4894-4318-8563-6718C3154796}"/>
              </a:ext>
            </a:extLst>
          </p:cNvPr>
          <p:cNvSpPr/>
          <p:nvPr/>
        </p:nvSpPr>
        <p:spPr>
          <a:xfrm>
            <a:off x="7443032" y="2809759"/>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arrive</a:t>
            </a:r>
          </a:p>
        </p:txBody>
      </p:sp>
      <p:sp>
        <p:nvSpPr>
          <p:cNvPr id="22" name="Google Shape;1250;p22">
            <a:extLst>
              <a:ext uri="{FF2B5EF4-FFF2-40B4-BE49-F238E27FC236}">
                <a16:creationId xmlns:a16="http://schemas.microsoft.com/office/drawing/2014/main" id="{22E9CF04-E910-4533-99CA-A898486E2709}"/>
              </a:ext>
            </a:extLst>
          </p:cNvPr>
          <p:cNvSpPr/>
          <p:nvPr/>
        </p:nvSpPr>
        <p:spPr>
          <a:xfrm>
            <a:off x="221520" y="3997132"/>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noProof="0" dirty="0">
                <a:latin typeface="Century Gothic"/>
                <a:cs typeface="Arial"/>
                <a:sym typeface="Century Gothic"/>
              </a:rPr>
              <a:t>present</a:t>
            </a:r>
            <a:endParaRPr kumimoji="0" lang="en-GB" sz="2400" i="0" u="none" strike="noStrike" kern="0" cap="none" spc="0" normalizeH="0" baseline="0" noProof="0" dirty="0">
              <a:ln>
                <a:noFill/>
              </a:ln>
              <a:effectLst/>
              <a:uLnTx/>
              <a:uFillTx/>
              <a:latin typeface="Arial"/>
              <a:ea typeface="+mn-ea"/>
              <a:cs typeface="Arial"/>
              <a:sym typeface="Arial"/>
            </a:endParaRPr>
          </a:p>
        </p:txBody>
      </p:sp>
      <p:sp>
        <p:nvSpPr>
          <p:cNvPr id="23" name="Google Shape;1251;p22">
            <a:extLst>
              <a:ext uri="{FF2B5EF4-FFF2-40B4-BE49-F238E27FC236}">
                <a16:creationId xmlns:a16="http://schemas.microsoft.com/office/drawing/2014/main" id="{787F3945-1EDC-45FF-B0D1-A377588BCC16}"/>
              </a:ext>
            </a:extLst>
          </p:cNvPr>
          <p:cNvSpPr/>
          <p:nvPr/>
        </p:nvSpPr>
        <p:spPr>
          <a:xfrm>
            <a:off x="2611639" y="3999363"/>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view</a:t>
            </a:r>
            <a:endParaRPr kumimoji="0" lang="en-GB" sz="2400" b="0" i="0" u="none" strike="noStrike" kern="0" cap="none" spc="0" normalizeH="0" baseline="0" noProof="0" dirty="0">
              <a:ln>
                <a:noFill/>
              </a:ln>
              <a:effectLst/>
              <a:uLnTx/>
              <a:uFillTx/>
              <a:latin typeface="Arial"/>
              <a:cs typeface="Arial"/>
              <a:sym typeface="Arial"/>
            </a:endParaRPr>
          </a:p>
        </p:txBody>
      </p:sp>
      <p:sp>
        <p:nvSpPr>
          <p:cNvPr id="24" name="Google Shape;1252;p22">
            <a:extLst>
              <a:ext uri="{FF2B5EF4-FFF2-40B4-BE49-F238E27FC236}">
                <a16:creationId xmlns:a16="http://schemas.microsoft.com/office/drawing/2014/main" id="{4DC90E90-9A60-4855-B833-5861CA9DF7EF}"/>
              </a:ext>
            </a:extLst>
          </p:cNvPr>
          <p:cNvSpPr/>
          <p:nvPr/>
        </p:nvSpPr>
        <p:spPr>
          <a:xfrm>
            <a:off x="5013188" y="3990256"/>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long</a:t>
            </a:r>
          </a:p>
        </p:txBody>
      </p:sp>
      <p:sp>
        <p:nvSpPr>
          <p:cNvPr id="25" name="Google Shape;1253;p22">
            <a:extLst>
              <a:ext uri="{FF2B5EF4-FFF2-40B4-BE49-F238E27FC236}">
                <a16:creationId xmlns:a16="http://schemas.microsoft.com/office/drawing/2014/main" id="{B2B60A3B-1A48-4590-9B0D-0C93F3A03E1B}"/>
              </a:ext>
            </a:extLst>
          </p:cNvPr>
          <p:cNvSpPr/>
          <p:nvPr/>
        </p:nvSpPr>
        <p:spPr>
          <a:xfrm>
            <a:off x="7487636" y="4026559"/>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everywhere</a:t>
            </a:r>
            <a:endParaRPr kumimoji="0" lang="en-GB" sz="2400" b="0" i="0" u="none" strike="noStrike" kern="0" cap="none" spc="0" normalizeH="0" baseline="0" noProof="0" dirty="0">
              <a:ln>
                <a:noFill/>
              </a:ln>
              <a:effectLst/>
              <a:uLnTx/>
              <a:uFillTx/>
              <a:latin typeface="Arial"/>
              <a:cs typeface="Arial"/>
              <a:sym typeface="Arial"/>
            </a:endParaRPr>
          </a:p>
        </p:txBody>
      </p:sp>
      <p:sp>
        <p:nvSpPr>
          <p:cNvPr id="26" name="Google Shape;1254;p22">
            <a:extLst>
              <a:ext uri="{FF2B5EF4-FFF2-40B4-BE49-F238E27FC236}">
                <a16:creationId xmlns:a16="http://schemas.microsoft.com/office/drawing/2014/main" id="{30AEAB86-EFD8-4251-A2B8-EFC67B0AAA55}"/>
              </a:ext>
            </a:extLst>
          </p:cNvPr>
          <p:cNvSpPr/>
          <p:nvPr/>
        </p:nvSpPr>
        <p:spPr>
          <a:xfrm>
            <a:off x="210465" y="5216163"/>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to take out, get, obtain</a:t>
            </a:r>
          </a:p>
        </p:txBody>
      </p:sp>
      <p:sp>
        <p:nvSpPr>
          <p:cNvPr id="27" name="Google Shape;1255;p22">
            <a:extLst>
              <a:ext uri="{FF2B5EF4-FFF2-40B4-BE49-F238E27FC236}">
                <a16:creationId xmlns:a16="http://schemas.microsoft.com/office/drawing/2014/main" id="{EF803E8D-A075-458D-9AA4-69EF14A12CCF}"/>
              </a:ext>
            </a:extLst>
          </p:cNvPr>
          <p:cNvSpPr/>
          <p:nvPr/>
        </p:nvSpPr>
        <p:spPr>
          <a:xfrm>
            <a:off x="2611639" y="5216163"/>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city</a:t>
            </a:r>
            <a:endParaRPr kumimoji="0" lang="en-GB" sz="2400" b="0" i="0" u="none" strike="noStrike" kern="0" cap="none" spc="0" normalizeH="0" baseline="0" noProof="0" dirty="0">
              <a:ln>
                <a:noFill/>
              </a:ln>
              <a:effectLst/>
              <a:uLnTx/>
              <a:uFillTx/>
              <a:sym typeface="Arial"/>
            </a:endParaRPr>
          </a:p>
        </p:txBody>
      </p:sp>
      <p:sp>
        <p:nvSpPr>
          <p:cNvPr id="28" name="Google Shape;1256;p22">
            <a:extLst>
              <a:ext uri="{FF2B5EF4-FFF2-40B4-BE49-F238E27FC236}">
                <a16:creationId xmlns:a16="http://schemas.microsoft.com/office/drawing/2014/main" id="{3735C880-B55A-46FB-82A5-B4BDFAC03F17}"/>
              </a:ext>
            </a:extLst>
          </p:cNvPr>
          <p:cNvSpPr/>
          <p:nvPr/>
        </p:nvSpPr>
        <p:spPr>
          <a:xfrm>
            <a:off x="5046641" y="5207056"/>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600"/>
              <a:buFont typeface="Century Gothic"/>
              <a:buNone/>
              <a:tabLst/>
              <a:defRPr/>
            </a:pPr>
            <a:r>
              <a:rPr lang="en-GB" sz="2400" dirty="0">
                <a:latin typeface="Century Gothic"/>
                <a:ea typeface="Century Gothic"/>
                <a:cs typeface="Century Gothic"/>
                <a:sym typeface="Century Gothic"/>
              </a:rPr>
              <a:t>good</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29" name="Google Shape;1257;p22">
            <a:extLst>
              <a:ext uri="{FF2B5EF4-FFF2-40B4-BE49-F238E27FC236}">
                <a16:creationId xmlns:a16="http://schemas.microsoft.com/office/drawing/2014/main" id="{75F526BE-B852-4840-B5BD-53268862E4B9}"/>
              </a:ext>
            </a:extLst>
          </p:cNvPr>
          <p:cNvSpPr/>
          <p:nvPr/>
        </p:nvSpPr>
        <p:spPr>
          <a:xfrm>
            <a:off x="7413536" y="5243359"/>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to let, leave</a:t>
            </a:r>
          </a:p>
        </p:txBody>
      </p:sp>
      <p:sp>
        <p:nvSpPr>
          <p:cNvPr id="46" name="Google Shape;1242;p22">
            <a:extLst>
              <a:ext uri="{FF2B5EF4-FFF2-40B4-BE49-F238E27FC236}">
                <a16:creationId xmlns:a16="http://schemas.microsoft.com/office/drawing/2014/main" id="{15D00320-6559-488E-A006-B8B36D0DC025}"/>
              </a:ext>
            </a:extLst>
          </p:cNvPr>
          <p:cNvSpPr/>
          <p:nvPr/>
        </p:nvSpPr>
        <p:spPr>
          <a:xfrm>
            <a:off x="9815161" y="1592959"/>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mobile phone</a:t>
            </a:r>
          </a:p>
        </p:txBody>
      </p:sp>
      <p:sp>
        <p:nvSpPr>
          <p:cNvPr id="47" name="Google Shape;1246;p22">
            <a:extLst>
              <a:ext uri="{FF2B5EF4-FFF2-40B4-BE49-F238E27FC236}">
                <a16:creationId xmlns:a16="http://schemas.microsoft.com/office/drawing/2014/main" id="{2BEAC246-4A44-49ED-A8C5-6E70C1D46342}"/>
              </a:ext>
            </a:extLst>
          </p:cNvPr>
          <p:cNvSpPr/>
          <p:nvPr/>
        </p:nvSpPr>
        <p:spPr>
          <a:xfrm>
            <a:off x="9815161" y="2809759"/>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cs typeface="Arial"/>
                <a:sym typeface="Century Gothic"/>
              </a:rPr>
              <a:t>photo, picture</a:t>
            </a:r>
            <a:endParaRPr kumimoji="0" lang="en-GB" sz="2400" b="0" i="0" u="none" strike="noStrike" kern="0" cap="none" spc="0" normalizeH="0" baseline="0" noProof="0" dirty="0">
              <a:ln>
                <a:noFill/>
              </a:ln>
              <a:effectLst/>
              <a:uLnTx/>
              <a:uFillTx/>
              <a:latin typeface="Arial"/>
              <a:cs typeface="Arial"/>
              <a:sym typeface="Arial"/>
            </a:endParaRPr>
          </a:p>
        </p:txBody>
      </p:sp>
      <p:sp>
        <p:nvSpPr>
          <p:cNvPr id="48" name="Google Shape;1250;p22">
            <a:extLst>
              <a:ext uri="{FF2B5EF4-FFF2-40B4-BE49-F238E27FC236}">
                <a16:creationId xmlns:a16="http://schemas.microsoft.com/office/drawing/2014/main" id="{BA98B83D-9ABC-4E49-B80E-A76D3731B205}"/>
              </a:ext>
            </a:extLst>
          </p:cNvPr>
          <p:cNvSpPr/>
          <p:nvPr/>
        </p:nvSpPr>
        <p:spPr>
          <a:xfrm>
            <a:off x="9815161" y="4026559"/>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cs typeface="Arial"/>
                <a:sym typeface="Century Gothic"/>
              </a:rPr>
              <a:t>rice</a:t>
            </a:r>
            <a:endParaRPr kumimoji="0" lang="en-GB" sz="2400" b="0" i="0" u="none" strike="noStrike" kern="0" cap="none" spc="0" normalizeH="0" baseline="0" noProof="0" dirty="0">
              <a:ln>
                <a:noFill/>
              </a:ln>
              <a:effectLst/>
              <a:uLnTx/>
              <a:uFillTx/>
              <a:latin typeface="Arial"/>
              <a:ea typeface="+mn-ea"/>
              <a:cs typeface="Arial"/>
              <a:sym typeface="Arial"/>
            </a:endParaRPr>
          </a:p>
        </p:txBody>
      </p:sp>
      <p:sp>
        <p:nvSpPr>
          <p:cNvPr id="49" name="Google Shape;1254;p22">
            <a:extLst>
              <a:ext uri="{FF2B5EF4-FFF2-40B4-BE49-F238E27FC236}">
                <a16:creationId xmlns:a16="http://schemas.microsoft.com/office/drawing/2014/main" id="{221C582C-BBEB-4FAD-966B-0FCC9526F3F0}"/>
              </a:ext>
            </a:extLst>
          </p:cNvPr>
          <p:cNvSpPr/>
          <p:nvPr/>
        </p:nvSpPr>
        <p:spPr>
          <a:xfrm>
            <a:off x="9815161" y="5251550"/>
            <a:ext cx="2166374"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lvl="0" algn="ctr">
              <a:defRPr/>
            </a:pPr>
            <a:r>
              <a:rPr lang="en-GB" sz="2200" dirty="0"/>
              <a:t>atmosphere</a:t>
            </a:r>
            <a:endParaRPr lang="es-GB" sz="2200" dirty="0"/>
          </a:p>
        </p:txBody>
      </p:sp>
      <p:sp>
        <p:nvSpPr>
          <p:cNvPr id="4" name="Rounded Rectangular Callout 3">
            <a:extLst>
              <a:ext uri="{FF2B5EF4-FFF2-40B4-BE49-F238E27FC236}">
                <a16:creationId xmlns:a16="http://schemas.microsoft.com/office/drawing/2014/main" id="{C4614350-E01E-990C-3354-C6CD3A9D7843}"/>
              </a:ext>
            </a:extLst>
          </p:cNvPr>
          <p:cNvSpPr/>
          <p:nvPr/>
        </p:nvSpPr>
        <p:spPr>
          <a:xfrm>
            <a:off x="1293385" y="4113196"/>
            <a:ext cx="2968831" cy="1171499"/>
          </a:xfrm>
          <a:prstGeom prst="wedgeRoundRectCallou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3D3C3C"/>
                </a:solidFill>
              </a:rPr>
              <a:t>‘Sacar’ is used to say ‘to take photos’ = sacar fotos</a:t>
            </a:r>
          </a:p>
        </p:txBody>
      </p:sp>
    </p:spTree>
    <p:extLst>
      <p:ext uri="{BB962C8B-B14F-4D97-AF65-F5344CB8AC3E}">
        <p14:creationId xmlns:p14="http://schemas.microsoft.com/office/powerpoint/2010/main" val="185662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46" grpId="0" animBg="1"/>
      <p:bldP spid="47" grpId="0" animBg="1"/>
      <p:bldP spid="48" grpId="0" animBg="1"/>
      <p:bldP spid="49"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peech Bubble: Rectangle with Corners Rounded 103">
            <a:extLst>
              <a:ext uri="{FF2B5EF4-FFF2-40B4-BE49-F238E27FC236}">
                <a16:creationId xmlns:a16="http://schemas.microsoft.com/office/drawing/2014/main" id="{F0DFF4BB-2D69-C121-3F86-15B1576F7A0F}"/>
              </a:ext>
            </a:extLst>
          </p:cNvPr>
          <p:cNvSpPr/>
          <p:nvPr/>
        </p:nvSpPr>
        <p:spPr>
          <a:xfrm>
            <a:off x="5627598" y="5291467"/>
            <a:ext cx="1305160"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algún</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9" name="Speech Bubble: Rectangle with Corners Rounded 128">
            <a:extLst>
              <a:ext uri="{FF2B5EF4-FFF2-40B4-BE49-F238E27FC236}">
                <a16:creationId xmlns:a16="http://schemas.microsoft.com/office/drawing/2014/main" id="{1E1AEFED-DE41-FDEC-2502-D44A4C20D05B}"/>
              </a:ext>
            </a:extLst>
          </p:cNvPr>
          <p:cNvSpPr/>
          <p:nvPr/>
        </p:nvSpPr>
        <p:spPr>
          <a:xfrm>
            <a:off x="5625544" y="5298087"/>
            <a:ext cx="1305160"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 </a:t>
            </a:r>
            <a:r>
              <a:rPr lang="en-GB" sz="2000" dirty="0">
                <a:solidFill>
                  <a:prstClr val="white"/>
                </a:solidFill>
                <a:latin typeface="Century Gothic" panose="020F0302020204030204"/>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any (before a noun)</a:t>
            </a:r>
          </a:p>
        </p:txBody>
      </p:sp>
      <p:sp>
        <p:nvSpPr>
          <p:cNvPr id="40" name="TextBox 39">
            <a:extLst>
              <a:ext uri="{FF2B5EF4-FFF2-40B4-BE49-F238E27FC236}">
                <a16:creationId xmlns:a16="http://schemas.microsoft.com/office/drawing/2014/main" id="{05898592-60AC-ACA8-5F8C-495FEC5BF8D2}"/>
              </a:ext>
            </a:extLst>
          </p:cNvPr>
          <p:cNvSpPr txBox="1"/>
          <p:nvPr/>
        </p:nvSpPr>
        <p:spPr>
          <a:xfrm>
            <a:off x="5670692" y="189200"/>
            <a:ext cx="32561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AD1519"/>
                </a:solidFill>
                <a:effectLst/>
                <a:uLnTx/>
                <a:uFillTx/>
                <a:latin typeface="Century Gothic"/>
                <a:ea typeface="+mn-ea"/>
                <a:cs typeface="+mn-cs"/>
              </a:rPr>
              <a:t>¿</a:t>
            </a:r>
            <a:r>
              <a:rPr kumimoji="0" lang="fr-FR" sz="2200" b="0" i="0" u="none" strike="noStrike" kern="1200" cap="none" spc="0" normalizeH="0" baseline="0" noProof="0" dirty="0" err="1">
                <a:ln>
                  <a:noFill/>
                </a:ln>
                <a:solidFill>
                  <a:srgbClr val="AD1519"/>
                </a:solidFill>
                <a:effectLst/>
                <a:uLnTx/>
                <a:uFillTx/>
                <a:latin typeface="Century Gothic"/>
                <a:ea typeface="+mn-ea"/>
                <a:cs typeface="+mn-cs"/>
              </a:rPr>
              <a:t>Conoces</a:t>
            </a:r>
            <a:r>
              <a:rPr kumimoji="0" lang="fr-FR" sz="2200" b="0" i="0" u="none" strike="noStrike" kern="1200" cap="none" spc="0" normalizeH="0" baseline="0" noProof="0" dirty="0">
                <a:ln>
                  <a:noFill/>
                </a:ln>
                <a:solidFill>
                  <a:srgbClr val="AD1519"/>
                </a:solidFill>
                <a:effectLst/>
                <a:uLnTx/>
                <a:uFillTx/>
                <a:latin typeface="Century Gothic"/>
                <a:ea typeface="+mn-ea"/>
                <a:cs typeface="+mn-cs"/>
              </a:rPr>
              <a:t> </a:t>
            </a:r>
            <a:r>
              <a:rPr kumimoji="0" lang="fr-FR" sz="2200" b="0" i="0" u="none" strike="noStrike" kern="1200" cap="none" spc="0" normalizeH="0" baseline="0" noProof="0" dirty="0" err="1">
                <a:ln>
                  <a:noFill/>
                </a:ln>
                <a:solidFill>
                  <a:srgbClr val="AD1519"/>
                </a:solidFill>
                <a:effectLst/>
                <a:uLnTx/>
                <a:uFillTx/>
                <a:latin typeface="Century Gothic"/>
                <a:ea typeface="+mn-ea"/>
                <a:cs typeface="+mn-cs"/>
              </a:rPr>
              <a:t>estas</a:t>
            </a:r>
            <a:r>
              <a:rPr kumimoji="0" lang="fr-FR" sz="2200" b="0" i="0" u="none" strike="noStrike" kern="1200" cap="none" spc="0" normalizeH="0" baseline="0" noProof="0" dirty="0">
                <a:ln>
                  <a:noFill/>
                </a:ln>
                <a:solidFill>
                  <a:srgbClr val="AD1519"/>
                </a:solidFill>
                <a:effectLst/>
                <a:uLnTx/>
                <a:uFillTx/>
                <a:latin typeface="Century Gothic"/>
                <a:ea typeface="+mn-ea"/>
                <a:cs typeface="+mn-cs"/>
              </a:rPr>
              <a:t> palabras?</a:t>
            </a:r>
          </a:p>
        </p:txBody>
      </p:sp>
      <p:sp>
        <p:nvSpPr>
          <p:cNvPr id="32" name="Speech Bubble: Rectangle with Corners Rounded 31">
            <a:extLst>
              <a:ext uri="{FF2B5EF4-FFF2-40B4-BE49-F238E27FC236}">
                <a16:creationId xmlns:a16="http://schemas.microsoft.com/office/drawing/2014/main" id="{B386B10B-57B5-2AD8-9AE4-C7DF1CB0D845}"/>
              </a:ext>
            </a:extLst>
          </p:cNvPr>
          <p:cNvSpPr/>
          <p:nvPr/>
        </p:nvSpPr>
        <p:spPr>
          <a:xfrm>
            <a:off x="3259566" y="1255447"/>
            <a:ext cx="1354075" cy="867128"/>
          </a:xfrm>
          <a:prstGeom prst="wedgeRoundRectCallout">
            <a:avLst>
              <a:gd name="adj1" fmla="val -26903"/>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rPr>
              <a:t>la </a:t>
            </a: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calidad</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34" name="Speech Bubble: Rectangle with Corners Rounded 33">
            <a:extLst>
              <a:ext uri="{FF2B5EF4-FFF2-40B4-BE49-F238E27FC236}">
                <a16:creationId xmlns:a16="http://schemas.microsoft.com/office/drawing/2014/main" id="{2D58BA5E-9F42-54C2-20D8-57325D542D8F}"/>
              </a:ext>
            </a:extLst>
          </p:cNvPr>
          <p:cNvSpPr/>
          <p:nvPr/>
        </p:nvSpPr>
        <p:spPr>
          <a:xfrm>
            <a:off x="10244493" y="3229831"/>
            <a:ext cx="1633331"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almorzar</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Speech Bubble: Rectangle with Corners Rounded 34">
            <a:extLst>
              <a:ext uri="{FF2B5EF4-FFF2-40B4-BE49-F238E27FC236}">
                <a16:creationId xmlns:a16="http://schemas.microsoft.com/office/drawing/2014/main" id="{9CB9F2AD-8991-800B-0EA5-B177F73C4F98}"/>
              </a:ext>
            </a:extLst>
          </p:cNvPr>
          <p:cNvSpPr/>
          <p:nvPr/>
        </p:nvSpPr>
        <p:spPr>
          <a:xfrm>
            <a:off x="4707909" y="1263305"/>
            <a:ext cx="1243153"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el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arroz</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Speech Bubble: Rectangle with Corners Rounded 37">
            <a:extLst>
              <a:ext uri="{FF2B5EF4-FFF2-40B4-BE49-F238E27FC236}">
                <a16:creationId xmlns:a16="http://schemas.microsoft.com/office/drawing/2014/main" id="{577AA6CE-6940-DE24-6627-C68E55201A32}"/>
              </a:ext>
            </a:extLst>
          </p:cNvPr>
          <p:cNvSpPr/>
          <p:nvPr/>
        </p:nvSpPr>
        <p:spPr>
          <a:xfrm>
            <a:off x="6058948" y="1272491"/>
            <a:ext cx="181755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europeo</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Speech Bubble: Rectangle with Corners Rounded 57">
            <a:extLst>
              <a:ext uri="{FF2B5EF4-FFF2-40B4-BE49-F238E27FC236}">
                <a16:creationId xmlns:a16="http://schemas.microsoft.com/office/drawing/2014/main" id="{67345CBF-DF15-CB12-7733-0CC915452B09}"/>
              </a:ext>
            </a:extLst>
          </p:cNvPr>
          <p:cNvSpPr/>
          <p:nvPr/>
        </p:nvSpPr>
        <p:spPr>
          <a:xfrm>
            <a:off x="200757" y="5297462"/>
            <a:ext cx="2177954"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rPr>
              <a:t>Las </a:t>
            </a: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Fallas</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61" name="Speech Bubble: Rectangle with Corners Rounded 60">
            <a:extLst>
              <a:ext uri="{FF2B5EF4-FFF2-40B4-BE49-F238E27FC236}">
                <a16:creationId xmlns:a16="http://schemas.microsoft.com/office/drawing/2014/main" id="{A607BF1B-5508-6DD8-5321-076139EDACAC}"/>
              </a:ext>
            </a:extLst>
          </p:cNvPr>
          <p:cNvSpPr/>
          <p:nvPr/>
        </p:nvSpPr>
        <p:spPr>
          <a:xfrm>
            <a:off x="793155" y="1245035"/>
            <a:ext cx="1002058"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el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hotel</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7" name="Speech Bubble: Rectangle with Corners Rounded 86">
            <a:extLst>
              <a:ext uri="{FF2B5EF4-FFF2-40B4-BE49-F238E27FC236}">
                <a16:creationId xmlns:a16="http://schemas.microsoft.com/office/drawing/2014/main" id="{DB623052-1117-0304-C47C-C6D021E4E8DE}"/>
              </a:ext>
            </a:extLst>
          </p:cNvPr>
          <p:cNvSpPr/>
          <p:nvPr/>
        </p:nvSpPr>
        <p:spPr>
          <a:xfrm>
            <a:off x="8603194" y="5290710"/>
            <a:ext cx="1420096"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rPr>
              <a:t>el </a:t>
            </a: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pescado</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96" name="Speech Bubble: Rectangle with Corners Rounded 95">
            <a:extLst>
              <a:ext uri="{FF2B5EF4-FFF2-40B4-BE49-F238E27FC236}">
                <a16:creationId xmlns:a16="http://schemas.microsoft.com/office/drawing/2014/main" id="{2B2CC75C-C129-2593-6C28-9B040BAAFEC1}"/>
              </a:ext>
            </a:extLst>
          </p:cNvPr>
          <p:cNvSpPr/>
          <p:nvPr/>
        </p:nvSpPr>
        <p:spPr>
          <a:xfrm>
            <a:off x="10244494" y="4239773"/>
            <a:ext cx="1633330"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rPr>
              <a:t>RENFE</a:t>
            </a:r>
          </a:p>
        </p:txBody>
      </p:sp>
      <p:sp>
        <p:nvSpPr>
          <p:cNvPr id="97" name="Speech Bubble: Rectangle with Corners Rounded 96">
            <a:extLst>
              <a:ext uri="{FF2B5EF4-FFF2-40B4-BE49-F238E27FC236}">
                <a16:creationId xmlns:a16="http://schemas.microsoft.com/office/drawing/2014/main" id="{DCDE2F58-53F3-3B36-EF53-E253CBE0DDF1}"/>
              </a:ext>
            </a:extLst>
          </p:cNvPr>
          <p:cNvSpPr/>
          <p:nvPr/>
        </p:nvSpPr>
        <p:spPr>
          <a:xfrm>
            <a:off x="7992338" y="1285547"/>
            <a:ext cx="1869013"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lo</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siento</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8" name="Speech Bubble: Rectangle with Corners Rounded 97">
            <a:extLst>
              <a:ext uri="{FF2B5EF4-FFF2-40B4-BE49-F238E27FC236}">
                <a16:creationId xmlns:a16="http://schemas.microsoft.com/office/drawing/2014/main" id="{661C52D1-A7AE-8153-D843-0103B353F92C}"/>
              </a:ext>
            </a:extLst>
          </p:cNvPr>
          <p:cNvSpPr/>
          <p:nvPr/>
        </p:nvSpPr>
        <p:spPr>
          <a:xfrm>
            <a:off x="10208583" y="5271195"/>
            <a:ext cx="163333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pegar</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99" name="Speech Bubble: Rectangle with Corners Rounded 98">
            <a:extLst>
              <a:ext uri="{FF2B5EF4-FFF2-40B4-BE49-F238E27FC236}">
                <a16:creationId xmlns:a16="http://schemas.microsoft.com/office/drawing/2014/main" id="{98A22524-6FA3-5C0A-A904-B2352CBC3AF2}"/>
              </a:ext>
            </a:extLst>
          </p:cNvPr>
          <p:cNvSpPr/>
          <p:nvPr/>
        </p:nvSpPr>
        <p:spPr>
          <a:xfrm>
            <a:off x="1889307" y="1268913"/>
            <a:ext cx="1276267"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quemar</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0" name="Speech Bubble: Rectangle with Corners Rounded 99">
            <a:extLst>
              <a:ext uri="{FF2B5EF4-FFF2-40B4-BE49-F238E27FC236}">
                <a16:creationId xmlns:a16="http://schemas.microsoft.com/office/drawing/2014/main" id="{15B40B29-BC53-0172-5F57-BE8DA0D551E5}"/>
              </a:ext>
            </a:extLst>
          </p:cNvPr>
          <p:cNvSpPr/>
          <p:nvPr/>
        </p:nvSpPr>
        <p:spPr>
          <a:xfrm>
            <a:off x="221267" y="4302107"/>
            <a:ext cx="1804551"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reservar</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1" name="Speech Bubble: Rectangle with Corners Rounded 100">
            <a:extLst>
              <a:ext uri="{FF2B5EF4-FFF2-40B4-BE49-F238E27FC236}">
                <a16:creationId xmlns:a16="http://schemas.microsoft.com/office/drawing/2014/main" id="{8D4939F7-D5BE-1357-CEA2-3836961133B6}"/>
              </a:ext>
            </a:extLst>
          </p:cNvPr>
          <p:cNvSpPr/>
          <p:nvPr/>
        </p:nvSpPr>
        <p:spPr>
          <a:xfrm>
            <a:off x="4148500" y="5263818"/>
            <a:ext cx="130516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rPr>
              <a:t>el </a:t>
            </a: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vuelo</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02" name="Speech Bubble: Rectangle with Corners Rounded 101">
            <a:extLst>
              <a:ext uri="{FF2B5EF4-FFF2-40B4-BE49-F238E27FC236}">
                <a16:creationId xmlns:a16="http://schemas.microsoft.com/office/drawing/2014/main" id="{A24A6111-E593-5F33-6AD9-D106ECA5E1CF}"/>
              </a:ext>
            </a:extLst>
          </p:cNvPr>
          <p:cNvSpPr/>
          <p:nvPr/>
        </p:nvSpPr>
        <p:spPr>
          <a:xfrm>
            <a:off x="2445236" y="5290710"/>
            <a:ext cx="1639646"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comprar</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03" name="Speech Bubble: Rectangle with Corners Rounded 102">
            <a:extLst>
              <a:ext uri="{FF2B5EF4-FFF2-40B4-BE49-F238E27FC236}">
                <a16:creationId xmlns:a16="http://schemas.microsoft.com/office/drawing/2014/main" id="{844E0B15-5F52-5715-3C2B-C86DE38E3365}"/>
              </a:ext>
            </a:extLst>
          </p:cNvPr>
          <p:cNvSpPr/>
          <p:nvPr/>
        </p:nvSpPr>
        <p:spPr>
          <a:xfrm>
            <a:off x="10006525" y="1249081"/>
            <a:ext cx="1835484"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lguno</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9" name="Picture 8" descr="A person running on a track&#10;&#10;Description automatically generated with medium confidence">
            <a:extLst>
              <a:ext uri="{FF2B5EF4-FFF2-40B4-BE49-F238E27FC236}">
                <a16:creationId xmlns:a16="http://schemas.microsoft.com/office/drawing/2014/main" id="{E3D421CE-35F2-87CF-7249-B077292147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0050" y="3496091"/>
            <a:ext cx="1043502" cy="697842"/>
          </a:xfrm>
          <a:prstGeom prst="rect">
            <a:avLst/>
          </a:prstGeom>
        </p:spPr>
      </p:pic>
      <p:pic>
        <p:nvPicPr>
          <p:cNvPr id="11" name="Picture 10" descr="A picture containing text, vector graphics&#10;&#10;Description automatically generated">
            <a:extLst>
              <a:ext uri="{FF2B5EF4-FFF2-40B4-BE49-F238E27FC236}">
                <a16:creationId xmlns:a16="http://schemas.microsoft.com/office/drawing/2014/main" id="{E442FEA0-2373-6E43-D83A-186B2F2216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1205944"/>
            <a:ext cx="782825" cy="930377"/>
          </a:xfrm>
          <a:prstGeom prst="rect">
            <a:avLst/>
          </a:prstGeom>
        </p:spPr>
      </p:pic>
      <p:sp>
        <p:nvSpPr>
          <p:cNvPr id="12" name="TextBox 11">
            <a:extLst>
              <a:ext uri="{FF2B5EF4-FFF2-40B4-BE49-F238E27FC236}">
                <a16:creationId xmlns:a16="http://schemas.microsoft.com/office/drawing/2014/main" id="{7FD1D331-ADF9-9ABD-3854-65FF0E16B6B9}"/>
              </a:ext>
            </a:extLst>
          </p:cNvPr>
          <p:cNvSpPr txBox="1"/>
          <p:nvPr/>
        </p:nvSpPr>
        <p:spPr>
          <a:xfrm>
            <a:off x="45956" y="2178853"/>
            <a:ext cx="15682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AD1519"/>
                </a:solidFill>
                <a:effectLst/>
                <a:uLnTx/>
                <a:uFillTx/>
                <a:latin typeface="Century Gothic"/>
                <a:ea typeface="+mn-ea"/>
                <a:cs typeface="+mn-cs"/>
              </a:rPr>
              <a:t>comienzo</a:t>
            </a:r>
            <a:endParaRPr kumimoji="0" lang="fr-FR" sz="2000" b="1"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112" name="TextBox 111">
            <a:extLst>
              <a:ext uri="{FF2B5EF4-FFF2-40B4-BE49-F238E27FC236}">
                <a16:creationId xmlns:a16="http://schemas.microsoft.com/office/drawing/2014/main" id="{74AA6477-3BD2-C7DD-EBA0-D0088598297A}"/>
              </a:ext>
            </a:extLst>
          </p:cNvPr>
          <p:cNvSpPr txBox="1"/>
          <p:nvPr/>
        </p:nvSpPr>
        <p:spPr>
          <a:xfrm>
            <a:off x="2752182" y="3096078"/>
            <a:ext cx="709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AD1519"/>
                </a:solidFill>
                <a:effectLst/>
                <a:uLnTx/>
                <a:uFillTx/>
                <a:latin typeface="Century Gothic"/>
                <a:ea typeface="+mn-ea"/>
                <a:cs typeface="+mn-cs"/>
              </a:rPr>
              <a:t>fin</a:t>
            </a:r>
          </a:p>
        </p:txBody>
      </p:sp>
      <p:sp>
        <p:nvSpPr>
          <p:cNvPr id="113" name="Speech Bubble: Rectangle with Corners Rounded 112">
            <a:extLst>
              <a:ext uri="{FF2B5EF4-FFF2-40B4-BE49-F238E27FC236}">
                <a16:creationId xmlns:a16="http://schemas.microsoft.com/office/drawing/2014/main" id="{D05EF728-8C48-80B2-ACBC-87875114CF76}"/>
              </a:ext>
            </a:extLst>
          </p:cNvPr>
          <p:cNvSpPr/>
          <p:nvPr/>
        </p:nvSpPr>
        <p:spPr>
          <a:xfrm>
            <a:off x="802798" y="1260225"/>
            <a:ext cx="100080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hotel</a:t>
            </a:r>
          </a:p>
        </p:txBody>
      </p:sp>
      <p:sp>
        <p:nvSpPr>
          <p:cNvPr id="114" name="Speech Bubble: Rectangle with Corners Rounded 113">
            <a:extLst>
              <a:ext uri="{FF2B5EF4-FFF2-40B4-BE49-F238E27FC236}">
                <a16:creationId xmlns:a16="http://schemas.microsoft.com/office/drawing/2014/main" id="{04B3FD12-E304-73B5-B096-96B65B69BD2B}"/>
              </a:ext>
            </a:extLst>
          </p:cNvPr>
          <p:cNvSpPr/>
          <p:nvPr/>
        </p:nvSpPr>
        <p:spPr>
          <a:xfrm>
            <a:off x="3271056" y="1268551"/>
            <a:ext cx="1336783" cy="867128"/>
          </a:xfrm>
          <a:prstGeom prst="wedgeRoundRectCallout">
            <a:avLst>
              <a:gd name="adj1" fmla="val -26903"/>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quality</a:t>
            </a:r>
          </a:p>
        </p:txBody>
      </p:sp>
      <p:sp>
        <p:nvSpPr>
          <p:cNvPr id="116" name="Speech Bubble: Rectangle with Corners Rounded 115">
            <a:extLst>
              <a:ext uri="{FF2B5EF4-FFF2-40B4-BE49-F238E27FC236}">
                <a16:creationId xmlns:a16="http://schemas.microsoft.com/office/drawing/2014/main" id="{6005D327-27CA-190B-8100-7B0A3B0EE7AF}"/>
              </a:ext>
            </a:extLst>
          </p:cNvPr>
          <p:cNvSpPr/>
          <p:nvPr/>
        </p:nvSpPr>
        <p:spPr>
          <a:xfrm>
            <a:off x="4715725" y="1283746"/>
            <a:ext cx="1243152"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rice</a:t>
            </a:r>
          </a:p>
        </p:txBody>
      </p:sp>
      <p:sp>
        <p:nvSpPr>
          <p:cNvPr id="117" name="Speech Bubble: Rectangle with Corners Rounded 116">
            <a:extLst>
              <a:ext uri="{FF2B5EF4-FFF2-40B4-BE49-F238E27FC236}">
                <a16:creationId xmlns:a16="http://schemas.microsoft.com/office/drawing/2014/main" id="{8DFD1ADB-4F21-973A-1A98-41D6A2E33472}"/>
              </a:ext>
            </a:extLst>
          </p:cNvPr>
          <p:cNvSpPr/>
          <p:nvPr/>
        </p:nvSpPr>
        <p:spPr>
          <a:xfrm>
            <a:off x="6070067" y="1286114"/>
            <a:ext cx="1830707"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European</a:t>
            </a:r>
          </a:p>
        </p:txBody>
      </p:sp>
      <p:sp>
        <p:nvSpPr>
          <p:cNvPr id="118" name="Speech Bubble: Rectangle with Corners Rounded 117">
            <a:extLst>
              <a:ext uri="{FF2B5EF4-FFF2-40B4-BE49-F238E27FC236}">
                <a16:creationId xmlns:a16="http://schemas.microsoft.com/office/drawing/2014/main" id="{289BB8F6-2A41-F177-B7E2-E5D546108E50}"/>
              </a:ext>
            </a:extLst>
          </p:cNvPr>
          <p:cNvSpPr/>
          <p:nvPr/>
        </p:nvSpPr>
        <p:spPr>
          <a:xfrm>
            <a:off x="207637" y="5304813"/>
            <a:ext cx="2178633"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Valencian festival with papier mâché</a:t>
            </a:r>
          </a:p>
        </p:txBody>
      </p:sp>
      <p:sp>
        <p:nvSpPr>
          <p:cNvPr id="119" name="Speech Bubble: Rectangle with Corners Rounded 118">
            <a:extLst>
              <a:ext uri="{FF2B5EF4-FFF2-40B4-BE49-F238E27FC236}">
                <a16:creationId xmlns:a16="http://schemas.microsoft.com/office/drawing/2014/main" id="{45CBB5D6-263D-7A06-DC88-95420EAB6DF6}"/>
              </a:ext>
            </a:extLst>
          </p:cNvPr>
          <p:cNvSpPr/>
          <p:nvPr/>
        </p:nvSpPr>
        <p:spPr>
          <a:xfrm>
            <a:off x="8605062" y="5304813"/>
            <a:ext cx="1420096"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fish</a:t>
            </a:r>
          </a:p>
        </p:txBody>
      </p:sp>
      <p:sp>
        <p:nvSpPr>
          <p:cNvPr id="120" name="Speech Bubble: Rectangle with Corners Rounded 119">
            <a:extLst>
              <a:ext uri="{FF2B5EF4-FFF2-40B4-BE49-F238E27FC236}">
                <a16:creationId xmlns:a16="http://schemas.microsoft.com/office/drawing/2014/main" id="{FDC00FEB-46A0-52B5-55C9-04E0A8A255E9}"/>
              </a:ext>
            </a:extLst>
          </p:cNvPr>
          <p:cNvSpPr/>
          <p:nvPr/>
        </p:nvSpPr>
        <p:spPr>
          <a:xfrm>
            <a:off x="10246456" y="3247959"/>
            <a:ext cx="1633331"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have lunch</a:t>
            </a:r>
          </a:p>
        </p:txBody>
      </p:sp>
      <p:sp>
        <p:nvSpPr>
          <p:cNvPr id="121" name="Speech Bubble: Rectangle with Corners Rounded 120">
            <a:extLst>
              <a:ext uri="{FF2B5EF4-FFF2-40B4-BE49-F238E27FC236}">
                <a16:creationId xmlns:a16="http://schemas.microsoft.com/office/drawing/2014/main" id="{1C3EAB71-CA64-A87B-520F-BD19BA5F68A0}"/>
              </a:ext>
            </a:extLst>
          </p:cNvPr>
          <p:cNvSpPr/>
          <p:nvPr/>
        </p:nvSpPr>
        <p:spPr>
          <a:xfrm>
            <a:off x="10246456" y="4254527"/>
            <a:ext cx="1633330"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Spanish railway network</a:t>
            </a:r>
          </a:p>
        </p:txBody>
      </p:sp>
      <p:sp>
        <p:nvSpPr>
          <p:cNvPr id="122" name="Speech Bubble: Rectangle with Corners Rounded 121">
            <a:extLst>
              <a:ext uri="{FF2B5EF4-FFF2-40B4-BE49-F238E27FC236}">
                <a16:creationId xmlns:a16="http://schemas.microsoft.com/office/drawing/2014/main" id="{5659EE75-79D7-87A6-CE06-8F438EA0B19E}"/>
              </a:ext>
            </a:extLst>
          </p:cNvPr>
          <p:cNvSpPr/>
          <p:nvPr/>
        </p:nvSpPr>
        <p:spPr>
          <a:xfrm>
            <a:off x="8000723" y="1286114"/>
            <a:ext cx="1863096"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I’m sorry</a:t>
            </a:r>
          </a:p>
        </p:txBody>
      </p:sp>
      <p:sp>
        <p:nvSpPr>
          <p:cNvPr id="123" name="Speech Bubble: Rectangle with Corners Rounded 122">
            <a:extLst>
              <a:ext uri="{FF2B5EF4-FFF2-40B4-BE49-F238E27FC236}">
                <a16:creationId xmlns:a16="http://schemas.microsoft.com/office/drawing/2014/main" id="{763A12B1-797F-DC07-E8BE-4E369DF8311C}"/>
              </a:ext>
            </a:extLst>
          </p:cNvPr>
          <p:cNvSpPr/>
          <p:nvPr/>
        </p:nvSpPr>
        <p:spPr>
          <a:xfrm>
            <a:off x="10210643" y="5271195"/>
            <a:ext cx="163333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to stick</a:t>
            </a:r>
          </a:p>
        </p:txBody>
      </p:sp>
      <p:sp>
        <p:nvSpPr>
          <p:cNvPr id="124" name="Speech Bubble: Rectangle with Corners Rounded 123">
            <a:extLst>
              <a:ext uri="{FF2B5EF4-FFF2-40B4-BE49-F238E27FC236}">
                <a16:creationId xmlns:a16="http://schemas.microsoft.com/office/drawing/2014/main" id="{F70A0D9C-B330-B214-FDA6-EB0817465E94}"/>
              </a:ext>
            </a:extLst>
          </p:cNvPr>
          <p:cNvSpPr/>
          <p:nvPr/>
        </p:nvSpPr>
        <p:spPr>
          <a:xfrm>
            <a:off x="1891271" y="1276290"/>
            <a:ext cx="1276267"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burn</a:t>
            </a:r>
          </a:p>
        </p:txBody>
      </p:sp>
      <p:sp>
        <p:nvSpPr>
          <p:cNvPr id="125" name="Speech Bubble: Rectangle with Corners Rounded 124">
            <a:extLst>
              <a:ext uri="{FF2B5EF4-FFF2-40B4-BE49-F238E27FC236}">
                <a16:creationId xmlns:a16="http://schemas.microsoft.com/office/drawing/2014/main" id="{557A9357-847F-CC63-FE96-7D610EF846EE}"/>
              </a:ext>
            </a:extLst>
          </p:cNvPr>
          <p:cNvSpPr/>
          <p:nvPr/>
        </p:nvSpPr>
        <p:spPr>
          <a:xfrm>
            <a:off x="221769" y="4309484"/>
            <a:ext cx="1804551"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reserve</a:t>
            </a:r>
          </a:p>
        </p:txBody>
      </p:sp>
      <p:sp>
        <p:nvSpPr>
          <p:cNvPr id="126" name="Speech Bubble: Rectangle with Corners Rounded 125">
            <a:extLst>
              <a:ext uri="{FF2B5EF4-FFF2-40B4-BE49-F238E27FC236}">
                <a16:creationId xmlns:a16="http://schemas.microsoft.com/office/drawing/2014/main" id="{43E05CA0-5012-F703-1B9A-7E5C5AD4E577}"/>
              </a:ext>
            </a:extLst>
          </p:cNvPr>
          <p:cNvSpPr/>
          <p:nvPr/>
        </p:nvSpPr>
        <p:spPr>
          <a:xfrm>
            <a:off x="4146446" y="5275504"/>
            <a:ext cx="130516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flight</a:t>
            </a:r>
          </a:p>
        </p:txBody>
      </p:sp>
      <p:sp>
        <p:nvSpPr>
          <p:cNvPr id="127" name="Speech Bubble: Rectangle with Corners Rounded 126">
            <a:extLst>
              <a:ext uri="{FF2B5EF4-FFF2-40B4-BE49-F238E27FC236}">
                <a16:creationId xmlns:a16="http://schemas.microsoft.com/office/drawing/2014/main" id="{F83104BD-593F-DB2A-E0CB-BCDCC34D36CA}"/>
              </a:ext>
            </a:extLst>
          </p:cNvPr>
          <p:cNvSpPr/>
          <p:nvPr/>
        </p:nvSpPr>
        <p:spPr>
          <a:xfrm>
            <a:off x="2445725" y="5298087"/>
            <a:ext cx="1641600"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to buy</a:t>
            </a:r>
          </a:p>
        </p:txBody>
      </p:sp>
      <p:sp>
        <p:nvSpPr>
          <p:cNvPr id="128" name="Speech Bubble: Rectangle with Corners Rounded 127">
            <a:extLst>
              <a:ext uri="{FF2B5EF4-FFF2-40B4-BE49-F238E27FC236}">
                <a16:creationId xmlns:a16="http://schemas.microsoft.com/office/drawing/2014/main" id="{043D22E0-A690-206C-9902-13F6EC0AABB0}"/>
              </a:ext>
            </a:extLst>
          </p:cNvPr>
          <p:cNvSpPr/>
          <p:nvPr/>
        </p:nvSpPr>
        <p:spPr>
          <a:xfrm>
            <a:off x="10008393" y="1249561"/>
            <a:ext cx="1835484"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 </a:t>
            </a:r>
            <a:r>
              <a:rPr lang="en-GB" sz="2000" dirty="0">
                <a:solidFill>
                  <a:prstClr val="white"/>
                </a:solidFill>
                <a:latin typeface="Century Gothic" panose="020F0302020204030204"/>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any, or some</a:t>
            </a:r>
          </a:p>
        </p:txBody>
      </p:sp>
      <p:pic>
        <p:nvPicPr>
          <p:cNvPr id="1026" name="Picture 2" descr="Train Car Clip Art">
            <a:extLst>
              <a:ext uri="{FF2B5EF4-FFF2-40B4-BE49-F238E27FC236}">
                <a16:creationId xmlns:a16="http://schemas.microsoft.com/office/drawing/2014/main" id="{02568801-E806-554A-EC55-410DC408B4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4244" y="2245681"/>
            <a:ext cx="2497192" cy="7658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ellow Fish Clip Art">
            <a:extLst>
              <a:ext uri="{FF2B5EF4-FFF2-40B4-BE49-F238E27FC236}">
                <a16:creationId xmlns:a16="http://schemas.microsoft.com/office/drawing/2014/main" id="{BE33D4BB-3E2D-96E9-399B-CC2B5FF9D6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4088" y="2299056"/>
            <a:ext cx="1127992" cy="11317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re Flames Clip Art">
            <a:extLst>
              <a:ext uri="{FF2B5EF4-FFF2-40B4-BE49-F238E27FC236}">
                <a16:creationId xmlns:a16="http://schemas.microsoft.com/office/drawing/2014/main" id="{060C92D7-462C-88C0-4B97-F464D2A4ACA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207" r="8650"/>
          <a:stretch/>
        </p:blipFill>
        <p:spPr bwMode="auto">
          <a:xfrm>
            <a:off x="5649976" y="2216925"/>
            <a:ext cx="1116463" cy="12573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tel clipart - Clip Art Library">
            <a:extLst>
              <a:ext uri="{FF2B5EF4-FFF2-40B4-BE49-F238E27FC236}">
                <a16:creationId xmlns:a16="http://schemas.microsoft.com/office/drawing/2014/main" id="{BA639DC8-070E-EBA0-7A51-D390579214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9564" y="2264847"/>
            <a:ext cx="1116464" cy="152559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51F5A68-7D56-0C6D-CAD5-0C29DC4BA0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45766" y="3583089"/>
            <a:ext cx="2089943" cy="156745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unchbox Coloring book Packed lunch Drawing - box png download ...">
            <a:extLst>
              <a:ext uri="{FF2B5EF4-FFF2-40B4-BE49-F238E27FC236}">
                <a16:creationId xmlns:a16="http://schemas.microsoft.com/office/drawing/2014/main" id="{3440417F-9C35-940F-1A15-58542833D7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00973" y="2219889"/>
            <a:ext cx="1228496" cy="1223036"/>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11">
            <a:extLst>
              <a:ext uri="{FF2B5EF4-FFF2-40B4-BE49-F238E27FC236}">
                <a16:creationId xmlns:a16="http://schemas.microsoft.com/office/drawing/2014/main" id="{B688062E-DDAF-718E-7587-BDF3A740E640}"/>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Half Frame 4">
            <a:extLst>
              <a:ext uri="{FF2B5EF4-FFF2-40B4-BE49-F238E27FC236}">
                <a16:creationId xmlns:a16="http://schemas.microsoft.com/office/drawing/2014/main" id="{751AE5EF-1B9C-DD49-9155-0D3A07BA9C7D}"/>
              </a:ext>
            </a:extLst>
          </p:cNvPr>
          <p:cNvSpPr/>
          <p:nvPr/>
        </p:nvSpPr>
        <p:spPr>
          <a:xfrm>
            <a:off x="56930" y="90081"/>
            <a:ext cx="4886546" cy="815141"/>
          </a:xfrm>
          <a:custGeom>
            <a:avLst/>
            <a:gdLst>
              <a:gd name="connsiteX0" fmla="*/ 0 w 4353097"/>
              <a:gd name="connsiteY0" fmla="*/ 0 h 1782421"/>
              <a:gd name="connsiteX1" fmla="*/ 4353097 w 4353097"/>
              <a:gd name="connsiteY1" fmla="*/ 0 h 1782421"/>
              <a:gd name="connsiteX2" fmla="*/ 2902079 w 4353097"/>
              <a:gd name="connsiteY2" fmla="*/ 594134 h 1782421"/>
              <a:gd name="connsiteX3" fmla="*/ 594134 w 4353097"/>
              <a:gd name="connsiteY3" fmla="*/ 594134 h 1782421"/>
              <a:gd name="connsiteX4" fmla="*/ 594134 w 4353097"/>
              <a:gd name="connsiteY4" fmla="*/ 1539146 h 1782421"/>
              <a:gd name="connsiteX5" fmla="*/ 0 w 4353097"/>
              <a:gd name="connsiteY5" fmla="*/ 1782421 h 1782421"/>
              <a:gd name="connsiteX6" fmla="*/ 0 w 4353097"/>
              <a:gd name="connsiteY6" fmla="*/ 0 h 1782421"/>
              <a:gd name="connsiteX0" fmla="*/ 0 w 4353097"/>
              <a:gd name="connsiteY0" fmla="*/ 0 h 1539146"/>
              <a:gd name="connsiteX1" fmla="*/ 4353097 w 4353097"/>
              <a:gd name="connsiteY1" fmla="*/ 0 h 1539146"/>
              <a:gd name="connsiteX2" fmla="*/ 2902079 w 4353097"/>
              <a:gd name="connsiteY2" fmla="*/ 594134 h 1539146"/>
              <a:gd name="connsiteX3" fmla="*/ 594134 w 4353097"/>
              <a:gd name="connsiteY3" fmla="*/ 594134 h 1539146"/>
              <a:gd name="connsiteX4" fmla="*/ 594134 w 4353097"/>
              <a:gd name="connsiteY4" fmla="*/ 1539146 h 1539146"/>
              <a:gd name="connsiteX5" fmla="*/ 9525 w 4353097"/>
              <a:gd name="connsiteY5" fmla="*/ 610846 h 1539146"/>
              <a:gd name="connsiteX6" fmla="*/ 0 w 4353097"/>
              <a:gd name="connsiteY6" fmla="*/ 0 h 1539146"/>
              <a:gd name="connsiteX0" fmla="*/ 0 w 4353097"/>
              <a:gd name="connsiteY0" fmla="*/ 0 h 610846"/>
              <a:gd name="connsiteX1" fmla="*/ 4353097 w 4353097"/>
              <a:gd name="connsiteY1" fmla="*/ 0 h 610846"/>
              <a:gd name="connsiteX2" fmla="*/ 2902079 w 4353097"/>
              <a:gd name="connsiteY2" fmla="*/ 594134 h 610846"/>
              <a:gd name="connsiteX3" fmla="*/ 594134 w 4353097"/>
              <a:gd name="connsiteY3" fmla="*/ 594134 h 610846"/>
              <a:gd name="connsiteX4" fmla="*/ 594134 w 4353097"/>
              <a:gd name="connsiteY4" fmla="*/ 605696 h 610846"/>
              <a:gd name="connsiteX5" fmla="*/ 9525 w 4353097"/>
              <a:gd name="connsiteY5" fmla="*/ 610846 h 610846"/>
              <a:gd name="connsiteX6" fmla="*/ 0 w 4353097"/>
              <a:gd name="connsiteY6" fmla="*/ 0 h 610846"/>
              <a:gd name="connsiteX0" fmla="*/ 0 w 4353097"/>
              <a:gd name="connsiteY0" fmla="*/ 0 h 605696"/>
              <a:gd name="connsiteX1" fmla="*/ 4353097 w 4353097"/>
              <a:gd name="connsiteY1" fmla="*/ 0 h 605696"/>
              <a:gd name="connsiteX2" fmla="*/ 2902079 w 4353097"/>
              <a:gd name="connsiteY2" fmla="*/ 594134 h 605696"/>
              <a:gd name="connsiteX3" fmla="*/ 594134 w 4353097"/>
              <a:gd name="connsiteY3" fmla="*/ 594134 h 605696"/>
              <a:gd name="connsiteX4" fmla="*/ 594134 w 4353097"/>
              <a:gd name="connsiteY4" fmla="*/ 605696 h 605696"/>
              <a:gd name="connsiteX5" fmla="*/ 9525 w 4353097"/>
              <a:gd name="connsiteY5" fmla="*/ 591796 h 605696"/>
              <a:gd name="connsiteX6" fmla="*/ 0 w 4353097"/>
              <a:gd name="connsiteY6" fmla="*/ 0 h 605696"/>
              <a:gd name="connsiteX0" fmla="*/ 0 w 4353097"/>
              <a:gd name="connsiteY0" fmla="*/ 0 h 605696"/>
              <a:gd name="connsiteX1" fmla="*/ 4353097 w 4353097"/>
              <a:gd name="connsiteY1" fmla="*/ 0 h 605696"/>
              <a:gd name="connsiteX2" fmla="*/ 2902079 w 4353097"/>
              <a:gd name="connsiteY2" fmla="*/ 594134 h 605696"/>
              <a:gd name="connsiteX3" fmla="*/ 594134 w 4353097"/>
              <a:gd name="connsiteY3" fmla="*/ 594134 h 605696"/>
              <a:gd name="connsiteX4" fmla="*/ 594134 w 4353097"/>
              <a:gd name="connsiteY4" fmla="*/ 605696 h 605696"/>
              <a:gd name="connsiteX5" fmla="*/ 9525 w 4353097"/>
              <a:gd name="connsiteY5" fmla="*/ 601321 h 605696"/>
              <a:gd name="connsiteX6" fmla="*/ 0 w 4353097"/>
              <a:gd name="connsiteY6" fmla="*/ 0 h 605696"/>
              <a:gd name="connsiteX0" fmla="*/ 0 w 4353097"/>
              <a:gd name="connsiteY0" fmla="*/ 0 h 615221"/>
              <a:gd name="connsiteX1" fmla="*/ 4353097 w 4353097"/>
              <a:gd name="connsiteY1" fmla="*/ 0 h 615221"/>
              <a:gd name="connsiteX2" fmla="*/ 2902079 w 4353097"/>
              <a:gd name="connsiteY2" fmla="*/ 594134 h 615221"/>
              <a:gd name="connsiteX3" fmla="*/ 594134 w 4353097"/>
              <a:gd name="connsiteY3" fmla="*/ 594134 h 615221"/>
              <a:gd name="connsiteX4" fmla="*/ 594134 w 4353097"/>
              <a:gd name="connsiteY4" fmla="*/ 615221 h 615221"/>
              <a:gd name="connsiteX5" fmla="*/ 9525 w 4353097"/>
              <a:gd name="connsiteY5" fmla="*/ 601321 h 615221"/>
              <a:gd name="connsiteX6" fmla="*/ 0 w 4353097"/>
              <a:gd name="connsiteY6" fmla="*/ 0 h 615221"/>
              <a:gd name="connsiteX0" fmla="*/ 0 w 4353097"/>
              <a:gd name="connsiteY0" fmla="*/ 0 h 601321"/>
              <a:gd name="connsiteX1" fmla="*/ 4353097 w 4353097"/>
              <a:gd name="connsiteY1" fmla="*/ 0 h 601321"/>
              <a:gd name="connsiteX2" fmla="*/ 2902079 w 4353097"/>
              <a:gd name="connsiteY2" fmla="*/ 594134 h 601321"/>
              <a:gd name="connsiteX3" fmla="*/ 594134 w 4353097"/>
              <a:gd name="connsiteY3" fmla="*/ 594134 h 601321"/>
              <a:gd name="connsiteX4" fmla="*/ 594134 w 4353097"/>
              <a:gd name="connsiteY4" fmla="*/ 596171 h 601321"/>
              <a:gd name="connsiteX5" fmla="*/ 9525 w 4353097"/>
              <a:gd name="connsiteY5" fmla="*/ 601321 h 601321"/>
              <a:gd name="connsiteX6" fmla="*/ 0 w 4353097"/>
              <a:gd name="connsiteY6" fmla="*/ 0 h 601321"/>
              <a:gd name="connsiteX0" fmla="*/ 0 w 4353097"/>
              <a:gd name="connsiteY0" fmla="*/ 0 h 596171"/>
              <a:gd name="connsiteX1" fmla="*/ 4353097 w 4353097"/>
              <a:gd name="connsiteY1" fmla="*/ 0 h 596171"/>
              <a:gd name="connsiteX2" fmla="*/ 2902079 w 4353097"/>
              <a:gd name="connsiteY2" fmla="*/ 594134 h 596171"/>
              <a:gd name="connsiteX3" fmla="*/ 594134 w 4353097"/>
              <a:gd name="connsiteY3" fmla="*/ 594134 h 596171"/>
              <a:gd name="connsiteX4" fmla="*/ 594134 w 4353097"/>
              <a:gd name="connsiteY4" fmla="*/ 596171 h 596171"/>
              <a:gd name="connsiteX5" fmla="*/ 9525 w 4353097"/>
              <a:gd name="connsiteY5" fmla="*/ 582271 h 596171"/>
              <a:gd name="connsiteX6" fmla="*/ 0 w 4353097"/>
              <a:gd name="connsiteY6" fmla="*/ 0 h 596171"/>
              <a:gd name="connsiteX0" fmla="*/ 0 w 4353097"/>
              <a:gd name="connsiteY0" fmla="*/ 0 h 608352"/>
              <a:gd name="connsiteX1" fmla="*/ 4353097 w 4353097"/>
              <a:gd name="connsiteY1" fmla="*/ 0 h 608352"/>
              <a:gd name="connsiteX2" fmla="*/ 3750927 w 4353097"/>
              <a:gd name="connsiteY2" fmla="*/ 608352 h 608352"/>
              <a:gd name="connsiteX3" fmla="*/ 594134 w 4353097"/>
              <a:gd name="connsiteY3" fmla="*/ 594134 h 608352"/>
              <a:gd name="connsiteX4" fmla="*/ 594134 w 4353097"/>
              <a:gd name="connsiteY4" fmla="*/ 596171 h 608352"/>
              <a:gd name="connsiteX5" fmla="*/ 9525 w 4353097"/>
              <a:gd name="connsiteY5" fmla="*/ 582271 h 608352"/>
              <a:gd name="connsiteX6" fmla="*/ 0 w 4353097"/>
              <a:gd name="connsiteY6" fmla="*/ 0 h 60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3097" h="608352">
                <a:moveTo>
                  <a:pt x="0" y="0"/>
                </a:moveTo>
                <a:lnTo>
                  <a:pt x="4353097" y="0"/>
                </a:lnTo>
                <a:lnTo>
                  <a:pt x="3750927" y="608352"/>
                </a:lnTo>
                <a:lnTo>
                  <a:pt x="594134" y="594134"/>
                </a:lnTo>
                <a:lnTo>
                  <a:pt x="594134" y="596171"/>
                </a:lnTo>
                <a:lnTo>
                  <a:pt x="9525" y="582271"/>
                </a:lnTo>
                <a:lnTo>
                  <a:pt x="0" y="0"/>
                </a:lnTo>
                <a:close/>
              </a:path>
            </a:pathLst>
          </a:custGeom>
          <a:solidFill>
            <a:srgbClr val="AD1519"/>
          </a:solidFill>
          <a:ln>
            <a:solidFill>
              <a:srgbClr val="AD1519"/>
            </a:solidFill>
          </a:ln>
          <a:effectLst>
            <a:outerShdw dist="38100" dir="2700000" sx="103000" sy="103000" algn="tl" rotWithShape="0">
              <a:srgbClr val="AD151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0" name="Title 3">
            <a:extLst>
              <a:ext uri="{FF2B5EF4-FFF2-40B4-BE49-F238E27FC236}">
                <a16:creationId xmlns:a16="http://schemas.microsoft.com/office/drawing/2014/main" id="{76285BD8-1524-E045-C8B1-B9F0E181C85F}"/>
              </a:ext>
            </a:extLst>
          </p:cNvPr>
          <p:cNvSpPr txBox="1">
            <a:spLocks/>
          </p:cNvSpPr>
          <p:nvPr/>
        </p:nvSpPr>
        <p:spPr>
          <a:xfrm>
            <a:off x="31238" y="197373"/>
            <a:ext cx="686084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¡Una </a:t>
            </a:r>
            <a:r>
              <a:rPr kumimoji="0" lang="fr-FR"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prueba</a:t>
            </a:r>
            <a:r>
              <a:rPr kumimoji="0" lang="fr-FR"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r>
              <a:rPr kumimoji="0" lang="fr-FR"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rápida</a:t>
            </a:r>
            <a:r>
              <a:rPr kumimoji="0" lang="fr-FR"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a:t>
            </a:r>
          </a:p>
        </p:txBody>
      </p:sp>
      <p:sp>
        <p:nvSpPr>
          <p:cNvPr id="22" name="Speech Bubble: Rectangle with Corners Rounded 21">
            <a:extLst>
              <a:ext uri="{FF2B5EF4-FFF2-40B4-BE49-F238E27FC236}">
                <a16:creationId xmlns:a16="http://schemas.microsoft.com/office/drawing/2014/main" id="{76DF08A5-B7E0-2228-1F69-E4F39B7B4BFD}"/>
              </a:ext>
            </a:extLst>
          </p:cNvPr>
          <p:cNvSpPr/>
          <p:nvPr/>
        </p:nvSpPr>
        <p:spPr>
          <a:xfrm>
            <a:off x="211109" y="3307538"/>
            <a:ext cx="238069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la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información</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Speech Bubble: Rectangle with Corners Rounded 23">
            <a:extLst>
              <a:ext uri="{FF2B5EF4-FFF2-40B4-BE49-F238E27FC236}">
                <a16:creationId xmlns:a16="http://schemas.microsoft.com/office/drawing/2014/main" id="{1C61486B-3007-886B-E2DA-AA6A608A32F2}"/>
              </a:ext>
            </a:extLst>
          </p:cNvPr>
          <p:cNvSpPr/>
          <p:nvPr/>
        </p:nvSpPr>
        <p:spPr>
          <a:xfrm>
            <a:off x="7195911" y="5310647"/>
            <a:ext cx="1291512"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la </a:t>
            </a:r>
            <a:r>
              <a:rPr kumimoji="0" lang="en-GB"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foto</a:t>
            </a:r>
            <a:endPar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25" name="Speech Bubble: Rectangle with Corners Rounded 24">
            <a:extLst>
              <a:ext uri="{FF2B5EF4-FFF2-40B4-BE49-F238E27FC236}">
                <a16:creationId xmlns:a16="http://schemas.microsoft.com/office/drawing/2014/main" id="{3ECFB625-7192-0A1F-9AAC-4B271728AB73}"/>
              </a:ext>
            </a:extLst>
          </p:cNvPr>
          <p:cNvSpPr/>
          <p:nvPr/>
        </p:nvSpPr>
        <p:spPr>
          <a:xfrm>
            <a:off x="10239628" y="2264847"/>
            <a:ext cx="1472481"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el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hambre</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Speech Bubble: Rectangle with Corners Rounded 26">
            <a:extLst>
              <a:ext uri="{FF2B5EF4-FFF2-40B4-BE49-F238E27FC236}">
                <a16:creationId xmlns:a16="http://schemas.microsoft.com/office/drawing/2014/main" id="{6168DE6F-3643-26C2-8A28-1166998450F1}"/>
              </a:ext>
            </a:extLst>
          </p:cNvPr>
          <p:cNvSpPr/>
          <p:nvPr/>
        </p:nvSpPr>
        <p:spPr>
          <a:xfrm>
            <a:off x="10241591" y="2280503"/>
            <a:ext cx="1472481"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hunger</a:t>
            </a:r>
          </a:p>
        </p:txBody>
      </p:sp>
      <p:pic>
        <p:nvPicPr>
          <p:cNvPr id="2052" name="Picture 4" descr="europe map vector png - Clip Art Library">
            <a:extLst>
              <a:ext uri="{FF2B5EF4-FFF2-40B4-BE49-F238E27FC236}">
                <a16:creationId xmlns:a16="http://schemas.microsoft.com/office/drawing/2014/main" id="{15B6F5FB-301F-DF83-AA68-73FBBE5045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06998" y="3674146"/>
            <a:ext cx="1629983" cy="1538252"/>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C6E24E1B-0935-FA2B-3E2E-73F4F6C24C93}"/>
              </a:ext>
            </a:extLst>
          </p:cNvPr>
          <p:cNvSpPr/>
          <p:nvPr/>
        </p:nvSpPr>
        <p:spPr>
          <a:xfrm>
            <a:off x="213073" y="3303991"/>
            <a:ext cx="238069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information</a:t>
            </a:r>
          </a:p>
        </p:txBody>
      </p:sp>
      <p:sp>
        <p:nvSpPr>
          <p:cNvPr id="23" name="Speech Bubble: Rectangle with Corners Rounded 22">
            <a:extLst>
              <a:ext uri="{FF2B5EF4-FFF2-40B4-BE49-F238E27FC236}">
                <a16:creationId xmlns:a16="http://schemas.microsoft.com/office/drawing/2014/main" id="{ED1FED51-0555-BD94-964B-3563E98DF1FE}"/>
              </a:ext>
            </a:extLst>
          </p:cNvPr>
          <p:cNvSpPr/>
          <p:nvPr/>
        </p:nvSpPr>
        <p:spPr>
          <a:xfrm>
            <a:off x="7190294" y="5318024"/>
            <a:ext cx="1299093"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photos</a:t>
            </a:r>
          </a:p>
        </p:txBody>
      </p:sp>
      <p:pic>
        <p:nvPicPr>
          <p:cNvPr id="2" name="Picture 2" descr="Free Airplane Clipart Transparent, Download Free Airplane Clipart ...">
            <a:extLst>
              <a:ext uri="{FF2B5EF4-FFF2-40B4-BE49-F238E27FC236}">
                <a16:creationId xmlns:a16="http://schemas.microsoft.com/office/drawing/2014/main" id="{A3996F18-3994-4F5D-AA7B-E8A7F0DF0E1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12849" y="4255027"/>
            <a:ext cx="1887037" cy="9815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Free Rice Cliparts, Download Free Rice Cliparts png images, Free ...">
            <a:extLst>
              <a:ext uri="{FF2B5EF4-FFF2-40B4-BE49-F238E27FC236}">
                <a16:creationId xmlns:a16="http://schemas.microsoft.com/office/drawing/2014/main" id="{3DDA7E4C-C235-4FF4-83A2-59C7BEEDF36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35343" y="3599469"/>
            <a:ext cx="1560657" cy="1560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84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2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1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2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13" grpId="0" animBg="1"/>
      <p:bldP spid="114"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27" grpId="0" animBg="1"/>
      <p:bldP spid="21"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alf Frame 4">
            <a:extLst>
              <a:ext uri="{FF2B5EF4-FFF2-40B4-BE49-F238E27FC236}">
                <a16:creationId xmlns:a16="http://schemas.microsoft.com/office/drawing/2014/main" id="{437839FC-AD83-B060-C1B5-904B9C0D271F}"/>
              </a:ext>
            </a:extLst>
          </p:cNvPr>
          <p:cNvSpPr/>
          <p:nvPr/>
        </p:nvSpPr>
        <p:spPr>
          <a:xfrm>
            <a:off x="57931" y="116283"/>
            <a:ext cx="5354150" cy="815141"/>
          </a:xfrm>
          <a:custGeom>
            <a:avLst/>
            <a:gdLst>
              <a:gd name="connsiteX0" fmla="*/ 0 w 4353097"/>
              <a:gd name="connsiteY0" fmla="*/ 0 h 1782421"/>
              <a:gd name="connsiteX1" fmla="*/ 4353097 w 4353097"/>
              <a:gd name="connsiteY1" fmla="*/ 0 h 1782421"/>
              <a:gd name="connsiteX2" fmla="*/ 2902079 w 4353097"/>
              <a:gd name="connsiteY2" fmla="*/ 594134 h 1782421"/>
              <a:gd name="connsiteX3" fmla="*/ 594134 w 4353097"/>
              <a:gd name="connsiteY3" fmla="*/ 594134 h 1782421"/>
              <a:gd name="connsiteX4" fmla="*/ 594134 w 4353097"/>
              <a:gd name="connsiteY4" fmla="*/ 1539146 h 1782421"/>
              <a:gd name="connsiteX5" fmla="*/ 0 w 4353097"/>
              <a:gd name="connsiteY5" fmla="*/ 1782421 h 1782421"/>
              <a:gd name="connsiteX6" fmla="*/ 0 w 4353097"/>
              <a:gd name="connsiteY6" fmla="*/ 0 h 1782421"/>
              <a:gd name="connsiteX0" fmla="*/ 0 w 4353097"/>
              <a:gd name="connsiteY0" fmla="*/ 0 h 1539146"/>
              <a:gd name="connsiteX1" fmla="*/ 4353097 w 4353097"/>
              <a:gd name="connsiteY1" fmla="*/ 0 h 1539146"/>
              <a:gd name="connsiteX2" fmla="*/ 2902079 w 4353097"/>
              <a:gd name="connsiteY2" fmla="*/ 594134 h 1539146"/>
              <a:gd name="connsiteX3" fmla="*/ 594134 w 4353097"/>
              <a:gd name="connsiteY3" fmla="*/ 594134 h 1539146"/>
              <a:gd name="connsiteX4" fmla="*/ 594134 w 4353097"/>
              <a:gd name="connsiteY4" fmla="*/ 1539146 h 1539146"/>
              <a:gd name="connsiteX5" fmla="*/ 9525 w 4353097"/>
              <a:gd name="connsiteY5" fmla="*/ 610846 h 1539146"/>
              <a:gd name="connsiteX6" fmla="*/ 0 w 4353097"/>
              <a:gd name="connsiteY6" fmla="*/ 0 h 1539146"/>
              <a:gd name="connsiteX0" fmla="*/ 0 w 4353097"/>
              <a:gd name="connsiteY0" fmla="*/ 0 h 610846"/>
              <a:gd name="connsiteX1" fmla="*/ 4353097 w 4353097"/>
              <a:gd name="connsiteY1" fmla="*/ 0 h 610846"/>
              <a:gd name="connsiteX2" fmla="*/ 2902079 w 4353097"/>
              <a:gd name="connsiteY2" fmla="*/ 594134 h 610846"/>
              <a:gd name="connsiteX3" fmla="*/ 594134 w 4353097"/>
              <a:gd name="connsiteY3" fmla="*/ 594134 h 610846"/>
              <a:gd name="connsiteX4" fmla="*/ 594134 w 4353097"/>
              <a:gd name="connsiteY4" fmla="*/ 605696 h 610846"/>
              <a:gd name="connsiteX5" fmla="*/ 9525 w 4353097"/>
              <a:gd name="connsiteY5" fmla="*/ 610846 h 610846"/>
              <a:gd name="connsiteX6" fmla="*/ 0 w 4353097"/>
              <a:gd name="connsiteY6" fmla="*/ 0 h 610846"/>
              <a:gd name="connsiteX0" fmla="*/ 0 w 4353097"/>
              <a:gd name="connsiteY0" fmla="*/ 0 h 605696"/>
              <a:gd name="connsiteX1" fmla="*/ 4353097 w 4353097"/>
              <a:gd name="connsiteY1" fmla="*/ 0 h 605696"/>
              <a:gd name="connsiteX2" fmla="*/ 2902079 w 4353097"/>
              <a:gd name="connsiteY2" fmla="*/ 594134 h 605696"/>
              <a:gd name="connsiteX3" fmla="*/ 594134 w 4353097"/>
              <a:gd name="connsiteY3" fmla="*/ 594134 h 605696"/>
              <a:gd name="connsiteX4" fmla="*/ 594134 w 4353097"/>
              <a:gd name="connsiteY4" fmla="*/ 605696 h 605696"/>
              <a:gd name="connsiteX5" fmla="*/ 9525 w 4353097"/>
              <a:gd name="connsiteY5" fmla="*/ 591796 h 605696"/>
              <a:gd name="connsiteX6" fmla="*/ 0 w 4353097"/>
              <a:gd name="connsiteY6" fmla="*/ 0 h 605696"/>
              <a:gd name="connsiteX0" fmla="*/ 0 w 4353097"/>
              <a:gd name="connsiteY0" fmla="*/ 0 h 605696"/>
              <a:gd name="connsiteX1" fmla="*/ 4353097 w 4353097"/>
              <a:gd name="connsiteY1" fmla="*/ 0 h 605696"/>
              <a:gd name="connsiteX2" fmla="*/ 2902079 w 4353097"/>
              <a:gd name="connsiteY2" fmla="*/ 594134 h 605696"/>
              <a:gd name="connsiteX3" fmla="*/ 594134 w 4353097"/>
              <a:gd name="connsiteY3" fmla="*/ 594134 h 605696"/>
              <a:gd name="connsiteX4" fmla="*/ 594134 w 4353097"/>
              <a:gd name="connsiteY4" fmla="*/ 605696 h 605696"/>
              <a:gd name="connsiteX5" fmla="*/ 9525 w 4353097"/>
              <a:gd name="connsiteY5" fmla="*/ 601321 h 605696"/>
              <a:gd name="connsiteX6" fmla="*/ 0 w 4353097"/>
              <a:gd name="connsiteY6" fmla="*/ 0 h 605696"/>
              <a:gd name="connsiteX0" fmla="*/ 0 w 4353097"/>
              <a:gd name="connsiteY0" fmla="*/ 0 h 615221"/>
              <a:gd name="connsiteX1" fmla="*/ 4353097 w 4353097"/>
              <a:gd name="connsiteY1" fmla="*/ 0 h 615221"/>
              <a:gd name="connsiteX2" fmla="*/ 2902079 w 4353097"/>
              <a:gd name="connsiteY2" fmla="*/ 594134 h 615221"/>
              <a:gd name="connsiteX3" fmla="*/ 594134 w 4353097"/>
              <a:gd name="connsiteY3" fmla="*/ 594134 h 615221"/>
              <a:gd name="connsiteX4" fmla="*/ 594134 w 4353097"/>
              <a:gd name="connsiteY4" fmla="*/ 615221 h 615221"/>
              <a:gd name="connsiteX5" fmla="*/ 9525 w 4353097"/>
              <a:gd name="connsiteY5" fmla="*/ 601321 h 615221"/>
              <a:gd name="connsiteX6" fmla="*/ 0 w 4353097"/>
              <a:gd name="connsiteY6" fmla="*/ 0 h 615221"/>
              <a:gd name="connsiteX0" fmla="*/ 0 w 4353097"/>
              <a:gd name="connsiteY0" fmla="*/ 0 h 601321"/>
              <a:gd name="connsiteX1" fmla="*/ 4353097 w 4353097"/>
              <a:gd name="connsiteY1" fmla="*/ 0 h 601321"/>
              <a:gd name="connsiteX2" fmla="*/ 2902079 w 4353097"/>
              <a:gd name="connsiteY2" fmla="*/ 594134 h 601321"/>
              <a:gd name="connsiteX3" fmla="*/ 594134 w 4353097"/>
              <a:gd name="connsiteY3" fmla="*/ 594134 h 601321"/>
              <a:gd name="connsiteX4" fmla="*/ 594134 w 4353097"/>
              <a:gd name="connsiteY4" fmla="*/ 596171 h 601321"/>
              <a:gd name="connsiteX5" fmla="*/ 9525 w 4353097"/>
              <a:gd name="connsiteY5" fmla="*/ 601321 h 601321"/>
              <a:gd name="connsiteX6" fmla="*/ 0 w 4353097"/>
              <a:gd name="connsiteY6" fmla="*/ 0 h 601321"/>
              <a:gd name="connsiteX0" fmla="*/ 0 w 4353097"/>
              <a:gd name="connsiteY0" fmla="*/ 0 h 596171"/>
              <a:gd name="connsiteX1" fmla="*/ 4353097 w 4353097"/>
              <a:gd name="connsiteY1" fmla="*/ 0 h 596171"/>
              <a:gd name="connsiteX2" fmla="*/ 2902079 w 4353097"/>
              <a:gd name="connsiteY2" fmla="*/ 594134 h 596171"/>
              <a:gd name="connsiteX3" fmla="*/ 594134 w 4353097"/>
              <a:gd name="connsiteY3" fmla="*/ 594134 h 596171"/>
              <a:gd name="connsiteX4" fmla="*/ 594134 w 4353097"/>
              <a:gd name="connsiteY4" fmla="*/ 596171 h 596171"/>
              <a:gd name="connsiteX5" fmla="*/ 9525 w 4353097"/>
              <a:gd name="connsiteY5" fmla="*/ 582271 h 596171"/>
              <a:gd name="connsiteX6" fmla="*/ 0 w 4353097"/>
              <a:gd name="connsiteY6" fmla="*/ 0 h 596171"/>
              <a:gd name="connsiteX0" fmla="*/ 0 w 4353097"/>
              <a:gd name="connsiteY0" fmla="*/ 0 h 608352"/>
              <a:gd name="connsiteX1" fmla="*/ 4353097 w 4353097"/>
              <a:gd name="connsiteY1" fmla="*/ 0 h 608352"/>
              <a:gd name="connsiteX2" fmla="*/ 3750927 w 4353097"/>
              <a:gd name="connsiteY2" fmla="*/ 608352 h 608352"/>
              <a:gd name="connsiteX3" fmla="*/ 594134 w 4353097"/>
              <a:gd name="connsiteY3" fmla="*/ 594134 h 608352"/>
              <a:gd name="connsiteX4" fmla="*/ 594134 w 4353097"/>
              <a:gd name="connsiteY4" fmla="*/ 596171 h 608352"/>
              <a:gd name="connsiteX5" fmla="*/ 9525 w 4353097"/>
              <a:gd name="connsiteY5" fmla="*/ 582271 h 608352"/>
              <a:gd name="connsiteX6" fmla="*/ 0 w 4353097"/>
              <a:gd name="connsiteY6" fmla="*/ 0 h 60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3097" h="608352">
                <a:moveTo>
                  <a:pt x="0" y="0"/>
                </a:moveTo>
                <a:lnTo>
                  <a:pt x="4353097" y="0"/>
                </a:lnTo>
                <a:lnTo>
                  <a:pt x="3750927" y="608352"/>
                </a:lnTo>
                <a:lnTo>
                  <a:pt x="594134" y="594134"/>
                </a:lnTo>
                <a:lnTo>
                  <a:pt x="594134" y="596171"/>
                </a:lnTo>
                <a:lnTo>
                  <a:pt x="9525" y="582271"/>
                </a:lnTo>
                <a:lnTo>
                  <a:pt x="0" y="0"/>
                </a:lnTo>
                <a:close/>
              </a:path>
            </a:pathLst>
          </a:custGeom>
          <a:solidFill>
            <a:srgbClr val="AD1519"/>
          </a:solidFill>
          <a:ln>
            <a:solidFill>
              <a:srgbClr val="AD1519"/>
            </a:solidFill>
          </a:ln>
          <a:effectLst>
            <a:outerShdw dist="38100" dir="2700000" sx="103000" sy="103000" algn="tl" rotWithShape="0">
              <a:srgbClr val="AD151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 name="Title 3"/>
          <p:cNvSpPr>
            <a:spLocks noGrp="1"/>
          </p:cNvSpPr>
          <p:nvPr>
            <p:ph type="title"/>
          </p:nvPr>
        </p:nvSpPr>
        <p:spPr>
          <a:xfrm>
            <a:off x="31238" y="197373"/>
            <a:ext cx="6860844" cy="707849"/>
          </a:xfrm>
        </p:spPr>
        <p:txBody>
          <a:bodyPr>
            <a:normAutofit/>
          </a:bodyPr>
          <a:lstStyle/>
          <a:p>
            <a:r>
              <a:rPr lang="fr-FR" sz="3200" b="1" dirty="0">
                <a:solidFill>
                  <a:schemeClr val="bg1"/>
                </a:solidFill>
              </a:rPr>
              <a:t>¡Una </a:t>
            </a:r>
            <a:r>
              <a:rPr lang="fr-FR" sz="3200" b="1" dirty="0" err="1">
                <a:solidFill>
                  <a:schemeClr val="bg1"/>
                </a:solidFill>
              </a:rPr>
              <a:t>prueba</a:t>
            </a:r>
            <a:r>
              <a:rPr lang="fr-FR" sz="3200" b="1" dirty="0">
                <a:solidFill>
                  <a:schemeClr val="bg1"/>
                </a:solidFill>
              </a:rPr>
              <a:t> </a:t>
            </a:r>
            <a:r>
              <a:rPr lang="fr-FR" sz="3200" b="1" dirty="0" err="1">
                <a:solidFill>
                  <a:schemeClr val="bg1"/>
                </a:solidFill>
              </a:rPr>
              <a:t>rápida</a:t>
            </a:r>
            <a:r>
              <a:rPr lang="fr-FR" dirty="0">
                <a:solidFill>
                  <a:schemeClr val="bg1"/>
                </a:solidFill>
              </a:rPr>
              <a:t> !</a:t>
            </a:r>
            <a:endParaRPr lang="fr-FR" sz="3200" b="1" dirty="0">
              <a:solidFill>
                <a:schemeClr val="bg1"/>
              </a:solidFill>
            </a:endParaRPr>
          </a:p>
        </p:txBody>
      </p:sp>
      <p:sp>
        <p:nvSpPr>
          <p:cNvPr id="40" name="TextBox 39">
            <a:extLst>
              <a:ext uri="{FF2B5EF4-FFF2-40B4-BE49-F238E27FC236}">
                <a16:creationId xmlns:a16="http://schemas.microsoft.com/office/drawing/2014/main" id="{05898592-60AC-ACA8-5F8C-495FEC5BF8D2}"/>
              </a:ext>
            </a:extLst>
          </p:cNvPr>
          <p:cNvSpPr txBox="1"/>
          <p:nvPr/>
        </p:nvSpPr>
        <p:spPr>
          <a:xfrm>
            <a:off x="7030843" y="212474"/>
            <a:ext cx="32561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AD1519"/>
                </a:solidFill>
                <a:effectLst/>
                <a:uLnTx/>
                <a:uFillTx/>
                <a:latin typeface="Century Gothic"/>
                <a:ea typeface="+mn-ea"/>
                <a:cs typeface="+mn-cs"/>
              </a:rPr>
              <a:t>¿</a:t>
            </a:r>
            <a:r>
              <a:rPr kumimoji="0" lang="fr-FR" sz="2200" b="0" i="0" u="none" strike="noStrike" kern="1200" cap="none" spc="0" normalizeH="0" baseline="0" noProof="0" dirty="0" err="1">
                <a:ln>
                  <a:noFill/>
                </a:ln>
                <a:solidFill>
                  <a:srgbClr val="AD1519"/>
                </a:solidFill>
                <a:effectLst/>
                <a:uLnTx/>
                <a:uFillTx/>
                <a:latin typeface="Century Gothic"/>
                <a:ea typeface="+mn-ea"/>
                <a:cs typeface="+mn-cs"/>
              </a:rPr>
              <a:t>Conoces</a:t>
            </a:r>
            <a:r>
              <a:rPr kumimoji="0" lang="fr-FR" sz="2200" b="0" i="0" u="none" strike="noStrike" kern="1200" cap="none" spc="0" normalizeH="0" baseline="0" noProof="0" dirty="0">
                <a:ln>
                  <a:noFill/>
                </a:ln>
                <a:solidFill>
                  <a:srgbClr val="AD1519"/>
                </a:solidFill>
                <a:effectLst/>
                <a:uLnTx/>
                <a:uFillTx/>
                <a:latin typeface="Century Gothic"/>
                <a:ea typeface="+mn-ea"/>
                <a:cs typeface="+mn-cs"/>
              </a:rPr>
              <a:t> </a:t>
            </a:r>
            <a:r>
              <a:rPr kumimoji="0" lang="fr-FR" sz="2200" b="0" i="0" u="none" strike="noStrike" kern="1200" cap="none" spc="0" normalizeH="0" baseline="0" noProof="0" dirty="0" err="1">
                <a:ln>
                  <a:noFill/>
                </a:ln>
                <a:solidFill>
                  <a:srgbClr val="AD1519"/>
                </a:solidFill>
                <a:effectLst/>
                <a:uLnTx/>
                <a:uFillTx/>
                <a:latin typeface="Century Gothic"/>
                <a:ea typeface="+mn-ea"/>
                <a:cs typeface="+mn-cs"/>
              </a:rPr>
              <a:t>estas</a:t>
            </a:r>
            <a:r>
              <a:rPr kumimoji="0" lang="fr-FR" sz="2200" b="0" i="0" u="none" strike="noStrike" kern="1200" cap="none" spc="0" normalizeH="0" baseline="0" noProof="0" dirty="0">
                <a:ln>
                  <a:noFill/>
                </a:ln>
                <a:solidFill>
                  <a:srgbClr val="AD1519"/>
                </a:solidFill>
                <a:effectLst/>
                <a:uLnTx/>
                <a:uFillTx/>
                <a:latin typeface="Century Gothic"/>
                <a:ea typeface="+mn-ea"/>
                <a:cs typeface="+mn-cs"/>
              </a:rPr>
              <a:t> palabras?</a:t>
            </a:r>
          </a:p>
        </p:txBody>
      </p:sp>
      <p:sp>
        <p:nvSpPr>
          <p:cNvPr id="32" name="Speech Bubble: Rectangle with Corners Rounded 31">
            <a:extLst>
              <a:ext uri="{FF2B5EF4-FFF2-40B4-BE49-F238E27FC236}">
                <a16:creationId xmlns:a16="http://schemas.microsoft.com/office/drawing/2014/main" id="{B386B10B-57B5-2AD8-9AE4-C7DF1CB0D845}"/>
              </a:ext>
            </a:extLst>
          </p:cNvPr>
          <p:cNvSpPr/>
          <p:nvPr/>
        </p:nvSpPr>
        <p:spPr>
          <a:xfrm>
            <a:off x="3385552" y="1283935"/>
            <a:ext cx="1293561" cy="867128"/>
          </a:xfrm>
          <a:prstGeom prst="wedgeRoundRectCallout">
            <a:avLst>
              <a:gd name="adj1" fmla="val -26903"/>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rPr>
              <a:t>la </a:t>
            </a: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calidad</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33" name="Speech Bubble: Rectangle with Corners Rounded 32">
            <a:extLst>
              <a:ext uri="{FF2B5EF4-FFF2-40B4-BE49-F238E27FC236}">
                <a16:creationId xmlns:a16="http://schemas.microsoft.com/office/drawing/2014/main" id="{0FEA76FB-3D27-B60C-780E-00036BF38CA2}"/>
              </a:ext>
            </a:extLst>
          </p:cNvPr>
          <p:cNvSpPr/>
          <p:nvPr/>
        </p:nvSpPr>
        <p:spPr>
          <a:xfrm>
            <a:off x="9494975" y="5376061"/>
            <a:ext cx="1090195"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rPr>
              <a:t>el </a:t>
            </a: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puerto</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34" name="Speech Bubble: Rectangle with Corners Rounded 33">
            <a:extLst>
              <a:ext uri="{FF2B5EF4-FFF2-40B4-BE49-F238E27FC236}">
                <a16:creationId xmlns:a16="http://schemas.microsoft.com/office/drawing/2014/main" id="{2D58BA5E-9F42-54C2-20D8-57325D542D8F}"/>
              </a:ext>
            </a:extLst>
          </p:cNvPr>
          <p:cNvSpPr/>
          <p:nvPr/>
        </p:nvSpPr>
        <p:spPr>
          <a:xfrm>
            <a:off x="10221594" y="3332269"/>
            <a:ext cx="1633331"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almorzar</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Speech Bubble: Rectangle with Corners Rounded 34">
            <a:extLst>
              <a:ext uri="{FF2B5EF4-FFF2-40B4-BE49-F238E27FC236}">
                <a16:creationId xmlns:a16="http://schemas.microsoft.com/office/drawing/2014/main" id="{9CB9F2AD-8991-800B-0EA5-B177F73C4F98}"/>
              </a:ext>
            </a:extLst>
          </p:cNvPr>
          <p:cNvSpPr/>
          <p:nvPr/>
        </p:nvSpPr>
        <p:spPr>
          <a:xfrm>
            <a:off x="4754672" y="1255072"/>
            <a:ext cx="1243153"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el instante</a:t>
            </a:r>
          </a:p>
        </p:txBody>
      </p:sp>
      <p:sp>
        <p:nvSpPr>
          <p:cNvPr id="38" name="Speech Bubble: Rectangle with Corners Rounded 37">
            <a:extLst>
              <a:ext uri="{FF2B5EF4-FFF2-40B4-BE49-F238E27FC236}">
                <a16:creationId xmlns:a16="http://schemas.microsoft.com/office/drawing/2014/main" id="{577AA6CE-6940-DE24-6627-C68E55201A32}"/>
              </a:ext>
            </a:extLst>
          </p:cNvPr>
          <p:cNvSpPr/>
          <p:nvPr/>
        </p:nvSpPr>
        <p:spPr>
          <a:xfrm>
            <a:off x="6066116" y="1262970"/>
            <a:ext cx="181755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arquitectura</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Speech Bubble: Rectangle with Corners Rounded 57">
            <a:extLst>
              <a:ext uri="{FF2B5EF4-FFF2-40B4-BE49-F238E27FC236}">
                <a16:creationId xmlns:a16="http://schemas.microsoft.com/office/drawing/2014/main" id="{67345CBF-DF15-CB12-7733-0CC915452B09}"/>
              </a:ext>
            </a:extLst>
          </p:cNvPr>
          <p:cNvSpPr/>
          <p:nvPr/>
        </p:nvSpPr>
        <p:spPr>
          <a:xfrm>
            <a:off x="191899" y="5391692"/>
            <a:ext cx="2177954"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rPr>
              <a:t>Las </a:t>
            </a: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Fallas</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61" name="Speech Bubble: Rectangle with Corners Rounded 60">
            <a:extLst>
              <a:ext uri="{FF2B5EF4-FFF2-40B4-BE49-F238E27FC236}">
                <a16:creationId xmlns:a16="http://schemas.microsoft.com/office/drawing/2014/main" id="{A607BF1B-5508-6DD8-5321-076139EDACAC}"/>
              </a:ext>
            </a:extLst>
          </p:cNvPr>
          <p:cNvSpPr/>
          <p:nvPr/>
        </p:nvSpPr>
        <p:spPr>
          <a:xfrm>
            <a:off x="793154" y="1245035"/>
            <a:ext cx="1144759"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el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hotel</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7" name="Speech Bubble: Rectangle with Corners Rounded 86">
            <a:extLst>
              <a:ext uri="{FF2B5EF4-FFF2-40B4-BE49-F238E27FC236}">
                <a16:creationId xmlns:a16="http://schemas.microsoft.com/office/drawing/2014/main" id="{DB623052-1117-0304-C47C-C6D021E4E8DE}"/>
              </a:ext>
            </a:extLst>
          </p:cNvPr>
          <p:cNvSpPr/>
          <p:nvPr/>
        </p:nvSpPr>
        <p:spPr>
          <a:xfrm>
            <a:off x="6649512" y="5341868"/>
            <a:ext cx="1420096"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rPr>
              <a:t>el </a:t>
            </a: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pescado</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96" name="Speech Bubble: Rectangle with Corners Rounded 95">
            <a:extLst>
              <a:ext uri="{FF2B5EF4-FFF2-40B4-BE49-F238E27FC236}">
                <a16:creationId xmlns:a16="http://schemas.microsoft.com/office/drawing/2014/main" id="{2B2CC75C-C129-2593-6C28-9B040BAAFEC1}"/>
              </a:ext>
            </a:extLst>
          </p:cNvPr>
          <p:cNvSpPr/>
          <p:nvPr/>
        </p:nvSpPr>
        <p:spPr>
          <a:xfrm>
            <a:off x="10244492" y="4291134"/>
            <a:ext cx="1633330"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rPr>
              <a:t>RENFE</a:t>
            </a:r>
          </a:p>
        </p:txBody>
      </p:sp>
      <p:sp>
        <p:nvSpPr>
          <p:cNvPr id="97" name="Speech Bubble: Rectangle with Corners Rounded 96">
            <a:extLst>
              <a:ext uri="{FF2B5EF4-FFF2-40B4-BE49-F238E27FC236}">
                <a16:creationId xmlns:a16="http://schemas.microsoft.com/office/drawing/2014/main" id="{DCDE2F58-53F3-3B36-EF53-E253CBE0DDF1}"/>
              </a:ext>
            </a:extLst>
          </p:cNvPr>
          <p:cNvSpPr/>
          <p:nvPr/>
        </p:nvSpPr>
        <p:spPr>
          <a:xfrm>
            <a:off x="9981063" y="2333543"/>
            <a:ext cx="1869013"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el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entorno</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8" name="Speech Bubble: Rectangle with Corners Rounded 97">
            <a:extLst>
              <a:ext uri="{FF2B5EF4-FFF2-40B4-BE49-F238E27FC236}">
                <a16:creationId xmlns:a16="http://schemas.microsoft.com/office/drawing/2014/main" id="{661C52D1-A7AE-8153-D843-0103B353F92C}"/>
              </a:ext>
            </a:extLst>
          </p:cNvPr>
          <p:cNvSpPr/>
          <p:nvPr/>
        </p:nvSpPr>
        <p:spPr>
          <a:xfrm>
            <a:off x="10697577" y="5332317"/>
            <a:ext cx="1184228"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pegar</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99" name="Speech Bubble: Rectangle with Corners Rounded 98">
            <a:extLst>
              <a:ext uri="{FF2B5EF4-FFF2-40B4-BE49-F238E27FC236}">
                <a16:creationId xmlns:a16="http://schemas.microsoft.com/office/drawing/2014/main" id="{98A22524-6FA3-5C0A-A904-B2352CBC3AF2}"/>
              </a:ext>
            </a:extLst>
          </p:cNvPr>
          <p:cNvSpPr/>
          <p:nvPr/>
        </p:nvSpPr>
        <p:spPr>
          <a:xfrm>
            <a:off x="2033602" y="1261174"/>
            <a:ext cx="1276267"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quemar</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0" name="Speech Bubble: Rectangle with Corners Rounded 99">
            <a:extLst>
              <a:ext uri="{FF2B5EF4-FFF2-40B4-BE49-F238E27FC236}">
                <a16:creationId xmlns:a16="http://schemas.microsoft.com/office/drawing/2014/main" id="{15B40B29-BC53-0172-5F57-BE8DA0D551E5}"/>
              </a:ext>
            </a:extLst>
          </p:cNvPr>
          <p:cNvSpPr/>
          <p:nvPr/>
        </p:nvSpPr>
        <p:spPr>
          <a:xfrm>
            <a:off x="4748697" y="5372702"/>
            <a:ext cx="1804551"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colgar</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1" name="Speech Bubble: Rectangle with Corners Rounded 100">
            <a:extLst>
              <a:ext uri="{FF2B5EF4-FFF2-40B4-BE49-F238E27FC236}">
                <a16:creationId xmlns:a16="http://schemas.microsoft.com/office/drawing/2014/main" id="{8D4939F7-D5BE-1357-CEA2-3836961133B6}"/>
              </a:ext>
            </a:extLst>
          </p:cNvPr>
          <p:cNvSpPr/>
          <p:nvPr/>
        </p:nvSpPr>
        <p:spPr>
          <a:xfrm>
            <a:off x="3673822" y="5352569"/>
            <a:ext cx="1026771"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lindo</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02" name="Speech Bubble: Rectangle with Corners Rounded 101">
            <a:extLst>
              <a:ext uri="{FF2B5EF4-FFF2-40B4-BE49-F238E27FC236}">
                <a16:creationId xmlns:a16="http://schemas.microsoft.com/office/drawing/2014/main" id="{A24A6111-E593-5F33-6AD9-D106ECA5E1CF}"/>
              </a:ext>
            </a:extLst>
          </p:cNvPr>
          <p:cNvSpPr/>
          <p:nvPr/>
        </p:nvSpPr>
        <p:spPr>
          <a:xfrm>
            <a:off x="2437179" y="5372702"/>
            <a:ext cx="1199018"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secar</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03" name="Speech Bubble: Rectangle with Corners Rounded 102">
            <a:extLst>
              <a:ext uri="{FF2B5EF4-FFF2-40B4-BE49-F238E27FC236}">
                <a16:creationId xmlns:a16="http://schemas.microsoft.com/office/drawing/2014/main" id="{844E0B15-5F52-5715-3C2B-C86DE38E3365}"/>
              </a:ext>
            </a:extLst>
          </p:cNvPr>
          <p:cNvSpPr/>
          <p:nvPr/>
        </p:nvSpPr>
        <p:spPr>
          <a:xfrm>
            <a:off x="223777" y="4337612"/>
            <a:ext cx="1835484"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lguno</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4" name="Speech Bubble: Rectangle with Corners Rounded 103">
            <a:extLst>
              <a:ext uri="{FF2B5EF4-FFF2-40B4-BE49-F238E27FC236}">
                <a16:creationId xmlns:a16="http://schemas.microsoft.com/office/drawing/2014/main" id="{F0DFF4BB-2D69-C121-3F86-15B1576F7A0F}"/>
              </a:ext>
            </a:extLst>
          </p:cNvPr>
          <p:cNvSpPr/>
          <p:nvPr/>
        </p:nvSpPr>
        <p:spPr>
          <a:xfrm>
            <a:off x="10453838" y="1285867"/>
            <a:ext cx="130516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algún</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9" name="Picture 8" descr="A person running on a track&#10;&#10;Description automatically generated with medium confidence">
            <a:extLst>
              <a:ext uri="{FF2B5EF4-FFF2-40B4-BE49-F238E27FC236}">
                <a16:creationId xmlns:a16="http://schemas.microsoft.com/office/drawing/2014/main" id="{E3D421CE-35F2-87CF-7249-B077292147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6299" y="3474270"/>
            <a:ext cx="1043502" cy="697842"/>
          </a:xfrm>
          <a:prstGeom prst="rect">
            <a:avLst/>
          </a:prstGeom>
        </p:spPr>
      </p:pic>
      <p:pic>
        <p:nvPicPr>
          <p:cNvPr id="11" name="Picture 10" descr="A picture containing text, vector graphics&#10;&#10;Description automatically generated">
            <a:extLst>
              <a:ext uri="{FF2B5EF4-FFF2-40B4-BE49-F238E27FC236}">
                <a16:creationId xmlns:a16="http://schemas.microsoft.com/office/drawing/2014/main" id="{E442FEA0-2373-6E43-D83A-186B2F2216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1205944"/>
            <a:ext cx="782825" cy="930377"/>
          </a:xfrm>
          <a:prstGeom prst="rect">
            <a:avLst/>
          </a:prstGeom>
        </p:spPr>
      </p:pic>
      <p:sp>
        <p:nvSpPr>
          <p:cNvPr id="12" name="TextBox 11">
            <a:extLst>
              <a:ext uri="{FF2B5EF4-FFF2-40B4-BE49-F238E27FC236}">
                <a16:creationId xmlns:a16="http://schemas.microsoft.com/office/drawing/2014/main" id="{7FD1D331-ADF9-9ABD-3854-65FF0E16B6B9}"/>
              </a:ext>
            </a:extLst>
          </p:cNvPr>
          <p:cNvSpPr txBox="1"/>
          <p:nvPr/>
        </p:nvSpPr>
        <p:spPr>
          <a:xfrm>
            <a:off x="45956" y="2178853"/>
            <a:ext cx="15682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AD1519"/>
                </a:solidFill>
                <a:effectLst/>
                <a:uLnTx/>
                <a:uFillTx/>
                <a:latin typeface="Century Gothic"/>
                <a:ea typeface="+mn-ea"/>
                <a:cs typeface="+mn-cs"/>
              </a:rPr>
              <a:t>comienzo</a:t>
            </a:r>
            <a:endParaRPr kumimoji="0" lang="fr-FR" sz="2000" b="1"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112" name="TextBox 111">
            <a:extLst>
              <a:ext uri="{FF2B5EF4-FFF2-40B4-BE49-F238E27FC236}">
                <a16:creationId xmlns:a16="http://schemas.microsoft.com/office/drawing/2014/main" id="{74AA6477-3BD2-C7DD-EBA0-D0088598297A}"/>
              </a:ext>
            </a:extLst>
          </p:cNvPr>
          <p:cNvSpPr txBox="1"/>
          <p:nvPr/>
        </p:nvSpPr>
        <p:spPr>
          <a:xfrm>
            <a:off x="2071989" y="3061502"/>
            <a:ext cx="709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AD1519"/>
                </a:solidFill>
                <a:effectLst/>
                <a:uLnTx/>
                <a:uFillTx/>
                <a:latin typeface="Century Gothic"/>
                <a:ea typeface="+mn-ea"/>
                <a:cs typeface="+mn-cs"/>
              </a:rPr>
              <a:t>fin</a:t>
            </a:r>
          </a:p>
        </p:txBody>
      </p:sp>
      <p:sp>
        <p:nvSpPr>
          <p:cNvPr id="113" name="Speech Bubble: Rectangle with Corners Rounded 112">
            <a:extLst>
              <a:ext uri="{FF2B5EF4-FFF2-40B4-BE49-F238E27FC236}">
                <a16:creationId xmlns:a16="http://schemas.microsoft.com/office/drawing/2014/main" id="{D05EF728-8C48-80B2-ACBC-87875114CF76}"/>
              </a:ext>
            </a:extLst>
          </p:cNvPr>
          <p:cNvSpPr/>
          <p:nvPr/>
        </p:nvSpPr>
        <p:spPr>
          <a:xfrm>
            <a:off x="788002" y="1235550"/>
            <a:ext cx="114480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hotel</a:t>
            </a:r>
          </a:p>
        </p:txBody>
      </p:sp>
      <p:sp>
        <p:nvSpPr>
          <p:cNvPr id="114" name="Speech Bubble: Rectangle with Corners Rounded 113">
            <a:extLst>
              <a:ext uri="{FF2B5EF4-FFF2-40B4-BE49-F238E27FC236}">
                <a16:creationId xmlns:a16="http://schemas.microsoft.com/office/drawing/2014/main" id="{04B3FD12-E304-73B5-B096-96B65B69BD2B}"/>
              </a:ext>
            </a:extLst>
          </p:cNvPr>
          <p:cNvSpPr/>
          <p:nvPr/>
        </p:nvSpPr>
        <p:spPr>
          <a:xfrm>
            <a:off x="3385757" y="1273556"/>
            <a:ext cx="1292400" cy="867128"/>
          </a:xfrm>
          <a:prstGeom prst="wedgeRoundRectCallout">
            <a:avLst>
              <a:gd name="adj1" fmla="val -26903"/>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quality</a:t>
            </a:r>
          </a:p>
        </p:txBody>
      </p:sp>
      <p:sp>
        <p:nvSpPr>
          <p:cNvPr id="115" name="Speech Bubble: Rectangle with Corners Rounded 114">
            <a:extLst>
              <a:ext uri="{FF2B5EF4-FFF2-40B4-BE49-F238E27FC236}">
                <a16:creationId xmlns:a16="http://schemas.microsoft.com/office/drawing/2014/main" id="{C516758B-5456-7AA8-B7D3-AF78FD6740BB}"/>
              </a:ext>
            </a:extLst>
          </p:cNvPr>
          <p:cNvSpPr/>
          <p:nvPr/>
        </p:nvSpPr>
        <p:spPr>
          <a:xfrm>
            <a:off x="9489541" y="5368159"/>
            <a:ext cx="1090800"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port</a:t>
            </a:r>
          </a:p>
        </p:txBody>
      </p:sp>
      <p:sp>
        <p:nvSpPr>
          <p:cNvPr id="116" name="Speech Bubble: Rectangle with Corners Rounded 115">
            <a:extLst>
              <a:ext uri="{FF2B5EF4-FFF2-40B4-BE49-F238E27FC236}">
                <a16:creationId xmlns:a16="http://schemas.microsoft.com/office/drawing/2014/main" id="{6005D327-27CA-190B-8100-7B0A3B0EE7AF}"/>
              </a:ext>
            </a:extLst>
          </p:cNvPr>
          <p:cNvSpPr/>
          <p:nvPr/>
        </p:nvSpPr>
        <p:spPr>
          <a:xfrm>
            <a:off x="4749521" y="1245587"/>
            <a:ext cx="1243152"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instant</a:t>
            </a:r>
          </a:p>
        </p:txBody>
      </p:sp>
      <p:sp>
        <p:nvSpPr>
          <p:cNvPr id="117" name="Speech Bubble: Rectangle with Corners Rounded 116">
            <a:extLst>
              <a:ext uri="{FF2B5EF4-FFF2-40B4-BE49-F238E27FC236}">
                <a16:creationId xmlns:a16="http://schemas.microsoft.com/office/drawing/2014/main" id="{8DFD1ADB-4F21-973A-1A98-41D6A2E33472}"/>
              </a:ext>
            </a:extLst>
          </p:cNvPr>
          <p:cNvSpPr/>
          <p:nvPr/>
        </p:nvSpPr>
        <p:spPr>
          <a:xfrm>
            <a:off x="6064037" y="1245587"/>
            <a:ext cx="181800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architecture</a:t>
            </a:r>
          </a:p>
        </p:txBody>
      </p:sp>
      <p:sp>
        <p:nvSpPr>
          <p:cNvPr id="118" name="Speech Bubble: Rectangle with Corners Rounded 117">
            <a:extLst>
              <a:ext uri="{FF2B5EF4-FFF2-40B4-BE49-F238E27FC236}">
                <a16:creationId xmlns:a16="http://schemas.microsoft.com/office/drawing/2014/main" id="{289BB8F6-2A41-F177-B7E2-E5D546108E50}"/>
              </a:ext>
            </a:extLst>
          </p:cNvPr>
          <p:cNvSpPr/>
          <p:nvPr/>
        </p:nvSpPr>
        <p:spPr>
          <a:xfrm>
            <a:off x="186103" y="5386841"/>
            <a:ext cx="2178633"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Valencian festival with papier mâché</a:t>
            </a:r>
          </a:p>
        </p:txBody>
      </p:sp>
      <p:sp>
        <p:nvSpPr>
          <p:cNvPr id="119" name="Speech Bubble: Rectangle with Corners Rounded 118">
            <a:extLst>
              <a:ext uri="{FF2B5EF4-FFF2-40B4-BE49-F238E27FC236}">
                <a16:creationId xmlns:a16="http://schemas.microsoft.com/office/drawing/2014/main" id="{45CBB5D6-263D-7A06-DC88-95420EAB6DF6}"/>
              </a:ext>
            </a:extLst>
          </p:cNvPr>
          <p:cNvSpPr/>
          <p:nvPr/>
        </p:nvSpPr>
        <p:spPr>
          <a:xfrm>
            <a:off x="6644381" y="5343084"/>
            <a:ext cx="1420096"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fish</a:t>
            </a:r>
          </a:p>
        </p:txBody>
      </p:sp>
      <p:sp>
        <p:nvSpPr>
          <p:cNvPr id="120" name="Speech Bubble: Rectangle with Corners Rounded 119">
            <a:extLst>
              <a:ext uri="{FF2B5EF4-FFF2-40B4-BE49-F238E27FC236}">
                <a16:creationId xmlns:a16="http://schemas.microsoft.com/office/drawing/2014/main" id="{FDC00FEB-46A0-52B5-55C9-04E0A8A255E9}"/>
              </a:ext>
            </a:extLst>
          </p:cNvPr>
          <p:cNvSpPr/>
          <p:nvPr/>
        </p:nvSpPr>
        <p:spPr>
          <a:xfrm>
            <a:off x="10216464" y="3336909"/>
            <a:ext cx="1633331"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have lunch</a:t>
            </a:r>
          </a:p>
        </p:txBody>
      </p:sp>
      <p:sp>
        <p:nvSpPr>
          <p:cNvPr id="121" name="Speech Bubble: Rectangle with Corners Rounded 120">
            <a:extLst>
              <a:ext uri="{FF2B5EF4-FFF2-40B4-BE49-F238E27FC236}">
                <a16:creationId xmlns:a16="http://schemas.microsoft.com/office/drawing/2014/main" id="{1C3EAB71-CA64-A87B-520F-BD19BA5F68A0}"/>
              </a:ext>
            </a:extLst>
          </p:cNvPr>
          <p:cNvSpPr/>
          <p:nvPr/>
        </p:nvSpPr>
        <p:spPr>
          <a:xfrm>
            <a:off x="10239361" y="4283232"/>
            <a:ext cx="1633330"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Spanish railway network</a:t>
            </a:r>
          </a:p>
        </p:txBody>
      </p:sp>
      <p:sp>
        <p:nvSpPr>
          <p:cNvPr id="122" name="Speech Bubble: Rectangle with Corners Rounded 121">
            <a:extLst>
              <a:ext uri="{FF2B5EF4-FFF2-40B4-BE49-F238E27FC236}">
                <a16:creationId xmlns:a16="http://schemas.microsoft.com/office/drawing/2014/main" id="{5659EE75-79D7-87A6-CE06-8F438EA0B19E}"/>
              </a:ext>
            </a:extLst>
          </p:cNvPr>
          <p:cNvSpPr/>
          <p:nvPr/>
        </p:nvSpPr>
        <p:spPr>
          <a:xfrm>
            <a:off x="9981849" y="2340030"/>
            <a:ext cx="1863096"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environment</a:t>
            </a:r>
          </a:p>
        </p:txBody>
      </p:sp>
      <p:sp>
        <p:nvSpPr>
          <p:cNvPr id="123" name="Speech Bubble: Rectangle with Corners Rounded 122">
            <a:extLst>
              <a:ext uri="{FF2B5EF4-FFF2-40B4-BE49-F238E27FC236}">
                <a16:creationId xmlns:a16="http://schemas.microsoft.com/office/drawing/2014/main" id="{763A12B1-797F-DC07-E8BE-4E369DF8311C}"/>
              </a:ext>
            </a:extLst>
          </p:cNvPr>
          <p:cNvSpPr/>
          <p:nvPr/>
        </p:nvSpPr>
        <p:spPr>
          <a:xfrm>
            <a:off x="10654491" y="5334695"/>
            <a:ext cx="1223827"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to stick</a:t>
            </a:r>
          </a:p>
        </p:txBody>
      </p:sp>
      <p:sp>
        <p:nvSpPr>
          <p:cNvPr id="124" name="Speech Bubble: Rectangle with Corners Rounded 123">
            <a:extLst>
              <a:ext uri="{FF2B5EF4-FFF2-40B4-BE49-F238E27FC236}">
                <a16:creationId xmlns:a16="http://schemas.microsoft.com/office/drawing/2014/main" id="{F70A0D9C-B330-B214-FDA6-EB0817465E94}"/>
              </a:ext>
            </a:extLst>
          </p:cNvPr>
          <p:cNvSpPr/>
          <p:nvPr/>
        </p:nvSpPr>
        <p:spPr>
          <a:xfrm>
            <a:off x="2028471" y="1259708"/>
            <a:ext cx="1276267"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burn</a:t>
            </a:r>
          </a:p>
        </p:txBody>
      </p:sp>
      <p:sp>
        <p:nvSpPr>
          <p:cNvPr id="125" name="Speech Bubble: Rectangle with Corners Rounded 124">
            <a:extLst>
              <a:ext uri="{FF2B5EF4-FFF2-40B4-BE49-F238E27FC236}">
                <a16:creationId xmlns:a16="http://schemas.microsoft.com/office/drawing/2014/main" id="{557A9357-847F-CC63-FE96-7D610EF846EE}"/>
              </a:ext>
            </a:extLst>
          </p:cNvPr>
          <p:cNvSpPr/>
          <p:nvPr/>
        </p:nvSpPr>
        <p:spPr>
          <a:xfrm>
            <a:off x="4743566" y="5363217"/>
            <a:ext cx="1804551"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hang up</a:t>
            </a:r>
          </a:p>
        </p:txBody>
      </p:sp>
      <p:sp>
        <p:nvSpPr>
          <p:cNvPr id="126" name="Speech Bubble: Rectangle with Corners Rounded 125">
            <a:extLst>
              <a:ext uri="{FF2B5EF4-FFF2-40B4-BE49-F238E27FC236}">
                <a16:creationId xmlns:a16="http://schemas.microsoft.com/office/drawing/2014/main" id="{43E05CA0-5012-F703-1B9A-7E5C5AD4E577}"/>
              </a:ext>
            </a:extLst>
          </p:cNvPr>
          <p:cNvSpPr/>
          <p:nvPr/>
        </p:nvSpPr>
        <p:spPr>
          <a:xfrm>
            <a:off x="3655912" y="5346516"/>
            <a:ext cx="1039522"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pretty</a:t>
            </a:r>
          </a:p>
        </p:txBody>
      </p:sp>
      <p:sp>
        <p:nvSpPr>
          <p:cNvPr id="127" name="Speech Bubble: Rectangle with Corners Rounded 126">
            <a:extLst>
              <a:ext uri="{FF2B5EF4-FFF2-40B4-BE49-F238E27FC236}">
                <a16:creationId xmlns:a16="http://schemas.microsoft.com/office/drawing/2014/main" id="{F83104BD-593F-DB2A-E0CB-BCDCC34D36CA}"/>
              </a:ext>
            </a:extLst>
          </p:cNvPr>
          <p:cNvSpPr/>
          <p:nvPr/>
        </p:nvSpPr>
        <p:spPr>
          <a:xfrm>
            <a:off x="2424003" y="5363217"/>
            <a:ext cx="1199018"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to dry</a:t>
            </a:r>
          </a:p>
        </p:txBody>
      </p:sp>
      <p:sp>
        <p:nvSpPr>
          <p:cNvPr id="128" name="Speech Bubble: Rectangle with Corners Rounded 127">
            <a:extLst>
              <a:ext uri="{FF2B5EF4-FFF2-40B4-BE49-F238E27FC236}">
                <a16:creationId xmlns:a16="http://schemas.microsoft.com/office/drawing/2014/main" id="{043D22E0-A690-206C-9902-13F6EC0AABB0}"/>
              </a:ext>
            </a:extLst>
          </p:cNvPr>
          <p:cNvSpPr/>
          <p:nvPr/>
        </p:nvSpPr>
        <p:spPr>
          <a:xfrm>
            <a:off x="218646" y="4328127"/>
            <a:ext cx="1835484"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 </a:t>
            </a:r>
            <a:r>
              <a:rPr lang="en-GB" sz="2000" dirty="0">
                <a:solidFill>
                  <a:prstClr val="white"/>
                </a:solidFill>
                <a:latin typeface="Century Gothic" panose="020F0302020204030204"/>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any, or some</a:t>
            </a:r>
          </a:p>
        </p:txBody>
      </p:sp>
      <p:sp>
        <p:nvSpPr>
          <p:cNvPr id="129" name="Speech Bubble: Rectangle with Corners Rounded 128">
            <a:extLst>
              <a:ext uri="{FF2B5EF4-FFF2-40B4-BE49-F238E27FC236}">
                <a16:creationId xmlns:a16="http://schemas.microsoft.com/office/drawing/2014/main" id="{1E1AEFED-DE41-FDEC-2502-D44A4C20D05B}"/>
              </a:ext>
            </a:extLst>
          </p:cNvPr>
          <p:cNvSpPr/>
          <p:nvPr/>
        </p:nvSpPr>
        <p:spPr>
          <a:xfrm>
            <a:off x="10448707" y="1274883"/>
            <a:ext cx="130516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 </a:t>
            </a:r>
            <a:r>
              <a:rPr lang="en-GB" sz="2000" dirty="0">
                <a:solidFill>
                  <a:prstClr val="white"/>
                </a:solidFill>
                <a:latin typeface="Century Gothic" panose="020F0302020204030204"/>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any (before a noun)</a:t>
            </a:r>
          </a:p>
        </p:txBody>
      </p:sp>
      <p:pic>
        <p:nvPicPr>
          <p:cNvPr id="1026" name="Picture 2" descr="Train Car Clip Art">
            <a:extLst>
              <a:ext uri="{FF2B5EF4-FFF2-40B4-BE49-F238E27FC236}">
                <a16:creationId xmlns:a16="http://schemas.microsoft.com/office/drawing/2014/main" id="{02568801-E806-554A-EC55-410DC408B4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802" y="2245681"/>
            <a:ext cx="2178633" cy="7658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ellow Fish Clip Art">
            <a:extLst>
              <a:ext uri="{FF2B5EF4-FFF2-40B4-BE49-F238E27FC236}">
                <a16:creationId xmlns:a16="http://schemas.microsoft.com/office/drawing/2014/main" id="{BE33D4BB-3E2D-96E9-399B-CC2B5FF9D6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4088" y="2299056"/>
            <a:ext cx="1127992" cy="11317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re Flames Clip Art">
            <a:extLst>
              <a:ext uri="{FF2B5EF4-FFF2-40B4-BE49-F238E27FC236}">
                <a16:creationId xmlns:a16="http://schemas.microsoft.com/office/drawing/2014/main" id="{060C92D7-462C-88C0-4B97-F464D2A4ACA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207" r="8650"/>
          <a:stretch/>
        </p:blipFill>
        <p:spPr bwMode="auto">
          <a:xfrm>
            <a:off x="5649976" y="2216925"/>
            <a:ext cx="1116463" cy="12573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tel clipart - Clip Art Library">
            <a:extLst>
              <a:ext uri="{FF2B5EF4-FFF2-40B4-BE49-F238E27FC236}">
                <a16:creationId xmlns:a16="http://schemas.microsoft.com/office/drawing/2014/main" id="{BA639DC8-070E-EBA0-7A51-D390579214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2228" y="3482167"/>
            <a:ext cx="1116464" cy="16103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51F5A68-7D56-0C6D-CAD5-0C29DC4BA0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89825" y="3525054"/>
            <a:ext cx="2089943" cy="156745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unchbox Coloring book Packed lunch Drawing - box png download ...">
            <a:extLst>
              <a:ext uri="{FF2B5EF4-FFF2-40B4-BE49-F238E27FC236}">
                <a16:creationId xmlns:a16="http://schemas.microsoft.com/office/drawing/2014/main" id="{3440417F-9C35-940F-1A15-58542833D7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00973" y="2219889"/>
            <a:ext cx="1228496" cy="1223036"/>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11">
            <a:extLst>
              <a:ext uri="{FF2B5EF4-FFF2-40B4-BE49-F238E27FC236}">
                <a16:creationId xmlns:a16="http://schemas.microsoft.com/office/drawing/2014/main" id="{B688062E-DDAF-718E-7587-BDF3A740E640}"/>
              </a:ext>
            </a:extLst>
          </p:cNvPr>
          <p:cNvSpPr/>
          <p:nvPr/>
        </p:nvSpPr>
        <p:spPr>
          <a:xfrm>
            <a:off x="10141430" y="152957"/>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Speech Bubble: Rectangle with Corners Rounded 6">
            <a:extLst>
              <a:ext uri="{FF2B5EF4-FFF2-40B4-BE49-F238E27FC236}">
                <a16:creationId xmlns:a16="http://schemas.microsoft.com/office/drawing/2014/main" id="{965680D4-B5CD-BFB3-8982-DEAD17D274AC}"/>
              </a:ext>
            </a:extLst>
          </p:cNvPr>
          <p:cNvSpPr/>
          <p:nvPr/>
        </p:nvSpPr>
        <p:spPr>
          <a:xfrm>
            <a:off x="8122779" y="5332317"/>
            <a:ext cx="1291512"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mío</a:t>
            </a:r>
            <a:endPar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6" name="Speech Bubble: Rectangle with Corners Rounded 5">
            <a:extLst>
              <a:ext uri="{FF2B5EF4-FFF2-40B4-BE49-F238E27FC236}">
                <a16:creationId xmlns:a16="http://schemas.microsoft.com/office/drawing/2014/main" id="{47990AC0-00A3-13E9-9A41-378E0EC7F76D}"/>
              </a:ext>
            </a:extLst>
          </p:cNvPr>
          <p:cNvSpPr/>
          <p:nvPr/>
        </p:nvSpPr>
        <p:spPr>
          <a:xfrm>
            <a:off x="8123851" y="5322832"/>
            <a:ext cx="129240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mine</a:t>
            </a:r>
          </a:p>
        </p:txBody>
      </p:sp>
      <p:sp>
        <p:nvSpPr>
          <p:cNvPr id="13" name="Speech Bubble: Rectangle with Corners Rounded 12">
            <a:extLst>
              <a:ext uri="{FF2B5EF4-FFF2-40B4-BE49-F238E27FC236}">
                <a16:creationId xmlns:a16="http://schemas.microsoft.com/office/drawing/2014/main" id="{7D10D17A-376B-6BA4-8A04-1FF9CAB829BA}"/>
              </a:ext>
            </a:extLst>
          </p:cNvPr>
          <p:cNvSpPr/>
          <p:nvPr/>
        </p:nvSpPr>
        <p:spPr>
          <a:xfrm>
            <a:off x="7991394" y="1283041"/>
            <a:ext cx="2380690"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regalo</a:t>
            </a:r>
          </a:p>
        </p:txBody>
      </p:sp>
      <p:sp>
        <p:nvSpPr>
          <p:cNvPr id="10" name="Speech Bubble: Rectangle with Corners Rounded 9">
            <a:extLst>
              <a:ext uri="{FF2B5EF4-FFF2-40B4-BE49-F238E27FC236}">
                <a16:creationId xmlns:a16="http://schemas.microsoft.com/office/drawing/2014/main" id="{D97154C8-22A3-2EC4-81BE-3379344A390F}"/>
              </a:ext>
            </a:extLst>
          </p:cNvPr>
          <p:cNvSpPr/>
          <p:nvPr/>
        </p:nvSpPr>
        <p:spPr>
          <a:xfrm>
            <a:off x="7982649" y="1279299"/>
            <a:ext cx="2380690"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prstClr val="white"/>
                </a:solidFill>
                <a:latin typeface="Century Gothic" panose="020F0302020204030204"/>
              </a:rPr>
              <a:t>gift / present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5" name="Picture 8" descr="laundry on clothesline clipart - Clip Art Library">
            <a:extLst>
              <a:ext uri="{FF2B5EF4-FFF2-40B4-BE49-F238E27FC236}">
                <a16:creationId xmlns:a16="http://schemas.microsoft.com/office/drawing/2014/main" id="{4C5C76FF-72AC-2EA4-9AF3-61653FC5667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5848" y="2321479"/>
            <a:ext cx="1487211" cy="1342271"/>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9F213A9B-D683-9E5F-37F4-6EC62636F526}"/>
              </a:ext>
            </a:extLst>
          </p:cNvPr>
          <p:cNvSpPr/>
          <p:nvPr/>
        </p:nvSpPr>
        <p:spPr>
          <a:xfrm>
            <a:off x="266731" y="3297740"/>
            <a:ext cx="1472481"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fumar</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Speech Bubble: Rectangle with Corners Rounded 15">
            <a:extLst>
              <a:ext uri="{FF2B5EF4-FFF2-40B4-BE49-F238E27FC236}">
                <a16:creationId xmlns:a16="http://schemas.microsoft.com/office/drawing/2014/main" id="{B4A59EB0-F358-808D-6500-2EA1D1E3F5D2}"/>
              </a:ext>
            </a:extLst>
          </p:cNvPr>
          <p:cNvSpPr/>
          <p:nvPr/>
        </p:nvSpPr>
        <p:spPr>
          <a:xfrm>
            <a:off x="261600" y="3288255"/>
            <a:ext cx="1472481"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to smoke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 name="Picture 2" descr="Free Present Clip Art, Download Free Present Clip Art png images ...">
            <a:extLst>
              <a:ext uri="{FF2B5EF4-FFF2-40B4-BE49-F238E27FC236}">
                <a16:creationId xmlns:a16="http://schemas.microsoft.com/office/drawing/2014/main" id="{16B14335-9C8D-49DA-951B-5744A02154A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35594" y="3650498"/>
            <a:ext cx="1237325" cy="15250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parthenon clipart - Clip Art Library">
            <a:extLst>
              <a:ext uri="{FF2B5EF4-FFF2-40B4-BE49-F238E27FC236}">
                <a16:creationId xmlns:a16="http://schemas.microsoft.com/office/drawing/2014/main" id="{623A322B-68D0-45A9-A623-7ABEEA76B83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71561" y="3815439"/>
            <a:ext cx="1340694" cy="134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19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1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2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2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2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1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2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6" grpId="0" animBg="1"/>
      <p:bldP spid="10"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7B9B2-EF86-04BB-6F2B-69D81F6C6E28}"/>
              </a:ext>
            </a:extLst>
          </p:cNvPr>
          <p:cNvSpPr>
            <a:spLocks noGrp="1"/>
          </p:cNvSpPr>
          <p:nvPr>
            <p:ph type="body" sz="quarter" idx="10"/>
          </p:nvPr>
        </p:nvSpPr>
        <p:spPr>
          <a:xfrm>
            <a:off x="309258" y="1008740"/>
            <a:ext cx="11882742" cy="826137"/>
          </a:xfrm>
        </p:spPr>
        <p:txBody>
          <a:bodyPr>
            <a:noAutofit/>
          </a:bodyPr>
          <a:lstStyle/>
          <a:p>
            <a:r>
              <a:rPr lang="es-ES" sz="2600" dirty="0">
                <a:latin typeface="+mn-lt"/>
              </a:rPr>
              <a:t>When you ask a question, to say ‘any’ or ‘some’ before a masculine singular noun use ‘algún’. Before a masculine plural noun use ‘algunos’.</a:t>
            </a:r>
          </a:p>
        </p:txBody>
      </p:sp>
      <p:sp>
        <p:nvSpPr>
          <p:cNvPr id="2" name="Title 1">
            <a:extLst>
              <a:ext uri="{FF2B5EF4-FFF2-40B4-BE49-F238E27FC236}">
                <a16:creationId xmlns:a16="http://schemas.microsoft.com/office/drawing/2014/main" id="{1A514064-DCAA-EB42-14E4-1576A594275C}"/>
              </a:ext>
            </a:extLst>
          </p:cNvPr>
          <p:cNvSpPr>
            <a:spLocks noGrp="1"/>
          </p:cNvSpPr>
          <p:nvPr>
            <p:ph type="title"/>
          </p:nvPr>
        </p:nvSpPr>
        <p:spPr>
          <a:xfrm>
            <a:off x="0" y="213557"/>
            <a:ext cx="6991180" cy="647577"/>
          </a:xfrm>
        </p:spPr>
        <p:txBody>
          <a:bodyPr>
            <a:normAutofit/>
          </a:bodyPr>
          <a:lstStyle/>
          <a:p>
            <a:r>
              <a:rPr lang="en-ES" sz="2800" dirty="0"/>
              <a:t>Using ‘algún/a/os/as’ in questions</a:t>
            </a:r>
          </a:p>
        </p:txBody>
      </p:sp>
      <p:sp>
        <p:nvSpPr>
          <p:cNvPr id="4" name="Rounded Rectangle 11">
            <a:extLst>
              <a:ext uri="{FF2B5EF4-FFF2-40B4-BE49-F238E27FC236}">
                <a16:creationId xmlns:a16="http://schemas.microsoft.com/office/drawing/2014/main" id="{7F67AA05-7583-E91E-D6A6-0E4BDCFC7FED}"/>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6" name="Content Placeholder 2">
            <a:extLst>
              <a:ext uri="{FF2B5EF4-FFF2-40B4-BE49-F238E27FC236}">
                <a16:creationId xmlns:a16="http://schemas.microsoft.com/office/drawing/2014/main" id="{F10B4206-6EB5-84B9-7A8A-1D46BA519958}"/>
              </a:ext>
            </a:extLst>
          </p:cNvPr>
          <p:cNvSpPr txBox="1">
            <a:spLocks/>
          </p:cNvSpPr>
          <p:nvPr/>
        </p:nvSpPr>
        <p:spPr>
          <a:xfrm>
            <a:off x="255062" y="4870585"/>
            <a:ext cx="6008088" cy="7102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¿Encontraste </a:t>
            </a:r>
            <a:r>
              <a:rPr lang="es-ES" sz="2600" b="1" dirty="0">
                <a:latin typeface="+mn-lt"/>
              </a:rPr>
              <a:t>alguna</a:t>
            </a:r>
            <a:r>
              <a:rPr lang="es-ES" sz="2600" dirty="0">
                <a:latin typeface="+mn-lt"/>
              </a:rPr>
              <a:t> vista bonita?</a:t>
            </a:r>
          </a:p>
        </p:txBody>
      </p:sp>
      <p:sp>
        <p:nvSpPr>
          <p:cNvPr id="10" name="Content Placeholder 2">
            <a:extLst>
              <a:ext uri="{FF2B5EF4-FFF2-40B4-BE49-F238E27FC236}">
                <a16:creationId xmlns:a16="http://schemas.microsoft.com/office/drawing/2014/main" id="{CA1A70C7-93D9-893B-2FB6-390F0C38B20C}"/>
              </a:ext>
            </a:extLst>
          </p:cNvPr>
          <p:cNvSpPr txBox="1">
            <a:spLocks/>
          </p:cNvSpPr>
          <p:nvPr/>
        </p:nvSpPr>
        <p:spPr>
          <a:xfrm>
            <a:off x="311297" y="1964151"/>
            <a:ext cx="5771835" cy="89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¿Había </a:t>
            </a:r>
            <a:r>
              <a:rPr lang="es-ES" sz="2600" b="1" dirty="0">
                <a:latin typeface="+mn-lt"/>
              </a:rPr>
              <a:t>algún</a:t>
            </a:r>
            <a:r>
              <a:rPr lang="es-ES" sz="2600" dirty="0">
                <a:latin typeface="+mn-lt"/>
              </a:rPr>
              <a:t> restaurante de pescado allí?</a:t>
            </a:r>
          </a:p>
        </p:txBody>
      </p:sp>
      <p:sp>
        <p:nvSpPr>
          <p:cNvPr id="11" name="Content Placeholder 2">
            <a:extLst>
              <a:ext uri="{FF2B5EF4-FFF2-40B4-BE49-F238E27FC236}">
                <a16:creationId xmlns:a16="http://schemas.microsoft.com/office/drawing/2014/main" id="{A34964FF-50A8-D660-0B4B-E093DBB669D9}"/>
              </a:ext>
            </a:extLst>
          </p:cNvPr>
          <p:cNvSpPr txBox="1">
            <a:spLocks/>
          </p:cNvSpPr>
          <p:nvPr/>
        </p:nvSpPr>
        <p:spPr>
          <a:xfrm>
            <a:off x="324164" y="3765833"/>
            <a:ext cx="10515600" cy="6985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s-ES" sz="2600" dirty="0" err="1">
                <a:latin typeface="+mn-lt"/>
              </a:rPr>
              <a:t>To</a:t>
            </a:r>
            <a:r>
              <a:rPr lang="es-ES" sz="2600" dirty="0">
                <a:latin typeface="+mn-lt"/>
              </a:rPr>
              <a:t> </a:t>
            </a:r>
            <a:r>
              <a:rPr lang="es-ES" sz="2600" dirty="0" err="1">
                <a:latin typeface="+mn-lt"/>
              </a:rPr>
              <a:t>say</a:t>
            </a:r>
            <a:r>
              <a:rPr lang="es-ES" sz="2600" dirty="0">
                <a:latin typeface="+mn-lt"/>
              </a:rPr>
              <a:t> ‘</a:t>
            </a:r>
            <a:r>
              <a:rPr lang="es-ES" sz="2600" dirty="0" err="1">
                <a:latin typeface="+mn-lt"/>
              </a:rPr>
              <a:t>any</a:t>
            </a:r>
            <a:r>
              <a:rPr lang="es-ES" sz="2600" dirty="0">
                <a:latin typeface="+mn-lt"/>
              </a:rPr>
              <a:t>’ </a:t>
            </a:r>
            <a:r>
              <a:rPr lang="es-ES" sz="2600" dirty="0" err="1">
                <a:latin typeface="+mn-lt"/>
              </a:rPr>
              <a:t>or</a:t>
            </a:r>
            <a:r>
              <a:rPr lang="es-ES" sz="2600" dirty="0">
                <a:latin typeface="+mn-lt"/>
              </a:rPr>
              <a:t> ’</a:t>
            </a:r>
            <a:r>
              <a:rPr lang="es-ES" sz="2600" dirty="0" err="1">
                <a:latin typeface="+mn-lt"/>
              </a:rPr>
              <a:t>some</a:t>
            </a:r>
            <a:r>
              <a:rPr lang="es-ES" sz="2600" dirty="0">
                <a:latin typeface="+mn-lt"/>
              </a:rPr>
              <a:t>’ in a </a:t>
            </a:r>
            <a:r>
              <a:rPr lang="es-ES" sz="2600" dirty="0" err="1">
                <a:latin typeface="+mn-lt"/>
              </a:rPr>
              <a:t>question</a:t>
            </a:r>
            <a:r>
              <a:rPr lang="es-ES" sz="2600" dirty="0">
                <a:latin typeface="+mn-lt"/>
              </a:rPr>
              <a:t> </a:t>
            </a:r>
            <a:r>
              <a:rPr lang="es-ES" sz="2600" dirty="0" err="1">
                <a:latin typeface="+mn-lt"/>
              </a:rPr>
              <a:t>with</a:t>
            </a:r>
            <a:r>
              <a:rPr lang="es-ES" sz="2600" dirty="0">
                <a:latin typeface="+mn-lt"/>
              </a:rPr>
              <a:t> a </a:t>
            </a:r>
            <a:r>
              <a:rPr lang="es-ES" sz="2600" dirty="0" err="1">
                <a:latin typeface="+mn-lt"/>
              </a:rPr>
              <a:t>feminine</a:t>
            </a:r>
            <a:r>
              <a:rPr lang="es-ES" sz="2600" dirty="0">
                <a:latin typeface="+mn-lt"/>
              </a:rPr>
              <a:t> singular </a:t>
            </a:r>
            <a:r>
              <a:rPr lang="es-ES" sz="2600" dirty="0" err="1">
                <a:latin typeface="+mn-lt"/>
              </a:rPr>
              <a:t>noun</a:t>
            </a:r>
            <a:r>
              <a:rPr lang="es-ES" sz="2600" dirty="0">
                <a:latin typeface="+mn-lt"/>
              </a:rPr>
              <a:t> use ‘alguna’. </a:t>
            </a:r>
            <a:r>
              <a:rPr lang="es-ES" sz="2600" dirty="0" err="1">
                <a:latin typeface="+mn-lt"/>
              </a:rPr>
              <a:t>With</a:t>
            </a:r>
            <a:r>
              <a:rPr lang="es-ES" sz="2600" dirty="0">
                <a:latin typeface="+mn-lt"/>
              </a:rPr>
              <a:t> a </a:t>
            </a:r>
            <a:r>
              <a:rPr lang="es-ES" sz="2600" dirty="0" err="1">
                <a:latin typeface="+mn-lt"/>
              </a:rPr>
              <a:t>feminine</a:t>
            </a:r>
            <a:r>
              <a:rPr lang="es-ES" sz="2600" dirty="0">
                <a:latin typeface="+mn-lt"/>
              </a:rPr>
              <a:t> plural </a:t>
            </a:r>
            <a:r>
              <a:rPr lang="es-ES" sz="2600" dirty="0" err="1">
                <a:latin typeface="+mn-lt"/>
              </a:rPr>
              <a:t>noun</a:t>
            </a:r>
            <a:r>
              <a:rPr lang="es-ES" sz="2600" dirty="0">
                <a:latin typeface="+mn-lt"/>
              </a:rPr>
              <a:t> use ‘algunas’.</a:t>
            </a:r>
          </a:p>
        </p:txBody>
      </p:sp>
      <p:sp>
        <p:nvSpPr>
          <p:cNvPr id="13" name="TextBox 12">
            <a:extLst>
              <a:ext uri="{FF2B5EF4-FFF2-40B4-BE49-F238E27FC236}">
                <a16:creationId xmlns:a16="http://schemas.microsoft.com/office/drawing/2014/main" id="{CF2537CA-C54D-A559-EC3D-82AA2C28C4E5}"/>
              </a:ext>
            </a:extLst>
          </p:cNvPr>
          <p:cNvSpPr txBox="1"/>
          <p:nvPr/>
        </p:nvSpPr>
        <p:spPr>
          <a:xfrm>
            <a:off x="7140304" y="1950663"/>
            <a:ext cx="5294306" cy="892552"/>
          </a:xfrm>
          <a:prstGeom prst="rect">
            <a:avLst/>
          </a:prstGeom>
          <a:noFill/>
        </p:spPr>
        <p:txBody>
          <a:bodyPr wrap="square" rtlCol="0">
            <a:spAutoFit/>
          </a:bodyPr>
          <a:lstStyle/>
          <a:p>
            <a:r>
              <a:rPr lang="en-ES" sz="2600" dirty="0">
                <a:solidFill>
                  <a:srgbClr val="514F4F"/>
                </a:solidFill>
              </a:rPr>
              <a:t>Was there </a:t>
            </a:r>
            <a:r>
              <a:rPr lang="en-ES" sz="2600" b="1" dirty="0">
                <a:solidFill>
                  <a:srgbClr val="514F4F"/>
                </a:solidFill>
              </a:rPr>
              <a:t>any</a:t>
            </a:r>
            <a:r>
              <a:rPr lang="en-ES" sz="2600" dirty="0">
                <a:solidFill>
                  <a:srgbClr val="514F4F"/>
                </a:solidFill>
              </a:rPr>
              <a:t> fish restaurant there?</a:t>
            </a:r>
          </a:p>
        </p:txBody>
      </p:sp>
      <p:sp>
        <p:nvSpPr>
          <p:cNvPr id="14" name="TextBox 13">
            <a:extLst>
              <a:ext uri="{FF2B5EF4-FFF2-40B4-BE49-F238E27FC236}">
                <a16:creationId xmlns:a16="http://schemas.microsoft.com/office/drawing/2014/main" id="{C930D645-73FB-8F19-C4E4-99246B1DE24F}"/>
              </a:ext>
            </a:extLst>
          </p:cNvPr>
          <p:cNvSpPr txBox="1"/>
          <p:nvPr/>
        </p:nvSpPr>
        <p:spPr>
          <a:xfrm>
            <a:off x="7153171" y="4678234"/>
            <a:ext cx="4509402" cy="892552"/>
          </a:xfrm>
          <a:prstGeom prst="rect">
            <a:avLst/>
          </a:prstGeom>
          <a:noFill/>
        </p:spPr>
        <p:txBody>
          <a:bodyPr wrap="square" rtlCol="0">
            <a:spAutoFit/>
          </a:bodyPr>
          <a:lstStyle/>
          <a:p>
            <a:r>
              <a:rPr lang="en-ES" sz="2600" dirty="0">
                <a:solidFill>
                  <a:srgbClr val="514F4F"/>
                </a:solidFill>
              </a:rPr>
              <a:t>Did you find </a:t>
            </a:r>
            <a:r>
              <a:rPr lang="en-ES" sz="2600" b="1" dirty="0">
                <a:solidFill>
                  <a:srgbClr val="514F4F"/>
                </a:solidFill>
              </a:rPr>
              <a:t>any</a:t>
            </a:r>
            <a:r>
              <a:rPr lang="en-ES" sz="2600" dirty="0">
                <a:solidFill>
                  <a:srgbClr val="514F4F"/>
                </a:solidFill>
              </a:rPr>
              <a:t> beautiful view?</a:t>
            </a:r>
          </a:p>
        </p:txBody>
      </p:sp>
      <p:cxnSp>
        <p:nvCxnSpPr>
          <p:cNvPr id="17" name="Straight Arrow Connector 16">
            <a:extLst>
              <a:ext uri="{FF2B5EF4-FFF2-40B4-BE49-F238E27FC236}">
                <a16:creationId xmlns:a16="http://schemas.microsoft.com/office/drawing/2014/main" id="{9F8E85B7-F7BC-B53D-8398-4EFBEF04D212}"/>
              </a:ext>
            </a:extLst>
          </p:cNvPr>
          <p:cNvCxnSpPr>
            <a:cxnSpLocks/>
          </p:cNvCxnSpPr>
          <p:nvPr/>
        </p:nvCxnSpPr>
        <p:spPr>
          <a:xfrm>
            <a:off x="6363247" y="2219217"/>
            <a:ext cx="56043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C74B463-BD65-4FC1-05E7-C04A9DAFC5C4}"/>
              </a:ext>
            </a:extLst>
          </p:cNvPr>
          <p:cNvCxnSpPr>
            <a:cxnSpLocks/>
          </p:cNvCxnSpPr>
          <p:nvPr/>
        </p:nvCxnSpPr>
        <p:spPr>
          <a:xfrm>
            <a:off x="6376114" y="5078506"/>
            <a:ext cx="56043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5C0C4C00-AA6D-81B8-68C0-280460319F11}"/>
              </a:ext>
            </a:extLst>
          </p:cNvPr>
          <p:cNvSpPr txBox="1">
            <a:spLocks/>
          </p:cNvSpPr>
          <p:nvPr/>
        </p:nvSpPr>
        <p:spPr>
          <a:xfrm>
            <a:off x="296391" y="2952725"/>
            <a:ext cx="5716148" cy="5732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¿Compraste </a:t>
            </a:r>
            <a:r>
              <a:rPr lang="es-ES" sz="2600" b="1" dirty="0">
                <a:latin typeface="+mn-lt"/>
              </a:rPr>
              <a:t>algunos</a:t>
            </a:r>
            <a:r>
              <a:rPr lang="es-ES" sz="2600" dirty="0">
                <a:latin typeface="+mn-lt"/>
              </a:rPr>
              <a:t> recuerdos?</a:t>
            </a:r>
          </a:p>
        </p:txBody>
      </p:sp>
      <p:sp>
        <p:nvSpPr>
          <p:cNvPr id="12" name="TextBox 11">
            <a:extLst>
              <a:ext uri="{FF2B5EF4-FFF2-40B4-BE49-F238E27FC236}">
                <a16:creationId xmlns:a16="http://schemas.microsoft.com/office/drawing/2014/main" id="{5C8AD575-6DA2-CAFB-41B1-EA2384AD1F15}"/>
              </a:ext>
            </a:extLst>
          </p:cNvPr>
          <p:cNvSpPr txBox="1"/>
          <p:nvPr/>
        </p:nvSpPr>
        <p:spPr>
          <a:xfrm>
            <a:off x="7140304" y="2917253"/>
            <a:ext cx="5774536" cy="492443"/>
          </a:xfrm>
          <a:prstGeom prst="rect">
            <a:avLst/>
          </a:prstGeom>
          <a:noFill/>
        </p:spPr>
        <p:txBody>
          <a:bodyPr wrap="square" rtlCol="0">
            <a:spAutoFit/>
          </a:bodyPr>
          <a:lstStyle/>
          <a:p>
            <a:r>
              <a:rPr lang="en-ES" sz="2600" dirty="0">
                <a:solidFill>
                  <a:srgbClr val="514F4F"/>
                </a:solidFill>
              </a:rPr>
              <a:t>Did you buy </a:t>
            </a:r>
            <a:r>
              <a:rPr lang="en-ES" sz="2600" b="1" dirty="0">
                <a:solidFill>
                  <a:srgbClr val="514F4F"/>
                </a:solidFill>
              </a:rPr>
              <a:t>some</a:t>
            </a:r>
            <a:r>
              <a:rPr lang="en-ES" sz="2600" dirty="0">
                <a:solidFill>
                  <a:srgbClr val="514F4F"/>
                </a:solidFill>
              </a:rPr>
              <a:t> souvenirs?</a:t>
            </a:r>
          </a:p>
        </p:txBody>
      </p:sp>
      <p:cxnSp>
        <p:nvCxnSpPr>
          <p:cNvPr id="15" name="Straight Arrow Connector 14">
            <a:extLst>
              <a:ext uri="{FF2B5EF4-FFF2-40B4-BE49-F238E27FC236}">
                <a16:creationId xmlns:a16="http://schemas.microsoft.com/office/drawing/2014/main" id="{E35A8EF5-F766-6CD4-6CA3-CE03F3806DBF}"/>
              </a:ext>
            </a:extLst>
          </p:cNvPr>
          <p:cNvCxnSpPr>
            <a:cxnSpLocks/>
          </p:cNvCxnSpPr>
          <p:nvPr/>
        </p:nvCxnSpPr>
        <p:spPr>
          <a:xfrm>
            <a:off x="6417874" y="3180047"/>
            <a:ext cx="56043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79791EB9-6162-5E0F-E3EC-8F4C0CE02C67}"/>
              </a:ext>
            </a:extLst>
          </p:cNvPr>
          <p:cNvSpPr txBox="1">
            <a:spLocks/>
          </p:cNvSpPr>
          <p:nvPr/>
        </p:nvSpPr>
        <p:spPr>
          <a:xfrm>
            <a:off x="218648" y="5659155"/>
            <a:ext cx="6546744" cy="7102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¿Visitó </a:t>
            </a:r>
            <a:r>
              <a:rPr lang="es-ES" sz="2600" b="1" dirty="0">
                <a:latin typeface="+mn-lt"/>
              </a:rPr>
              <a:t>algunas</a:t>
            </a:r>
            <a:r>
              <a:rPr lang="es-ES" sz="2600" dirty="0">
                <a:latin typeface="+mn-lt"/>
              </a:rPr>
              <a:t> ciudades en el norte?</a:t>
            </a:r>
          </a:p>
        </p:txBody>
      </p:sp>
      <p:sp>
        <p:nvSpPr>
          <p:cNvPr id="18" name="TextBox 17">
            <a:extLst>
              <a:ext uri="{FF2B5EF4-FFF2-40B4-BE49-F238E27FC236}">
                <a16:creationId xmlns:a16="http://schemas.microsoft.com/office/drawing/2014/main" id="{5DC85CA9-104D-F1FC-DA7B-08DD2F78A710}"/>
              </a:ext>
            </a:extLst>
          </p:cNvPr>
          <p:cNvSpPr txBox="1"/>
          <p:nvPr/>
        </p:nvSpPr>
        <p:spPr>
          <a:xfrm>
            <a:off x="7153171" y="5526814"/>
            <a:ext cx="4925298" cy="892552"/>
          </a:xfrm>
          <a:prstGeom prst="rect">
            <a:avLst/>
          </a:prstGeom>
          <a:noFill/>
        </p:spPr>
        <p:txBody>
          <a:bodyPr wrap="square" rtlCol="0">
            <a:spAutoFit/>
          </a:bodyPr>
          <a:lstStyle/>
          <a:p>
            <a:r>
              <a:rPr lang="en-ES" sz="2600" dirty="0">
                <a:solidFill>
                  <a:srgbClr val="514F4F"/>
                </a:solidFill>
              </a:rPr>
              <a:t>Did s/he visit </a:t>
            </a:r>
            <a:r>
              <a:rPr lang="en-ES" sz="2600" b="1" dirty="0">
                <a:solidFill>
                  <a:srgbClr val="514F4F"/>
                </a:solidFill>
              </a:rPr>
              <a:t>any/some </a:t>
            </a:r>
            <a:r>
              <a:rPr lang="en-ES" sz="2600" dirty="0">
                <a:solidFill>
                  <a:srgbClr val="514F4F"/>
                </a:solidFill>
              </a:rPr>
              <a:t>cities in the north?</a:t>
            </a:r>
          </a:p>
        </p:txBody>
      </p:sp>
      <p:cxnSp>
        <p:nvCxnSpPr>
          <p:cNvPr id="19" name="Straight Arrow Connector 18">
            <a:extLst>
              <a:ext uri="{FF2B5EF4-FFF2-40B4-BE49-F238E27FC236}">
                <a16:creationId xmlns:a16="http://schemas.microsoft.com/office/drawing/2014/main" id="{6E81DE51-352F-3B6A-4C18-73BCCE945791}"/>
              </a:ext>
            </a:extLst>
          </p:cNvPr>
          <p:cNvCxnSpPr>
            <a:cxnSpLocks/>
          </p:cNvCxnSpPr>
          <p:nvPr/>
        </p:nvCxnSpPr>
        <p:spPr>
          <a:xfrm>
            <a:off x="6376114" y="5873480"/>
            <a:ext cx="56043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430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10" grpId="0"/>
      <p:bldP spid="11" grpId="0"/>
      <p:bldP spid="13" grpId="0"/>
      <p:bldP spid="14" grpId="0"/>
      <p:bldP spid="9" grpId="0"/>
      <p:bldP spid="12" grpId="0"/>
      <p:bldP spid="16"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C51E7-D694-238E-BD46-D222040CE87B}"/>
              </a:ext>
            </a:extLst>
          </p:cNvPr>
          <p:cNvSpPr>
            <a:spLocks noGrp="1"/>
          </p:cNvSpPr>
          <p:nvPr>
            <p:ph type="title"/>
          </p:nvPr>
        </p:nvSpPr>
        <p:spPr>
          <a:xfrm>
            <a:off x="0" y="213557"/>
            <a:ext cx="7626652" cy="647577"/>
          </a:xfrm>
        </p:spPr>
        <p:txBody>
          <a:bodyPr>
            <a:normAutofit/>
          </a:bodyPr>
          <a:lstStyle/>
          <a:p>
            <a:r>
              <a:rPr lang="en-ES" dirty="0"/>
              <a:t>Preguntas sobre las vacaciones</a:t>
            </a:r>
          </a:p>
        </p:txBody>
      </p:sp>
      <p:sp>
        <p:nvSpPr>
          <p:cNvPr id="4" name="Rounded Rectangle 11">
            <a:extLst>
              <a:ext uri="{FF2B5EF4-FFF2-40B4-BE49-F238E27FC236}">
                <a16:creationId xmlns:a16="http://schemas.microsoft.com/office/drawing/2014/main" id="{B9E69B25-46B0-4CFD-9FA0-3566F84A5CEF}"/>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8" name="TextBox 7">
            <a:extLst>
              <a:ext uri="{FF2B5EF4-FFF2-40B4-BE49-F238E27FC236}">
                <a16:creationId xmlns:a16="http://schemas.microsoft.com/office/drawing/2014/main" id="{BD2DD2FB-0A0F-4E8C-94AE-6368923DB78E}"/>
              </a:ext>
            </a:extLst>
          </p:cNvPr>
          <p:cNvSpPr txBox="1"/>
          <p:nvPr/>
        </p:nvSpPr>
        <p:spPr>
          <a:xfrm>
            <a:off x="37289" y="918718"/>
            <a:ext cx="12117420" cy="830997"/>
          </a:xfrm>
          <a:prstGeom prst="rect">
            <a:avLst/>
          </a:prstGeom>
          <a:noFill/>
        </p:spPr>
        <p:txBody>
          <a:bodyPr wrap="none" rtlCol="0">
            <a:spAutoFit/>
          </a:bodyPr>
          <a:lstStyle/>
          <a:p>
            <a:r>
              <a:rPr lang="en-ES" sz="2400" dirty="0"/>
              <a:t>Lee las preguntas y escribe la opción correcta: </a:t>
            </a:r>
            <a:r>
              <a:rPr lang="en-ES" sz="2400" b="1" dirty="0"/>
              <a:t>algún, alguno, alguna, algunas</a:t>
            </a:r>
            <a:r>
              <a:rPr lang="en-ES" sz="2400" dirty="0"/>
              <a:t>. </a:t>
            </a:r>
          </a:p>
          <a:p>
            <a:r>
              <a:rPr lang="en-ES" sz="2400" dirty="0"/>
              <a:t>¿Qué significan las preguntas? </a:t>
            </a:r>
          </a:p>
        </p:txBody>
      </p:sp>
      <p:sp>
        <p:nvSpPr>
          <p:cNvPr id="11" name="Rounded Rectangular Callout 10">
            <a:extLst>
              <a:ext uri="{FF2B5EF4-FFF2-40B4-BE49-F238E27FC236}">
                <a16:creationId xmlns:a16="http://schemas.microsoft.com/office/drawing/2014/main" id="{9C263AC8-F257-6645-8979-8CE93A1C50AE}"/>
              </a:ext>
            </a:extLst>
          </p:cNvPr>
          <p:cNvSpPr/>
          <p:nvPr/>
        </p:nvSpPr>
        <p:spPr>
          <a:xfrm>
            <a:off x="218830" y="1862194"/>
            <a:ext cx="2408876" cy="1344193"/>
          </a:xfrm>
          <a:prstGeom prst="wedgeRoundRectCallou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¿Había __________ playa bonita?</a:t>
            </a:r>
          </a:p>
        </p:txBody>
      </p:sp>
      <p:sp>
        <p:nvSpPr>
          <p:cNvPr id="12" name="Rounded Rectangular Callout 11">
            <a:extLst>
              <a:ext uri="{FF2B5EF4-FFF2-40B4-BE49-F238E27FC236}">
                <a16:creationId xmlns:a16="http://schemas.microsoft.com/office/drawing/2014/main" id="{BD9C63F1-9149-B54C-F407-B8B0DEFD50AD}"/>
              </a:ext>
            </a:extLst>
          </p:cNvPr>
          <p:cNvSpPr/>
          <p:nvPr/>
        </p:nvSpPr>
        <p:spPr>
          <a:xfrm>
            <a:off x="2771182" y="1849885"/>
            <a:ext cx="3324818" cy="1344193"/>
          </a:xfrm>
          <a:prstGeom prst="wedgeRoundRectCallou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¿Participó en</a:t>
            </a:r>
            <a:r>
              <a:rPr lang="en-GB" sz="2200" dirty="0">
                <a:solidFill>
                  <a:srgbClr val="3D3C3C"/>
                </a:solidFill>
              </a:rPr>
              <a:t> </a:t>
            </a:r>
            <a:r>
              <a:rPr lang="en-ES" sz="2200" dirty="0">
                <a:solidFill>
                  <a:srgbClr val="3D3C3C"/>
                </a:solidFill>
              </a:rPr>
              <a:t>__________  actividades del hotel?</a:t>
            </a:r>
          </a:p>
        </p:txBody>
      </p:sp>
      <p:sp>
        <p:nvSpPr>
          <p:cNvPr id="13" name="Rounded Rectangular Callout 12">
            <a:extLst>
              <a:ext uri="{FF2B5EF4-FFF2-40B4-BE49-F238E27FC236}">
                <a16:creationId xmlns:a16="http://schemas.microsoft.com/office/drawing/2014/main" id="{43849EC9-55B6-0BEC-3588-EBD6F06256AC}"/>
              </a:ext>
            </a:extLst>
          </p:cNvPr>
          <p:cNvSpPr/>
          <p:nvPr/>
        </p:nvSpPr>
        <p:spPr>
          <a:xfrm>
            <a:off x="6213446" y="1807299"/>
            <a:ext cx="3207372" cy="1440397"/>
          </a:xfrm>
          <a:prstGeom prst="wedgeRoundRectCallou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¿Jugó a fútbol con __________ amigos de su escuela?</a:t>
            </a:r>
          </a:p>
        </p:txBody>
      </p:sp>
      <p:sp>
        <p:nvSpPr>
          <p:cNvPr id="14" name="Rounded Rectangular Callout 13">
            <a:extLst>
              <a:ext uri="{FF2B5EF4-FFF2-40B4-BE49-F238E27FC236}">
                <a16:creationId xmlns:a16="http://schemas.microsoft.com/office/drawing/2014/main" id="{454CA877-C0A8-91EC-E8E7-A84B06BB7AFA}"/>
              </a:ext>
            </a:extLst>
          </p:cNvPr>
          <p:cNvSpPr/>
          <p:nvPr/>
        </p:nvSpPr>
        <p:spPr>
          <a:xfrm>
            <a:off x="263856" y="3506890"/>
            <a:ext cx="2922317" cy="1344193"/>
          </a:xfrm>
          <a:prstGeom prst="wedgeRoundRectCallou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¿Organizó __________ viaje al extranjero?</a:t>
            </a:r>
          </a:p>
        </p:txBody>
      </p:sp>
      <p:sp>
        <p:nvSpPr>
          <p:cNvPr id="15" name="Rounded Rectangular Callout 14">
            <a:extLst>
              <a:ext uri="{FF2B5EF4-FFF2-40B4-BE49-F238E27FC236}">
                <a16:creationId xmlns:a16="http://schemas.microsoft.com/office/drawing/2014/main" id="{10182F2E-160C-C894-219E-4D7E35DABD91}"/>
              </a:ext>
            </a:extLst>
          </p:cNvPr>
          <p:cNvSpPr/>
          <p:nvPr/>
        </p:nvSpPr>
        <p:spPr>
          <a:xfrm>
            <a:off x="3372285" y="3506889"/>
            <a:ext cx="2394291" cy="1344193"/>
          </a:xfrm>
          <a:prstGeom prst="wedgeRoundRectCallou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¿Celebraste __________ tradición?</a:t>
            </a:r>
          </a:p>
        </p:txBody>
      </p:sp>
      <p:sp>
        <p:nvSpPr>
          <p:cNvPr id="16" name="Rounded Rectangular Callout 15">
            <a:extLst>
              <a:ext uri="{FF2B5EF4-FFF2-40B4-BE49-F238E27FC236}">
                <a16:creationId xmlns:a16="http://schemas.microsoft.com/office/drawing/2014/main" id="{6FA289A5-4BA1-D34C-04D2-2224CEE421F1}"/>
              </a:ext>
            </a:extLst>
          </p:cNvPr>
          <p:cNvSpPr/>
          <p:nvPr/>
        </p:nvSpPr>
        <p:spPr>
          <a:xfrm>
            <a:off x="5930435" y="3502204"/>
            <a:ext cx="3075394" cy="1344193"/>
          </a:xfrm>
          <a:prstGeom prst="wedgeRoundRectCallou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¿Pasaste __________ fines de semana en casa?</a:t>
            </a:r>
          </a:p>
        </p:txBody>
      </p:sp>
      <p:sp>
        <p:nvSpPr>
          <p:cNvPr id="17" name="Rounded Rectangular Callout 16">
            <a:extLst>
              <a:ext uri="{FF2B5EF4-FFF2-40B4-BE49-F238E27FC236}">
                <a16:creationId xmlns:a16="http://schemas.microsoft.com/office/drawing/2014/main" id="{EE44177D-9D80-BFE3-39D6-53E341C9E31C}"/>
              </a:ext>
            </a:extLst>
          </p:cNvPr>
          <p:cNvSpPr/>
          <p:nvPr/>
        </p:nvSpPr>
        <p:spPr>
          <a:xfrm>
            <a:off x="9578879" y="1820706"/>
            <a:ext cx="2394291" cy="1344193"/>
          </a:xfrm>
          <a:prstGeom prst="wedgeRoundRectCallou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¿Practicaste __________ deporte?</a:t>
            </a:r>
          </a:p>
        </p:txBody>
      </p:sp>
      <p:sp>
        <p:nvSpPr>
          <p:cNvPr id="18" name="Rounded Rectangular Callout 17">
            <a:extLst>
              <a:ext uri="{FF2B5EF4-FFF2-40B4-BE49-F238E27FC236}">
                <a16:creationId xmlns:a16="http://schemas.microsoft.com/office/drawing/2014/main" id="{12361C90-32F0-1B9E-30BB-19B28BB67289}"/>
              </a:ext>
            </a:extLst>
          </p:cNvPr>
          <p:cNvSpPr/>
          <p:nvPr/>
        </p:nvSpPr>
        <p:spPr>
          <a:xfrm>
            <a:off x="9208224" y="3541199"/>
            <a:ext cx="2550740" cy="1344193"/>
          </a:xfrm>
          <a:prstGeom prst="wedgeRoundRectCallou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¿Escuchaste __________ música nueva?</a:t>
            </a:r>
          </a:p>
        </p:txBody>
      </p:sp>
      <p:sp>
        <p:nvSpPr>
          <p:cNvPr id="19" name="Rounded Rectangular Callout 18">
            <a:extLst>
              <a:ext uri="{FF2B5EF4-FFF2-40B4-BE49-F238E27FC236}">
                <a16:creationId xmlns:a16="http://schemas.microsoft.com/office/drawing/2014/main" id="{F9DF3514-0D86-7F44-798F-F5D07F17A44B}"/>
              </a:ext>
            </a:extLst>
          </p:cNvPr>
          <p:cNvSpPr/>
          <p:nvPr/>
        </p:nvSpPr>
        <p:spPr>
          <a:xfrm>
            <a:off x="263856" y="5096029"/>
            <a:ext cx="2922317" cy="1080933"/>
          </a:xfrm>
          <a:prstGeom prst="wedgeRoundRectCallout">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¿Visitaste a __________ amigo tuyo?</a:t>
            </a:r>
          </a:p>
        </p:txBody>
      </p:sp>
      <p:sp>
        <p:nvSpPr>
          <p:cNvPr id="21" name="Rounded Rectangular Callout 20">
            <a:extLst>
              <a:ext uri="{FF2B5EF4-FFF2-40B4-BE49-F238E27FC236}">
                <a16:creationId xmlns:a16="http://schemas.microsoft.com/office/drawing/2014/main" id="{35C83308-92C0-232B-F9F9-AF2624D3DC6C}"/>
              </a:ext>
            </a:extLst>
          </p:cNvPr>
          <p:cNvSpPr/>
          <p:nvPr/>
        </p:nvSpPr>
        <p:spPr>
          <a:xfrm>
            <a:off x="3372285" y="5096029"/>
            <a:ext cx="2922317" cy="1080933"/>
          </a:xfrm>
          <a:prstGeom prst="wedgeRoundRectCallout">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¿Tomó __________ fotos del puerto?</a:t>
            </a:r>
          </a:p>
        </p:txBody>
      </p:sp>
      <p:sp>
        <p:nvSpPr>
          <p:cNvPr id="22" name="Rounded Rectangular Callout 21">
            <a:extLst>
              <a:ext uri="{FF2B5EF4-FFF2-40B4-BE49-F238E27FC236}">
                <a16:creationId xmlns:a16="http://schemas.microsoft.com/office/drawing/2014/main" id="{D8F1B118-D01A-67D0-AE2D-30DF14DCBB7C}"/>
              </a:ext>
            </a:extLst>
          </p:cNvPr>
          <p:cNvSpPr/>
          <p:nvPr/>
        </p:nvSpPr>
        <p:spPr>
          <a:xfrm>
            <a:off x="6480714" y="5106030"/>
            <a:ext cx="5278250" cy="1080933"/>
          </a:xfrm>
          <a:prstGeom prst="wedgeRoundRectCallout">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¿Caminaste por __________ calles lindas para mirar la arquitectura?</a:t>
            </a:r>
          </a:p>
        </p:txBody>
      </p:sp>
      <p:sp>
        <p:nvSpPr>
          <p:cNvPr id="25" name="5-point Star 24">
            <a:extLst>
              <a:ext uri="{FF2B5EF4-FFF2-40B4-BE49-F238E27FC236}">
                <a16:creationId xmlns:a16="http://schemas.microsoft.com/office/drawing/2014/main" id="{52A4E185-04EF-B58D-370D-2D92F9E5A663}"/>
              </a:ext>
            </a:extLst>
          </p:cNvPr>
          <p:cNvSpPr/>
          <p:nvPr/>
        </p:nvSpPr>
        <p:spPr>
          <a:xfrm>
            <a:off x="2828031" y="4951253"/>
            <a:ext cx="399996" cy="38075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6" name="5-point Star 25">
            <a:extLst>
              <a:ext uri="{FF2B5EF4-FFF2-40B4-BE49-F238E27FC236}">
                <a16:creationId xmlns:a16="http://schemas.microsoft.com/office/drawing/2014/main" id="{4D21C25D-A235-F065-8965-8309A5F03941}"/>
              </a:ext>
            </a:extLst>
          </p:cNvPr>
          <p:cNvSpPr/>
          <p:nvPr/>
        </p:nvSpPr>
        <p:spPr>
          <a:xfrm>
            <a:off x="5904468" y="4947138"/>
            <a:ext cx="399996" cy="38075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7" name="5-point Star 26">
            <a:extLst>
              <a:ext uri="{FF2B5EF4-FFF2-40B4-BE49-F238E27FC236}">
                <a16:creationId xmlns:a16="http://schemas.microsoft.com/office/drawing/2014/main" id="{61EBEB9E-D324-DAC9-209A-16B287C0F773}"/>
              </a:ext>
            </a:extLst>
          </p:cNvPr>
          <p:cNvSpPr/>
          <p:nvPr/>
        </p:nvSpPr>
        <p:spPr>
          <a:xfrm>
            <a:off x="11358968" y="4956383"/>
            <a:ext cx="399996" cy="38075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 name="Rectangle 2">
            <a:extLst>
              <a:ext uri="{FF2B5EF4-FFF2-40B4-BE49-F238E27FC236}">
                <a16:creationId xmlns:a16="http://schemas.microsoft.com/office/drawing/2014/main" id="{4EA96DA3-C251-438C-B1C6-49A6ACFAB006}"/>
              </a:ext>
            </a:extLst>
          </p:cNvPr>
          <p:cNvSpPr/>
          <p:nvPr/>
        </p:nvSpPr>
        <p:spPr>
          <a:xfrm>
            <a:off x="3972479" y="3964877"/>
            <a:ext cx="1237839" cy="461665"/>
          </a:xfrm>
          <a:prstGeom prst="rect">
            <a:avLst/>
          </a:prstGeom>
          <a:noFill/>
        </p:spPr>
        <p:txBody>
          <a:bodyPr wrap="none">
            <a:spAutoFit/>
          </a:bodyPr>
          <a:lstStyle/>
          <a:p>
            <a:r>
              <a:rPr lang="en-ES" sz="2400" b="1" dirty="0">
                <a:solidFill>
                  <a:schemeClr val="accent1"/>
                </a:solidFill>
              </a:rPr>
              <a:t>alguna</a:t>
            </a:r>
            <a:endParaRPr lang="en-GB" sz="2400" b="1" dirty="0">
              <a:solidFill>
                <a:schemeClr val="accent1"/>
              </a:solidFill>
            </a:endParaRPr>
          </a:p>
        </p:txBody>
      </p:sp>
      <p:sp>
        <p:nvSpPr>
          <p:cNvPr id="23" name="Rectangle 22">
            <a:extLst>
              <a:ext uri="{FF2B5EF4-FFF2-40B4-BE49-F238E27FC236}">
                <a16:creationId xmlns:a16="http://schemas.microsoft.com/office/drawing/2014/main" id="{1B6F2D67-A39B-457F-BE3E-225984DF7F6D}"/>
              </a:ext>
            </a:extLst>
          </p:cNvPr>
          <p:cNvSpPr/>
          <p:nvPr/>
        </p:nvSpPr>
        <p:spPr>
          <a:xfrm>
            <a:off x="3825152" y="2137341"/>
            <a:ext cx="1372492" cy="461665"/>
          </a:xfrm>
          <a:prstGeom prst="rect">
            <a:avLst/>
          </a:prstGeom>
          <a:noFill/>
        </p:spPr>
        <p:txBody>
          <a:bodyPr wrap="none">
            <a:spAutoFit/>
          </a:bodyPr>
          <a:lstStyle/>
          <a:p>
            <a:r>
              <a:rPr lang="en-ES" sz="2400" b="1" dirty="0">
                <a:solidFill>
                  <a:schemeClr val="accent1"/>
                </a:solidFill>
              </a:rPr>
              <a:t>alguna</a:t>
            </a:r>
            <a:r>
              <a:rPr lang="en-GB" sz="2400" b="1" dirty="0">
                <a:solidFill>
                  <a:schemeClr val="accent1"/>
                </a:solidFill>
              </a:rPr>
              <a:t>s</a:t>
            </a:r>
          </a:p>
        </p:txBody>
      </p:sp>
      <p:sp>
        <p:nvSpPr>
          <p:cNvPr id="24" name="Rectangle 23">
            <a:extLst>
              <a:ext uri="{FF2B5EF4-FFF2-40B4-BE49-F238E27FC236}">
                <a16:creationId xmlns:a16="http://schemas.microsoft.com/office/drawing/2014/main" id="{11AA2849-E885-4477-ACA2-AD21C18A9261}"/>
              </a:ext>
            </a:extLst>
          </p:cNvPr>
          <p:cNvSpPr/>
          <p:nvPr/>
        </p:nvSpPr>
        <p:spPr>
          <a:xfrm>
            <a:off x="6576507" y="2298194"/>
            <a:ext cx="1366080" cy="461665"/>
          </a:xfrm>
          <a:prstGeom prst="rect">
            <a:avLst/>
          </a:prstGeom>
          <a:noFill/>
        </p:spPr>
        <p:txBody>
          <a:bodyPr wrap="none">
            <a:spAutoFit/>
          </a:bodyPr>
          <a:lstStyle/>
          <a:p>
            <a:r>
              <a:rPr lang="en-ES" sz="2400" b="1" dirty="0">
                <a:solidFill>
                  <a:schemeClr val="accent1"/>
                </a:solidFill>
              </a:rPr>
              <a:t>algun</a:t>
            </a:r>
            <a:r>
              <a:rPr lang="en-GB" sz="2400" b="1" dirty="0" err="1">
                <a:solidFill>
                  <a:schemeClr val="accent1"/>
                </a:solidFill>
              </a:rPr>
              <a:t>os</a:t>
            </a:r>
            <a:endParaRPr lang="en-GB" sz="2400" b="1" dirty="0">
              <a:solidFill>
                <a:schemeClr val="accent1"/>
              </a:solidFill>
            </a:endParaRPr>
          </a:p>
        </p:txBody>
      </p:sp>
      <p:sp>
        <p:nvSpPr>
          <p:cNvPr id="29" name="Rectangle 28">
            <a:extLst>
              <a:ext uri="{FF2B5EF4-FFF2-40B4-BE49-F238E27FC236}">
                <a16:creationId xmlns:a16="http://schemas.microsoft.com/office/drawing/2014/main" id="{02132869-18C5-4D25-BDD6-FDEE265FE316}"/>
              </a:ext>
            </a:extLst>
          </p:cNvPr>
          <p:cNvSpPr/>
          <p:nvPr/>
        </p:nvSpPr>
        <p:spPr>
          <a:xfrm>
            <a:off x="10258895" y="2265936"/>
            <a:ext cx="1034257" cy="461665"/>
          </a:xfrm>
          <a:prstGeom prst="rect">
            <a:avLst/>
          </a:prstGeom>
          <a:noFill/>
        </p:spPr>
        <p:txBody>
          <a:bodyPr wrap="none">
            <a:spAutoFit/>
          </a:bodyPr>
          <a:lstStyle/>
          <a:p>
            <a:r>
              <a:rPr lang="en-ES" sz="2400" b="1" dirty="0">
                <a:solidFill>
                  <a:schemeClr val="accent1"/>
                </a:solidFill>
              </a:rPr>
              <a:t>alg</a:t>
            </a:r>
            <a:r>
              <a:rPr lang="en-GB" sz="2400" b="1" dirty="0" err="1">
                <a:solidFill>
                  <a:schemeClr val="accent1"/>
                </a:solidFill>
              </a:rPr>
              <a:t>ún</a:t>
            </a:r>
            <a:endParaRPr lang="en-GB" sz="2400" b="1" dirty="0">
              <a:solidFill>
                <a:schemeClr val="accent1"/>
              </a:solidFill>
            </a:endParaRPr>
          </a:p>
        </p:txBody>
      </p:sp>
      <p:sp>
        <p:nvSpPr>
          <p:cNvPr id="30" name="Rectangle 29">
            <a:extLst>
              <a:ext uri="{FF2B5EF4-FFF2-40B4-BE49-F238E27FC236}">
                <a16:creationId xmlns:a16="http://schemas.microsoft.com/office/drawing/2014/main" id="{571DE24A-FE0F-4EC4-86C9-2A8182A3A1F6}"/>
              </a:ext>
            </a:extLst>
          </p:cNvPr>
          <p:cNvSpPr/>
          <p:nvPr/>
        </p:nvSpPr>
        <p:spPr>
          <a:xfrm>
            <a:off x="764924" y="3947292"/>
            <a:ext cx="1034257" cy="461665"/>
          </a:xfrm>
          <a:prstGeom prst="rect">
            <a:avLst/>
          </a:prstGeom>
          <a:noFill/>
        </p:spPr>
        <p:txBody>
          <a:bodyPr wrap="none">
            <a:spAutoFit/>
          </a:bodyPr>
          <a:lstStyle/>
          <a:p>
            <a:r>
              <a:rPr lang="en-ES" sz="2400" b="1" dirty="0">
                <a:solidFill>
                  <a:schemeClr val="accent1"/>
                </a:solidFill>
              </a:rPr>
              <a:t>alg</a:t>
            </a:r>
            <a:r>
              <a:rPr lang="en-GB" sz="2400" b="1" dirty="0" err="1">
                <a:solidFill>
                  <a:schemeClr val="accent1"/>
                </a:solidFill>
              </a:rPr>
              <a:t>ún</a:t>
            </a:r>
            <a:endParaRPr lang="en-GB" sz="2400" b="1" dirty="0">
              <a:solidFill>
                <a:schemeClr val="accent1"/>
              </a:solidFill>
            </a:endParaRPr>
          </a:p>
        </p:txBody>
      </p:sp>
      <p:sp>
        <p:nvSpPr>
          <p:cNvPr id="32" name="Rectangle 31">
            <a:extLst>
              <a:ext uri="{FF2B5EF4-FFF2-40B4-BE49-F238E27FC236}">
                <a16:creationId xmlns:a16="http://schemas.microsoft.com/office/drawing/2014/main" id="{29CA302B-965E-4A16-97AF-B782C83F76A1}"/>
              </a:ext>
            </a:extLst>
          </p:cNvPr>
          <p:cNvSpPr/>
          <p:nvPr/>
        </p:nvSpPr>
        <p:spPr>
          <a:xfrm>
            <a:off x="849978" y="2315779"/>
            <a:ext cx="1237839" cy="461665"/>
          </a:xfrm>
          <a:prstGeom prst="rect">
            <a:avLst/>
          </a:prstGeom>
          <a:noFill/>
        </p:spPr>
        <p:txBody>
          <a:bodyPr wrap="none">
            <a:spAutoFit/>
          </a:bodyPr>
          <a:lstStyle/>
          <a:p>
            <a:r>
              <a:rPr lang="en-ES" sz="2400" b="1" dirty="0">
                <a:solidFill>
                  <a:schemeClr val="accent1"/>
                </a:solidFill>
              </a:rPr>
              <a:t>alguna</a:t>
            </a:r>
            <a:endParaRPr lang="en-GB" sz="2400" b="1" dirty="0">
              <a:solidFill>
                <a:schemeClr val="accent1"/>
              </a:solidFill>
            </a:endParaRPr>
          </a:p>
        </p:txBody>
      </p:sp>
      <p:sp>
        <p:nvSpPr>
          <p:cNvPr id="33" name="Rectangle 32">
            <a:extLst>
              <a:ext uri="{FF2B5EF4-FFF2-40B4-BE49-F238E27FC236}">
                <a16:creationId xmlns:a16="http://schemas.microsoft.com/office/drawing/2014/main" id="{9164D57B-7627-4883-B546-011C107F3CC2}"/>
              </a:ext>
            </a:extLst>
          </p:cNvPr>
          <p:cNvSpPr/>
          <p:nvPr/>
        </p:nvSpPr>
        <p:spPr>
          <a:xfrm>
            <a:off x="7521087" y="3608049"/>
            <a:ext cx="1366080" cy="461665"/>
          </a:xfrm>
          <a:prstGeom prst="rect">
            <a:avLst/>
          </a:prstGeom>
          <a:noFill/>
        </p:spPr>
        <p:txBody>
          <a:bodyPr wrap="none">
            <a:spAutoFit/>
          </a:bodyPr>
          <a:lstStyle/>
          <a:p>
            <a:r>
              <a:rPr lang="en-ES" sz="2400" b="1" dirty="0">
                <a:solidFill>
                  <a:schemeClr val="accent1"/>
                </a:solidFill>
              </a:rPr>
              <a:t>alg</a:t>
            </a:r>
            <a:r>
              <a:rPr lang="en-GB" sz="2400" b="1" dirty="0" err="1">
                <a:solidFill>
                  <a:schemeClr val="accent1"/>
                </a:solidFill>
              </a:rPr>
              <a:t>unos</a:t>
            </a:r>
            <a:endParaRPr lang="en-GB" sz="2400" b="1" dirty="0">
              <a:solidFill>
                <a:schemeClr val="accent1"/>
              </a:solidFill>
            </a:endParaRPr>
          </a:p>
        </p:txBody>
      </p:sp>
      <p:sp>
        <p:nvSpPr>
          <p:cNvPr id="34" name="Rectangle 33">
            <a:extLst>
              <a:ext uri="{FF2B5EF4-FFF2-40B4-BE49-F238E27FC236}">
                <a16:creationId xmlns:a16="http://schemas.microsoft.com/office/drawing/2014/main" id="{D7B77363-D39D-432B-95DC-4787F25E33BC}"/>
              </a:ext>
            </a:extLst>
          </p:cNvPr>
          <p:cNvSpPr/>
          <p:nvPr/>
        </p:nvSpPr>
        <p:spPr>
          <a:xfrm>
            <a:off x="9858899" y="4004665"/>
            <a:ext cx="1237839" cy="461665"/>
          </a:xfrm>
          <a:prstGeom prst="rect">
            <a:avLst/>
          </a:prstGeom>
          <a:noFill/>
        </p:spPr>
        <p:txBody>
          <a:bodyPr wrap="none">
            <a:spAutoFit/>
          </a:bodyPr>
          <a:lstStyle/>
          <a:p>
            <a:r>
              <a:rPr lang="en-ES" sz="2400" b="1" dirty="0">
                <a:solidFill>
                  <a:schemeClr val="accent1"/>
                </a:solidFill>
              </a:rPr>
              <a:t>alguna</a:t>
            </a:r>
            <a:endParaRPr lang="en-GB" sz="2400" b="1" dirty="0">
              <a:solidFill>
                <a:schemeClr val="accent1"/>
              </a:solidFill>
            </a:endParaRPr>
          </a:p>
        </p:txBody>
      </p:sp>
      <p:sp>
        <p:nvSpPr>
          <p:cNvPr id="35" name="Rectangle 34">
            <a:extLst>
              <a:ext uri="{FF2B5EF4-FFF2-40B4-BE49-F238E27FC236}">
                <a16:creationId xmlns:a16="http://schemas.microsoft.com/office/drawing/2014/main" id="{7094F2ED-BE8C-49D2-8FB9-4A0DB78B0D36}"/>
              </a:ext>
            </a:extLst>
          </p:cNvPr>
          <p:cNvSpPr/>
          <p:nvPr/>
        </p:nvSpPr>
        <p:spPr>
          <a:xfrm>
            <a:off x="786338" y="5415663"/>
            <a:ext cx="1034257" cy="461665"/>
          </a:xfrm>
          <a:prstGeom prst="rect">
            <a:avLst/>
          </a:prstGeom>
          <a:noFill/>
        </p:spPr>
        <p:txBody>
          <a:bodyPr wrap="none">
            <a:spAutoFit/>
          </a:bodyPr>
          <a:lstStyle/>
          <a:p>
            <a:r>
              <a:rPr lang="en-ES" sz="2400" b="1" dirty="0">
                <a:solidFill>
                  <a:schemeClr val="accent1"/>
                </a:solidFill>
              </a:rPr>
              <a:t>alg</a:t>
            </a:r>
            <a:r>
              <a:rPr lang="en-GB" sz="2400" b="1" dirty="0" err="1">
                <a:solidFill>
                  <a:schemeClr val="accent1"/>
                </a:solidFill>
              </a:rPr>
              <a:t>ún</a:t>
            </a:r>
            <a:endParaRPr lang="en-GB" sz="2400" b="1" dirty="0">
              <a:solidFill>
                <a:schemeClr val="accent1"/>
              </a:solidFill>
            </a:endParaRPr>
          </a:p>
        </p:txBody>
      </p:sp>
      <p:sp>
        <p:nvSpPr>
          <p:cNvPr id="36" name="Rectangle 35">
            <a:extLst>
              <a:ext uri="{FF2B5EF4-FFF2-40B4-BE49-F238E27FC236}">
                <a16:creationId xmlns:a16="http://schemas.microsoft.com/office/drawing/2014/main" id="{D44FA56F-5C10-4EC5-9135-B3541EA2BDCE}"/>
              </a:ext>
            </a:extLst>
          </p:cNvPr>
          <p:cNvSpPr/>
          <p:nvPr/>
        </p:nvSpPr>
        <p:spPr>
          <a:xfrm>
            <a:off x="4723507" y="5234997"/>
            <a:ext cx="1372492" cy="461665"/>
          </a:xfrm>
          <a:prstGeom prst="rect">
            <a:avLst/>
          </a:prstGeom>
          <a:noFill/>
        </p:spPr>
        <p:txBody>
          <a:bodyPr wrap="none">
            <a:spAutoFit/>
          </a:bodyPr>
          <a:lstStyle/>
          <a:p>
            <a:r>
              <a:rPr lang="en-ES" sz="2400" b="1" dirty="0">
                <a:solidFill>
                  <a:schemeClr val="accent1"/>
                </a:solidFill>
              </a:rPr>
              <a:t>alguna</a:t>
            </a:r>
            <a:r>
              <a:rPr lang="en-GB" sz="2400" b="1" dirty="0">
                <a:solidFill>
                  <a:schemeClr val="accent1"/>
                </a:solidFill>
              </a:rPr>
              <a:t>s</a:t>
            </a:r>
          </a:p>
        </p:txBody>
      </p:sp>
      <p:sp>
        <p:nvSpPr>
          <p:cNvPr id="37" name="Rectangle 36">
            <a:extLst>
              <a:ext uri="{FF2B5EF4-FFF2-40B4-BE49-F238E27FC236}">
                <a16:creationId xmlns:a16="http://schemas.microsoft.com/office/drawing/2014/main" id="{D351D15C-C5D0-46A4-B159-37981924C684}"/>
              </a:ext>
            </a:extLst>
          </p:cNvPr>
          <p:cNvSpPr/>
          <p:nvPr/>
        </p:nvSpPr>
        <p:spPr>
          <a:xfrm>
            <a:off x="9172653" y="5261692"/>
            <a:ext cx="1372492" cy="461665"/>
          </a:xfrm>
          <a:prstGeom prst="rect">
            <a:avLst/>
          </a:prstGeom>
          <a:noFill/>
        </p:spPr>
        <p:txBody>
          <a:bodyPr wrap="none">
            <a:spAutoFit/>
          </a:bodyPr>
          <a:lstStyle/>
          <a:p>
            <a:r>
              <a:rPr lang="en-ES" sz="2400" b="1" dirty="0">
                <a:solidFill>
                  <a:schemeClr val="accent1"/>
                </a:solidFill>
              </a:rPr>
              <a:t>alguna</a:t>
            </a:r>
            <a:r>
              <a:rPr lang="en-GB" sz="2400" b="1" dirty="0">
                <a:solidFill>
                  <a:schemeClr val="accent1"/>
                </a:solidFill>
              </a:rPr>
              <a:t>s</a:t>
            </a:r>
          </a:p>
        </p:txBody>
      </p:sp>
    </p:spTree>
    <p:extLst>
      <p:ext uri="{BB962C8B-B14F-4D97-AF65-F5344CB8AC3E}">
        <p14:creationId xmlns:p14="http://schemas.microsoft.com/office/powerpoint/2010/main" val="65943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24" grpId="0"/>
      <p:bldP spid="29" grpId="0"/>
      <p:bldP spid="30" grpId="0"/>
      <p:bldP spid="32" grpId="0"/>
      <p:bldP spid="33" grpId="0"/>
      <p:bldP spid="34" grpId="0"/>
      <p:bldP spid="35" grpId="0"/>
      <p:bldP spid="36" grpId="0"/>
      <p:bldP spid="3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C51E7-D694-238E-BD46-D222040CE87B}"/>
              </a:ext>
            </a:extLst>
          </p:cNvPr>
          <p:cNvSpPr>
            <a:spLocks noGrp="1"/>
          </p:cNvSpPr>
          <p:nvPr>
            <p:ph type="title"/>
          </p:nvPr>
        </p:nvSpPr>
        <p:spPr>
          <a:xfrm>
            <a:off x="0" y="213557"/>
            <a:ext cx="7396480" cy="647577"/>
          </a:xfrm>
        </p:spPr>
        <p:txBody>
          <a:bodyPr>
            <a:normAutofit/>
          </a:bodyPr>
          <a:lstStyle/>
          <a:p>
            <a:r>
              <a:rPr lang="en-ES" dirty="0"/>
              <a:t>Preguntas sobre las vacaciones</a:t>
            </a:r>
          </a:p>
        </p:txBody>
      </p:sp>
      <p:sp>
        <p:nvSpPr>
          <p:cNvPr id="4" name="Rounded Rectangle 11">
            <a:extLst>
              <a:ext uri="{FF2B5EF4-FFF2-40B4-BE49-F238E27FC236}">
                <a16:creationId xmlns:a16="http://schemas.microsoft.com/office/drawing/2014/main" id="{B9E69B25-46B0-4CFD-9FA0-3566F84A5CEF}"/>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8" name="TextBox 7">
            <a:extLst>
              <a:ext uri="{FF2B5EF4-FFF2-40B4-BE49-F238E27FC236}">
                <a16:creationId xmlns:a16="http://schemas.microsoft.com/office/drawing/2014/main" id="{A633E725-983A-C155-40D0-383794C4341A}"/>
              </a:ext>
            </a:extLst>
          </p:cNvPr>
          <p:cNvSpPr txBox="1"/>
          <p:nvPr/>
        </p:nvSpPr>
        <p:spPr>
          <a:xfrm>
            <a:off x="263856" y="1017464"/>
            <a:ext cx="8942137" cy="461665"/>
          </a:xfrm>
          <a:prstGeom prst="rect">
            <a:avLst/>
          </a:prstGeom>
          <a:noFill/>
        </p:spPr>
        <p:txBody>
          <a:bodyPr wrap="square" rtlCol="0">
            <a:spAutoFit/>
          </a:bodyPr>
          <a:lstStyle/>
          <a:p>
            <a:r>
              <a:rPr lang="en-ES" sz="2400" dirty="0"/>
              <a:t>Ahora escucha algunas partes de una conversación. </a:t>
            </a:r>
          </a:p>
        </p:txBody>
      </p:sp>
      <p:sp>
        <p:nvSpPr>
          <p:cNvPr id="10" name="Rectangle 9">
            <a:hlinkClick r:id="" action="ppaction://noaction">
              <a:snd r:embed="rId3" name="1 %C2%BFLlevaste algu%CC%81n....wav"/>
            </a:hlinkClick>
            <a:extLst>
              <a:ext uri="{FF2B5EF4-FFF2-40B4-BE49-F238E27FC236}">
                <a16:creationId xmlns:a16="http://schemas.microsoft.com/office/drawing/2014/main" id="{AAC6B0D5-ABB4-B803-946F-5FEDBA3CADAB}"/>
              </a:ext>
            </a:extLst>
          </p:cNvPr>
          <p:cNvSpPr/>
          <p:nvPr/>
        </p:nvSpPr>
        <p:spPr>
          <a:xfrm>
            <a:off x="1008895" y="2155229"/>
            <a:ext cx="605486" cy="679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1</a:t>
            </a:r>
          </a:p>
        </p:txBody>
      </p:sp>
      <p:sp>
        <p:nvSpPr>
          <p:cNvPr id="11" name="Rectangle 10">
            <a:hlinkClick r:id="" action="ppaction://noaction">
              <a:snd r:embed="rId4" name="2 %C2%BFco%CC%81mpro%CC%81 alguna ....wav"/>
            </a:hlinkClick>
            <a:extLst>
              <a:ext uri="{FF2B5EF4-FFF2-40B4-BE49-F238E27FC236}">
                <a16:creationId xmlns:a16="http://schemas.microsoft.com/office/drawing/2014/main" id="{4465ADAE-EC43-F831-73E0-910F5724CDA4}"/>
              </a:ext>
            </a:extLst>
          </p:cNvPr>
          <p:cNvSpPr/>
          <p:nvPr/>
        </p:nvSpPr>
        <p:spPr>
          <a:xfrm>
            <a:off x="1008895" y="3233687"/>
            <a:ext cx="605486" cy="679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2</a:t>
            </a:r>
          </a:p>
        </p:txBody>
      </p:sp>
      <p:sp>
        <p:nvSpPr>
          <p:cNvPr id="12" name="Rectangle 11">
            <a:hlinkClick r:id="" action="ppaction://noaction">
              <a:snd r:embed="rId5" name="3 %C2%BFdejaste algunas ....wav"/>
            </a:hlinkClick>
            <a:extLst>
              <a:ext uri="{FF2B5EF4-FFF2-40B4-BE49-F238E27FC236}">
                <a16:creationId xmlns:a16="http://schemas.microsoft.com/office/drawing/2014/main" id="{7B244CA2-39B2-2D81-B01E-B5ADA49B8990}"/>
              </a:ext>
            </a:extLst>
          </p:cNvPr>
          <p:cNvSpPr/>
          <p:nvPr/>
        </p:nvSpPr>
        <p:spPr>
          <a:xfrm>
            <a:off x="1008895" y="4385487"/>
            <a:ext cx="605486" cy="679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3</a:t>
            </a:r>
          </a:p>
        </p:txBody>
      </p:sp>
      <p:sp>
        <p:nvSpPr>
          <p:cNvPr id="13" name="Rectangle 12">
            <a:hlinkClick r:id="" action="ppaction://noaction">
              <a:snd r:embed="rId6" name="4 %C2%BFencontro%CC%81 algu%CC%81n....wav"/>
            </a:hlinkClick>
            <a:extLst>
              <a:ext uri="{FF2B5EF4-FFF2-40B4-BE49-F238E27FC236}">
                <a16:creationId xmlns:a16="http://schemas.microsoft.com/office/drawing/2014/main" id="{7878815F-E5B8-251E-0CE3-AD73CD51768B}"/>
              </a:ext>
            </a:extLst>
          </p:cNvPr>
          <p:cNvSpPr/>
          <p:nvPr/>
        </p:nvSpPr>
        <p:spPr>
          <a:xfrm>
            <a:off x="1008895" y="5532033"/>
            <a:ext cx="605486" cy="679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4</a:t>
            </a:r>
          </a:p>
        </p:txBody>
      </p:sp>
      <p:sp>
        <p:nvSpPr>
          <p:cNvPr id="19" name="TextBox 18">
            <a:extLst>
              <a:ext uri="{FF2B5EF4-FFF2-40B4-BE49-F238E27FC236}">
                <a16:creationId xmlns:a16="http://schemas.microsoft.com/office/drawing/2014/main" id="{1B4D9949-79A8-EF86-920E-21540BCEF655}"/>
              </a:ext>
            </a:extLst>
          </p:cNvPr>
          <p:cNvSpPr txBox="1"/>
          <p:nvPr/>
        </p:nvSpPr>
        <p:spPr>
          <a:xfrm>
            <a:off x="1826088" y="2193045"/>
            <a:ext cx="3352496" cy="492443"/>
          </a:xfrm>
          <a:prstGeom prst="rect">
            <a:avLst/>
          </a:prstGeom>
          <a:noFill/>
        </p:spPr>
        <p:txBody>
          <a:bodyPr wrap="square" rtlCol="0">
            <a:spAutoFit/>
          </a:bodyPr>
          <a:lstStyle/>
          <a:p>
            <a:r>
              <a:rPr lang="en-ES" sz="2600" dirty="0"/>
              <a:t>¿Llevaste algún…</a:t>
            </a:r>
          </a:p>
        </p:txBody>
      </p:sp>
      <p:sp>
        <p:nvSpPr>
          <p:cNvPr id="20" name="TextBox 19">
            <a:extLst>
              <a:ext uri="{FF2B5EF4-FFF2-40B4-BE49-F238E27FC236}">
                <a16:creationId xmlns:a16="http://schemas.microsoft.com/office/drawing/2014/main" id="{D50CB76D-8C2D-2844-DB22-BEA30F915F41}"/>
              </a:ext>
            </a:extLst>
          </p:cNvPr>
          <p:cNvSpPr txBox="1"/>
          <p:nvPr/>
        </p:nvSpPr>
        <p:spPr>
          <a:xfrm>
            <a:off x="5848185" y="2004791"/>
            <a:ext cx="2440998" cy="892552"/>
          </a:xfrm>
          <a:prstGeom prst="rect">
            <a:avLst/>
          </a:prstGeom>
          <a:noFill/>
        </p:spPr>
        <p:txBody>
          <a:bodyPr wrap="square" rtlCol="0">
            <a:spAutoFit/>
          </a:bodyPr>
          <a:lstStyle/>
          <a:p>
            <a:r>
              <a:rPr lang="en-ES" sz="2600" dirty="0"/>
              <a:t>a) </a:t>
            </a:r>
            <a:r>
              <a:rPr lang="en-GB" sz="2600" dirty="0"/>
              <a:t>l</a:t>
            </a:r>
            <a:r>
              <a:rPr lang="en-ES" sz="2600" dirty="0"/>
              <a:t>ibro (m)</a:t>
            </a:r>
          </a:p>
          <a:p>
            <a:r>
              <a:rPr lang="en-ES" sz="2600" dirty="0"/>
              <a:t>b) </a:t>
            </a:r>
            <a:r>
              <a:rPr lang="en-GB" sz="2600" dirty="0"/>
              <a:t>c</a:t>
            </a:r>
            <a:r>
              <a:rPr lang="en-ES" sz="2600" dirty="0"/>
              <a:t>ámara (f) </a:t>
            </a:r>
          </a:p>
        </p:txBody>
      </p:sp>
      <p:sp>
        <p:nvSpPr>
          <p:cNvPr id="21" name="Rectangle 20">
            <a:hlinkClick r:id="" action="ppaction://noaction">
              <a:snd r:embed="rId7" name="1 %C2%BFLlevaste algu%CC%81n libro full.wav"/>
            </a:hlinkClick>
            <a:extLst>
              <a:ext uri="{FF2B5EF4-FFF2-40B4-BE49-F238E27FC236}">
                <a16:creationId xmlns:a16="http://schemas.microsoft.com/office/drawing/2014/main" id="{8FF076CA-94BF-78A0-7BE1-5AEB73E7C4B3}"/>
              </a:ext>
            </a:extLst>
          </p:cNvPr>
          <p:cNvSpPr/>
          <p:nvPr/>
        </p:nvSpPr>
        <p:spPr>
          <a:xfrm>
            <a:off x="191702" y="2128591"/>
            <a:ext cx="605486" cy="679791"/>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1</a:t>
            </a:r>
          </a:p>
        </p:txBody>
      </p:sp>
      <p:sp>
        <p:nvSpPr>
          <p:cNvPr id="22" name="Rectangle 21">
            <a:hlinkClick r:id="" action="ppaction://noaction">
              <a:snd r:embed="rId8" name="2 %C2%BFco%CC%81mpro%CC%81 alguna ropa full.wav"/>
            </a:hlinkClick>
            <a:extLst>
              <a:ext uri="{FF2B5EF4-FFF2-40B4-BE49-F238E27FC236}">
                <a16:creationId xmlns:a16="http://schemas.microsoft.com/office/drawing/2014/main" id="{63A9269F-7F28-F690-907C-C52DC6975DF8}"/>
              </a:ext>
            </a:extLst>
          </p:cNvPr>
          <p:cNvSpPr/>
          <p:nvPr/>
        </p:nvSpPr>
        <p:spPr>
          <a:xfrm>
            <a:off x="191702" y="3207049"/>
            <a:ext cx="605486" cy="679791"/>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2</a:t>
            </a:r>
          </a:p>
        </p:txBody>
      </p:sp>
      <p:sp>
        <p:nvSpPr>
          <p:cNvPr id="23" name="Rectangle 22">
            <a:hlinkClick r:id="" action="ppaction://noaction">
              <a:snd r:embed="rId9" name="3 %C2%BFdejaste algunas monedas full.wav"/>
            </a:hlinkClick>
            <a:extLst>
              <a:ext uri="{FF2B5EF4-FFF2-40B4-BE49-F238E27FC236}">
                <a16:creationId xmlns:a16="http://schemas.microsoft.com/office/drawing/2014/main" id="{E5404A91-9D4E-F798-465C-1A35B7771A8E}"/>
              </a:ext>
            </a:extLst>
          </p:cNvPr>
          <p:cNvSpPr/>
          <p:nvPr/>
        </p:nvSpPr>
        <p:spPr>
          <a:xfrm>
            <a:off x="191702" y="4358849"/>
            <a:ext cx="605486" cy="679791"/>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3</a:t>
            </a:r>
          </a:p>
        </p:txBody>
      </p:sp>
      <p:sp>
        <p:nvSpPr>
          <p:cNvPr id="24" name="Rectangle 23">
            <a:hlinkClick r:id="" action="ppaction://noaction">
              <a:snd r:embed="rId10" name="4 %C2%BFencontro%CC%81 algu%CC%81n problema full.wav"/>
            </a:hlinkClick>
            <a:extLst>
              <a:ext uri="{FF2B5EF4-FFF2-40B4-BE49-F238E27FC236}">
                <a16:creationId xmlns:a16="http://schemas.microsoft.com/office/drawing/2014/main" id="{3E5B3379-2B1C-2093-91B2-40914CF22458}"/>
              </a:ext>
            </a:extLst>
          </p:cNvPr>
          <p:cNvSpPr/>
          <p:nvPr/>
        </p:nvSpPr>
        <p:spPr>
          <a:xfrm>
            <a:off x="191702" y="5505395"/>
            <a:ext cx="605486" cy="679791"/>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4</a:t>
            </a:r>
          </a:p>
        </p:txBody>
      </p:sp>
      <p:sp>
        <p:nvSpPr>
          <p:cNvPr id="25" name="TextBox 24">
            <a:extLst>
              <a:ext uri="{FF2B5EF4-FFF2-40B4-BE49-F238E27FC236}">
                <a16:creationId xmlns:a16="http://schemas.microsoft.com/office/drawing/2014/main" id="{14ECEDB9-A9F1-7F3F-26AD-C577D9C74704}"/>
              </a:ext>
            </a:extLst>
          </p:cNvPr>
          <p:cNvSpPr txBox="1"/>
          <p:nvPr/>
        </p:nvSpPr>
        <p:spPr>
          <a:xfrm>
            <a:off x="1826087" y="3241927"/>
            <a:ext cx="3946587" cy="492443"/>
          </a:xfrm>
          <a:prstGeom prst="rect">
            <a:avLst/>
          </a:prstGeom>
          <a:noFill/>
        </p:spPr>
        <p:txBody>
          <a:bodyPr wrap="square" rtlCol="0">
            <a:spAutoFit/>
          </a:bodyPr>
          <a:lstStyle/>
          <a:p>
            <a:r>
              <a:rPr lang="en-ES" sz="2600" dirty="0"/>
              <a:t>¿Compró alguna…</a:t>
            </a:r>
          </a:p>
        </p:txBody>
      </p:sp>
      <p:sp>
        <p:nvSpPr>
          <p:cNvPr id="26" name="TextBox 25">
            <a:extLst>
              <a:ext uri="{FF2B5EF4-FFF2-40B4-BE49-F238E27FC236}">
                <a16:creationId xmlns:a16="http://schemas.microsoft.com/office/drawing/2014/main" id="{4D6EDE58-0398-B3ED-8D5F-79C6FF6BBA29}"/>
              </a:ext>
            </a:extLst>
          </p:cNvPr>
          <p:cNvSpPr txBox="1"/>
          <p:nvPr/>
        </p:nvSpPr>
        <p:spPr>
          <a:xfrm>
            <a:off x="5848185" y="3053673"/>
            <a:ext cx="4007272" cy="892552"/>
          </a:xfrm>
          <a:prstGeom prst="rect">
            <a:avLst/>
          </a:prstGeom>
          <a:noFill/>
        </p:spPr>
        <p:txBody>
          <a:bodyPr wrap="square" rtlCol="0">
            <a:spAutoFit/>
          </a:bodyPr>
          <a:lstStyle/>
          <a:p>
            <a:r>
              <a:rPr lang="en-ES" sz="2600" dirty="0"/>
              <a:t>a) </a:t>
            </a:r>
            <a:r>
              <a:rPr lang="en-GB" sz="2600" dirty="0" err="1"/>
              <a:t>ropa</a:t>
            </a:r>
            <a:r>
              <a:rPr lang="en-GB" sz="2600" dirty="0"/>
              <a:t> (f)</a:t>
            </a:r>
            <a:endParaRPr lang="en-ES" sz="2600" dirty="0"/>
          </a:p>
          <a:p>
            <a:r>
              <a:rPr lang="en-ES" sz="2600" dirty="0"/>
              <a:t>b) recuerdo (m)</a:t>
            </a:r>
          </a:p>
        </p:txBody>
      </p:sp>
      <p:sp>
        <p:nvSpPr>
          <p:cNvPr id="27" name="TextBox 26">
            <a:extLst>
              <a:ext uri="{FF2B5EF4-FFF2-40B4-BE49-F238E27FC236}">
                <a16:creationId xmlns:a16="http://schemas.microsoft.com/office/drawing/2014/main" id="{A4A6DF5D-9A01-0C36-848C-291A36F4B082}"/>
              </a:ext>
            </a:extLst>
          </p:cNvPr>
          <p:cNvSpPr txBox="1"/>
          <p:nvPr/>
        </p:nvSpPr>
        <p:spPr>
          <a:xfrm>
            <a:off x="1901598" y="4441773"/>
            <a:ext cx="3946587" cy="492443"/>
          </a:xfrm>
          <a:prstGeom prst="rect">
            <a:avLst/>
          </a:prstGeom>
          <a:noFill/>
        </p:spPr>
        <p:txBody>
          <a:bodyPr wrap="square" rtlCol="0">
            <a:spAutoFit/>
          </a:bodyPr>
          <a:lstStyle/>
          <a:p>
            <a:r>
              <a:rPr lang="en-ES" sz="2600" dirty="0"/>
              <a:t>¿Dejaste algunas…</a:t>
            </a:r>
          </a:p>
        </p:txBody>
      </p:sp>
      <p:sp>
        <p:nvSpPr>
          <p:cNvPr id="28" name="TextBox 27">
            <a:extLst>
              <a:ext uri="{FF2B5EF4-FFF2-40B4-BE49-F238E27FC236}">
                <a16:creationId xmlns:a16="http://schemas.microsoft.com/office/drawing/2014/main" id="{DEC794E6-E67F-75E6-671B-23FB526851B1}"/>
              </a:ext>
            </a:extLst>
          </p:cNvPr>
          <p:cNvSpPr txBox="1"/>
          <p:nvPr/>
        </p:nvSpPr>
        <p:spPr>
          <a:xfrm>
            <a:off x="5923695" y="4253519"/>
            <a:ext cx="4007271" cy="892552"/>
          </a:xfrm>
          <a:prstGeom prst="rect">
            <a:avLst/>
          </a:prstGeom>
          <a:noFill/>
        </p:spPr>
        <p:txBody>
          <a:bodyPr wrap="square" rtlCol="0">
            <a:spAutoFit/>
          </a:bodyPr>
          <a:lstStyle/>
          <a:p>
            <a:r>
              <a:rPr lang="en-ES" sz="2600" dirty="0"/>
              <a:t>a) </a:t>
            </a:r>
            <a:r>
              <a:rPr lang="en-GB" sz="2600" dirty="0"/>
              <a:t>regalos (f)</a:t>
            </a:r>
            <a:endParaRPr lang="en-ES" sz="2600" dirty="0"/>
          </a:p>
          <a:p>
            <a:r>
              <a:rPr lang="en-ES" sz="2600" dirty="0"/>
              <a:t>b) </a:t>
            </a:r>
            <a:r>
              <a:rPr lang="en-GB" sz="2600" dirty="0"/>
              <a:t>m</a:t>
            </a:r>
            <a:r>
              <a:rPr lang="en-ES" sz="2600" dirty="0"/>
              <a:t>onedas (f) </a:t>
            </a:r>
          </a:p>
        </p:txBody>
      </p:sp>
      <p:sp>
        <p:nvSpPr>
          <p:cNvPr id="29" name="TextBox 28">
            <a:extLst>
              <a:ext uri="{FF2B5EF4-FFF2-40B4-BE49-F238E27FC236}">
                <a16:creationId xmlns:a16="http://schemas.microsoft.com/office/drawing/2014/main" id="{C4E47482-D5C8-EAD2-97FD-281846729416}"/>
              </a:ext>
            </a:extLst>
          </p:cNvPr>
          <p:cNvSpPr txBox="1"/>
          <p:nvPr/>
        </p:nvSpPr>
        <p:spPr>
          <a:xfrm>
            <a:off x="1901598" y="5567891"/>
            <a:ext cx="3946587" cy="492443"/>
          </a:xfrm>
          <a:prstGeom prst="rect">
            <a:avLst/>
          </a:prstGeom>
          <a:noFill/>
        </p:spPr>
        <p:txBody>
          <a:bodyPr wrap="square" rtlCol="0">
            <a:spAutoFit/>
          </a:bodyPr>
          <a:lstStyle/>
          <a:p>
            <a:r>
              <a:rPr lang="en-ES" sz="2600" dirty="0"/>
              <a:t>¿Encontró algún…</a:t>
            </a:r>
          </a:p>
        </p:txBody>
      </p:sp>
      <p:sp>
        <p:nvSpPr>
          <p:cNvPr id="30" name="TextBox 29">
            <a:extLst>
              <a:ext uri="{FF2B5EF4-FFF2-40B4-BE49-F238E27FC236}">
                <a16:creationId xmlns:a16="http://schemas.microsoft.com/office/drawing/2014/main" id="{CC1D0C2C-1253-8716-7FE6-7CE84170C49E}"/>
              </a:ext>
            </a:extLst>
          </p:cNvPr>
          <p:cNvSpPr txBox="1"/>
          <p:nvPr/>
        </p:nvSpPr>
        <p:spPr>
          <a:xfrm>
            <a:off x="5923695" y="5379637"/>
            <a:ext cx="4007271" cy="892552"/>
          </a:xfrm>
          <a:prstGeom prst="rect">
            <a:avLst/>
          </a:prstGeom>
          <a:noFill/>
        </p:spPr>
        <p:txBody>
          <a:bodyPr wrap="square" rtlCol="0">
            <a:spAutoFit/>
          </a:bodyPr>
          <a:lstStyle/>
          <a:p>
            <a:r>
              <a:rPr lang="en-ES" sz="2600" dirty="0"/>
              <a:t>a) </a:t>
            </a:r>
            <a:r>
              <a:rPr lang="en-GB" sz="2600" dirty="0" err="1"/>
              <a:t>problema</a:t>
            </a:r>
            <a:r>
              <a:rPr lang="en-GB" sz="2600" dirty="0"/>
              <a:t> (m)</a:t>
            </a:r>
            <a:endParaRPr lang="en-ES" sz="2600" dirty="0"/>
          </a:p>
          <a:p>
            <a:r>
              <a:rPr lang="en-ES" sz="2600" dirty="0"/>
              <a:t>b) </a:t>
            </a:r>
            <a:r>
              <a:rPr lang="en-GB" sz="2600" dirty="0" err="1"/>
              <a:t>información</a:t>
            </a:r>
            <a:r>
              <a:rPr lang="en-ES" sz="2600" dirty="0"/>
              <a:t> (f) </a:t>
            </a:r>
          </a:p>
        </p:txBody>
      </p:sp>
      <p:pic>
        <p:nvPicPr>
          <p:cNvPr id="4098" name="Picture 2" descr="Free photos of Souvenir">
            <a:extLst>
              <a:ext uri="{FF2B5EF4-FFF2-40B4-BE49-F238E27FC236}">
                <a16:creationId xmlns:a16="http://schemas.microsoft.com/office/drawing/2014/main" id="{2E8CA85D-74D5-4BEC-B102-2CF444E73E5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70029" y="3093381"/>
            <a:ext cx="2448001" cy="16320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graphics of Author">
            <a:extLst>
              <a:ext uri="{FF2B5EF4-FFF2-40B4-BE49-F238E27FC236}">
                <a16:creationId xmlns:a16="http://schemas.microsoft.com/office/drawing/2014/main" id="{40A58D3C-B9B2-4287-9CCE-B11CB17D483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62766" y="1017464"/>
            <a:ext cx="1613739" cy="111112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ree vector graphics of Camera">
            <a:extLst>
              <a:ext uri="{FF2B5EF4-FFF2-40B4-BE49-F238E27FC236}">
                <a16:creationId xmlns:a16="http://schemas.microsoft.com/office/drawing/2014/main" id="{BCFBB538-E531-41B0-833C-8C5356A7631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04423" y="1954432"/>
            <a:ext cx="1261490" cy="96383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Free vector graphics of Business">
            <a:extLst>
              <a:ext uri="{FF2B5EF4-FFF2-40B4-BE49-F238E27FC236}">
                <a16:creationId xmlns:a16="http://schemas.microsoft.com/office/drawing/2014/main" id="{7564D28F-D9AE-4559-B7D3-0D2F44F5683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871831" y="5146071"/>
            <a:ext cx="1435053" cy="8925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8B607CC-1E10-41AA-A213-3A596A8DCA07}"/>
              </a:ext>
            </a:extLst>
          </p:cNvPr>
          <p:cNvSpPr/>
          <p:nvPr/>
        </p:nvSpPr>
        <p:spPr>
          <a:xfrm>
            <a:off x="243021" y="1380452"/>
            <a:ext cx="9967779" cy="461665"/>
          </a:xfrm>
          <a:prstGeom prst="rect">
            <a:avLst/>
          </a:prstGeom>
        </p:spPr>
        <p:txBody>
          <a:bodyPr wrap="square">
            <a:spAutoFit/>
          </a:bodyPr>
          <a:lstStyle/>
          <a:p>
            <a:r>
              <a:rPr lang="en-ES" sz="2400" dirty="0"/>
              <a:t>¿Cuál es la opción correcta?  ¿cómo termina cada pregunta?</a:t>
            </a:r>
            <a:endParaRPr lang="en-GB" sz="2400" dirty="0"/>
          </a:p>
        </p:txBody>
      </p:sp>
      <p:sp>
        <p:nvSpPr>
          <p:cNvPr id="31" name="Oval 30">
            <a:extLst>
              <a:ext uri="{FF2B5EF4-FFF2-40B4-BE49-F238E27FC236}">
                <a16:creationId xmlns:a16="http://schemas.microsoft.com/office/drawing/2014/main" id="{1F5A1385-A39D-4FEC-8C2D-D4A5D66F8B57}"/>
              </a:ext>
            </a:extLst>
          </p:cNvPr>
          <p:cNvSpPr/>
          <p:nvPr/>
        </p:nvSpPr>
        <p:spPr>
          <a:xfrm>
            <a:off x="5848185" y="2085377"/>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9C2E8492-8538-462C-9320-F372B52077C4}"/>
              </a:ext>
            </a:extLst>
          </p:cNvPr>
          <p:cNvSpPr/>
          <p:nvPr/>
        </p:nvSpPr>
        <p:spPr>
          <a:xfrm>
            <a:off x="5848185" y="3155298"/>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F5007FFF-78B3-4BC7-9637-407768FB2FCF}"/>
              </a:ext>
            </a:extLst>
          </p:cNvPr>
          <p:cNvSpPr/>
          <p:nvPr/>
        </p:nvSpPr>
        <p:spPr>
          <a:xfrm>
            <a:off x="5923695" y="4752957"/>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8EB529C1-A3F4-4C7B-B9F4-049718491739}"/>
              </a:ext>
            </a:extLst>
          </p:cNvPr>
          <p:cNvSpPr/>
          <p:nvPr/>
        </p:nvSpPr>
        <p:spPr>
          <a:xfrm>
            <a:off x="5936123" y="5464250"/>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souvenir clipart - Clip Art Library">
            <a:extLst>
              <a:ext uri="{FF2B5EF4-FFF2-40B4-BE49-F238E27FC236}">
                <a16:creationId xmlns:a16="http://schemas.microsoft.com/office/drawing/2014/main" id="{D6FBE70F-5F51-01FC-A1BB-D61FE01B3319}"/>
              </a:ext>
            </a:extLst>
          </p:cNvPr>
          <p:cNvPicPr>
            <a:picLocks noChangeAspect="1" noChangeArrowheads="1"/>
          </p:cNvPicPr>
          <p:nvPr/>
        </p:nvPicPr>
        <p:blipFill>
          <a:blip r:embed="rId15">
            <a:clrChange>
              <a:clrFrom>
                <a:srgbClr val="F9F9FB"/>
              </a:clrFrom>
              <a:clrTo>
                <a:srgbClr val="F9F9FB">
                  <a:alpha val="0"/>
                </a:srgbClr>
              </a:clrTo>
            </a:clrChange>
            <a:extLst>
              <a:ext uri="{28A0092B-C50C-407E-A947-70E740481C1C}">
                <a14:useLocalDpi xmlns:a14="http://schemas.microsoft.com/office/drawing/2010/main" val="0"/>
              </a:ext>
            </a:extLst>
          </a:blip>
          <a:srcRect/>
          <a:stretch>
            <a:fillRect/>
          </a:stretch>
        </p:blipFill>
        <p:spPr bwMode="auto">
          <a:xfrm>
            <a:off x="10363664" y="4322643"/>
            <a:ext cx="1691190" cy="211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8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2" grpId="0" animBg="1"/>
      <p:bldP spid="23" grpId="0" animBg="1"/>
      <p:bldP spid="24" grpId="0" animBg="1"/>
      <p:bldP spid="25" grpId="0"/>
      <p:bldP spid="27" grpId="0"/>
      <p:bldP spid="29" grpId="0"/>
      <p:bldP spid="31" grpId="0" animBg="1"/>
      <p:bldP spid="32" grpId="0" animBg="1"/>
      <p:bldP spid="33" grpId="0" animBg="1"/>
      <p:bldP spid="3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C51E7-D694-238E-BD46-D222040CE87B}"/>
              </a:ext>
            </a:extLst>
          </p:cNvPr>
          <p:cNvSpPr>
            <a:spLocks noGrp="1"/>
          </p:cNvSpPr>
          <p:nvPr>
            <p:ph type="title"/>
          </p:nvPr>
        </p:nvSpPr>
        <p:spPr>
          <a:xfrm>
            <a:off x="0" y="213557"/>
            <a:ext cx="7396480" cy="647577"/>
          </a:xfrm>
        </p:spPr>
        <p:txBody>
          <a:bodyPr>
            <a:normAutofit/>
          </a:bodyPr>
          <a:lstStyle/>
          <a:p>
            <a:r>
              <a:rPr lang="en-ES" dirty="0"/>
              <a:t>Preguntas sobre las vacaciones</a:t>
            </a:r>
          </a:p>
        </p:txBody>
      </p:sp>
      <p:sp>
        <p:nvSpPr>
          <p:cNvPr id="4" name="Rounded Rectangle 11">
            <a:extLst>
              <a:ext uri="{FF2B5EF4-FFF2-40B4-BE49-F238E27FC236}">
                <a16:creationId xmlns:a16="http://schemas.microsoft.com/office/drawing/2014/main" id="{B9E69B25-46B0-4CFD-9FA0-3566F84A5CEF}"/>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8" name="TextBox 7">
            <a:extLst>
              <a:ext uri="{FF2B5EF4-FFF2-40B4-BE49-F238E27FC236}">
                <a16:creationId xmlns:a16="http://schemas.microsoft.com/office/drawing/2014/main" id="{A633E725-983A-C155-40D0-383794C4341A}"/>
              </a:ext>
            </a:extLst>
          </p:cNvPr>
          <p:cNvSpPr txBox="1"/>
          <p:nvPr/>
        </p:nvSpPr>
        <p:spPr>
          <a:xfrm>
            <a:off x="263856" y="1017464"/>
            <a:ext cx="11176304" cy="830997"/>
          </a:xfrm>
          <a:prstGeom prst="rect">
            <a:avLst/>
          </a:prstGeom>
          <a:noFill/>
        </p:spPr>
        <p:txBody>
          <a:bodyPr wrap="square" rtlCol="0">
            <a:spAutoFit/>
          </a:bodyPr>
          <a:lstStyle/>
          <a:p>
            <a:r>
              <a:rPr lang="en-ES" sz="2400" dirty="0"/>
              <a:t>Ahora escucha algunas partes de una conversación. ¿Cuál es la opción correcta?  ¿cómo termina cada pregunta?</a:t>
            </a:r>
          </a:p>
        </p:txBody>
      </p:sp>
      <p:sp>
        <p:nvSpPr>
          <p:cNvPr id="10" name="Rectangle 9">
            <a:hlinkClick r:id="" action="ppaction://noaction">
              <a:snd r:embed="rId3" name="5 %C2%BFalmorzaste en algu%CC%81n....wav"/>
            </a:hlinkClick>
            <a:extLst>
              <a:ext uri="{FF2B5EF4-FFF2-40B4-BE49-F238E27FC236}">
                <a16:creationId xmlns:a16="http://schemas.microsoft.com/office/drawing/2014/main" id="{AAC6B0D5-ABB4-B803-946F-5FEDBA3CADAB}"/>
              </a:ext>
            </a:extLst>
          </p:cNvPr>
          <p:cNvSpPr/>
          <p:nvPr/>
        </p:nvSpPr>
        <p:spPr>
          <a:xfrm>
            <a:off x="1008895" y="2155229"/>
            <a:ext cx="605486" cy="679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5</a:t>
            </a:r>
          </a:p>
        </p:txBody>
      </p:sp>
      <p:sp>
        <p:nvSpPr>
          <p:cNvPr id="11" name="Rectangle 10">
            <a:hlinkClick r:id="" action="ppaction://noaction">
              <a:snd r:embed="rId4" name="6 %C2%BFbusco%CC%81 algunos....wav"/>
            </a:hlinkClick>
            <a:extLst>
              <a:ext uri="{FF2B5EF4-FFF2-40B4-BE49-F238E27FC236}">
                <a16:creationId xmlns:a16="http://schemas.microsoft.com/office/drawing/2014/main" id="{4465ADAE-EC43-F831-73E0-910F5724CDA4}"/>
              </a:ext>
            </a:extLst>
          </p:cNvPr>
          <p:cNvSpPr/>
          <p:nvPr/>
        </p:nvSpPr>
        <p:spPr>
          <a:xfrm>
            <a:off x="1008895" y="3233687"/>
            <a:ext cx="605486" cy="679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6</a:t>
            </a:r>
          </a:p>
        </p:txBody>
      </p:sp>
      <p:sp>
        <p:nvSpPr>
          <p:cNvPr id="12" name="Rectangle 11">
            <a:hlinkClick r:id="" action="ppaction://noaction">
              <a:snd r:embed="rId5" name="7 %C2%BFtrabajaste en algu%CC%81n....wav"/>
            </a:hlinkClick>
            <a:extLst>
              <a:ext uri="{FF2B5EF4-FFF2-40B4-BE49-F238E27FC236}">
                <a16:creationId xmlns:a16="http://schemas.microsoft.com/office/drawing/2014/main" id="{7B244CA2-39B2-2D81-B01E-B5ADA49B8990}"/>
              </a:ext>
            </a:extLst>
          </p:cNvPr>
          <p:cNvSpPr/>
          <p:nvPr/>
        </p:nvSpPr>
        <p:spPr>
          <a:xfrm>
            <a:off x="1008895" y="4385487"/>
            <a:ext cx="605486" cy="679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7</a:t>
            </a:r>
          </a:p>
        </p:txBody>
      </p:sp>
      <p:sp>
        <p:nvSpPr>
          <p:cNvPr id="13" name="Rectangle 12">
            <a:hlinkClick r:id="" action="ppaction://noaction">
              <a:snd r:embed="rId6" name="8 %C2%BFpublicaste algunas fotos....wav"/>
            </a:hlinkClick>
            <a:extLst>
              <a:ext uri="{FF2B5EF4-FFF2-40B4-BE49-F238E27FC236}">
                <a16:creationId xmlns:a16="http://schemas.microsoft.com/office/drawing/2014/main" id="{7878815F-E5B8-251E-0CE3-AD73CD51768B}"/>
              </a:ext>
            </a:extLst>
          </p:cNvPr>
          <p:cNvSpPr/>
          <p:nvPr/>
        </p:nvSpPr>
        <p:spPr>
          <a:xfrm>
            <a:off x="1008895" y="5532033"/>
            <a:ext cx="605486" cy="679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8</a:t>
            </a:r>
          </a:p>
        </p:txBody>
      </p:sp>
      <p:sp>
        <p:nvSpPr>
          <p:cNvPr id="19" name="TextBox 18">
            <a:extLst>
              <a:ext uri="{FF2B5EF4-FFF2-40B4-BE49-F238E27FC236}">
                <a16:creationId xmlns:a16="http://schemas.microsoft.com/office/drawing/2014/main" id="{1B4D9949-79A8-EF86-920E-21540BCEF655}"/>
              </a:ext>
            </a:extLst>
          </p:cNvPr>
          <p:cNvSpPr txBox="1"/>
          <p:nvPr/>
        </p:nvSpPr>
        <p:spPr>
          <a:xfrm>
            <a:off x="1826087" y="2193045"/>
            <a:ext cx="4022097" cy="492443"/>
          </a:xfrm>
          <a:prstGeom prst="rect">
            <a:avLst/>
          </a:prstGeom>
          <a:noFill/>
        </p:spPr>
        <p:txBody>
          <a:bodyPr wrap="square" rtlCol="0">
            <a:spAutoFit/>
          </a:bodyPr>
          <a:lstStyle/>
          <a:p>
            <a:r>
              <a:rPr lang="en-ES" sz="2600" dirty="0"/>
              <a:t>¿Almorzaste en algún…</a:t>
            </a:r>
          </a:p>
        </p:txBody>
      </p:sp>
      <p:sp>
        <p:nvSpPr>
          <p:cNvPr id="20" name="TextBox 19">
            <a:extLst>
              <a:ext uri="{FF2B5EF4-FFF2-40B4-BE49-F238E27FC236}">
                <a16:creationId xmlns:a16="http://schemas.microsoft.com/office/drawing/2014/main" id="{D50CB76D-8C2D-2844-DB22-BEA30F915F41}"/>
              </a:ext>
            </a:extLst>
          </p:cNvPr>
          <p:cNvSpPr txBox="1"/>
          <p:nvPr/>
        </p:nvSpPr>
        <p:spPr>
          <a:xfrm>
            <a:off x="5848185" y="2004791"/>
            <a:ext cx="3864774" cy="892552"/>
          </a:xfrm>
          <a:prstGeom prst="rect">
            <a:avLst/>
          </a:prstGeom>
          <a:noFill/>
        </p:spPr>
        <p:txBody>
          <a:bodyPr wrap="square" rtlCol="0">
            <a:spAutoFit/>
          </a:bodyPr>
          <a:lstStyle/>
          <a:p>
            <a:r>
              <a:rPr lang="en-ES" sz="2600" dirty="0"/>
              <a:t>a) </a:t>
            </a:r>
            <a:r>
              <a:rPr lang="en-GB" sz="2600" dirty="0"/>
              <a:t>playa</a:t>
            </a:r>
            <a:r>
              <a:rPr lang="en-ES" sz="2600" dirty="0"/>
              <a:t> (f)</a:t>
            </a:r>
          </a:p>
          <a:p>
            <a:r>
              <a:rPr lang="en-ES" sz="2600" dirty="0"/>
              <a:t>b) </a:t>
            </a:r>
            <a:r>
              <a:rPr lang="en-GB" sz="2600" dirty="0" err="1"/>
              <a:t>restaurante</a:t>
            </a:r>
            <a:r>
              <a:rPr lang="en-ES" sz="2600" dirty="0"/>
              <a:t> (m) </a:t>
            </a:r>
          </a:p>
        </p:txBody>
      </p:sp>
      <p:sp>
        <p:nvSpPr>
          <p:cNvPr id="21" name="Rectangle 20">
            <a:hlinkClick r:id="" action="ppaction://noaction">
              <a:snd r:embed="rId7" name="5 %C2%BFalmorzaste en algu%CC%81n restaurante full.wav"/>
            </a:hlinkClick>
            <a:extLst>
              <a:ext uri="{FF2B5EF4-FFF2-40B4-BE49-F238E27FC236}">
                <a16:creationId xmlns:a16="http://schemas.microsoft.com/office/drawing/2014/main" id="{8FF076CA-94BF-78A0-7BE1-5AEB73E7C4B3}"/>
              </a:ext>
            </a:extLst>
          </p:cNvPr>
          <p:cNvSpPr/>
          <p:nvPr/>
        </p:nvSpPr>
        <p:spPr>
          <a:xfrm>
            <a:off x="191702" y="2128591"/>
            <a:ext cx="605486" cy="679791"/>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5</a:t>
            </a:r>
          </a:p>
        </p:txBody>
      </p:sp>
      <p:sp>
        <p:nvSpPr>
          <p:cNvPr id="22" name="Rectangle 21">
            <a:hlinkClick r:id="" action="ppaction://noaction">
              <a:snd r:embed="rId8" name="6 %C2%BFbusco%CC%81 algunos vuelos full.wav"/>
            </a:hlinkClick>
            <a:extLst>
              <a:ext uri="{FF2B5EF4-FFF2-40B4-BE49-F238E27FC236}">
                <a16:creationId xmlns:a16="http://schemas.microsoft.com/office/drawing/2014/main" id="{63A9269F-7F28-F690-907C-C52DC6975DF8}"/>
              </a:ext>
            </a:extLst>
          </p:cNvPr>
          <p:cNvSpPr/>
          <p:nvPr/>
        </p:nvSpPr>
        <p:spPr>
          <a:xfrm>
            <a:off x="191702" y="3207049"/>
            <a:ext cx="605486" cy="679791"/>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6</a:t>
            </a:r>
          </a:p>
        </p:txBody>
      </p:sp>
      <p:sp>
        <p:nvSpPr>
          <p:cNvPr id="23" name="Rectangle 22">
            <a:hlinkClick r:id="" action="ppaction://noaction">
              <a:snd r:embed="rId9" name="7 %C2%BFtrabajaste en algu%CC%81n bar full.wav"/>
            </a:hlinkClick>
            <a:extLst>
              <a:ext uri="{FF2B5EF4-FFF2-40B4-BE49-F238E27FC236}">
                <a16:creationId xmlns:a16="http://schemas.microsoft.com/office/drawing/2014/main" id="{E5404A91-9D4E-F798-465C-1A35B7771A8E}"/>
              </a:ext>
            </a:extLst>
          </p:cNvPr>
          <p:cNvSpPr/>
          <p:nvPr/>
        </p:nvSpPr>
        <p:spPr>
          <a:xfrm>
            <a:off x="191702" y="4358849"/>
            <a:ext cx="605486" cy="679791"/>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7</a:t>
            </a:r>
          </a:p>
        </p:txBody>
      </p:sp>
      <p:sp>
        <p:nvSpPr>
          <p:cNvPr id="24" name="Rectangle 23">
            <a:hlinkClick r:id="" action="ppaction://noaction">
              <a:snd r:embed="rId10" name="8 %C2%BFpublicaste algunas fotos full.wav"/>
            </a:hlinkClick>
            <a:extLst>
              <a:ext uri="{FF2B5EF4-FFF2-40B4-BE49-F238E27FC236}">
                <a16:creationId xmlns:a16="http://schemas.microsoft.com/office/drawing/2014/main" id="{3E5B3379-2B1C-2093-91B2-40914CF22458}"/>
              </a:ext>
            </a:extLst>
          </p:cNvPr>
          <p:cNvSpPr/>
          <p:nvPr/>
        </p:nvSpPr>
        <p:spPr>
          <a:xfrm>
            <a:off x="191702" y="5505395"/>
            <a:ext cx="605486" cy="679791"/>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8</a:t>
            </a:r>
          </a:p>
        </p:txBody>
      </p:sp>
      <p:sp>
        <p:nvSpPr>
          <p:cNvPr id="25" name="TextBox 24">
            <a:extLst>
              <a:ext uri="{FF2B5EF4-FFF2-40B4-BE49-F238E27FC236}">
                <a16:creationId xmlns:a16="http://schemas.microsoft.com/office/drawing/2014/main" id="{14ECEDB9-A9F1-7F3F-26AD-C577D9C74704}"/>
              </a:ext>
            </a:extLst>
          </p:cNvPr>
          <p:cNvSpPr txBox="1"/>
          <p:nvPr/>
        </p:nvSpPr>
        <p:spPr>
          <a:xfrm>
            <a:off x="1826087" y="3241927"/>
            <a:ext cx="3946587" cy="492443"/>
          </a:xfrm>
          <a:prstGeom prst="rect">
            <a:avLst/>
          </a:prstGeom>
          <a:noFill/>
        </p:spPr>
        <p:txBody>
          <a:bodyPr wrap="square" rtlCol="0">
            <a:spAutoFit/>
          </a:bodyPr>
          <a:lstStyle/>
          <a:p>
            <a:r>
              <a:rPr lang="en-ES" sz="2600" dirty="0"/>
              <a:t>¿Buscó algunos…</a:t>
            </a:r>
          </a:p>
        </p:txBody>
      </p:sp>
      <p:sp>
        <p:nvSpPr>
          <p:cNvPr id="26" name="TextBox 25">
            <a:extLst>
              <a:ext uri="{FF2B5EF4-FFF2-40B4-BE49-F238E27FC236}">
                <a16:creationId xmlns:a16="http://schemas.microsoft.com/office/drawing/2014/main" id="{4D6EDE58-0398-B3ED-8D5F-79C6FF6BBA29}"/>
              </a:ext>
            </a:extLst>
          </p:cNvPr>
          <p:cNvSpPr txBox="1"/>
          <p:nvPr/>
        </p:nvSpPr>
        <p:spPr>
          <a:xfrm>
            <a:off x="5848185" y="3053673"/>
            <a:ext cx="4007272" cy="892552"/>
          </a:xfrm>
          <a:prstGeom prst="rect">
            <a:avLst/>
          </a:prstGeom>
          <a:noFill/>
        </p:spPr>
        <p:txBody>
          <a:bodyPr wrap="square" rtlCol="0">
            <a:spAutoFit/>
          </a:bodyPr>
          <a:lstStyle/>
          <a:p>
            <a:r>
              <a:rPr lang="en-ES" sz="2600" dirty="0"/>
              <a:t>a) </a:t>
            </a:r>
            <a:r>
              <a:rPr lang="en-GB" sz="2600" dirty="0" err="1"/>
              <a:t>vuelos</a:t>
            </a:r>
            <a:r>
              <a:rPr lang="en-GB" sz="2600" dirty="0"/>
              <a:t> (m)</a:t>
            </a:r>
            <a:endParaRPr lang="en-ES" sz="2600" dirty="0"/>
          </a:p>
          <a:p>
            <a:r>
              <a:rPr lang="en-ES" sz="2600" dirty="0"/>
              <a:t>b) ciudades (f)</a:t>
            </a:r>
          </a:p>
        </p:txBody>
      </p:sp>
      <p:sp>
        <p:nvSpPr>
          <p:cNvPr id="27" name="TextBox 26">
            <a:extLst>
              <a:ext uri="{FF2B5EF4-FFF2-40B4-BE49-F238E27FC236}">
                <a16:creationId xmlns:a16="http://schemas.microsoft.com/office/drawing/2014/main" id="{A4A6DF5D-9A01-0C36-848C-291A36F4B082}"/>
              </a:ext>
            </a:extLst>
          </p:cNvPr>
          <p:cNvSpPr txBox="1"/>
          <p:nvPr/>
        </p:nvSpPr>
        <p:spPr>
          <a:xfrm>
            <a:off x="1901598" y="4441773"/>
            <a:ext cx="3946587" cy="492443"/>
          </a:xfrm>
          <a:prstGeom prst="rect">
            <a:avLst/>
          </a:prstGeom>
          <a:noFill/>
        </p:spPr>
        <p:txBody>
          <a:bodyPr wrap="square" rtlCol="0">
            <a:spAutoFit/>
          </a:bodyPr>
          <a:lstStyle/>
          <a:p>
            <a:r>
              <a:rPr lang="en-ES" sz="2600" dirty="0"/>
              <a:t>¿Trabajaste en algún…</a:t>
            </a:r>
          </a:p>
        </p:txBody>
      </p:sp>
      <p:sp>
        <p:nvSpPr>
          <p:cNvPr id="28" name="TextBox 27">
            <a:extLst>
              <a:ext uri="{FF2B5EF4-FFF2-40B4-BE49-F238E27FC236}">
                <a16:creationId xmlns:a16="http://schemas.microsoft.com/office/drawing/2014/main" id="{DEC794E6-E67F-75E6-671B-23FB526851B1}"/>
              </a:ext>
            </a:extLst>
          </p:cNvPr>
          <p:cNvSpPr txBox="1"/>
          <p:nvPr/>
        </p:nvSpPr>
        <p:spPr>
          <a:xfrm>
            <a:off x="5923695" y="4253519"/>
            <a:ext cx="4007271" cy="892552"/>
          </a:xfrm>
          <a:prstGeom prst="rect">
            <a:avLst/>
          </a:prstGeom>
          <a:noFill/>
        </p:spPr>
        <p:txBody>
          <a:bodyPr wrap="square" rtlCol="0">
            <a:spAutoFit/>
          </a:bodyPr>
          <a:lstStyle/>
          <a:p>
            <a:r>
              <a:rPr lang="en-ES" sz="2600" dirty="0"/>
              <a:t>a) </a:t>
            </a:r>
            <a:r>
              <a:rPr lang="en-GB" sz="2600" dirty="0"/>
              <a:t>bar (m)</a:t>
            </a:r>
            <a:endParaRPr lang="en-ES" sz="2600" dirty="0"/>
          </a:p>
          <a:p>
            <a:r>
              <a:rPr lang="en-ES" sz="2600" dirty="0"/>
              <a:t>b) tienda (f) </a:t>
            </a:r>
          </a:p>
        </p:txBody>
      </p:sp>
      <p:sp>
        <p:nvSpPr>
          <p:cNvPr id="29" name="TextBox 28">
            <a:extLst>
              <a:ext uri="{FF2B5EF4-FFF2-40B4-BE49-F238E27FC236}">
                <a16:creationId xmlns:a16="http://schemas.microsoft.com/office/drawing/2014/main" id="{C4E47482-D5C8-EAD2-97FD-281846729416}"/>
              </a:ext>
            </a:extLst>
          </p:cNvPr>
          <p:cNvSpPr txBox="1"/>
          <p:nvPr/>
        </p:nvSpPr>
        <p:spPr>
          <a:xfrm>
            <a:off x="1901598" y="5567891"/>
            <a:ext cx="3946587" cy="492443"/>
          </a:xfrm>
          <a:prstGeom prst="rect">
            <a:avLst/>
          </a:prstGeom>
          <a:noFill/>
        </p:spPr>
        <p:txBody>
          <a:bodyPr wrap="square" rtlCol="0">
            <a:spAutoFit/>
          </a:bodyPr>
          <a:lstStyle/>
          <a:p>
            <a:r>
              <a:rPr lang="en-ES" sz="2600" dirty="0"/>
              <a:t>¿Publicaste algunas…</a:t>
            </a:r>
          </a:p>
        </p:txBody>
      </p:sp>
      <p:sp>
        <p:nvSpPr>
          <p:cNvPr id="30" name="TextBox 29">
            <a:extLst>
              <a:ext uri="{FF2B5EF4-FFF2-40B4-BE49-F238E27FC236}">
                <a16:creationId xmlns:a16="http://schemas.microsoft.com/office/drawing/2014/main" id="{CC1D0C2C-1253-8716-7FE6-7CE84170C49E}"/>
              </a:ext>
            </a:extLst>
          </p:cNvPr>
          <p:cNvSpPr txBox="1"/>
          <p:nvPr/>
        </p:nvSpPr>
        <p:spPr>
          <a:xfrm>
            <a:off x="5923695" y="5379637"/>
            <a:ext cx="4007271" cy="892552"/>
          </a:xfrm>
          <a:prstGeom prst="rect">
            <a:avLst/>
          </a:prstGeom>
          <a:noFill/>
        </p:spPr>
        <p:txBody>
          <a:bodyPr wrap="square" rtlCol="0">
            <a:spAutoFit/>
          </a:bodyPr>
          <a:lstStyle/>
          <a:p>
            <a:r>
              <a:rPr lang="en-ES" sz="2600" dirty="0"/>
              <a:t>a) </a:t>
            </a:r>
            <a:r>
              <a:rPr lang="en-GB" sz="2600" dirty="0" err="1"/>
              <a:t>comentarios</a:t>
            </a:r>
            <a:r>
              <a:rPr lang="en-GB" sz="2600" dirty="0"/>
              <a:t> (m)</a:t>
            </a:r>
            <a:endParaRPr lang="en-ES" sz="2600" dirty="0"/>
          </a:p>
          <a:p>
            <a:r>
              <a:rPr lang="en-ES" sz="2600" dirty="0"/>
              <a:t>b) </a:t>
            </a:r>
            <a:r>
              <a:rPr lang="en-GB" sz="2600" dirty="0" err="1"/>
              <a:t>fotos</a:t>
            </a:r>
            <a:r>
              <a:rPr lang="en-ES" sz="2600" dirty="0"/>
              <a:t> (f) </a:t>
            </a:r>
          </a:p>
        </p:txBody>
      </p:sp>
      <p:pic>
        <p:nvPicPr>
          <p:cNvPr id="7170" name="Picture 2" descr="Free vector graphics of Restaurant">
            <a:extLst>
              <a:ext uri="{FF2B5EF4-FFF2-40B4-BE49-F238E27FC236}">
                <a16:creationId xmlns:a16="http://schemas.microsoft.com/office/drawing/2014/main" id="{098C55F2-AC2D-4941-8D66-E152FDE8DC4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74571" y="1657320"/>
            <a:ext cx="2428068" cy="171482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ree vector graphics of Laptop">
            <a:extLst>
              <a:ext uri="{FF2B5EF4-FFF2-40B4-BE49-F238E27FC236}">
                <a16:creationId xmlns:a16="http://schemas.microsoft.com/office/drawing/2014/main" id="{CDC0912E-16F2-4924-8773-E1B3ED5EF9B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86414" t="34949"/>
          <a:stretch/>
        </p:blipFill>
        <p:spPr bwMode="auto">
          <a:xfrm rot="1254555">
            <a:off x="10584704" y="4270901"/>
            <a:ext cx="1083504" cy="259397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ree illustrations of Stores">
            <a:extLst>
              <a:ext uri="{FF2B5EF4-FFF2-40B4-BE49-F238E27FC236}">
                <a16:creationId xmlns:a16="http://schemas.microsoft.com/office/drawing/2014/main" id="{E20960FF-A311-4792-AE6B-E492D89F0E7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80390" b="76676"/>
          <a:stretch/>
        </p:blipFill>
        <p:spPr bwMode="auto">
          <a:xfrm>
            <a:off x="9185407" y="3481531"/>
            <a:ext cx="1793162" cy="1559555"/>
          </a:xfrm>
          <a:prstGeom prst="rect">
            <a:avLst/>
          </a:prstGeom>
          <a:noFill/>
          <a:extLst>
            <a:ext uri="{909E8E84-426E-40DD-AFC4-6F175D3DCCD1}">
              <a14:hiddenFill xmlns:a14="http://schemas.microsoft.com/office/drawing/2010/main">
                <a:solidFill>
                  <a:srgbClr val="FFFFFF"/>
                </a:solidFill>
              </a14:hiddenFill>
            </a:ext>
          </a:extLst>
        </p:spPr>
      </p:pic>
      <p:sp>
        <p:nvSpPr>
          <p:cNvPr id="34" name="Oval 33">
            <a:extLst>
              <a:ext uri="{FF2B5EF4-FFF2-40B4-BE49-F238E27FC236}">
                <a16:creationId xmlns:a16="http://schemas.microsoft.com/office/drawing/2014/main" id="{7899E76D-F2B8-486E-9463-4C190D7D1822}"/>
              </a:ext>
            </a:extLst>
          </p:cNvPr>
          <p:cNvSpPr/>
          <p:nvPr/>
        </p:nvSpPr>
        <p:spPr>
          <a:xfrm>
            <a:off x="5848184" y="2465113"/>
            <a:ext cx="381044" cy="388361"/>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CBB54E83-0B5C-4F9F-9D88-695AD6548180}"/>
              </a:ext>
            </a:extLst>
          </p:cNvPr>
          <p:cNvSpPr/>
          <p:nvPr/>
        </p:nvSpPr>
        <p:spPr>
          <a:xfrm>
            <a:off x="5848184" y="3099787"/>
            <a:ext cx="381044" cy="388361"/>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3235AD99-D216-42D0-B27E-55B509B95EBC}"/>
              </a:ext>
            </a:extLst>
          </p:cNvPr>
          <p:cNvSpPr/>
          <p:nvPr/>
        </p:nvSpPr>
        <p:spPr>
          <a:xfrm>
            <a:off x="5942536" y="4318579"/>
            <a:ext cx="381044" cy="388361"/>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2E131D1-32B7-4282-8568-BA2B3672EBEB}"/>
              </a:ext>
            </a:extLst>
          </p:cNvPr>
          <p:cNvSpPr/>
          <p:nvPr/>
        </p:nvSpPr>
        <p:spPr>
          <a:xfrm>
            <a:off x="5923695" y="5866153"/>
            <a:ext cx="381044" cy="388361"/>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356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37"/>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3"/>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8"/>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4"/>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9" grpId="0"/>
      <p:bldP spid="21" grpId="0" animBg="1"/>
      <p:bldP spid="22" grpId="0" animBg="1"/>
      <p:bldP spid="23" grpId="0" animBg="1"/>
      <p:bldP spid="23" grpId="1" animBg="1"/>
      <p:bldP spid="24" grpId="0" animBg="1"/>
      <p:bldP spid="24" grpId="1" animBg="1"/>
      <p:bldP spid="25" grpId="0"/>
      <p:bldP spid="27" grpId="0"/>
      <p:bldP spid="27" grpId="1"/>
      <p:bldP spid="28" grpId="0"/>
      <p:bldP spid="29" grpId="0"/>
      <p:bldP spid="29" grpId="1"/>
      <p:bldP spid="30" grpId="0"/>
      <p:bldP spid="34" grpId="0" animBg="1"/>
      <p:bldP spid="35" grpId="0" animBg="1"/>
      <p:bldP spid="37" grpId="0" animBg="1"/>
      <p:bldP spid="37" grpId="1" animBg="1"/>
      <p:bldP spid="38" grpId="0" animBg="1"/>
      <p:bldP spid="3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C51E7-D694-238E-BD46-D222040CE87B}"/>
              </a:ext>
            </a:extLst>
          </p:cNvPr>
          <p:cNvSpPr>
            <a:spLocks noGrp="1"/>
          </p:cNvSpPr>
          <p:nvPr>
            <p:ph type="title"/>
          </p:nvPr>
        </p:nvSpPr>
        <p:spPr>
          <a:xfrm>
            <a:off x="0" y="213557"/>
            <a:ext cx="7396480" cy="647577"/>
          </a:xfrm>
        </p:spPr>
        <p:txBody>
          <a:bodyPr>
            <a:normAutofit/>
          </a:bodyPr>
          <a:lstStyle/>
          <a:p>
            <a:r>
              <a:rPr lang="en-ES" dirty="0"/>
              <a:t>Preguntas sobre las vacaciones</a:t>
            </a:r>
          </a:p>
        </p:txBody>
      </p:sp>
      <p:sp>
        <p:nvSpPr>
          <p:cNvPr id="4" name="Rounded Rectangle 11">
            <a:extLst>
              <a:ext uri="{FF2B5EF4-FFF2-40B4-BE49-F238E27FC236}">
                <a16:creationId xmlns:a16="http://schemas.microsoft.com/office/drawing/2014/main" id="{B9E69B25-46B0-4CFD-9FA0-3566F84A5CEF}"/>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8" name="TextBox 7">
            <a:extLst>
              <a:ext uri="{FF2B5EF4-FFF2-40B4-BE49-F238E27FC236}">
                <a16:creationId xmlns:a16="http://schemas.microsoft.com/office/drawing/2014/main" id="{A633E725-983A-C155-40D0-383794C4341A}"/>
              </a:ext>
            </a:extLst>
          </p:cNvPr>
          <p:cNvSpPr txBox="1"/>
          <p:nvPr/>
        </p:nvSpPr>
        <p:spPr>
          <a:xfrm>
            <a:off x="263856" y="1017464"/>
            <a:ext cx="11176304" cy="830997"/>
          </a:xfrm>
          <a:prstGeom prst="rect">
            <a:avLst/>
          </a:prstGeom>
          <a:noFill/>
        </p:spPr>
        <p:txBody>
          <a:bodyPr wrap="square" rtlCol="0">
            <a:spAutoFit/>
          </a:bodyPr>
          <a:lstStyle/>
          <a:p>
            <a:r>
              <a:rPr lang="en-ES" sz="2400" dirty="0"/>
              <a:t>Ahora escucha algunas partes de una conversación. ¿Cuál es la opción correcta?  ¿cómo termina cada pregunta?</a:t>
            </a:r>
          </a:p>
        </p:txBody>
      </p:sp>
      <p:sp>
        <p:nvSpPr>
          <p:cNvPr id="9" name="Rectangle 8">
            <a:hlinkClick r:id="" action="ppaction://noaction">
              <a:snd r:embed="rId3" name="9 %C2%BFreservaste algu%CC%81n....wav"/>
            </a:hlinkClick>
            <a:extLst>
              <a:ext uri="{FF2B5EF4-FFF2-40B4-BE49-F238E27FC236}">
                <a16:creationId xmlns:a16="http://schemas.microsoft.com/office/drawing/2014/main" id="{5A6E7F2F-B77E-04A9-2229-88B42CDFF19B}"/>
              </a:ext>
            </a:extLst>
          </p:cNvPr>
          <p:cNvSpPr/>
          <p:nvPr/>
        </p:nvSpPr>
        <p:spPr>
          <a:xfrm>
            <a:off x="1008895" y="2113394"/>
            <a:ext cx="605486" cy="67979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9</a:t>
            </a:r>
          </a:p>
        </p:txBody>
      </p:sp>
      <p:sp>
        <p:nvSpPr>
          <p:cNvPr id="14" name="Rectangle 13">
            <a:hlinkClick r:id="" action="ppaction://noaction">
              <a:snd r:embed="rId4" name="10 %C2%BFencontraste alguna....wav"/>
            </a:hlinkClick>
            <a:extLst>
              <a:ext uri="{FF2B5EF4-FFF2-40B4-BE49-F238E27FC236}">
                <a16:creationId xmlns:a16="http://schemas.microsoft.com/office/drawing/2014/main" id="{E24BB485-B21F-9E90-A27E-2B0F6CF66B05}"/>
              </a:ext>
            </a:extLst>
          </p:cNvPr>
          <p:cNvSpPr/>
          <p:nvPr/>
        </p:nvSpPr>
        <p:spPr>
          <a:xfrm>
            <a:off x="1013601" y="3259940"/>
            <a:ext cx="605486" cy="67979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10</a:t>
            </a:r>
          </a:p>
        </p:txBody>
      </p:sp>
      <p:sp>
        <p:nvSpPr>
          <p:cNvPr id="15" name="Rectangle 14">
            <a:hlinkClick r:id="" action="ppaction://noaction">
              <a:snd r:embed="rId5" name="9 %C2%BFreservaste algu%CC%81n billete full.wav"/>
            </a:hlinkClick>
            <a:extLst>
              <a:ext uri="{FF2B5EF4-FFF2-40B4-BE49-F238E27FC236}">
                <a16:creationId xmlns:a16="http://schemas.microsoft.com/office/drawing/2014/main" id="{506C2E3F-A103-CD4E-F205-DB4555E5709C}"/>
              </a:ext>
            </a:extLst>
          </p:cNvPr>
          <p:cNvSpPr/>
          <p:nvPr/>
        </p:nvSpPr>
        <p:spPr>
          <a:xfrm>
            <a:off x="191702" y="2094951"/>
            <a:ext cx="605486" cy="67979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9</a:t>
            </a:r>
          </a:p>
        </p:txBody>
      </p:sp>
      <p:sp>
        <p:nvSpPr>
          <p:cNvPr id="16" name="Rectangle 15">
            <a:hlinkClick r:id="" action="ppaction://noaction">
              <a:snd r:embed="rId6" name="10 %C2%BFencontraste alguna ciudad full.wav"/>
            </a:hlinkClick>
            <a:extLst>
              <a:ext uri="{FF2B5EF4-FFF2-40B4-BE49-F238E27FC236}">
                <a16:creationId xmlns:a16="http://schemas.microsoft.com/office/drawing/2014/main" id="{B2B3332C-F393-0D28-0995-45C2AEA0252B}"/>
              </a:ext>
            </a:extLst>
          </p:cNvPr>
          <p:cNvSpPr/>
          <p:nvPr/>
        </p:nvSpPr>
        <p:spPr>
          <a:xfrm>
            <a:off x="191702" y="3233377"/>
            <a:ext cx="605486" cy="67979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10</a:t>
            </a:r>
          </a:p>
        </p:txBody>
      </p:sp>
      <p:sp>
        <p:nvSpPr>
          <p:cNvPr id="17" name="TextBox 16">
            <a:extLst>
              <a:ext uri="{FF2B5EF4-FFF2-40B4-BE49-F238E27FC236}">
                <a16:creationId xmlns:a16="http://schemas.microsoft.com/office/drawing/2014/main" id="{02225C25-1AEF-8877-02DD-B4ADCE7FA4B6}"/>
              </a:ext>
            </a:extLst>
          </p:cNvPr>
          <p:cNvSpPr txBox="1"/>
          <p:nvPr/>
        </p:nvSpPr>
        <p:spPr>
          <a:xfrm>
            <a:off x="1901598" y="2140628"/>
            <a:ext cx="3946587" cy="492443"/>
          </a:xfrm>
          <a:prstGeom prst="rect">
            <a:avLst/>
          </a:prstGeom>
          <a:solidFill>
            <a:schemeClr val="bg1"/>
          </a:solidFill>
        </p:spPr>
        <p:txBody>
          <a:bodyPr wrap="square" rtlCol="0">
            <a:spAutoFit/>
          </a:bodyPr>
          <a:lstStyle/>
          <a:p>
            <a:r>
              <a:rPr lang="en-ES" sz="2600" dirty="0"/>
              <a:t>¿Reservaste algún…</a:t>
            </a:r>
          </a:p>
        </p:txBody>
      </p:sp>
      <p:sp>
        <p:nvSpPr>
          <p:cNvPr id="18" name="TextBox 17">
            <a:extLst>
              <a:ext uri="{FF2B5EF4-FFF2-40B4-BE49-F238E27FC236}">
                <a16:creationId xmlns:a16="http://schemas.microsoft.com/office/drawing/2014/main" id="{50A71FA3-0E48-930F-8485-B7B3FAFE3F03}"/>
              </a:ext>
            </a:extLst>
          </p:cNvPr>
          <p:cNvSpPr txBox="1"/>
          <p:nvPr/>
        </p:nvSpPr>
        <p:spPr>
          <a:xfrm>
            <a:off x="5923695" y="2023283"/>
            <a:ext cx="4007271" cy="892552"/>
          </a:xfrm>
          <a:prstGeom prst="rect">
            <a:avLst/>
          </a:prstGeom>
          <a:solidFill>
            <a:schemeClr val="bg1"/>
          </a:solidFill>
        </p:spPr>
        <p:txBody>
          <a:bodyPr wrap="square" rtlCol="0">
            <a:spAutoFit/>
          </a:bodyPr>
          <a:lstStyle/>
          <a:p>
            <a:r>
              <a:rPr lang="en-ES" sz="2600" dirty="0"/>
              <a:t>a) </a:t>
            </a:r>
            <a:r>
              <a:rPr lang="en-GB" sz="2600" dirty="0" err="1"/>
              <a:t>habitación</a:t>
            </a:r>
            <a:r>
              <a:rPr lang="en-GB" sz="2600" dirty="0"/>
              <a:t> (f)</a:t>
            </a:r>
            <a:endParaRPr lang="en-ES" sz="2600" dirty="0"/>
          </a:p>
          <a:p>
            <a:r>
              <a:rPr lang="en-ES" sz="2600" dirty="0"/>
              <a:t>b) billete (m) </a:t>
            </a:r>
          </a:p>
        </p:txBody>
      </p:sp>
      <p:sp>
        <p:nvSpPr>
          <p:cNvPr id="32" name="TextBox 31">
            <a:extLst>
              <a:ext uri="{FF2B5EF4-FFF2-40B4-BE49-F238E27FC236}">
                <a16:creationId xmlns:a16="http://schemas.microsoft.com/office/drawing/2014/main" id="{99293803-66B8-A3C2-6BF0-3FE0AC93DE77}"/>
              </a:ext>
            </a:extLst>
          </p:cNvPr>
          <p:cNvSpPr txBox="1"/>
          <p:nvPr/>
        </p:nvSpPr>
        <p:spPr>
          <a:xfrm>
            <a:off x="1901598" y="3266746"/>
            <a:ext cx="4544488" cy="492443"/>
          </a:xfrm>
          <a:prstGeom prst="rect">
            <a:avLst/>
          </a:prstGeom>
          <a:solidFill>
            <a:schemeClr val="bg1"/>
          </a:solidFill>
        </p:spPr>
        <p:txBody>
          <a:bodyPr wrap="square" rtlCol="0">
            <a:spAutoFit/>
          </a:bodyPr>
          <a:lstStyle/>
          <a:p>
            <a:r>
              <a:rPr lang="en-ES" sz="2600" dirty="0"/>
              <a:t>¿Encontraste alguna…</a:t>
            </a:r>
          </a:p>
        </p:txBody>
      </p:sp>
      <p:sp>
        <p:nvSpPr>
          <p:cNvPr id="33" name="TextBox 32">
            <a:extLst>
              <a:ext uri="{FF2B5EF4-FFF2-40B4-BE49-F238E27FC236}">
                <a16:creationId xmlns:a16="http://schemas.microsoft.com/office/drawing/2014/main" id="{341A54FC-CAA7-4AFE-821B-F92EFA3703BC}"/>
              </a:ext>
            </a:extLst>
          </p:cNvPr>
          <p:cNvSpPr txBox="1"/>
          <p:nvPr/>
        </p:nvSpPr>
        <p:spPr>
          <a:xfrm>
            <a:off x="5923695" y="3149401"/>
            <a:ext cx="4007271" cy="892552"/>
          </a:xfrm>
          <a:prstGeom prst="rect">
            <a:avLst/>
          </a:prstGeom>
          <a:solidFill>
            <a:schemeClr val="bg1"/>
          </a:solidFill>
        </p:spPr>
        <p:txBody>
          <a:bodyPr wrap="square" rtlCol="0">
            <a:spAutoFit/>
          </a:bodyPr>
          <a:lstStyle/>
          <a:p>
            <a:r>
              <a:rPr lang="en-ES" sz="2600" dirty="0"/>
              <a:t>a) </a:t>
            </a:r>
            <a:r>
              <a:rPr lang="en-GB" sz="2600" dirty="0"/>
              <a:t>ciudad (f)</a:t>
            </a:r>
            <a:endParaRPr lang="en-ES" sz="2600" dirty="0"/>
          </a:p>
          <a:p>
            <a:r>
              <a:rPr lang="en-ES" sz="2600" dirty="0"/>
              <a:t>b) </a:t>
            </a:r>
            <a:r>
              <a:rPr lang="en-GB" sz="2600" dirty="0" err="1"/>
              <a:t>edificio</a:t>
            </a:r>
            <a:r>
              <a:rPr lang="en-ES" sz="2600" dirty="0"/>
              <a:t> (m) </a:t>
            </a:r>
          </a:p>
        </p:txBody>
      </p:sp>
      <p:sp>
        <p:nvSpPr>
          <p:cNvPr id="39" name="Oval 38">
            <a:extLst>
              <a:ext uri="{FF2B5EF4-FFF2-40B4-BE49-F238E27FC236}">
                <a16:creationId xmlns:a16="http://schemas.microsoft.com/office/drawing/2014/main" id="{480363C8-4CE8-4A7C-8708-BBBD5D2FD83B}"/>
              </a:ext>
            </a:extLst>
          </p:cNvPr>
          <p:cNvSpPr/>
          <p:nvPr/>
        </p:nvSpPr>
        <p:spPr>
          <a:xfrm>
            <a:off x="5923695" y="2477689"/>
            <a:ext cx="381044" cy="388361"/>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D5FD5C36-D146-4D91-A8F8-3B3E082837FD}"/>
              </a:ext>
            </a:extLst>
          </p:cNvPr>
          <p:cNvSpPr/>
          <p:nvPr/>
        </p:nvSpPr>
        <p:spPr>
          <a:xfrm>
            <a:off x="5946498" y="3240705"/>
            <a:ext cx="381044" cy="388361"/>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1354A97-4501-09C5-2677-B8BCC55736DE}"/>
              </a:ext>
            </a:extLst>
          </p:cNvPr>
          <p:cNvSpPr txBox="1"/>
          <p:nvPr/>
        </p:nvSpPr>
        <p:spPr>
          <a:xfrm>
            <a:off x="1576656" y="5979855"/>
            <a:ext cx="2597186" cy="400110"/>
          </a:xfrm>
          <a:prstGeom prst="rect">
            <a:avLst/>
          </a:prstGeom>
          <a:noFill/>
        </p:spPr>
        <p:txBody>
          <a:bodyPr wrap="none" rtlCol="0">
            <a:spAutoFit/>
          </a:bodyPr>
          <a:lstStyle/>
          <a:p>
            <a:r>
              <a:rPr lang="en-ES" sz="2000" dirty="0">
                <a:highlight>
                  <a:srgbClr val="FFFFFF"/>
                </a:highlight>
              </a:rPr>
              <a:t>Puerto de Valencia</a:t>
            </a:r>
          </a:p>
        </p:txBody>
      </p:sp>
      <p:sp>
        <p:nvSpPr>
          <p:cNvPr id="5" name="TextBox 4">
            <a:extLst>
              <a:ext uri="{FF2B5EF4-FFF2-40B4-BE49-F238E27FC236}">
                <a16:creationId xmlns:a16="http://schemas.microsoft.com/office/drawing/2014/main" id="{3725279C-C427-F4EA-A496-06F48A527B32}"/>
              </a:ext>
            </a:extLst>
          </p:cNvPr>
          <p:cNvSpPr txBox="1"/>
          <p:nvPr/>
        </p:nvSpPr>
        <p:spPr>
          <a:xfrm>
            <a:off x="5750000" y="5979855"/>
            <a:ext cx="4123245" cy="400110"/>
          </a:xfrm>
          <a:prstGeom prst="rect">
            <a:avLst/>
          </a:prstGeom>
          <a:noFill/>
        </p:spPr>
        <p:txBody>
          <a:bodyPr wrap="none" rtlCol="0">
            <a:spAutoFit/>
          </a:bodyPr>
          <a:lstStyle/>
          <a:p>
            <a:r>
              <a:rPr lang="en-GB" sz="2000" dirty="0">
                <a:highlight>
                  <a:srgbClr val="FFFFFF"/>
                </a:highlight>
              </a:rPr>
              <a:t>Castillo Santa Bárbara, </a:t>
            </a:r>
            <a:r>
              <a:rPr lang="en-ES" sz="2000" dirty="0">
                <a:highlight>
                  <a:srgbClr val="FFFFFF"/>
                </a:highlight>
              </a:rPr>
              <a:t>Alicante</a:t>
            </a:r>
          </a:p>
        </p:txBody>
      </p:sp>
      <p:pic>
        <p:nvPicPr>
          <p:cNvPr id="1030" name="Picture 6" descr="bedroom icon - Clip Art Library">
            <a:extLst>
              <a:ext uri="{FF2B5EF4-FFF2-40B4-BE49-F238E27FC236}">
                <a16:creationId xmlns:a16="http://schemas.microsoft.com/office/drawing/2014/main" id="{B934B5B5-2181-B908-34E5-A9BCDF4360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7818" y="1771093"/>
            <a:ext cx="2189914" cy="21899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ain tickets for kids - Clip Art Library">
            <a:extLst>
              <a:ext uri="{FF2B5EF4-FFF2-40B4-BE49-F238E27FC236}">
                <a16:creationId xmlns:a16="http://schemas.microsoft.com/office/drawing/2014/main" id="{E4D43B47-37D3-1300-E05B-FD9F9327A62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354" t="24533" r="24907" b="16380"/>
          <a:stretch/>
        </p:blipFill>
        <p:spPr bwMode="auto">
          <a:xfrm rot="402362">
            <a:off x="9644764" y="4468091"/>
            <a:ext cx="1871591" cy="10493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tone wall with a view of the ocean&#10;&#10;Description automatically generated">
            <a:extLst>
              <a:ext uri="{FF2B5EF4-FFF2-40B4-BE49-F238E27FC236}">
                <a16:creationId xmlns:a16="http://schemas.microsoft.com/office/drawing/2014/main" id="{698BB6B2-AD12-48FF-83B9-B5AE6F3FAA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46086" y="4275519"/>
            <a:ext cx="2531071" cy="1686722"/>
          </a:xfrm>
          <a:prstGeom prst="rect">
            <a:avLst/>
          </a:prstGeom>
        </p:spPr>
      </p:pic>
      <p:pic>
        <p:nvPicPr>
          <p:cNvPr id="11" name="Picture 10" descr="A long shot of a dock&#10;&#10;Description automatically generated">
            <a:extLst>
              <a:ext uri="{FF2B5EF4-FFF2-40B4-BE49-F238E27FC236}">
                <a16:creationId xmlns:a16="http://schemas.microsoft.com/office/drawing/2014/main" id="{2E671E6E-BEA0-4BEA-83DD-E17ADB882FB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288"/>
          <a:stretch/>
        </p:blipFill>
        <p:spPr>
          <a:xfrm>
            <a:off x="1576656" y="4110100"/>
            <a:ext cx="2588217" cy="1836209"/>
          </a:xfrm>
          <a:prstGeom prst="rect">
            <a:avLst/>
          </a:prstGeom>
        </p:spPr>
      </p:pic>
    </p:spTree>
    <p:extLst>
      <p:ext uri="{BB962C8B-B14F-4D97-AF65-F5344CB8AC3E}">
        <p14:creationId xmlns:p14="http://schemas.microsoft.com/office/powerpoint/2010/main" val="324958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P spid="16" grpId="0" animBg="1"/>
      <p:bldP spid="17" grpId="0" animBg="1"/>
      <p:bldP spid="18" grpId="0" animBg="1"/>
      <p:bldP spid="32" grpId="0" animBg="1"/>
      <p:bldP spid="33" grpId="0" animBg="1"/>
      <p:bldP spid="39" grpId="0" animBg="1"/>
      <p:bldP spid="4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95F92D-2C43-44FC-B0A4-E91CF515A1C8}"/>
              </a:ext>
            </a:extLst>
          </p:cNvPr>
          <p:cNvSpPr/>
          <p:nvPr/>
        </p:nvSpPr>
        <p:spPr>
          <a:xfrm>
            <a:off x="157500" y="993697"/>
            <a:ext cx="11823870" cy="892552"/>
          </a:xfrm>
          <a:prstGeom prst="rect">
            <a:avLst/>
          </a:prstGeom>
        </p:spPr>
        <p:txBody>
          <a:bodyPr wrap="square">
            <a:spAutoFit/>
          </a:bodyPr>
          <a:lstStyle/>
          <a:p>
            <a:pPr lvl="0">
              <a:defRPr/>
            </a:pPr>
            <a:r>
              <a:rPr lang="en-US" sz="2600" dirty="0">
                <a:solidFill>
                  <a:srgbClr val="3D3C3C"/>
                </a:solidFill>
              </a:rPr>
              <a:t>As you know, most adjectives end in ____ when they refer to a masculine noun. </a:t>
            </a:r>
            <a:endParaRPr lang="es-GB" sz="2600" dirty="0">
              <a:solidFill>
                <a:srgbClr val="3D3C3C"/>
              </a:solidFill>
            </a:endParaRPr>
          </a:p>
        </p:txBody>
      </p:sp>
      <p:sp>
        <p:nvSpPr>
          <p:cNvPr id="9" name="Title 8">
            <a:extLst>
              <a:ext uri="{FF2B5EF4-FFF2-40B4-BE49-F238E27FC236}">
                <a16:creationId xmlns:a16="http://schemas.microsoft.com/office/drawing/2014/main" id="{1C417534-6DDD-47E0-ADDA-826B0CB7B8C7}"/>
              </a:ext>
            </a:extLst>
          </p:cNvPr>
          <p:cNvSpPr>
            <a:spLocks noGrp="1"/>
          </p:cNvSpPr>
          <p:nvPr>
            <p:ph type="title"/>
          </p:nvPr>
        </p:nvSpPr>
        <p:spPr>
          <a:xfrm>
            <a:off x="0" y="213557"/>
            <a:ext cx="5654040" cy="647577"/>
          </a:xfrm>
        </p:spPr>
        <p:txBody>
          <a:bodyPr>
            <a:normAutofit/>
          </a:bodyPr>
          <a:lstStyle/>
          <a:p>
            <a:r>
              <a:rPr lang="en-GB" dirty="0">
                <a:solidFill>
                  <a:schemeClr val="bg1"/>
                </a:solidFill>
              </a:rPr>
              <a:t>Prenominal adjectives</a:t>
            </a:r>
          </a:p>
        </p:txBody>
      </p:sp>
      <p:sp>
        <p:nvSpPr>
          <p:cNvPr id="12" name="CuadroTexto 38">
            <a:extLst>
              <a:ext uri="{FF2B5EF4-FFF2-40B4-BE49-F238E27FC236}">
                <a16:creationId xmlns:a16="http://schemas.microsoft.com/office/drawing/2014/main" id="{61F48BDD-E22E-41C4-9F51-37BA8A6F27A2}"/>
              </a:ext>
            </a:extLst>
          </p:cNvPr>
          <p:cNvSpPr txBox="1"/>
          <p:nvPr/>
        </p:nvSpPr>
        <p:spPr>
          <a:xfrm>
            <a:off x="6656860" y="3299852"/>
            <a:ext cx="264207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rgbClr val="3D3C3C"/>
                </a:solidFill>
                <a:latin typeface="Century Gothic" panose="020F0302020204030204"/>
              </a:rPr>
              <a:t>m</a:t>
            </a:r>
            <a:r>
              <a:rPr kumimoji="0" lang="en-GB" sz="2600" b="0" i="0" u="none" strike="noStrike" kern="1200" cap="none" spc="0" normalizeH="0" baseline="0" noProof="0" dirty="0" err="1">
                <a:ln>
                  <a:noFill/>
                </a:ln>
                <a:solidFill>
                  <a:srgbClr val="3D3C3C"/>
                </a:solidFill>
                <a:effectLst/>
                <a:uLnTx/>
                <a:uFillTx/>
                <a:latin typeface="Century Gothic" panose="020F0302020204030204"/>
              </a:rPr>
              <a:t>i</a:t>
            </a:r>
            <a:r>
              <a:rPr kumimoji="0" lang="en-GB" sz="2600" b="0" i="0" u="none" strike="noStrike" kern="1200" cap="none" spc="0" normalizeH="0" baseline="0" noProof="0" dirty="0">
                <a:ln>
                  <a:noFill/>
                </a:ln>
                <a:solidFill>
                  <a:srgbClr val="3D3C3C"/>
                </a:solidFill>
                <a:effectLst/>
                <a:uLnTx/>
                <a:uFillTx/>
                <a:latin typeface="Century Gothic" panose="020F0302020204030204"/>
              </a:rPr>
              <a:t> </a:t>
            </a:r>
            <a:r>
              <a:rPr kumimoji="0" lang="es-GB" sz="2600" b="1" i="0" u="none" strike="noStrike" kern="1200" cap="none" spc="0" normalizeH="0" baseline="0" noProof="0" dirty="0">
                <a:ln>
                  <a:noFill/>
                </a:ln>
                <a:solidFill>
                  <a:srgbClr val="3D3C3C"/>
                </a:solidFill>
                <a:effectLst/>
                <a:uLnTx/>
                <a:uFillTx/>
                <a:latin typeface="Century Gothic" panose="020F0302020204030204"/>
              </a:rPr>
              <a:t>primer</a:t>
            </a:r>
            <a:r>
              <a:rPr kumimoji="0" lang="es-GB" sz="2600" b="0" i="0" u="none" strike="noStrike" kern="1200" cap="none" spc="0" normalizeH="0" baseline="0" noProof="0" dirty="0">
                <a:ln>
                  <a:noFill/>
                </a:ln>
                <a:solidFill>
                  <a:srgbClr val="3D3C3C"/>
                </a:solidFill>
                <a:effectLst/>
                <a:uLnTx/>
                <a:uFillTx/>
                <a:latin typeface="Century Gothic" panose="020F0302020204030204"/>
              </a:rPr>
              <a:t> </a:t>
            </a:r>
            <a:r>
              <a:rPr kumimoji="0" lang="en-GB" sz="2600" b="0" i="0" u="none" strike="noStrike" kern="1200" cap="none" spc="0" normalizeH="0" baseline="0" noProof="0" dirty="0" err="1">
                <a:ln>
                  <a:noFill/>
                </a:ln>
                <a:solidFill>
                  <a:srgbClr val="3D3C3C"/>
                </a:solidFill>
                <a:effectLst/>
                <a:uLnTx/>
                <a:uFillTx/>
                <a:latin typeface="Century Gothic" panose="020F0302020204030204"/>
              </a:rPr>
              <a:t>móvil</a:t>
            </a:r>
            <a:endParaRPr kumimoji="0" lang="es-GB" sz="2600" b="0" i="0" u="none" strike="noStrike" kern="1200" cap="none" spc="0" normalizeH="0" baseline="0" noProof="0" dirty="0">
              <a:ln>
                <a:noFill/>
              </a:ln>
              <a:solidFill>
                <a:srgbClr val="3D3C3C"/>
              </a:solidFill>
              <a:effectLst/>
              <a:uLnTx/>
              <a:uFillTx/>
              <a:latin typeface="Century Gothic" panose="020F0302020204030204"/>
            </a:endParaRPr>
          </a:p>
        </p:txBody>
      </p:sp>
      <p:sp>
        <p:nvSpPr>
          <p:cNvPr id="13" name="CuadroTexto 39">
            <a:extLst>
              <a:ext uri="{FF2B5EF4-FFF2-40B4-BE49-F238E27FC236}">
                <a16:creationId xmlns:a16="http://schemas.microsoft.com/office/drawing/2014/main" id="{048ABD88-CE58-46D3-B76C-ED8E6691D63C}"/>
              </a:ext>
            </a:extLst>
          </p:cNvPr>
          <p:cNvSpPr txBox="1"/>
          <p:nvPr/>
        </p:nvSpPr>
        <p:spPr>
          <a:xfrm>
            <a:off x="157500" y="3307075"/>
            <a:ext cx="2446504"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600" dirty="0">
                <a:solidFill>
                  <a:srgbClr val="3D3C3C"/>
                </a:solidFill>
                <a:latin typeface="Century Gothic" panose="020F0302020204030204"/>
              </a:rPr>
              <a:t>m</a:t>
            </a:r>
            <a:r>
              <a:rPr kumimoji="0" lang="es-ES" sz="2600" b="0" i="0" u="none" strike="noStrike" kern="1200" cap="none" spc="0" normalizeH="0" baseline="0" noProof="0" dirty="0">
                <a:ln>
                  <a:noFill/>
                </a:ln>
                <a:solidFill>
                  <a:srgbClr val="3D3C3C"/>
                </a:solidFill>
                <a:effectLst/>
                <a:uLnTx/>
                <a:uFillTx/>
                <a:latin typeface="Century Gothic" panose="020F0302020204030204"/>
              </a:rPr>
              <a:t>y </a:t>
            </a:r>
            <a:r>
              <a:rPr kumimoji="0" lang="es-ES" sz="2600" b="0" i="0" u="none" strike="noStrike" kern="1200" cap="none" spc="0" normalizeH="0" baseline="0" noProof="0" dirty="0" err="1">
                <a:ln>
                  <a:noFill/>
                </a:ln>
                <a:solidFill>
                  <a:srgbClr val="3D3C3C"/>
                </a:solidFill>
                <a:effectLst/>
                <a:uLnTx/>
                <a:uFillTx/>
                <a:latin typeface="Century Gothic" panose="020F0302020204030204"/>
              </a:rPr>
              <a:t>first</a:t>
            </a:r>
            <a:r>
              <a:rPr kumimoji="0" lang="es-ES" sz="2600" b="0" i="0" u="none" strike="noStrike" kern="1200" cap="none" spc="0" normalizeH="0" baseline="0" noProof="0" dirty="0">
                <a:ln>
                  <a:noFill/>
                </a:ln>
                <a:solidFill>
                  <a:srgbClr val="3D3C3C"/>
                </a:solidFill>
                <a:effectLst/>
                <a:uLnTx/>
                <a:uFillTx/>
                <a:latin typeface="Century Gothic" panose="020F0302020204030204"/>
              </a:rPr>
              <a:t> </a:t>
            </a:r>
            <a:r>
              <a:rPr kumimoji="0" lang="es-ES" sz="2600" b="0" i="0" u="none" strike="noStrike" kern="1200" cap="none" spc="0" normalizeH="0" baseline="0" noProof="0" dirty="0" err="1">
                <a:ln>
                  <a:noFill/>
                </a:ln>
                <a:solidFill>
                  <a:srgbClr val="3D3C3C"/>
                </a:solidFill>
                <a:effectLst/>
                <a:uLnTx/>
                <a:uFillTx/>
                <a:latin typeface="Century Gothic" panose="020F0302020204030204"/>
              </a:rPr>
              <a:t>phone</a:t>
            </a:r>
            <a:endParaRPr kumimoji="0" lang="es-GB" sz="2600" b="0" i="0" u="none" strike="noStrike" kern="1200" cap="none" spc="0" normalizeH="0" baseline="0" noProof="0" dirty="0">
              <a:ln>
                <a:noFill/>
              </a:ln>
              <a:solidFill>
                <a:srgbClr val="3D3C3C"/>
              </a:solidFill>
              <a:effectLst/>
              <a:uLnTx/>
              <a:uFillTx/>
              <a:latin typeface="Century Gothic" panose="020F0302020204030204"/>
            </a:endParaRPr>
          </a:p>
        </p:txBody>
      </p:sp>
      <p:sp>
        <p:nvSpPr>
          <p:cNvPr id="19" name="TextBox 24">
            <a:extLst>
              <a:ext uri="{FF2B5EF4-FFF2-40B4-BE49-F238E27FC236}">
                <a16:creationId xmlns:a16="http://schemas.microsoft.com/office/drawing/2014/main" id="{A6A3B9B2-A4CF-4D5A-812F-9A1CB1974D4D}"/>
              </a:ext>
            </a:extLst>
          </p:cNvPr>
          <p:cNvSpPr txBox="1"/>
          <p:nvPr/>
        </p:nvSpPr>
        <p:spPr>
          <a:xfrm>
            <a:off x="2220899" y="1648659"/>
            <a:ext cx="1618803" cy="492443"/>
          </a:xfrm>
          <a:prstGeom prst="rect">
            <a:avLst/>
          </a:prstGeom>
          <a:solidFill>
            <a:schemeClr val="accent4">
              <a:lumMod val="20000"/>
              <a:lumOff val="80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D3C3C"/>
                </a:solidFill>
                <a:effectLst/>
                <a:uLnTx/>
                <a:uFillTx/>
                <a:latin typeface="Century Gothic" panose="020F0302020204030204"/>
                <a:ea typeface="+mn-ea"/>
                <a:cs typeface="+mn-cs"/>
              </a:rPr>
              <a:t>primero</a:t>
            </a:r>
          </a:p>
        </p:txBody>
      </p:sp>
      <p:sp>
        <p:nvSpPr>
          <p:cNvPr id="20" name="TextBox 26">
            <a:extLst>
              <a:ext uri="{FF2B5EF4-FFF2-40B4-BE49-F238E27FC236}">
                <a16:creationId xmlns:a16="http://schemas.microsoft.com/office/drawing/2014/main" id="{D86716CD-DFBD-4C48-BE70-1E6A876F558B}"/>
              </a:ext>
            </a:extLst>
          </p:cNvPr>
          <p:cNvSpPr txBox="1"/>
          <p:nvPr/>
        </p:nvSpPr>
        <p:spPr>
          <a:xfrm>
            <a:off x="4331078" y="1648659"/>
            <a:ext cx="1618803" cy="492443"/>
          </a:xfrm>
          <a:prstGeom prst="rect">
            <a:avLst/>
          </a:prstGeom>
          <a:solidFill>
            <a:schemeClr val="accent4">
              <a:lumMod val="20000"/>
              <a:lumOff val="80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3D3C3C"/>
                </a:solidFill>
                <a:effectLst/>
                <a:uLnTx/>
                <a:uFillTx/>
                <a:latin typeface="Century Gothic" panose="020F0302020204030204"/>
                <a:ea typeface="+mn-ea"/>
                <a:cs typeface="+mn-cs"/>
              </a:rPr>
              <a:t>tercero</a:t>
            </a:r>
            <a:endParaRPr kumimoji="0" lang="en-GB" sz="2600" b="0" i="0" u="none" strike="noStrike" kern="1200" cap="none" spc="0" normalizeH="0" baseline="0" noProof="0" dirty="0">
              <a:ln>
                <a:noFill/>
              </a:ln>
              <a:solidFill>
                <a:srgbClr val="3D3C3C"/>
              </a:solidFill>
              <a:effectLst/>
              <a:uLnTx/>
              <a:uFillTx/>
              <a:latin typeface="Century Gothic" panose="020F0302020204030204"/>
              <a:ea typeface="+mn-ea"/>
              <a:cs typeface="+mn-cs"/>
            </a:endParaRPr>
          </a:p>
        </p:txBody>
      </p:sp>
      <p:sp>
        <p:nvSpPr>
          <p:cNvPr id="21" name="TextBox 26">
            <a:extLst>
              <a:ext uri="{FF2B5EF4-FFF2-40B4-BE49-F238E27FC236}">
                <a16:creationId xmlns:a16="http://schemas.microsoft.com/office/drawing/2014/main" id="{2143BEAE-8B8A-4A74-B4B7-82A9F2E8632B}"/>
              </a:ext>
            </a:extLst>
          </p:cNvPr>
          <p:cNvSpPr txBox="1"/>
          <p:nvPr/>
        </p:nvSpPr>
        <p:spPr>
          <a:xfrm>
            <a:off x="6441257" y="1648659"/>
            <a:ext cx="1618803" cy="492443"/>
          </a:xfrm>
          <a:prstGeom prst="rect">
            <a:avLst/>
          </a:prstGeom>
          <a:solidFill>
            <a:schemeClr val="accent4">
              <a:lumMod val="20000"/>
              <a:lumOff val="80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3D3C3C"/>
                </a:solidFill>
                <a:effectLst/>
                <a:uLnTx/>
                <a:uFillTx/>
                <a:latin typeface="Century Gothic" panose="020F0302020204030204"/>
                <a:ea typeface="+mn-ea"/>
                <a:cs typeface="+mn-cs"/>
              </a:rPr>
              <a:t>bueno</a:t>
            </a:r>
            <a:endParaRPr kumimoji="0" lang="en-GB" sz="2600" b="0" i="0" u="none" strike="noStrike" kern="1200" cap="none" spc="0" normalizeH="0" baseline="0" noProof="0" dirty="0">
              <a:ln>
                <a:noFill/>
              </a:ln>
              <a:solidFill>
                <a:srgbClr val="3D3C3C"/>
              </a:solidFill>
              <a:effectLst/>
              <a:uLnTx/>
              <a:uFillTx/>
              <a:latin typeface="Century Gothic" panose="020F0302020204030204"/>
              <a:ea typeface="+mn-ea"/>
              <a:cs typeface="+mn-cs"/>
            </a:endParaRPr>
          </a:p>
        </p:txBody>
      </p:sp>
      <p:sp>
        <p:nvSpPr>
          <p:cNvPr id="22" name="TextBox 26">
            <a:extLst>
              <a:ext uri="{FF2B5EF4-FFF2-40B4-BE49-F238E27FC236}">
                <a16:creationId xmlns:a16="http://schemas.microsoft.com/office/drawing/2014/main" id="{BD12F0FF-6695-4F74-96B2-E26E5E956E57}"/>
              </a:ext>
            </a:extLst>
          </p:cNvPr>
          <p:cNvSpPr txBox="1"/>
          <p:nvPr/>
        </p:nvSpPr>
        <p:spPr>
          <a:xfrm>
            <a:off x="8551437" y="1648659"/>
            <a:ext cx="1618803" cy="492443"/>
          </a:xfrm>
          <a:prstGeom prst="rect">
            <a:avLst/>
          </a:prstGeom>
          <a:solidFill>
            <a:schemeClr val="accent4">
              <a:lumMod val="20000"/>
              <a:lumOff val="80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3D3C3C"/>
                </a:solidFill>
                <a:effectLst/>
                <a:uLnTx/>
                <a:uFillTx/>
                <a:latin typeface="Century Gothic" panose="020F0302020204030204"/>
                <a:ea typeface="+mn-ea"/>
                <a:cs typeface="+mn-cs"/>
              </a:rPr>
              <a:t>malo</a:t>
            </a:r>
            <a:endParaRPr kumimoji="0" lang="en-GB" sz="2600" b="0" i="0" u="none" strike="noStrike" kern="1200" cap="none" spc="0" normalizeH="0" baseline="0" noProof="0" dirty="0">
              <a:ln>
                <a:noFill/>
              </a:ln>
              <a:solidFill>
                <a:srgbClr val="3D3C3C"/>
              </a:solidFill>
              <a:effectLst/>
              <a:uLnTx/>
              <a:uFillTx/>
              <a:latin typeface="Century Gothic" panose="020F0302020204030204"/>
              <a:ea typeface="+mn-ea"/>
              <a:cs typeface="+mn-cs"/>
            </a:endParaRPr>
          </a:p>
        </p:txBody>
      </p:sp>
      <p:sp>
        <p:nvSpPr>
          <p:cNvPr id="24" name="CuadroTexto 24">
            <a:extLst>
              <a:ext uri="{FF2B5EF4-FFF2-40B4-BE49-F238E27FC236}">
                <a16:creationId xmlns:a16="http://schemas.microsoft.com/office/drawing/2014/main" id="{35FAC772-BB84-487A-BC9A-1AE5568FF25B}"/>
              </a:ext>
            </a:extLst>
          </p:cNvPr>
          <p:cNvSpPr txBox="1"/>
          <p:nvPr/>
        </p:nvSpPr>
        <p:spPr>
          <a:xfrm>
            <a:off x="6523421" y="3992515"/>
            <a:ext cx="3073277"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D3C3C"/>
                </a:solidFill>
                <a:effectLst/>
                <a:uLnTx/>
                <a:uFillTx/>
                <a:latin typeface="Century Gothic" panose="020F0302020204030204"/>
                <a:ea typeface="+mn-ea"/>
                <a:cs typeface="+mn-cs"/>
              </a:rPr>
              <a:t>u</a:t>
            </a:r>
            <a:r>
              <a:rPr kumimoji="0" lang="es-GB" sz="2600" b="0" i="0" u="none" strike="noStrike" kern="1200" cap="none" spc="0" normalizeH="0" baseline="0" noProof="0" dirty="0">
                <a:ln>
                  <a:noFill/>
                </a:ln>
                <a:solidFill>
                  <a:srgbClr val="3D3C3C"/>
                </a:solidFill>
                <a:effectLst/>
                <a:uLnTx/>
                <a:uFillTx/>
                <a:latin typeface="Century Gothic" panose="020F0302020204030204"/>
                <a:ea typeface="+mn-ea"/>
                <a:cs typeface="+mn-cs"/>
              </a:rPr>
              <a:t>n </a:t>
            </a:r>
            <a:r>
              <a:rPr kumimoji="0" lang="en-GB" sz="2600" b="1" i="0" u="none" strike="noStrike" kern="1200" cap="none" spc="0" normalizeH="0" baseline="0" noProof="0" dirty="0" err="1">
                <a:ln>
                  <a:noFill/>
                </a:ln>
                <a:solidFill>
                  <a:srgbClr val="3D3C3C"/>
                </a:solidFill>
                <a:effectLst/>
                <a:uLnTx/>
                <a:uFillTx/>
                <a:latin typeface="Century Gothic" panose="020F0302020204030204"/>
                <a:ea typeface="+mn-ea"/>
                <a:cs typeface="+mn-cs"/>
              </a:rPr>
              <a:t>buen</a:t>
            </a:r>
            <a:r>
              <a:rPr kumimoji="0" lang="es-GB" sz="2600" b="0" i="0" u="none" strike="noStrike" kern="1200" cap="none" spc="0" normalizeH="0" baseline="0" noProof="0" dirty="0">
                <a:ln>
                  <a:noFill/>
                </a:ln>
                <a:solidFill>
                  <a:srgbClr val="3D3C3C"/>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3D3C3C"/>
                </a:solidFill>
                <a:effectLst/>
                <a:uLnTx/>
                <a:uFillTx/>
                <a:latin typeface="Century Gothic" panose="020F0302020204030204"/>
                <a:ea typeface="+mn-ea"/>
                <a:cs typeface="+mn-cs"/>
              </a:rPr>
              <a:t>pescado</a:t>
            </a:r>
            <a:endParaRPr kumimoji="0" lang="es-GB" sz="2600" b="0" i="0" u="none" strike="noStrike" kern="1200" cap="none" spc="0" normalizeH="0" baseline="0" noProof="0" dirty="0">
              <a:ln>
                <a:noFill/>
              </a:ln>
              <a:solidFill>
                <a:srgbClr val="3D3C3C"/>
              </a:solidFill>
              <a:effectLst/>
              <a:uLnTx/>
              <a:uFillTx/>
              <a:latin typeface="Century Gothic" panose="020F0302020204030204"/>
              <a:ea typeface="+mn-ea"/>
              <a:cs typeface="+mn-cs"/>
            </a:endParaRPr>
          </a:p>
        </p:txBody>
      </p:sp>
      <p:sp>
        <p:nvSpPr>
          <p:cNvPr id="25" name="CuadroTexto 25">
            <a:extLst>
              <a:ext uri="{FF2B5EF4-FFF2-40B4-BE49-F238E27FC236}">
                <a16:creationId xmlns:a16="http://schemas.microsoft.com/office/drawing/2014/main" id="{357E3995-6ADC-44E7-9377-9D48095B7D3A}"/>
              </a:ext>
            </a:extLst>
          </p:cNvPr>
          <p:cNvSpPr txBox="1"/>
          <p:nvPr/>
        </p:nvSpPr>
        <p:spPr>
          <a:xfrm>
            <a:off x="157500" y="3954226"/>
            <a:ext cx="1991251"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600" b="0" i="0" u="none" strike="noStrike" kern="1200" cap="none" spc="0" normalizeH="0" baseline="0" noProof="0" dirty="0">
                <a:ln>
                  <a:noFill/>
                </a:ln>
                <a:solidFill>
                  <a:srgbClr val="3D3C3C"/>
                </a:solidFill>
                <a:effectLst/>
                <a:uLnTx/>
                <a:uFillTx/>
                <a:latin typeface="Century Gothic" panose="020F0302020204030204"/>
                <a:ea typeface="+mn-ea"/>
                <a:cs typeface="+mn-cs"/>
              </a:rPr>
              <a:t>a </a:t>
            </a:r>
            <a:r>
              <a:rPr kumimoji="0" lang="en-GB" sz="2600" b="0" i="0" u="none" strike="noStrike" kern="1200" cap="none" spc="0" normalizeH="0" baseline="0" noProof="0" dirty="0">
                <a:ln>
                  <a:noFill/>
                </a:ln>
                <a:solidFill>
                  <a:srgbClr val="3D3C3C"/>
                </a:solidFill>
                <a:effectLst/>
                <a:uLnTx/>
                <a:uFillTx/>
                <a:latin typeface="Century Gothic" panose="020F0302020204030204"/>
                <a:ea typeface="+mn-ea"/>
                <a:cs typeface="+mn-cs"/>
              </a:rPr>
              <a:t>good fish</a:t>
            </a:r>
            <a:endParaRPr kumimoji="0" lang="es-GB" sz="2600" b="0" i="0" u="none" strike="noStrike" kern="1200" cap="none" spc="0" normalizeH="0" baseline="0" noProof="0" dirty="0">
              <a:ln>
                <a:noFill/>
              </a:ln>
              <a:solidFill>
                <a:srgbClr val="3D3C3C"/>
              </a:solidFill>
              <a:effectLst/>
              <a:uLnTx/>
              <a:uFillTx/>
              <a:latin typeface="Century Gothic" panose="020F0302020204030204"/>
              <a:ea typeface="+mn-ea"/>
              <a:cs typeface="+mn-cs"/>
            </a:endParaRPr>
          </a:p>
        </p:txBody>
      </p:sp>
      <p:cxnSp>
        <p:nvCxnSpPr>
          <p:cNvPr id="26" name="Straight Arrow Connector 25">
            <a:extLst>
              <a:ext uri="{FF2B5EF4-FFF2-40B4-BE49-F238E27FC236}">
                <a16:creationId xmlns:a16="http://schemas.microsoft.com/office/drawing/2014/main" id="{DD8A0729-9032-4FE6-84F9-8DB604C4D99D}"/>
              </a:ext>
            </a:extLst>
          </p:cNvPr>
          <p:cNvCxnSpPr/>
          <p:nvPr/>
        </p:nvCxnSpPr>
        <p:spPr>
          <a:xfrm>
            <a:off x="4876109" y="3565572"/>
            <a:ext cx="380184"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3E2070B-4885-49D5-9475-345C40780ED5}"/>
              </a:ext>
            </a:extLst>
          </p:cNvPr>
          <p:cNvCxnSpPr/>
          <p:nvPr/>
        </p:nvCxnSpPr>
        <p:spPr>
          <a:xfrm>
            <a:off x="4876109" y="4238736"/>
            <a:ext cx="380184"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30" name="CuadroTexto 58">
            <a:extLst>
              <a:ext uri="{FF2B5EF4-FFF2-40B4-BE49-F238E27FC236}">
                <a16:creationId xmlns:a16="http://schemas.microsoft.com/office/drawing/2014/main" id="{3EC0E25B-D7B2-4438-9C39-7272C1A192EA}"/>
              </a:ext>
            </a:extLst>
          </p:cNvPr>
          <p:cNvSpPr txBox="1"/>
          <p:nvPr/>
        </p:nvSpPr>
        <p:spPr>
          <a:xfrm>
            <a:off x="6158968" y="963419"/>
            <a:ext cx="564578"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25B00"/>
                </a:solidFill>
                <a:effectLst/>
                <a:uLnTx/>
                <a:uFillTx/>
                <a:latin typeface="Century Gothic" panose="020F0302020204030204"/>
                <a:ea typeface="+mn-ea"/>
                <a:cs typeface="+mn-cs"/>
              </a:rPr>
              <a:t>–</a:t>
            </a:r>
            <a:r>
              <a:rPr kumimoji="0" lang="es-GB" sz="2600" b="1" i="0" u="none" strike="noStrike" kern="1200" cap="none" spc="0" normalizeH="0" baseline="0" noProof="0" dirty="0">
                <a:ln>
                  <a:noFill/>
                </a:ln>
                <a:solidFill>
                  <a:srgbClr val="E25B00"/>
                </a:solidFill>
                <a:effectLst/>
                <a:uLnTx/>
                <a:uFillTx/>
                <a:latin typeface="Century Gothic" panose="020F0302020204030204"/>
                <a:ea typeface="+mn-ea"/>
                <a:cs typeface="+mn-cs"/>
              </a:rPr>
              <a:t>o</a:t>
            </a:r>
          </a:p>
        </p:txBody>
      </p:sp>
      <p:sp>
        <p:nvSpPr>
          <p:cNvPr id="2" name="Rectangle 1">
            <a:extLst>
              <a:ext uri="{FF2B5EF4-FFF2-40B4-BE49-F238E27FC236}">
                <a16:creationId xmlns:a16="http://schemas.microsoft.com/office/drawing/2014/main" id="{1B7AEB71-BDB1-4D1C-B1E5-9D96B50CAED3}"/>
              </a:ext>
            </a:extLst>
          </p:cNvPr>
          <p:cNvSpPr/>
          <p:nvPr/>
        </p:nvSpPr>
        <p:spPr>
          <a:xfrm>
            <a:off x="157500" y="2259815"/>
            <a:ext cx="11612880" cy="892552"/>
          </a:xfrm>
          <a:prstGeom prst="rect">
            <a:avLst/>
          </a:prstGeom>
        </p:spPr>
        <p:txBody>
          <a:bodyPr wrap="square">
            <a:spAutoFit/>
          </a:bodyPr>
          <a:lstStyle/>
          <a:p>
            <a:r>
              <a:rPr lang="en-US" sz="2600" dirty="0">
                <a:solidFill>
                  <a:srgbClr val="3D3C3C"/>
                </a:solidFill>
              </a:rPr>
              <a:t>However, some adjectives that come </a:t>
            </a:r>
            <a:r>
              <a:rPr lang="en-US" sz="2600" b="1" dirty="0">
                <a:solidFill>
                  <a:srgbClr val="3D3C3C"/>
                </a:solidFill>
              </a:rPr>
              <a:t>before </a:t>
            </a:r>
            <a:r>
              <a:rPr lang="en-US" sz="2600" dirty="0">
                <a:solidFill>
                  <a:srgbClr val="3D3C3C"/>
                </a:solidFill>
              </a:rPr>
              <a:t>the noun </a:t>
            </a:r>
            <a:r>
              <a:rPr lang="en-US" sz="2600" b="1" i="1" dirty="0">
                <a:solidFill>
                  <a:srgbClr val="3D3C3C"/>
                </a:solidFill>
              </a:rPr>
              <a:t>lose</a:t>
            </a:r>
            <a:r>
              <a:rPr lang="en-US" sz="2600" dirty="0">
                <a:solidFill>
                  <a:srgbClr val="3D3C3C"/>
                </a:solidFill>
              </a:rPr>
              <a:t> this ending.  For example:</a:t>
            </a:r>
            <a:endParaRPr lang="en-GB" sz="2600" dirty="0">
              <a:solidFill>
                <a:srgbClr val="3D3C3C"/>
              </a:solidFill>
            </a:endParaRPr>
          </a:p>
        </p:txBody>
      </p:sp>
      <p:sp>
        <p:nvSpPr>
          <p:cNvPr id="3" name="CuadroTexto 23">
            <a:extLst>
              <a:ext uri="{FF2B5EF4-FFF2-40B4-BE49-F238E27FC236}">
                <a16:creationId xmlns:a16="http://schemas.microsoft.com/office/drawing/2014/main" id="{957097E9-7022-83AC-B3E5-0C7632C9A4F9}"/>
              </a:ext>
            </a:extLst>
          </p:cNvPr>
          <p:cNvSpPr txBox="1"/>
          <p:nvPr/>
        </p:nvSpPr>
        <p:spPr>
          <a:xfrm>
            <a:off x="157500" y="4601377"/>
            <a:ext cx="1182387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3D3C3C"/>
                </a:solidFill>
                <a:effectLst/>
                <a:uLnTx/>
                <a:uFillTx/>
                <a:latin typeface="Century Gothic" panose="020F0302020204030204"/>
                <a:ea typeface="+mn-ea"/>
                <a:cs typeface="+mn-cs"/>
              </a:rPr>
              <a:t>Alguno</a:t>
            </a:r>
            <a:r>
              <a:rPr kumimoji="0" lang="en-US" sz="2600" b="1" i="0" u="none" strike="noStrike" kern="1200" cap="none" spc="0" normalizeH="0" baseline="0" noProof="0" dirty="0">
                <a:ln>
                  <a:noFill/>
                </a:ln>
                <a:solidFill>
                  <a:srgbClr val="3D3C3C"/>
                </a:solidFill>
                <a:effectLst/>
                <a:uLnTx/>
                <a:uFillTx/>
                <a:latin typeface="Century Gothic" panose="020F0302020204030204"/>
                <a:ea typeface="+mn-ea"/>
                <a:cs typeface="+mn-cs"/>
              </a:rPr>
              <a:t> </a:t>
            </a:r>
            <a:r>
              <a:rPr kumimoji="0" lang="en-US" sz="2600" i="0" u="none" strike="noStrike" kern="1200" cap="none" spc="0" normalizeH="0" baseline="0" noProof="0" dirty="0">
                <a:ln>
                  <a:noFill/>
                </a:ln>
                <a:solidFill>
                  <a:srgbClr val="3D3C3C"/>
                </a:solidFill>
                <a:effectLst/>
                <a:uLnTx/>
                <a:uFillTx/>
                <a:latin typeface="Century Gothic" panose="020F0302020204030204"/>
                <a:ea typeface="+mn-ea"/>
                <a:cs typeface="+mn-cs"/>
              </a:rPr>
              <a:t>is another adjective that</a:t>
            </a:r>
            <a:r>
              <a:rPr kumimoji="0" lang="en-US" sz="2600" i="0" u="none" strike="noStrike" kern="1200" cap="none" spc="0" normalizeH="0" noProof="0" dirty="0">
                <a:ln>
                  <a:noFill/>
                </a:ln>
                <a:solidFill>
                  <a:srgbClr val="3D3C3C"/>
                </a:solidFill>
                <a:effectLst/>
                <a:uLnTx/>
                <a:uFillTx/>
                <a:latin typeface="Century Gothic" panose="020F0302020204030204"/>
                <a:ea typeface="+mn-ea"/>
                <a:cs typeface="+mn-cs"/>
              </a:rPr>
              <a:t> loses its ending before a masculine noun:</a:t>
            </a:r>
            <a:endParaRPr kumimoji="0" lang="es-GB" sz="2600" b="1" i="0" u="none" strike="noStrike" kern="1200" cap="none" spc="0" normalizeH="0" baseline="0" noProof="0" dirty="0">
              <a:ln>
                <a:noFill/>
              </a:ln>
              <a:solidFill>
                <a:srgbClr val="3D3C3C"/>
              </a:solidFill>
              <a:effectLst/>
              <a:uLnTx/>
              <a:uFillTx/>
              <a:latin typeface="Century Gothic" panose="020F0302020204030204"/>
              <a:ea typeface="+mn-ea"/>
              <a:cs typeface="+mn-cs"/>
            </a:endParaRPr>
          </a:p>
        </p:txBody>
      </p:sp>
      <p:sp>
        <p:nvSpPr>
          <p:cNvPr id="4" name="CuadroTexto 38">
            <a:extLst>
              <a:ext uri="{FF2B5EF4-FFF2-40B4-BE49-F238E27FC236}">
                <a16:creationId xmlns:a16="http://schemas.microsoft.com/office/drawing/2014/main" id="{1BD41BF4-CE44-30A2-4C56-A9ED1A07EE5D}"/>
              </a:ext>
            </a:extLst>
          </p:cNvPr>
          <p:cNvSpPr txBox="1"/>
          <p:nvPr/>
        </p:nvSpPr>
        <p:spPr>
          <a:xfrm>
            <a:off x="5687900" y="5648359"/>
            <a:ext cx="553869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rgbClr val="3D3C3C"/>
                </a:solidFill>
                <a:latin typeface="Century Gothic" panose="020F0302020204030204"/>
              </a:rPr>
              <a:t>¿hay</a:t>
            </a:r>
            <a:r>
              <a:rPr kumimoji="0" lang="en-GB" sz="2600" b="0" i="0" u="none" strike="noStrike" kern="1200" cap="none" spc="0" normalizeH="0" baseline="0" noProof="0" dirty="0">
                <a:ln>
                  <a:noFill/>
                </a:ln>
                <a:solidFill>
                  <a:srgbClr val="3D3C3C"/>
                </a:solidFill>
                <a:effectLst/>
                <a:uLnTx/>
                <a:uFillTx/>
                <a:latin typeface="Century Gothic" panose="020F0302020204030204"/>
              </a:rPr>
              <a:t> </a:t>
            </a:r>
            <a:r>
              <a:rPr lang="en-GB" sz="2600" b="1" dirty="0" err="1">
                <a:solidFill>
                  <a:srgbClr val="3D3C3C"/>
                </a:solidFill>
                <a:latin typeface="Century Gothic" panose="020F0302020204030204"/>
              </a:rPr>
              <a:t>algún</a:t>
            </a:r>
            <a:r>
              <a:rPr kumimoji="0" lang="es-GB" sz="2600" b="0" i="0" u="none" strike="noStrike" kern="1200" cap="none" spc="0" normalizeH="0" baseline="0" noProof="0" dirty="0">
                <a:ln>
                  <a:noFill/>
                </a:ln>
                <a:solidFill>
                  <a:srgbClr val="3D3C3C"/>
                </a:solidFill>
                <a:effectLst/>
                <a:uLnTx/>
                <a:uFillTx/>
                <a:latin typeface="Century Gothic" panose="020F0302020204030204"/>
              </a:rPr>
              <a:t> </a:t>
            </a:r>
            <a:r>
              <a:rPr kumimoji="0" lang="en-GB" sz="2600" b="0" i="0" u="none" strike="noStrike" kern="1200" cap="none" spc="0" normalizeH="0" baseline="0" noProof="0" dirty="0">
                <a:ln>
                  <a:noFill/>
                </a:ln>
                <a:solidFill>
                  <a:srgbClr val="3D3C3C"/>
                </a:solidFill>
                <a:effectLst/>
                <a:uLnTx/>
                <a:uFillTx/>
                <a:latin typeface="Century Gothic" panose="020F0302020204030204"/>
              </a:rPr>
              <a:t>hotel </a:t>
            </a:r>
            <a:r>
              <a:rPr kumimoji="0" lang="en-GB" sz="2600" b="0" i="0" u="none" strike="noStrike" kern="1200" cap="none" spc="0" normalizeH="0" baseline="0" noProof="0" dirty="0" err="1">
                <a:ln>
                  <a:noFill/>
                </a:ln>
                <a:solidFill>
                  <a:srgbClr val="3D3C3C"/>
                </a:solidFill>
                <a:effectLst/>
                <a:uLnTx/>
                <a:uFillTx/>
                <a:latin typeface="Century Gothic" panose="020F0302020204030204"/>
              </a:rPr>
              <a:t>cerca</a:t>
            </a:r>
            <a:r>
              <a:rPr kumimoji="0" lang="en-GB" sz="2600" b="0" i="0" u="none" strike="noStrike" kern="1200" cap="none" spc="0" normalizeH="0" noProof="0" dirty="0">
                <a:ln>
                  <a:noFill/>
                </a:ln>
                <a:solidFill>
                  <a:srgbClr val="3D3C3C"/>
                </a:solidFill>
                <a:effectLst/>
                <a:uLnTx/>
                <a:uFillTx/>
                <a:latin typeface="Century Gothic" panose="020F0302020204030204"/>
              </a:rPr>
              <a:t> de</a:t>
            </a:r>
            <a:r>
              <a:rPr kumimoji="0" lang="en-GB" sz="2600" b="0" i="0" u="none" strike="noStrike" kern="1200" cap="none" spc="0" normalizeH="0" baseline="0" noProof="0" dirty="0">
                <a:ln>
                  <a:noFill/>
                </a:ln>
                <a:solidFill>
                  <a:srgbClr val="3D3C3C"/>
                </a:solidFill>
                <a:effectLst/>
                <a:uLnTx/>
                <a:uFillTx/>
                <a:latin typeface="Century Gothic" panose="020F0302020204030204"/>
              </a:rPr>
              <a:t> </a:t>
            </a:r>
            <a:r>
              <a:rPr kumimoji="0" lang="en-GB" sz="2600" b="0" i="0" u="none" strike="noStrike" kern="1200" cap="none" spc="0" normalizeH="0" baseline="0" noProof="0" dirty="0" err="1">
                <a:ln>
                  <a:noFill/>
                </a:ln>
                <a:solidFill>
                  <a:srgbClr val="3D3C3C"/>
                </a:solidFill>
                <a:effectLst/>
                <a:uLnTx/>
                <a:uFillTx/>
                <a:latin typeface="Century Gothic" panose="020F0302020204030204"/>
              </a:rPr>
              <a:t>aquí</a:t>
            </a:r>
            <a:r>
              <a:rPr kumimoji="0" lang="en-GB" sz="2600" b="0" i="0" u="none" strike="noStrike" kern="1200" cap="none" spc="0" normalizeH="0" baseline="0" noProof="0" dirty="0">
                <a:ln>
                  <a:noFill/>
                </a:ln>
                <a:solidFill>
                  <a:srgbClr val="3D3C3C"/>
                </a:solidFill>
                <a:effectLst/>
                <a:uLnTx/>
                <a:uFillTx/>
                <a:latin typeface="Century Gothic" panose="020F0302020204030204"/>
              </a:rPr>
              <a:t>?</a:t>
            </a:r>
            <a:endParaRPr kumimoji="0" lang="es-GB" sz="2600" b="0" i="0" u="none" strike="noStrike" kern="1200" cap="none" spc="0" normalizeH="0" baseline="0" noProof="0" dirty="0">
              <a:ln>
                <a:noFill/>
              </a:ln>
              <a:solidFill>
                <a:srgbClr val="3D3C3C"/>
              </a:solidFill>
              <a:effectLst/>
              <a:uLnTx/>
              <a:uFillTx/>
              <a:latin typeface="Century Gothic" panose="020F0302020204030204"/>
            </a:endParaRPr>
          </a:p>
        </p:txBody>
      </p:sp>
      <p:sp>
        <p:nvSpPr>
          <p:cNvPr id="5" name="CuadroTexto 39">
            <a:extLst>
              <a:ext uri="{FF2B5EF4-FFF2-40B4-BE49-F238E27FC236}">
                <a16:creationId xmlns:a16="http://schemas.microsoft.com/office/drawing/2014/main" id="{DDD31ED8-EC2A-8540-21FD-AC0AF3E1C9B0}"/>
              </a:ext>
            </a:extLst>
          </p:cNvPr>
          <p:cNvSpPr txBox="1"/>
          <p:nvPr/>
        </p:nvSpPr>
        <p:spPr>
          <a:xfrm>
            <a:off x="157500" y="5648639"/>
            <a:ext cx="4815742"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D3C3C"/>
                </a:solidFill>
                <a:effectLst/>
                <a:uLnTx/>
                <a:uFillTx/>
                <a:latin typeface="Century Gothic" panose="020F0302020204030204"/>
                <a:ea typeface="+mn-ea"/>
                <a:cs typeface="+mn-cs"/>
              </a:rPr>
              <a:t>Is there any hotel near here?</a:t>
            </a:r>
            <a:endParaRPr kumimoji="0" lang="es-GB" sz="2600" b="0" i="0" u="none" strike="noStrike" kern="1200" cap="none" spc="0" normalizeH="0" baseline="0" noProof="0" dirty="0">
              <a:ln>
                <a:noFill/>
              </a:ln>
              <a:solidFill>
                <a:srgbClr val="3D3C3C"/>
              </a:solidFill>
              <a:effectLst/>
              <a:uLnTx/>
              <a:uFillTx/>
              <a:latin typeface="Century Gothic" panose="020F0302020204030204"/>
              <a:ea typeface="+mn-ea"/>
              <a:cs typeface="+mn-cs"/>
            </a:endParaRPr>
          </a:p>
        </p:txBody>
      </p:sp>
      <p:cxnSp>
        <p:nvCxnSpPr>
          <p:cNvPr id="6" name="Straight Arrow Connector 5">
            <a:extLst>
              <a:ext uri="{FF2B5EF4-FFF2-40B4-BE49-F238E27FC236}">
                <a16:creationId xmlns:a16="http://schemas.microsoft.com/office/drawing/2014/main" id="{6B0F9C42-93EB-7358-6602-36939A190384}"/>
              </a:ext>
            </a:extLst>
          </p:cNvPr>
          <p:cNvCxnSpPr/>
          <p:nvPr/>
        </p:nvCxnSpPr>
        <p:spPr>
          <a:xfrm>
            <a:off x="5140479" y="5894860"/>
            <a:ext cx="380184"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67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9" grpId="0" animBg="1"/>
      <p:bldP spid="20" grpId="0" animBg="1"/>
      <p:bldP spid="21" grpId="0" animBg="1"/>
      <p:bldP spid="22" grpId="0" animBg="1"/>
      <p:bldP spid="24" grpId="0"/>
      <p:bldP spid="25" grpId="0"/>
      <p:bldP spid="30" grpId="0"/>
      <p:bldP spid="2" grpId="0"/>
      <p:bldP spid="3" grpId="0"/>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C764-29A5-5930-3715-221F85259B02}"/>
              </a:ext>
            </a:extLst>
          </p:cNvPr>
          <p:cNvSpPr>
            <a:spLocks noGrp="1"/>
          </p:cNvSpPr>
          <p:nvPr>
            <p:ph type="title"/>
          </p:nvPr>
        </p:nvSpPr>
        <p:spPr>
          <a:xfrm>
            <a:off x="-1" y="213557"/>
            <a:ext cx="7626652" cy="647577"/>
          </a:xfrm>
        </p:spPr>
        <p:txBody>
          <a:bodyPr>
            <a:normAutofit/>
          </a:bodyPr>
          <a:lstStyle/>
          <a:p>
            <a:r>
              <a:rPr lang="en-ES" dirty="0"/>
              <a:t>Experiencias en las vacaciones</a:t>
            </a:r>
          </a:p>
        </p:txBody>
      </p:sp>
      <p:sp>
        <p:nvSpPr>
          <p:cNvPr id="8" name="Rounded Rectangle 11">
            <a:extLst>
              <a:ext uri="{FF2B5EF4-FFF2-40B4-BE49-F238E27FC236}">
                <a16:creationId xmlns:a16="http://schemas.microsoft.com/office/drawing/2014/main" id="{14508201-39F6-C1E8-2CBD-B1EB9A7134BC}"/>
              </a:ext>
            </a:extLst>
          </p:cNvPr>
          <p:cNvSpPr/>
          <p:nvPr/>
        </p:nvSpPr>
        <p:spPr>
          <a:xfrm>
            <a:off x="9922213" y="258167"/>
            <a:ext cx="2005931" cy="360742"/>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2" name="TextBox 11">
            <a:extLst>
              <a:ext uri="{FF2B5EF4-FFF2-40B4-BE49-F238E27FC236}">
                <a16:creationId xmlns:a16="http://schemas.microsoft.com/office/drawing/2014/main" id="{F5A0A1C1-8D75-967D-866B-F84C9C55FF3B}"/>
              </a:ext>
            </a:extLst>
          </p:cNvPr>
          <p:cNvSpPr txBox="1"/>
          <p:nvPr/>
        </p:nvSpPr>
        <p:spPr>
          <a:xfrm>
            <a:off x="144231" y="1771626"/>
            <a:ext cx="9357449" cy="707886"/>
          </a:xfrm>
          <a:prstGeom prst="rect">
            <a:avLst/>
          </a:prstGeom>
          <a:noFill/>
        </p:spPr>
        <p:txBody>
          <a:bodyPr wrap="square" rtlCol="0">
            <a:spAutoFit/>
          </a:bodyPr>
          <a:lstStyle/>
          <a:p>
            <a:r>
              <a:rPr lang="en-GB" sz="2000" dirty="0"/>
              <a:t>-</a:t>
            </a:r>
            <a:r>
              <a:rPr lang="en-ES" sz="2000" dirty="0"/>
              <a:t>¡Sí, pasé un buen verano! Viajé a Gandía, una ciudad </a:t>
            </a:r>
            <a:r>
              <a:rPr lang="en-GB" sz="2000" dirty="0"/>
              <a:t>genial </a:t>
            </a:r>
            <a:r>
              <a:rPr lang="en-ES" sz="2000" dirty="0"/>
              <a:t>en la costa de</a:t>
            </a:r>
            <a:r>
              <a:rPr lang="en-GB" sz="2000" dirty="0"/>
              <a:t> </a:t>
            </a:r>
            <a:r>
              <a:rPr lang="en-ES" sz="2000" dirty="0"/>
              <a:t>Valencia. Una amiga me invitó a pasar unos días allí con su familia.  </a:t>
            </a:r>
          </a:p>
        </p:txBody>
      </p:sp>
      <p:sp>
        <p:nvSpPr>
          <p:cNvPr id="14" name="TextBox 13">
            <a:extLst>
              <a:ext uri="{FF2B5EF4-FFF2-40B4-BE49-F238E27FC236}">
                <a16:creationId xmlns:a16="http://schemas.microsoft.com/office/drawing/2014/main" id="{E3C109D7-D876-9281-2178-B736CEDB1CE0}"/>
              </a:ext>
            </a:extLst>
          </p:cNvPr>
          <p:cNvSpPr txBox="1"/>
          <p:nvPr/>
        </p:nvSpPr>
        <p:spPr>
          <a:xfrm>
            <a:off x="160560" y="1452870"/>
            <a:ext cx="9906171" cy="400110"/>
          </a:xfrm>
          <a:prstGeom prst="rect">
            <a:avLst/>
          </a:prstGeom>
          <a:noFill/>
        </p:spPr>
        <p:txBody>
          <a:bodyPr wrap="square" rtlCol="0">
            <a:spAutoFit/>
          </a:bodyPr>
          <a:lstStyle/>
          <a:p>
            <a:r>
              <a:rPr lang="en-GB" sz="2000" b="1" dirty="0"/>
              <a:t>-</a:t>
            </a:r>
            <a:r>
              <a:rPr lang="en-ES" sz="2000" b="1" dirty="0"/>
              <a:t>Lucía, ¿cómo estás? ¿disfrutaste las vacaciones?</a:t>
            </a:r>
          </a:p>
        </p:txBody>
      </p:sp>
      <p:sp>
        <p:nvSpPr>
          <p:cNvPr id="15" name="TextBox 14">
            <a:extLst>
              <a:ext uri="{FF2B5EF4-FFF2-40B4-BE49-F238E27FC236}">
                <a16:creationId xmlns:a16="http://schemas.microsoft.com/office/drawing/2014/main" id="{33F93D3A-E1E5-6A67-EDC3-B99C9A265A36}"/>
              </a:ext>
            </a:extLst>
          </p:cNvPr>
          <p:cNvSpPr txBox="1"/>
          <p:nvPr/>
        </p:nvSpPr>
        <p:spPr>
          <a:xfrm>
            <a:off x="120711" y="2387856"/>
            <a:ext cx="9451172" cy="400110"/>
          </a:xfrm>
          <a:prstGeom prst="rect">
            <a:avLst/>
          </a:prstGeom>
          <a:noFill/>
        </p:spPr>
        <p:txBody>
          <a:bodyPr wrap="square" rtlCol="0">
            <a:spAutoFit/>
          </a:bodyPr>
          <a:lstStyle/>
          <a:p>
            <a:r>
              <a:rPr lang="en-GB" sz="2000" b="1" dirty="0"/>
              <a:t>-</a:t>
            </a:r>
            <a:r>
              <a:rPr lang="en-ES" sz="2000" b="1" dirty="0"/>
              <a:t>¡Qué suerte! ¿Sacaste alguna foto?</a:t>
            </a:r>
          </a:p>
        </p:txBody>
      </p:sp>
      <p:sp>
        <p:nvSpPr>
          <p:cNvPr id="16" name="TextBox 15">
            <a:extLst>
              <a:ext uri="{FF2B5EF4-FFF2-40B4-BE49-F238E27FC236}">
                <a16:creationId xmlns:a16="http://schemas.microsoft.com/office/drawing/2014/main" id="{E65A1621-C153-D080-B631-EA35BA8AF3AB}"/>
              </a:ext>
            </a:extLst>
          </p:cNvPr>
          <p:cNvSpPr txBox="1"/>
          <p:nvPr/>
        </p:nvSpPr>
        <p:spPr>
          <a:xfrm>
            <a:off x="144231" y="2677156"/>
            <a:ext cx="9723207" cy="1015663"/>
          </a:xfrm>
          <a:prstGeom prst="rect">
            <a:avLst/>
          </a:prstGeom>
          <a:noFill/>
        </p:spPr>
        <p:txBody>
          <a:bodyPr wrap="square" rtlCol="0">
            <a:spAutoFit/>
          </a:bodyPr>
          <a:lstStyle/>
          <a:p>
            <a:r>
              <a:rPr lang="en-GB" sz="2000" dirty="0"/>
              <a:t>-</a:t>
            </a:r>
            <a:r>
              <a:rPr lang="en-ES" sz="2000" dirty="0"/>
              <a:t>¡Saqué muchas fotos! Las </a:t>
            </a:r>
            <a:r>
              <a:rPr lang="en-GB" sz="2000" dirty="0" err="1"/>
              <a:t>colgué</a:t>
            </a:r>
            <a:r>
              <a:rPr lang="en-ES" sz="2000" dirty="0"/>
              <a:t> en Instagram. Participé en algunas actividades durante las fiestas de verano. También practiqué algunos deportes en la playa: fútbol, voleyball… ¿Y tú visitaste algún sitio diferente? </a:t>
            </a:r>
          </a:p>
        </p:txBody>
      </p:sp>
      <p:sp>
        <p:nvSpPr>
          <p:cNvPr id="6" name="TextBox 5">
            <a:extLst>
              <a:ext uri="{FF2B5EF4-FFF2-40B4-BE49-F238E27FC236}">
                <a16:creationId xmlns:a16="http://schemas.microsoft.com/office/drawing/2014/main" id="{C4FEDBB3-BD02-F2AE-43D2-E4EE381E76BC}"/>
              </a:ext>
            </a:extLst>
          </p:cNvPr>
          <p:cNvSpPr txBox="1"/>
          <p:nvPr/>
        </p:nvSpPr>
        <p:spPr>
          <a:xfrm>
            <a:off x="120711" y="3619267"/>
            <a:ext cx="9380969" cy="1015663"/>
          </a:xfrm>
          <a:prstGeom prst="rect">
            <a:avLst/>
          </a:prstGeom>
          <a:noFill/>
        </p:spPr>
        <p:txBody>
          <a:bodyPr wrap="square" rtlCol="0">
            <a:spAutoFit/>
          </a:bodyPr>
          <a:lstStyle/>
          <a:p>
            <a:r>
              <a:rPr lang="en-GB" sz="2000" b="1" dirty="0"/>
              <a:t>-</a:t>
            </a:r>
            <a:r>
              <a:rPr lang="en-ES" sz="2000" b="1" dirty="0"/>
              <a:t>Pues sí, había un festival de música en Granada y</a:t>
            </a:r>
            <a:r>
              <a:rPr lang="en-GB" sz="2000" b="1" dirty="0"/>
              <a:t> </a:t>
            </a:r>
            <a:r>
              <a:rPr lang="es-ES" sz="2000" b="1" dirty="0"/>
              <a:t>reservé</a:t>
            </a:r>
            <a:r>
              <a:rPr lang="en-ES" sz="2000" b="1" dirty="0"/>
              <a:t> un hotel en el centro. </a:t>
            </a:r>
            <a:r>
              <a:rPr lang="en-GB" sz="2000" b="1" dirty="0"/>
              <a:t>Mi amiga o</a:t>
            </a:r>
            <a:r>
              <a:rPr lang="en-ES" sz="2000" b="1" dirty="0"/>
              <a:t>rgani</a:t>
            </a:r>
            <a:r>
              <a:rPr lang="en-GB" sz="2000" b="1" dirty="0" err="1"/>
              <a:t>zó</a:t>
            </a:r>
            <a:r>
              <a:rPr lang="en-ES" sz="2000" b="1" dirty="0"/>
              <a:t> un buen plan: el primer día el festival, el segundo día de compras y el tercer día un museo. </a:t>
            </a:r>
          </a:p>
        </p:txBody>
      </p:sp>
      <p:sp>
        <p:nvSpPr>
          <p:cNvPr id="7" name="TextBox 6">
            <a:extLst>
              <a:ext uri="{FF2B5EF4-FFF2-40B4-BE49-F238E27FC236}">
                <a16:creationId xmlns:a16="http://schemas.microsoft.com/office/drawing/2014/main" id="{7F8148B5-8B5C-4989-DDD6-FFA7FBB8C160}"/>
              </a:ext>
            </a:extLst>
          </p:cNvPr>
          <p:cNvSpPr txBox="1"/>
          <p:nvPr/>
        </p:nvSpPr>
        <p:spPr>
          <a:xfrm>
            <a:off x="120711" y="4527621"/>
            <a:ext cx="3888580" cy="400110"/>
          </a:xfrm>
          <a:prstGeom prst="rect">
            <a:avLst/>
          </a:prstGeom>
          <a:noFill/>
        </p:spPr>
        <p:txBody>
          <a:bodyPr wrap="square" rtlCol="0">
            <a:spAutoFit/>
          </a:bodyPr>
          <a:lstStyle/>
          <a:p>
            <a:r>
              <a:rPr lang="en-GB" sz="2000" dirty="0"/>
              <a:t>-</a:t>
            </a:r>
            <a:r>
              <a:rPr lang="en-ES" sz="2000" dirty="0"/>
              <a:t>¡Un fin de semana perfecto!</a:t>
            </a:r>
          </a:p>
        </p:txBody>
      </p:sp>
      <p:sp>
        <p:nvSpPr>
          <p:cNvPr id="17" name="TextBox 16">
            <a:extLst>
              <a:ext uri="{FF2B5EF4-FFF2-40B4-BE49-F238E27FC236}">
                <a16:creationId xmlns:a16="http://schemas.microsoft.com/office/drawing/2014/main" id="{F581379F-3393-39C8-A72D-93523DEE4E4F}"/>
              </a:ext>
            </a:extLst>
          </p:cNvPr>
          <p:cNvSpPr txBox="1"/>
          <p:nvPr/>
        </p:nvSpPr>
        <p:spPr>
          <a:xfrm>
            <a:off x="120711" y="4820422"/>
            <a:ext cx="8093123" cy="707886"/>
          </a:xfrm>
          <a:prstGeom prst="rect">
            <a:avLst/>
          </a:prstGeom>
          <a:noFill/>
        </p:spPr>
        <p:txBody>
          <a:bodyPr wrap="square" rtlCol="0">
            <a:spAutoFit/>
          </a:bodyPr>
          <a:lstStyle/>
          <a:p>
            <a:r>
              <a:rPr lang="en-GB" sz="2000" b="1" dirty="0"/>
              <a:t>-</a:t>
            </a:r>
            <a:r>
              <a:rPr lang="en-ES" sz="2000" b="1" dirty="0"/>
              <a:t>Sí, aunque pasé un mal rato: dejé mi móvil en algún lugar en el museo. Regresé, busqué por todas partes, pero ¡no lo encontré!</a:t>
            </a:r>
          </a:p>
        </p:txBody>
      </p:sp>
      <p:sp>
        <p:nvSpPr>
          <p:cNvPr id="18" name="TextBox 17">
            <a:extLst>
              <a:ext uri="{FF2B5EF4-FFF2-40B4-BE49-F238E27FC236}">
                <a16:creationId xmlns:a16="http://schemas.microsoft.com/office/drawing/2014/main" id="{79F2BDFB-57CA-8830-1532-6A187541A122}"/>
              </a:ext>
            </a:extLst>
          </p:cNvPr>
          <p:cNvSpPr txBox="1"/>
          <p:nvPr/>
        </p:nvSpPr>
        <p:spPr>
          <a:xfrm>
            <a:off x="120711" y="5420999"/>
            <a:ext cx="9884740" cy="400110"/>
          </a:xfrm>
          <a:prstGeom prst="rect">
            <a:avLst/>
          </a:prstGeom>
          <a:noFill/>
        </p:spPr>
        <p:txBody>
          <a:bodyPr wrap="square" rtlCol="0">
            <a:spAutoFit/>
          </a:bodyPr>
          <a:lstStyle/>
          <a:p>
            <a:r>
              <a:rPr lang="en-GB" sz="2000" dirty="0"/>
              <a:t>-</a:t>
            </a:r>
            <a:r>
              <a:rPr lang="en-ES" sz="2000" dirty="0"/>
              <a:t>¿Y qué pasó entonces?</a:t>
            </a:r>
          </a:p>
        </p:txBody>
      </p:sp>
      <p:sp>
        <p:nvSpPr>
          <p:cNvPr id="19" name="TextBox 18">
            <a:extLst>
              <a:ext uri="{FF2B5EF4-FFF2-40B4-BE49-F238E27FC236}">
                <a16:creationId xmlns:a16="http://schemas.microsoft.com/office/drawing/2014/main" id="{B7E175AD-2625-D4FD-FF92-6B27057FE33D}"/>
              </a:ext>
            </a:extLst>
          </p:cNvPr>
          <p:cNvSpPr txBox="1"/>
          <p:nvPr/>
        </p:nvSpPr>
        <p:spPr>
          <a:xfrm>
            <a:off x="120711" y="5713804"/>
            <a:ext cx="9801502" cy="707886"/>
          </a:xfrm>
          <a:prstGeom prst="rect">
            <a:avLst/>
          </a:prstGeom>
          <a:noFill/>
        </p:spPr>
        <p:txBody>
          <a:bodyPr wrap="square" rtlCol="0">
            <a:spAutoFit/>
          </a:bodyPr>
          <a:lstStyle/>
          <a:p>
            <a:r>
              <a:rPr lang="en-GB" sz="2000" b="1" dirty="0"/>
              <a:t>-</a:t>
            </a:r>
            <a:r>
              <a:rPr lang="en-ES" sz="2000" b="1" dirty="0"/>
              <a:t>Pues pensé en pedir un gran favor a mi amiga y usar su móvil todo el tiempo, pero al final compré uno barato. ¡En los viajes siempre hay algún problema!</a:t>
            </a:r>
          </a:p>
        </p:txBody>
      </p:sp>
      <p:sp>
        <p:nvSpPr>
          <p:cNvPr id="20" name="TextBox 19">
            <a:extLst>
              <a:ext uri="{FF2B5EF4-FFF2-40B4-BE49-F238E27FC236}">
                <a16:creationId xmlns:a16="http://schemas.microsoft.com/office/drawing/2014/main" id="{01DE08A0-E5EF-4E86-5E1A-367E3F7AE9E0}"/>
              </a:ext>
            </a:extLst>
          </p:cNvPr>
          <p:cNvSpPr txBox="1"/>
          <p:nvPr/>
        </p:nvSpPr>
        <p:spPr>
          <a:xfrm>
            <a:off x="120711" y="810236"/>
            <a:ext cx="10732967" cy="707886"/>
          </a:xfrm>
          <a:prstGeom prst="rect">
            <a:avLst/>
          </a:prstGeom>
          <a:noFill/>
        </p:spPr>
        <p:txBody>
          <a:bodyPr wrap="square" rtlCol="0">
            <a:spAutoFit/>
          </a:bodyPr>
          <a:lstStyle/>
          <a:p>
            <a:r>
              <a:rPr lang="en-GB" sz="2000" dirty="0"/>
              <a:t>Read the text.  Can you find all the </a:t>
            </a:r>
            <a:r>
              <a:rPr lang="en-GB" sz="2000" b="1" u="sng" dirty="0"/>
              <a:t>masculine</a:t>
            </a:r>
            <a:r>
              <a:rPr lang="en-GB" sz="2000" dirty="0"/>
              <a:t> </a:t>
            </a:r>
            <a:r>
              <a:rPr lang="en-GB" sz="2000" b="1" dirty="0"/>
              <a:t>prenominal adjectives </a:t>
            </a:r>
            <a:r>
              <a:rPr lang="en-GB" sz="2000" dirty="0"/>
              <a:t>in the text? How many forms of ‘</a:t>
            </a:r>
            <a:r>
              <a:rPr lang="en-GB" sz="2000" dirty="0" err="1"/>
              <a:t>alguno</a:t>
            </a:r>
            <a:r>
              <a:rPr lang="en-GB" sz="2000" dirty="0"/>
              <a:t>’ are used? Why? Which adjective does not follow the rule?</a:t>
            </a:r>
            <a:endParaRPr lang="en-ES" sz="2000" dirty="0"/>
          </a:p>
        </p:txBody>
      </p:sp>
      <p:sp>
        <p:nvSpPr>
          <p:cNvPr id="5" name="Speech Bubble: Rectangle with Corners Rounded 4">
            <a:extLst>
              <a:ext uri="{FF2B5EF4-FFF2-40B4-BE49-F238E27FC236}">
                <a16:creationId xmlns:a16="http://schemas.microsoft.com/office/drawing/2014/main" id="{EC84B854-ACB5-4A94-8F7F-58CC13833D59}"/>
              </a:ext>
            </a:extLst>
          </p:cNvPr>
          <p:cNvSpPr/>
          <p:nvPr/>
        </p:nvSpPr>
        <p:spPr>
          <a:xfrm>
            <a:off x="9501680" y="1458476"/>
            <a:ext cx="2529760" cy="1642897"/>
          </a:xfrm>
          <a:prstGeom prst="wedgeRoundRectCallout">
            <a:avLst>
              <a:gd name="adj1" fmla="val -112733"/>
              <a:gd name="adj2" fmla="val 2071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Spanish speakers usually don’t use </a:t>
            </a:r>
            <a:r>
              <a:rPr lang="en-GB"/>
              <a:t>subject pronouns </a:t>
            </a:r>
            <a:r>
              <a:rPr lang="en-GB" dirty="0"/>
              <a:t>as the verb endings tell us who is doing the action.</a:t>
            </a:r>
          </a:p>
        </p:txBody>
      </p:sp>
      <p:sp>
        <p:nvSpPr>
          <p:cNvPr id="47" name="Rectangle 46" descr="box to hide timer as it goes off the page">
            <a:extLst>
              <a:ext uri="{FF2B5EF4-FFF2-40B4-BE49-F238E27FC236}">
                <a16:creationId xmlns:a16="http://schemas.microsoft.com/office/drawing/2014/main" id="{B5B51E7B-4D38-41F8-9301-EB84FF0ADC7F}"/>
              </a:ext>
            </a:extLst>
          </p:cNvPr>
          <p:cNvSpPr/>
          <p:nvPr/>
        </p:nvSpPr>
        <p:spPr>
          <a:xfrm>
            <a:off x="10824951" y="5552421"/>
            <a:ext cx="745068" cy="765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26" name="Picture 2" descr="Free photos of Sea">
            <a:extLst>
              <a:ext uri="{FF2B5EF4-FFF2-40B4-BE49-F238E27FC236}">
                <a16:creationId xmlns:a16="http://schemas.microsoft.com/office/drawing/2014/main" id="{C7A22812-8D6A-4F3A-82F0-D04DB303B89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2325"/>
          <a:stretch/>
        </p:blipFill>
        <p:spPr bwMode="auto">
          <a:xfrm>
            <a:off x="9584335" y="3155049"/>
            <a:ext cx="2343809" cy="1145864"/>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0334EC41-E551-4F19-89A5-FE5CC499ED4F}"/>
              </a:ext>
            </a:extLst>
          </p:cNvPr>
          <p:cNvSpPr txBox="1"/>
          <p:nvPr/>
        </p:nvSpPr>
        <p:spPr>
          <a:xfrm>
            <a:off x="10756239" y="3109625"/>
            <a:ext cx="1171905" cy="400110"/>
          </a:xfrm>
          <a:prstGeom prst="rect">
            <a:avLst/>
          </a:prstGeom>
          <a:noFill/>
        </p:spPr>
        <p:txBody>
          <a:bodyPr wrap="square" rtlCol="0">
            <a:spAutoFit/>
          </a:bodyPr>
          <a:lstStyle/>
          <a:p>
            <a:r>
              <a:rPr lang="en-GB" sz="2000" i="1" dirty="0" err="1">
                <a:solidFill>
                  <a:schemeClr val="bg1"/>
                </a:solidFill>
              </a:rPr>
              <a:t>Gandía</a:t>
            </a:r>
            <a:endParaRPr lang="en-ES" sz="2000" i="1" dirty="0">
              <a:solidFill>
                <a:schemeClr val="bg1"/>
              </a:solidFill>
            </a:endParaRPr>
          </a:p>
        </p:txBody>
      </p:sp>
      <p:pic>
        <p:nvPicPr>
          <p:cNvPr id="1028" name="Picture 4" descr="Free photos of Granada">
            <a:extLst>
              <a:ext uri="{FF2B5EF4-FFF2-40B4-BE49-F238E27FC236}">
                <a16:creationId xmlns:a16="http://schemas.microsoft.com/office/drawing/2014/main" id="{FEDA34ED-33A0-47AB-A806-0FDA7429C3A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826" t="4517" b="23366"/>
          <a:stretch/>
        </p:blipFill>
        <p:spPr bwMode="auto">
          <a:xfrm>
            <a:off x="9581079" y="4446225"/>
            <a:ext cx="2343809" cy="126758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4EC3D9E0-5002-425D-83B5-64EF58B3B082}"/>
              </a:ext>
            </a:extLst>
          </p:cNvPr>
          <p:cNvSpPr txBox="1"/>
          <p:nvPr/>
        </p:nvSpPr>
        <p:spPr>
          <a:xfrm>
            <a:off x="10617310" y="5680311"/>
            <a:ext cx="1349118" cy="400110"/>
          </a:xfrm>
          <a:prstGeom prst="rect">
            <a:avLst/>
          </a:prstGeom>
          <a:noFill/>
        </p:spPr>
        <p:txBody>
          <a:bodyPr wrap="square" rtlCol="0">
            <a:spAutoFit/>
          </a:bodyPr>
          <a:lstStyle/>
          <a:p>
            <a:r>
              <a:rPr lang="en-GB" sz="2000" i="1" dirty="0"/>
              <a:t>Granada</a:t>
            </a:r>
            <a:endParaRPr lang="en-ES" sz="2000" i="1" dirty="0"/>
          </a:p>
        </p:txBody>
      </p:sp>
      <p:pic>
        <p:nvPicPr>
          <p:cNvPr id="3" name="Lucía, ¿cómo estás? full text.wav" descr="Lucía, ¿cómo estás? full text.wav">
            <a:hlinkClick r:id="" action="ppaction://media"/>
            <a:extLst>
              <a:ext uri="{FF2B5EF4-FFF2-40B4-BE49-F238E27FC236}">
                <a16:creationId xmlns:a16="http://schemas.microsoft.com/office/drawing/2014/main" id="{44BC7FB6-3F3E-05B0-164F-623C9285C2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51553" y="65039"/>
            <a:ext cx="812800" cy="812800"/>
          </a:xfrm>
          <a:prstGeom prst="rect">
            <a:avLst/>
          </a:prstGeom>
        </p:spPr>
      </p:pic>
    </p:spTree>
    <p:extLst>
      <p:ext uri="{BB962C8B-B14F-4D97-AF65-F5344CB8AC3E}">
        <p14:creationId xmlns:p14="http://schemas.microsoft.com/office/powerpoint/2010/main" val="145301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C764-29A5-5930-3715-221F85259B02}"/>
              </a:ext>
            </a:extLst>
          </p:cNvPr>
          <p:cNvSpPr>
            <a:spLocks noGrp="1"/>
          </p:cNvSpPr>
          <p:nvPr>
            <p:ph type="title"/>
          </p:nvPr>
        </p:nvSpPr>
        <p:spPr>
          <a:xfrm>
            <a:off x="-1" y="213557"/>
            <a:ext cx="7626652" cy="647577"/>
          </a:xfrm>
        </p:spPr>
        <p:txBody>
          <a:bodyPr>
            <a:normAutofit/>
          </a:bodyPr>
          <a:lstStyle/>
          <a:p>
            <a:r>
              <a:rPr lang="en-ES" dirty="0"/>
              <a:t>Experiencias en las vacaciones</a:t>
            </a:r>
          </a:p>
        </p:txBody>
      </p:sp>
      <p:sp>
        <p:nvSpPr>
          <p:cNvPr id="8" name="Rounded Rectangle 11">
            <a:extLst>
              <a:ext uri="{FF2B5EF4-FFF2-40B4-BE49-F238E27FC236}">
                <a16:creationId xmlns:a16="http://schemas.microsoft.com/office/drawing/2014/main" id="{14508201-39F6-C1E8-2CBD-B1EB9A7134BC}"/>
              </a:ext>
            </a:extLst>
          </p:cNvPr>
          <p:cNvSpPr/>
          <p:nvPr/>
        </p:nvSpPr>
        <p:spPr>
          <a:xfrm>
            <a:off x="9922213" y="258167"/>
            <a:ext cx="2005931" cy="360742"/>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2" name="TextBox 11">
            <a:extLst>
              <a:ext uri="{FF2B5EF4-FFF2-40B4-BE49-F238E27FC236}">
                <a16:creationId xmlns:a16="http://schemas.microsoft.com/office/drawing/2014/main" id="{F5A0A1C1-8D75-967D-866B-F84C9C55FF3B}"/>
              </a:ext>
            </a:extLst>
          </p:cNvPr>
          <p:cNvSpPr txBox="1"/>
          <p:nvPr/>
        </p:nvSpPr>
        <p:spPr>
          <a:xfrm>
            <a:off x="144231" y="1771626"/>
            <a:ext cx="9318424" cy="707886"/>
          </a:xfrm>
          <a:prstGeom prst="rect">
            <a:avLst/>
          </a:prstGeom>
          <a:noFill/>
        </p:spPr>
        <p:txBody>
          <a:bodyPr wrap="square" rtlCol="0">
            <a:spAutoFit/>
          </a:bodyPr>
          <a:lstStyle/>
          <a:p>
            <a:r>
              <a:rPr lang="en-GB" sz="2000" dirty="0"/>
              <a:t>-</a:t>
            </a:r>
            <a:r>
              <a:rPr lang="en-ES" sz="2000" dirty="0"/>
              <a:t>¡Sí, pasé un buen verano! Viajé a Gandía, una ciudad</a:t>
            </a:r>
            <a:r>
              <a:rPr lang="en-GB" sz="2000" dirty="0"/>
              <a:t> </a:t>
            </a:r>
            <a:r>
              <a:rPr lang="en-GB" sz="2000" dirty="0" err="1"/>
              <a:t>linda</a:t>
            </a:r>
            <a:r>
              <a:rPr lang="en-ES" sz="2000" dirty="0"/>
              <a:t> en la costa de</a:t>
            </a:r>
            <a:r>
              <a:rPr lang="en-GB" sz="2000" dirty="0"/>
              <a:t> </a:t>
            </a:r>
            <a:r>
              <a:rPr lang="en-ES" sz="2000" dirty="0"/>
              <a:t>Valencia. Una amiga me invitó a pasar unos días allí con su familia.  </a:t>
            </a:r>
          </a:p>
        </p:txBody>
      </p:sp>
      <p:sp>
        <p:nvSpPr>
          <p:cNvPr id="14" name="TextBox 13">
            <a:extLst>
              <a:ext uri="{FF2B5EF4-FFF2-40B4-BE49-F238E27FC236}">
                <a16:creationId xmlns:a16="http://schemas.microsoft.com/office/drawing/2014/main" id="{E3C109D7-D876-9281-2178-B736CEDB1CE0}"/>
              </a:ext>
            </a:extLst>
          </p:cNvPr>
          <p:cNvSpPr txBox="1"/>
          <p:nvPr/>
        </p:nvSpPr>
        <p:spPr>
          <a:xfrm>
            <a:off x="160560" y="1452870"/>
            <a:ext cx="9906171" cy="400110"/>
          </a:xfrm>
          <a:prstGeom prst="rect">
            <a:avLst/>
          </a:prstGeom>
          <a:noFill/>
        </p:spPr>
        <p:txBody>
          <a:bodyPr wrap="square" rtlCol="0">
            <a:spAutoFit/>
          </a:bodyPr>
          <a:lstStyle/>
          <a:p>
            <a:r>
              <a:rPr lang="en-GB" sz="2000" b="1" dirty="0"/>
              <a:t>-</a:t>
            </a:r>
            <a:r>
              <a:rPr lang="en-ES" sz="2000" b="1" dirty="0"/>
              <a:t>Lucía, ¿cómo estás? ¿disfrutaste las vacaciones?</a:t>
            </a:r>
          </a:p>
        </p:txBody>
      </p:sp>
      <p:sp>
        <p:nvSpPr>
          <p:cNvPr id="15" name="TextBox 14">
            <a:extLst>
              <a:ext uri="{FF2B5EF4-FFF2-40B4-BE49-F238E27FC236}">
                <a16:creationId xmlns:a16="http://schemas.microsoft.com/office/drawing/2014/main" id="{33F93D3A-E1E5-6A67-EDC3-B99C9A265A36}"/>
              </a:ext>
            </a:extLst>
          </p:cNvPr>
          <p:cNvSpPr txBox="1"/>
          <p:nvPr/>
        </p:nvSpPr>
        <p:spPr>
          <a:xfrm>
            <a:off x="120711" y="2387856"/>
            <a:ext cx="9451172" cy="400110"/>
          </a:xfrm>
          <a:prstGeom prst="rect">
            <a:avLst/>
          </a:prstGeom>
          <a:noFill/>
        </p:spPr>
        <p:txBody>
          <a:bodyPr wrap="square" rtlCol="0">
            <a:spAutoFit/>
          </a:bodyPr>
          <a:lstStyle/>
          <a:p>
            <a:r>
              <a:rPr lang="en-GB" sz="2000" b="1" dirty="0"/>
              <a:t>-</a:t>
            </a:r>
            <a:r>
              <a:rPr lang="en-ES" sz="2000" b="1" dirty="0"/>
              <a:t>¡Qué suerte! ¿Sacaste alguna foto?</a:t>
            </a:r>
          </a:p>
        </p:txBody>
      </p:sp>
      <p:sp>
        <p:nvSpPr>
          <p:cNvPr id="16" name="TextBox 15">
            <a:extLst>
              <a:ext uri="{FF2B5EF4-FFF2-40B4-BE49-F238E27FC236}">
                <a16:creationId xmlns:a16="http://schemas.microsoft.com/office/drawing/2014/main" id="{E65A1621-C153-D080-B631-EA35BA8AF3AB}"/>
              </a:ext>
            </a:extLst>
          </p:cNvPr>
          <p:cNvSpPr txBox="1"/>
          <p:nvPr/>
        </p:nvSpPr>
        <p:spPr>
          <a:xfrm>
            <a:off x="144231" y="2677156"/>
            <a:ext cx="9723207" cy="1015663"/>
          </a:xfrm>
          <a:prstGeom prst="rect">
            <a:avLst/>
          </a:prstGeom>
          <a:noFill/>
        </p:spPr>
        <p:txBody>
          <a:bodyPr wrap="square" rtlCol="0">
            <a:spAutoFit/>
          </a:bodyPr>
          <a:lstStyle/>
          <a:p>
            <a:r>
              <a:rPr lang="en-GB" sz="2000" dirty="0"/>
              <a:t>-</a:t>
            </a:r>
            <a:r>
              <a:rPr lang="en-ES" sz="2000" dirty="0"/>
              <a:t>¡Saqué muchas fotos! Las publiqué en Instagram. Participé en algunas actividades durante las fiestas de verano. También practiqué algunos deportes en la playa: fútbol, voleyball… ¿Y tú visitaste algún sitio diferente? </a:t>
            </a:r>
          </a:p>
        </p:txBody>
      </p:sp>
      <p:sp>
        <p:nvSpPr>
          <p:cNvPr id="6" name="TextBox 5">
            <a:extLst>
              <a:ext uri="{FF2B5EF4-FFF2-40B4-BE49-F238E27FC236}">
                <a16:creationId xmlns:a16="http://schemas.microsoft.com/office/drawing/2014/main" id="{C4FEDBB3-BD02-F2AE-43D2-E4EE381E76BC}"/>
              </a:ext>
            </a:extLst>
          </p:cNvPr>
          <p:cNvSpPr txBox="1"/>
          <p:nvPr/>
        </p:nvSpPr>
        <p:spPr>
          <a:xfrm>
            <a:off x="120712" y="3619267"/>
            <a:ext cx="11819478" cy="1015663"/>
          </a:xfrm>
          <a:prstGeom prst="rect">
            <a:avLst/>
          </a:prstGeom>
          <a:noFill/>
        </p:spPr>
        <p:txBody>
          <a:bodyPr wrap="square" rtlCol="0">
            <a:spAutoFit/>
          </a:bodyPr>
          <a:lstStyle/>
          <a:p>
            <a:r>
              <a:rPr lang="en-GB" sz="2000" b="1" dirty="0"/>
              <a:t>-</a:t>
            </a:r>
            <a:r>
              <a:rPr lang="en-ES" sz="2000" b="1" dirty="0"/>
              <a:t>Pues sí, había un festival de música en Granada y </a:t>
            </a:r>
            <a:r>
              <a:rPr lang="en-GB" sz="2000" b="1" dirty="0"/>
              <a:t>mi amiga </a:t>
            </a:r>
            <a:r>
              <a:rPr lang="en-ES" sz="2000" b="1" dirty="0"/>
              <a:t>reserv</a:t>
            </a:r>
            <a:r>
              <a:rPr lang="en-GB" sz="2000" b="1" dirty="0"/>
              <a:t>ó</a:t>
            </a:r>
            <a:r>
              <a:rPr lang="en-ES" sz="2000" b="1" dirty="0"/>
              <a:t> un hotel </a:t>
            </a:r>
            <a:r>
              <a:rPr lang="en-GB" sz="2000" b="1" dirty="0" err="1"/>
              <a:t>en</a:t>
            </a:r>
            <a:r>
              <a:rPr lang="en-GB" sz="2000" b="1" dirty="0"/>
              <a:t> el </a:t>
            </a:r>
            <a:r>
              <a:rPr lang="en-GB" sz="2000" b="1" dirty="0" err="1"/>
              <a:t>centro</a:t>
            </a:r>
            <a:r>
              <a:rPr lang="en-ES" sz="2000" b="1" dirty="0"/>
              <a:t>.</a:t>
            </a:r>
            <a:r>
              <a:rPr lang="en-GB" sz="2000" b="1" dirty="0"/>
              <a:t> </a:t>
            </a:r>
            <a:r>
              <a:rPr lang="en-GB" sz="2000" b="1" dirty="0" err="1"/>
              <a:t>Había</a:t>
            </a:r>
            <a:r>
              <a:rPr lang="en-GB" sz="2000" b="1" dirty="0"/>
              <a:t> </a:t>
            </a:r>
            <a:r>
              <a:rPr lang="en-GB" sz="2000" b="1" dirty="0" err="1"/>
              <a:t>edificios</a:t>
            </a:r>
            <a:r>
              <a:rPr lang="en-GB" sz="2000" b="1" dirty="0"/>
              <a:t> </a:t>
            </a:r>
            <a:r>
              <a:rPr lang="en-GB" sz="2000" b="1" dirty="0" err="1"/>
              <a:t>muy</a:t>
            </a:r>
            <a:r>
              <a:rPr lang="en-GB" sz="2000" b="1" dirty="0"/>
              <a:t> bonitos de </a:t>
            </a:r>
            <a:r>
              <a:rPr lang="en-GB" sz="2000" b="1" dirty="0" err="1"/>
              <a:t>arquitectura</a:t>
            </a:r>
            <a:r>
              <a:rPr lang="en-GB" sz="2000" b="1" dirty="0"/>
              <a:t> </a:t>
            </a:r>
            <a:r>
              <a:rPr lang="en-GB" sz="2000" b="1" dirty="0" err="1"/>
              <a:t>árabe</a:t>
            </a:r>
            <a:r>
              <a:rPr lang="en-GB" sz="2000" b="1" dirty="0"/>
              <a:t> </a:t>
            </a:r>
            <a:r>
              <a:rPr lang="en-GB" sz="2000" b="1" dirty="0" err="1"/>
              <a:t>en</a:t>
            </a:r>
            <a:r>
              <a:rPr lang="en-GB" sz="2000" b="1" dirty="0"/>
              <a:t> </a:t>
            </a:r>
            <a:r>
              <a:rPr lang="en-GB" sz="2000" b="1" dirty="0" err="1"/>
              <a:t>su</a:t>
            </a:r>
            <a:r>
              <a:rPr lang="en-GB" sz="2000" b="1" dirty="0"/>
              <a:t> </a:t>
            </a:r>
            <a:r>
              <a:rPr lang="en-GB" sz="2000" b="1" dirty="0" err="1"/>
              <a:t>entorno</a:t>
            </a:r>
            <a:r>
              <a:rPr lang="en-GB" sz="2000" b="1" dirty="0"/>
              <a:t>.</a:t>
            </a:r>
            <a:r>
              <a:rPr lang="en-ES" sz="2000" b="1" dirty="0"/>
              <a:t> </a:t>
            </a:r>
            <a:r>
              <a:rPr lang="en-GB" sz="2000" b="1" dirty="0"/>
              <a:t>O</a:t>
            </a:r>
            <a:r>
              <a:rPr lang="en-ES" sz="2000" b="1" dirty="0"/>
              <a:t>rgani</a:t>
            </a:r>
            <a:r>
              <a:rPr lang="en-GB" sz="2000" b="1" dirty="0" err="1"/>
              <a:t>cé</a:t>
            </a:r>
            <a:r>
              <a:rPr lang="en-ES" sz="2000" b="1" dirty="0"/>
              <a:t> un buen plan: el primer día el festival, el segundo día de compras y el tercer día un museo. </a:t>
            </a:r>
          </a:p>
        </p:txBody>
      </p:sp>
      <p:sp>
        <p:nvSpPr>
          <p:cNvPr id="7" name="TextBox 6">
            <a:extLst>
              <a:ext uri="{FF2B5EF4-FFF2-40B4-BE49-F238E27FC236}">
                <a16:creationId xmlns:a16="http://schemas.microsoft.com/office/drawing/2014/main" id="{7F8148B5-8B5C-4989-DDD6-FFA7FBB8C160}"/>
              </a:ext>
            </a:extLst>
          </p:cNvPr>
          <p:cNvSpPr txBox="1"/>
          <p:nvPr/>
        </p:nvSpPr>
        <p:spPr>
          <a:xfrm>
            <a:off x="120710" y="4527621"/>
            <a:ext cx="4806169" cy="400110"/>
          </a:xfrm>
          <a:prstGeom prst="rect">
            <a:avLst/>
          </a:prstGeom>
          <a:noFill/>
        </p:spPr>
        <p:txBody>
          <a:bodyPr wrap="square" rtlCol="0">
            <a:spAutoFit/>
          </a:bodyPr>
          <a:lstStyle/>
          <a:p>
            <a:r>
              <a:rPr lang="en-GB" sz="2000" dirty="0"/>
              <a:t>-</a:t>
            </a:r>
            <a:r>
              <a:rPr lang="en-ES" sz="2000" dirty="0"/>
              <a:t>¡Un fin de semana </a:t>
            </a:r>
            <a:r>
              <a:rPr lang="en-GB" sz="2000" dirty="0" err="1"/>
              <a:t>maravilloso</a:t>
            </a:r>
            <a:r>
              <a:rPr lang="en-ES" sz="2000" dirty="0"/>
              <a:t>!</a:t>
            </a:r>
          </a:p>
        </p:txBody>
      </p:sp>
      <p:sp>
        <p:nvSpPr>
          <p:cNvPr id="17" name="TextBox 16">
            <a:extLst>
              <a:ext uri="{FF2B5EF4-FFF2-40B4-BE49-F238E27FC236}">
                <a16:creationId xmlns:a16="http://schemas.microsoft.com/office/drawing/2014/main" id="{F581379F-3393-39C8-A72D-93523DEE4E4F}"/>
              </a:ext>
            </a:extLst>
          </p:cNvPr>
          <p:cNvSpPr txBox="1"/>
          <p:nvPr/>
        </p:nvSpPr>
        <p:spPr>
          <a:xfrm>
            <a:off x="120711" y="4820422"/>
            <a:ext cx="8093123" cy="707886"/>
          </a:xfrm>
          <a:prstGeom prst="rect">
            <a:avLst/>
          </a:prstGeom>
          <a:noFill/>
        </p:spPr>
        <p:txBody>
          <a:bodyPr wrap="square" rtlCol="0">
            <a:spAutoFit/>
          </a:bodyPr>
          <a:lstStyle/>
          <a:p>
            <a:r>
              <a:rPr lang="en-GB" sz="2000" b="1" dirty="0"/>
              <a:t>-</a:t>
            </a:r>
            <a:r>
              <a:rPr lang="en-ES" sz="2000" b="1" dirty="0"/>
              <a:t>Sí, aunque pasé un mal rato: dejé mi móvil en algún lugar en el museo. Regresé, busqué por todas partes, pero ¡no lo encontré!</a:t>
            </a:r>
          </a:p>
        </p:txBody>
      </p:sp>
      <p:sp>
        <p:nvSpPr>
          <p:cNvPr id="18" name="TextBox 17">
            <a:extLst>
              <a:ext uri="{FF2B5EF4-FFF2-40B4-BE49-F238E27FC236}">
                <a16:creationId xmlns:a16="http://schemas.microsoft.com/office/drawing/2014/main" id="{79F2BDFB-57CA-8830-1532-6A187541A122}"/>
              </a:ext>
            </a:extLst>
          </p:cNvPr>
          <p:cNvSpPr txBox="1"/>
          <p:nvPr/>
        </p:nvSpPr>
        <p:spPr>
          <a:xfrm>
            <a:off x="120711" y="5420999"/>
            <a:ext cx="9884740" cy="400110"/>
          </a:xfrm>
          <a:prstGeom prst="rect">
            <a:avLst/>
          </a:prstGeom>
          <a:noFill/>
        </p:spPr>
        <p:txBody>
          <a:bodyPr wrap="square" rtlCol="0">
            <a:spAutoFit/>
          </a:bodyPr>
          <a:lstStyle/>
          <a:p>
            <a:r>
              <a:rPr lang="en-GB" sz="2000" dirty="0"/>
              <a:t>-</a:t>
            </a:r>
            <a:r>
              <a:rPr lang="en-ES" sz="2000" dirty="0"/>
              <a:t>¿Y qué pasó entonces?</a:t>
            </a:r>
          </a:p>
        </p:txBody>
      </p:sp>
      <p:sp>
        <p:nvSpPr>
          <p:cNvPr id="19" name="TextBox 18">
            <a:extLst>
              <a:ext uri="{FF2B5EF4-FFF2-40B4-BE49-F238E27FC236}">
                <a16:creationId xmlns:a16="http://schemas.microsoft.com/office/drawing/2014/main" id="{B7E175AD-2625-D4FD-FF92-6B27057FE33D}"/>
              </a:ext>
            </a:extLst>
          </p:cNvPr>
          <p:cNvSpPr txBox="1"/>
          <p:nvPr/>
        </p:nvSpPr>
        <p:spPr>
          <a:xfrm>
            <a:off x="120711" y="5713804"/>
            <a:ext cx="9801502" cy="707886"/>
          </a:xfrm>
          <a:prstGeom prst="rect">
            <a:avLst/>
          </a:prstGeom>
          <a:noFill/>
        </p:spPr>
        <p:txBody>
          <a:bodyPr wrap="square" rtlCol="0">
            <a:spAutoFit/>
          </a:bodyPr>
          <a:lstStyle/>
          <a:p>
            <a:r>
              <a:rPr lang="en-GB" sz="2000" b="1" dirty="0"/>
              <a:t>-</a:t>
            </a:r>
            <a:r>
              <a:rPr lang="en-ES" sz="2000" b="1" dirty="0"/>
              <a:t>Pues pensé en pedir un gran favor a mi amiga y usar </a:t>
            </a:r>
            <a:r>
              <a:rPr lang="en-GB" sz="2000" b="1" dirty="0"/>
              <a:t>el </a:t>
            </a:r>
            <a:r>
              <a:rPr lang="en-GB" sz="2000" b="1" dirty="0" err="1"/>
              <a:t>suyo</a:t>
            </a:r>
            <a:r>
              <a:rPr lang="en-GB" sz="2000" b="1" dirty="0"/>
              <a:t> </a:t>
            </a:r>
            <a:r>
              <a:rPr lang="en-ES" sz="2000" b="1" dirty="0"/>
              <a:t>todo el tiempo, pero al final compré uno barato. ¡En los viajes siempre hay algún problema!</a:t>
            </a:r>
          </a:p>
        </p:txBody>
      </p:sp>
      <p:sp>
        <p:nvSpPr>
          <p:cNvPr id="20" name="TextBox 19">
            <a:extLst>
              <a:ext uri="{FF2B5EF4-FFF2-40B4-BE49-F238E27FC236}">
                <a16:creationId xmlns:a16="http://schemas.microsoft.com/office/drawing/2014/main" id="{01DE08A0-E5EF-4E86-5E1A-367E3F7AE9E0}"/>
              </a:ext>
            </a:extLst>
          </p:cNvPr>
          <p:cNvSpPr txBox="1"/>
          <p:nvPr/>
        </p:nvSpPr>
        <p:spPr>
          <a:xfrm>
            <a:off x="120711" y="810236"/>
            <a:ext cx="10732967" cy="707886"/>
          </a:xfrm>
          <a:prstGeom prst="rect">
            <a:avLst/>
          </a:prstGeom>
          <a:noFill/>
        </p:spPr>
        <p:txBody>
          <a:bodyPr wrap="square" rtlCol="0">
            <a:spAutoFit/>
          </a:bodyPr>
          <a:lstStyle/>
          <a:p>
            <a:r>
              <a:rPr lang="en-GB" sz="2000" dirty="0"/>
              <a:t>Read the text.  Can you find all the </a:t>
            </a:r>
            <a:r>
              <a:rPr lang="en-GB" sz="2000" b="1" u="sng" dirty="0"/>
              <a:t>masculine</a:t>
            </a:r>
            <a:r>
              <a:rPr lang="en-GB" sz="2000" dirty="0"/>
              <a:t> </a:t>
            </a:r>
            <a:r>
              <a:rPr lang="en-GB" sz="2000" b="1" dirty="0"/>
              <a:t>prenominal adjectives </a:t>
            </a:r>
            <a:r>
              <a:rPr lang="en-GB" sz="2000" dirty="0"/>
              <a:t>in the text? How many forms of ‘</a:t>
            </a:r>
            <a:r>
              <a:rPr lang="en-GB" sz="2000" dirty="0" err="1"/>
              <a:t>alguno</a:t>
            </a:r>
            <a:r>
              <a:rPr lang="en-GB" sz="2000" dirty="0"/>
              <a:t>’ are used? Why? Which adjective does not follow the rule?</a:t>
            </a:r>
            <a:endParaRPr lang="en-ES" sz="2000" dirty="0"/>
          </a:p>
        </p:txBody>
      </p:sp>
      <p:sp>
        <p:nvSpPr>
          <p:cNvPr id="41" name="Speech Bubble: Rectangle with Corners Rounded 40">
            <a:extLst>
              <a:ext uri="{FF2B5EF4-FFF2-40B4-BE49-F238E27FC236}">
                <a16:creationId xmlns:a16="http://schemas.microsoft.com/office/drawing/2014/main" id="{90292828-6417-48B3-809E-0AF4E878DDDE}"/>
              </a:ext>
            </a:extLst>
          </p:cNvPr>
          <p:cNvSpPr/>
          <p:nvPr/>
        </p:nvSpPr>
        <p:spPr>
          <a:xfrm>
            <a:off x="9306475" y="1458476"/>
            <a:ext cx="2621670" cy="1642897"/>
          </a:xfrm>
          <a:prstGeom prst="wedgeRoundRectCallout">
            <a:avLst>
              <a:gd name="adj1" fmla="val -126706"/>
              <a:gd name="adj2" fmla="val 2939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Spanish speakers usually don’t use subject pronouns as the verb endings tell us who is doing the action.</a:t>
            </a:r>
          </a:p>
        </p:txBody>
      </p:sp>
      <p:pic>
        <p:nvPicPr>
          <p:cNvPr id="46" name="Picture 2" descr="Free photos of Sea">
            <a:extLst>
              <a:ext uri="{FF2B5EF4-FFF2-40B4-BE49-F238E27FC236}">
                <a16:creationId xmlns:a16="http://schemas.microsoft.com/office/drawing/2014/main" id="{942C3D4C-26F7-4685-85E8-1864B3B2040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4930" b="32325"/>
          <a:stretch/>
        </p:blipFill>
        <p:spPr bwMode="auto">
          <a:xfrm>
            <a:off x="9925468" y="4300969"/>
            <a:ext cx="2014722" cy="10717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1732B412-EA77-45FF-A343-8DA009B7A0EC}"/>
              </a:ext>
            </a:extLst>
          </p:cNvPr>
          <p:cNvSpPr txBox="1"/>
          <p:nvPr/>
        </p:nvSpPr>
        <p:spPr>
          <a:xfrm>
            <a:off x="10843227" y="4271869"/>
            <a:ext cx="1171905" cy="400110"/>
          </a:xfrm>
          <a:prstGeom prst="rect">
            <a:avLst/>
          </a:prstGeom>
          <a:noFill/>
        </p:spPr>
        <p:txBody>
          <a:bodyPr wrap="square" rtlCol="0">
            <a:spAutoFit/>
          </a:bodyPr>
          <a:lstStyle/>
          <a:p>
            <a:r>
              <a:rPr lang="en-GB" sz="2000" i="1" dirty="0" err="1">
                <a:solidFill>
                  <a:schemeClr val="bg1"/>
                </a:solidFill>
              </a:rPr>
              <a:t>Gandía</a:t>
            </a:r>
            <a:endParaRPr lang="en-ES" sz="2000" i="1" dirty="0">
              <a:solidFill>
                <a:schemeClr val="bg1"/>
              </a:solidFill>
            </a:endParaRPr>
          </a:p>
        </p:txBody>
      </p:sp>
      <p:pic>
        <p:nvPicPr>
          <p:cNvPr id="48" name="Picture 4" descr="Free photos of Granada">
            <a:extLst>
              <a:ext uri="{FF2B5EF4-FFF2-40B4-BE49-F238E27FC236}">
                <a16:creationId xmlns:a16="http://schemas.microsoft.com/office/drawing/2014/main" id="{78B53A22-729F-4250-9EF1-39220EB3885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826" t="4517" b="23366"/>
          <a:stretch/>
        </p:blipFill>
        <p:spPr bwMode="auto">
          <a:xfrm>
            <a:off x="9922213" y="5420998"/>
            <a:ext cx="2046784" cy="92659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BBC13FE-B914-4B32-8569-C290B91CB5F2}"/>
              </a:ext>
            </a:extLst>
          </p:cNvPr>
          <p:cNvSpPr txBox="1"/>
          <p:nvPr/>
        </p:nvSpPr>
        <p:spPr>
          <a:xfrm>
            <a:off x="10679678" y="5974729"/>
            <a:ext cx="1349118" cy="400110"/>
          </a:xfrm>
          <a:prstGeom prst="rect">
            <a:avLst/>
          </a:prstGeom>
          <a:noFill/>
        </p:spPr>
        <p:txBody>
          <a:bodyPr wrap="square" rtlCol="0">
            <a:spAutoFit/>
          </a:bodyPr>
          <a:lstStyle/>
          <a:p>
            <a:r>
              <a:rPr lang="en-GB" sz="2000" i="1" dirty="0">
                <a:solidFill>
                  <a:schemeClr val="bg1"/>
                </a:solidFill>
              </a:rPr>
              <a:t>Granada</a:t>
            </a:r>
            <a:endParaRPr lang="en-ES" sz="2000" i="1" dirty="0">
              <a:solidFill>
                <a:schemeClr val="bg1"/>
              </a:solidFill>
            </a:endParaRPr>
          </a:p>
        </p:txBody>
      </p:sp>
      <p:pic>
        <p:nvPicPr>
          <p:cNvPr id="3" name="Lucía, ¿cómo estás? full text.wav" descr="Lucía, ¿cómo estás? full text.wav">
            <a:hlinkClick r:id="" action="ppaction://media"/>
            <a:extLst>
              <a:ext uri="{FF2B5EF4-FFF2-40B4-BE49-F238E27FC236}">
                <a16:creationId xmlns:a16="http://schemas.microsoft.com/office/drawing/2014/main" id="{A1451590-AE52-1A45-7C04-C485CCA65E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51553" y="65039"/>
            <a:ext cx="812800" cy="812800"/>
          </a:xfrm>
          <a:prstGeom prst="rect">
            <a:avLst/>
          </a:prstGeom>
        </p:spPr>
      </p:pic>
    </p:spTree>
    <p:extLst>
      <p:ext uri="{BB962C8B-B14F-4D97-AF65-F5344CB8AC3E}">
        <p14:creationId xmlns:p14="http://schemas.microsoft.com/office/powerpoint/2010/main" val="161291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ola, llegué a Valencia el lunes full text Slide 4.wav" descr="Hola, llegué a Valencia el lunes full text Slide 4.wav">
            <a:hlinkClick r:id="" action="ppaction://media"/>
            <a:extLst>
              <a:ext uri="{FF2B5EF4-FFF2-40B4-BE49-F238E27FC236}">
                <a16:creationId xmlns:a16="http://schemas.microsoft.com/office/drawing/2014/main" id="{08FD0FC9-C7FC-B972-7624-044B7C2FB977}"/>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8997664" y="246607"/>
            <a:ext cx="812800" cy="812800"/>
          </a:xfrm>
        </p:spPr>
      </p:pic>
      <p:pic>
        <p:nvPicPr>
          <p:cNvPr id="9" name="Picture 4" descr="File:Mercat central interior.jpg">
            <a:extLst>
              <a:ext uri="{FF2B5EF4-FFF2-40B4-BE49-F238E27FC236}">
                <a16:creationId xmlns:a16="http://schemas.microsoft.com/office/drawing/2014/main" id="{DAC82E90-C493-4C08-A4C6-A27C9EA2BF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36157">
            <a:off x="7021738" y="2781665"/>
            <a:ext cx="2083067" cy="20325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3490872-2045-38CA-D07C-280E4B35F6A8}"/>
              </a:ext>
            </a:extLst>
          </p:cNvPr>
          <p:cNvSpPr>
            <a:spLocks noGrp="1"/>
          </p:cNvSpPr>
          <p:nvPr>
            <p:ph type="title"/>
          </p:nvPr>
        </p:nvSpPr>
        <p:spPr>
          <a:xfrm>
            <a:off x="263857" y="38289"/>
            <a:ext cx="8733807" cy="1001679"/>
          </a:xfrm>
        </p:spPr>
        <p:txBody>
          <a:bodyPr>
            <a:normAutofit/>
          </a:bodyPr>
          <a:lstStyle/>
          <a:p>
            <a:r>
              <a:rPr lang="en-GB" sz="2800" dirty="0" err="1"/>
              <a:t>Recibiste</a:t>
            </a:r>
            <a:r>
              <a:rPr lang="en-GB" sz="2800" dirty="0"/>
              <a:t> </a:t>
            </a:r>
            <a:r>
              <a:rPr lang="en-GB" sz="2800" dirty="0" err="1"/>
              <a:t>una</a:t>
            </a:r>
            <a:r>
              <a:rPr lang="en-GB" sz="2800" dirty="0"/>
              <a:t> postal* de </a:t>
            </a:r>
            <a:r>
              <a:rPr lang="en-GB" sz="2800" dirty="0" err="1"/>
              <a:t>tu</a:t>
            </a:r>
            <a:r>
              <a:rPr lang="en-GB" sz="2800" dirty="0"/>
              <a:t> amigo. Lee la postal. </a:t>
            </a:r>
            <a:endParaRPr lang="en-ES" sz="2800" dirty="0"/>
          </a:p>
        </p:txBody>
      </p:sp>
      <p:sp>
        <p:nvSpPr>
          <p:cNvPr id="4" name="Rounded Rectangle 11">
            <a:extLst>
              <a:ext uri="{FF2B5EF4-FFF2-40B4-BE49-F238E27FC236}">
                <a16:creationId xmlns:a16="http://schemas.microsoft.com/office/drawing/2014/main" id="{5D8C9589-59F6-FE8E-CEF8-326AD17D6093}"/>
              </a:ext>
            </a:extLst>
          </p:cNvPr>
          <p:cNvSpPr/>
          <p:nvPr/>
        </p:nvSpPr>
        <p:spPr>
          <a:xfrm>
            <a:off x="10210800" y="258166"/>
            <a:ext cx="17173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vocabulario</a:t>
            </a:r>
            <a:endParaRPr lang="en-GB" sz="2000" b="1" dirty="0">
              <a:solidFill>
                <a:prstClr val="white"/>
              </a:solidFill>
              <a:latin typeface="Century Gothic" panose="020B0502020202020204" pitchFamily="34" charset="0"/>
            </a:endParaRPr>
          </a:p>
        </p:txBody>
      </p:sp>
      <p:pic>
        <p:nvPicPr>
          <p:cNvPr id="1026" name="Picture 2" descr="Spain, Value, Bell Tower, Miguelete">
            <a:extLst>
              <a:ext uri="{FF2B5EF4-FFF2-40B4-BE49-F238E27FC236}">
                <a16:creationId xmlns:a16="http://schemas.microsoft.com/office/drawing/2014/main" id="{C8103388-3DBF-4494-ACE3-A32AA1AA594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803" t="-1269" r="28894" b="7475"/>
          <a:stretch/>
        </p:blipFill>
        <p:spPr bwMode="auto">
          <a:xfrm rot="390043">
            <a:off x="7337105" y="1158035"/>
            <a:ext cx="1985237" cy="21078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ople on beach during daytime">
            <a:extLst>
              <a:ext uri="{FF2B5EF4-FFF2-40B4-BE49-F238E27FC236}">
                <a16:creationId xmlns:a16="http://schemas.microsoft.com/office/drawing/2014/main" id="{9041B8CC-8F0B-43F7-A280-F29825D06D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372699">
            <a:off x="9296219" y="1439000"/>
            <a:ext cx="2580666" cy="19400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alencia, Spain, Calatrava, Sunset">
            <a:extLst>
              <a:ext uri="{FF2B5EF4-FFF2-40B4-BE49-F238E27FC236}">
                <a16:creationId xmlns:a16="http://schemas.microsoft.com/office/drawing/2014/main" id="{ECC57D25-2E83-426C-BDD1-DC8B03C7BB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40334">
            <a:off x="9073329" y="3319931"/>
            <a:ext cx="2609065" cy="1722095"/>
          </a:xfrm>
          <a:prstGeom prst="rect">
            <a:avLst/>
          </a:prstGeom>
          <a:noFill/>
          <a:extLst>
            <a:ext uri="{909E8E84-426E-40DD-AFC4-6F175D3DCCD1}">
              <a14:hiddenFill xmlns:a14="http://schemas.microsoft.com/office/drawing/2010/main">
                <a:solidFill>
                  <a:srgbClr val="FFFFFF"/>
                </a:solidFill>
              </a14:hiddenFill>
            </a:ext>
          </a:extLst>
        </p:spPr>
      </p:pic>
      <p:sp>
        <p:nvSpPr>
          <p:cNvPr id="22" name="Content Placeholder 2">
            <a:extLst>
              <a:ext uri="{FF2B5EF4-FFF2-40B4-BE49-F238E27FC236}">
                <a16:creationId xmlns:a16="http://schemas.microsoft.com/office/drawing/2014/main" id="{A22E73E8-34F3-49A5-98D9-8571EB8E62B0}"/>
              </a:ext>
            </a:extLst>
          </p:cNvPr>
          <p:cNvSpPr txBox="1">
            <a:spLocks/>
          </p:cNvSpPr>
          <p:nvPr/>
        </p:nvSpPr>
        <p:spPr>
          <a:xfrm>
            <a:off x="308917" y="829016"/>
            <a:ext cx="7119337" cy="5466099"/>
          </a:xfrm>
          <a:prstGeom prst="rect">
            <a:avLst/>
          </a:prstGeom>
          <a:ln w="57150"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nSpc>
                <a:spcPct val="170000"/>
              </a:lnSpc>
            </a:pPr>
            <a:r>
              <a:rPr lang="en-GB" sz="2000" i="1" dirty="0"/>
              <a:t>¡Hola!</a:t>
            </a:r>
          </a:p>
          <a:p>
            <a:pPr>
              <a:lnSpc>
                <a:spcPct val="170000"/>
              </a:lnSpc>
            </a:pPr>
            <a:r>
              <a:rPr lang="en-GB" sz="2000" i="1" dirty="0" err="1"/>
              <a:t>Lle</a:t>
            </a:r>
            <a:r>
              <a:rPr lang="en-GB" sz="2000" b="1" i="1" dirty="0" err="1"/>
              <a:t>gué</a:t>
            </a:r>
            <a:r>
              <a:rPr lang="en-GB" sz="2000" i="1" dirty="0"/>
              <a:t> a Valencia el lunes. </a:t>
            </a:r>
            <a:r>
              <a:rPr lang="en-GB" sz="2000" b="1" i="1" dirty="0" err="1"/>
              <a:t>Ge</a:t>
            </a:r>
            <a:r>
              <a:rPr lang="en-GB" sz="2000" i="1" dirty="0" err="1"/>
              <a:t>neralmente</a:t>
            </a:r>
            <a:r>
              <a:rPr lang="en-GB" sz="2000" i="1" dirty="0"/>
              <a:t> </a:t>
            </a:r>
            <a:r>
              <a:rPr lang="en-GB" sz="2000" i="1" dirty="0" err="1"/>
              <a:t>hace</a:t>
            </a:r>
            <a:r>
              <a:rPr lang="en-GB" sz="2000" i="1" dirty="0"/>
              <a:t> </a:t>
            </a:r>
            <a:r>
              <a:rPr lang="en-GB" sz="2000" i="1" dirty="0" err="1"/>
              <a:t>calor</a:t>
            </a:r>
            <a:r>
              <a:rPr lang="en-GB" sz="2000" i="1" dirty="0"/>
              <a:t>. Mi </a:t>
            </a:r>
            <a:r>
              <a:rPr lang="en-GB" sz="2000" i="1" dirty="0" err="1"/>
              <a:t>apartamento</a:t>
            </a:r>
            <a:r>
              <a:rPr lang="en-GB" sz="2000" i="1" dirty="0"/>
              <a:t> es </a:t>
            </a:r>
            <a:r>
              <a:rPr lang="en-GB" sz="2000" b="1" i="1" dirty="0"/>
              <a:t>ge</a:t>
            </a:r>
            <a:r>
              <a:rPr lang="en-GB" sz="2000" i="1" dirty="0"/>
              <a:t>nial.  Tiene una vista </a:t>
            </a:r>
            <a:r>
              <a:rPr lang="en-GB" sz="2000" i="1" dirty="0" err="1"/>
              <a:t>bonita</a:t>
            </a:r>
            <a:r>
              <a:rPr lang="en-GB" sz="2000" i="1" dirty="0"/>
              <a:t> de la </a:t>
            </a:r>
            <a:r>
              <a:rPr lang="en-GB" sz="2000" i="1" dirty="0" err="1"/>
              <a:t>catedral</a:t>
            </a:r>
            <a:r>
              <a:rPr lang="en-GB" sz="2000" i="1" dirty="0"/>
              <a:t> y la </a:t>
            </a:r>
            <a:r>
              <a:rPr lang="en-GB" sz="2000" i="1" dirty="0" err="1"/>
              <a:t>torre</a:t>
            </a:r>
            <a:r>
              <a:rPr lang="en-GB" sz="2000" i="1" dirty="0"/>
              <a:t> </a:t>
            </a:r>
            <a:r>
              <a:rPr lang="en-GB" sz="2000" i="1" dirty="0" err="1"/>
              <a:t>Mi</a:t>
            </a:r>
            <a:r>
              <a:rPr lang="en-GB" sz="2000" b="1" i="1" dirty="0" err="1"/>
              <a:t>gue</a:t>
            </a:r>
            <a:r>
              <a:rPr lang="en-GB" sz="2000" i="1" dirty="0" err="1"/>
              <a:t>lete</a:t>
            </a:r>
            <a:r>
              <a:rPr lang="en-GB" sz="2000" i="1" dirty="0"/>
              <a:t> (la </a:t>
            </a:r>
            <a:r>
              <a:rPr lang="en-GB" sz="2000" i="1" dirty="0" err="1"/>
              <a:t>primera</a:t>
            </a:r>
            <a:r>
              <a:rPr lang="en-GB" sz="2000" i="1" dirty="0"/>
              <a:t> ima</a:t>
            </a:r>
            <a:r>
              <a:rPr lang="en-GB" sz="2000" b="1" i="1" dirty="0"/>
              <a:t>ge</a:t>
            </a:r>
            <a:r>
              <a:rPr lang="en-GB" sz="2000" i="1" dirty="0"/>
              <a:t>n). Ayer </a:t>
            </a:r>
            <a:r>
              <a:rPr lang="en-GB" sz="2000" i="1" dirty="0" err="1"/>
              <a:t>visité</a:t>
            </a:r>
            <a:r>
              <a:rPr lang="en-GB" sz="2000" i="1" dirty="0"/>
              <a:t> el </a:t>
            </a:r>
            <a:r>
              <a:rPr lang="en-GB" sz="2000" i="1" dirty="0" err="1"/>
              <a:t>museo</a:t>
            </a:r>
            <a:r>
              <a:rPr lang="en-GB" sz="2000" i="1" dirty="0"/>
              <a:t> de las </a:t>
            </a:r>
            <a:r>
              <a:rPr lang="en-GB" sz="2000" i="1" dirty="0" err="1"/>
              <a:t>ciencias</a:t>
            </a:r>
            <a:r>
              <a:rPr lang="en-GB" sz="2000" i="1" dirty="0"/>
              <a:t> (la </a:t>
            </a:r>
            <a:r>
              <a:rPr lang="en-GB" sz="2000" i="1" dirty="0" err="1"/>
              <a:t>última</a:t>
            </a:r>
            <a:r>
              <a:rPr lang="en-GB" sz="2000" i="1" dirty="0"/>
              <a:t> ima</a:t>
            </a:r>
            <a:r>
              <a:rPr lang="en-GB" sz="2000" b="1" i="1" dirty="0"/>
              <a:t>ge</a:t>
            </a:r>
            <a:r>
              <a:rPr lang="en-GB" sz="2000" i="1" dirty="0"/>
              <a:t>n) y </a:t>
            </a:r>
            <a:r>
              <a:rPr lang="en-GB" sz="2000" i="1" dirty="0" err="1"/>
              <a:t>luego</a:t>
            </a:r>
            <a:r>
              <a:rPr lang="en-GB" sz="2000" i="1" dirty="0"/>
              <a:t> </a:t>
            </a:r>
            <a:r>
              <a:rPr lang="en-GB" sz="2000" i="1" dirty="0" err="1"/>
              <a:t>jug</a:t>
            </a:r>
            <a:r>
              <a:rPr lang="en-GB" sz="2000" b="1" i="1" dirty="0" err="1"/>
              <a:t>ué</a:t>
            </a:r>
            <a:r>
              <a:rPr lang="en-GB" sz="2000" i="1" dirty="0"/>
              <a:t> a </a:t>
            </a:r>
            <a:r>
              <a:rPr lang="en-GB" sz="2000" i="1" dirty="0" err="1"/>
              <a:t>fútbol</a:t>
            </a:r>
            <a:r>
              <a:rPr lang="en-GB" sz="2000" i="1" dirty="0"/>
              <a:t> </a:t>
            </a:r>
            <a:r>
              <a:rPr lang="en-GB" sz="2000" i="1" dirty="0" err="1"/>
              <a:t>en</a:t>
            </a:r>
            <a:r>
              <a:rPr lang="en-GB" sz="2000" i="1" dirty="0"/>
              <a:t> la playa Las Arenas. </a:t>
            </a:r>
            <a:r>
              <a:rPr lang="en-GB" sz="2000" i="1" dirty="0" err="1"/>
              <a:t>Había</a:t>
            </a:r>
            <a:r>
              <a:rPr lang="en-GB" sz="2000" i="1" dirty="0"/>
              <a:t> </a:t>
            </a:r>
            <a:r>
              <a:rPr lang="en-GB" sz="2000" i="1" dirty="0" err="1"/>
              <a:t>mucha</a:t>
            </a:r>
            <a:r>
              <a:rPr lang="en-GB" sz="2000" i="1" dirty="0"/>
              <a:t> </a:t>
            </a:r>
            <a:r>
              <a:rPr lang="en-GB" sz="2000" b="1" i="1" dirty="0" err="1"/>
              <a:t>ge</a:t>
            </a:r>
            <a:r>
              <a:rPr lang="en-GB" sz="2000" i="1" dirty="0" err="1"/>
              <a:t>nte</a:t>
            </a:r>
            <a:r>
              <a:rPr lang="en-GB" sz="2000" i="1" dirty="0"/>
              <a:t>. </a:t>
            </a:r>
            <a:r>
              <a:rPr lang="en-GB" sz="2000" i="1" dirty="0" err="1"/>
              <a:t>Probé</a:t>
            </a:r>
            <a:r>
              <a:rPr lang="en-GB" sz="2000" i="1" dirty="0"/>
              <a:t> la paella </a:t>
            </a:r>
            <a:r>
              <a:rPr lang="en-GB" sz="2000" i="1" dirty="0" err="1"/>
              <a:t>valenciana</a:t>
            </a:r>
            <a:r>
              <a:rPr lang="en-GB" sz="2000" i="1" dirty="0"/>
              <a:t>. Por la </a:t>
            </a:r>
            <a:r>
              <a:rPr lang="en-GB" sz="2000" i="1" dirty="0" err="1"/>
              <a:t>mañana</a:t>
            </a:r>
            <a:r>
              <a:rPr lang="en-GB" sz="2000" i="1" dirty="0"/>
              <a:t> </a:t>
            </a:r>
            <a:r>
              <a:rPr lang="en-GB" sz="2000" i="1" dirty="0" err="1"/>
              <a:t>fui</a:t>
            </a:r>
            <a:r>
              <a:rPr lang="en-GB" sz="2000" i="1" dirty="0"/>
              <a:t> a </a:t>
            </a:r>
            <a:r>
              <a:rPr lang="en-GB" sz="2000" i="1" dirty="0" err="1"/>
              <a:t>reco</a:t>
            </a:r>
            <a:r>
              <a:rPr lang="en-GB" sz="2000" b="1" i="1" dirty="0" err="1"/>
              <a:t>ge</a:t>
            </a:r>
            <a:r>
              <a:rPr lang="en-GB" sz="2000" i="1" dirty="0" err="1"/>
              <a:t>r</a:t>
            </a:r>
            <a:r>
              <a:rPr lang="en-GB" sz="2000" i="1" dirty="0"/>
              <a:t> </a:t>
            </a:r>
            <a:r>
              <a:rPr lang="en-GB" sz="2000" i="1" dirty="0" err="1"/>
              <a:t>naranjas</a:t>
            </a:r>
            <a:r>
              <a:rPr lang="en-GB" sz="2000" i="1" dirty="0"/>
              <a:t> con Jor</a:t>
            </a:r>
            <a:r>
              <a:rPr lang="en-GB" sz="2000" b="1" i="1" dirty="0"/>
              <a:t>ge. </a:t>
            </a:r>
            <a:r>
              <a:rPr lang="en-GB" sz="2000" i="1" dirty="0" err="1"/>
              <a:t>Depués</a:t>
            </a:r>
            <a:r>
              <a:rPr lang="en-GB" sz="2000" i="1" dirty="0"/>
              <a:t> le </a:t>
            </a:r>
            <a:r>
              <a:rPr lang="en-GB" sz="2000" i="1" dirty="0" err="1"/>
              <a:t>pa</a:t>
            </a:r>
            <a:r>
              <a:rPr lang="en-GB" sz="2000" b="1" i="1" dirty="0" err="1"/>
              <a:t>gué</a:t>
            </a:r>
            <a:r>
              <a:rPr lang="en-GB" sz="2000" i="1" dirty="0"/>
              <a:t> una horchata* </a:t>
            </a:r>
            <a:r>
              <a:rPr lang="en-GB" sz="2000" i="1" dirty="0" err="1"/>
              <a:t>en</a:t>
            </a:r>
            <a:r>
              <a:rPr lang="en-GB" sz="2000" i="1" dirty="0"/>
              <a:t> </a:t>
            </a:r>
            <a:r>
              <a:rPr lang="en-GB" sz="2000" i="1" dirty="0" err="1"/>
              <a:t>el</a:t>
            </a:r>
            <a:r>
              <a:rPr lang="en-GB" sz="2000" i="1" dirty="0"/>
              <a:t> Mercado Central.  </a:t>
            </a:r>
          </a:p>
          <a:p>
            <a:pPr>
              <a:lnSpc>
                <a:spcPct val="170000"/>
              </a:lnSpc>
            </a:pPr>
            <a:r>
              <a:rPr lang="en-GB" sz="2000" i="1" dirty="0"/>
              <a:t>¡Hasta pronto!</a:t>
            </a:r>
            <a:endParaRPr lang="en-ES" sz="2000" i="1" dirty="0"/>
          </a:p>
        </p:txBody>
      </p:sp>
      <p:pic>
        <p:nvPicPr>
          <p:cNvPr id="1032" name="Picture 8" descr="Orange, Vector, Fruit, Citrus, Food">
            <a:extLst>
              <a:ext uri="{FF2B5EF4-FFF2-40B4-BE49-F238E27FC236}">
                <a16:creationId xmlns:a16="http://schemas.microsoft.com/office/drawing/2014/main" id="{D623377A-FF9E-4BCF-9987-5B680DBF19C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918055">
            <a:off x="8616675" y="2757244"/>
            <a:ext cx="1080621" cy="9641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7F0963-77AC-4D3E-8CC3-05C89047043F}"/>
              </a:ext>
            </a:extLst>
          </p:cNvPr>
          <p:cNvSpPr txBox="1"/>
          <p:nvPr/>
        </p:nvSpPr>
        <p:spPr>
          <a:xfrm rot="380094">
            <a:off x="8573503" y="3004482"/>
            <a:ext cx="1176544" cy="405954"/>
          </a:xfrm>
          <a:prstGeom prst="rect">
            <a:avLst/>
          </a:prstGeom>
          <a:solidFill>
            <a:schemeClr val="bg1"/>
          </a:solidFill>
          <a:ln>
            <a:solidFill>
              <a:schemeClr val="tx1"/>
            </a:solidFill>
          </a:ln>
        </p:spPr>
        <p:txBody>
          <a:bodyPr wrap="square" rtlCol="0">
            <a:spAutoFit/>
          </a:bodyPr>
          <a:lstStyle/>
          <a:p>
            <a:pPr algn="ctr"/>
            <a:r>
              <a:rPr lang="en-GB" sz="2000" dirty="0">
                <a:latin typeface="Berlin Sans FB Demi" panose="020E0802020502020306" pitchFamily="34" charset="0"/>
              </a:rPr>
              <a:t>Valencia</a:t>
            </a:r>
          </a:p>
        </p:txBody>
      </p:sp>
      <p:sp>
        <p:nvSpPr>
          <p:cNvPr id="8" name="TextBox 7">
            <a:extLst>
              <a:ext uri="{FF2B5EF4-FFF2-40B4-BE49-F238E27FC236}">
                <a16:creationId xmlns:a16="http://schemas.microsoft.com/office/drawing/2014/main" id="{6E4B9330-F31F-4698-94B2-2B98072CABFC}"/>
              </a:ext>
            </a:extLst>
          </p:cNvPr>
          <p:cNvSpPr txBox="1"/>
          <p:nvPr/>
        </p:nvSpPr>
        <p:spPr>
          <a:xfrm>
            <a:off x="8536824" y="5173579"/>
            <a:ext cx="3662727" cy="1200329"/>
          </a:xfrm>
          <a:prstGeom prst="rect">
            <a:avLst/>
          </a:prstGeom>
          <a:noFill/>
        </p:spPr>
        <p:txBody>
          <a:bodyPr wrap="square" rtlCol="0">
            <a:spAutoFit/>
          </a:bodyPr>
          <a:lstStyle/>
          <a:p>
            <a:r>
              <a:rPr lang="en-GB" dirty="0"/>
              <a:t>*la postal = postcard</a:t>
            </a:r>
          </a:p>
          <a:p>
            <a:r>
              <a:rPr lang="en-GB" dirty="0"/>
              <a:t>*la horchata = typical Valencian drink made with tiger nuts.</a:t>
            </a:r>
          </a:p>
        </p:txBody>
      </p:sp>
      <p:pic>
        <p:nvPicPr>
          <p:cNvPr id="10" name="Picture 6" descr="File:Horchata (8508343768).jpg">
            <a:extLst>
              <a:ext uri="{FF2B5EF4-FFF2-40B4-BE49-F238E27FC236}">
                <a16:creationId xmlns:a16="http://schemas.microsoft.com/office/drawing/2014/main" id="{19187AFA-5F04-40E8-AD4E-009DCEAB346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4535" t="20279" r="26908" b="2406"/>
          <a:stretch/>
        </p:blipFill>
        <p:spPr bwMode="auto">
          <a:xfrm>
            <a:off x="7486755" y="4911796"/>
            <a:ext cx="991568"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20169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C764-29A5-5930-3715-221F85259B02}"/>
              </a:ext>
            </a:extLst>
          </p:cNvPr>
          <p:cNvSpPr>
            <a:spLocks noGrp="1"/>
          </p:cNvSpPr>
          <p:nvPr>
            <p:ph type="title"/>
          </p:nvPr>
        </p:nvSpPr>
        <p:spPr>
          <a:xfrm>
            <a:off x="-1" y="213557"/>
            <a:ext cx="7626652" cy="647577"/>
          </a:xfrm>
        </p:spPr>
        <p:txBody>
          <a:bodyPr>
            <a:normAutofit/>
          </a:bodyPr>
          <a:lstStyle/>
          <a:p>
            <a:r>
              <a:rPr lang="en-ES" dirty="0"/>
              <a:t>Experiencias en las vacaciones</a:t>
            </a:r>
          </a:p>
        </p:txBody>
      </p:sp>
      <p:sp>
        <p:nvSpPr>
          <p:cNvPr id="8" name="Rounded Rectangle 11">
            <a:extLst>
              <a:ext uri="{FF2B5EF4-FFF2-40B4-BE49-F238E27FC236}">
                <a16:creationId xmlns:a16="http://schemas.microsoft.com/office/drawing/2014/main" id="{14508201-39F6-C1E8-2CBD-B1EB9A7134BC}"/>
              </a:ext>
            </a:extLst>
          </p:cNvPr>
          <p:cNvSpPr/>
          <p:nvPr/>
        </p:nvSpPr>
        <p:spPr>
          <a:xfrm>
            <a:off x="9922213" y="258167"/>
            <a:ext cx="2005931" cy="360742"/>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2" name="TextBox 11">
            <a:extLst>
              <a:ext uri="{FF2B5EF4-FFF2-40B4-BE49-F238E27FC236}">
                <a16:creationId xmlns:a16="http://schemas.microsoft.com/office/drawing/2014/main" id="{F5A0A1C1-8D75-967D-866B-F84C9C55FF3B}"/>
              </a:ext>
            </a:extLst>
          </p:cNvPr>
          <p:cNvSpPr txBox="1"/>
          <p:nvPr/>
        </p:nvSpPr>
        <p:spPr>
          <a:xfrm>
            <a:off x="144231" y="1619221"/>
            <a:ext cx="9357449" cy="707886"/>
          </a:xfrm>
          <a:prstGeom prst="rect">
            <a:avLst/>
          </a:prstGeom>
          <a:noFill/>
        </p:spPr>
        <p:txBody>
          <a:bodyPr wrap="square" rtlCol="0">
            <a:spAutoFit/>
          </a:bodyPr>
          <a:lstStyle/>
          <a:p>
            <a:r>
              <a:rPr lang="en-GB" sz="2000" dirty="0"/>
              <a:t>-</a:t>
            </a:r>
            <a:r>
              <a:rPr lang="en-ES" sz="2000" dirty="0"/>
              <a:t>¡Sí, pasé un buen verano! Viajé a Gandía, una ciudad </a:t>
            </a:r>
            <a:r>
              <a:rPr lang="en-GB" sz="2000" dirty="0"/>
              <a:t>genial </a:t>
            </a:r>
            <a:r>
              <a:rPr lang="en-ES" sz="2000" dirty="0"/>
              <a:t>en la costa de</a:t>
            </a:r>
            <a:r>
              <a:rPr lang="en-GB" sz="2000" dirty="0"/>
              <a:t> </a:t>
            </a:r>
            <a:r>
              <a:rPr lang="en-ES" sz="2000" dirty="0"/>
              <a:t>Valencia. Una amiga me invitó a pasar unos días allí con su familia.  </a:t>
            </a:r>
          </a:p>
        </p:txBody>
      </p:sp>
      <p:sp>
        <p:nvSpPr>
          <p:cNvPr id="14" name="TextBox 13">
            <a:extLst>
              <a:ext uri="{FF2B5EF4-FFF2-40B4-BE49-F238E27FC236}">
                <a16:creationId xmlns:a16="http://schemas.microsoft.com/office/drawing/2014/main" id="{E3C109D7-D876-9281-2178-B736CEDB1CE0}"/>
              </a:ext>
            </a:extLst>
          </p:cNvPr>
          <p:cNvSpPr txBox="1"/>
          <p:nvPr/>
        </p:nvSpPr>
        <p:spPr>
          <a:xfrm>
            <a:off x="160560" y="1300465"/>
            <a:ext cx="9906171" cy="400110"/>
          </a:xfrm>
          <a:prstGeom prst="rect">
            <a:avLst/>
          </a:prstGeom>
          <a:noFill/>
        </p:spPr>
        <p:txBody>
          <a:bodyPr wrap="square" rtlCol="0">
            <a:spAutoFit/>
          </a:bodyPr>
          <a:lstStyle/>
          <a:p>
            <a:r>
              <a:rPr lang="en-GB" sz="2000" b="1" dirty="0"/>
              <a:t>-</a:t>
            </a:r>
            <a:r>
              <a:rPr lang="en-ES" sz="2000" b="1" dirty="0"/>
              <a:t>Lucía, ¿cómo estás? ¿disfrutaste las vacaciones?</a:t>
            </a:r>
          </a:p>
        </p:txBody>
      </p:sp>
      <p:sp>
        <p:nvSpPr>
          <p:cNvPr id="15" name="TextBox 14">
            <a:extLst>
              <a:ext uri="{FF2B5EF4-FFF2-40B4-BE49-F238E27FC236}">
                <a16:creationId xmlns:a16="http://schemas.microsoft.com/office/drawing/2014/main" id="{33F93D3A-E1E5-6A67-EDC3-B99C9A265A36}"/>
              </a:ext>
            </a:extLst>
          </p:cNvPr>
          <p:cNvSpPr txBox="1"/>
          <p:nvPr/>
        </p:nvSpPr>
        <p:spPr>
          <a:xfrm>
            <a:off x="120711" y="2235451"/>
            <a:ext cx="9451172" cy="400110"/>
          </a:xfrm>
          <a:prstGeom prst="rect">
            <a:avLst/>
          </a:prstGeom>
          <a:noFill/>
        </p:spPr>
        <p:txBody>
          <a:bodyPr wrap="square" rtlCol="0">
            <a:spAutoFit/>
          </a:bodyPr>
          <a:lstStyle/>
          <a:p>
            <a:r>
              <a:rPr lang="en-GB" sz="2000" b="1" dirty="0"/>
              <a:t>-</a:t>
            </a:r>
            <a:r>
              <a:rPr lang="en-ES" sz="2000" b="1" dirty="0"/>
              <a:t>¡Qué suerte! ¿Sacaste alguna foto?</a:t>
            </a:r>
          </a:p>
        </p:txBody>
      </p:sp>
      <p:sp>
        <p:nvSpPr>
          <p:cNvPr id="16" name="TextBox 15">
            <a:extLst>
              <a:ext uri="{FF2B5EF4-FFF2-40B4-BE49-F238E27FC236}">
                <a16:creationId xmlns:a16="http://schemas.microsoft.com/office/drawing/2014/main" id="{E65A1621-C153-D080-B631-EA35BA8AF3AB}"/>
              </a:ext>
            </a:extLst>
          </p:cNvPr>
          <p:cNvSpPr txBox="1"/>
          <p:nvPr/>
        </p:nvSpPr>
        <p:spPr>
          <a:xfrm>
            <a:off x="144231" y="2524751"/>
            <a:ext cx="9723207" cy="1015663"/>
          </a:xfrm>
          <a:prstGeom prst="rect">
            <a:avLst/>
          </a:prstGeom>
          <a:noFill/>
        </p:spPr>
        <p:txBody>
          <a:bodyPr wrap="square" rtlCol="0">
            <a:spAutoFit/>
          </a:bodyPr>
          <a:lstStyle/>
          <a:p>
            <a:r>
              <a:rPr lang="en-GB" sz="2000" dirty="0"/>
              <a:t>-</a:t>
            </a:r>
            <a:r>
              <a:rPr lang="en-ES" sz="2000" dirty="0"/>
              <a:t>¡Saqué muchas fotos! Las </a:t>
            </a:r>
            <a:r>
              <a:rPr lang="en-GB" sz="2000" dirty="0" err="1"/>
              <a:t>publiqu</a:t>
            </a:r>
            <a:r>
              <a:rPr lang="en-ES" sz="2000" dirty="0"/>
              <a:t>é en Instagram. Participé en algunas actividades durante las fiestas de verano. También practiqué algunos deportes en la playa: fútbol, voleyball… ¿Y tú visitaste algún sitio diferente? </a:t>
            </a:r>
          </a:p>
        </p:txBody>
      </p:sp>
      <p:sp>
        <p:nvSpPr>
          <p:cNvPr id="6" name="TextBox 5">
            <a:extLst>
              <a:ext uri="{FF2B5EF4-FFF2-40B4-BE49-F238E27FC236}">
                <a16:creationId xmlns:a16="http://schemas.microsoft.com/office/drawing/2014/main" id="{C4FEDBB3-BD02-F2AE-43D2-E4EE381E76BC}"/>
              </a:ext>
            </a:extLst>
          </p:cNvPr>
          <p:cNvSpPr txBox="1"/>
          <p:nvPr/>
        </p:nvSpPr>
        <p:spPr>
          <a:xfrm>
            <a:off x="120711" y="3466862"/>
            <a:ext cx="9380969" cy="1015663"/>
          </a:xfrm>
          <a:prstGeom prst="rect">
            <a:avLst/>
          </a:prstGeom>
          <a:noFill/>
        </p:spPr>
        <p:txBody>
          <a:bodyPr wrap="square" rtlCol="0">
            <a:spAutoFit/>
          </a:bodyPr>
          <a:lstStyle/>
          <a:p>
            <a:r>
              <a:rPr lang="en-GB" sz="2000" b="1" dirty="0"/>
              <a:t>-</a:t>
            </a:r>
            <a:r>
              <a:rPr lang="en-ES" sz="2000" b="1" dirty="0"/>
              <a:t>Pues sí, había un festival de música en Granada y</a:t>
            </a:r>
            <a:r>
              <a:rPr lang="en-GB" sz="2000" b="1" dirty="0"/>
              <a:t> mi amiga</a:t>
            </a:r>
            <a:r>
              <a:rPr lang="en-ES" sz="2000" b="1" dirty="0"/>
              <a:t> reserv</a:t>
            </a:r>
            <a:r>
              <a:rPr lang="en-GB" sz="2000" b="1" dirty="0"/>
              <a:t>ó</a:t>
            </a:r>
            <a:r>
              <a:rPr lang="en-ES" sz="2000" b="1" dirty="0"/>
              <a:t> un hotel en el centro. Mi amiga organi</a:t>
            </a:r>
            <a:r>
              <a:rPr lang="en-GB" sz="2000" b="1" dirty="0" err="1"/>
              <a:t>cé</a:t>
            </a:r>
            <a:r>
              <a:rPr lang="en-ES" sz="2000" b="1" dirty="0"/>
              <a:t> un buen plan: el primer día el festival, el segundo día de compras y el tercer día un museo. </a:t>
            </a:r>
          </a:p>
        </p:txBody>
      </p:sp>
      <p:sp>
        <p:nvSpPr>
          <p:cNvPr id="7" name="TextBox 6">
            <a:extLst>
              <a:ext uri="{FF2B5EF4-FFF2-40B4-BE49-F238E27FC236}">
                <a16:creationId xmlns:a16="http://schemas.microsoft.com/office/drawing/2014/main" id="{7F8148B5-8B5C-4989-DDD6-FFA7FBB8C160}"/>
              </a:ext>
            </a:extLst>
          </p:cNvPr>
          <p:cNvSpPr txBox="1"/>
          <p:nvPr/>
        </p:nvSpPr>
        <p:spPr>
          <a:xfrm>
            <a:off x="120711" y="4375216"/>
            <a:ext cx="3888580" cy="400110"/>
          </a:xfrm>
          <a:prstGeom prst="rect">
            <a:avLst/>
          </a:prstGeom>
          <a:noFill/>
        </p:spPr>
        <p:txBody>
          <a:bodyPr wrap="square" rtlCol="0">
            <a:spAutoFit/>
          </a:bodyPr>
          <a:lstStyle/>
          <a:p>
            <a:r>
              <a:rPr lang="en-GB" sz="2000" dirty="0"/>
              <a:t>-</a:t>
            </a:r>
            <a:r>
              <a:rPr lang="en-ES" sz="2000" dirty="0"/>
              <a:t>¡Un fin de semana perfecto!</a:t>
            </a:r>
          </a:p>
        </p:txBody>
      </p:sp>
      <p:sp>
        <p:nvSpPr>
          <p:cNvPr id="17" name="TextBox 16">
            <a:extLst>
              <a:ext uri="{FF2B5EF4-FFF2-40B4-BE49-F238E27FC236}">
                <a16:creationId xmlns:a16="http://schemas.microsoft.com/office/drawing/2014/main" id="{F581379F-3393-39C8-A72D-93523DEE4E4F}"/>
              </a:ext>
            </a:extLst>
          </p:cNvPr>
          <p:cNvSpPr txBox="1"/>
          <p:nvPr/>
        </p:nvSpPr>
        <p:spPr>
          <a:xfrm>
            <a:off x="120711" y="4668017"/>
            <a:ext cx="8093123" cy="707886"/>
          </a:xfrm>
          <a:prstGeom prst="rect">
            <a:avLst/>
          </a:prstGeom>
          <a:noFill/>
        </p:spPr>
        <p:txBody>
          <a:bodyPr wrap="square" rtlCol="0">
            <a:spAutoFit/>
          </a:bodyPr>
          <a:lstStyle/>
          <a:p>
            <a:r>
              <a:rPr lang="en-GB" sz="2000" b="1" dirty="0"/>
              <a:t>-</a:t>
            </a:r>
            <a:r>
              <a:rPr lang="en-ES" sz="2000" b="1" dirty="0"/>
              <a:t>Sí, aunque pasé un mal rato: dejé mi móvil en algún lugar en el museo. Regresé, busqué por todas partes, pero ¡no lo encontré!</a:t>
            </a:r>
          </a:p>
        </p:txBody>
      </p:sp>
      <p:sp>
        <p:nvSpPr>
          <p:cNvPr id="18" name="TextBox 17">
            <a:extLst>
              <a:ext uri="{FF2B5EF4-FFF2-40B4-BE49-F238E27FC236}">
                <a16:creationId xmlns:a16="http://schemas.microsoft.com/office/drawing/2014/main" id="{79F2BDFB-57CA-8830-1532-6A187541A122}"/>
              </a:ext>
            </a:extLst>
          </p:cNvPr>
          <p:cNvSpPr txBox="1"/>
          <p:nvPr/>
        </p:nvSpPr>
        <p:spPr>
          <a:xfrm>
            <a:off x="120711" y="5268594"/>
            <a:ext cx="9884740" cy="400110"/>
          </a:xfrm>
          <a:prstGeom prst="rect">
            <a:avLst/>
          </a:prstGeom>
          <a:noFill/>
        </p:spPr>
        <p:txBody>
          <a:bodyPr wrap="square" rtlCol="0">
            <a:spAutoFit/>
          </a:bodyPr>
          <a:lstStyle/>
          <a:p>
            <a:r>
              <a:rPr lang="en-GB" sz="2000" dirty="0"/>
              <a:t>-</a:t>
            </a:r>
            <a:r>
              <a:rPr lang="en-ES" sz="2000" dirty="0"/>
              <a:t>¿Y qué pasó entonces?</a:t>
            </a:r>
          </a:p>
        </p:txBody>
      </p:sp>
      <p:sp>
        <p:nvSpPr>
          <p:cNvPr id="19" name="TextBox 18">
            <a:extLst>
              <a:ext uri="{FF2B5EF4-FFF2-40B4-BE49-F238E27FC236}">
                <a16:creationId xmlns:a16="http://schemas.microsoft.com/office/drawing/2014/main" id="{B7E175AD-2625-D4FD-FF92-6B27057FE33D}"/>
              </a:ext>
            </a:extLst>
          </p:cNvPr>
          <p:cNvSpPr txBox="1"/>
          <p:nvPr/>
        </p:nvSpPr>
        <p:spPr>
          <a:xfrm>
            <a:off x="120711" y="5561399"/>
            <a:ext cx="9801502" cy="707886"/>
          </a:xfrm>
          <a:prstGeom prst="rect">
            <a:avLst/>
          </a:prstGeom>
          <a:noFill/>
        </p:spPr>
        <p:txBody>
          <a:bodyPr wrap="square" rtlCol="0">
            <a:spAutoFit/>
          </a:bodyPr>
          <a:lstStyle/>
          <a:p>
            <a:r>
              <a:rPr lang="en-GB" sz="2000" b="1" dirty="0"/>
              <a:t>-</a:t>
            </a:r>
            <a:r>
              <a:rPr lang="en-ES" sz="2000" b="1" dirty="0"/>
              <a:t>Pues pensé en pedir un gran favor a mi amiga y usar su móvil todo el tiempo, pero al final compré uno barato. ¡En los viajes siempre hay algún problema!</a:t>
            </a:r>
          </a:p>
        </p:txBody>
      </p:sp>
      <p:sp>
        <p:nvSpPr>
          <p:cNvPr id="20" name="TextBox 19">
            <a:extLst>
              <a:ext uri="{FF2B5EF4-FFF2-40B4-BE49-F238E27FC236}">
                <a16:creationId xmlns:a16="http://schemas.microsoft.com/office/drawing/2014/main" id="{01DE08A0-E5EF-4E86-5E1A-367E3F7AE9E0}"/>
              </a:ext>
            </a:extLst>
          </p:cNvPr>
          <p:cNvSpPr txBox="1"/>
          <p:nvPr/>
        </p:nvSpPr>
        <p:spPr>
          <a:xfrm>
            <a:off x="160560" y="893618"/>
            <a:ext cx="11144749" cy="400110"/>
          </a:xfrm>
          <a:prstGeom prst="rect">
            <a:avLst/>
          </a:prstGeom>
          <a:noFill/>
        </p:spPr>
        <p:txBody>
          <a:bodyPr wrap="square" rtlCol="0">
            <a:spAutoFit/>
          </a:bodyPr>
          <a:lstStyle/>
          <a:p>
            <a:r>
              <a:rPr lang="en-GB" sz="2000" dirty="0"/>
              <a:t>Lee </a:t>
            </a:r>
            <a:r>
              <a:rPr lang="en-GB" sz="2000" dirty="0" err="1"/>
              <a:t>el</a:t>
            </a:r>
            <a:r>
              <a:rPr lang="en-GB" sz="2000" dirty="0"/>
              <a:t> </a:t>
            </a:r>
            <a:r>
              <a:rPr lang="en-GB" sz="2000" dirty="0" err="1"/>
              <a:t>texto</a:t>
            </a:r>
            <a:r>
              <a:rPr lang="en-GB" sz="2000" dirty="0"/>
              <a:t> </a:t>
            </a:r>
            <a:r>
              <a:rPr lang="en-GB" sz="2000" dirty="0" err="1"/>
              <a:t>otra</a:t>
            </a:r>
            <a:r>
              <a:rPr lang="en-GB" sz="2000" dirty="0"/>
              <a:t> </a:t>
            </a:r>
            <a:r>
              <a:rPr lang="en-GB" sz="2000" dirty="0" err="1"/>
              <a:t>vez</a:t>
            </a:r>
            <a:r>
              <a:rPr lang="en-GB" sz="2000" dirty="0"/>
              <a:t>. Can you find all the </a:t>
            </a:r>
            <a:r>
              <a:rPr lang="en-GB" sz="2000" b="1" u="sng" dirty="0"/>
              <a:t>masculine</a:t>
            </a:r>
            <a:r>
              <a:rPr lang="en-GB" sz="2000" dirty="0"/>
              <a:t> </a:t>
            </a:r>
            <a:r>
              <a:rPr lang="en-GB" sz="2000" b="1" dirty="0"/>
              <a:t>prenominal adjectives </a:t>
            </a:r>
            <a:r>
              <a:rPr lang="en-GB" sz="2000" dirty="0"/>
              <a:t>in the text? </a:t>
            </a:r>
            <a:endParaRPr lang="en-ES" sz="2000" dirty="0"/>
          </a:p>
        </p:txBody>
      </p:sp>
      <p:sp>
        <p:nvSpPr>
          <p:cNvPr id="3" name="Rectangle 2">
            <a:extLst>
              <a:ext uri="{FF2B5EF4-FFF2-40B4-BE49-F238E27FC236}">
                <a16:creationId xmlns:a16="http://schemas.microsoft.com/office/drawing/2014/main" id="{8BBE8DC0-D0A3-4359-AD68-52C3BC964C3B}"/>
              </a:ext>
            </a:extLst>
          </p:cNvPr>
          <p:cNvSpPr/>
          <p:nvPr/>
        </p:nvSpPr>
        <p:spPr>
          <a:xfrm>
            <a:off x="1747462" y="1649100"/>
            <a:ext cx="743490" cy="307846"/>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EA607B5-50B0-496D-B6A8-EFDD1D4B1C20}"/>
              </a:ext>
            </a:extLst>
          </p:cNvPr>
          <p:cNvSpPr/>
          <p:nvPr/>
        </p:nvSpPr>
        <p:spPr>
          <a:xfrm>
            <a:off x="7833491" y="2879209"/>
            <a:ext cx="1129639" cy="307846"/>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B1442BC-5A70-45FA-939F-D205ADC15A43}"/>
              </a:ext>
            </a:extLst>
          </p:cNvPr>
          <p:cNvSpPr/>
          <p:nvPr/>
        </p:nvSpPr>
        <p:spPr>
          <a:xfrm>
            <a:off x="6879103" y="3222622"/>
            <a:ext cx="747548" cy="269416"/>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47EC8114-DCFD-45E0-A71F-60D64A2BDCA9}"/>
              </a:ext>
            </a:extLst>
          </p:cNvPr>
          <p:cNvSpPr/>
          <p:nvPr/>
        </p:nvSpPr>
        <p:spPr>
          <a:xfrm>
            <a:off x="5239679" y="3827895"/>
            <a:ext cx="770625" cy="307846"/>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7A4E46DC-21B0-4108-921D-CF6587E2AA8B}"/>
              </a:ext>
            </a:extLst>
          </p:cNvPr>
          <p:cNvSpPr/>
          <p:nvPr/>
        </p:nvSpPr>
        <p:spPr>
          <a:xfrm>
            <a:off x="6965224" y="3827895"/>
            <a:ext cx="867064" cy="307846"/>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152EA273-D0CB-4597-8F61-350FFF74EBC4}"/>
              </a:ext>
            </a:extLst>
          </p:cNvPr>
          <p:cNvSpPr/>
          <p:nvPr/>
        </p:nvSpPr>
        <p:spPr>
          <a:xfrm>
            <a:off x="1476656" y="4120412"/>
            <a:ext cx="1102421" cy="328356"/>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07E18D83-0479-493F-9C00-BDC2E75774AB}"/>
              </a:ext>
            </a:extLst>
          </p:cNvPr>
          <p:cNvSpPr/>
          <p:nvPr/>
        </p:nvSpPr>
        <p:spPr>
          <a:xfrm>
            <a:off x="5136258" y="4123760"/>
            <a:ext cx="848812" cy="325009"/>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34406632-11C3-4164-87BB-6D07F0803CEF}"/>
              </a:ext>
            </a:extLst>
          </p:cNvPr>
          <p:cNvSpPr/>
          <p:nvPr/>
        </p:nvSpPr>
        <p:spPr>
          <a:xfrm>
            <a:off x="2690319" y="4697395"/>
            <a:ext cx="568698" cy="330363"/>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8E01BB61-074A-4846-AA60-AF60807703F2}"/>
              </a:ext>
            </a:extLst>
          </p:cNvPr>
          <p:cNvSpPr/>
          <p:nvPr/>
        </p:nvSpPr>
        <p:spPr>
          <a:xfrm>
            <a:off x="6011966" y="4708653"/>
            <a:ext cx="747003" cy="307846"/>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CFCFE526-31CF-4B1F-9C36-5E5393979CA6}"/>
              </a:ext>
            </a:extLst>
          </p:cNvPr>
          <p:cNvSpPr/>
          <p:nvPr/>
        </p:nvSpPr>
        <p:spPr>
          <a:xfrm>
            <a:off x="3251335" y="5601693"/>
            <a:ext cx="634865" cy="326323"/>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DCE61903-4AA8-4AFC-8CCB-2FB66C0F0FA8}"/>
              </a:ext>
            </a:extLst>
          </p:cNvPr>
          <p:cNvSpPr/>
          <p:nvPr/>
        </p:nvSpPr>
        <p:spPr>
          <a:xfrm>
            <a:off x="7450742" y="5901217"/>
            <a:ext cx="763092" cy="32121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3" descr="rectangle for timer">
            <a:extLst>
              <a:ext uri="{FF2B5EF4-FFF2-40B4-BE49-F238E27FC236}">
                <a16:creationId xmlns:a16="http://schemas.microsoft.com/office/drawing/2014/main" id="{69B31204-E539-4744-9611-62F85F98BB8A}"/>
              </a:ext>
            </a:extLst>
          </p:cNvPr>
          <p:cNvSpPr>
            <a:spLocks noChangeArrowheads="1"/>
          </p:cNvSpPr>
          <p:nvPr/>
        </p:nvSpPr>
        <p:spPr bwMode="auto">
          <a:xfrm>
            <a:off x="10509736" y="1447983"/>
            <a:ext cx="483827" cy="4153710"/>
          </a:xfrm>
          <a:prstGeom prst="rect">
            <a:avLst/>
          </a:prstGeom>
          <a:solidFill>
            <a:schemeClr val="tx2"/>
          </a:solidFill>
          <a:ln>
            <a:no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43" name="Rectangle 42" descr="box to hide timer as it goes off the page">
            <a:extLst>
              <a:ext uri="{FF2B5EF4-FFF2-40B4-BE49-F238E27FC236}">
                <a16:creationId xmlns:a16="http://schemas.microsoft.com/office/drawing/2014/main" id="{1DD207BF-E72E-4A4C-A084-08F5BAD985BE}"/>
              </a:ext>
            </a:extLst>
          </p:cNvPr>
          <p:cNvSpPr/>
          <p:nvPr/>
        </p:nvSpPr>
        <p:spPr>
          <a:xfrm>
            <a:off x="10377962" y="5615977"/>
            <a:ext cx="745068" cy="765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5" name="Rectangle 2" descr="rectangle that moves down the slide to show the 60 second timer">
            <a:extLst>
              <a:ext uri="{FF2B5EF4-FFF2-40B4-BE49-F238E27FC236}">
                <a16:creationId xmlns:a16="http://schemas.microsoft.com/office/drawing/2014/main" id="{DF007154-8560-48C0-882E-781198B2372E}"/>
              </a:ext>
            </a:extLst>
          </p:cNvPr>
          <p:cNvSpPr>
            <a:spLocks noChangeArrowheads="1"/>
          </p:cNvSpPr>
          <p:nvPr/>
        </p:nvSpPr>
        <p:spPr bwMode="auto">
          <a:xfrm>
            <a:off x="10502374" y="1448180"/>
            <a:ext cx="502131" cy="4156257"/>
          </a:xfrm>
          <a:prstGeom prst="rect">
            <a:avLst/>
          </a:prstGeom>
          <a:solidFill>
            <a:schemeClr val="tx2"/>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56" name="Line 7" descr="top line for timer, 60 seconds">
            <a:extLst>
              <a:ext uri="{FF2B5EF4-FFF2-40B4-BE49-F238E27FC236}">
                <a16:creationId xmlns:a16="http://schemas.microsoft.com/office/drawing/2014/main" id="{EF0A22AC-3522-414F-9D50-8C3CC35BC3F9}"/>
              </a:ext>
            </a:extLst>
          </p:cNvPr>
          <p:cNvSpPr>
            <a:spLocks noChangeShapeType="1"/>
          </p:cNvSpPr>
          <p:nvPr/>
        </p:nvSpPr>
        <p:spPr bwMode="auto">
          <a:xfrm>
            <a:off x="11190980" y="1436752"/>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57" name="Line 4" descr="line to show the length of 60 seconds">
            <a:extLst>
              <a:ext uri="{FF2B5EF4-FFF2-40B4-BE49-F238E27FC236}">
                <a16:creationId xmlns:a16="http://schemas.microsoft.com/office/drawing/2014/main" id="{D8BE1F17-936E-40AA-953C-58F9F4AFF38C}"/>
              </a:ext>
            </a:extLst>
          </p:cNvPr>
          <p:cNvSpPr>
            <a:spLocks noChangeShapeType="1"/>
          </p:cNvSpPr>
          <p:nvPr/>
        </p:nvSpPr>
        <p:spPr bwMode="auto">
          <a:xfrm>
            <a:off x="11194624" y="1436752"/>
            <a:ext cx="0" cy="415625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58" name="Line 9" descr="bottom line for timer, 0 seconds">
            <a:extLst>
              <a:ext uri="{FF2B5EF4-FFF2-40B4-BE49-F238E27FC236}">
                <a16:creationId xmlns:a16="http://schemas.microsoft.com/office/drawing/2014/main" id="{29443AF2-DDE1-4A4C-A02F-56B54A08DAE4}"/>
              </a:ext>
            </a:extLst>
          </p:cNvPr>
          <p:cNvSpPr>
            <a:spLocks noChangeShapeType="1"/>
          </p:cNvSpPr>
          <p:nvPr/>
        </p:nvSpPr>
        <p:spPr bwMode="auto">
          <a:xfrm>
            <a:off x="11185747" y="5593011"/>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59" name="AutoShape 11">
            <a:hlinkClick r:id="" action="ppaction://noaction" highlightClick="1"/>
            <a:extLst>
              <a:ext uri="{FF2B5EF4-FFF2-40B4-BE49-F238E27FC236}">
                <a16:creationId xmlns:a16="http://schemas.microsoft.com/office/drawing/2014/main" id="{50F3BDA1-9863-4104-B7F9-233D4EE10BFC}"/>
              </a:ext>
            </a:extLst>
          </p:cNvPr>
          <p:cNvSpPr>
            <a:spLocks noChangeArrowheads="1"/>
          </p:cNvSpPr>
          <p:nvPr/>
        </p:nvSpPr>
        <p:spPr bwMode="auto">
          <a:xfrm>
            <a:off x="10263988" y="5823431"/>
            <a:ext cx="943583" cy="382082"/>
          </a:xfrm>
          <a:prstGeom prst="actionButtonBlank">
            <a:avLst/>
          </a:prstGeom>
          <a:solidFill>
            <a:schemeClr val="tx2"/>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base">
              <a:spcBef>
                <a:spcPct val="0"/>
              </a:spcBef>
              <a:spcAft>
                <a:spcPct val="0"/>
              </a:spcAft>
              <a:defRPr/>
            </a:pPr>
            <a:r>
              <a:rPr lang="en-GB" sz="2400" b="1" dirty="0" err="1">
                <a:solidFill>
                  <a:schemeClr val="bg1"/>
                </a:solidFill>
                <a:latin typeface="+mj-lt"/>
              </a:rPr>
              <a:t>Inicio</a:t>
            </a:r>
            <a:endParaRPr lang="en-GB" sz="2400" b="1" dirty="0">
              <a:solidFill>
                <a:schemeClr val="bg1"/>
              </a:solidFill>
              <a:latin typeface="+mj-lt"/>
            </a:endParaRPr>
          </a:p>
        </p:txBody>
      </p:sp>
      <p:sp>
        <p:nvSpPr>
          <p:cNvPr id="60" name="Text Placeholder 2">
            <a:extLst>
              <a:ext uri="{FF2B5EF4-FFF2-40B4-BE49-F238E27FC236}">
                <a16:creationId xmlns:a16="http://schemas.microsoft.com/office/drawing/2014/main" id="{9A94DCCE-CAA5-45B2-8739-A043D2FC2CB6}"/>
              </a:ext>
            </a:extLst>
          </p:cNvPr>
          <p:cNvSpPr txBox="1">
            <a:spLocks/>
          </p:cNvSpPr>
          <p:nvPr/>
        </p:nvSpPr>
        <p:spPr>
          <a:xfrm>
            <a:off x="11499504" y="1252687"/>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60</a:t>
            </a:r>
          </a:p>
        </p:txBody>
      </p:sp>
      <p:sp>
        <p:nvSpPr>
          <p:cNvPr id="61" name="Text Placeholder 2">
            <a:extLst>
              <a:ext uri="{FF2B5EF4-FFF2-40B4-BE49-F238E27FC236}">
                <a16:creationId xmlns:a16="http://schemas.microsoft.com/office/drawing/2014/main" id="{F7C1E4B9-640F-415C-8D6C-7A8ADE709F1D}"/>
              </a:ext>
            </a:extLst>
          </p:cNvPr>
          <p:cNvSpPr txBox="1">
            <a:spLocks/>
          </p:cNvSpPr>
          <p:nvPr/>
        </p:nvSpPr>
        <p:spPr>
          <a:xfrm>
            <a:off x="11486534" y="5393428"/>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a:t>
            </a:r>
            <a:endParaRPr lang="en-GB" dirty="0"/>
          </a:p>
        </p:txBody>
      </p:sp>
      <p:sp>
        <p:nvSpPr>
          <p:cNvPr id="4" name="Oval Callout 3">
            <a:extLst>
              <a:ext uri="{FF2B5EF4-FFF2-40B4-BE49-F238E27FC236}">
                <a16:creationId xmlns:a16="http://schemas.microsoft.com/office/drawing/2014/main" id="{EB8A14D6-00B4-1F85-C225-DF4D703297FD}"/>
              </a:ext>
            </a:extLst>
          </p:cNvPr>
          <p:cNvSpPr/>
          <p:nvPr/>
        </p:nvSpPr>
        <p:spPr>
          <a:xfrm>
            <a:off x="8330385" y="79866"/>
            <a:ext cx="1373261" cy="847945"/>
          </a:xfrm>
          <a:prstGeom prst="wedgeEllipseCallou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3D3C3C"/>
                </a:solidFill>
              </a:rPr>
              <a:t>¡Hay once!</a:t>
            </a:r>
          </a:p>
        </p:txBody>
      </p:sp>
    </p:spTree>
    <p:extLst>
      <p:ext uri="{BB962C8B-B14F-4D97-AF65-F5344CB8AC3E}">
        <p14:creationId xmlns:p14="http://schemas.microsoft.com/office/powerpoint/2010/main" val="71257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59"/>
                    </p:tgtEl>
                  </p:cond>
                </p:stCondLst>
                <p:endSync evt="end" delay="0">
                  <p:rtn val="all"/>
                </p:endSync>
                <p:childTnLst>
                  <p:par>
                    <p:cTn id="48" fill="hold">
                      <p:stCondLst>
                        <p:cond delay="0"/>
                      </p:stCondLst>
                      <p:childTnLst>
                        <p:par>
                          <p:cTn id="49" fill="hold">
                            <p:stCondLst>
                              <p:cond delay="0"/>
                            </p:stCondLst>
                            <p:childTnLst>
                              <p:par>
                                <p:cTn id="50" presetID="12" presetClass="exit" presetSubtype="4" fill="hold" nodeType="afterEffect">
                                  <p:stCondLst>
                                    <p:cond delay="0"/>
                                  </p:stCondLst>
                                  <p:childTnLst>
                                    <p:animEffect transition="out" filter="slide(fromBottom)">
                                      <p:cBhvr>
                                        <p:cTn id="51" dur="60000"/>
                                        <p:tgtEl>
                                          <p:spTgt spid="41"/>
                                        </p:tgtEl>
                                      </p:cBhvr>
                                    </p:animEffect>
                                    <p:set>
                                      <p:cBhvr>
                                        <p:cTn id="52" dur="1" fill="hold">
                                          <p:stCondLst>
                                            <p:cond delay="59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bldLst>
      <p:bldP spid="3" grpId="0" animBg="1"/>
      <p:bldP spid="34" grpId="0" animBg="1"/>
      <p:bldP spid="35" grpId="0" animBg="1"/>
      <p:bldP spid="36" grpId="0" animBg="1"/>
      <p:bldP spid="37" grpId="0" animBg="1"/>
      <p:bldP spid="38" grpId="0" animBg="1"/>
      <p:bldP spid="39" grpId="0" animBg="1"/>
      <p:bldP spid="40" grpId="0" animBg="1"/>
      <p:bldP spid="42" grpId="0" animBg="1"/>
      <p:bldP spid="44" grpId="0" animBg="1"/>
      <p:bldP spid="4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 Diagonal Corner of Rectangle 23">
            <a:extLst>
              <a:ext uri="{FF2B5EF4-FFF2-40B4-BE49-F238E27FC236}">
                <a16:creationId xmlns:a16="http://schemas.microsoft.com/office/drawing/2014/main" id="{99A87FFA-DE32-3438-B611-D56E6AF5E8A5}"/>
              </a:ext>
            </a:extLst>
          </p:cNvPr>
          <p:cNvSpPr/>
          <p:nvPr/>
        </p:nvSpPr>
        <p:spPr>
          <a:xfrm>
            <a:off x="6307538" y="1438660"/>
            <a:ext cx="5620606" cy="4807131"/>
          </a:xfrm>
          <a:prstGeom prst="round2Diag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3" name="Round Diagonal Corner of Rectangle 22">
            <a:extLst>
              <a:ext uri="{FF2B5EF4-FFF2-40B4-BE49-F238E27FC236}">
                <a16:creationId xmlns:a16="http://schemas.microsoft.com/office/drawing/2014/main" id="{2C07CD25-A253-C4C3-493C-47EB2A8A6E59}"/>
              </a:ext>
            </a:extLst>
          </p:cNvPr>
          <p:cNvSpPr/>
          <p:nvPr/>
        </p:nvSpPr>
        <p:spPr>
          <a:xfrm>
            <a:off x="172087" y="1438661"/>
            <a:ext cx="5620606" cy="4807131"/>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Title 1">
            <a:extLst>
              <a:ext uri="{FF2B5EF4-FFF2-40B4-BE49-F238E27FC236}">
                <a16:creationId xmlns:a16="http://schemas.microsoft.com/office/drawing/2014/main" id="{CB6DABF4-3D3F-C1EB-BA5C-17F34C92F230}"/>
              </a:ext>
            </a:extLst>
          </p:cNvPr>
          <p:cNvSpPr>
            <a:spLocks noGrp="1"/>
          </p:cNvSpPr>
          <p:nvPr>
            <p:ph type="title"/>
          </p:nvPr>
        </p:nvSpPr>
        <p:spPr>
          <a:xfrm>
            <a:off x="-1" y="213557"/>
            <a:ext cx="7628710" cy="647577"/>
          </a:xfrm>
        </p:spPr>
        <p:txBody>
          <a:bodyPr>
            <a:normAutofit/>
          </a:bodyPr>
          <a:lstStyle/>
          <a:p>
            <a:r>
              <a:rPr lang="en-ES" dirty="0"/>
              <a:t>Preguntas sobre las vacaciones</a:t>
            </a:r>
          </a:p>
        </p:txBody>
      </p:sp>
      <p:sp>
        <p:nvSpPr>
          <p:cNvPr id="5" name="TextBox 4">
            <a:extLst>
              <a:ext uri="{FF2B5EF4-FFF2-40B4-BE49-F238E27FC236}">
                <a16:creationId xmlns:a16="http://schemas.microsoft.com/office/drawing/2014/main" id="{017767DD-BBF7-A865-84C0-A984B8217C7E}"/>
              </a:ext>
            </a:extLst>
          </p:cNvPr>
          <p:cNvSpPr txBox="1"/>
          <p:nvPr/>
        </p:nvSpPr>
        <p:spPr>
          <a:xfrm>
            <a:off x="3048000" y="3247962"/>
            <a:ext cx="6096000" cy="369332"/>
          </a:xfrm>
          <a:prstGeom prst="rect">
            <a:avLst/>
          </a:prstGeom>
          <a:noFill/>
        </p:spPr>
        <p:txBody>
          <a:bodyPr wrap="square">
            <a:spAutoFit/>
          </a:bodyPr>
          <a:lstStyle/>
          <a:p>
            <a:r>
              <a:rPr lang="en-ES" b="0" i="0" u="none" strike="noStrike" dirty="0">
                <a:solidFill>
                  <a:srgbClr val="000000"/>
                </a:solidFill>
                <a:effectLst/>
              </a:rPr>
              <a:t> </a:t>
            </a:r>
            <a:endParaRPr lang="en-ES" dirty="0"/>
          </a:p>
        </p:txBody>
      </p:sp>
      <p:sp>
        <p:nvSpPr>
          <p:cNvPr id="4" name="Google Shape;335;p11">
            <a:extLst>
              <a:ext uri="{FF2B5EF4-FFF2-40B4-BE49-F238E27FC236}">
                <a16:creationId xmlns:a16="http://schemas.microsoft.com/office/drawing/2014/main" id="{0632BDF2-7F25-86C0-4CD3-2DF762D30F67}"/>
              </a:ext>
            </a:extLst>
          </p:cNvPr>
          <p:cNvSpPr txBox="1"/>
          <p:nvPr/>
        </p:nvSpPr>
        <p:spPr>
          <a:xfrm>
            <a:off x="172087" y="2077320"/>
            <a:ext cx="4896301"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1 Did you visit any new city?</a:t>
            </a:r>
            <a:endParaRPr sz="2200" dirty="0"/>
          </a:p>
        </p:txBody>
      </p:sp>
      <p:sp>
        <p:nvSpPr>
          <p:cNvPr id="6" name="Google Shape;336;p11">
            <a:extLst>
              <a:ext uri="{FF2B5EF4-FFF2-40B4-BE49-F238E27FC236}">
                <a16:creationId xmlns:a16="http://schemas.microsoft.com/office/drawing/2014/main" id="{FA28E5D9-07A0-7019-87A0-A3D580E013C9}"/>
              </a:ext>
            </a:extLst>
          </p:cNvPr>
          <p:cNvSpPr txBox="1"/>
          <p:nvPr/>
        </p:nvSpPr>
        <p:spPr>
          <a:xfrm>
            <a:off x="172087" y="2767402"/>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2 Did s/he spend a good summer?</a:t>
            </a:r>
            <a:endParaRPr sz="2200" dirty="0"/>
          </a:p>
        </p:txBody>
      </p:sp>
      <p:sp>
        <p:nvSpPr>
          <p:cNvPr id="7" name="Google Shape;337;p11">
            <a:extLst>
              <a:ext uri="{FF2B5EF4-FFF2-40B4-BE49-F238E27FC236}">
                <a16:creationId xmlns:a16="http://schemas.microsoft.com/office/drawing/2014/main" id="{3C2BB9F0-654A-94B6-D6B9-6F5A8504B368}"/>
              </a:ext>
            </a:extLst>
          </p:cNvPr>
          <p:cNvSpPr txBox="1"/>
          <p:nvPr/>
        </p:nvSpPr>
        <p:spPr>
          <a:xfrm>
            <a:off x="172087" y="3457484"/>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3 Did s/he practise any sport?</a:t>
            </a:r>
            <a:endParaRPr sz="2200" dirty="0"/>
          </a:p>
        </p:txBody>
      </p:sp>
      <p:sp>
        <p:nvSpPr>
          <p:cNvPr id="8" name="Google Shape;338;p11">
            <a:extLst>
              <a:ext uri="{FF2B5EF4-FFF2-40B4-BE49-F238E27FC236}">
                <a16:creationId xmlns:a16="http://schemas.microsoft.com/office/drawing/2014/main" id="{2D31CCCD-54CA-A9BD-27F3-14BC47444C9B}"/>
              </a:ext>
            </a:extLst>
          </p:cNvPr>
          <p:cNvSpPr txBox="1"/>
          <p:nvPr/>
        </p:nvSpPr>
        <p:spPr>
          <a:xfrm>
            <a:off x="172087" y="4147566"/>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4 Did you participate in a big festival?</a:t>
            </a:r>
            <a:endParaRPr sz="2200" dirty="0"/>
          </a:p>
        </p:txBody>
      </p:sp>
      <p:sp>
        <p:nvSpPr>
          <p:cNvPr id="9" name="Google Shape;339;p11">
            <a:extLst>
              <a:ext uri="{FF2B5EF4-FFF2-40B4-BE49-F238E27FC236}">
                <a16:creationId xmlns:a16="http://schemas.microsoft.com/office/drawing/2014/main" id="{874948E2-A30E-CEE3-3CF3-644B8CA99FFA}"/>
              </a:ext>
            </a:extLst>
          </p:cNvPr>
          <p:cNvSpPr txBox="1"/>
          <p:nvPr/>
        </p:nvSpPr>
        <p:spPr>
          <a:xfrm>
            <a:off x="172087" y="4837648"/>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5 Did you buy some souvenirs?</a:t>
            </a:r>
            <a:endParaRPr sz="2200" dirty="0"/>
          </a:p>
        </p:txBody>
      </p:sp>
      <p:sp>
        <p:nvSpPr>
          <p:cNvPr id="10" name="Google Shape;340;p11">
            <a:extLst>
              <a:ext uri="{FF2B5EF4-FFF2-40B4-BE49-F238E27FC236}">
                <a16:creationId xmlns:a16="http://schemas.microsoft.com/office/drawing/2014/main" id="{EBCB741B-208F-6A7C-EF10-9B7929899935}"/>
              </a:ext>
            </a:extLst>
          </p:cNvPr>
          <p:cNvSpPr txBox="1"/>
          <p:nvPr/>
        </p:nvSpPr>
        <p:spPr>
          <a:xfrm>
            <a:off x="172087" y="5527731"/>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6 Did s/he take any photos?</a:t>
            </a:r>
            <a:endParaRPr sz="2200" dirty="0"/>
          </a:p>
        </p:txBody>
      </p:sp>
      <p:sp>
        <p:nvSpPr>
          <p:cNvPr id="11" name="Google Shape;341;p11">
            <a:extLst>
              <a:ext uri="{FF2B5EF4-FFF2-40B4-BE49-F238E27FC236}">
                <a16:creationId xmlns:a16="http://schemas.microsoft.com/office/drawing/2014/main" id="{763C4159-FE05-B5B6-BCBA-B09B33BA36B0}"/>
              </a:ext>
            </a:extLst>
          </p:cNvPr>
          <p:cNvSpPr txBox="1"/>
          <p:nvPr/>
        </p:nvSpPr>
        <p:spPr>
          <a:xfrm>
            <a:off x="6238830" y="2091613"/>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1 Did s/he book a good hotel?</a:t>
            </a:r>
            <a:endParaRPr sz="2200" dirty="0"/>
          </a:p>
        </p:txBody>
      </p:sp>
      <p:sp>
        <p:nvSpPr>
          <p:cNvPr id="12" name="Google Shape;342;p11">
            <a:extLst>
              <a:ext uri="{FF2B5EF4-FFF2-40B4-BE49-F238E27FC236}">
                <a16:creationId xmlns:a16="http://schemas.microsoft.com/office/drawing/2014/main" id="{E1BE34C1-C777-C736-1C12-305C24F8B5F0}"/>
              </a:ext>
            </a:extLst>
          </p:cNvPr>
          <p:cNvSpPr txBox="1"/>
          <p:nvPr/>
        </p:nvSpPr>
        <p:spPr>
          <a:xfrm>
            <a:off x="6238830" y="2740043"/>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2 Did s/he have lunch in any restaurant?</a:t>
            </a:r>
            <a:endParaRPr sz="2200" dirty="0"/>
          </a:p>
        </p:txBody>
      </p:sp>
      <p:sp>
        <p:nvSpPr>
          <p:cNvPr id="13" name="Google Shape;343;p11">
            <a:extLst>
              <a:ext uri="{FF2B5EF4-FFF2-40B4-BE49-F238E27FC236}">
                <a16:creationId xmlns:a16="http://schemas.microsoft.com/office/drawing/2014/main" id="{34265186-CDC5-98D1-2E45-4876EA7F3A69}"/>
              </a:ext>
            </a:extLst>
          </p:cNvPr>
          <p:cNvSpPr txBox="1"/>
          <p:nvPr/>
        </p:nvSpPr>
        <p:spPr>
          <a:xfrm>
            <a:off x="6238830" y="4042025"/>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4 Did s/he try any fish dish?</a:t>
            </a:r>
            <a:endParaRPr sz="2200" dirty="0"/>
          </a:p>
        </p:txBody>
      </p:sp>
      <p:sp>
        <p:nvSpPr>
          <p:cNvPr id="14" name="Google Shape;344;p11">
            <a:extLst>
              <a:ext uri="{FF2B5EF4-FFF2-40B4-BE49-F238E27FC236}">
                <a16:creationId xmlns:a16="http://schemas.microsoft.com/office/drawing/2014/main" id="{87942AC8-4DD4-1332-C651-796EA01737EB}"/>
              </a:ext>
            </a:extLst>
          </p:cNvPr>
          <p:cNvSpPr txBox="1"/>
          <p:nvPr/>
        </p:nvSpPr>
        <p:spPr>
          <a:xfrm>
            <a:off x="6238830" y="4682573"/>
            <a:ext cx="5918079"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5 Did you enjoy your first trip to a European city?</a:t>
            </a:r>
            <a:endParaRPr sz="2200" dirty="0"/>
          </a:p>
        </p:txBody>
      </p:sp>
      <p:sp>
        <p:nvSpPr>
          <p:cNvPr id="15" name="Google Shape;345;p11">
            <a:extLst>
              <a:ext uri="{FF2B5EF4-FFF2-40B4-BE49-F238E27FC236}">
                <a16:creationId xmlns:a16="http://schemas.microsoft.com/office/drawing/2014/main" id="{AF9C9DB3-3E3F-5196-4591-61220C116E5E}"/>
              </a:ext>
            </a:extLst>
          </p:cNvPr>
          <p:cNvSpPr txBox="1"/>
          <p:nvPr/>
        </p:nvSpPr>
        <p:spPr>
          <a:xfrm>
            <a:off x="6238830" y="5527731"/>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6 Did you find any good views?</a:t>
            </a:r>
            <a:endParaRPr sz="2200" dirty="0"/>
          </a:p>
        </p:txBody>
      </p:sp>
      <p:sp>
        <p:nvSpPr>
          <p:cNvPr id="16" name="Google Shape;346;p11">
            <a:extLst>
              <a:ext uri="{FF2B5EF4-FFF2-40B4-BE49-F238E27FC236}">
                <a16:creationId xmlns:a16="http://schemas.microsoft.com/office/drawing/2014/main" id="{E52B7DEC-0081-265B-FCAA-DA24D205FFB3}"/>
              </a:ext>
            </a:extLst>
          </p:cNvPr>
          <p:cNvSpPr txBox="1"/>
          <p:nvPr/>
        </p:nvSpPr>
        <p:spPr>
          <a:xfrm>
            <a:off x="6238830" y="3394319"/>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3 Did you enjoy some days in the coast?</a:t>
            </a:r>
            <a:endParaRPr sz="2200" dirty="0"/>
          </a:p>
        </p:txBody>
      </p:sp>
      <p:sp>
        <p:nvSpPr>
          <p:cNvPr id="22" name="Rounded Rectangle 11">
            <a:extLst>
              <a:ext uri="{FF2B5EF4-FFF2-40B4-BE49-F238E27FC236}">
                <a16:creationId xmlns:a16="http://schemas.microsoft.com/office/drawing/2014/main" id="{4615FE64-78B5-5D8E-5DBC-37642F6EF5F0}"/>
              </a:ext>
            </a:extLst>
          </p:cNvPr>
          <p:cNvSpPr/>
          <p:nvPr/>
        </p:nvSpPr>
        <p:spPr>
          <a:xfrm>
            <a:off x="10633166" y="258166"/>
            <a:ext cx="1294978" cy="40010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25" name="Google Shape;335;p11">
            <a:extLst>
              <a:ext uri="{FF2B5EF4-FFF2-40B4-BE49-F238E27FC236}">
                <a16:creationId xmlns:a16="http://schemas.microsoft.com/office/drawing/2014/main" id="{3371A4DE-DBA9-F54B-AFF5-3CC4CE0F49B6}"/>
              </a:ext>
            </a:extLst>
          </p:cNvPr>
          <p:cNvSpPr txBox="1"/>
          <p:nvPr/>
        </p:nvSpPr>
        <p:spPr>
          <a:xfrm>
            <a:off x="1838347" y="1483757"/>
            <a:ext cx="228808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A</a:t>
            </a:r>
            <a:endParaRPr sz="2400" b="1" dirty="0"/>
          </a:p>
        </p:txBody>
      </p:sp>
      <p:sp>
        <p:nvSpPr>
          <p:cNvPr id="26" name="Google Shape;335;p11">
            <a:extLst>
              <a:ext uri="{FF2B5EF4-FFF2-40B4-BE49-F238E27FC236}">
                <a16:creationId xmlns:a16="http://schemas.microsoft.com/office/drawing/2014/main" id="{813719C0-DC3F-0A6B-620A-6A2307BA8673}"/>
              </a:ext>
            </a:extLst>
          </p:cNvPr>
          <p:cNvSpPr txBox="1"/>
          <p:nvPr/>
        </p:nvSpPr>
        <p:spPr>
          <a:xfrm>
            <a:off x="8053826" y="1556811"/>
            <a:ext cx="228808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B</a:t>
            </a:r>
            <a:endParaRPr sz="2400" b="1" dirty="0"/>
          </a:p>
        </p:txBody>
      </p:sp>
      <p:sp>
        <p:nvSpPr>
          <p:cNvPr id="27" name="TextBox 26">
            <a:extLst>
              <a:ext uri="{FF2B5EF4-FFF2-40B4-BE49-F238E27FC236}">
                <a16:creationId xmlns:a16="http://schemas.microsoft.com/office/drawing/2014/main" id="{EEF216A4-892A-C9B6-3C10-B467BD2B4713}"/>
              </a:ext>
            </a:extLst>
          </p:cNvPr>
          <p:cNvSpPr txBox="1"/>
          <p:nvPr/>
        </p:nvSpPr>
        <p:spPr>
          <a:xfrm>
            <a:off x="7381374" y="241504"/>
            <a:ext cx="3379391" cy="830997"/>
          </a:xfrm>
          <a:prstGeom prst="rect">
            <a:avLst/>
          </a:prstGeom>
          <a:noFill/>
        </p:spPr>
        <p:txBody>
          <a:bodyPr wrap="square" rtlCol="0">
            <a:spAutoFit/>
          </a:bodyPr>
          <a:lstStyle/>
          <a:p>
            <a:r>
              <a:rPr lang="en-ES" sz="2400" dirty="0"/>
              <a:t>Escribe las preguntas en español</a:t>
            </a:r>
            <a:r>
              <a:rPr lang="en-GB" sz="2400" dirty="0"/>
              <a:t>.</a:t>
            </a:r>
            <a:endParaRPr lang="en-ES" sz="2400" dirty="0"/>
          </a:p>
        </p:txBody>
      </p:sp>
    </p:spTree>
    <p:extLst>
      <p:ext uri="{BB962C8B-B14F-4D97-AF65-F5344CB8AC3E}">
        <p14:creationId xmlns:p14="http://schemas.microsoft.com/office/powerpoint/2010/main" val="2060693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2">
            <a:extLst>
              <a:ext uri="{FF2B5EF4-FFF2-40B4-BE49-F238E27FC236}">
                <a16:creationId xmlns:a16="http://schemas.microsoft.com/office/drawing/2014/main" id="{C6E7180D-6B5D-4725-B270-F079519419EC}"/>
              </a:ext>
            </a:extLst>
          </p:cNvPr>
          <p:cNvSpPr/>
          <p:nvPr/>
        </p:nvSpPr>
        <p:spPr>
          <a:xfrm>
            <a:off x="6090166" y="1438661"/>
            <a:ext cx="5918079" cy="4807131"/>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Diagonal Corner of Rectangle 22">
            <a:extLst>
              <a:ext uri="{FF2B5EF4-FFF2-40B4-BE49-F238E27FC236}">
                <a16:creationId xmlns:a16="http://schemas.microsoft.com/office/drawing/2014/main" id="{2C07CD25-A253-C4C3-493C-47EB2A8A6E59}"/>
              </a:ext>
            </a:extLst>
          </p:cNvPr>
          <p:cNvSpPr/>
          <p:nvPr/>
        </p:nvSpPr>
        <p:spPr>
          <a:xfrm>
            <a:off x="172087" y="1438661"/>
            <a:ext cx="5620606" cy="4807131"/>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Title 1">
            <a:extLst>
              <a:ext uri="{FF2B5EF4-FFF2-40B4-BE49-F238E27FC236}">
                <a16:creationId xmlns:a16="http://schemas.microsoft.com/office/drawing/2014/main" id="{CB6DABF4-3D3F-C1EB-BA5C-17F34C92F230}"/>
              </a:ext>
            </a:extLst>
          </p:cNvPr>
          <p:cNvSpPr>
            <a:spLocks noGrp="1"/>
          </p:cNvSpPr>
          <p:nvPr>
            <p:ph type="title"/>
          </p:nvPr>
        </p:nvSpPr>
        <p:spPr>
          <a:xfrm>
            <a:off x="-1" y="213557"/>
            <a:ext cx="7628710" cy="647577"/>
          </a:xfrm>
        </p:spPr>
        <p:txBody>
          <a:bodyPr>
            <a:normAutofit/>
          </a:bodyPr>
          <a:lstStyle/>
          <a:p>
            <a:r>
              <a:rPr lang="en-ES" dirty="0"/>
              <a:t>Preguntas sobre las vacaciones</a:t>
            </a:r>
          </a:p>
        </p:txBody>
      </p:sp>
      <p:sp>
        <p:nvSpPr>
          <p:cNvPr id="5" name="TextBox 4">
            <a:extLst>
              <a:ext uri="{FF2B5EF4-FFF2-40B4-BE49-F238E27FC236}">
                <a16:creationId xmlns:a16="http://schemas.microsoft.com/office/drawing/2014/main" id="{017767DD-BBF7-A865-84C0-A984B8217C7E}"/>
              </a:ext>
            </a:extLst>
          </p:cNvPr>
          <p:cNvSpPr txBox="1"/>
          <p:nvPr/>
        </p:nvSpPr>
        <p:spPr>
          <a:xfrm>
            <a:off x="3048000" y="3247962"/>
            <a:ext cx="6096000" cy="369332"/>
          </a:xfrm>
          <a:prstGeom prst="rect">
            <a:avLst/>
          </a:prstGeom>
          <a:noFill/>
        </p:spPr>
        <p:txBody>
          <a:bodyPr wrap="square">
            <a:spAutoFit/>
          </a:bodyPr>
          <a:lstStyle/>
          <a:p>
            <a:r>
              <a:rPr lang="en-ES" b="0" i="0" u="none" strike="noStrike" dirty="0">
                <a:solidFill>
                  <a:srgbClr val="000000"/>
                </a:solidFill>
                <a:effectLst/>
              </a:rPr>
              <a:t> </a:t>
            </a:r>
            <a:endParaRPr lang="en-ES" dirty="0"/>
          </a:p>
        </p:txBody>
      </p:sp>
      <p:sp>
        <p:nvSpPr>
          <p:cNvPr id="4" name="Google Shape;335;p11">
            <a:extLst>
              <a:ext uri="{FF2B5EF4-FFF2-40B4-BE49-F238E27FC236}">
                <a16:creationId xmlns:a16="http://schemas.microsoft.com/office/drawing/2014/main" id="{0632BDF2-7F25-86C0-4CD3-2DF762D30F67}"/>
              </a:ext>
            </a:extLst>
          </p:cNvPr>
          <p:cNvSpPr txBox="1"/>
          <p:nvPr/>
        </p:nvSpPr>
        <p:spPr>
          <a:xfrm>
            <a:off x="172087" y="2077320"/>
            <a:ext cx="4896301"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1 Did you visit any new city?</a:t>
            </a:r>
            <a:endParaRPr sz="2200" dirty="0"/>
          </a:p>
        </p:txBody>
      </p:sp>
      <p:sp>
        <p:nvSpPr>
          <p:cNvPr id="6" name="Google Shape;336;p11">
            <a:extLst>
              <a:ext uri="{FF2B5EF4-FFF2-40B4-BE49-F238E27FC236}">
                <a16:creationId xmlns:a16="http://schemas.microsoft.com/office/drawing/2014/main" id="{FA28E5D9-07A0-7019-87A0-A3D580E013C9}"/>
              </a:ext>
            </a:extLst>
          </p:cNvPr>
          <p:cNvSpPr txBox="1"/>
          <p:nvPr/>
        </p:nvSpPr>
        <p:spPr>
          <a:xfrm>
            <a:off x="172087" y="2767402"/>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2 Did s/he spend a good summer?</a:t>
            </a:r>
            <a:endParaRPr sz="2200" dirty="0"/>
          </a:p>
        </p:txBody>
      </p:sp>
      <p:sp>
        <p:nvSpPr>
          <p:cNvPr id="7" name="Google Shape;337;p11">
            <a:extLst>
              <a:ext uri="{FF2B5EF4-FFF2-40B4-BE49-F238E27FC236}">
                <a16:creationId xmlns:a16="http://schemas.microsoft.com/office/drawing/2014/main" id="{3C2BB9F0-654A-94B6-D6B9-6F5A8504B368}"/>
              </a:ext>
            </a:extLst>
          </p:cNvPr>
          <p:cNvSpPr txBox="1"/>
          <p:nvPr/>
        </p:nvSpPr>
        <p:spPr>
          <a:xfrm>
            <a:off x="172087" y="3457484"/>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3 Did s/he practise any sport?</a:t>
            </a:r>
            <a:endParaRPr sz="2200" dirty="0"/>
          </a:p>
        </p:txBody>
      </p:sp>
      <p:sp>
        <p:nvSpPr>
          <p:cNvPr id="8" name="Google Shape;338;p11">
            <a:extLst>
              <a:ext uri="{FF2B5EF4-FFF2-40B4-BE49-F238E27FC236}">
                <a16:creationId xmlns:a16="http://schemas.microsoft.com/office/drawing/2014/main" id="{2D31CCCD-54CA-A9BD-27F3-14BC47444C9B}"/>
              </a:ext>
            </a:extLst>
          </p:cNvPr>
          <p:cNvSpPr txBox="1"/>
          <p:nvPr/>
        </p:nvSpPr>
        <p:spPr>
          <a:xfrm>
            <a:off x="172087" y="4147566"/>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4 Did you participate in a big festival?</a:t>
            </a:r>
            <a:endParaRPr sz="2200" dirty="0"/>
          </a:p>
        </p:txBody>
      </p:sp>
      <p:sp>
        <p:nvSpPr>
          <p:cNvPr id="9" name="Google Shape;339;p11">
            <a:extLst>
              <a:ext uri="{FF2B5EF4-FFF2-40B4-BE49-F238E27FC236}">
                <a16:creationId xmlns:a16="http://schemas.microsoft.com/office/drawing/2014/main" id="{874948E2-A30E-CEE3-3CF3-644B8CA99FFA}"/>
              </a:ext>
            </a:extLst>
          </p:cNvPr>
          <p:cNvSpPr txBox="1"/>
          <p:nvPr/>
        </p:nvSpPr>
        <p:spPr>
          <a:xfrm>
            <a:off x="172087" y="4837648"/>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5 Did you buy some souvenirs?</a:t>
            </a:r>
            <a:endParaRPr sz="2200" dirty="0"/>
          </a:p>
        </p:txBody>
      </p:sp>
      <p:sp>
        <p:nvSpPr>
          <p:cNvPr id="10" name="Google Shape;340;p11">
            <a:extLst>
              <a:ext uri="{FF2B5EF4-FFF2-40B4-BE49-F238E27FC236}">
                <a16:creationId xmlns:a16="http://schemas.microsoft.com/office/drawing/2014/main" id="{EBCB741B-208F-6A7C-EF10-9B7929899935}"/>
              </a:ext>
            </a:extLst>
          </p:cNvPr>
          <p:cNvSpPr txBox="1"/>
          <p:nvPr/>
        </p:nvSpPr>
        <p:spPr>
          <a:xfrm>
            <a:off x="172087" y="5527731"/>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6 Did s/he take any photos?</a:t>
            </a:r>
            <a:endParaRPr sz="2200" dirty="0"/>
          </a:p>
        </p:txBody>
      </p:sp>
      <p:sp>
        <p:nvSpPr>
          <p:cNvPr id="11" name="Google Shape;341;p11">
            <a:extLst>
              <a:ext uri="{FF2B5EF4-FFF2-40B4-BE49-F238E27FC236}">
                <a16:creationId xmlns:a16="http://schemas.microsoft.com/office/drawing/2014/main" id="{763C4159-FE05-B5B6-BCBA-B09B33BA36B0}"/>
              </a:ext>
            </a:extLst>
          </p:cNvPr>
          <p:cNvSpPr txBox="1"/>
          <p:nvPr/>
        </p:nvSpPr>
        <p:spPr>
          <a:xfrm>
            <a:off x="6238828" y="2091613"/>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1 ¿</a:t>
            </a:r>
            <a:r>
              <a:rPr lang="en-GB" sz="2200" b="0" i="0" u="none" strike="noStrike" cap="none" dirty="0" err="1">
                <a:solidFill>
                  <a:srgbClr val="525050"/>
                </a:solidFill>
                <a:latin typeface="Century Gothic"/>
                <a:ea typeface="Century Gothic"/>
                <a:cs typeface="Century Gothic"/>
                <a:sym typeface="Century Gothic"/>
              </a:rPr>
              <a:t>Visitaste</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alguna</a:t>
            </a:r>
            <a:r>
              <a:rPr lang="en-GB" sz="2200" b="0" i="0" u="none" strike="noStrike" cap="none" dirty="0">
                <a:solidFill>
                  <a:srgbClr val="525050"/>
                </a:solidFill>
                <a:latin typeface="Century Gothic"/>
                <a:ea typeface="Century Gothic"/>
                <a:cs typeface="Century Gothic"/>
                <a:sym typeface="Century Gothic"/>
              </a:rPr>
              <a:t> </a:t>
            </a:r>
            <a:r>
              <a:rPr lang="en-GB" sz="2200" dirty="0">
                <a:solidFill>
                  <a:srgbClr val="525050"/>
                </a:solidFill>
                <a:ea typeface="Century Gothic"/>
                <a:cs typeface="Century Gothic"/>
                <a:sym typeface="Century Gothic"/>
              </a:rPr>
              <a:t>ciudad </a:t>
            </a:r>
            <a:r>
              <a:rPr lang="en-GB" sz="2200" dirty="0" err="1">
                <a:solidFill>
                  <a:srgbClr val="525050"/>
                </a:solidFill>
                <a:ea typeface="Century Gothic"/>
                <a:cs typeface="Century Gothic"/>
                <a:sym typeface="Century Gothic"/>
              </a:rPr>
              <a:t>nueva</a:t>
            </a:r>
            <a:r>
              <a:rPr lang="en-GB" sz="2200" dirty="0">
                <a:solidFill>
                  <a:srgbClr val="525050"/>
                </a:solidFill>
                <a:ea typeface="Century Gothic"/>
                <a:cs typeface="Century Gothic"/>
                <a:sym typeface="Century Gothic"/>
              </a:rPr>
              <a:t>?</a:t>
            </a:r>
            <a:endParaRPr sz="2200" dirty="0"/>
          </a:p>
        </p:txBody>
      </p:sp>
      <p:sp>
        <p:nvSpPr>
          <p:cNvPr id="12" name="Google Shape;342;p11">
            <a:extLst>
              <a:ext uri="{FF2B5EF4-FFF2-40B4-BE49-F238E27FC236}">
                <a16:creationId xmlns:a16="http://schemas.microsoft.com/office/drawing/2014/main" id="{E1BE34C1-C777-C736-1C12-305C24F8B5F0}"/>
              </a:ext>
            </a:extLst>
          </p:cNvPr>
          <p:cNvSpPr txBox="1"/>
          <p:nvPr/>
        </p:nvSpPr>
        <p:spPr>
          <a:xfrm>
            <a:off x="6238828" y="2758609"/>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2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Pasó</a:t>
            </a:r>
            <a:r>
              <a:rPr lang="en-GB" sz="2200" dirty="0">
                <a:solidFill>
                  <a:srgbClr val="525050"/>
                </a:solidFill>
                <a:ea typeface="Century Gothic"/>
                <a:cs typeface="Century Gothic"/>
                <a:sym typeface="Century Gothic"/>
              </a:rPr>
              <a:t> un </a:t>
            </a:r>
            <a:r>
              <a:rPr lang="en-GB" sz="2200" dirty="0" err="1">
                <a:solidFill>
                  <a:srgbClr val="525050"/>
                </a:solidFill>
                <a:ea typeface="Century Gothic"/>
                <a:cs typeface="Century Gothic"/>
                <a:sym typeface="Century Gothic"/>
              </a:rPr>
              <a:t>buen</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verano</a:t>
            </a:r>
            <a:r>
              <a:rPr lang="en-GB" sz="2200" dirty="0">
                <a:solidFill>
                  <a:srgbClr val="525050"/>
                </a:solidFill>
                <a:ea typeface="Century Gothic"/>
                <a:cs typeface="Century Gothic"/>
                <a:sym typeface="Century Gothic"/>
              </a:rPr>
              <a:t>?</a:t>
            </a:r>
            <a:endParaRPr sz="2200" dirty="0"/>
          </a:p>
        </p:txBody>
      </p:sp>
      <p:sp>
        <p:nvSpPr>
          <p:cNvPr id="13" name="Google Shape;343;p11">
            <a:extLst>
              <a:ext uri="{FF2B5EF4-FFF2-40B4-BE49-F238E27FC236}">
                <a16:creationId xmlns:a16="http://schemas.microsoft.com/office/drawing/2014/main" id="{34265186-CDC5-98D1-2E45-4876EA7F3A69}"/>
              </a:ext>
            </a:extLst>
          </p:cNvPr>
          <p:cNvSpPr txBox="1"/>
          <p:nvPr/>
        </p:nvSpPr>
        <p:spPr>
          <a:xfrm>
            <a:off x="6238828" y="4092601"/>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4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Participaste</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en</a:t>
            </a:r>
            <a:r>
              <a:rPr lang="en-GB" sz="2200" dirty="0">
                <a:solidFill>
                  <a:srgbClr val="525050"/>
                </a:solidFill>
                <a:ea typeface="Century Gothic"/>
                <a:cs typeface="Century Gothic"/>
                <a:sym typeface="Century Gothic"/>
              </a:rPr>
              <a:t> una gran fiesta?</a:t>
            </a:r>
            <a:endParaRPr sz="2200" dirty="0"/>
          </a:p>
        </p:txBody>
      </p:sp>
      <p:sp>
        <p:nvSpPr>
          <p:cNvPr id="14" name="Google Shape;344;p11">
            <a:extLst>
              <a:ext uri="{FF2B5EF4-FFF2-40B4-BE49-F238E27FC236}">
                <a16:creationId xmlns:a16="http://schemas.microsoft.com/office/drawing/2014/main" id="{87942AC8-4DD4-1332-C651-796EA01737EB}"/>
              </a:ext>
            </a:extLst>
          </p:cNvPr>
          <p:cNvSpPr txBox="1"/>
          <p:nvPr/>
        </p:nvSpPr>
        <p:spPr>
          <a:xfrm>
            <a:off x="6238828" y="4759597"/>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5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Compraste</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algunos</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recuerdos</a:t>
            </a:r>
            <a:r>
              <a:rPr lang="en-GB" sz="2200" dirty="0">
                <a:solidFill>
                  <a:srgbClr val="525050"/>
                </a:solidFill>
                <a:ea typeface="Century Gothic"/>
                <a:cs typeface="Century Gothic"/>
                <a:sym typeface="Century Gothic"/>
              </a:rPr>
              <a:t>?</a:t>
            </a:r>
            <a:endParaRPr sz="2200" dirty="0"/>
          </a:p>
        </p:txBody>
      </p:sp>
      <p:sp>
        <p:nvSpPr>
          <p:cNvPr id="15" name="Google Shape;345;p11">
            <a:extLst>
              <a:ext uri="{FF2B5EF4-FFF2-40B4-BE49-F238E27FC236}">
                <a16:creationId xmlns:a16="http://schemas.microsoft.com/office/drawing/2014/main" id="{AF9C9DB3-3E3F-5196-4591-61220C116E5E}"/>
              </a:ext>
            </a:extLst>
          </p:cNvPr>
          <p:cNvSpPr txBox="1"/>
          <p:nvPr/>
        </p:nvSpPr>
        <p:spPr>
          <a:xfrm>
            <a:off x="6238828" y="5426595"/>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6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Sacó</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algunas</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fotos</a:t>
            </a:r>
            <a:r>
              <a:rPr lang="en-GB" sz="2200" dirty="0">
                <a:solidFill>
                  <a:srgbClr val="525050"/>
                </a:solidFill>
                <a:ea typeface="Century Gothic"/>
                <a:cs typeface="Century Gothic"/>
                <a:sym typeface="Century Gothic"/>
              </a:rPr>
              <a:t>?</a:t>
            </a:r>
            <a:endParaRPr sz="2200" dirty="0"/>
          </a:p>
        </p:txBody>
      </p:sp>
      <p:sp>
        <p:nvSpPr>
          <p:cNvPr id="16" name="Google Shape;346;p11">
            <a:extLst>
              <a:ext uri="{FF2B5EF4-FFF2-40B4-BE49-F238E27FC236}">
                <a16:creationId xmlns:a16="http://schemas.microsoft.com/office/drawing/2014/main" id="{E52B7DEC-0081-265B-FCAA-DA24D205FFB3}"/>
              </a:ext>
            </a:extLst>
          </p:cNvPr>
          <p:cNvSpPr txBox="1"/>
          <p:nvPr/>
        </p:nvSpPr>
        <p:spPr>
          <a:xfrm>
            <a:off x="6238828" y="3425605"/>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3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Practicó</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algún</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deporte</a:t>
            </a:r>
            <a:r>
              <a:rPr lang="en-GB" sz="2200" dirty="0">
                <a:solidFill>
                  <a:srgbClr val="525050"/>
                </a:solidFill>
                <a:ea typeface="Century Gothic"/>
                <a:cs typeface="Century Gothic"/>
                <a:sym typeface="Century Gothic"/>
              </a:rPr>
              <a:t>?</a:t>
            </a:r>
            <a:endParaRPr sz="2200" dirty="0"/>
          </a:p>
        </p:txBody>
      </p:sp>
      <p:sp>
        <p:nvSpPr>
          <p:cNvPr id="22" name="Rounded Rectangle 11">
            <a:extLst>
              <a:ext uri="{FF2B5EF4-FFF2-40B4-BE49-F238E27FC236}">
                <a16:creationId xmlns:a16="http://schemas.microsoft.com/office/drawing/2014/main" id="{4615FE64-78B5-5D8E-5DBC-37642F6EF5F0}"/>
              </a:ext>
            </a:extLst>
          </p:cNvPr>
          <p:cNvSpPr/>
          <p:nvPr/>
        </p:nvSpPr>
        <p:spPr>
          <a:xfrm>
            <a:off x="10633166" y="258166"/>
            <a:ext cx="1294978" cy="40010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25" name="Google Shape;335;p11">
            <a:extLst>
              <a:ext uri="{FF2B5EF4-FFF2-40B4-BE49-F238E27FC236}">
                <a16:creationId xmlns:a16="http://schemas.microsoft.com/office/drawing/2014/main" id="{3371A4DE-DBA9-F54B-AFF5-3CC4CE0F49B6}"/>
              </a:ext>
            </a:extLst>
          </p:cNvPr>
          <p:cNvSpPr txBox="1"/>
          <p:nvPr/>
        </p:nvSpPr>
        <p:spPr>
          <a:xfrm>
            <a:off x="1838347" y="1483757"/>
            <a:ext cx="228808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A</a:t>
            </a:r>
            <a:endParaRPr sz="2400" b="1" dirty="0"/>
          </a:p>
        </p:txBody>
      </p:sp>
      <p:sp>
        <p:nvSpPr>
          <p:cNvPr id="26" name="Google Shape;335;p11">
            <a:extLst>
              <a:ext uri="{FF2B5EF4-FFF2-40B4-BE49-F238E27FC236}">
                <a16:creationId xmlns:a16="http://schemas.microsoft.com/office/drawing/2014/main" id="{813719C0-DC3F-0A6B-620A-6A2307BA8673}"/>
              </a:ext>
            </a:extLst>
          </p:cNvPr>
          <p:cNvSpPr txBox="1"/>
          <p:nvPr/>
        </p:nvSpPr>
        <p:spPr>
          <a:xfrm>
            <a:off x="8053826" y="1556811"/>
            <a:ext cx="228808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A</a:t>
            </a:r>
            <a:endParaRPr sz="2400" b="1" dirty="0"/>
          </a:p>
        </p:txBody>
      </p:sp>
      <p:sp>
        <p:nvSpPr>
          <p:cNvPr id="27" name="TextBox 26">
            <a:extLst>
              <a:ext uri="{FF2B5EF4-FFF2-40B4-BE49-F238E27FC236}">
                <a16:creationId xmlns:a16="http://schemas.microsoft.com/office/drawing/2014/main" id="{EEF216A4-892A-C9B6-3C10-B467BD2B4713}"/>
              </a:ext>
            </a:extLst>
          </p:cNvPr>
          <p:cNvSpPr txBox="1"/>
          <p:nvPr/>
        </p:nvSpPr>
        <p:spPr>
          <a:xfrm>
            <a:off x="242938" y="872696"/>
            <a:ext cx="11685206" cy="461665"/>
          </a:xfrm>
          <a:prstGeom prst="rect">
            <a:avLst/>
          </a:prstGeom>
          <a:noFill/>
        </p:spPr>
        <p:txBody>
          <a:bodyPr wrap="square" rtlCol="0">
            <a:spAutoFit/>
          </a:bodyPr>
          <a:lstStyle/>
          <a:p>
            <a:r>
              <a:rPr lang="en-GB" sz="2400" dirty="0" err="1"/>
              <a:t>Comprueba</a:t>
            </a:r>
            <a:r>
              <a:rPr lang="en-GB" sz="2400" dirty="0"/>
              <a:t> las </a:t>
            </a:r>
            <a:r>
              <a:rPr lang="en-GB" sz="2400" dirty="0" err="1"/>
              <a:t>respuestas</a:t>
            </a:r>
            <a:r>
              <a:rPr lang="en-GB" sz="2400" dirty="0"/>
              <a:t>. ¡</a:t>
            </a:r>
            <a:r>
              <a:rPr lang="en-GB" sz="2400" dirty="0" err="1"/>
              <a:t>Estudiante</a:t>
            </a:r>
            <a:r>
              <a:rPr lang="en-GB" sz="2400" dirty="0"/>
              <a:t> B no </a:t>
            </a:r>
            <a:r>
              <a:rPr lang="en-GB" sz="2400" dirty="0" err="1"/>
              <a:t>puede</a:t>
            </a:r>
            <a:r>
              <a:rPr lang="en-GB" sz="2400" dirty="0"/>
              <a:t> </a:t>
            </a:r>
            <a:r>
              <a:rPr lang="en-GB" sz="2400" dirty="0" err="1"/>
              <a:t>mirar</a:t>
            </a:r>
            <a:r>
              <a:rPr lang="en-GB" sz="2400" dirty="0"/>
              <a:t>!</a:t>
            </a:r>
            <a:endParaRPr lang="en-ES" sz="2400" dirty="0"/>
          </a:p>
        </p:txBody>
      </p:sp>
    </p:spTree>
    <p:extLst>
      <p:ext uri="{BB962C8B-B14F-4D97-AF65-F5344CB8AC3E}">
        <p14:creationId xmlns:p14="http://schemas.microsoft.com/office/powerpoint/2010/main" val="125156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4" grpId="0"/>
      <p:bldP spid="15" grpId="0"/>
      <p:bldP spid="16" grpId="0"/>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2">
            <a:extLst>
              <a:ext uri="{FF2B5EF4-FFF2-40B4-BE49-F238E27FC236}">
                <a16:creationId xmlns:a16="http://schemas.microsoft.com/office/drawing/2014/main" id="{C6E7180D-6B5D-4725-B270-F079519419EC}"/>
              </a:ext>
            </a:extLst>
          </p:cNvPr>
          <p:cNvSpPr/>
          <p:nvPr/>
        </p:nvSpPr>
        <p:spPr>
          <a:xfrm>
            <a:off x="6090166" y="1438661"/>
            <a:ext cx="5918079" cy="4807131"/>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B6DABF4-3D3F-C1EB-BA5C-17F34C92F230}"/>
              </a:ext>
            </a:extLst>
          </p:cNvPr>
          <p:cNvSpPr>
            <a:spLocks noGrp="1"/>
          </p:cNvSpPr>
          <p:nvPr>
            <p:ph type="title"/>
          </p:nvPr>
        </p:nvSpPr>
        <p:spPr>
          <a:xfrm>
            <a:off x="-1" y="213557"/>
            <a:ext cx="7628710" cy="647577"/>
          </a:xfrm>
        </p:spPr>
        <p:txBody>
          <a:bodyPr>
            <a:normAutofit/>
          </a:bodyPr>
          <a:lstStyle/>
          <a:p>
            <a:r>
              <a:rPr lang="en-ES" dirty="0"/>
              <a:t>Preguntas sobre las vacaciones</a:t>
            </a:r>
          </a:p>
        </p:txBody>
      </p:sp>
      <p:sp>
        <p:nvSpPr>
          <p:cNvPr id="5" name="TextBox 4">
            <a:extLst>
              <a:ext uri="{FF2B5EF4-FFF2-40B4-BE49-F238E27FC236}">
                <a16:creationId xmlns:a16="http://schemas.microsoft.com/office/drawing/2014/main" id="{017767DD-BBF7-A865-84C0-A984B8217C7E}"/>
              </a:ext>
            </a:extLst>
          </p:cNvPr>
          <p:cNvSpPr txBox="1"/>
          <p:nvPr/>
        </p:nvSpPr>
        <p:spPr>
          <a:xfrm>
            <a:off x="3048000" y="3247962"/>
            <a:ext cx="6096000" cy="369332"/>
          </a:xfrm>
          <a:prstGeom prst="rect">
            <a:avLst/>
          </a:prstGeom>
          <a:noFill/>
        </p:spPr>
        <p:txBody>
          <a:bodyPr wrap="square">
            <a:spAutoFit/>
          </a:bodyPr>
          <a:lstStyle/>
          <a:p>
            <a:r>
              <a:rPr lang="en-ES" b="0" i="0" u="none" strike="noStrike" dirty="0">
                <a:solidFill>
                  <a:srgbClr val="000000"/>
                </a:solidFill>
                <a:effectLst/>
              </a:rPr>
              <a:t> </a:t>
            </a:r>
            <a:endParaRPr lang="en-ES" dirty="0"/>
          </a:p>
        </p:txBody>
      </p:sp>
      <p:sp>
        <p:nvSpPr>
          <p:cNvPr id="11" name="Google Shape;341;p11">
            <a:extLst>
              <a:ext uri="{FF2B5EF4-FFF2-40B4-BE49-F238E27FC236}">
                <a16:creationId xmlns:a16="http://schemas.microsoft.com/office/drawing/2014/main" id="{763C4159-FE05-B5B6-BCBA-B09B33BA36B0}"/>
              </a:ext>
            </a:extLst>
          </p:cNvPr>
          <p:cNvSpPr txBox="1"/>
          <p:nvPr/>
        </p:nvSpPr>
        <p:spPr>
          <a:xfrm>
            <a:off x="6238830" y="2091613"/>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1 ¿</a:t>
            </a:r>
            <a:r>
              <a:rPr lang="en-GB" sz="2200" b="0" i="0" u="none" strike="noStrike" cap="none" dirty="0" err="1">
                <a:solidFill>
                  <a:srgbClr val="525050"/>
                </a:solidFill>
                <a:latin typeface="Century Gothic"/>
                <a:ea typeface="Century Gothic"/>
                <a:cs typeface="Century Gothic"/>
                <a:sym typeface="Century Gothic"/>
              </a:rPr>
              <a:t>Reservaste</a:t>
            </a:r>
            <a:r>
              <a:rPr lang="en-GB" sz="2200" b="0" i="0" u="none" strike="noStrike" cap="none" dirty="0">
                <a:solidFill>
                  <a:srgbClr val="525050"/>
                </a:solidFill>
                <a:latin typeface="Century Gothic"/>
                <a:ea typeface="Century Gothic"/>
                <a:cs typeface="Century Gothic"/>
                <a:sym typeface="Century Gothic"/>
              </a:rPr>
              <a:t> un </a:t>
            </a:r>
            <a:r>
              <a:rPr lang="en-GB" sz="2200" b="0" i="0" u="none" strike="noStrike" cap="none" dirty="0" err="1">
                <a:solidFill>
                  <a:srgbClr val="525050"/>
                </a:solidFill>
                <a:latin typeface="Century Gothic"/>
                <a:ea typeface="Century Gothic"/>
                <a:cs typeface="Century Gothic"/>
                <a:sym typeface="Century Gothic"/>
              </a:rPr>
              <a:t>buen</a:t>
            </a:r>
            <a:r>
              <a:rPr lang="en-GB" sz="2200" b="0" i="0" u="none" strike="noStrike" cap="none" dirty="0">
                <a:solidFill>
                  <a:srgbClr val="525050"/>
                </a:solidFill>
                <a:latin typeface="Century Gothic"/>
                <a:ea typeface="Century Gothic"/>
                <a:cs typeface="Century Gothic"/>
                <a:sym typeface="Century Gothic"/>
              </a:rPr>
              <a:t> hotel?</a:t>
            </a:r>
            <a:endParaRPr sz="2200" dirty="0"/>
          </a:p>
        </p:txBody>
      </p:sp>
      <p:sp>
        <p:nvSpPr>
          <p:cNvPr id="12" name="Google Shape;342;p11">
            <a:extLst>
              <a:ext uri="{FF2B5EF4-FFF2-40B4-BE49-F238E27FC236}">
                <a16:creationId xmlns:a16="http://schemas.microsoft.com/office/drawing/2014/main" id="{E1BE34C1-C777-C736-1C12-305C24F8B5F0}"/>
              </a:ext>
            </a:extLst>
          </p:cNvPr>
          <p:cNvSpPr txBox="1"/>
          <p:nvPr/>
        </p:nvSpPr>
        <p:spPr>
          <a:xfrm>
            <a:off x="6238830" y="2740043"/>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2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Almorzaste</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en</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algún</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restaurante</a:t>
            </a:r>
            <a:r>
              <a:rPr lang="en-GB" sz="2200" dirty="0">
                <a:solidFill>
                  <a:srgbClr val="525050"/>
                </a:solidFill>
                <a:ea typeface="Century Gothic"/>
                <a:cs typeface="Century Gothic"/>
                <a:sym typeface="Century Gothic"/>
              </a:rPr>
              <a:t>?</a:t>
            </a:r>
            <a:endParaRPr sz="2200" dirty="0"/>
          </a:p>
        </p:txBody>
      </p:sp>
      <p:sp>
        <p:nvSpPr>
          <p:cNvPr id="13" name="Google Shape;343;p11">
            <a:extLst>
              <a:ext uri="{FF2B5EF4-FFF2-40B4-BE49-F238E27FC236}">
                <a16:creationId xmlns:a16="http://schemas.microsoft.com/office/drawing/2014/main" id="{34265186-CDC5-98D1-2E45-4876EA7F3A69}"/>
              </a:ext>
            </a:extLst>
          </p:cNvPr>
          <p:cNvSpPr txBox="1"/>
          <p:nvPr/>
        </p:nvSpPr>
        <p:spPr>
          <a:xfrm>
            <a:off x="6238830" y="4042025"/>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4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Probó</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algún</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plato</a:t>
            </a:r>
            <a:r>
              <a:rPr lang="en-GB" sz="2200" dirty="0">
                <a:solidFill>
                  <a:srgbClr val="525050"/>
                </a:solidFill>
                <a:ea typeface="Century Gothic"/>
                <a:cs typeface="Century Gothic"/>
                <a:sym typeface="Century Gothic"/>
              </a:rPr>
              <a:t> de </a:t>
            </a:r>
            <a:r>
              <a:rPr lang="en-GB" sz="2200" dirty="0" err="1">
                <a:solidFill>
                  <a:srgbClr val="525050"/>
                </a:solidFill>
                <a:ea typeface="Century Gothic"/>
                <a:cs typeface="Century Gothic"/>
                <a:sym typeface="Century Gothic"/>
              </a:rPr>
              <a:t>pescado</a:t>
            </a:r>
            <a:r>
              <a:rPr lang="en-GB" sz="2200" dirty="0">
                <a:solidFill>
                  <a:srgbClr val="525050"/>
                </a:solidFill>
                <a:ea typeface="Century Gothic"/>
                <a:cs typeface="Century Gothic"/>
                <a:sym typeface="Century Gothic"/>
              </a:rPr>
              <a:t>?</a:t>
            </a:r>
            <a:endParaRPr sz="2200" dirty="0"/>
          </a:p>
        </p:txBody>
      </p:sp>
      <p:sp>
        <p:nvSpPr>
          <p:cNvPr id="14" name="Google Shape;344;p11">
            <a:extLst>
              <a:ext uri="{FF2B5EF4-FFF2-40B4-BE49-F238E27FC236}">
                <a16:creationId xmlns:a16="http://schemas.microsoft.com/office/drawing/2014/main" id="{87942AC8-4DD4-1332-C651-796EA01737EB}"/>
              </a:ext>
            </a:extLst>
          </p:cNvPr>
          <p:cNvSpPr txBox="1"/>
          <p:nvPr/>
        </p:nvSpPr>
        <p:spPr>
          <a:xfrm>
            <a:off x="6238830" y="4682573"/>
            <a:ext cx="5918079" cy="769401"/>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5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Disfrustaste</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tu</a:t>
            </a:r>
            <a:r>
              <a:rPr lang="en-GB" sz="2200" dirty="0">
                <a:solidFill>
                  <a:srgbClr val="525050"/>
                </a:solidFill>
                <a:ea typeface="Century Gothic"/>
                <a:cs typeface="Century Gothic"/>
                <a:sym typeface="Century Gothic"/>
              </a:rPr>
              <a:t> primer </a:t>
            </a:r>
            <a:r>
              <a:rPr lang="en-GB" sz="2200" dirty="0" err="1">
                <a:solidFill>
                  <a:srgbClr val="525050"/>
                </a:solidFill>
                <a:ea typeface="Century Gothic"/>
                <a:cs typeface="Century Gothic"/>
                <a:sym typeface="Century Gothic"/>
              </a:rPr>
              <a:t>viaje</a:t>
            </a:r>
            <a:r>
              <a:rPr lang="en-GB" sz="2200" dirty="0">
                <a:solidFill>
                  <a:srgbClr val="525050"/>
                </a:solidFill>
                <a:ea typeface="Century Gothic"/>
                <a:cs typeface="Century Gothic"/>
                <a:sym typeface="Century Gothic"/>
              </a:rPr>
              <a:t> a una ciudad </a:t>
            </a:r>
            <a:r>
              <a:rPr lang="en-GB" sz="2200" dirty="0" err="1">
                <a:solidFill>
                  <a:srgbClr val="525050"/>
                </a:solidFill>
                <a:ea typeface="Century Gothic"/>
                <a:cs typeface="Century Gothic"/>
                <a:sym typeface="Century Gothic"/>
              </a:rPr>
              <a:t>europea</a:t>
            </a:r>
            <a:r>
              <a:rPr lang="en-GB" sz="2200" dirty="0">
                <a:solidFill>
                  <a:srgbClr val="525050"/>
                </a:solidFill>
                <a:ea typeface="Century Gothic"/>
                <a:cs typeface="Century Gothic"/>
                <a:sym typeface="Century Gothic"/>
              </a:rPr>
              <a:t>?</a:t>
            </a:r>
            <a:endParaRPr sz="2200" dirty="0"/>
          </a:p>
        </p:txBody>
      </p:sp>
      <p:sp>
        <p:nvSpPr>
          <p:cNvPr id="15" name="Google Shape;345;p11">
            <a:extLst>
              <a:ext uri="{FF2B5EF4-FFF2-40B4-BE49-F238E27FC236}">
                <a16:creationId xmlns:a16="http://schemas.microsoft.com/office/drawing/2014/main" id="{AF9C9DB3-3E3F-5196-4591-61220C116E5E}"/>
              </a:ext>
            </a:extLst>
          </p:cNvPr>
          <p:cNvSpPr txBox="1"/>
          <p:nvPr/>
        </p:nvSpPr>
        <p:spPr>
          <a:xfrm>
            <a:off x="6238830" y="5527731"/>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6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Encontraste</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algunas</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buenas</a:t>
            </a:r>
            <a:r>
              <a:rPr lang="en-GB" sz="2200" dirty="0">
                <a:solidFill>
                  <a:srgbClr val="525050"/>
                </a:solidFill>
                <a:ea typeface="Century Gothic"/>
                <a:cs typeface="Century Gothic"/>
                <a:sym typeface="Century Gothic"/>
              </a:rPr>
              <a:t> vistas?</a:t>
            </a:r>
            <a:endParaRPr sz="2200" dirty="0"/>
          </a:p>
        </p:txBody>
      </p:sp>
      <p:sp>
        <p:nvSpPr>
          <p:cNvPr id="16" name="Google Shape;346;p11">
            <a:extLst>
              <a:ext uri="{FF2B5EF4-FFF2-40B4-BE49-F238E27FC236}">
                <a16:creationId xmlns:a16="http://schemas.microsoft.com/office/drawing/2014/main" id="{E52B7DEC-0081-265B-FCAA-DA24D205FFB3}"/>
              </a:ext>
            </a:extLst>
          </p:cNvPr>
          <p:cNvSpPr txBox="1"/>
          <p:nvPr/>
        </p:nvSpPr>
        <p:spPr>
          <a:xfrm>
            <a:off x="6238830" y="3394319"/>
            <a:ext cx="5769415"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3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Disfrutaste</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algunos</a:t>
            </a:r>
            <a:r>
              <a:rPr lang="en-GB" sz="2200" dirty="0">
                <a:solidFill>
                  <a:srgbClr val="525050"/>
                </a:solidFill>
                <a:ea typeface="Century Gothic"/>
                <a:cs typeface="Century Gothic"/>
                <a:sym typeface="Century Gothic"/>
              </a:rPr>
              <a:t> días </a:t>
            </a:r>
            <a:r>
              <a:rPr lang="en-GB" sz="2200" dirty="0" err="1">
                <a:solidFill>
                  <a:srgbClr val="525050"/>
                </a:solidFill>
                <a:ea typeface="Century Gothic"/>
                <a:cs typeface="Century Gothic"/>
                <a:sym typeface="Century Gothic"/>
              </a:rPr>
              <a:t>en</a:t>
            </a:r>
            <a:r>
              <a:rPr lang="en-GB" sz="2200" dirty="0">
                <a:solidFill>
                  <a:srgbClr val="525050"/>
                </a:solidFill>
                <a:ea typeface="Century Gothic"/>
                <a:cs typeface="Century Gothic"/>
                <a:sym typeface="Century Gothic"/>
              </a:rPr>
              <a:t> la costa?</a:t>
            </a:r>
            <a:endParaRPr sz="2200" dirty="0"/>
          </a:p>
        </p:txBody>
      </p:sp>
      <p:sp>
        <p:nvSpPr>
          <p:cNvPr id="22" name="Rounded Rectangle 11">
            <a:extLst>
              <a:ext uri="{FF2B5EF4-FFF2-40B4-BE49-F238E27FC236}">
                <a16:creationId xmlns:a16="http://schemas.microsoft.com/office/drawing/2014/main" id="{4615FE64-78B5-5D8E-5DBC-37642F6EF5F0}"/>
              </a:ext>
            </a:extLst>
          </p:cNvPr>
          <p:cNvSpPr/>
          <p:nvPr/>
        </p:nvSpPr>
        <p:spPr>
          <a:xfrm>
            <a:off x="10633166" y="258166"/>
            <a:ext cx="1294978" cy="40010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26" name="Google Shape;335;p11">
            <a:extLst>
              <a:ext uri="{FF2B5EF4-FFF2-40B4-BE49-F238E27FC236}">
                <a16:creationId xmlns:a16="http://schemas.microsoft.com/office/drawing/2014/main" id="{813719C0-DC3F-0A6B-620A-6A2307BA8673}"/>
              </a:ext>
            </a:extLst>
          </p:cNvPr>
          <p:cNvSpPr txBox="1"/>
          <p:nvPr/>
        </p:nvSpPr>
        <p:spPr>
          <a:xfrm>
            <a:off x="8053826" y="1556811"/>
            <a:ext cx="228808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B</a:t>
            </a:r>
            <a:endParaRPr sz="2400" b="1" dirty="0"/>
          </a:p>
        </p:txBody>
      </p:sp>
      <p:sp>
        <p:nvSpPr>
          <p:cNvPr id="24" name="Round Diagonal Corner of Rectangle 23">
            <a:extLst>
              <a:ext uri="{FF2B5EF4-FFF2-40B4-BE49-F238E27FC236}">
                <a16:creationId xmlns:a16="http://schemas.microsoft.com/office/drawing/2014/main" id="{6DCA2CCA-A30F-4598-AAFB-0E329ECC40B6}"/>
              </a:ext>
            </a:extLst>
          </p:cNvPr>
          <p:cNvSpPr/>
          <p:nvPr/>
        </p:nvSpPr>
        <p:spPr>
          <a:xfrm>
            <a:off x="252463" y="1438661"/>
            <a:ext cx="5620606" cy="4807131"/>
          </a:xfrm>
          <a:prstGeom prst="round2Diag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8" name="Google Shape;341;p11">
            <a:extLst>
              <a:ext uri="{FF2B5EF4-FFF2-40B4-BE49-F238E27FC236}">
                <a16:creationId xmlns:a16="http://schemas.microsoft.com/office/drawing/2014/main" id="{C7EF184B-BF1B-4BFB-AA47-F773F78746A1}"/>
              </a:ext>
            </a:extLst>
          </p:cNvPr>
          <p:cNvSpPr txBox="1"/>
          <p:nvPr/>
        </p:nvSpPr>
        <p:spPr>
          <a:xfrm>
            <a:off x="183755" y="2091614"/>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1 Did s/he book a good hotel?</a:t>
            </a:r>
            <a:endParaRPr sz="2200" dirty="0"/>
          </a:p>
        </p:txBody>
      </p:sp>
      <p:sp>
        <p:nvSpPr>
          <p:cNvPr id="29" name="Google Shape;342;p11">
            <a:extLst>
              <a:ext uri="{FF2B5EF4-FFF2-40B4-BE49-F238E27FC236}">
                <a16:creationId xmlns:a16="http://schemas.microsoft.com/office/drawing/2014/main" id="{D4D319C2-82FA-41E8-A10D-F11C3F6A2C95}"/>
              </a:ext>
            </a:extLst>
          </p:cNvPr>
          <p:cNvSpPr txBox="1"/>
          <p:nvPr/>
        </p:nvSpPr>
        <p:spPr>
          <a:xfrm>
            <a:off x="183755" y="2740044"/>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2 Did s/he have lunch in any restaurant?</a:t>
            </a:r>
            <a:endParaRPr sz="2200" dirty="0"/>
          </a:p>
        </p:txBody>
      </p:sp>
      <p:sp>
        <p:nvSpPr>
          <p:cNvPr id="30" name="Google Shape;343;p11">
            <a:extLst>
              <a:ext uri="{FF2B5EF4-FFF2-40B4-BE49-F238E27FC236}">
                <a16:creationId xmlns:a16="http://schemas.microsoft.com/office/drawing/2014/main" id="{8FCFFF5B-4D7B-46E6-8830-F770260C5269}"/>
              </a:ext>
            </a:extLst>
          </p:cNvPr>
          <p:cNvSpPr txBox="1"/>
          <p:nvPr/>
        </p:nvSpPr>
        <p:spPr>
          <a:xfrm>
            <a:off x="183755" y="4042026"/>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4 Did s/he try any fish dish?</a:t>
            </a:r>
            <a:endParaRPr sz="2200" dirty="0"/>
          </a:p>
        </p:txBody>
      </p:sp>
      <p:sp>
        <p:nvSpPr>
          <p:cNvPr id="31" name="Google Shape;344;p11">
            <a:extLst>
              <a:ext uri="{FF2B5EF4-FFF2-40B4-BE49-F238E27FC236}">
                <a16:creationId xmlns:a16="http://schemas.microsoft.com/office/drawing/2014/main" id="{21C3C8B0-42F7-4F80-8AA7-136E9AA2A618}"/>
              </a:ext>
            </a:extLst>
          </p:cNvPr>
          <p:cNvSpPr txBox="1"/>
          <p:nvPr/>
        </p:nvSpPr>
        <p:spPr>
          <a:xfrm>
            <a:off x="183755" y="4682574"/>
            <a:ext cx="5918079"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5 Did you enjoy your first trip to a European city?</a:t>
            </a:r>
            <a:endParaRPr sz="2200" dirty="0"/>
          </a:p>
        </p:txBody>
      </p:sp>
      <p:sp>
        <p:nvSpPr>
          <p:cNvPr id="32" name="Google Shape;345;p11">
            <a:extLst>
              <a:ext uri="{FF2B5EF4-FFF2-40B4-BE49-F238E27FC236}">
                <a16:creationId xmlns:a16="http://schemas.microsoft.com/office/drawing/2014/main" id="{B1E1BFB8-F533-4318-A3FA-9EC7D0ACC736}"/>
              </a:ext>
            </a:extLst>
          </p:cNvPr>
          <p:cNvSpPr txBox="1"/>
          <p:nvPr/>
        </p:nvSpPr>
        <p:spPr>
          <a:xfrm>
            <a:off x="183755" y="5527732"/>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6 Did you find any good views?</a:t>
            </a:r>
            <a:endParaRPr sz="2200" dirty="0"/>
          </a:p>
        </p:txBody>
      </p:sp>
      <p:sp>
        <p:nvSpPr>
          <p:cNvPr id="33" name="Google Shape;346;p11">
            <a:extLst>
              <a:ext uri="{FF2B5EF4-FFF2-40B4-BE49-F238E27FC236}">
                <a16:creationId xmlns:a16="http://schemas.microsoft.com/office/drawing/2014/main" id="{8DEFE500-B15D-49FE-A80C-64137D7EB9F7}"/>
              </a:ext>
            </a:extLst>
          </p:cNvPr>
          <p:cNvSpPr txBox="1"/>
          <p:nvPr/>
        </p:nvSpPr>
        <p:spPr>
          <a:xfrm>
            <a:off x="183755" y="3394320"/>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3 Did you enjoy some days in the coast?</a:t>
            </a:r>
            <a:endParaRPr sz="2200" dirty="0"/>
          </a:p>
        </p:txBody>
      </p:sp>
      <p:sp>
        <p:nvSpPr>
          <p:cNvPr id="34" name="Google Shape;335;p11">
            <a:extLst>
              <a:ext uri="{FF2B5EF4-FFF2-40B4-BE49-F238E27FC236}">
                <a16:creationId xmlns:a16="http://schemas.microsoft.com/office/drawing/2014/main" id="{66E406C5-59FB-4C2F-B494-321E52349716}"/>
              </a:ext>
            </a:extLst>
          </p:cNvPr>
          <p:cNvSpPr txBox="1"/>
          <p:nvPr/>
        </p:nvSpPr>
        <p:spPr>
          <a:xfrm>
            <a:off x="1998751" y="1556812"/>
            <a:ext cx="228808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B</a:t>
            </a:r>
            <a:endParaRPr sz="2400" b="1" dirty="0"/>
          </a:p>
        </p:txBody>
      </p:sp>
      <p:sp>
        <p:nvSpPr>
          <p:cNvPr id="35" name="TextBox 34">
            <a:extLst>
              <a:ext uri="{FF2B5EF4-FFF2-40B4-BE49-F238E27FC236}">
                <a16:creationId xmlns:a16="http://schemas.microsoft.com/office/drawing/2014/main" id="{E16DDEFD-9530-4048-B14C-C9C80EF504F3}"/>
              </a:ext>
            </a:extLst>
          </p:cNvPr>
          <p:cNvSpPr txBox="1"/>
          <p:nvPr/>
        </p:nvSpPr>
        <p:spPr>
          <a:xfrm>
            <a:off x="242938" y="872696"/>
            <a:ext cx="11685206" cy="461665"/>
          </a:xfrm>
          <a:prstGeom prst="rect">
            <a:avLst/>
          </a:prstGeom>
          <a:noFill/>
        </p:spPr>
        <p:txBody>
          <a:bodyPr wrap="square" rtlCol="0">
            <a:spAutoFit/>
          </a:bodyPr>
          <a:lstStyle/>
          <a:p>
            <a:r>
              <a:rPr lang="en-GB" sz="2400" dirty="0" err="1"/>
              <a:t>Comprueba</a:t>
            </a:r>
            <a:r>
              <a:rPr lang="en-GB" sz="2400" dirty="0"/>
              <a:t> las </a:t>
            </a:r>
            <a:r>
              <a:rPr lang="en-GB" sz="2400" dirty="0" err="1"/>
              <a:t>respuestas</a:t>
            </a:r>
            <a:r>
              <a:rPr lang="en-GB" sz="2400" dirty="0"/>
              <a:t>. ¡</a:t>
            </a:r>
            <a:r>
              <a:rPr lang="en-GB" sz="2400" dirty="0" err="1"/>
              <a:t>Estudiante</a:t>
            </a:r>
            <a:r>
              <a:rPr lang="en-GB" sz="2400" dirty="0"/>
              <a:t> B no </a:t>
            </a:r>
            <a:r>
              <a:rPr lang="en-GB" sz="2400" dirty="0" err="1"/>
              <a:t>puede</a:t>
            </a:r>
            <a:r>
              <a:rPr lang="en-GB" sz="2400" dirty="0"/>
              <a:t> </a:t>
            </a:r>
            <a:r>
              <a:rPr lang="en-GB" sz="2400" dirty="0" err="1"/>
              <a:t>mirar</a:t>
            </a:r>
            <a:r>
              <a:rPr lang="en-GB" sz="2400" dirty="0"/>
              <a:t>!</a:t>
            </a:r>
            <a:endParaRPr lang="en-ES" sz="2400" dirty="0"/>
          </a:p>
        </p:txBody>
      </p:sp>
    </p:spTree>
    <p:extLst>
      <p:ext uri="{BB962C8B-B14F-4D97-AF65-F5344CB8AC3E}">
        <p14:creationId xmlns:p14="http://schemas.microsoft.com/office/powerpoint/2010/main" val="31318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4" grpId="0"/>
      <p:bldP spid="15" grpId="0"/>
      <p:bldP spid="16" grpId="0"/>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3" name="Google Shape;403;p14"/>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hablar</a:t>
            </a:r>
            <a:endParaRPr sz="2000" b="1" i="0" u="none" strike="noStrike" cap="none" dirty="0">
              <a:solidFill>
                <a:schemeClr val="lt1"/>
              </a:solidFill>
              <a:latin typeface="Century Gothic"/>
              <a:ea typeface="Century Gothic"/>
              <a:cs typeface="Century Gothic"/>
              <a:sym typeface="Century Gothic"/>
            </a:endParaRPr>
          </a:p>
        </p:txBody>
      </p:sp>
      <p:sp>
        <p:nvSpPr>
          <p:cNvPr id="406" name="Google Shape;406;p14"/>
          <p:cNvSpPr/>
          <p:nvPr/>
        </p:nvSpPr>
        <p:spPr>
          <a:xfrm>
            <a:off x="215484" y="5142993"/>
            <a:ext cx="5023450" cy="928626"/>
          </a:xfrm>
          <a:prstGeom prst="rect">
            <a:avLst/>
          </a:prstGeom>
          <a:no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407" name="Google Shape;407;p14"/>
          <p:cNvSpPr/>
          <p:nvPr/>
        </p:nvSpPr>
        <p:spPr>
          <a:xfrm>
            <a:off x="255129" y="4129667"/>
            <a:ext cx="4992731" cy="549668"/>
          </a:xfrm>
          <a:prstGeom prst="rect">
            <a:avLst/>
          </a:prstGeom>
          <a:solidFill>
            <a:schemeClr val="accent1">
              <a:lumMod val="20000"/>
              <a:lumOff val="80000"/>
            </a:schemeClr>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408" name="Google Shape;408;p14"/>
          <p:cNvSpPr txBox="1"/>
          <p:nvPr/>
        </p:nvSpPr>
        <p:spPr>
          <a:xfrm>
            <a:off x="114921" y="1249750"/>
            <a:ext cx="7734713"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err="1">
                <a:solidFill>
                  <a:srgbClr val="525050"/>
                </a:solidFill>
                <a:latin typeface="Century Gothic"/>
                <a:ea typeface="Century Gothic"/>
                <a:cs typeface="Century Gothic"/>
                <a:sym typeface="Century Gothic"/>
              </a:rPr>
              <a:t>Estudiante</a:t>
            </a:r>
            <a:r>
              <a:rPr lang="en-GB" sz="2000" b="0" i="0" u="none" strike="noStrike" cap="none" dirty="0">
                <a:solidFill>
                  <a:srgbClr val="525050"/>
                </a:solidFill>
                <a:latin typeface="Century Gothic"/>
                <a:ea typeface="Century Gothic"/>
                <a:cs typeface="Century Gothic"/>
                <a:sym typeface="Century Gothic"/>
              </a:rPr>
              <a:t> B </a:t>
            </a:r>
            <a:r>
              <a:rPr lang="en-GB" sz="2000" b="0" i="0" u="none" strike="noStrike" cap="none" dirty="0" err="1">
                <a:solidFill>
                  <a:srgbClr val="525050"/>
                </a:solidFill>
                <a:latin typeface="Century Gothic"/>
                <a:ea typeface="Century Gothic"/>
                <a:cs typeface="Century Gothic"/>
                <a:sym typeface="Century Gothic"/>
              </a:rPr>
              <a:t>elige</a:t>
            </a:r>
            <a:r>
              <a:rPr lang="en-GB" sz="2000" b="0" i="0" u="none" strike="noStrike" cap="none" dirty="0">
                <a:solidFill>
                  <a:srgbClr val="525050"/>
                </a:solidFill>
                <a:latin typeface="Century Gothic"/>
                <a:ea typeface="Century Gothic"/>
                <a:cs typeface="Century Gothic"/>
                <a:sym typeface="Century Gothic"/>
              </a:rPr>
              <a:t> un </a:t>
            </a:r>
            <a:r>
              <a:rPr lang="en-GB" sz="2000" b="0" i="0" u="none" strike="noStrike" cap="none" dirty="0" err="1">
                <a:solidFill>
                  <a:srgbClr val="525050"/>
                </a:solidFill>
                <a:latin typeface="Century Gothic"/>
                <a:ea typeface="Century Gothic"/>
                <a:cs typeface="Century Gothic"/>
                <a:sym typeface="Century Gothic"/>
              </a:rPr>
              <a:t>verbo</a:t>
            </a:r>
            <a:r>
              <a:rPr lang="en-GB" sz="2000" b="0" i="0" u="none" strike="noStrike" cap="none" dirty="0">
                <a:solidFill>
                  <a:srgbClr val="525050"/>
                </a:solidFill>
                <a:latin typeface="Century Gothic"/>
                <a:ea typeface="Century Gothic"/>
                <a:cs typeface="Century Gothic"/>
                <a:sym typeface="Century Gothic"/>
              </a:rPr>
              <a:t> y </a:t>
            </a:r>
            <a:r>
              <a:rPr lang="en-GB" sz="2000" b="0" i="0" u="none" strike="noStrike" cap="none" dirty="0" err="1">
                <a:solidFill>
                  <a:srgbClr val="525050"/>
                </a:solidFill>
                <a:latin typeface="Century Gothic"/>
                <a:ea typeface="Century Gothic"/>
                <a:cs typeface="Century Gothic"/>
                <a:sym typeface="Century Gothic"/>
              </a:rPr>
              <a:t>termina</a:t>
            </a:r>
            <a:r>
              <a:rPr lang="en-GB" sz="2000" b="0" i="0" u="none" strike="noStrike" cap="none" dirty="0">
                <a:solidFill>
                  <a:srgbClr val="525050"/>
                </a:solidFill>
                <a:latin typeface="Century Gothic"/>
                <a:ea typeface="Century Gothic"/>
                <a:cs typeface="Century Gothic"/>
                <a:sym typeface="Century Gothic"/>
              </a:rPr>
              <a:t> la </a:t>
            </a:r>
            <a:r>
              <a:rPr lang="en-GB" sz="2000" b="0" i="0" u="none" strike="noStrike" cap="none" dirty="0" err="1">
                <a:solidFill>
                  <a:srgbClr val="525050"/>
                </a:solidFill>
                <a:latin typeface="Century Gothic"/>
                <a:ea typeface="Century Gothic"/>
                <a:cs typeface="Century Gothic"/>
                <a:sym typeface="Century Gothic"/>
              </a:rPr>
              <a:t>frase</a:t>
            </a:r>
            <a:r>
              <a:rPr lang="en-GB" sz="2000" b="0" i="0" u="none" strike="noStrike" cap="none" dirty="0">
                <a:solidFill>
                  <a:srgbClr val="525050"/>
                </a:solidFill>
                <a:latin typeface="Century Gothic"/>
                <a:ea typeface="Century Gothic"/>
                <a:cs typeface="Century Gothic"/>
                <a:sym typeface="Century Gothic"/>
              </a:rPr>
              <a:t> con palabras de la </a:t>
            </a:r>
            <a:r>
              <a:rPr lang="en-GB" sz="2000" b="0" i="0" u="none" strike="noStrike" cap="none" dirty="0" err="1">
                <a:solidFill>
                  <a:srgbClr val="525050"/>
                </a:solidFill>
                <a:latin typeface="Century Gothic"/>
                <a:ea typeface="Century Gothic"/>
                <a:cs typeface="Century Gothic"/>
                <a:sym typeface="Century Gothic"/>
              </a:rPr>
              <a:t>caja</a:t>
            </a:r>
            <a:r>
              <a:rPr lang="en-GB" sz="2000" b="0" i="0" u="none" strike="noStrike" cap="none" dirty="0">
                <a:solidFill>
                  <a:srgbClr val="525050"/>
                </a:solidFill>
                <a:latin typeface="Century Gothic"/>
                <a:ea typeface="Century Gothic"/>
                <a:cs typeface="Century Gothic"/>
                <a:sym typeface="Century Gothic"/>
              </a:rPr>
              <a:t> amarilla. </a:t>
            </a:r>
            <a:r>
              <a:rPr lang="en-GB" sz="2000" b="1" i="0" u="none" strike="noStrike" cap="none" dirty="0">
                <a:solidFill>
                  <a:srgbClr val="525050"/>
                </a:solidFill>
                <a:latin typeface="Century Gothic"/>
                <a:ea typeface="Century Gothic"/>
                <a:cs typeface="Century Gothic"/>
                <a:sym typeface="Century Gothic"/>
              </a:rPr>
              <a:t>Debe </a:t>
            </a:r>
            <a:r>
              <a:rPr lang="en-GB" sz="2000" b="1" i="0" u="none" strike="noStrike" cap="none" dirty="0" err="1">
                <a:solidFill>
                  <a:srgbClr val="525050"/>
                </a:solidFill>
                <a:latin typeface="Century Gothic"/>
                <a:ea typeface="Century Gothic"/>
                <a:cs typeface="Century Gothic"/>
                <a:sym typeface="Century Gothic"/>
              </a:rPr>
              <a:t>usar</a:t>
            </a:r>
            <a:r>
              <a:rPr lang="en-GB" sz="2000" b="1" i="0" u="none" strike="noStrike" cap="none" dirty="0">
                <a:solidFill>
                  <a:srgbClr val="525050"/>
                </a:solidFill>
                <a:latin typeface="Century Gothic"/>
                <a:ea typeface="Century Gothic"/>
                <a:cs typeface="Century Gothic"/>
                <a:sym typeface="Century Gothic"/>
              </a:rPr>
              <a:t> la forma </a:t>
            </a:r>
            <a:r>
              <a:rPr lang="en-GB" sz="2000" b="1" i="0" u="none" strike="noStrike" cap="none" dirty="0" err="1">
                <a:solidFill>
                  <a:srgbClr val="525050"/>
                </a:solidFill>
                <a:latin typeface="Century Gothic"/>
                <a:ea typeface="Century Gothic"/>
                <a:cs typeface="Century Gothic"/>
                <a:sym typeface="Century Gothic"/>
              </a:rPr>
              <a:t>correcta</a:t>
            </a:r>
            <a:r>
              <a:rPr lang="en-GB" sz="2000" b="1" i="0" u="none" strike="noStrike" cap="none" dirty="0">
                <a:solidFill>
                  <a:srgbClr val="525050"/>
                </a:solidFill>
                <a:latin typeface="Century Gothic"/>
                <a:ea typeface="Century Gothic"/>
                <a:cs typeface="Century Gothic"/>
                <a:sym typeface="Century Gothic"/>
              </a:rPr>
              <a:t> del </a:t>
            </a:r>
            <a:r>
              <a:rPr lang="en-GB" sz="2000" b="1" i="0" u="none" strike="noStrike" cap="none" dirty="0" err="1">
                <a:solidFill>
                  <a:srgbClr val="525050"/>
                </a:solidFill>
                <a:latin typeface="Century Gothic"/>
                <a:ea typeface="Century Gothic"/>
                <a:cs typeface="Century Gothic"/>
                <a:sym typeface="Century Gothic"/>
              </a:rPr>
              <a:t>verbo</a:t>
            </a:r>
            <a:r>
              <a:rPr lang="en-GB" sz="2000" b="1" i="0" u="none" strike="noStrike" cap="none" dirty="0">
                <a:solidFill>
                  <a:srgbClr val="525050"/>
                </a:solidFill>
                <a:latin typeface="Century Gothic"/>
                <a:ea typeface="Century Gothic"/>
                <a:cs typeface="Century Gothic"/>
                <a:sym typeface="Century Gothic"/>
              </a:rPr>
              <a:t>.</a:t>
            </a:r>
            <a:endParaRPr b="1" dirty="0"/>
          </a:p>
        </p:txBody>
      </p:sp>
      <p:sp>
        <p:nvSpPr>
          <p:cNvPr id="409" name="Google Shape;409;p14"/>
          <p:cNvSpPr txBox="1"/>
          <p:nvPr/>
        </p:nvSpPr>
        <p:spPr>
          <a:xfrm>
            <a:off x="255130" y="4202062"/>
            <a:ext cx="5023451" cy="461624"/>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400" dirty="0">
                <a:solidFill>
                  <a:srgbClr val="525050"/>
                </a:solidFill>
                <a:ea typeface="Century Gothic"/>
                <a:cs typeface="Century Gothic"/>
                <a:sym typeface="Century Gothic"/>
              </a:rPr>
              <a:t>1. Did </a:t>
            </a:r>
            <a:r>
              <a:rPr lang="en-GB" sz="2400" b="1" dirty="0">
                <a:solidFill>
                  <a:srgbClr val="525050"/>
                </a:solidFill>
                <a:ea typeface="Century Gothic"/>
                <a:cs typeface="Century Gothic"/>
                <a:sym typeface="Century Gothic"/>
              </a:rPr>
              <a:t>you </a:t>
            </a:r>
            <a:r>
              <a:rPr lang="en-GB" sz="2400" dirty="0">
                <a:solidFill>
                  <a:srgbClr val="525050"/>
                </a:solidFill>
                <a:ea typeface="Century Gothic"/>
                <a:cs typeface="Century Gothic"/>
                <a:sym typeface="Century Gothic"/>
              </a:rPr>
              <a:t>visit</a:t>
            </a:r>
            <a:r>
              <a:rPr lang="en-GB" sz="2400" b="1" dirty="0">
                <a:solidFill>
                  <a:srgbClr val="525050"/>
                </a:solidFill>
                <a:ea typeface="Century Gothic"/>
                <a:cs typeface="Century Gothic"/>
                <a:sym typeface="Century Gothic"/>
              </a:rPr>
              <a:t> </a:t>
            </a:r>
            <a:r>
              <a:rPr lang="en-GB" sz="2400" dirty="0">
                <a:solidFill>
                  <a:srgbClr val="525050"/>
                </a:solidFill>
                <a:ea typeface="Century Gothic"/>
                <a:cs typeface="Century Gothic"/>
                <a:sym typeface="Century Gothic"/>
              </a:rPr>
              <a:t>any new city?</a:t>
            </a:r>
            <a:endParaRPr sz="2400" b="0" i="0" u="none" strike="noStrike" cap="none" dirty="0">
              <a:solidFill>
                <a:srgbClr val="525050"/>
              </a:solidFill>
              <a:latin typeface="Century Gothic"/>
              <a:ea typeface="Century Gothic"/>
              <a:cs typeface="Century Gothic"/>
              <a:sym typeface="Century Gothic"/>
            </a:endParaRPr>
          </a:p>
        </p:txBody>
      </p:sp>
      <p:sp>
        <p:nvSpPr>
          <p:cNvPr id="410" name="Google Shape;410;p14"/>
          <p:cNvSpPr txBox="1"/>
          <p:nvPr/>
        </p:nvSpPr>
        <p:spPr>
          <a:xfrm>
            <a:off x="114921" y="2368277"/>
            <a:ext cx="1583467"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000" b="0" i="0" u="none" strike="noStrike" cap="none" dirty="0" err="1">
                <a:solidFill>
                  <a:srgbClr val="525050"/>
                </a:solidFill>
                <a:latin typeface="Century Gothic"/>
                <a:ea typeface="Century Gothic"/>
                <a:cs typeface="Century Gothic"/>
                <a:sym typeface="Century Gothic"/>
              </a:rPr>
              <a:t>Ejemplo</a:t>
            </a:r>
            <a:r>
              <a:rPr lang="en-GB" sz="2000" b="0" i="0" u="none" strike="noStrike" cap="none" dirty="0">
                <a:solidFill>
                  <a:srgbClr val="525050"/>
                </a:solidFill>
                <a:latin typeface="Century Gothic"/>
                <a:ea typeface="Century Gothic"/>
                <a:cs typeface="Century Gothic"/>
                <a:sym typeface="Century Gothic"/>
              </a:rPr>
              <a:t>:</a:t>
            </a:r>
            <a:endParaRPr sz="2000" dirty="0"/>
          </a:p>
        </p:txBody>
      </p:sp>
      <p:sp>
        <p:nvSpPr>
          <p:cNvPr id="412" name="Google Shape;412;p14"/>
          <p:cNvSpPr txBox="1"/>
          <p:nvPr/>
        </p:nvSpPr>
        <p:spPr>
          <a:xfrm>
            <a:off x="215484" y="3664167"/>
            <a:ext cx="242832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A</a:t>
            </a:r>
            <a:endParaRPr dirty="0"/>
          </a:p>
        </p:txBody>
      </p:sp>
      <p:sp>
        <p:nvSpPr>
          <p:cNvPr id="413" name="Google Shape;413;p14"/>
          <p:cNvSpPr/>
          <p:nvPr/>
        </p:nvSpPr>
        <p:spPr>
          <a:xfrm>
            <a:off x="6718854" y="3118812"/>
            <a:ext cx="2822713" cy="887523"/>
          </a:xfrm>
          <a:prstGeom prst="wedgeRoundRectCallout">
            <a:avLst>
              <a:gd name="adj1" fmla="val 40204"/>
              <a:gd name="adj2" fmla="val 84497"/>
              <a:gd name="adj3" fmla="val 16667"/>
            </a:avLst>
          </a:prstGeom>
          <a:solidFill>
            <a:schemeClr val="accent1"/>
          </a:solidFill>
          <a:ln w="12700" cap="flat" cmpd="sng">
            <a:no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err="1">
                <a:solidFill>
                  <a:srgbClr val="FFFAEF"/>
                </a:solidFill>
                <a:latin typeface="Century Gothic"/>
                <a:ea typeface="Century Gothic"/>
                <a:cs typeface="Century Gothic"/>
                <a:sym typeface="Century Gothic"/>
              </a:rPr>
              <a:t>Viaj</a:t>
            </a:r>
            <a:r>
              <a:rPr lang="en-GB" sz="2400" b="1" u="sng" dirty="0" err="1">
                <a:solidFill>
                  <a:srgbClr val="FFFAEF"/>
                </a:solidFill>
                <a:latin typeface="Century Gothic"/>
                <a:ea typeface="Century Gothic"/>
                <a:cs typeface="Century Gothic"/>
                <a:sym typeface="Century Gothic"/>
              </a:rPr>
              <a:t>é</a:t>
            </a:r>
            <a:r>
              <a:rPr lang="en-GB" sz="2400" dirty="0">
                <a:solidFill>
                  <a:srgbClr val="FFFAEF"/>
                </a:solidFill>
                <a:latin typeface="Century Gothic"/>
                <a:ea typeface="Century Gothic"/>
                <a:cs typeface="Century Gothic"/>
                <a:sym typeface="Century Gothic"/>
              </a:rPr>
              <a:t> a Valencia.</a:t>
            </a:r>
            <a:endParaRPr dirty="0"/>
          </a:p>
        </p:txBody>
      </p:sp>
      <p:pic>
        <p:nvPicPr>
          <p:cNvPr id="414" name="Google Shape;414;p14" descr="A picture containing kite, umbrella&#10;&#10;Description automatically generated"/>
          <p:cNvPicPr preferRelativeResize="0"/>
          <p:nvPr/>
        </p:nvPicPr>
        <p:blipFill rotWithShape="1">
          <a:blip r:embed="rId3">
            <a:alphaModFix/>
          </a:blip>
          <a:srcRect/>
          <a:stretch/>
        </p:blipFill>
        <p:spPr>
          <a:xfrm>
            <a:off x="4869630" y="5327602"/>
            <a:ext cx="703266" cy="601622"/>
          </a:xfrm>
          <a:prstGeom prst="rect">
            <a:avLst/>
          </a:prstGeom>
          <a:noFill/>
          <a:ln>
            <a:noFill/>
          </a:ln>
        </p:spPr>
      </p:pic>
      <p:graphicFrame>
        <p:nvGraphicFramePr>
          <p:cNvPr id="415" name="Google Shape;415;p14"/>
          <p:cNvGraphicFramePr/>
          <p:nvPr/>
        </p:nvGraphicFramePr>
        <p:xfrm>
          <a:off x="6334539" y="4354932"/>
          <a:ext cx="5457300" cy="1554480"/>
        </p:xfrm>
        <a:graphic>
          <a:graphicData uri="http://schemas.openxmlformats.org/drawingml/2006/table">
            <a:tbl>
              <a:tblPr>
                <a:noFill/>
              </a:tblPr>
              <a:tblGrid>
                <a:gridCol w="2728650">
                  <a:extLst>
                    <a:ext uri="{9D8B030D-6E8A-4147-A177-3AD203B41FA5}">
                      <a16:colId xmlns:a16="http://schemas.microsoft.com/office/drawing/2014/main" val="20000"/>
                    </a:ext>
                  </a:extLst>
                </a:gridCol>
                <a:gridCol w="2728650">
                  <a:extLst>
                    <a:ext uri="{9D8B030D-6E8A-4147-A177-3AD203B41FA5}">
                      <a16:colId xmlns:a16="http://schemas.microsoft.com/office/drawing/2014/main" val="20001"/>
                    </a:ext>
                  </a:extLst>
                </a:gridCol>
              </a:tblGrid>
              <a:tr h="802713">
                <a:tc>
                  <a:txBody>
                    <a:bodyPr/>
                    <a:lstStyle/>
                    <a:p>
                      <a:r>
                        <a:rPr lang="en-GB" sz="2300" b="0" dirty="0">
                          <a:solidFill>
                            <a:schemeClr val="tx1"/>
                          </a:solidFill>
                        </a:rPr>
                        <a:t>1. </a:t>
                      </a:r>
                      <a:r>
                        <a:rPr lang="en-GB" sz="2300" b="0" dirty="0" err="1">
                          <a:solidFill>
                            <a:schemeClr val="tx1"/>
                          </a:solidFill>
                        </a:rPr>
                        <a:t>visit</a:t>
                      </a:r>
                      <a:r>
                        <a:rPr lang="en-GB" sz="2300" b="1" dirty="0" err="1">
                          <a:solidFill>
                            <a:schemeClr val="tx1"/>
                          </a:solidFill>
                        </a:rPr>
                        <a:t>ar</a:t>
                      </a:r>
                      <a:r>
                        <a:rPr lang="en-GB" sz="2300" b="1" dirty="0">
                          <a:solidFill>
                            <a:schemeClr val="tx1"/>
                          </a:solidFill>
                        </a:rPr>
                        <a:t> / </a:t>
                      </a:r>
                      <a:r>
                        <a:rPr lang="en-GB" sz="2300" b="0" dirty="0" err="1">
                          <a:solidFill>
                            <a:schemeClr val="tx1"/>
                          </a:solidFill>
                        </a:rPr>
                        <a:t>viaj</a:t>
                      </a:r>
                      <a:r>
                        <a:rPr lang="en-GB" sz="2300" b="1" dirty="0" err="1">
                          <a:solidFill>
                            <a:schemeClr val="tx1"/>
                          </a:solidFill>
                        </a:rPr>
                        <a:t>ar</a:t>
                      </a:r>
                      <a:r>
                        <a:rPr lang="en-GB" sz="2300" b="1" dirty="0">
                          <a:solidFill>
                            <a:schemeClr val="tx1"/>
                          </a:solidFill>
                        </a:rPr>
                        <a:t> </a:t>
                      </a:r>
                      <a:r>
                        <a:rPr lang="en-GB" sz="2300" b="0" dirty="0">
                          <a:solidFill>
                            <a:schemeClr val="tx1"/>
                          </a:solidFill>
                        </a:rPr>
                        <a:t>a</a:t>
                      </a:r>
                    </a:p>
                  </a:txBody>
                  <a:tcPr anchor="ctr">
                    <a:lnL w="12700" cap="flat" cmpd="sng">
                      <a:solidFill>
                        <a:srgbClr val="525050"/>
                      </a:solidFill>
                      <a:prstDash val="solid"/>
                      <a:round/>
                      <a:headEnd type="none" w="sm" len="sm"/>
                      <a:tailEnd type="none" w="sm" len="sm"/>
                    </a:lnL>
                    <a:lnR w="12700" cap="flat" cmpd="sng">
                      <a:solidFill>
                        <a:srgbClr val="525050"/>
                      </a:solidFill>
                      <a:prstDash val="solid"/>
                      <a:round/>
                      <a:headEnd type="none" w="sm" len="sm"/>
                      <a:tailEnd type="none" w="sm" len="sm"/>
                    </a:lnR>
                    <a:lnT w="12700" cap="flat" cmpd="sng">
                      <a:solidFill>
                        <a:srgbClr val="525050"/>
                      </a:solidFill>
                      <a:prstDash val="solid"/>
                      <a:round/>
                      <a:headEnd type="none" w="sm" len="sm"/>
                      <a:tailEnd type="none" w="sm" len="sm"/>
                    </a:lnT>
                    <a:lnB w="12700" cap="flat" cmpd="sng">
                      <a:solidFill>
                        <a:srgbClr val="525050"/>
                      </a:solidFill>
                      <a:prstDash val="solid"/>
                      <a:round/>
                      <a:headEnd type="none" w="sm" len="sm"/>
                      <a:tailEnd type="none" w="sm" len="sm"/>
                    </a:lnB>
                    <a:solidFill>
                      <a:schemeClr val="accent4"/>
                    </a:solidFill>
                  </a:tcPr>
                </a:tc>
                <a:tc rowSpan="2">
                  <a:txBody>
                    <a:bodyPr/>
                    <a:lstStyle/>
                    <a:p>
                      <a:r>
                        <a:rPr lang="en-GB" sz="2400" b="0" dirty="0">
                          <a:solidFill>
                            <a:schemeClr val="tx1"/>
                          </a:solidFill>
                          <a:sym typeface="Wingdings" pitchFamily="2" charset="2"/>
                        </a:rPr>
                        <a:t></a:t>
                      </a:r>
                      <a:r>
                        <a:rPr lang="en-GB" sz="2300" b="0" dirty="0" err="1">
                          <a:solidFill>
                            <a:schemeClr val="tx1"/>
                          </a:solidFill>
                        </a:rPr>
                        <a:t>el</a:t>
                      </a:r>
                      <a:r>
                        <a:rPr lang="en-GB" sz="2300" b="0" dirty="0">
                          <a:solidFill>
                            <a:schemeClr val="tx1"/>
                          </a:solidFill>
                        </a:rPr>
                        <a:t> </a:t>
                      </a:r>
                      <a:r>
                        <a:rPr lang="en-GB" sz="2300" b="0" dirty="0" err="1">
                          <a:solidFill>
                            <a:schemeClr val="tx1"/>
                          </a:solidFill>
                        </a:rPr>
                        <a:t>fútbol</a:t>
                      </a:r>
                      <a:endParaRPr lang="en-GB" sz="2300" b="0" dirty="0">
                        <a:solidFill>
                          <a:schemeClr val="tx1"/>
                        </a:solidFill>
                      </a:endParaRPr>
                    </a:p>
                    <a:p>
                      <a:r>
                        <a:rPr lang="en-GB" sz="2400" b="0" dirty="0">
                          <a:solidFill>
                            <a:schemeClr val="tx1"/>
                          </a:solidFill>
                          <a:sym typeface="Wingdings" pitchFamily="2" charset="2"/>
                        </a:rPr>
                        <a:t></a:t>
                      </a:r>
                      <a:r>
                        <a:rPr lang="en-GB" sz="2300" b="0" dirty="0">
                          <a:solidFill>
                            <a:schemeClr val="tx1"/>
                          </a:solidFill>
                        </a:rPr>
                        <a:t>bien</a:t>
                      </a:r>
                    </a:p>
                    <a:p>
                      <a:r>
                        <a:rPr lang="en-GB" sz="2400" b="0" dirty="0">
                          <a:solidFill>
                            <a:schemeClr val="tx1"/>
                          </a:solidFill>
                          <a:sym typeface="Wingdings" pitchFamily="2" charset="2"/>
                        </a:rPr>
                        <a:t></a:t>
                      </a:r>
                      <a:r>
                        <a:rPr lang="en-GB" sz="2300" b="0" dirty="0">
                          <a:solidFill>
                            <a:schemeClr val="tx1"/>
                          </a:solidFill>
                        </a:rPr>
                        <a:t>Valencia</a:t>
                      </a:r>
                    </a:p>
                    <a:p>
                      <a:r>
                        <a:rPr lang="en-GB" sz="2400" b="0" dirty="0">
                          <a:solidFill>
                            <a:schemeClr val="tx1"/>
                          </a:solidFill>
                          <a:sym typeface="Wingdings" pitchFamily="2" charset="2"/>
                        </a:rPr>
                        <a:t></a:t>
                      </a:r>
                      <a:r>
                        <a:rPr lang="en-GB" sz="2300" b="0" dirty="0">
                          <a:solidFill>
                            <a:schemeClr val="tx1"/>
                          </a:solidFill>
                        </a:rPr>
                        <a:t>Madrid</a:t>
                      </a:r>
                    </a:p>
                  </a:txBody>
                  <a:tcPr>
                    <a:lnL w="12700" cap="flat" cmpd="sng">
                      <a:solidFill>
                        <a:srgbClr val="525050"/>
                      </a:solidFill>
                      <a:prstDash val="solid"/>
                      <a:round/>
                      <a:headEnd type="none" w="sm" len="sm"/>
                      <a:tailEnd type="none" w="sm" len="sm"/>
                    </a:lnL>
                    <a:lnR w="12700" cap="flat" cmpd="sng" algn="ctr">
                      <a:solidFill>
                        <a:srgbClr val="525050"/>
                      </a:solidFill>
                      <a:prstDash val="solid"/>
                      <a:round/>
                      <a:headEnd type="none" w="sm" len="sm"/>
                      <a:tailEnd type="none" w="sm" len="sm"/>
                    </a:lnR>
                    <a:lnT w="12700" cap="flat" cmpd="sng">
                      <a:solidFill>
                        <a:srgbClr val="525050"/>
                      </a:solidFill>
                      <a:prstDash val="solid"/>
                      <a:round/>
                      <a:headEnd type="none" w="sm" len="sm"/>
                      <a:tailEnd type="none" w="sm" len="sm"/>
                    </a:lnT>
                    <a:lnB w="12700" cap="flat" cmpd="sng" algn="ctr">
                      <a:solidFill>
                        <a:srgbClr val="525050"/>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471425">
                <a:tc>
                  <a:txBody>
                    <a:bodyPr/>
                    <a:lstStyle/>
                    <a:p>
                      <a:pPr marL="0" marR="0" lvl="0" indent="0" algn="ctr" rtl="0">
                        <a:spcBef>
                          <a:spcPts val="0"/>
                        </a:spcBef>
                        <a:spcAft>
                          <a:spcPts val="0"/>
                        </a:spcAft>
                        <a:buNone/>
                      </a:pPr>
                      <a:endParaRPr sz="2400" b="1" dirty="0">
                        <a:solidFill>
                          <a:srgbClr val="525050"/>
                        </a:solidFill>
                      </a:endParaRPr>
                    </a:p>
                  </a:txBody>
                  <a:tcPr marL="91450" marR="91450" marT="45725" marB="45725" anchor="ctr">
                    <a:lnL w="12700" cap="flat" cmpd="sng">
                      <a:solidFill>
                        <a:srgbClr val="525050"/>
                      </a:solidFill>
                      <a:prstDash val="solid"/>
                      <a:round/>
                      <a:headEnd type="none" w="sm" len="sm"/>
                      <a:tailEnd type="none" w="sm" len="sm"/>
                    </a:lnL>
                    <a:lnR w="12700" cap="flat" cmpd="sng">
                      <a:solidFill>
                        <a:srgbClr val="525050"/>
                      </a:solidFill>
                      <a:prstDash val="solid"/>
                      <a:round/>
                      <a:headEnd type="none" w="sm" len="sm"/>
                      <a:tailEnd type="none" w="sm" len="sm"/>
                    </a:lnR>
                    <a:lnT w="12700" cap="flat" cmpd="sng" algn="ctr">
                      <a:solidFill>
                        <a:srgbClr val="525050"/>
                      </a:solidFill>
                      <a:prstDash val="solid"/>
                      <a:round/>
                      <a:headEnd type="none" w="sm" len="sm"/>
                      <a:tailEnd type="none" w="sm" len="sm"/>
                    </a:lnT>
                    <a:lnB w="12700" cap="flat" cmpd="sng">
                      <a:solidFill>
                        <a:srgbClr val="525050"/>
                      </a:solidFill>
                      <a:prstDash val="solid"/>
                      <a:round/>
                      <a:headEnd type="none" w="sm" len="sm"/>
                      <a:tailEnd type="none" w="sm" len="sm"/>
                    </a:lnB>
                    <a:solidFill>
                      <a:schemeClr val="accent4"/>
                    </a:solidFill>
                  </a:tcPr>
                </a:tc>
                <a:tc vMerge="1">
                  <a:txBody>
                    <a:bodyPr/>
                    <a:lstStyle/>
                    <a:p>
                      <a:pPr marL="0" marR="0" lvl="0" indent="0" algn="ctr" rtl="0">
                        <a:spcBef>
                          <a:spcPts val="0"/>
                        </a:spcBef>
                        <a:spcAft>
                          <a:spcPts val="0"/>
                        </a:spcAft>
                        <a:buNone/>
                      </a:pPr>
                      <a:endParaRPr sz="2400" b="1" dirty="0">
                        <a:solidFill>
                          <a:srgbClr val="525050"/>
                        </a:solidFill>
                      </a:endParaRPr>
                    </a:p>
                  </a:txBody>
                  <a:tcPr marL="91450" marR="91450" marT="45725" marB="45725" anchor="ctr">
                    <a:lnL w="12700" cap="flat" cmpd="sng">
                      <a:solidFill>
                        <a:srgbClr val="525050"/>
                      </a:solidFill>
                      <a:prstDash val="solid"/>
                      <a:round/>
                      <a:headEnd type="none" w="sm" len="sm"/>
                      <a:tailEnd type="none" w="sm" len="sm"/>
                    </a:lnL>
                    <a:lnR w="12700" cap="flat" cmpd="sng">
                      <a:solidFill>
                        <a:srgbClr val="525050"/>
                      </a:solidFill>
                      <a:prstDash val="solid"/>
                      <a:round/>
                      <a:headEnd type="none" w="sm" len="sm"/>
                      <a:tailEnd type="none" w="sm" len="sm"/>
                    </a:lnR>
                    <a:lnT w="12700" cap="flat" cmpd="sng" algn="ctr">
                      <a:solidFill>
                        <a:srgbClr val="525050"/>
                      </a:solidFill>
                      <a:prstDash val="solid"/>
                      <a:round/>
                      <a:headEnd type="none" w="sm" len="sm"/>
                      <a:tailEnd type="none" w="sm" len="sm"/>
                    </a:lnT>
                    <a:lnB w="12700" cap="flat" cmpd="sng">
                      <a:solidFill>
                        <a:srgbClr val="525050"/>
                      </a:solidFill>
                      <a:prstDash val="solid"/>
                      <a:round/>
                      <a:headEnd type="none" w="sm" len="sm"/>
                      <a:tailEnd type="none" w="sm" len="sm"/>
                    </a:lnB>
                    <a:solidFill>
                      <a:srgbClr val="FEF9E9"/>
                    </a:solidFill>
                  </a:tcPr>
                </a:tc>
                <a:extLst>
                  <a:ext uri="{0D108BD9-81ED-4DB2-BD59-A6C34878D82A}">
                    <a16:rowId xmlns:a16="http://schemas.microsoft.com/office/drawing/2014/main" val="10001"/>
                  </a:ext>
                </a:extLst>
              </a:tr>
            </a:tbl>
          </a:graphicData>
        </a:graphic>
      </p:graphicFrame>
      <p:sp>
        <p:nvSpPr>
          <p:cNvPr id="416" name="Google Shape;416;p14"/>
          <p:cNvSpPr txBox="1"/>
          <p:nvPr/>
        </p:nvSpPr>
        <p:spPr>
          <a:xfrm>
            <a:off x="114921" y="1932742"/>
            <a:ext cx="6314879" cy="3989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dirty="0" err="1">
                <a:solidFill>
                  <a:srgbClr val="525050"/>
                </a:solidFill>
                <a:latin typeface="Century Gothic"/>
                <a:ea typeface="Century Gothic"/>
                <a:cs typeface="Century Gothic"/>
                <a:sym typeface="Century Gothic"/>
              </a:rPr>
              <a:t>Estudiante</a:t>
            </a:r>
            <a:r>
              <a:rPr lang="en-GB" sz="2000" dirty="0">
                <a:solidFill>
                  <a:srgbClr val="525050"/>
                </a:solidFill>
                <a:latin typeface="Century Gothic"/>
                <a:ea typeface="Century Gothic"/>
                <a:cs typeface="Century Gothic"/>
                <a:sym typeface="Century Gothic"/>
              </a:rPr>
              <a:t> A escribe la </a:t>
            </a:r>
            <a:r>
              <a:rPr lang="en-GB" sz="2000" dirty="0" err="1">
                <a:solidFill>
                  <a:srgbClr val="525050"/>
                </a:solidFill>
                <a:latin typeface="Century Gothic"/>
                <a:ea typeface="Century Gothic"/>
                <a:cs typeface="Century Gothic"/>
                <a:sym typeface="Century Gothic"/>
              </a:rPr>
              <a:t>respuesta</a:t>
            </a:r>
            <a:r>
              <a:rPr lang="en-GB" sz="2000" dirty="0">
                <a:solidFill>
                  <a:srgbClr val="525050"/>
                </a:solidFill>
                <a:latin typeface="Century Gothic"/>
                <a:ea typeface="Century Gothic"/>
                <a:cs typeface="Century Gothic"/>
                <a:sym typeface="Century Gothic"/>
              </a:rPr>
              <a:t> </a:t>
            </a:r>
            <a:r>
              <a:rPr lang="en-GB" sz="2000" dirty="0" err="1">
                <a:solidFill>
                  <a:srgbClr val="525050"/>
                </a:solidFill>
                <a:latin typeface="Century Gothic"/>
                <a:ea typeface="Century Gothic"/>
                <a:cs typeface="Century Gothic"/>
                <a:sym typeface="Century Gothic"/>
              </a:rPr>
              <a:t>en</a:t>
            </a:r>
            <a:r>
              <a:rPr lang="en-GB" sz="2000" dirty="0">
                <a:solidFill>
                  <a:srgbClr val="525050"/>
                </a:solidFill>
                <a:latin typeface="Century Gothic"/>
                <a:ea typeface="Century Gothic"/>
                <a:cs typeface="Century Gothic"/>
                <a:sym typeface="Century Gothic"/>
              </a:rPr>
              <a:t> </a:t>
            </a:r>
            <a:r>
              <a:rPr lang="en-GB" sz="2000" dirty="0" err="1">
                <a:solidFill>
                  <a:srgbClr val="525050"/>
                </a:solidFill>
                <a:latin typeface="Century Gothic"/>
                <a:ea typeface="Century Gothic"/>
                <a:cs typeface="Century Gothic"/>
                <a:sym typeface="Century Gothic"/>
              </a:rPr>
              <a:t>inglés</a:t>
            </a:r>
            <a:r>
              <a:rPr lang="en-GB" sz="2000" b="0" i="0" u="none" strike="noStrike" cap="none" dirty="0">
                <a:solidFill>
                  <a:srgbClr val="525050"/>
                </a:solidFill>
                <a:latin typeface="Century Gothic"/>
                <a:ea typeface="Century Gothic"/>
                <a:cs typeface="Century Gothic"/>
                <a:sym typeface="Century Gothic"/>
              </a:rPr>
              <a:t>.</a:t>
            </a:r>
            <a:endParaRPr dirty="0"/>
          </a:p>
        </p:txBody>
      </p:sp>
      <p:sp>
        <p:nvSpPr>
          <p:cNvPr id="417" name="Google Shape;417;p14"/>
          <p:cNvSpPr txBox="1"/>
          <p:nvPr/>
        </p:nvSpPr>
        <p:spPr>
          <a:xfrm>
            <a:off x="255129" y="5376494"/>
            <a:ext cx="4846765"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25050"/>
              </a:buClr>
              <a:buSzPts val="2400"/>
              <a:buFont typeface="Century Gothic"/>
              <a:buNone/>
            </a:pPr>
            <a:r>
              <a:rPr lang="en-GB" sz="2400" dirty="0">
                <a:solidFill>
                  <a:srgbClr val="525050"/>
                </a:solidFill>
                <a:latin typeface="Century Gothic"/>
                <a:sym typeface="Century Gothic"/>
              </a:rPr>
              <a:t>I travelled to Valencia.</a:t>
            </a:r>
            <a:endParaRPr dirty="0"/>
          </a:p>
        </p:txBody>
      </p:sp>
      <p:sp>
        <p:nvSpPr>
          <p:cNvPr id="6" name="Title 5">
            <a:extLst>
              <a:ext uri="{FF2B5EF4-FFF2-40B4-BE49-F238E27FC236}">
                <a16:creationId xmlns:a16="http://schemas.microsoft.com/office/drawing/2014/main" id="{69C68E62-BC27-4928-89E3-4E0A7C8CAEA4}"/>
              </a:ext>
            </a:extLst>
          </p:cNvPr>
          <p:cNvSpPr>
            <a:spLocks noGrp="1"/>
          </p:cNvSpPr>
          <p:nvPr>
            <p:ph type="title"/>
          </p:nvPr>
        </p:nvSpPr>
        <p:spPr>
          <a:xfrm>
            <a:off x="-1" y="213557"/>
            <a:ext cx="8640418" cy="647577"/>
          </a:xfrm>
        </p:spPr>
        <p:txBody>
          <a:bodyPr>
            <a:normAutofit/>
          </a:bodyPr>
          <a:lstStyle/>
          <a:p>
            <a:r>
              <a:rPr lang="en-GB" dirty="0" err="1"/>
              <a:t>Habla</a:t>
            </a:r>
            <a:r>
              <a:rPr lang="en-GB" dirty="0"/>
              <a:t> con </a:t>
            </a:r>
            <a:r>
              <a:rPr lang="en-GB" dirty="0" err="1"/>
              <a:t>tu</a:t>
            </a:r>
            <a:r>
              <a:rPr lang="en-GB" dirty="0"/>
              <a:t> pareja: las </a:t>
            </a:r>
            <a:r>
              <a:rPr lang="en-GB" dirty="0" err="1"/>
              <a:t>vacaciones</a:t>
            </a:r>
            <a:endParaRPr lang="en-GB" dirty="0"/>
          </a:p>
        </p:txBody>
      </p:sp>
      <p:sp>
        <p:nvSpPr>
          <p:cNvPr id="7" name="Rectangle 6">
            <a:extLst>
              <a:ext uri="{FF2B5EF4-FFF2-40B4-BE49-F238E27FC236}">
                <a16:creationId xmlns:a16="http://schemas.microsoft.com/office/drawing/2014/main" id="{832D0AD8-B7FB-4C64-BCA9-C5826F879328}"/>
              </a:ext>
            </a:extLst>
          </p:cNvPr>
          <p:cNvSpPr/>
          <p:nvPr/>
        </p:nvSpPr>
        <p:spPr>
          <a:xfrm>
            <a:off x="114921" y="874495"/>
            <a:ext cx="5107488" cy="400110"/>
          </a:xfrm>
          <a:prstGeom prst="rect">
            <a:avLst/>
          </a:prstGeom>
        </p:spPr>
        <p:txBody>
          <a:bodyPr wrap="none">
            <a:spAutoFit/>
          </a:bodyPr>
          <a:lstStyle/>
          <a:p>
            <a:r>
              <a:rPr lang="en-GB" sz="2000" dirty="0" err="1">
                <a:solidFill>
                  <a:srgbClr val="525050"/>
                </a:solidFill>
                <a:ea typeface="Century Gothic"/>
                <a:cs typeface="Century Gothic"/>
                <a:sym typeface="Century Gothic"/>
              </a:rPr>
              <a:t>Estudiante</a:t>
            </a:r>
            <a:r>
              <a:rPr lang="en-GB" sz="2000" dirty="0">
                <a:solidFill>
                  <a:srgbClr val="525050"/>
                </a:solidFill>
                <a:ea typeface="Century Gothic"/>
                <a:cs typeface="Century Gothic"/>
                <a:sym typeface="Century Gothic"/>
              </a:rPr>
              <a:t> A </a:t>
            </a:r>
            <a:r>
              <a:rPr lang="en-GB" sz="2000" dirty="0" err="1">
                <a:solidFill>
                  <a:srgbClr val="525050"/>
                </a:solidFill>
                <a:ea typeface="Century Gothic"/>
                <a:cs typeface="Century Gothic"/>
                <a:sym typeface="Century Gothic"/>
              </a:rPr>
              <a:t>hace</a:t>
            </a:r>
            <a:r>
              <a:rPr lang="en-GB" sz="2000" dirty="0">
                <a:solidFill>
                  <a:srgbClr val="525050"/>
                </a:solidFill>
                <a:ea typeface="Century Gothic"/>
                <a:cs typeface="Century Gothic"/>
                <a:sym typeface="Century Gothic"/>
              </a:rPr>
              <a:t> la </a:t>
            </a:r>
            <a:r>
              <a:rPr lang="en-GB" sz="2000" dirty="0" err="1">
                <a:solidFill>
                  <a:srgbClr val="525050"/>
                </a:solidFill>
                <a:ea typeface="Century Gothic"/>
                <a:cs typeface="Century Gothic"/>
                <a:sym typeface="Century Gothic"/>
              </a:rPr>
              <a:t>primera</a:t>
            </a:r>
            <a:r>
              <a:rPr lang="en-GB" sz="2000" dirty="0">
                <a:solidFill>
                  <a:srgbClr val="525050"/>
                </a:solidFill>
                <a:ea typeface="Century Gothic"/>
                <a:cs typeface="Century Gothic"/>
                <a:sym typeface="Century Gothic"/>
              </a:rPr>
              <a:t> </a:t>
            </a:r>
            <a:r>
              <a:rPr lang="en-GB" sz="2000" dirty="0" err="1">
                <a:solidFill>
                  <a:srgbClr val="525050"/>
                </a:solidFill>
                <a:ea typeface="Century Gothic"/>
                <a:cs typeface="Century Gothic"/>
                <a:sym typeface="Century Gothic"/>
              </a:rPr>
              <a:t>pregunta</a:t>
            </a:r>
            <a:r>
              <a:rPr lang="en-GB" sz="2000" dirty="0">
                <a:solidFill>
                  <a:srgbClr val="525050"/>
                </a:solidFill>
                <a:ea typeface="Century Gothic"/>
                <a:cs typeface="Century Gothic"/>
                <a:sym typeface="Century Gothic"/>
              </a:rPr>
              <a:t>.</a:t>
            </a:r>
            <a:endParaRPr lang="en-GB" sz="2000" dirty="0"/>
          </a:p>
        </p:txBody>
      </p:sp>
      <p:sp>
        <p:nvSpPr>
          <p:cNvPr id="8" name="Speech Bubble: Rectangle with Corners Rounded 7">
            <a:extLst>
              <a:ext uri="{FF2B5EF4-FFF2-40B4-BE49-F238E27FC236}">
                <a16:creationId xmlns:a16="http://schemas.microsoft.com/office/drawing/2014/main" id="{391CF8D0-9631-483A-91FD-F542F4BE0BA3}"/>
              </a:ext>
            </a:extLst>
          </p:cNvPr>
          <p:cNvSpPr/>
          <p:nvPr/>
        </p:nvSpPr>
        <p:spPr>
          <a:xfrm>
            <a:off x="2491409" y="2663687"/>
            <a:ext cx="2981739" cy="1121696"/>
          </a:xfrm>
          <a:prstGeom prst="wedgeRoundRectCallout">
            <a:avLst>
              <a:gd name="adj1" fmla="val -43503"/>
              <a:gd name="adj2" fmla="val 7549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525050"/>
              </a:buClr>
              <a:buSzPts val="2000"/>
            </a:pPr>
            <a:r>
              <a:rPr lang="en-GB" sz="2400" dirty="0">
                <a:solidFill>
                  <a:schemeClr val="bg1"/>
                </a:solidFill>
                <a:ea typeface="Century Gothic"/>
                <a:cs typeface="Century Gothic"/>
                <a:sym typeface="Century Gothic"/>
              </a:rPr>
              <a:t>¿</a:t>
            </a:r>
            <a:r>
              <a:rPr lang="en-GB" sz="2400" dirty="0" err="1">
                <a:solidFill>
                  <a:schemeClr val="bg1"/>
                </a:solidFill>
                <a:ea typeface="Century Gothic"/>
                <a:cs typeface="Century Gothic"/>
                <a:sym typeface="Century Gothic"/>
              </a:rPr>
              <a:t>Visit</a:t>
            </a:r>
            <a:r>
              <a:rPr lang="en-GB" sz="2400" b="1" u="sng" dirty="0" err="1">
                <a:solidFill>
                  <a:schemeClr val="bg1"/>
                </a:solidFill>
                <a:ea typeface="Century Gothic"/>
                <a:cs typeface="Century Gothic"/>
                <a:sym typeface="Century Gothic"/>
              </a:rPr>
              <a:t>aste</a:t>
            </a:r>
            <a:r>
              <a:rPr lang="en-GB" sz="2400" dirty="0">
                <a:solidFill>
                  <a:schemeClr val="bg1"/>
                </a:solidFill>
                <a:ea typeface="Century Gothic"/>
                <a:cs typeface="Century Gothic"/>
                <a:sym typeface="Century Gothic"/>
              </a:rPr>
              <a:t> </a:t>
            </a:r>
            <a:r>
              <a:rPr lang="en-GB" sz="2400" dirty="0" err="1">
                <a:solidFill>
                  <a:schemeClr val="bg1"/>
                </a:solidFill>
                <a:ea typeface="Century Gothic"/>
                <a:cs typeface="Century Gothic"/>
                <a:sym typeface="Century Gothic"/>
              </a:rPr>
              <a:t>alguna</a:t>
            </a:r>
            <a:r>
              <a:rPr lang="en-GB" sz="2400" dirty="0">
                <a:solidFill>
                  <a:schemeClr val="bg1"/>
                </a:solidFill>
                <a:ea typeface="Century Gothic"/>
                <a:cs typeface="Century Gothic"/>
                <a:sym typeface="Century Gothic"/>
              </a:rPr>
              <a:t> ciudad </a:t>
            </a:r>
            <a:r>
              <a:rPr lang="en-GB" sz="2400" dirty="0" err="1">
                <a:solidFill>
                  <a:schemeClr val="bg1"/>
                </a:solidFill>
                <a:ea typeface="Century Gothic"/>
                <a:cs typeface="Century Gothic"/>
                <a:sym typeface="Century Gothic"/>
              </a:rPr>
              <a:t>nueva</a:t>
            </a:r>
            <a:r>
              <a:rPr lang="en-GB" sz="2400" dirty="0">
                <a:solidFill>
                  <a:schemeClr val="bg1"/>
                </a:solidFill>
                <a:ea typeface="Century Gothic"/>
                <a:cs typeface="Century Gothic"/>
                <a:sym typeface="Century Gothic"/>
              </a:rPr>
              <a:t> ?</a:t>
            </a:r>
            <a:endParaRPr lang="en-GB" sz="2400" dirty="0">
              <a:solidFill>
                <a:schemeClr val="bg1"/>
              </a:solidFill>
            </a:endParaRPr>
          </a:p>
        </p:txBody>
      </p:sp>
      <p:pic>
        <p:nvPicPr>
          <p:cNvPr id="1026" name="Picture 2" descr="Free photos of Luggage">
            <a:extLst>
              <a:ext uri="{FF2B5EF4-FFF2-40B4-BE49-F238E27FC236}">
                <a16:creationId xmlns:a16="http://schemas.microsoft.com/office/drawing/2014/main" id="{5F34595C-F709-4D1F-B78D-6DB3710651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7321" y="1032968"/>
            <a:ext cx="2822713" cy="1881809"/>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412;p14">
            <a:extLst>
              <a:ext uri="{FF2B5EF4-FFF2-40B4-BE49-F238E27FC236}">
                <a16:creationId xmlns:a16="http://schemas.microsoft.com/office/drawing/2014/main" id="{6F932A93-A838-4DF5-ADB9-FB6C68D2BC1D}"/>
              </a:ext>
            </a:extLst>
          </p:cNvPr>
          <p:cNvSpPr txBox="1"/>
          <p:nvPr/>
        </p:nvSpPr>
        <p:spPr>
          <a:xfrm>
            <a:off x="9763675" y="3669995"/>
            <a:ext cx="242832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B</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0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15"/>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hablar</a:t>
            </a:r>
            <a:endParaRPr sz="2000" b="1" i="0" u="none" strike="noStrike" cap="none" dirty="0">
              <a:solidFill>
                <a:schemeClr val="lt1"/>
              </a:solidFill>
              <a:latin typeface="Century Gothic"/>
              <a:ea typeface="Century Gothic"/>
              <a:cs typeface="Century Gothic"/>
              <a:sym typeface="Century Gothic"/>
            </a:endParaRPr>
          </a:p>
        </p:txBody>
      </p:sp>
      <p:sp>
        <p:nvSpPr>
          <p:cNvPr id="425" name="Google Shape;425;p15"/>
          <p:cNvSpPr txBox="1"/>
          <p:nvPr/>
        </p:nvSpPr>
        <p:spPr>
          <a:xfrm>
            <a:off x="5689633" y="848922"/>
            <a:ext cx="728424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300" b="1" i="0" u="none" strike="noStrike" cap="none" dirty="0" err="1">
                <a:solidFill>
                  <a:srgbClr val="525050"/>
                </a:solidFill>
                <a:latin typeface="Century Gothic"/>
                <a:ea typeface="Century Gothic"/>
                <a:cs typeface="Century Gothic"/>
                <a:sym typeface="Century Gothic"/>
              </a:rPr>
              <a:t>Estudiante</a:t>
            </a:r>
            <a:r>
              <a:rPr lang="en-GB" sz="2300" b="1" i="0" u="none" strike="noStrike" cap="none" dirty="0">
                <a:solidFill>
                  <a:srgbClr val="525050"/>
                </a:solidFill>
                <a:latin typeface="Century Gothic"/>
                <a:ea typeface="Century Gothic"/>
                <a:cs typeface="Century Gothic"/>
                <a:sym typeface="Century Gothic"/>
              </a:rPr>
              <a:t> B </a:t>
            </a:r>
            <a:r>
              <a:rPr lang="en-GB" sz="2300" b="1" i="0" u="none" strike="noStrike" cap="none" dirty="0" err="1">
                <a:solidFill>
                  <a:srgbClr val="525050"/>
                </a:solidFill>
                <a:latin typeface="Century Gothic"/>
                <a:ea typeface="Century Gothic"/>
                <a:cs typeface="Century Gothic"/>
                <a:sym typeface="Century Gothic"/>
              </a:rPr>
              <a:t>elige</a:t>
            </a:r>
            <a:r>
              <a:rPr lang="en-GB" sz="2300" b="1" i="0" u="none" strike="noStrike" cap="none" dirty="0">
                <a:solidFill>
                  <a:srgbClr val="525050"/>
                </a:solidFill>
                <a:latin typeface="Century Gothic"/>
                <a:ea typeface="Century Gothic"/>
                <a:cs typeface="Century Gothic"/>
                <a:sym typeface="Century Gothic"/>
              </a:rPr>
              <a:t> el </a:t>
            </a:r>
            <a:r>
              <a:rPr lang="en-GB" sz="2300" b="1" i="0" u="none" strike="noStrike" cap="none" dirty="0" err="1">
                <a:solidFill>
                  <a:srgbClr val="525050"/>
                </a:solidFill>
                <a:latin typeface="Century Gothic"/>
                <a:ea typeface="Century Gothic"/>
                <a:cs typeface="Century Gothic"/>
                <a:sym typeface="Century Gothic"/>
              </a:rPr>
              <a:t>verbo</a:t>
            </a:r>
            <a:r>
              <a:rPr lang="en-GB" sz="2300" b="1" i="0" u="none" strike="noStrike" cap="none" dirty="0">
                <a:solidFill>
                  <a:srgbClr val="525050"/>
                </a:solidFill>
                <a:latin typeface="Century Gothic"/>
                <a:ea typeface="Century Gothic"/>
                <a:cs typeface="Century Gothic"/>
                <a:sym typeface="Century Gothic"/>
              </a:rPr>
              <a:t> y </a:t>
            </a:r>
            <a:r>
              <a:rPr lang="en-GB" sz="2300" b="1" i="0" u="none" strike="noStrike" cap="none" dirty="0" err="1">
                <a:solidFill>
                  <a:srgbClr val="525050"/>
                </a:solidFill>
                <a:latin typeface="Century Gothic"/>
                <a:ea typeface="Century Gothic"/>
                <a:cs typeface="Century Gothic"/>
                <a:sym typeface="Century Gothic"/>
              </a:rPr>
              <a:t>termina</a:t>
            </a:r>
            <a:r>
              <a:rPr lang="en-GB" sz="2300" b="1" i="0" u="none" strike="noStrike" cap="none" dirty="0">
                <a:solidFill>
                  <a:srgbClr val="525050"/>
                </a:solidFill>
                <a:latin typeface="Century Gothic"/>
                <a:ea typeface="Century Gothic"/>
                <a:cs typeface="Century Gothic"/>
                <a:sym typeface="Century Gothic"/>
              </a:rPr>
              <a:t> la </a:t>
            </a:r>
            <a:r>
              <a:rPr lang="en-GB" sz="2300" b="1" i="0" u="none" strike="noStrike" cap="none" dirty="0" err="1">
                <a:solidFill>
                  <a:srgbClr val="525050"/>
                </a:solidFill>
                <a:latin typeface="Century Gothic"/>
                <a:ea typeface="Century Gothic"/>
                <a:cs typeface="Century Gothic"/>
                <a:sym typeface="Century Gothic"/>
              </a:rPr>
              <a:t>frase</a:t>
            </a:r>
            <a:r>
              <a:rPr lang="en-GB" sz="2300" b="1" i="0" u="none" strike="noStrike" cap="none" dirty="0">
                <a:solidFill>
                  <a:srgbClr val="525050"/>
                </a:solidFill>
                <a:latin typeface="Century Gothic"/>
                <a:ea typeface="Century Gothic"/>
                <a:cs typeface="Century Gothic"/>
                <a:sym typeface="Century Gothic"/>
              </a:rPr>
              <a:t>.</a:t>
            </a:r>
            <a:endParaRPr sz="2300" b="1" dirty="0"/>
          </a:p>
        </p:txBody>
      </p:sp>
      <p:sp>
        <p:nvSpPr>
          <p:cNvPr id="430" name="Google Shape;430;p15"/>
          <p:cNvSpPr txBox="1"/>
          <p:nvPr/>
        </p:nvSpPr>
        <p:spPr>
          <a:xfrm>
            <a:off x="5197229" y="5918068"/>
            <a:ext cx="6393088"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200" b="1" i="0" u="none" strike="noStrike" cap="none" dirty="0" err="1">
                <a:solidFill>
                  <a:srgbClr val="525050"/>
                </a:solidFill>
                <a:latin typeface="Century Gothic"/>
                <a:ea typeface="Century Gothic"/>
                <a:cs typeface="Century Gothic"/>
                <a:sym typeface="Century Gothic"/>
              </a:rPr>
              <a:t>Estudiante</a:t>
            </a:r>
            <a:r>
              <a:rPr lang="en-GB" sz="2200" b="1" i="0" u="none" strike="noStrike" cap="none" dirty="0">
                <a:solidFill>
                  <a:srgbClr val="525050"/>
                </a:solidFill>
                <a:latin typeface="Century Gothic"/>
                <a:ea typeface="Century Gothic"/>
                <a:cs typeface="Century Gothic"/>
                <a:sym typeface="Century Gothic"/>
              </a:rPr>
              <a:t> A, escribe las </a:t>
            </a:r>
            <a:r>
              <a:rPr lang="en-GB" sz="2200" b="1" i="0" u="none" strike="noStrike" cap="none" dirty="0" err="1">
                <a:solidFill>
                  <a:srgbClr val="525050"/>
                </a:solidFill>
                <a:latin typeface="Century Gothic"/>
                <a:ea typeface="Century Gothic"/>
                <a:cs typeface="Century Gothic"/>
                <a:sym typeface="Century Gothic"/>
              </a:rPr>
              <a:t>respuestas</a:t>
            </a:r>
            <a:r>
              <a:rPr lang="en-GB" sz="2200" b="1" i="0" u="none" strike="noStrike" cap="none" dirty="0">
                <a:solidFill>
                  <a:srgbClr val="525050"/>
                </a:solidFill>
                <a:latin typeface="Century Gothic"/>
                <a:ea typeface="Century Gothic"/>
                <a:cs typeface="Century Gothic"/>
                <a:sym typeface="Century Gothic"/>
              </a:rPr>
              <a:t> </a:t>
            </a:r>
            <a:r>
              <a:rPr lang="en-GB" sz="2200" b="1" i="0" u="none" strike="noStrike" cap="none" dirty="0" err="1">
                <a:solidFill>
                  <a:srgbClr val="525050"/>
                </a:solidFill>
                <a:latin typeface="Century Gothic"/>
                <a:ea typeface="Century Gothic"/>
                <a:cs typeface="Century Gothic"/>
                <a:sym typeface="Century Gothic"/>
              </a:rPr>
              <a:t>en</a:t>
            </a:r>
            <a:r>
              <a:rPr lang="en-GB" sz="2200" b="1" i="0" u="none" strike="noStrike" cap="none" dirty="0">
                <a:solidFill>
                  <a:srgbClr val="525050"/>
                </a:solidFill>
                <a:latin typeface="Century Gothic"/>
                <a:ea typeface="Century Gothic"/>
                <a:cs typeface="Century Gothic"/>
                <a:sym typeface="Century Gothic"/>
              </a:rPr>
              <a:t> </a:t>
            </a:r>
            <a:r>
              <a:rPr lang="en-GB" sz="2200" b="1" i="0" u="none" strike="noStrike" cap="none" dirty="0" err="1">
                <a:solidFill>
                  <a:srgbClr val="525050"/>
                </a:solidFill>
                <a:latin typeface="Century Gothic"/>
                <a:ea typeface="Century Gothic"/>
                <a:cs typeface="Century Gothic"/>
                <a:sym typeface="Century Gothic"/>
              </a:rPr>
              <a:t>inglés</a:t>
            </a:r>
            <a:r>
              <a:rPr lang="en-GB" sz="2200" b="1" i="0" u="none" strike="noStrike" cap="none" dirty="0">
                <a:solidFill>
                  <a:srgbClr val="525050"/>
                </a:solidFill>
                <a:latin typeface="Century Gothic"/>
                <a:ea typeface="Century Gothic"/>
                <a:cs typeface="Century Gothic"/>
                <a:sym typeface="Century Gothic"/>
              </a:rPr>
              <a:t> </a:t>
            </a:r>
            <a:endParaRPr sz="2200" b="1" dirty="0"/>
          </a:p>
        </p:txBody>
      </p:sp>
      <p:sp>
        <p:nvSpPr>
          <p:cNvPr id="20" name="Round Diagonal Corner of Rectangle 22">
            <a:extLst>
              <a:ext uri="{FF2B5EF4-FFF2-40B4-BE49-F238E27FC236}">
                <a16:creationId xmlns:a16="http://schemas.microsoft.com/office/drawing/2014/main" id="{C4EE5477-F799-4C38-940E-CC2818ABA128}"/>
              </a:ext>
            </a:extLst>
          </p:cNvPr>
          <p:cNvSpPr/>
          <p:nvPr/>
        </p:nvSpPr>
        <p:spPr>
          <a:xfrm>
            <a:off x="172087" y="1152939"/>
            <a:ext cx="5517546" cy="4933829"/>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1" name="Google Shape;335;p11">
            <a:extLst>
              <a:ext uri="{FF2B5EF4-FFF2-40B4-BE49-F238E27FC236}">
                <a16:creationId xmlns:a16="http://schemas.microsoft.com/office/drawing/2014/main" id="{E09C41F9-7288-400E-B12F-75A4457CDA81}"/>
              </a:ext>
            </a:extLst>
          </p:cNvPr>
          <p:cNvSpPr txBox="1"/>
          <p:nvPr/>
        </p:nvSpPr>
        <p:spPr>
          <a:xfrm>
            <a:off x="172087" y="1918296"/>
            <a:ext cx="4896301"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1 Did you visit any new city?</a:t>
            </a:r>
            <a:endParaRPr sz="2200" dirty="0"/>
          </a:p>
        </p:txBody>
      </p:sp>
      <p:sp>
        <p:nvSpPr>
          <p:cNvPr id="22" name="Google Shape;336;p11">
            <a:extLst>
              <a:ext uri="{FF2B5EF4-FFF2-40B4-BE49-F238E27FC236}">
                <a16:creationId xmlns:a16="http://schemas.microsoft.com/office/drawing/2014/main" id="{B12E19FB-1E46-4FEA-838A-26149EECE640}"/>
              </a:ext>
            </a:extLst>
          </p:cNvPr>
          <p:cNvSpPr txBox="1"/>
          <p:nvPr/>
        </p:nvSpPr>
        <p:spPr>
          <a:xfrm>
            <a:off x="172087" y="2608378"/>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2 Did s/he spend a good summer?</a:t>
            </a:r>
            <a:endParaRPr sz="2200" dirty="0"/>
          </a:p>
        </p:txBody>
      </p:sp>
      <p:sp>
        <p:nvSpPr>
          <p:cNvPr id="23" name="Google Shape;337;p11">
            <a:extLst>
              <a:ext uri="{FF2B5EF4-FFF2-40B4-BE49-F238E27FC236}">
                <a16:creationId xmlns:a16="http://schemas.microsoft.com/office/drawing/2014/main" id="{D05663EA-0844-4056-979B-3787CC620FAC}"/>
              </a:ext>
            </a:extLst>
          </p:cNvPr>
          <p:cNvSpPr txBox="1"/>
          <p:nvPr/>
        </p:nvSpPr>
        <p:spPr>
          <a:xfrm>
            <a:off x="172087" y="3298460"/>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3 Did s/he practise any sport?</a:t>
            </a:r>
            <a:endParaRPr sz="2200" dirty="0"/>
          </a:p>
        </p:txBody>
      </p:sp>
      <p:sp>
        <p:nvSpPr>
          <p:cNvPr id="24" name="Google Shape;338;p11">
            <a:extLst>
              <a:ext uri="{FF2B5EF4-FFF2-40B4-BE49-F238E27FC236}">
                <a16:creationId xmlns:a16="http://schemas.microsoft.com/office/drawing/2014/main" id="{44F750F6-159F-4B23-A4AD-C1C037B29317}"/>
              </a:ext>
            </a:extLst>
          </p:cNvPr>
          <p:cNvSpPr txBox="1"/>
          <p:nvPr/>
        </p:nvSpPr>
        <p:spPr>
          <a:xfrm>
            <a:off x="172087" y="3988542"/>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4 Did you participate in a big festival?</a:t>
            </a:r>
            <a:endParaRPr sz="2200" dirty="0"/>
          </a:p>
        </p:txBody>
      </p:sp>
      <p:sp>
        <p:nvSpPr>
          <p:cNvPr id="25" name="Google Shape;339;p11">
            <a:extLst>
              <a:ext uri="{FF2B5EF4-FFF2-40B4-BE49-F238E27FC236}">
                <a16:creationId xmlns:a16="http://schemas.microsoft.com/office/drawing/2014/main" id="{5638B77D-358C-4006-B99A-B5CC4894B4E5}"/>
              </a:ext>
            </a:extLst>
          </p:cNvPr>
          <p:cNvSpPr txBox="1"/>
          <p:nvPr/>
        </p:nvSpPr>
        <p:spPr>
          <a:xfrm>
            <a:off x="172087" y="4678624"/>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5 Did you buy some souvenirs?</a:t>
            </a:r>
            <a:endParaRPr sz="2200" dirty="0"/>
          </a:p>
        </p:txBody>
      </p:sp>
      <p:sp>
        <p:nvSpPr>
          <p:cNvPr id="26" name="Google Shape;340;p11">
            <a:extLst>
              <a:ext uri="{FF2B5EF4-FFF2-40B4-BE49-F238E27FC236}">
                <a16:creationId xmlns:a16="http://schemas.microsoft.com/office/drawing/2014/main" id="{D48908DC-6FF5-490D-BB26-8611F4992AD2}"/>
              </a:ext>
            </a:extLst>
          </p:cNvPr>
          <p:cNvSpPr txBox="1"/>
          <p:nvPr/>
        </p:nvSpPr>
        <p:spPr>
          <a:xfrm>
            <a:off x="172087" y="5368707"/>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6 Did s/he take any photos?</a:t>
            </a:r>
            <a:endParaRPr sz="2200" dirty="0"/>
          </a:p>
        </p:txBody>
      </p:sp>
      <p:sp>
        <p:nvSpPr>
          <p:cNvPr id="27" name="Google Shape;335;p11">
            <a:extLst>
              <a:ext uri="{FF2B5EF4-FFF2-40B4-BE49-F238E27FC236}">
                <a16:creationId xmlns:a16="http://schemas.microsoft.com/office/drawing/2014/main" id="{96805813-AD0D-4E91-A27A-29201218D56E}"/>
              </a:ext>
            </a:extLst>
          </p:cNvPr>
          <p:cNvSpPr txBox="1"/>
          <p:nvPr/>
        </p:nvSpPr>
        <p:spPr>
          <a:xfrm>
            <a:off x="275147" y="1379911"/>
            <a:ext cx="551754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300" b="1" i="0" u="none" strike="noStrike" cap="none" dirty="0" err="1">
                <a:solidFill>
                  <a:srgbClr val="525050"/>
                </a:solidFill>
                <a:latin typeface="Century Gothic"/>
                <a:ea typeface="Century Gothic"/>
                <a:cs typeface="Century Gothic"/>
                <a:sym typeface="Century Gothic"/>
              </a:rPr>
              <a:t>Estudiante</a:t>
            </a:r>
            <a:r>
              <a:rPr lang="en-GB" sz="2300" b="1" i="0" u="none" strike="noStrike" cap="none" dirty="0">
                <a:solidFill>
                  <a:srgbClr val="525050"/>
                </a:solidFill>
                <a:latin typeface="Century Gothic"/>
                <a:ea typeface="Century Gothic"/>
                <a:cs typeface="Century Gothic"/>
                <a:sym typeface="Century Gothic"/>
              </a:rPr>
              <a:t> A </a:t>
            </a:r>
            <a:r>
              <a:rPr lang="en-GB" sz="2300" b="1" i="0" u="none" strike="noStrike" cap="none" dirty="0" err="1">
                <a:solidFill>
                  <a:srgbClr val="525050"/>
                </a:solidFill>
                <a:latin typeface="Century Gothic"/>
                <a:ea typeface="Century Gothic"/>
                <a:cs typeface="Century Gothic"/>
                <a:sym typeface="Century Gothic"/>
              </a:rPr>
              <a:t>hace</a:t>
            </a:r>
            <a:r>
              <a:rPr lang="en-GB" sz="2300" b="1" i="0" u="none" strike="noStrike" cap="none" dirty="0">
                <a:solidFill>
                  <a:srgbClr val="525050"/>
                </a:solidFill>
                <a:latin typeface="Century Gothic"/>
                <a:ea typeface="Century Gothic"/>
                <a:cs typeface="Century Gothic"/>
                <a:sym typeface="Century Gothic"/>
              </a:rPr>
              <a:t> las </a:t>
            </a:r>
            <a:r>
              <a:rPr lang="en-GB" sz="2300" b="1" i="0" u="none" strike="noStrike" cap="none" dirty="0" err="1">
                <a:solidFill>
                  <a:srgbClr val="525050"/>
                </a:solidFill>
                <a:latin typeface="Century Gothic"/>
                <a:ea typeface="Century Gothic"/>
                <a:cs typeface="Century Gothic"/>
                <a:sym typeface="Century Gothic"/>
              </a:rPr>
              <a:t>preguntas</a:t>
            </a:r>
            <a:r>
              <a:rPr lang="en-GB" sz="2300" b="1" i="0" u="none" strike="noStrike" cap="none" dirty="0">
                <a:solidFill>
                  <a:srgbClr val="525050"/>
                </a:solidFill>
                <a:latin typeface="Century Gothic"/>
                <a:ea typeface="Century Gothic"/>
                <a:cs typeface="Century Gothic"/>
                <a:sym typeface="Century Gothic"/>
              </a:rPr>
              <a:t> 6-1</a:t>
            </a:r>
            <a:endParaRPr sz="2300" b="1" dirty="0"/>
          </a:p>
        </p:txBody>
      </p:sp>
      <p:graphicFrame>
        <p:nvGraphicFramePr>
          <p:cNvPr id="28" name="Table 27">
            <a:extLst>
              <a:ext uri="{FF2B5EF4-FFF2-40B4-BE49-F238E27FC236}">
                <a16:creationId xmlns:a16="http://schemas.microsoft.com/office/drawing/2014/main" id="{C0B41827-7ABF-47B2-91D5-98F603EEE767}"/>
              </a:ext>
            </a:extLst>
          </p:cNvPr>
          <p:cNvGraphicFramePr>
            <a:graphicFrameLocks noGrp="1"/>
          </p:cNvGraphicFramePr>
          <p:nvPr/>
        </p:nvGraphicFramePr>
        <p:xfrm>
          <a:off x="5792693" y="1319137"/>
          <a:ext cx="6222969" cy="4559340"/>
        </p:xfrm>
        <a:graphic>
          <a:graphicData uri="http://schemas.openxmlformats.org/drawingml/2006/table">
            <a:tbl>
              <a:tblPr firstRow="1" bandRow="1">
                <a:tableStyleId>{5C22544A-7EE6-4342-B048-85BDC9FD1C3A}</a:tableStyleId>
              </a:tblPr>
              <a:tblGrid>
                <a:gridCol w="3766943">
                  <a:extLst>
                    <a:ext uri="{9D8B030D-6E8A-4147-A177-3AD203B41FA5}">
                      <a16:colId xmlns:a16="http://schemas.microsoft.com/office/drawing/2014/main" val="3662959886"/>
                    </a:ext>
                  </a:extLst>
                </a:gridCol>
                <a:gridCol w="2456026">
                  <a:extLst>
                    <a:ext uri="{9D8B030D-6E8A-4147-A177-3AD203B41FA5}">
                      <a16:colId xmlns:a16="http://schemas.microsoft.com/office/drawing/2014/main" val="4038655614"/>
                    </a:ext>
                  </a:extLst>
                </a:gridCol>
              </a:tblGrid>
              <a:tr h="757780">
                <a:tc>
                  <a:txBody>
                    <a:bodyPr/>
                    <a:lstStyle/>
                    <a:p>
                      <a:r>
                        <a:rPr lang="en-GB" sz="2200" b="0" dirty="0">
                          <a:solidFill>
                            <a:schemeClr val="tx1"/>
                          </a:solidFill>
                        </a:rPr>
                        <a:t>1. </a:t>
                      </a:r>
                      <a:r>
                        <a:rPr lang="en-GB" sz="2200" b="0" dirty="0" err="1">
                          <a:solidFill>
                            <a:schemeClr val="tx1"/>
                          </a:solidFill>
                        </a:rPr>
                        <a:t>Sí</a:t>
                      </a:r>
                      <a:r>
                        <a:rPr lang="en-GB" sz="2200" b="0" dirty="0">
                          <a:solidFill>
                            <a:schemeClr val="tx1"/>
                          </a:solidFill>
                        </a:rPr>
                        <a:t>, [</a:t>
                      </a:r>
                      <a:r>
                        <a:rPr lang="en-GB" sz="2200" b="0" dirty="0" err="1">
                          <a:solidFill>
                            <a:schemeClr val="tx1"/>
                          </a:solidFill>
                        </a:rPr>
                        <a:t>visit</a:t>
                      </a:r>
                      <a:r>
                        <a:rPr lang="en-GB" sz="2200" b="1" dirty="0" err="1">
                          <a:solidFill>
                            <a:schemeClr val="tx1"/>
                          </a:solidFill>
                        </a:rPr>
                        <a:t>ar</a:t>
                      </a:r>
                      <a:r>
                        <a:rPr lang="en-GB" sz="2200" b="1" dirty="0">
                          <a:solidFill>
                            <a:schemeClr val="tx1"/>
                          </a:solidFill>
                        </a:rPr>
                        <a:t> / </a:t>
                      </a:r>
                      <a:r>
                        <a:rPr lang="en-GB" sz="2200" b="0" dirty="0" err="1">
                          <a:solidFill>
                            <a:schemeClr val="tx1"/>
                          </a:solidFill>
                        </a:rPr>
                        <a:t>viaj</a:t>
                      </a:r>
                      <a:r>
                        <a:rPr lang="en-GB" sz="2200" b="1" dirty="0" err="1">
                          <a:solidFill>
                            <a:schemeClr val="tx1"/>
                          </a:solidFill>
                        </a:rPr>
                        <a:t>ar</a:t>
                      </a:r>
                      <a:r>
                        <a:rPr lang="en-GB" sz="2200" b="0" dirty="0">
                          <a:solidFill>
                            <a:schemeClr val="tx1"/>
                          </a:solidFill>
                        </a:rPr>
                        <a:t>]</a:t>
                      </a:r>
                      <a:r>
                        <a:rPr lang="en-GB" sz="2200" b="1" dirty="0">
                          <a:solidFill>
                            <a:schemeClr val="tx1"/>
                          </a:solidFill>
                        </a:rPr>
                        <a:t> </a:t>
                      </a:r>
                      <a:r>
                        <a:rPr lang="en-GB" sz="2200" b="0" dirty="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rowSpan="6">
                  <a:txBody>
                    <a:bodyPr/>
                    <a:lstStyle/>
                    <a:p>
                      <a:r>
                        <a:rPr lang="en-GB" sz="2200" b="0" dirty="0">
                          <a:solidFill>
                            <a:schemeClr val="tx1"/>
                          </a:solidFill>
                          <a:sym typeface="Wingdings" pitchFamily="2" charset="2"/>
                        </a:rPr>
                        <a:t> </a:t>
                      </a:r>
                      <a:r>
                        <a:rPr lang="en-GB" sz="2200" b="0" dirty="0" err="1">
                          <a:solidFill>
                            <a:schemeClr val="tx1"/>
                          </a:solidFill>
                        </a:rPr>
                        <a:t>el</a:t>
                      </a:r>
                      <a:r>
                        <a:rPr lang="en-GB" sz="2200" b="0" dirty="0">
                          <a:solidFill>
                            <a:schemeClr val="tx1"/>
                          </a:solidFill>
                        </a:rPr>
                        <a:t> </a:t>
                      </a:r>
                      <a:r>
                        <a:rPr lang="en-GB" sz="2200" b="0" dirty="0" err="1">
                          <a:solidFill>
                            <a:schemeClr val="tx1"/>
                          </a:solidFill>
                        </a:rPr>
                        <a:t>fútbol</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bien</a:t>
                      </a:r>
                    </a:p>
                    <a:p>
                      <a:r>
                        <a:rPr lang="en-GB" sz="2200" b="0" dirty="0">
                          <a:solidFill>
                            <a:schemeClr val="tx1"/>
                          </a:solidFill>
                          <a:sym typeface="Wingdings" pitchFamily="2" charset="2"/>
                        </a:rPr>
                        <a:t> </a:t>
                      </a:r>
                      <a:r>
                        <a:rPr lang="en-GB" sz="2200" b="0" dirty="0">
                          <a:solidFill>
                            <a:schemeClr val="tx1"/>
                          </a:solidFill>
                        </a:rPr>
                        <a:t>mal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tx1"/>
                          </a:solidFill>
                          <a:sym typeface="Wingdings" pitchFamily="2" charset="2"/>
                        </a:rPr>
                        <a:t> </a:t>
                      </a:r>
                      <a:r>
                        <a:rPr lang="en-GB" sz="2200" b="0" dirty="0" err="1">
                          <a:solidFill>
                            <a:schemeClr val="tx1"/>
                          </a:solidFill>
                        </a:rPr>
                        <a:t>una</a:t>
                      </a:r>
                      <a:r>
                        <a:rPr lang="en-GB" sz="2200" b="0" dirty="0">
                          <a:solidFill>
                            <a:schemeClr val="tx1"/>
                          </a:solidFill>
                        </a:rPr>
                        <a:t> </a:t>
                      </a:r>
                      <a:r>
                        <a:rPr lang="en-GB" sz="2200" b="0" dirty="0" err="1">
                          <a:solidFill>
                            <a:schemeClr val="tx1"/>
                          </a:solidFill>
                        </a:rPr>
                        <a:t>camiseta</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las </a:t>
                      </a:r>
                      <a:r>
                        <a:rPr lang="en-GB" sz="2200" b="0" dirty="0" err="1">
                          <a:solidFill>
                            <a:schemeClr val="tx1"/>
                          </a:solidFill>
                        </a:rPr>
                        <a:t>Fallas</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Glastonbury</a:t>
                      </a:r>
                    </a:p>
                    <a:p>
                      <a:r>
                        <a:rPr lang="en-GB" sz="2200" b="0" dirty="0">
                          <a:solidFill>
                            <a:schemeClr val="tx1"/>
                          </a:solidFill>
                          <a:sym typeface="Wingdings" pitchFamily="2" charset="2"/>
                        </a:rPr>
                        <a:t> </a:t>
                      </a:r>
                      <a:r>
                        <a:rPr lang="en-GB" sz="2200" b="0" dirty="0">
                          <a:solidFill>
                            <a:schemeClr val="tx1"/>
                          </a:solidFill>
                        </a:rPr>
                        <a:t>Madrid</a:t>
                      </a:r>
                    </a:p>
                    <a:p>
                      <a:r>
                        <a:rPr lang="en-GB" sz="2200" b="0" dirty="0">
                          <a:solidFill>
                            <a:schemeClr val="tx1"/>
                          </a:solidFill>
                          <a:sym typeface="Wingdings" pitchFamily="2" charset="2"/>
                        </a:rPr>
                        <a:t> </a:t>
                      </a:r>
                      <a:r>
                        <a:rPr lang="en-GB" sz="2200" b="0" dirty="0">
                          <a:solidFill>
                            <a:schemeClr val="tx1"/>
                          </a:solidFill>
                        </a:rPr>
                        <a:t>nada</a:t>
                      </a:r>
                    </a:p>
                    <a:p>
                      <a:r>
                        <a:rPr lang="en-GB" sz="2200" b="0" dirty="0">
                          <a:solidFill>
                            <a:schemeClr val="tx1"/>
                          </a:solidFill>
                          <a:sym typeface="Wingdings" pitchFamily="2" charset="2"/>
                        </a:rPr>
                        <a:t> </a:t>
                      </a:r>
                      <a:r>
                        <a:rPr lang="en-GB" sz="2200" b="0" dirty="0" err="1">
                          <a:solidFill>
                            <a:schemeClr val="tx1"/>
                          </a:solidFill>
                        </a:rPr>
                        <a:t>muchas</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Valencia</a:t>
                      </a:r>
                    </a:p>
                    <a:p>
                      <a:r>
                        <a:rPr lang="en-GB" sz="2200" b="0" dirty="0">
                          <a:solidFill>
                            <a:schemeClr val="tx1"/>
                          </a:solidFill>
                          <a:sym typeface="Wingdings" pitchFamily="2" charset="2"/>
                        </a:rPr>
                        <a:t> </a:t>
                      </a:r>
                      <a:r>
                        <a:rPr lang="en-GB" sz="2200" b="0" dirty="0">
                          <a:solidFill>
                            <a:schemeClr val="tx1"/>
                          </a:solidFill>
                        </a:rPr>
                        <a:t>la </a:t>
                      </a:r>
                      <a:r>
                        <a:rPr lang="en-GB" sz="2200" b="0" dirty="0" err="1">
                          <a:solidFill>
                            <a:schemeClr val="tx1"/>
                          </a:solidFill>
                        </a:rPr>
                        <a:t>cámara</a:t>
                      </a:r>
                      <a:endParaRPr lang="en-GB" sz="2200" b="0" dirty="0">
                        <a:solidFill>
                          <a:schemeClr val="tx1"/>
                        </a:solidFill>
                      </a:endParaRPr>
                    </a:p>
                    <a:p>
                      <a:r>
                        <a:rPr lang="en-GB" sz="2200" b="0" dirty="0">
                          <a:solidFill>
                            <a:schemeClr val="tx1"/>
                          </a:solidFill>
                          <a:sym typeface="Wingdings" pitchFamily="2" charset="2"/>
                        </a:rPr>
                        <a:t> </a:t>
                      </a:r>
                      <a:r>
                        <a:rPr lang="en-GB" sz="2200" b="0" dirty="0" err="1">
                          <a:solidFill>
                            <a:schemeClr val="tx1"/>
                          </a:solidFill>
                        </a:rPr>
                        <a:t>el</a:t>
                      </a:r>
                      <a:r>
                        <a:rPr lang="en-GB" sz="2200" b="0" dirty="0">
                          <a:solidFill>
                            <a:schemeClr val="tx1"/>
                          </a:solidFill>
                        </a:rPr>
                        <a:t> </a:t>
                      </a:r>
                      <a:r>
                        <a:rPr lang="en-GB" sz="2200" b="0" dirty="0" err="1">
                          <a:solidFill>
                            <a:schemeClr val="tx1"/>
                          </a:solidFill>
                        </a:rPr>
                        <a:t>verano</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la playa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163801181"/>
                  </a:ext>
                </a:extLst>
              </a:tr>
              <a:tr h="757780">
                <a:tc>
                  <a:txBody>
                    <a:bodyPr/>
                    <a:lstStyle/>
                    <a:p>
                      <a:r>
                        <a:rPr lang="en-GB" sz="2200" b="0" dirty="0">
                          <a:solidFill>
                            <a:schemeClr val="tx1"/>
                          </a:solidFill>
                        </a:rPr>
                        <a:t>2. </a:t>
                      </a:r>
                      <a:r>
                        <a:rPr lang="en-GB" sz="2200" b="0" dirty="0" err="1">
                          <a:solidFill>
                            <a:schemeClr val="tx1"/>
                          </a:solidFill>
                        </a:rPr>
                        <a:t>Sí</a:t>
                      </a:r>
                      <a:r>
                        <a:rPr lang="en-GB" sz="2200" b="0" dirty="0">
                          <a:solidFill>
                            <a:schemeClr val="tx1"/>
                          </a:solidFill>
                        </a:rPr>
                        <a:t>, [pas</a:t>
                      </a:r>
                      <a:r>
                        <a:rPr lang="en-GB" sz="2200" b="1" dirty="0">
                          <a:solidFill>
                            <a:schemeClr val="tx1"/>
                          </a:solidFill>
                        </a:rPr>
                        <a:t>ar </a:t>
                      </a:r>
                      <a:r>
                        <a:rPr lang="en-GB" sz="2200" b="0" dirty="0" err="1">
                          <a:solidFill>
                            <a:schemeClr val="tx1"/>
                          </a:solidFill>
                        </a:rPr>
                        <a:t>tiempo</a:t>
                      </a:r>
                      <a:r>
                        <a:rPr lang="en-GB" sz="2200" b="0" dirty="0">
                          <a:solidFill>
                            <a:schemeClr val="tx1"/>
                          </a:solidFill>
                        </a:rPr>
                        <a:t> </a:t>
                      </a:r>
                      <a:r>
                        <a:rPr lang="en-GB" sz="2200" b="0" dirty="0" err="1">
                          <a:solidFill>
                            <a:schemeClr val="tx1"/>
                          </a:solidFill>
                        </a:rPr>
                        <a:t>en</a:t>
                      </a:r>
                      <a:r>
                        <a:rPr lang="en-GB" sz="2200" b="1" dirty="0">
                          <a:solidFill>
                            <a:schemeClr val="tx1"/>
                          </a:solidFill>
                        </a:rPr>
                        <a:t>/ </a:t>
                      </a:r>
                      <a:r>
                        <a:rPr lang="en-GB" sz="2200" b="0" dirty="0" err="1">
                          <a:solidFill>
                            <a:schemeClr val="tx1"/>
                          </a:solidFill>
                        </a:rPr>
                        <a:t>disfrut</a:t>
                      </a:r>
                      <a:r>
                        <a:rPr lang="en-GB" sz="2200" b="1" dirty="0" err="1">
                          <a:solidFill>
                            <a:schemeClr val="tx1"/>
                          </a:solidFill>
                        </a:rPr>
                        <a:t>ar</a:t>
                      </a:r>
                      <a:r>
                        <a:rPr lang="en-GB" sz="2200"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35690819"/>
                  </a:ext>
                </a:extLst>
              </a:tr>
              <a:tr h="757780">
                <a:tc>
                  <a:txBody>
                    <a:bodyPr/>
                    <a:lstStyle/>
                    <a:p>
                      <a:r>
                        <a:rPr lang="en-GB" sz="2200" dirty="0">
                          <a:solidFill>
                            <a:schemeClr val="tx1"/>
                          </a:solidFill>
                        </a:rPr>
                        <a:t>3. </a:t>
                      </a:r>
                      <a:r>
                        <a:rPr lang="en-GB" sz="2200" b="0" dirty="0" err="1">
                          <a:solidFill>
                            <a:schemeClr val="tx1"/>
                          </a:solidFill>
                        </a:rPr>
                        <a:t>Sí</a:t>
                      </a:r>
                      <a:r>
                        <a:rPr lang="en-GB" sz="2200" b="0" dirty="0">
                          <a:solidFill>
                            <a:schemeClr val="tx1"/>
                          </a:solidFill>
                        </a:rPr>
                        <a:t>, [</a:t>
                      </a:r>
                      <a:r>
                        <a:rPr lang="en-GB" sz="2200" dirty="0" err="1">
                          <a:solidFill>
                            <a:schemeClr val="tx1"/>
                          </a:solidFill>
                        </a:rPr>
                        <a:t>practic</a:t>
                      </a:r>
                      <a:r>
                        <a:rPr lang="en-GB" sz="2200" b="1" i="0" dirty="0" err="1">
                          <a:solidFill>
                            <a:schemeClr val="tx1"/>
                          </a:solidFill>
                        </a:rPr>
                        <a:t>ar</a:t>
                      </a:r>
                      <a:r>
                        <a:rPr lang="en-GB" sz="2200" b="1" i="0" dirty="0">
                          <a:solidFill>
                            <a:schemeClr val="tx1"/>
                          </a:solidFill>
                        </a:rPr>
                        <a:t> / </a:t>
                      </a:r>
                      <a:r>
                        <a:rPr lang="en-GB" sz="2200" b="0" i="0" dirty="0" err="1">
                          <a:solidFill>
                            <a:schemeClr val="tx1"/>
                          </a:solidFill>
                        </a:rPr>
                        <a:t>jug</a:t>
                      </a:r>
                      <a:r>
                        <a:rPr lang="en-GB" sz="2200" b="1" i="0" dirty="0" err="1">
                          <a:solidFill>
                            <a:schemeClr val="tx1"/>
                          </a:solidFill>
                        </a:rPr>
                        <a:t>ar</a:t>
                      </a:r>
                      <a:r>
                        <a:rPr lang="en-GB" sz="2200" b="0" i="0" dirty="0">
                          <a:solidFill>
                            <a:schemeClr val="tx1"/>
                          </a:solidFill>
                        </a:rPr>
                        <a:t>] a</a:t>
                      </a:r>
                      <a:endParaRPr lang="en-GB" sz="2200" b="1" i="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26745531"/>
                  </a:ext>
                </a:extLst>
              </a:tr>
              <a:tr h="757780">
                <a:tc>
                  <a:txBody>
                    <a:bodyPr/>
                    <a:lstStyle/>
                    <a:p>
                      <a:r>
                        <a:rPr lang="en-GB" sz="2200" dirty="0">
                          <a:solidFill>
                            <a:schemeClr val="tx1"/>
                          </a:solidFill>
                        </a:rPr>
                        <a:t>4. </a:t>
                      </a:r>
                      <a:r>
                        <a:rPr lang="en-GB" sz="2200" b="0" dirty="0" err="1">
                          <a:solidFill>
                            <a:schemeClr val="tx1"/>
                          </a:solidFill>
                        </a:rPr>
                        <a:t>Sí</a:t>
                      </a:r>
                      <a:r>
                        <a:rPr lang="en-GB" sz="2200" b="0" dirty="0">
                          <a:solidFill>
                            <a:schemeClr val="tx1"/>
                          </a:solidFill>
                        </a:rPr>
                        <a:t>, [</a:t>
                      </a:r>
                      <a:r>
                        <a:rPr lang="en-GB" sz="2200" dirty="0" err="1">
                          <a:solidFill>
                            <a:schemeClr val="tx1"/>
                          </a:solidFill>
                        </a:rPr>
                        <a:t>particip</a:t>
                      </a:r>
                      <a:r>
                        <a:rPr lang="en-GB" sz="2200" b="1" dirty="0" err="1">
                          <a:solidFill>
                            <a:schemeClr val="tx1"/>
                          </a:solidFill>
                        </a:rPr>
                        <a:t>ar</a:t>
                      </a:r>
                      <a:r>
                        <a:rPr lang="en-GB" sz="2200" b="1" dirty="0">
                          <a:solidFill>
                            <a:schemeClr val="tx1"/>
                          </a:solidFill>
                        </a:rPr>
                        <a:t> </a:t>
                      </a:r>
                      <a:r>
                        <a:rPr lang="en-GB" sz="2200" b="0" dirty="0" err="1">
                          <a:solidFill>
                            <a:schemeClr val="tx1"/>
                          </a:solidFill>
                        </a:rPr>
                        <a:t>en</a:t>
                      </a:r>
                      <a:r>
                        <a:rPr lang="en-GB" sz="2200" b="0" dirty="0">
                          <a:solidFill>
                            <a:schemeClr val="tx1"/>
                          </a:solidFill>
                        </a:rPr>
                        <a:t> </a:t>
                      </a:r>
                      <a:r>
                        <a:rPr lang="en-GB" sz="2200" b="1" dirty="0">
                          <a:solidFill>
                            <a:schemeClr val="tx1"/>
                          </a:solidFill>
                        </a:rPr>
                        <a:t>/ </a:t>
                      </a:r>
                      <a:r>
                        <a:rPr lang="en-GB" sz="2200" b="0" dirty="0" err="1">
                          <a:solidFill>
                            <a:schemeClr val="tx1"/>
                          </a:solidFill>
                        </a:rPr>
                        <a:t>disfrut</a:t>
                      </a:r>
                      <a:r>
                        <a:rPr lang="en-GB" sz="2200" b="1" dirty="0" err="1">
                          <a:solidFill>
                            <a:schemeClr val="tx1"/>
                          </a:solidFill>
                        </a:rPr>
                        <a:t>ar</a:t>
                      </a:r>
                      <a:r>
                        <a:rPr lang="en-GB" sz="2200"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1113239230"/>
                  </a:ext>
                </a:extLst>
              </a:tr>
              <a:tr h="757780">
                <a:tc>
                  <a:txBody>
                    <a:bodyPr/>
                    <a:lstStyle/>
                    <a:p>
                      <a:r>
                        <a:rPr lang="en-GB" sz="2200" dirty="0">
                          <a:solidFill>
                            <a:schemeClr val="tx1"/>
                          </a:solidFill>
                        </a:rPr>
                        <a:t>5. </a:t>
                      </a:r>
                      <a:r>
                        <a:rPr lang="en-GB" sz="2200" b="0" dirty="0" err="1">
                          <a:solidFill>
                            <a:schemeClr val="tx1"/>
                          </a:solidFill>
                        </a:rPr>
                        <a:t>Sí</a:t>
                      </a:r>
                      <a:r>
                        <a:rPr lang="en-GB" sz="2200" b="0" dirty="0">
                          <a:solidFill>
                            <a:schemeClr val="tx1"/>
                          </a:solidFill>
                        </a:rPr>
                        <a:t>, [</a:t>
                      </a:r>
                      <a:r>
                        <a:rPr lang="en-GB" sz="2200" dirty="0" err="1">
                          <a:solidFill>
                            <a:schemeClr val="tx1"/>
                          </a:solidFill>
                        </a:rPr>
                        <a:t>compr</a:t>
                      </a:r>
                      <a:r>
                        <a:rPr lang="en-GB" sz="2200" b="1" dirty="0" err="1">
                          <a:solidFill>
                            <a:schemeClr val="tx1"/>
                          </a:solidFill>
                        </a:rPr>
                        <a:t>ar</a:t>
                      </a:r>
                      <a:r>
                        <a:rPr lang="en-GB" sz="2200" b="1" dirty="0">
                          <a:solidFill>
                            <a:schemeClr val="tx1"/>
                          </a:solidFill>
                        </a:rPr>
                        <a:t> / </a:t>
                      </a:r>
                      <a:r>
                        <a:rPr lang="en-GB" sz="2200" b="0" dirty="0">
                          <a:solidFill>
                            <a:schemeClr val="tx1"/>
                          </a:solidFill>
                        </a:rPr>
                        <a:t>no, no </a:t>
                      </a:r>
                      <a:r>
                        <a:rPr lang="en-GB" sz="2200" b="0" dirty="0" err="1">
                          <a:solidFill>
                            <a:schemeClr val="tx1"/>
                          </a:solidFill>
                        </a:rPr>
                        <a:t>encontr</a:t>
                      </a:r>
                      <a:r>
                        <a:rPr lang="en-GB" sz="2200" b="1" dirty="0" err="1">
                          <a:solidFill>
                            <a:schemeClr val="tx1"/>
                          </a:solidFill>
                        </a:rPr>
                        <a:t>ar</a:t>
                      </a:r>
                      <a:r>
                        <a:rPr lang="en-GB" sz="2200"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837900580"/>
                  </a:ext>
                </a:extLst>
              </a:tr>
              <a:tr h="757780">
                <a:tc>
                  <a:txBody>
                    <a:bodyPr/>
                    <a:lstStyle/>
                    <a:p>
                      <a:r>
                        <a:rPr lang="en-GB" sz="2200" dirty="0">
                          <a:solidFill>
                            <a:schemeClr val="tx1"/>
                          </a:solidFill>
                        </a:rPr>
                        <a:t>6. </a:t>
                      </a:r>
                      <a:r>
                        <a:rPr lang="en-GB" sz="2200" b="0" dirty="0" err="1">
                          <a:solidFill>
                            <a:schemeClr val="tx1"/>
                          </a:solidFill>
                        </a:rPr>
                        <a:t>Sí</a:t>
                      </a:r>
                      <a:r>
                        <a:rPr lang="en-GB" sz="2200" b="0" dirty="0">
                          <a:solidFill>
                            <a:schemeClr val="tx1"/>
                          </a:solidFill>
                        </a:rPr>
                        <a:t>, [</a:t>
                      </a:r>
                      <a:r>
                        <a:rPr lang="en-GB" sz="2200" dirty="0" err="1">
                          <a:solidFill>
                            <a:schemeClr val="tx1"/>
                          </a:solidFill>
                        </a:rPr>
                        <a:t>sac</a:t>
                      </a:r>
                      <a:r>
                        <a:rPr lang="en-GB" sz="2200" b="1" dirty="0" err="1">
                          <a:solidFill>
                            <a:schemeClr val="tx1"/>
                          </a:solidFill>
                        </a:rPr>
                        <a:t>ar</a:t>
                      </a:r>
                      <a:r>
                        <a:rPr lang="en-GB" sz="2200" b="1" dirty="0">
                          <a:solidFill>
                            <a:schemeClr val="tx1"/>
                          </a:solidFill>
                        </a:rPr>
                        <a:t> / </a:t>
                      </a:r>
                      <a:r>
                        <a:rPr lang="en-GB" sz="2200" b="0" dirty="0">
                          <a:solidFill>
                            <a:schemeClr val="tx1"/>
                          </a:solidFill>
                        </a:rPr>
                        <a:t>no, </a:t>
                      </a:r>
                      <a:r>
                        <a:rPr lang="en-GB" sz="2200" b="0" dirty="0" err="1">
                          <a:solidFill>
                            <a:schemeClr val="tx1"/>
                          </a:solidFill>
                        </a:rPr>
                        <a:t>olvid</a:t>
                      </a:r>
                      <a:r>
                        <a:rPr lang="en-GB" sz="2200" b="1" dirty="0" err="1">
                          <a:solidFill>
                            <a:schemeClr val="tx1"/>
                          </a:solidFill>
                        </a:rPr>
                        <a:t>ar</a:t>
                      </a:r>
                      <a:r>
                        <a:rPr lang="en-GB" sz="2200"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672505071"/>
                  </a:ext>
                </a:extLst>
              </a:tr>
            </a:tbl>
          </a:graphicData>
        </a:graphic>
      </p:graphicFrame>
      <p:sp>
        <p:nvSpPr>
          <p:cNvPr id="4" name="Title 3">
            <a:extLst>
              <a:ext uri="{FF2B5EF4-FFF2-40B4-BE49-F238E27FC236}">
                <a16:creationId xmlns:a16="http://schemas.microsoft.com/office/drawing/2014/main" id="{E9648AE9-F431-4B25-A066-80E490185270}"/>
              </a:ext>
            </a:extLst>
          </p:cNvPr>
          <p:cNvSpPr>
            <a:spLocks noGrp="1"/>
          </p:cNvSpPr>
          <p:nvPr>
            <p:ph type="title"/>
          </p:nvPr>
        </p:nvSpPr>
        <p:spPr>
          <a:xfrm>
            <a:off x="-1" y="213557"/>
            <a:ext cx="4896301" cy="647577"/>
          </a:xfrm>
        </p:spPr>
        <p:txBody>
          <a:bodyPr/>
          <a:lstStyle/>
          <a:p>
            <a:r>
              <a:rPr lang="en-GB" dirty="0" err="1"/>
              <a:t>Habla</a:t>
            </a:r>
            <a:r>
              <a:rPr lang="en-GB" dirty="0"/>
              <a:t> con </a:t>
            </a:r>
            <a:r>
              <a:rPr lang="en-GB" dirty="0" err="1"/>
              <a:t>tu</a:t>
            </a:r>
            <a:r>
              <a:rPr lang="en-GB" dirty="0"/>
              <a:t> pareja</a:t>
            </a:r>
          </a:p>
        </p:txBody>
      </p:sp>
      <p:sp>
        <p:nvSpPr>
          <p:cNvPr id="33" name="Title 5">
            <a:extLst>
              <a:ext uri="{FF2B5EF4-FFF2-40B4-BE49-F238E27FC236}">
                <a16:creationId xmlns:a16="http://schemas.microsoft.com/office/drawing/2014/main" id="{045274A3-A94E-46CC-89EF-14B940C5F819}"/>
              </a:ext>
            </a:extLst>
          </p:cNvPr>
          <p:cNvSpPr txBox="1">
            <a:spLocks/>
          </p:cNvSpPr>
          <p:nvPr/>
        </p:nvSpPr>
        <p:spPr>
          <a:xfrm>
            <a:off x="-1" y="213557"/>
            <a:ext cx="8640418"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a:t>Habla con tu pareja: las vacaciones</a:t>
            </a:r>
            <a:endParaRPr lang="en-GB" dirty="0"/>
          </a:p>
        </p:txBody>
      </p:sp>
      <p:pic>
        <p:nvPicPr>
          <p:cNvPr id="429" name="Google Shape;429;p15"/>
          <p:cNvPicPr preferRelativeResize="0"/>
          <p:nvPr/>
        </p:nvPicPr>
        <p:blipFill rotWithShape="1">
          <a:blip r:embed="rId4">
            <a:alphaModFix/>
          </a:blip>
          <a:srcRect/>
          <a:stretch/>
        </p:blipFill>
        <p:spPr>
          <a:xfrm rot="20342922">
            <a:off x="11376715" y="5622958"/>
            <a:ext cx="645297" cy="66023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17" name="Round Diagonal Corner of Rectangle 23">
            <a:extLst>
              <a:ext uri="{FF2B5EF4-FFF2-40B4-BE49-F238E27FC236}">
                <a16:creationId xmlns:a16="http://schemas.microsoft.com/office/drawing/2014/main" id="{397B2B96-17E7-483A-BB46-37D3F379530C}"/>
              </a:ext>
            </a:extLst>
          </p:cNvPr>
          <p:cNvSpPr/>
          <p:nvPr/>
        </p:nvSpPr>
        <p:spPr>
          <a:xfrm>
            <a:off x="172087" y="1215996"/>
            <a:ext cx="5620606" cy="4807131"/>
          </a:xfrm>
          <a:prstGeom prst="round2Diag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8" name="Google Shape;341;p11">
            <a:extLst>
              <a:ext uri="{FF2B5EF4-FFF2-40B4-BE49-F238E27FC236}">
                <a16:creationId xmlns:a16="http://schemas.microsoft.com/office/drawing/2014/main" id="{E86102B3-D015-4D25-844E-477ADE3EC1D4}"/>
              </a:ext>
            </a:extLst>
          </p:cNvPr>
          <p:cNvSpPr txBox="1"/>
          <p:nvPr/>
        </p:nvSpPr>
        <p:spPr>
          <a:xfrm>
            <a:off x="183755" y="2091614"/>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1 Did s/he book a good hotel?</a:t>
            </a:r>
            <a:endParaRPr sz="2200" dirty="0"/>
          </a:p>
        </p:txBody>
      </p:sp>
      <p:sp>
        <p:nvSpPr>
          <p:cNvPr id="19" name="Google Shape;342;p11">
            <a:extLst>
              <a:ext uri="{FF2B5EF4-FFF2-40B4-BE49-F238E27FC236}">
                <a16:creationId xmlns:a16="http://schemas.microsoft.com/office/drawing/2014/main" id="{CEEDAEAC-0E8B-491D-B980-0D5455FE4F6C}"/>
              </a:ext>
            </a:extLst>
          </p:cNvPr>
          <p:cNvSpPr txBox="1"/>
          <p:nvPr/>
        </p:nvSpPr>
        <p:spPr>
          <a:xfrm>
            <a:off x="183755" y="2740044"/>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2 Did s/he have lunch in any restaurant?</a:t>
            </a:r>
            <a:endParaRPr sz="2200" dirty="0"/>
          </a:p>
        </p:txBody>
      </p:sp>
      <p:sp>
        <p:nvSpPr>
          <p:cNvPr id="29" name="Google Shape;343;p11">
            <a:extLst>
              <a:ext uri="{FF2B5EF4-FFF2-40B4-BE49-F238E27FC236}">
                <a16:creationId xmlns:a16="http://schemas.microsoft.com/office/drawing/2014/main" id="{82FF77F1-1104-453C-8A3D-FC7DC5B2BE5D}"/>
              </a:ext>
            </a:extLst>
          </p:cNvPr>
          <p:cNvSpPr txBox="1"/>
          <p:nvPr/>
        </p:nvSpPr>
        <p:spPr>
          <a:xfrm>
            <a:off x="183755" y="4042026"/>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4 Did s/he try any fish dish?</a:t>
            </a:r>
            <a:endParaRPr sz="2200" dirty="0"/>
          </a:p>
        </p:txBody>
      </p:sp>
      <p:sp>
        <p:nvSpPr>
          <p:cNvPr id="30" name="Google Shape;344;p11">
            <a:extLst>
              <a:ext uri="{FF2B5EF4-FFF2-40B4-BE49-F238E27FC236}">
                <a16:creationId xmlns:a16="http://schemas.microsoft.com/office/drawing/2014/main" id="{B6CC1A4F-753B-497A-8E19-45832BFC5DC5}"/>
              </a:ext>
            </a:extLst>
          </p:cNvPr>
          <p:cNvSpPr txBox="1"/>
          <p:nvPr/>
        </p:nvSpPr>
        <p:spPr>
          <a:xfrm>
            <a:off x="183755" y="4682574"/>
            <a:ext cx="5918079"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5 Did you enjoy your first trip to a European city?</a:t>
            </a:r>
            <a:endParaRPr sz="2200" dirty="0"/>
          </a:p>
        </p:txBody>
      </p:sp>
      <p:sp>
        <p:nvSpPr>
          <p:cNvPr id="31" name="Google Shape;345;p11">
            <a:extLst>
              <a:ext uri="{FF2B5EF4-FFF2-40B4-BE49-F238E27FC236}">
                <a16:creationId xmlns:a16="http://schemas.microsoft.com/office/drawing/2014/main" id="{C9BB2F14-6EC3-4859-BC96-667CD1096A61}"/>
              </a:ext>
            </a:extLst>
          </p:cNvPr>
          <p:cNvSpPr txBox="1"/>
          <p:nvPr/>
        </p:nvSpPr>
        <p:spPr>
          <a:xfrm>
            <a:off x="183755" y="5527732"/>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6 Did you find any good views?</a:t>
            </a:r>
            <a:endParaRPr sz="2200" dirty="0"/>
          </a:p>
        </p:txBody>
      </p:sp>
      <p:sp>
        <p:nvSpPr>
          <p:cNvPr id="32" name="Google Shape;346;p11">
            <a:extLst>
              <a:ext uri="{FF2B5EF4-FFF2-40B4-BE49-F238E27FC236}">
                <a16:creationId xmlns:a16="http://schemas.microsoft.com/office/drawing/2014/main" id="{E80336A1-DF14-4A3D-8EA9-CD432782E3FC}"/>
              </a:ext>
            </a:extLst>
          </p:cNvPr>
          <p:cNvSpPr txBox="1"/>
          <p:nvPr/>
        </p:nvSpPr>
        <p:spPr>
          <a:xfrm>
            <a:off x="183755" y="3394320"/>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3 Did you enjoy some days in the coast?</a:t>
            </a:r>
            <a:endParaRPr sz="2200" dirty="0"/>
          </a:p>
        </p:txBody>
      </p:sp>
      <p:sp>
        <p:nvSpPr>
          <p:cNvPr id="424" name="Google Shape;424;p15"/>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hablar</a:t>
            </a:r>
            <a:endParaRPr sz="2000" b="1" i="0" u="none" strike="noStrike" cap="none" dirty="0">
              <a:solidFill>
                <a:schemeClr val="lt1"/>
              </a:solidFill>
              <a:latin typeface="Century Gothic"/>
              <a:ea typeface="Century Gothic"/>
              <a:cs typeface="Century Gothic"/>
              <a:sym typeface="Century Gothic"/>
            </a:endParaRPr>
          </a:p>
        </p:txBody>
      </p:sp>
      <p:sp>
        <p:nvSpPr>
          <p:cNvPr id="425" name="Google Shape;425;p15"/>
          <p:cNvSpPr txBox="1"/>
          <p:nvPr/>
        </p:nvSpPr>
        <p:spPr>
          <a:xfrm>
            <a:off x="5689633" y="848922"/>
            <a:ext cx="728424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300" b="1" i="0" u="none" strike="noStrike" cap="none" dirty="0" err="1">
                <a:solidFill>
                  <a:srgbClr val="525050"/>
                </a:solidFill>
                <a:latin typeface="Century Gothic"/>
                <a:ea typeface="Century Gothic"/>
                <a:cs typeface="Century Gothic"/>
                <a:sym typeface="Century Gothic"/>
              </a:rPr>
              <a:t>Estudiante</a:t>
            </a:r>
            <a:r>
              <a:rPr lang="en-GB" sz="2300" b="1" i="0" u="none" strike="noStrike" cap="none" dirty="0">
                <a:solidFill>
                  <a:srgbClr val="525050"/>
                </a:solidFill>
                <a:latin typeface="Century Gothic"/>
                <a:ea typeface="Century Gothic"/>
                <a:cs typeface="Century Gothic"/>
                <a:sym typeface="Century Gothic"/>
              </a:rPr>
              <a:t> A </a:t>
            </a:r>
            <a:r>
              <a:rPr lang="en-GB" sz="2300" b="1" i="0" u="none" strike="noStrike" cap="none" dirty="0" err="1">
                <a:solidFill>
                  <a:srgbClr val="525050"/>
                </a:solidFill>
                <a:latin typeface="Century Gothic"/>
                <a:ea typeface="Century Gothic"/>
                <a:cs typeface="Century Gothic"/>
                <a:sym typeface="Century Gothic"/>
              </a:rPr>
              <a:t>elige</a:t>
            </a:r>
            <a:r>
              <a:rPr lang="en-GB" sz="2300" b="1" i="0" u="none" strike="noStrike" cap="none" dirty="0">
                <a:solidFill>
                  <a:srgbClr val="525050"/>
                </a:solidFill>
                <a:latin typeface="Century Gothic"/>
                <a:ea typeface="Century Gothic"/>
                <a:cs typeface="Century Gothic"/>
                <a:sym typeface="Century Gothic"/>
              </a:rPr>
              <a:t> el </a:t>
            </a:r>
            <a:r>
              <a:rPr lang="en-GB" sz="2300" b="1" i="0" u="none" strike="noStrike" cap="none" dirty="0" err="1">
                <a:solidFill>
                  <a:srgbClr val="525050"/>
                </a:solidFill>
                <a:latin typeface="Century Gothic"/>
                <a:ea typeface="Century Gothic"/>
                <a:cs typeface="Century Gothic"/>
                <a:sym typeface="Century Gothic"/>
              </a:rPr>
              <a:t>verbo</a:t>
            </a:r>
            <a:r>
              <a:rPr lang="en-GB" sz="2300" b="1" i="0" u="none" strike="noStrike" cap="none" dirty="0">
                <a:solidFill>
                  <a:srgbClr val="525050"/>
                </a:solidFill>
                <a:latin typeface="Century Gothic"/>
                <a:ea typeface="Century Gothic"/>
                <a:cs typeface="Century Gothic"/>
                <a:sym typeface="Century Gothic"/>
              </a:rPr>
              <a:t> y </a:t>
            </a:r>
            <a:r>
              <a:rPr lang="en-GB" sz="2300" b="1" i="0" u="none" strike="noStrike" cap="none" dirty="0" err="1">
                <a:solidFill>
                  <a:srgbClr val="525050"/>
                </a:solidFill>
                <a:latin typeface="Century Gothic"/>
                <a:ea typeface="Century Gothic"/>
                <a:cs typeface="Century Gothic"/>
                <a:sym typeface="Century Gothic"/>
              </a:rPr>
              <a:t>termina</a:t>
            </a:r>
            <a:r>
              <a:rPr lang="en-GB" sz="2300" b="1" i="0" u="none" strike="noStrike" cap="none" dirty="0">
                <a:solidFill>
                  <a:srgbClr val="525050"/>
                </a:solidFill>
                <a:latin typeface="Century Gothic"/>
                <a:ea typeface="Century Gothic"/>
                <a:cs typeface="Century Gothic"/>
                <a:sym typeface="Century Gothic"/>
              </a:rPr>
              <a:t> la </a:t>
            </a:r>
            <a:r>
              <a:rPr lang="en-GB" sz="2300" b="1" i="0" u="none" strike="noStrike" cap="none" dirty="0" err="1">
                <a:solidFill>
                  <a:srgbClr val="525050"/>
                </a:solidFill>
                <a:latin typeface="Century Gothic"/>
                <a:ea typeface="Century Gothic"/>
                <a:cs typeface="Century Gothic"/>
                <a:sym typeface="Century Gothic"/>
              </a:rPr>
              <a:t>frase</a:t>
            </a:r>
            <a:r>
              <a:rPr lang="en-GB" sz="2300" b="1" i="0" u="none" strike="noStrike" cap="none" dirty="0">
                <a:solidFill>
                  <a:srgbClr val="525050"/>
                </a:solidFill>
                <a:latin typeface="Century Gothic"/>
                <a:ea typeface="Century Gothic"/>
                <a:cs typeface="Century Gothic"/>
                <a:sym typeface="Century Gothic"/>
              </a:rPr>
              <a:t>.</a:t>
            </a:r>
            <a:endParaRPr sz="2300" b="1" dirty="0"/>
          </a:p>
        </p:txBody>
      </p:sp>
      <p:sp>
        <p:nvSpPr>
          <p:cNvPr id="430" name="Google Shape;430;p15"/>
          <p:cNvSpPr txBox="1"/>
          <p:nvPr/>
        </p:nvSpPr>
        <p:spPr>
          <a:xfrm>
            <a:off x="5380157" y="5957679"/>
            <a:ext cx="652052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200" b="1" i="0" u="none" strike="noStrike" cap="none" dirty="0" err="1">
                <a:solidFill>
                  <a:srgbClr val="525050"/>
                </a:solidFill>
                <a:latin typeface="Century Gothic"/>
                <a:ea typeface="Century Gothic"/>
                <a:cs typeface="Century Gothic"/>
                <a:sym typeface="Century Gothic"/>
              </a:rPr>
              <a:t>Estudiante</a:t>
            </a:r>
            <a:r>
              <a:rPr lang="en-GB" sz="2200" b="1" i="0" u="none" strike="noStrike" cap="none" dirty="0">
                <a:solidFill>
                  <a:srgbClr val="525050"/>
                </a:solidFill>
                <a:latin typeface="Century Gothic"/>
                <a:ea typeface="Century Gothic"/>
                <a:cs typeface="Century Gothic"/>
                <a:sym typeface="Century Gothic"/>
              </a:rPr>
              <a:t> A, escribe las </a:t>
            </a:r>
            <a:r>
              <a:rPr lang="en-GB" sz="2200" b="1" i="0" u="none" strike="noStrike" cap="none" dirty="0" err="1">
                <a:solidFill>
                  <a:srgbClr val="525050"/>
                </a:solidFill>
                <a:latin typeface="Century Gothic"/>
                <a:ea typeface="Century Gothic"/>
                <a:cs typeface="Century Gothic"/>
                <a:sym typeface="Century Gothic"/>
              </a:rPr>
              <a:t>respuestas</a:t>
            </a:r>
            <a:r>
              <a:rPr lang="en-GB" sz="2200" b="1" i="0" u="none" strike="noStrike" cap="none" dirty="0">
                <a:solidFill>
                  <a:srgbClr val="525050"/>
                </a:solidFill>
                <a:latin typeface="Century Gothic"/>
                <a:ea typeface="Century Gothic"/>
                <a:cs typeface="Century Gothic"/>
                <a:sym typeface="Century Gothic"/>
              </a:rPr>
              <a:t> </a:t>
            </a:r>
            <a:r>
              <a:rPr lang="en-GB" sz="2200" b="1" i="0" u="none" strike="noStrike" cap="none" dirty="0" err="1">
                <a:solidFill>
                  <a:srgbClr val="525050"/>
                </a:solidFill>
                <a:latin typeface="Century Gothic"/>
                <a:ea typeface="Century Gothic"/>
                <a:cs typeface="Century Gothic"/>
                <a:sym typeface="Century Gothic"/>
              </a:rPr>
              <a:t>en</a:t>
            </a:r>
            <a:r>
              <a:rPr lang="en-GB" sz="2200" b="1" i="0" u="none" strike="noStrike" cap="none" dirty="0">
                <a:solidFill>
                  <a:srgbClr val="525050"/>
                </a:solidFill>
                <a:latin typeface="Century Gothic"/>
                <a:ea typeface="Century Gothic"/>
                <a:cs typeface="Century Gothic"/>
                <a:sym typeface="Century Gothic"/>
              </a:rPr>
              <a:t> </a:t>
            </a:r>
            <a:r>
              <a:rPr lang="en-GB" sz="2200" b="1" i="0" u="none" strike="noStrike" cap="none" dirty="0" err="1">
                <a:solidFill>
                  <a:srgbClr val="525050"/>
                </a:solidFill>
                <a:latin typeface="Century Gothic"/>
                <a:ea typeface="Century Gothic"/>
                <a:cs typeface="Century Gothic"/>
                <a:sym typeface="Century Gothic"/>
              </a:rPr>
              <a:t>inglés</a:t>
            </a:r>
            <a:r>
              <a:rPr lang="en-GB" sz="2200" b="1" i="0" u="none" strike="noStrike" cap="none" dirty="0">
                <a:solidFill>
                  <a:srgbClr val="525050"/>
                </a:solidFill>
                <a:latin typeface="Century Gothic"/>
                <a:ea typeface="Century Gothic"/>
                <a:cs typeface="Century Gothic"/>
                <a:sym typeface="Century Gothic"/>
              </a:rPr>
              <a:t> </a:t>
            </a:r>
            <a:endParaRPr sz="2200" b="1" dirty="0"/>
          </a:p>
        </p:txBody>
      </p:sp>
      <p:sp>
        <p:nvSpPr>
          <p:cNvPr id="27" name="Google Shape;335;p11">
            <a:extLst>
              <a:ext uri="{FF2B5EF4-FFF2-40B4-BE49-F238E27FC236}">
                <a16:creationId xmlns:a16="http://schemas.microsoft.com/office/drawing/2014/main" id="{96805813-AD0D-4E91-A27A-29201218D56E}"/>
              </a:ext>
            </a:extLst>
          </p:cNvPr>
          <p:cNvSpPr txBox="1"/>
          <p:nvPr/>
        </p:nvSpPr>
        <p:spPr>
          <a:xfrm>
            <a:off x="275147" y="1379911"/>
            <a:ext cx="551754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300" b="1" i="0" u="none" strike="noStrike" cap="none" dirty="0" err="1">
                <a:solidFill>
                  <a:srgbClr val="525050"/>
                </a:solidFill>
                <a:latin typeface="Century Gothic"/>
                <a:ea typeface="Century Gothic"/>
                <a:cs typeface="Century Gothic"/>
                <a:sym typeface="Century Gothic"/>
              </a:rPr>
              <a:t>Estudiante</a:t>
            </a:r>
            <a:r>
              <a:rPr lang="en-GB" sz="2300" b="1" i="0" u="none" strike="noStrike" cap="none" dirty="0">
                <a:solidFill>
                  <a:srgbClr val="525050"/>
                </a:solidFill>
                <a:latin typeface="Century Gothic"/>
                <a:ea typeface="Century Gothic"/>
                <a:cs typeface="Century Gothic"/>
                <a:sym typeface="Century Gothic"/>
              </a:rPr>
              <a:t> B </a:t>
            </a:r>
            <a:r>
              <a:rPr lang="en-GB" sz="2300" b="1" i="0" u="none" strike="noStrike" cap="none" dirty="0" err="1">
                <a:solidFill>
                  <a:srgbClr val="525050"/>
                </a:solidFill>
                <a:latin typeface="Century Gothic"/>
                <a:ea typeface="Century Gothic"/>
                <a:cs typeface="Century Gothic"/>
                <a:sym typeface="Century Gothic"/>
              </a:rPr>
              <a:t>hace</a:t>
            </a:r>
            <a:r>
              <a:rPr lang="en-GB" sz="2300" b="1" i="0" u="none" strike="noStrike" cap="none" dirty="0">
                <a:solidFill>
                  <a:srgbClr val="525050"/>
                </a:solidFill>
                <a:latin typeface="Century Gothic"/>
                <a:ea typeface="Century Gothic"/>
                <a:cs typeface="Century Gothic"/>
                <a:sym typeface="Century Gothic"/>
              </a:rPr>
              <a:t> las </a:t>
            </a:r>
            <a:r>
              <a:rPr lang="en-GB" sz="2300" b="1" i="0" u="none" strike="noStrike" cap="none" dirty="0" err="1">
                <a:solidFill>
                  <a:srgbClr val="525050"/>
                </a:solidFill>
                <a:latin typeface="Century Gothic"/>
                <a:ea typeface="Century Gothic"/>
                <a:cs typeface="Century Gothic"/>
                <a:sym typeface="Century Gothic"/>
              </a:rPr>
              <a:t>preguntas</a:t>
            </a:r>
            <a:r>
              <a:rPr lang="en-GB" sz="2300" b="1" i="0" u="none" strike="noStrike" cap="none" dirty="0">
                <a:solidFill>
                  <a:srgbClr val="525050"/>
                </a:solidFill>
                <a:latin typeface="Century Gothic"/>
                <a:ea typeface="Century Gothic"/>
                <a:cs typeface="Century Gothic"/>
                <a:sym typeface="Century Gothic"/>
              </a:rPr>
              <a:t> 6-1</a:t>
            </a:r>
            <a:endParaRPr sz="2300" b="1" dirty="0"/>
          </a:p>
        </p:txBody>
      </p:sp>
      <p:graphicFrame>
        <p:nvGraphicFramePr>
          <p:cNvPr id="28" name="Table 27">
            <a:extLst>
              <a:ext uri="{FF2B5EF4-FFF2-40B4-BE49-F238E27FC236}">
                <a16:creationId xmlns:a16="http://schemas.microsoft.com/office/drawing/2014/main" id="{C0B41827-7ABF-47B2-91D5-98F603EEE767}"/>
              </a:ext>
            </a:extLst>
          </p:cNvPr>
          <p:cNvGraphicFramePr>
            <a:graphicFrameLocks noGrp="1"/>
          </p:cNvGraphicFramePr>
          <p:nvPr/>
        </p:nvGraphicFramePr>
        <p:xfrm>
          <a:off x="5792693" y="1345641"/>
          <a:ext cx="6293718" cy="4648200"/>
        </p:xfrm>
        <a:graphic>
          <a:graphicData uri="http://schemas.openxmlformats.org/drawingml/2006/table">
            <a:tbl>
              <a:tblPr firstRow="1" bandRow="1">
                <a:tableStyleId>{5C22544A-7EE6-4342-B048-85BDC9FD1C3A}</a:tableStyleId>
              </a:tblPr>
              <a:tblGrid>
                <a:gridCol w="3648190">
                  <a:extLst>
                    <a:ext uri="{9D8B030D-6E8A-4147-A177-3AD203B41FA5}">
                      <a16:colId xmlns:a16="http://schemas.microsoft.com/office/drawing/2014/main" val="3662959886"/>
                    </a:ext>
                  </a:extLst>
                </a:gridCol>
                <a:gridCol w="2645528">
                  <a:extLst>
                    <a:ext uri="{9D8B030D-6E8A-4147-A177-3AD203B41FA5}">
                      <a16:colId xmlns:a16="http://schemas.microsoft.com/office/drawing/2014/main" val="4038655614"/>
                    </a:ext>
                  </a:extLst>
                </a:gridCol>
              </a:tblGrid>
              <a:tr h="774700">
                <a:tc>
                  <a:txBody>
                    <a:bodyPr/>
                    <a:lstStyle/>
                    <a:p>
                      <a:r>
                        <a:rPr lang="en-GB" sz="2200" b="0" dirty="0">
                          <a:solidFill>
                            <a:schemeClr val="tx1"/>
                          </a:solidFill>
                        </a:rPr>
                        <a:t>1. </a:t>
                      </a:r>
                      <a:r>
                        <a:rPr lang="en-GB" sz="2200" b="0" dirty="0" err="1">
                          <a:solidFill>
                            <a:schemeClr val="tx1"/>
                          </a:solidFill>
                        </a:rPr>
                        <a:t>Sí</a:t>
                      </a:r>
                      <a:r>
                        <a:rPr lang="en-GB" sz="2200" b="0" dirty="0">
                          <a:solidFill>
                            <a:schemeClr val="tx1"/>
                          </a:solidFill>
                        </a:rPr>
                        <a:t>, [</a:t>
                      </a:r>
                      <a:r>
                        <a:rPr lang="en-GB" sz="2200" b="0" dirty="0" err="1">
                          <a:solidFill>
                            <a:schemeClr val="tx1"/>
                          </a:solidFill>
                        </a:rPr>
                        <a:t>reserv</a:t>
                      </a:r>
                      <a:r>
                        <a:rPr lang="en-GB" sz="2200" b="1" dirty="0" err="1">
                          <a:solidFill>
                            <a:schemeClr val="tx1"/>
                          </a:solidFill>
                        </a:rPr>
                        <a:t>ar</a:t>
                      </a:r>
                      <a:r>
                        <a:rPr lang="en-GB" sz="2200" b="1" dirty="0">
                          <a:solidFill>
                            <a:schemeClr val="tx1"/>
                          </a:solidFill>
                        </a:rPr>
                        <a:t> / </a:t>
                      </a:r>
                      <a:r>
                        <a:rPr lang="en-GB" sz="2200" b="0" dirty="0" err="1">
                          <a:solidFill>
                            <a:schemeClr val="tx1"/>
                          </a:solidFill>
                        </a:rPr>
                        <a:t>encontr</a:t>
                      </a:r>
                      <a:r>
                        <a:rPr lang="en-GB" sz="2200" b="1" dirty="0" err="1">
                          <a:solidFill>
                            <a:schemeClr val="tx1"/>
                          </a:solidFill>
                        </a:rPr>
                        <a:t>ar</a:t>
                      </a:r>
                      <a:r>
                        <a:rPr lang="en-GB" sz="2200" b="0" dirty="0">
                          <a:solidFill>
                            <a:schemeClr val="tx1"/>
                          </a:solidFill>
                        </a:rPr>
                        <a:t>]</a:t>
                      </a:r>
                      <a:r>
                        <a:rPr lang="en-GB" sz="2200" b="1" dirty="0">
                          <a:solidFill>
                            <a:schemeClr val="tx1"/>
                          </a:solidFill>
                        </a:rPr>
                        <a:t> </a:t>
                      </a:r>
                      <a:r>
                        <a:rPr lang="en-GB" sz="2200" b="0" dirty="0">
                          <a:solidFill>
                            <a:schemeClr val="tx1"/>
                          </a:solidFill>
                        </a:rPr>
                        <a:t>un hotel..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rowSpan="6">
                  <a:txBody>
                    <a:bodyPr/>
                    <a:lstStyle/>
                    <a:p>
                      <a:r>
                        <a:rPr lang="en-GB" sz="2200" b="0" dirty="0">
                          <a:solidFill>
                            <a:schemeClr val="tx1"/>
                          </a:solidFill>
                          <a:sym typeface="Wingdings" pitchFamily="2" charset="2"/>
                        </a:rPr>
                        <a:t></a:t>
                      </a:r>
                      <a:r>
                        <a:rPr lang="en-GB" sz="2200" b="0" dirty="0">
                          <a:solidFill>
                            <a:schemeClr val="tx1"/>
                          </a:solidFill>
                        </a:rPr>
                        <a:t> </a:t>
                      </a:r>
                      <a:r>
                        <a:rPr lang="en-GB" sz="2200" b="0" dirty="0" err="1">
                          <a:solidFill>
                            <a:schemeClr val="tx1"/>
                          </a:solidFill>
                        </a:rPr>
                        <a:t>moderno</a:t>
                      </a:r>
                      <a:endParaRPr lang="en-GB" sz="2200" b="0" dirty="0">
                        <a:solidFill>
                          <a:schemeClr val="tx1"/>
                        </a:solidFill>
                      </a:endParaRPr>
                    </a:p>
                    <a:p>
                      <a:r>
                        <a:rPr lang="en-GB" sz="2200" b="0" dirty="0">
                          <a:solidFill>
                            <a:schemeClr val="tx1"/>
                          </a:solidFill>
                          <a:sym typeface="Wingdings" pitchFamily="2" charset="2"/>
                        </a:rPr>
                        <a:t> </a:t>
                      </a:r>
                      <a:r>
                        <a:rPr lang="en-GB" sz="2200" b="0" dirty="0" err="1">
                          <a:solidFill>
                            <a:schemeClr val="tx1"/>
                          </a:solidFill>
                        </a:rPr>
                        <a:t>cómodo</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la paella</a:t>
                      </a:r>
                    </a:p>
                    <a:p>
                      <a:r>
                        <a:rPr lang="en-GB" sz="2200" b="0" dirty="0">
                          <a:solidFill>
                            <a:schemeClr val="tx1"/>
                          </a:solidFill>
                          <a:sym typeface="Wingdings" pitchFamily="2" charset="2"/>
                        </a:rPr>
                        <a:t> </a:t>
                      </a:r>
                      <a:r>
                        <a:rPr lang="en-GB" sz="2200" b="0" dirty="0" err="1">
                          <a:solidFill>
                            <a:schemeClr val="tx1"/>
                          </a:solidFill>
                        </a:rPr>
                        <a:t>el</a:t>
                      </a:r>
                      <a:r>
                        <a:rPr lang="en-GB" sz="2200" b="0" dirty="0">
                          <a:solidFill>
                            <a:schemeClr val="tx1"/>
                          </a:solidFill>
                        </a:rPr>
                        <a:t> </a:t>
                      </a:r>
                      <a:r>
                        <a:rPr lang="en-GB" sz="2200" b="0" dirty="0" err="1">
                          <a:solidFill>
                            <a:schemeClr val="tx1"/>
                          </a:solidFill>
                        </a:rPr>
                        <a:t>pescado</a:t>
                      </a:r>
                      <a:endParaRPr lang="en-GB" sz="2200" b="0" dirty="0">
                        <a:solidFill>
                          <a:schemeClr val="tx1"/>
                        </a:solidFill>
                      </a:endParaRPr>
                    </a:p>
                    <a:p>
                      <a:r>
                        <a:rPr lang="en-GB" sz="2200" b="0" dirty="0">
                          <a:solidFill>
                            <a:schemeClr val="tx1"/>
                          </a:solidFill>
                          <a:sym typeface="Wingdings" pitchFamily="2" charset="2"/>
                        </a:rPr>
                        <a:t> </a:t>
                      </a:r>
                      <a:r>
                        <a:rPr lang="en-GB" sz="2200" b="0" dirty="0" err="1">
                          <a:solidFill>
                            <a:schemeClr val="tx1"/>
                          </a:solidFill>
                        </a:rPr>
                        <a:t>muchas</a:t>
                      </a:r>
                      <a:r>
                        <a:rPr lang="en-GB" sz="2200" b="0" dirty="0">
                          <a:solidFill>
                            <a:schemeClr val="tx1"/>
                          </a:solidFill>
                        </a:rPr>
                        <a:t> </a:t>
                      </a:r>
                      <a:r>
                        <a:rPr lang="en-GB" sz="2200" b="0" dirty="0" err="1">
                          <a:solidFill>
                            <a:schemeClr val="tx1"/>
                          </a:solidFill>
                        </a:rPr>
                        <a:t>veces</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al final del </a:t>
                      </a:r>
                      <a:r>
                        <a:rPr lang="en-GB" sz="2200" b="0" dirty="0" err="1">
                          <a:solidFill>
                            <a:schemeClr val="tx1"/>
                          </a:solidFill>
                        </a:rPr>
                        <a:t>viaje</a:t>
                      </a:r>
                      <a:endParaRPr lang="en-GB" sz="2200" b="0" dirty="0">
                        <a:solidFill>
                          <a:schemeClr val="tx1"/>
                        </a:solidFill>
                      </a:endParaRPr>
                    </a:p>
                    <a:p>
                      <a:r>
                        <a:rPr lang="en-GB" sz="2200" b="0" dirty="0">
                          <a:solidFill>
                            <a:schemeClr val="tx1"/>
                          </a:solidFill>
                          <a:sym typeface="Wingdings" pitchFamily="2" charset="2"/>
                        </a:rPr>
                        <a:t> </a:t>
                      </a:r>
                      <a:r>
                        <a:rPr lang="en-GB" sz="2200" b="0" dirty="0" err="1">
                          <a:solidFill>
                            <a:schemeClr val="tx1"/>
                          </a:solidFill>
                        </a:rPr>
                        <a:t>muchas</a:t>
                      </a:r>
                      <a:r>
                        <a:rPr lang="en-GB" sz="2200" b="0" dirty="0">
                          <a:solidFill>
                            <a:schemeClr val="tx1"/>
                          </a:solidFill>
                        </a:rPr>
                        <a:t> </a:t>
                      </a:r>
                      <a:r>
                        <a:rPr lang="en-GB" sz="2200" b="0" dirty="0" err="1">
                          <a:solidFill>
                            <a:schemeClr val="tx1"/>
                          </a:solidFill>
                        </a:rPr>
                        <a:t>fotos</a:t>
                      </a:r>
                      <a:endParaRPr lang="en-GB" sz="2200" b="0" dirty="0">
                        <a:solidFill>
                          <a:schemeClr val="tx1"/>
                        </a:solidFill>
                      </a:endParaRPr>
                    </a:p>
                    <a:p>
                      <a:r>
                        <a:rPr lang="en-GB" sz="2200" b="0" dirty="0">
                          <a:solidFill>
                            <a:schemeClr val="tx1"/>
                          </a:solidFill>
                          <a:sym typeface="Wingdings" pitchFamily="2" charset="2"/>
                        </a:rPr>
                        <a:t></a:t>
                      </a:r>
                      <a:r>
                        <a:rPr lang="en-GB" sz="2200" b="0" dirty="0" err="1">
                          <a:solidFill>
                            <a:schemeClr val="tx1"/>
                          </a:solidFill>
                        </a:rPr>
                        <a:t>algunas</a:t>
                      </a:r>
                      <a:r>
                        <a:rPr lang="en-GB" sz="2200" b="0" dirty="0">
                          <a:solidFill>
                            <a:schemeClr val="tx1"/>
                          </a:solidFill>
                        </a:rPr>
                        <a:t> vistas </a:t>
                      </a:r>
                      <a:r>
                        <a:rPr lang="en-GB" sz="2200" b="0" dirty="0" err="1">
                          <a:solidFill>
                            <a:schemeClr val="tx1"/>
                          </a:solidFill>
                        </a:rPr>
                        <a:t>bonitas</a:t>
                      </a:r>
                      <a:endParaRPr lang="en-GB" sz="2200" b="0" dirty="0">
                        <a:solidFill>
                          <a:schemeClr val="tx1"/>
                        </a:solidFill>
                      </a:endParaRPr>
                    </a:p>
                    <a:p>
                      <a:r>
                        <a:rPr lang="en-GB" sz="2200" b="0" dirty="0">
                          <a:solidFill>
                            <a:schemeClr val="tx1"/>
                          </a:solidFill>
                          <a:sym typeface="Wingdings" pitchFamily="2" charset="2"/>
                        </a:rPr>
                        <a:t></a:t>
                      </a:r>
                      <a:r>
                        <a:rPr lang="en-GB" sz="2200" b="0" dirty="0">
                          <a:solidFill>
                            <a:schemeClr val="tx1"/>
                          </a:solidFill>
                        </a:rPr>
                        <a:t>bien</a:t>
                      </a:r>
                    </a:p>
                    <a:p>
                      <a:r>
                        <a:rPr lang="en-GB" sz="2200" b="0" dirty="0">
                          <a:solidFill>
                            <a:schemeClr val="tx1"/>
                          </a:solidFill>
                          <a:sym typeface="Wingdings" pitchFamily="2" charset="2"/>
                        </a:rPr>
                        <a:t></a:t>
                      </a:r>
                      <a:r>
                        <a:rPr lang="en-GB" sz="2200" b="0" dirty="0">
                          <a:solidFill>
                            <a:schemeClr val="tx1"/>
                          </a:solidFill>
                        </a:rPr>
                        <a:t>mal</a:t>
                      </a:r>
                    </a:p>
                    <a:p>
                      <a:r>
                        <a:rPr lang="en-GB" sz="2200" b="0" dirty="0">
                          <a:solidFill>
                            <a:schemeClr val="tx1"/>
                          </a:solidFill>
                          <a:sym typeface="Wingdings" pitchFamily="2" charset="2"/>
                        </a:rPr>
                        <a:t></a:t>
                      </a:r>
                      <a:r>
                        <a:rPr lang="en-GB" sz="2200" b="0" dirty="0">
                          <a:solidFill>
                            <a:schemeClr val="tx1"/>
                          </a:solidFill>
                        </a:rPr>
                        <a:t>la horchata</a:t>
                      </a:r>
                    </a:p>
                    <a:p>
                      <a:r>
                        <a:rPr lang="en-GB" sz="2200" b="0" dirty="0">
                          <a:solidFill>
                            <a:schemeClr val="tx1"/>
                          </a:solidFill>
                          <a:sym typeface="Wingdings" pitchFamily="2" charset="2"/>
                        </a:rPr>
                        <a:t></a:t>
                      </a:r>
                      <a:r>
                        <a:rPr lang="en-GB" sz="2200" b="0" dirty="0">
                          <a:solidFill>
                            <a:schemeClr val="tx1"/>
                          </a:solidFill>
                        </a:rPr>
                        <a:t>tanto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163801181"/>
                  </a:ext>
                </a:extLst>
              </a:tr>
              <a:tr h="774700">
                <a:tc>
                  <a:txBody>
                    <a:bodyPr/>
                    <a:lstStyle/>
                    <a:p>
                      <a:r>
                        <a:rPr lang="en-GB" sz="2200" b="0" dirty="0">
                          <a:solidFill>
                            <a:schemeClr val="tx1"/>
                          </a:solidFill>
                        </a:rPr>
                        <a:t>2. </a:t>
                      </a:r>
                      <a:r>
                        <a:rPr lang="en-GB" sz="2200" b="0" dirty="0" err="1">
                          <a:solidFill>
                            <a:schemeClr val="tx1"/>
                          </a:solidFill>
                        </a:rPr>
                        <a:t>Sí</a:t>
                      </a:r>
                      <a:r>
                        <a:rPr lang="en-GB" sz="2200" b="0" dirty="0">
                          <a:solidFill>
                            <a:schemeClr val="tx1"/>
                          </a:solidFill>
                        </a:rPr>
                        <a:t>, [</a:t>
                      </a:r>
                      <a:r>
                        <a:rPr lang="en-GB" sz="2200" b="0" dirty="0" err="1">
                          <a:solidFill>
                            <a:schemeClr val="tx1"/>
                          </a:solidFill>
                        </a:rPr>
                        <a:t>almorz</a:t>
                      </a:r>
                      <a:r>
                        <a:rPr lang="en-GB" sz="2200" b="1" dirty="0" err="1">
                          <a:solidFill>
                            <a:schemeClr val="tx1"/>
                          </a:solidFill>
                        </a:rPr>
                        <a:t>ar</a:t>
                      </a:r>
                      <a:r>
                        <a:rPr lang="en-GB" sz="2200" b="1" dirty="0">
                          <a:solidFill>
                            <a:schemeClr val="tx1"/>
                          </a:solidFill>
                        </a:rPr>
                        <a:t> / </a:t>
                      </a:r>
                      <a:r>
                        <a:rPr lang="en-GB" sz="2200" b="0" dirty="0" err="1">
                          <a:solidFill>
                            <a:schemeClr val="tx1"/>
                          </a:solidFill>
                        </a:rPr>
                        <a:t>tom</a:t>
                      </a:r>
                      <a:r>
                        <a:rPr lang="en-GB" sz="2200" b="1" dirty="0" err="1">
                          <a:solidFill>
                            <a:schemeClr val="tx1"/>
                          </a:solidFill>
                        </a:rPr>
                        <a:t>ar</a:t>
                      </a:r>
                      <a:r>
                        <a:rPr lang="en-GB" sz="2200"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35690819"/>
                  </a:ext>
                </a:extLst>
              </a:tr>
              <a:tr h="774700">
                <a:tc>
                  <a:txBody>
                    <a:bodyPr/>
                    <a:lstStyle/>
                    <a:p>
                      <a:r>
                        <a:rPr lang="en-GB" sz="2200" dirty="0">
                          <a:solidFill>
                            <a:schemeClr val="tx1"/>
                          </a:solidFill>
                        </a:rPr>
                        <a:t>3. </a:t>
                      </a:r>
                      <a:r>
                        <a:rPr lang="en-GB" sz="2200" b="0" dirty="0" err="1">
                          <a:solidFill>
                            <a:schemeClr val="tx1"/>
                          </a:solidFill>
                        </a:rPr>
                        <a:t>Sí</a:t>
                      </a:r>
                      <a:r>
                        <a:rPr lang="en-GB" sz="2200" b="0" dirty="0">
                          <a:solidFill>
                            <a:schemeClr val="tx1"/>
                          </a:solidFill>
                        </a:rPr>
                        <a:t>, [</a:t>
                      </a:r>
                      <a:r>
                        <a:rPr lang="en-GB" sz="2200" dirty="0" err="1">
                          <a:solidFill>
                            <a:schemeClr val="tx1"/>
                          </a:solidFill>
                        </a:rPr>
                        <a:t>disfrut</a:t>
                      </a:r>
                      <a:r>
                        <a:rPr lang="en-GB" sz="2200" b="1" i="0" dirty="0" err="1">
                          <a:solidFill>
                            <a:schemeClr val="tx1"/>
                          </a:solidFill>
                        </a:rPr>
                        <a:t>ar</a:t>
                      </a:r>
                      <a:r>
                        <a:rPr lang="en-GB" sz="2200" b="1" i="0" dirty="0">
                          <a:solidFill>
                            <a:schemeClr val="tx1"/>
                          </a:solidFill>
                        </a:rPr>
                        <a:t> / </a:t>
                      </a:r>
                      <a:r>
                        <a:rPr lang="en-GB" sz="2200" b="0" i="0" dirty="0" err="1">
                          <a:solidFill>
                            <a:schemeClr val="tx1"/>
                          </a:solidFill>
                        </a:rPr>
                        <a:t>vist</a:t>
                      </a:r>
                      <a:r>
                        <a:rPr lang="en-GB" sz="2200" b="1" i="0" dirty="0" err="1">
                          <a:solidFill>
                            <a:schemeClr val="tx1"/>
                          </a:solidFill>
                        </a:rPr>
                        <a:t>ar</a:t>
                      </a:r>
                      <a:r>
                        <a:rPr lang="en-GB" sz="2200" b="0" i="0" dirty="0">
                          <a:solidFill>
                            <a:schemeClr val="tx1"/>
                          </a:solidFill>
                        </a:rPr>
                        <a:t>] la costa</a:t>
                      </a:r>
                      <a:endParaRPr lang="en-GB" sz="2200" b="1" i="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26745531"/>
                  </a:ext>
                </a:extLst>
              </a:tr>
              <a:tr h="774700">
                <a:tc>
                  <a:txBody>
                    <a:bodyPr/>
                    <a:lstStyle/>
                    <a:p>
                      <a:r>
                        <a:rPr lang="en-GB" sz="2200" dirty="0">
                          <a:solidFill>
                            <a:schemeClr val="tx1"/>
                          </a:solidFill>
                        </a:rPr>
                        <a:t>4. No, </a:t>
                      </a:r>
                      <a:r>
                        <a:rPr lang="en-GB" sz="2200" dirty="0" err="1">
                          <a:solidFill>
                            <a:schemeClr val="tx1"/>
                          </a:solidFill>
                        </a:rPr>
                        <a:t>pero</a:t>
                      </a:r>
                      <a:r>
                        <a:rPr lang="en-GB" sz="2200" dirty="0">
                          <a:solidFill>
                            <a:schemeClr val="tx1"/>
                          </a:solidFill>
                        </a:rPr>
                        <a:t> [</a:t>
                      </a:r>
                      <a:r>
                        <a:rPr lang="en-GB" sz="2200" dirty="0" err="1">
                          <a:solidFill>
                            <a:schemeClr val="tx1"/>
                          </a:solidFill>
                        </a:rPr>
                        <a:t>prob</a:t>
                      </a:r>
                      <a:r>
                        <a:rPr lang="en-GB" sz="2200" b="1" dirty="0" err="1">
                          <a:solidFill>
                            <a:schemeClr val="tx1"/>
                          </a:solidFill>
                        </a:rPr>
                        <a:t>ar</a:t>
                      </a:r>
                      <a:r>
                        <a:rPr lang="en-GB" sz="2200" b="1" dirty="0">
                          <a:solidFill>
                            <a:schemeClr val="tx1"/>
                          </a:solidFill>
                        </a:rPr>
                        <a:t> / </a:t>
                      </a:r>
                      <a:r>
                        <a:rPr lang="en-GB" sz="2200" b="0" dirty="0" err="1">
                          <a:solidFill>
                            <a:schemeClr val="tx1"/>
                          </a:solidFill>
                        </a:rPr>
                        <a:t>tom</a:t>
                      </a:r>
                      <a:r>
                        <a:rPr lang="en-GB" sz="2200" b="1" dirty="0" err="1">
                          <a:solidFill>
                            <a:schemeClr val="tx1"/>
                          </a:solidFill>
                        </a:rPr>
                        <a:t>ar</a:t>
                      </a:r>
                      <a:r>
                        <a:rPr lang="en-GB" sz="2200" b="0" dirty="0">
                          <a:solidFill>
                            <a:schemeClr val="tx1"/>
                          </a:solidFill>
                        </a:rPr>
                        <a:t>]</a:t>
                      </a:r>
                      <a:endParaRPr lang="en-GB" sz="2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1113239230"/>
                  </a:ext>
                </a:extLst>
              </a:tr>
              <a:tr h="774700">
                <a:tc>
                  <a:txBody>
                    <a:bodyPr/>
                    <a:lstStyle/>
                    <a:p>
                      <a:r>
                        <a:rPr lang="en-GB" sz="2200" dirty="0">
                          <a:solidFill>
                            <a:schemeClr val="tx1"/>
                          </a:solidFill>
                        </a:rPr>
                        <a:t>5. </a:t>
                      </a:r>
                      <a:r>
                        <a:rPr lang="en-GB" sz="2200" b="0" dirty="0" err="1">
                          <a:solidFill>
                            <a:schemeClr val="tx1"/>
                          </a:solidFill>
                        </a:rPr>
                        <a:t>Sí</a:t>
                      </a:r>
                      <a:r>
                        <a:rPr lang="en-GB" sz="2200" b="0" dirty="0">
                          <a:solidFill>
                            <a:schemeClr val="tx1"/>
                          </a:solidFill>
                        </a:rPr>
                        <a:t>, l</a:t>
                      </a:r>
                      <a:r>
                        <a:rPr lang="en-GB" sz="2200" dirty="0">
                          <a:solidFill>
                            <a:schemeClr val="tx1"/>
                          </a:solidFill>
                        </a:rPr>
                        <a:t>o [pas</a:t>
                      </a:r>
                      <a:r>
                        <a:rPr lang="en-GB" sz="2200" b="1" dirty="0">
                          <a:solidFill>
                            <a:schemeClr val="tx1"/>
                          </a:solidFill>
                        </a:rPr>
                        <a:t>ar / </a:t>
                      </a:r>
                      <a:r>
                        <a:rPr lang="en-GB" sz="2200" b="0" dirty="0">
                          <a:solidFill>
                            <a:schemeClr val="tx1"/>
                          </a:solidFill>
                        </a:rPr>
                        <a:t>lo </a:t>
                      </a:r>
                      <a:r>
                        <a:rPr lang="en-GB" sz="2200" b="0" dirty="0" err="1">
                          <a:solidFill>
                            <a:schemeClr val="tx1"/>
                          </a:solidFill>
                        </a:rPr>
                        <a:t>disfrut</a:t>
                      </a:r>
                      <a:r>
                        <a:rPr lang="en-GB" sz="2200" b="1" dirty="0" err="1">
                          <a:solidFill>
                            <a:schemeClr val="tx1"/>
                          </a:solidFill>
                        </a:rPr>
                        <a:t>ar</a:t>
                      </a:r>
                      <a:r>
                        <a:rPr lang="en-GB" sz="2200"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837900580"/>
                  </a:ext>
                </a:extLst>
              </a:tr>
              <a:tr h="774700">
                <a:tc>
                  <a:txBody>
                    <a:bodyPr/>
                    <a:lstStyle/>
                    <a:p>
                      <a:r>
                        <a:rPr lang="en-GB" sz="2200" dirty="0">
                          <a:solidFill>
                            <a:schemeClr val="tx1"/>
                          </a:solidFill>
                        </a:rPr>
                        <a:t>6. </a:t>
                      </a:r>
                      <a:r>
                        <a:rPr lang="en-GB" sz="2200" b="0" dirty="0" err="1">
                          <a:solidFill>
                            <a:schemeClr val="tx1"/>
                          </a:solidFill>
                        </a:rPr>
                        <a:t>Sí</a:t>
                      </a:r>
                      <a:r>
                        <a:rPr lang="en-GB" sz="2200" b="0" dirty="0">
                          <a:solidFill>
                            <a:schemeClr val="tx1"/>
                          </a:solidFill>
                        </a:rPr>
                        <a:t>, [</a:t>
                      </a:r>
                      <a:r>
                        <a:rPr lang="en-GB" sz="2200" dirty="0" err="1">
                          <a:solidFill>
                            <a:schemeClr val="tx1"/>
                          </a:solidFill>
                        </a:rPr>
                        <a:t>sac</a:t>
                      </a:r>
                      <a:r>
                        <a:rPr lang="en-GB" sz="2200" b="1" dirty="0" err="1">
                          <a:solidFill>
                            <a:schemeClr val="tx1"/>
                          </a:solidFill>
                        </a:rPr>
                        <a:t>ar</a:t>
                      </a:r>
                      <a:r>
                        <a:rPr lang="en-GB" sz="2200" b="1" dirty="0">
                          <a:solidFill>
                            <a:schemeClr val="tx1"/>
                          </a:solidFill>
                        </a:rPr>
                        <a:t> / </a:t>
                      </a:r>
                      <a:r>
                        <a:rPr lang="en-GB" sz="2200" b="0" dirty="0" err="1">
                          <a:solidFill>
                            <a:schemeClr val="tx1"/>
                          </a:solidFill>
                        </a:rPr>
                        <a:t>encontr</a:t>
                      </a:r>
                      <a:r>
                        <a:rPr lang="en-GB" sz="2200" b="1" dirty="0" err="1">
                          <a:solidFill>
                            <a:schemeClr val="tx1"/>
                          </a:solidFill>
                        </a:rPr>
                        <a:t>ar</a:t>
                      </a:r>
                      <a:r>
                        <a:rPr lang="en-GB" sz="2200" b="0" dirty="0">
                          <a:solidFill>
                            <a:schemeClr val="tx1"/>
                          </a:solidFill>
                        </a:rPr>
                        <a:t>]</a:t>
                      </a:r>
                      <a:endParaRPr lang="en-GB" sz="2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672505071"/>
                  </a:ext>
                </a:extLst>
              </a:tr>
            </a:tbl>
          </a:graphicData>
        </a:graphic>
      </p:graphicFrame>
      <p:sp>
        <p:nvSpPr>
          <p:cNvPr id="4" name="Title 3">
            <a:extLst>
              <a:ext uri="{FF2B5EF4-FFF2-40B4-BE49-F238E27FC236}">
                <a16:creationId xmlns:a16="http://schemas.microsoft.com/office/drawing/2014/main" id="{E9648AE9-F431-4B25-A066-80E490185270}"/>
              </a:ext>
            </a:extLst>
          </p:cNvPr>
          <p:cNvSpPr>
            <a:spLocks noGrp="1"/>
          </p:cNvSpPr>
          <p:nvPr>
            <p:ph type="title"/>
          </p:nvPr>
        </p:nvSpPr>
        <p:spPr>
          <a:xfrm>
            <a:off x="-1" y="213557"/>
            <a:ext cx="4896301" cy="647577"/>
          </a:xfrm>
        </p:spPr>
        <p:txBody>
          <a:bodyPr/>
          <a:lstStyle/>
          <a:p>
            <a:r>
              <a:rPr lang="en-GB" dirty="0" err="1"/>
              <a:t>Habla</a:t>
            </a:r>
            <a:r>
              <a:rPr lang="en-GB" dirty="0"/>
              <a:t> con </a:t>
            </a:r>
            <a:r>
              <a:rPr lang="en-GB" dirty="0" err="1"/>
              <a:t>tu</a:t>
            </a:r>
            <a:r>
              <a:rPr lang="en-GB" dirty="0"/>
              <a:t> pareja</a:t>
            </a:r>
          </a:p>
        </p:txBody>
      </p:sp>
      <p:sp>
        <p:nvSpPr>
          <p:cNvPr id="33" name="Title 5">
            <a:extLst>
              <a:ext uri="{FF2B5EF4-FFF2-40B4-BE49-F238E27FC236}">
                <a16:creationId xmlns:a16="http://schemas.microsoft.com/office/drawing/2014/main" id="{045274A3-A94E-46CC-89EF-14B940C5F819}"/>
              </a:ext>
            </a:extLst>
          </p:cNvPr>
          <p:cNvSpPr txBox="1">
            <a:spLocks/>
          </p:cNvSpPr>
          <p:nvPr/>
        </p:nvSpPr>
        <p:spPr>
          <a:xfrm>
            <a:off x="-1" y="213557"/>
            <a:ext cx="8640418"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a:t>Habla con tu pareja: las vacaciones</a:t>
            </a:r>
            <a:endParaRPr lang="en-GB" dirty="0"/>
          </a:p>
        </p:txBody>
      </p:sp>
      <p:pic>
        <p:nvPicPr>
          <p:cNvPr id="429" name="Google Shape;429;p15"/>
          <p:cNvPicPr preferRelativeResize="0"/>
          <p:nvPr/>
        </p:nvPicPr>
        <p:blipFill rotWithShape="1">
          <a:blip r:embed="rId4">
            <a:alphaModFix/>
          </a:blip>
          <a:srcRect/>
          <a:stretch/>
        </p:blipFill>
        <p:spPr>
          <a:xfrm rot="20342922">
            <a:off x="11376715" y="5622958"/>
            <a:ext cx="645297" cy="660235"/>
          </a:xfrm>
          <a:prstGeom prst="rect">
            <a:avLst/>
          </a:prstGeom>
          <a:noFill/>
          <a:ln>
            <a:noFill/>
          </a:ln>
        </p:spPr>
      </p:pic>
    </p:spTree>
    <p:extLst>
      <p:ext uri="{BB962C8B-B14F-4D97-AF65-F5344CB8AC3E}">
        <p14:creationId xmlns:p14="http://schemas.microsoft.com/office/powerpoint/2010/main" val="312001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15"/>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hablar</a:t>
            </a:r>
            <a:endParaRPr sz="2000" b="1" i="0" u="none" strike="noStrike" cap="none" dirty="0">
              <a:solidFill>
                <a:schemeClr val="lt1"/>
              </a:solidFill>
              <a:latin typeface="Century Gothic"/>
              <a:ea typeface="Century Gothic"/>
              <a:cs typeface="Century Gothic"/>
              <a:sym typeface="Century Gothic"/>
            </a:endParaRPr>
          </a:p>
        </p:txBody>
      </p:sp>
      <p:graphicFrame>
        <p:nvGraphicFramePr>
          <p:cNvPr id="28" name="Table 27">
            <a:extLst>
              <a:ext uri="{FF2B5EF4-FFF2-40B4-BE49-F238E27FC236}">
                <a16:creationId xmlns:a16="http://schemas.microsoft.com/office/drawing/2014/main" id="{C0B41827-7ABF-47B2-91D5-98F603EEE767}"/>
              </a:ext>
            </a:extLst>
          </p:cNvPr>
          <p:cNvGraphicFramePr>
            <a:graphicFrameLocks noGrp="1"/>
          </p:cNvGraphicFramePr>
          <p:nvPr/>
        </p:nvGraphicFramePr>
        <p:xfrm>
          <a:off x="164190" y="1181624"/>
          <a:ext cx="11863620" cy="4998720"/>
        </p:xfrm>
        <a:graphic>
          <a:graphicData uri="http://schemas.openxmlformats.org/drawingml/2006/table">
            <a:tbl>
              <a:tblPr firstRow="1" bandRow="1">
                <a:tableStyleId>{5C22544A-7EE6-4342-B048-85BDC9FD1C3A}</a:tableStyleId>
              </a:tblPr>
              <a:tblGrid>
                <a:gridCol w="9217316">
                  <a:extLst>
                    <a:ext uri="{9D8B030D-6E8A-4147-A177-3AD203B41FA5}">
                      <a16:colId xmlns:a16="http://schemas.microsoft.com/office/drawing/2014/main" val="3662959886"/>
                    </a:ext>
                  </a:extLst>
                </a:gridCol>
                <a:gridCol w="2646304">
                  <a:extLst>
                    <a:ext uri="{9D8B030D-6E8A-4147-A177-3AD203B41FA5}">
                      <a16:colId xmlns:a16="http://schemas.microsoft.com/office/drawing/2014/main" val="4038655614"/>
                    </a:ext>
                  </a:extLst>
                </a:gridCol>
              </a:tblGrid>
              <a:tr h="833120">
                <a:tc>
                  <a:txBody>
                    <a:bodyPr/>
                    <a:lstStyle/>
                    <a:p>
                      <a:r>
                        <a:rPr lang="en-GB" sz="2300" b="0" dirty="0">
                          <a:solidFill>
                            <a:schemeClr val="tx1"/>
                          </a:solidFill>
                        </a:rPr>
                        <a:t>1. </a:t>
                      </a:r>
                      <a:r>
                        <a:rPr lang="en-GB" sz="2400" b="0" dirty="0" err="1">
                          <a:solidFill>
                            <a:schemeClr val="tx1"/>
                          </a:solidFill>
                        </a:rPr>
                        <a:t>Sí</a:t>
                      </a:r>
                      <a:r>
                        <a:rPr lang="en-GB" sz="2400" b="0" dirty="0">
                          <a:solidFill>
                            <a:schemeClr val="tx1"/>
                          </a:solidFill>
                        </a:rPr>
                        <a:t>, </a:t>
                      </a:r>
                      <a:r>
                        <a:rPr lang="en-GB" sz="2300" b="0" dirty="0" err="1">
                          <a:solidFill>
                            <a:schemeClr val="tx1"/>
                          </a:solidFill>
                        </a:rPr>
                        <a:t>visit</a:t>
                      </a:r>
                      <a:r>
                        <a:rPr lang="en-GB" sz="2300" b="1" dirty="0" err="1">
                          <a:solidFill>
                            <a:schemeClr val="tx1"/>
                          </a:solidFill>
                        </a:rPr>
                        <a:t>é</a:t>
                      </a:r>
                      <a:r>
                        <a:rPr lang="en-GB" sz="2300" b="1" dirty="0">
                          <a:solidFill>
                            <a:schemeClr val="tx1"/>
                          </a:solidFill>
                        </a:rPr>
                        <a:t> / </a:t>
                      </a:r>
                      <a:r>
                        <a:rPr lang="en-GB" sz="2300" b="0" dirty="0" err="1">
                          <a:solidFill>
                            <a:schemeClr val="tx1"/>
                          </a:solidFill>
                        </a:rPr>
                        <a:t>viaj</a:t>
                      </a:r>
                      <a:r>
                        <a:rPr lang="en-GB" sz="2300" b="1" dirty="0" err="1">
                          <a:solidFill>
                            <a:schemeClr val="tx1"/>
                          </a:solidFill>
                        </a:rPr>
                        <a:t>é</a:t>
                      </a:r>
                      <a:r>
                        <a:rPr lang="en-GB" sz="2300" b="1" dirty="0">
                          <a:solidFill>
                            <a:schemeClr val="tx1"/>
                          </a:solidFill>
                        </a:rPr>
                        <a:t> </a:t>
                      </a:r>
                      <a:r>
                        <a:rPr lang="en-GB" sz="2300" b="0" dirty="0">
                          <a:solidFill>
                            <a:schemeClr val="tx1"/>
                          </a:solidFill>
                        </a:rPr>
                        <a:t>a Madrid / Valencia.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rowSpan="6">
                  <a:txBody>
                    <a:bodyPr/>
                    <a:lstStyle/>
                    <a:p>
                      <a:r>
                        <a:rPr lang="en-GB" sz="2400" b="0" dirty="0">
                          <a:solidFill>
                            <a:schemeClr val="tx1"/>
                          </a:solidFill>
                          <a:sym typeface="Wingdings" pitchFamily="2" charset="2"/>
                        </a:rPr>
                        <a:t> </a:t>
                      </a:r>
                      <a:r>
                        <a:rPr lang="en-GB" sz="2300" b="0" dirty="0" err="1">
                          <a:solidFill>
                            <a:schemeClr val="tx1"/>
                          </a:solidFill>
                        </a:rPr>
                        <a:t>el</a:t>
                      </a:r>
                      <a:r>
                        <a:rPr lang="en-GB" sz="2300" b="0" dirty="0">
                          <a:solidFill>
                            <a:schemeClr val="tx1"/>
                          </a:solidFill>
                        </a:rPr>
                        <a:t> </a:t>
                      </a:r>
                      <a:r>
                        <a:rPr lang="en-GB" sz="2300" b="0" dirty="0" err="1">
                          <a:solidFill>
                            <a:schemeClr val="tx1"/>
                          </a:solidFill>
                        </a:rPr>
                        <a:t>fútbol</a:t>
                      </a:r>
                      <a:endParaRPr lang="en-GB" sz="2300" b="0" dirty="0">
                        <a:solidFill>
                          <a:schemeClr val="tx1"/>
                        </a:solidFill>
                      </a:endParaRPr>
                    </a:p>
                    <a:p>
                      <a:r>
                        <a:rPr lang="en-GB" sz="2400" b="0" dirty="0">
                          <a:solidFill>
                            <a:schemeClr val="tx1"/>
                          </a:solidFill>
                          <a:sym typeface="Wingdings" pitchFamily="2" charset="2"/>
                        </a:rPr>
                        <a:t> </a:t>
                      </a:r>
                      <a:r>
                        <a:rPr lang="en-GB" sz="2300" b="0" dirty="0">
                          <a:solidFill>
                            <a:schemeClr val="tx1"/>
                          </a:solidFill>
                        </a:rPr>
                        <a:t>bien</a:t>
                      </a:r>
                    </a:p>
                    <a:p>
                      <a:r>
                        <a:rPr lang="en-GB" sz="2400" b="0" dirty="0">
                          <a:solidFill>
                            <a:schemeClr val="tx1"/>
                          </a:solidFill>
                          <a:sym typeface="Wingdings" pitchFamily="2" charset="2"/>
                        </a:rPr>
                        <a:t> </a:t>
                      </a:r>
                      <a:r>
                        <a:rPr lang="en-GB" sz="2300" b="0" dirty="0">
                          <a:solidFill>
                            <a:schemeClr val="tx1"/>
                          </a:solidFill>
                        </a:rPr>
                        <a:t>mal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sym typeface="Wingdings" pitchFamily="2" charset="2"/>
                        </a:rPr>
                        <a:t> </a:t>
                      </a:r>
                      <a:r>
                        <a:rPr lang="en-GB" sz="2300" b="0" dirty="0" err="1">
                          <a:solidFill>
                            <a:schemeClr val="tx1"/>
                          </a:solidFill>
                        </a:rPr>
                        <a:t>una</a:t>
                      </a:r>
                      <a:r>
                        <a:rPr lang="en-GB" sz="2300" b="0" dirty="0">
                          <a:solidFill>
                            <a:schemeClr val="tx1"/>
                          </a:solidFill>
                        </a:rPr>
                        <a:t> </a:t>
                      </a:r>
                      <a:r>
                        <a:rPr lang="en-GB" sz="2300" b="0" dirty="0" err="1">
                          <a:solidFill>
                            <a:schemeClr val="tx1"/>
                          </a:solidFill>
                        </a:rPr>
                        <a:t>camiseta</a:t>
                      </a:r>
                      <a:endParaRPr lang="en-GB" sz="2300" b="0" dirty="0">
                        <a:solidFill>
                          <a:schemeClr val="tx1"/>
                        </a:solidFill>
                      </a:endParaRPr>
                    </a:p>
                    <a:p>
                      <a:r>
                        <a:rPr lang="en-GB" sz="2400" b="0" dirty="0">
                          <a:solidFill>
                            <a:schemeClr val="tx1"/>
                          </a:solidFill>
                          <a:sym typeface="Wingdings" pitchFamily="2" charset="2"/>
                        </a:rPr>
                        <a:t> </a:t>
                      </a:r>
                      <a:r>
                        <a:rPr lang="en-GB" sz="2300" b="0" dirty="0">
                          <a:solidFill>
                            <a:schemeClr val="tx1"/>
                          </a:solidFill>
                        </a:rPr>
                        <a:t>las </a:t>
                      </a:r>
                      <a:r>
                        <a:rPr lang="en-GB" sz="2300" b="0" dirty="0" err="1">
                          <a:solidFill>
                            <a:schemeClr val="tx1"/>
                          </a:solidFill>
                        </a:rPr>
                        <a:t>Fallas</a:t>
                      </a:r>
                      <a:endParaRPr lang="en-GB" sz="2300" b="0" dirty="0">
                        <a:solidFill>
                          <a:schemeClr val="tx1"/>
                        </a:solidFill>
                      </a:endParaRPr>
                    </a:p>
                    <a:p>
                      <a:r>
                        <a:rPr lang="en-GB" sz="2400" b="0" dirty="0">
                          <a:solidFill>
                            <a:schemeClr val="tx1"/>
                          </a:solidFill>
                          <a:sym typeface="Wingdings" pitchFamily="2" charset="2"/>
                        </a:rPr>
                        <a:t> </a:t>
                      </a:r>
                      <a:r>
                        <a:rPr lang="en-GB" sz="2300" b="0" dirty="0">
                          <a:solidFill>
                            <a:schemeClr val="tx1"/>
                          </a:solidFill>
                        </a:rPr>
                        <a:t>Glastonbury</a:t>
                      </a:r>
                    </a:p>
                    <a:p>
                      <a:r>
                        <a:rPr lang="en-GB" sz="2400" b="0" dirty="0">
                          <a:solidFill>
                            <a:schemeClr val="tx1"/>
                          </a:solidFill>
                          <a:sym typeface="Wingdings" pitchFamily="2" charset="2"/>
                        </a:rPr>
                        <a:t> </a:t>
                      </a:r>
                      <a:r>
                        <a:rPr lang="en-GB" sz="2300" b="0" dirty="0">
                          <a:solidFill>
                            <a:schemeClr val="tx1"/>
                          </a:solidFill>
                        </a:rPr>
                        <a:t>Madrid</a:t>
                      </a:r>
                    </a:p>
                    <a:p>
                      <a:r>
                        <a:rPr lang="en-GB" sz="2400" b="0" dirty="0">
                          <a:solidFill>
                            <a:schemeClr val="tx1"/>
                          </a:solidFill>
                          <a:sym typeface="Wingdings" pitchFamily="2" charset="2"/>
                        </a:rPr>
                        <a:t> </a:t>
                      </a:r>
                      <a:r>
                        <a:rPr lang="en-GB" sz="2300" b="0" dirty="0">
                          <a:solidFill>
                            <a:schemeClr val="tx1"/>
                          </a:solidFill>
                        </a:rPr>
                        <a:t>nada</a:t>
                      </a:r>
                    </a:p>
                    <a:p>
                      <a:pPr marL="342900" indent="-342900">
                        <a:buFont typeface="Wingdings" pitchFamily="2" charset="2"/>
                        <a:buChar char="à"/>
                      </a:pPr>
                      <a:r>
                        <a:rPr lang="en-GB" sz="2300" b="0" dirty="0" err="1">
                          <a:solidFill>
                            <a:schemeClr val="tx1"/>
                          </a:solidFill>
                        </a:rPr>
                        <a:t>muchas</a:t>
                      </a:r>
                      <a:endParaRPr lang="en-GB" sz="2300" b="0" dirty="0">
                        <a:solidFill>
                          <a:schemeClr val="tx1"/>
                        </a:solidFill>
                      </a:endParaRPr>
                    </a:p>
                    <a:p>
                      <a:pPr marL="342900" indent="-342900">
                        <a:buFont typeface="Wingdings" pitchFamily="2" charset="2"/>
                        <a:buChar char="à"/>
                      </a:pPr>
                      <a:r>
                        <a:rPr lang="en-GB" sz="2300" b="0" dirty="0">
                          <a:solidFill>
                            <a:schemeClr val="tx1"/>
                          </a:solidFill>
                        </a:rPr>
                        <a:t>Valencia</a:t>
                      </a:r>
                    </a:p>
                    <a:p>
                      <a:r>
                        <a:rPr lang="en-GB" sz="2400" b="0" dirty="0">
                          <a:solidFill>
                            <a:schemeClr val="tx1"/>
                          </a:solidFill>
                          <a:sym typeface="Wingdings" pitchFamily="2" charset="2"/>
                        </a:rPr>
                        <a:t> </a:t>
                      </a:r>
                      <a:r>
                        <a:rPr lang="en-GB" sz="2300" b="0" dirty="0">
                          <a:solidFill>
                            <a:schemeClr val="tx1"/>
                          </a:solidFill>
                        </a:rPr>
                        <a:t>la </a:t>
                      </a:r>
                      <a:r>
                        <a:rPr lang="en-GB" sz="2300" b="0" dirty="0" err="1">
                          <a:solidFill>
                            <a:schemeClr val="tx1"/>
                          </a:solidFill>
                        </a:rPr>
                        <a:t>cámara</a:t>
                      </a:r>
                      <a:endParaRPr lang="en-GB" sz="2300" b="0" dirty="0">
                        <a:solidFill>
                          <a:schemeClr val="tx1"/>
                        </a:solidFill>
                      </a:endParaRPr>
                    </a:p>
                    <a:p>
                      <a:r>
                        <a:rPr lang="en-GB" sz="2400" b="0" dirty="0">
                          <a:solidFill>
                            <a:schemeClr val="tx1"/>
                          </a:solidFill>
                          <a:sym typeface="Wingdings" pitchFamily="2" charset="2"/>
                        </a:rPr>
                        <a:t> </a:t>
                      </a:r>
                      <a:r>
                        <a:rPr lang="en-GB" sz="2300" b="0" dirty="0" err="1">
                          <a:solidFill>
                            <a:schemeClr val="tx1"/>
                          </a:solidFill>
                        </a:rPr>
                        <a:t>el</a:t>
                      </a:r>
                      <a:r>
                        <a:rPr lang="en-GB" sz="2300" b="0" dirty="0">
                          <a:solidFill>
                            <a:schemeClr val="tx1"/>
                          </a:solidFill>
                        </a:rPr>
                        <a:t> </a:t>
                      </a:r>
                      <a:r>
                        <a:rPr lang="en-GB" sz="2300" b="0" dirty="0" err="1">
                          <a:solidFill>
                            <a:schemeClr val="tx1"/>
                          </a:solidFill>
                        </a:rPr>
                        <a:t>verano</a:t>
                      </a:r>
                      <a:endParaRPr lang="en-GB" sz="2300" b="0" dirty="0">
                        <a:solidFill>
                          <a:schemeClr val="tx1"/>
                        </a:solidFill>
                      </a:endParaRPr>
                    </a:p>
                    <a:p>
                      <a:r>
                        <a:rPr lang="en-GB" sz="2400" b="0" dirty="0">
                          <a:solidFill>
                            <a:schemeClr val="tx1"/>
                          </a:solidFill>
                          <a:sym typeface="Wingdings" pitchFamily="2" charset="2"/>
                        </a:rPr>
                        <a:t> </a:t>
                      </a:r>
                      <a:r>
                        <a:rPr lang="en-GB" sz="2300" b="0" dirty="0">
                          <a:solidFill>
                            <a:schemeClr val="tx1"/>
                          </a:solidFill>
                        </a:rPr>
                        <a:t>la playa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163801181"/>
                  </a:ext>
                </a:extLst>
              </a:tr>
              <a:tr h="833120">
                <a:tc>
                  <a:txBody>
                    <a:bodyPr/>
                    <a:lstStyle/>
                    <a:p>
                      <a:r>
                        <a:rPr lang="en-GB" sz="2300" b="0" dirty="0">
                          <a:solidFill>
                            <a:schemeClr val="tx1"/>
                          </a:solidFill>
                        </a:rPr>
                        <a:t>2. </a:t>
                      </a:r>
                      <a:r>
                        <a:rPr lang="en-GB" sz="2400" b="0" dirty="0" err="1">
                          <a:solidFill>
                            <a:schemeClr val="tx1"/>
                          </a:solidFill>
                        </a:rPr>
                        <a:t>Sí</a:t>
                      </a:r>
                      <a:r>
                        <a:rPr lang="en-GB" sz="2400" b="0" dirty="0">
                          <a:solidFill>
                            <a:schemeClr val="tx1"/>
                          </a:solidFill>
                        </a:rPr>
                        <a:t>, </a:t>
                      </a:r>
                      <a:r>
                        <a:rPr lang="en-GB" sz="2400" b="0" dirty="0" err="1">
                          <a:solidFill>
                            <a:schemeClr val="tx1"/>
                          </a:solidFill>
                        </a:rPr>
                        <a:t>pas</a:t>
                      </a:r>
                      <a:r>
                        <a:rPr lang="en-GB" sz="2400" b="1" dirty="0" err="1">
                          <a:solidFill>
                            <a:schemeClr val="tx1"/>
                          </a:solidFill>
                        </a:rPr>
                        <a:t>ó</a:t>
                      </a:r>
                      <a:r>
                        <a:rPr lang="en-GB" sz="2400" b="0" dirty="0">
                          <a:solidFill>
                            <a:schemeClr val="tx1"/>
                          </a:solidFill>
                        </a:rPr>
                        <a:t> </a:t>
                      </a:r>
                      <a:r>
                        <a:rPr lang="en-GB" sz="2400" b="0" dirty="0" err="1">
                          <a:solidFill>
                            <a:schemeClr val="tx1"/>
                          </a:solidFill>
                        </a:rPr>
                        <a:t>tiempo</a:t>
                      </a:r>
                      <a:r>
                        <a:rPr lang="en-GB" sz="2400" b="0" dirty="0">
                          <a:solidFill>
                            <a:schemeClr val="tx1"/>
                          </a:solidFill>
                        </a:rPr>
                        <a:t> </a:t>
                      </a:r>
                      <a:r>
                        <a:rPr lang="en-GB" sz="2400" b="0" dirty="0" err="1">
                          <a:solidFill>
                            <a:schemeClr val="tx1"/>
                          </a:solidFill>
                        </a:rPr>
                        <a:t>en</a:t>
                      </a:r>
                      <a:r>
                        <a:rPr lang="en-GB" sz="2400" b="0" dirty="0">
                          <a:solidFill>
                            <a:schemeClr val="tx1"/>
                          </a:solidFill>
                        </a:rPr>
                        <a:t> </a:t>
                      </a:r>
                      <a:r>
                        <a:rPr lang="en-GB" sz="2300" b="1" dirty="0">
                          <a:solidFill>
                            <a:schemeClr val="tx1"/>
                          </a:solidFill>
                        </a:rPr>
                        <a:t>/ </a:t>
                      </a:r>
                      <a:r>
                        <a:rPr lang="en-GB" sz="2300" b="0" dirty="0" err="1">
                          <a:solidFill>
                            <a:schemeClr val="tx1"/>
                          </a:solidFill>
                        </a:rPr>
                        <a:t>disfrut</a:t>
                      </a:r>
                      <a:r>
                        <a:rPr lang="en-GB" sz="2300" b="1" dirty="0" err="1">
                          <a:solidFill>
                            <a:schemeClr val="tx1"/>
                          </a:solidFill>
                        </a:rPr>
                        <a:t>ó</a:t>
                      </a:r>
                      <a:r>
                        <a:rPr lang="en-GB" sz="2300" b="1" dirty="0">
                          <a:solidFill>
                            <a:schemeClr val="tx1"/>
                          </a:solidFill>
                        </a:rPr>
                        <a:t> </a:t>
                      </a:r>
                      <a:r>
                        <a:rPr lang="en-GB" sz="2300" b="0" dirty="0">
                          <a:solidFill>
                            <a:schemeClr val="tx1"/>
                          </a:solidFill>
                        </a:rPr>
                        <a:t>la playa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35690819"/>
                  </a:ext>
                </a:extLst>
              </a:tr>
              <a:tr h="833120">
                <a:tc>
                  <a:txBody>
                    <a:bodyPr/>
                    <a:lstStyle/>
                    <a:p>
                      <a:r>
                        <a:rPr lang="en-GB" sz="2300" dirty="0">
                          <a:solidFill>
                            <a:schemeClr val="tx1"/>
                          </a:solidFill>
                        </a:rPr>
                        <a:t>3. </a:t>
                      </a:r>
                      <a:r>
                        <a:rPr lang="en-GB" sz="2400" b="0" dirty="0" err="1">
                          <a:solidFill>
                            <a:schemeClr val="tx1"/>
                          </a:solidFill>
                        </a:rPr>
                        <a:t>Sí</a:t>
                      </a:r>
                      <a:r>
                        <a:rPr lang="en-GB" sz="2400" b="0" dirty="0">
                          <a:solidFill>
                            <a:schemeClr val="tx1"/>
                          </a:solidFill>
                        </a:rPr>
                        <a:t>, </a:t>
                      </a:r>
                      <a:r>
                        <a:rPr lang="en-GB" sz="2300" dirty="0" err="1">
                          <a:solidFill>
                            <a:schemeClr val="tx1"/>
                          </a:solidFill>
                        </a:rPr>
                        <a:t>practic</a:t>
                      </a:r>
                      <a:r>
                        <a:rPr lang="en-GB" sz="2300" b="1" i="0" dirty="0" err="1">
                          <a:solidFill>
                            <a:schemeClr val="tx1"/>
                          </a:solidFill>
                        </a:rPr>
                        <a:t>ó</a:t>
                      </a:r>
                      <a:r>
                        <a:rPr lang="en-GB" sz="2300" b="1" i="0" dirty="0">
                          <a:solidFill>
                            <a:schemeClr val="tx1"/>
                          </a:solidFill>
                        </a:rPr>
                        <a:t> / </a:t>
                      </a:r>
                      <a:r>
                        <a:rPr lang="en-GB" sz="2300" b="0" i="0" dirty="0" err="1">
                          <a:solidFill>
                            <a:schemeClr val="tx1"/>
                          </a:solidFill>
                        </a:rPr>
                        <a:t>jug</a:t>
                      </a:r>
                      <a:r>
                        <a:rPr lang="en-GB" sz="2300" b="1" i="0" dirty="0" err="1">
                          <a:solidFill>
                            <a:schemeClr val="tx1"/>
                          </a:solidFill>
                        </a:rPr>
                        <a:t>ó</a:t>
                      </a:r>
                      <a:r>
                        <a:rPr lang="en-GB" sz="2300" b="0" i="0" dirty="0">
                          <a:solidFill>
                            <a:schemeClr val="tx1"/>
                          </a:solidFill>
                        </a:rPr>
                        <a:t> </a:t>
                      </a:r>
                      <a:r>
                        <a:rPr lang="en-GB" sz="2300" b="1" i="0" dirty="0">
                          <a:solidFill>
                            <a:schemeClr val="tx1"/>
                          </a:solidFill>
                        </a:rPr>
                        <a:t>al </a:t>
                      </a:r>
                      <a:r>
                        <a:rPr lang="en-GB" sz="2300" b="0" i="0" dirty="0" err="1">
                          <a:solidFill>
                            <a:schemeClr val="tx1"/>
                          </a:solidFill>
                        </a:rPr>
                        <a:t>fútbol</a:t>
                      </a:r>
                      <a:r>
                        <a:rPr lang="en-GB" sz="2300" b="0" i="0" dirty="0">
                          <a:solidFill>
                            <a:schemeClr val="tx1"/>
                          </a:solidFill>
                        </a:rPr>
                        <a:t>.</a:t>
                      </a:r>
                      <a:endParaRPr lang="en-GB" sz="2300" b="1"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26745531"/>
                  </a:ext>
                </a:extLst>
              </a:tr>
              <a:tr h="833120">
                <a:tc>
                  <a:txBody>
                    <a:bodyPr/>
                    <a:lstStyle/>
                    <a:p>
                      <a:r>
                        <a:rPr lang="en-GB" sz="2300" dirty="0">
                          <a:solidFill>
                            <a:schemeClr val="tx1"/>
                          </a:solidFill>
                        </a:rPr>
                        <a:t>4. </a:t>
                      </a:r>
                      <a:r>
                        <a:rPr lang="en-GB" sz="2400" b="0" dirty="0" err="1">
                          <a:solidFill>
                            <a:schemeClr val="tx1"/>
                          </a:solidFill>
                        </a:rPr>
                        <a:t>Sí</a:t>
                      </a:r>
                      <a:r>
                        <a:rPr lang="en-GB" sz="2400" b="0" dirty="0">
                          <a:solidFill>
                            <a:schemeClr val="tx1"/>
                          </a:solidFill>
                        </a:rPr>
                        <a:t>, </a:t>
                      </a:r>
                      <a:r>
                        <a:rPr lang="en-GB" sz="2300" dirty="0" err="1">
                          <a:solidFill>
                            <a:schemeClr val="tx1"/>
                          </a:solidFill>
                        </a:rPr>
                        <a:t>particip</a:t>
                      </a:r>
                      <a:r>
                        <a:rPr lang="en-GB" sz="2300" b="1" dirty="0" err="1">
                          <a:solidFill>
                            <a:schemeClr val="tx1"/>
                          </a:solidFill>
                        </a:rPr>
                        <a:t>é</a:t>
                      </a:r>
                      <a:r>
                        <a:rPr lang="en-GB" sz="2300" b="1" dirty="0">
                          <a:solidFill>
                            <a:schemeClr val="tx1"/>
                          </a:solidFill>
                        </a:rPr>
                        <a:t> </a:t>
                      </a:r>
                      <a:r>
                        <a:rPr lang="en-GB" sz="2300" b="0" dirty="0" err="1">
                          <a:solidFill>
                            <a:schemeClr val="tx1"/>
                          </a:solidFill>
                        </a:rPr>
                        <a:t>en</a:t>
                      </a:r>
                      <a:r>
                        <a:rPr lang="en-GB" sz="2300" b="0" dirty="0">
                          <a:solidFill>
                            <a:schemeClr val="tx1"/>
                          </a:solidFill>
                        </a:rPr>
                        <a:t> </a:t>
                      </a:r>
                      <a:r>
                        <a:rPr lang="en-GB" sz="2300" b="1" dirty="0">
                          <a:solidFill>
                            <a:schemeClr val="tx1"/>
                          </a:solidFill>
                        </a:rPr>
                        <a:t>/ </a:t>
                      </a:r>
                      <a:r>
                        <a:rPr lang="en-GB" sz="2300" b="0" dirty="0" err="1">
                          <a:solidFill>
                            <a:schemeClr val="tx1"/>
                          </a:solidFill>
                        </a:rPr>
                        <a:t>disfrut</a:t>
                      </a:r>
                      <a:r>
                        <a:rPr lang="en-GB" sz="2300" b="1" dirty="0" err="1">
                          <a:solidFill>
                            <a:schemeClr val="tx1"/>
                          </a:solidFill>
                        </a:rPr>
                        <a:t>é</a:t>
                      </a:r>
                      <a:r>
                        <a:rPr lang="en-GB" sz="2300" b="1" dirty="0">
                          <a:solidFill>
                            <a:schemeClr val="tx1"/>
                          </a:solidFill>
                        </a:rPr>
                        <a:t> </a:t>
                      </a:r>
                      <a:r>
                        <a:rPr lang="en-GB" sz="2300" b="0" dirty="0">
                          <a:solidFill>
                            <a:schemeClr val="tx1"/>
                          </a:solidFill>
                        </a:rPr>
                        <a:t>las </a:t>
                      </a:r>
                      <a:r>
                        <a:rPr lang="en-GB" sz="2300" b="0" dirty="0" err="1">
                          <a:solidFill>
                            <a:schemeClr val="tx1"/>
                          </a:solidFill>
                        </a:rPr>
                        <a:t>Fallas</a:t>
                      </a:r>
                      <a:r>
                        <a:rPr lang="en-GB" sz="2300" b="0" dirty="0">
                          <a:solidFill>
                            <a:schemeClr val="tx1"/>
                          </a:solidFill>
                        </a:rPr>
                        <a:t> / Glastonbury.</a:t>
                      </a:r>
                      <a:endParaRPr lang="en-GB" sz="23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1113239230"/>
                  </a:ext>
                </a:extLst>
              </a:tr>
              <a:tr h="833120">
                <a:tc>
                  <a:txBody>
                    <a:bodyPr/>
                    <a:lstStyle/>
                    <a:p>
                      <a:r>
                        <a:rPr lang="en-GB" sz="2300" dirty="0">
                          <a:solidFill>
                            <a:schemeClr val="tx1"/>
                          </a:solidFill>
                        </a:rPr>
                        <a:t>5. </a:t>
                      </a:r>
                      <a:r>
                        <a:rPr lang="en-GB" sz="2400" b="0" dirty="0" err="1">
                          <a:solidFill>
                            <a:schemeClr val="tx1"/>
                          </a:solidFill>
                        </a:rPr>
                        <a:t>Sí</a:t>
                      </a:r>
                      <a:r>
                        <a:rPr lang="en-GB" sz="2400" b="0" dirty="0">
                          <a:solidFill>
                            <a:schemeClr val="tx1"/>
                          </a:solidFill>
                        </a:rPr>
                        <a:t>, </a:t>
                      </a:r>
                      <a:r>
                        <a:rPr lang="en-GB" sz="2300" dirty="0" err="1">
                          <a:solidFill>
                            <a:schemeClr val="tx1"/>
                          </a:solidFill>
                        </a:rPr>
                        <a:t>compr</a:t>
                      </a:r>
                      <a:r>
                        <a:rPr lang="en-GB" sz="2300" b="1" dirty="0" err="1">
                          <a:solidFill>
                            <a:schemeClr val="tx1"/>
                          </a:solidFill>
                        </a:rPr>
                        <a:t>é</a:t>
                      </a:r>
                      <a:r>
                        <a:rPr lang="en-GB" sz="2300" b="1" dirty="0">
                          <a:solidFill>
                            <a:schemeClr val="tx1"/>
                          </a:solidFill>
                        </a:rPr>
                        <a:t> </a:t>
                      </a:r>
                      <a:r>
                        <a:rPr lang="en-GB" sz="2300" b="0" dirty="0">
                          <a:solidFill>
                            <a:schemeClr val="tx1"/>
                          </a:solidFill>
                        </a:rPr>
                        <a:t>una </a:t>
                      </a:r>
                      <a:r>
                        <a:rPr lang="en-GB" sz="2300" b="0" dirty="0" err="1">
                          <a:solidFill>
                            <a:schemeClr val="tx1"/>
                          </a:solidFill>
                        </a:rPr>
                        <a:t>camiseta</a:t>
                      </a:r>
                      <a:r>
                        <a:rPr lang="en-GB" sz="2300" b="0" dirty="0">
                          <a:solidFill>
                            <a:schemeClr val="tx1"/>
                          </a:solidFill>
                        </a:rPr>
                        <a:t> </a:t>
                      </a:r>
                      <a:r>
                        <a:rPr lang="en-GB" sz="2300" b="1" dirty="0">
                          <a:solidFill>
                            <a:schemeClr val="tx1"/>
                          </a:solidFill>
                        </a:rPr>
                        <a:t>/ </a:t>
                      </a:r>
                      <a:r>
                        <a:rPr lang="en-GB" sz="2300" b="0" dirty="0">
                          <a:solidFill>
                            <a:schemeClr val="tx1"/>
                          </a:solidFill>
                        </a:rPr>
                        <a:t>no, no </a:t>
                      </a:r>
                      <a:r>
                        <a:rPr lang="en-GB" sz="2300" b="0" dirty="0" err="1">
                          <a:solidFill>
                            <a:schemeClr val="tx1"/>
                          </a:solidFill>
                        </a:rPr>
                        <a:t>encontr</a:t>
                      </a:r>
                      <a:r>
                        <a:rPr lang="en-GB" sz="2300" b="1" dirty="0" err="1">
                          <a:solidFill>
                            <a:schemeClr val="tx1"/>
                          </a:solidFill>
                        </a:rPr>
                        <a:t>é</a:t>
                      </a:r>
                      <a:r>
                        <a:rPr lang="en-GB" sz="2300" b="1" dirty="0">
                          <a:solidFill>
                            <a:schemeClr val="tx1"/>
                          </a:solidFill>
                        </a:rPr>
                        <a:t> </a:t>
                      </a:r>
                      <a:r>
                        <a:rPr lang="en-GB" sz="2300" b="0" dirty="0">
                          <a:solidFill>
                            <a:schemeClr val="tx1"/>
                          </a:solidFill>
                        </a:rPr>
                        <a:t>nada.</a:t>
                      </a:r>
                      <a:endParaRPr lang="en-GB" sz="23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837900580"/>
                  </a:ext>
                </a:extLst>
              </a:tr>
              <a:tr h="833120">
                <a:tc>
                  <a:txBody>
                    <a:bodyPr/>
                    <a:lstStyle/>
                    <a:p>
                      <a:r>
                        <a:rPr lang="en-GB" sz="2300" dirty="0">
                          <a:solidFill>
                            <a:schemeClr val="tx1"/>
                          </a:solidFill>
                        </a:rPr>
                        <a:t>6. </a:t>
                      </a:r>
                      <a:r>
                        <a:rPr lang="en-GB" sz="2400" b="0" dirty="0" err="1">
                          <a:solidFill>
                            <a:schemeClr val="tx1"/>
                          </a:solidFill>
                        </a:rPr>
                        <a:t>Sí</a:t>
                      </a:r>
                      <a:r>
                        <a:rPr lang="en-GB" sz="2400" b="0" dirty="0">
                          <a:solidFill>
                            <a:schemeClr val="tx1"/>
                          </a:solidFill>
                        </a:rPr>
                        <a:t>, </a:t>
                      </a:r>
                      <a:r>
                        <a:rPr lang="en-GB" sz="2300" dirty="0" err="1">
                          <a:solidFill>
                            <a:schemeClr val="tx1"/>
                          </a:solidFill>
                        </a:rPr>
                        <a:t>sac</a:t>
                      </a:r>
                      <a:r>
                        <a:rPr lang="en-GB" sz="2300" b="1" dirty="0" err="1">
                          <a:solidFill>
                            <a:schemeClr val="tx1"/>
                          </a:solidFill>
                        </a:rPr>
                        <a:t>ó</a:t>
                      </a:r>
                      <a:r>
                        <a:rPr lang="en-GB" sz="2300" b="1" dirty="0">
                          <a:solidFill>
                            <a:schemeClr val="tx1"/>
                          </a:solidFill>
                        </a:rPr>
                        <a:t> </a:t>
                      </a:r>
                      <a:r>
                        <a:rPr lang="en-GB" sz="2300" b="0" dirty="0" err="1">
                          <a:solidFill>
                            <a:schemeClr val="tx1"/>
                          </a:solidFill>
                        </a:rPr>
                        <a:t>muchas</a:t>
                      </a:r>
                      <a:r>
                        <a:rPr lang="en-GB" sz="2300" b="0" dirty="0">
                          <a:solidFill>
                            <a:schemeClr val="tx1"/>
                          </a:solidFill>
                        </a:rPr>
                        <a:t> / no, </a:t>
                      </a:r>
                      <a:r>
                        <a:rPr lang="en-GB" sz="2300" b="0" dirty="0" err="1">
                          <a:solidFill>
                            <a:schemeClr val="tx1"/>
                          </a:solidFill>
                        </a:rPr>
                        <a:t>olvid</a:t>
                      </a:r>
                      <a:r>
                        <a:rPr lang="en-GB" sz="2300" b="1" dirty="0" err="1">
                          <a:solidFill>
                            <a:schemeClr val="tx1"/>
                          </a:solidFill>
                        </a:rPr>
                        <a:t>ó</a:t>
                      </a:r>
                      <a:r>
                        <a:rPr lang="en-GB" sz="2300" b="1" dirty="0">
                          <a:solidFill>
                            <a:schemeClr val="tx1"/>
                          </a:solidFill>
                        </a:rPr>
                        <a:t> </a:t>
                      </a:r>
                      <a:r>
                        <a:rPr lang="en-GB" sz="2300" b="0" dirty="0">
                          <a:solidFill>
                            <a:schemeClr val="tx1"/>
                          </a:solidFill>
                        </a:rPr>
                        <a:t>la </a:t>
                      </a:r>
                      <a:r>
                        <a:rPr lang="en-GB" sz="2300" b="0" dirty="0" err="1">
                          <a:solidFill>
                            <a:schemeClr val="tx1"/>
                          </a:solidFill>
                        </a:rPr>
                        <a:t>cámara</a:t>
                      </a:r>
                      <a:r>
                        <a:rPr lang="en-GB" sz="230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672505071"/>
                  </a:ext>
                </a:extLst>
              </a:tr>
            </a:tbl>
          </a:graphicData>
        </a:graphic>
      </p:graphicFrame>
      <p:sp>
        <p:nvSpPr>
          <p:cNvPr id="4" name="Title 3">
            <a:extLst>
              <a:ext uri="{FF2B5EF4-FFF2-40B4-BE49-F238E27FC236}">
                <a16:creationId xmlns:a16="http://schemas.microsoft.com/office/drawing/2014/main" id="{E9648AE9-F431-4B25-A066-80E490185270}"/>
              </a:ext>
            </a:extLst>
          </p:cNvPr>
          <p:cNvSpPr>
            <a:spLocks noGrp="1"/>
          </p:cNvSpPr>
          <p:nvPr>
            <p:ph type="title"/>
          </p:nvPr>
        </p:nvSpPr>
        <p:spPr>
          <a:xfrm>
            <a:off x="-1" y="213557"/>
            <a:ext cx="4896301" cy="647577"/>
          </a:xfrm>
        </p:spPr>
        <p:txBody>
          <a:bodyPr/>
          <a:lstStyle/>
          <a:p>
            <a:r>
              <a:rPr lang="en-GB" dirty="0" err="1"/>
              <a:t>Habla</a:t>
            </a:r>
            <a:r>
              <a:rPr lang="en-GB" dirty="0"/>
              <a:t> con </a:t>
            </a:r>
            <a:r>
              <a:rPr lang="en-GB" dirty="0" err="1"/>
              <a:t>tu</a:t>
            </a:r>
            <a:r>
              <a:rPr lang="en-GB" dirty="0"/>
              <a:t> pareja</a:t>
            </a:r>
          </a:p>
        </p:txBody>
      </p:sp>
      <p:sp>
        <p:nvSpPr>
          <p:cNvPr id="33" name="Title 5">
            <a:extLst>
              <a:ext uri="{FF2B5EF4-FFF2-40B4-BE49-F238E27FC236}">
                <a16:creationId xmlns:a16="http://schemas.microsoft.com/office/drawing/2014/main" id="{045274A3-A94E-46CC-89EF-14B940C5F819}"/>
              </a:ext>
            </a:extLst>
          </p:cNvPr>
          <p:cNvSpPr txBox="1">
            <a:spLocks/>
          </p:cNvSpPr>
          <p:nvPr/>
        </p:nvSpPr>
        <p:spPr>
          <a:xfrm>
            <a:off x="-1" y="213557"/>
            <a:ext cx="8640418"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dirty="0" err="1"/>
              <a:t>Habla</a:t>
            </a:r>
            <a:r>
              <a:rPr lang="en-GB" dirty="0"/>
              <a:t> con </a:t>
            </a:r>
            <a:r>
              <a:rPr lang="en-GB" dirty="0" err="1"/>
              <a:t>tu</a:t>
            </a:r>
            <a:r>
              <a:rPr lang="en-GB" dirty="0"/>
              <a:t> pareja: las </a:t>
            </a:r>
            <a:r>
              <a:rPr lang="en-GB" dirty="0" err="1"/>
              <a:t>respuestas</a:t>
            </a:r>
            <a:endParaRPr lang="en-GB" dirty="0"/>
          </a:p>
        </p:txBody>
      </p:sp>
      <p:sp>
        <p:nvSpPr>
          <p:cNvPr id="17" name="Google Shape;335;p11">
            <a:extLst>
              <a:ext uri="{FF2B5EF4-FFF2-40B4-BE49-F238E27FC236}">
                <a16:creationId xmlns:a16="http://schemas.microsoft.com/office/drawing/2014/main" id="{0575E752-E481-45A9-8D2F-E52523E4C3FD}"/>
              </a:ext>
            </a:extLst>
          </p:cNvPr>
          <p:cNvSpPr txBox="1"/>
          <p:nvPr/>
        </p:nvSpPr>
        <p:spPr>
          <a:xfrm>
            <a:off x="164190" y="1608505"/>
            <a:ext cx="7487477"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I visited / travelled to Madrid / Valencia.</a:t>
            </a:r>
            <a:endParaRPr sz="2200" dirty="0">
              <a:solidFill>
                <a:schemeClr val="accent1"/>
              </a:solidFill>
            </a:endParaRPr>
          </a:p>
        </p:txBody>
      </p:sp>
      <p:sp>
        <p:nvSpPr>
          <p:cNvPr id="18" name="Google Shape;335;p11">
            <a:extLst>
              <a:ext uri="{FF2B5EF4-FFF2-40B4-BE49-F238E27FC236}">
                <a16:creationId xmlns:a16="http://schemas.microsoft.com/office/drawing/2014/main" id="{F990E970-3264-48AC-BDC5-B992AE0173E4}"/>
              </a:ext>
            </a:extLst>
          </p:cNvPr>
          <p:cNvSpPr txBox="1"/>
          <p:nvPr/>
        </p:nvSpPr>
        <p:spPr>
          <a:xfrm>
            <a:off x="164189" y="2366594"/>
            <a:ext cx="9252943"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chemeClr val="accent1"/>
                </a:solidFill>
                <a:latin typeface="Century Gothic"/>
                <a:ea typeface="Century Gothic"/>
                <a:cs typeface="Century Gothic"/>
                <a:sym typeface="Century Gothic"/>
              </a:rPr>
              <a:t>Yes, s/he </a:t>
            </a:r>
            <a:r>
              <a:rPr lang="en-GB" sz="2200" dirty="0">
                <a:solidFill>
                  <a:schemeClr val="accent1"/>
                </a:solidFill>
                <a:ea typeface="Century Gothic"/>
                <a:cs typeface="Century Gothic"/>
                <a:sym typeface="Century Gothic"/>
              </a:rPr>
              <a:t>spent </a:t>
            </a:r>
            <a:r>
              <a:rPr lang="en-GB" sz="2200" b="0" i="0" u="none" strike="noStrike" cap="none" dirty="0">
                <a:solidFill>
                  <a:schemeClr val="accent1"/>
                </a:solidFill>
                <a:latin typeface="Century Gothic"/>
                <a:ea typeface="Century Gothic"/>
                <a:cs typeface="Century Gothic"/>
                <a:sym typeface="Century Gothic"/>
              </a:rPr>
              <a:t>time / s/he enjoyed the beach.</a:t>
            </a:r>
            <a:endParaRPr sz="2200" dirty="0">
              <a:solidFill>
                <a:schemeClr val="accent1"/>
              </a:solidFill>
            </a:endParaRPr>
          </a:p>
        </p:txBody>
      </p:sp>
      <p:sp>
        <p:nvSpPr>
          <p:cNvPr id="19" name="Google Shape;335;p11">
            <a:extLst>
              <a:ext uri="{FF2B5EF4-FFF2-40B4-BE49-F238E27FC236}">
                <a16:creationId xmlns:a16="http://schemas.microsoft.com/office/drawing/2014/main" id="{BD08C491-6738-48A2-A8F6-3B692F493CD1}"/>
              </a:ext>
            </a:extLst>
          </p:cNvPr>
          <p:cNvSpPr txBox="1"/>
          <p:nvPr/>
        </p:nvSpPr>
        <p:spPr>
          <a:xfrm>
            <a:off x="164190" y="3194801"/>
            <a:ext cx="820309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s/he practised / played football.</a:t>
            </a:r>
            <a:endParaRPr sz="2200" dirty="0">
              <a:solidFill>
                <a:schemeClr val="accent1"/>
              </a:solidFill>
            </a:endParaRPr>
          </a:p>
        </p:txBody>
      </p:sp>
      <p:sp>
        <p:nvSpPr>
          <p:cNvPr id="29" name="Google Shape;335;p11">
            <a:extLst>
              <a:ext uri="{FF2B5EF4-FFF2-40B4-BE49-F238E27FC236}">
                <a16:creationId xmlns:a16="http://schemas.microsoft.com/office/drawing/2014/main" id="{EB5318F7-5001-492A-8A45-950203597169}"/>
              </a:ext>
            </a:extLst>
          </p:cNvPr>
          <p:cNvSpPr txBox="1"/>
          <p:nvPr/>
        </p:nvSpPr>
        <p:spPr>
          <a:xfrm>
            <a:off x="164190" y="4087477"/>
            <a:ext cx="820309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I participated in </a:t>
            </a:r>
            <a:r>
              <a:rPr lang="en-GB" sz="2200" dirty="0">
                <a:solidFill>
                  <a:schemeClr val="accent1"/>
                </a:solidFill>
                <a:latin typeface="Century Gothic"/>
                <a:ea typeface="Century Gothic"/>
                <a:cs typeface="Century Gothic"/>
                <a:sym typeface="Century Gothic"/>
              </a:rPr>
              <a:t>/ enjoyed the </a:t>
            </a:r>
            <a:r>
              <a:rPr lang="en-GB" sz="2200" dirty="0" err="1">
                <a:solidFill>
                  <a:schemeClr val="accent1"/>
                </a:solidFill>
                <a:latin typeface="Century Gothic"/>
                <a:ea typeface="Century Gothic"/>
                <a:cs typeface="Century Gothic"/>
                <a:sym typeface="Century Gothic"/>
              </a:rPr>
              <a:t>Fallas</a:t>
            </a:r>
            <a:r>
              <a:rPr lang="en-GB" sz="2200" dirty="0">
                <a:solidFill>
                  <a:schemeClr val="accent1"/>
                </a:solidFill>
                <a:latin typeface="Century Gothic"/>
                <a:ea typeface="Century Gothic"/>
                <a:cs typeface="Century Gothic"/>
                <a:sym typeface="Century Gothic"/>
              </a:rPr>
              <a:t> / Glastonbury</a:t>
            </a:r>
            <a:r>
              <a:rPr lang="en-GB" sz="2200" b="0" i="0" u="none" strike="noStrike" cap="none" dirty="0">
                <a:solidFill>
                  <a:schemeClr val="accent1"/>
                </a:solidFill>
                <a:latin typeface="Century Gothic"/>
                <a:ea typeface="Century Gothic"/>
                <a:cs typeface="Century Gothic"/>
                <a:sym typeface="Century Gothic"/>
              </a:rPr>
              <a:t>.</a:t>
            </a:r>
            <a:endParaRPr sz="2200" dirty="0">
              <a:solidFill>
                <a:schemeClr val="accent1"/>
              </a:solidFill>
            </a:endParaRPr>
          </a:p>
        </p:txBody>
      </p:sp>
      <p:sp>
        <p:nvSpPr>
          <p:cNvPr id="30" name="Google Shape;335;p11">
            <a:extLst>
              <a:ext uri="{FF2B5EF4-FFF2-40B4-BE49-F238E27FC236}">
                <a16:creationId xmlns:a16="http://schemas.microsoft.com/office/drawing/2014/main" id="{54F71AA3-5951-4AC9-BA89-6BC267F44F07}"/>
              </a:ext>
            </a:extLst>
          </p:cNvPr>
          <p:cNvSpPr txBox="1"/>
          <p:nvPr/>
        </p:nvSpPr>
        <p:spPr>
          <a:xfrm>
            <a:off x="164190" y="4955140"/>
            <a:ext cx="820309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I bought a t-shirt / no, I didn’t find anything.</a:t>
            </a:r>
            <a:endParaRPr sz="2200" dirty="0">
              <a:solidFill>
                <a:schemeClr val="accent1"/>
              </a:solidFill>
            </a:endParaRPr>
          </a:p>
        </p:txBody>
      </p:sp>
      <p:sp>
        <p:nvSpPr>
          <p:cNvPr id="31" name="Google Shape;335;p11">
            <a:extLst>
              <a:ext uri="{FF2B5EF4-FFF2-40B4-BE49-F238E27FC236}">
                <a16:creationId xmlns:a16="http://schemas.microsoft.com/office/drawing/2014/main" id="{4F6335E9-3D82-48C7-9AE4-B1CF7C02EBCE}"/>
              </a:ext>
            </a:extLst>
          </p:cNvPr>
          <p:cNvSpPr txBox="1"/>
          <p:nvPr/>
        </p:nvSpPr>
        <p:spPr>
          <a:xfrm>
            <a:off x="164190" y="5749497"/>
            <a:ext cx="820309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s/he took lots /  no s/he forgot the camera.</a:t>
            </a:r>
            <a:endParaRPr sz="2200" dirty="0">
              <a:solidFill>
                <a:schemeClr val="accent1"/>
              </a:solidFill>
            </a:endParaRPr>
          </a:p>
        </p:txBody>
      </p:sp>
    </p:spTree>
    <p:extLst>
      <p:ext uri="{BB962C8B-B14F-4D97-AF65-F5344CB8AC3E}">
        <p14:creationId xmlns:p14="http://schemas.microsoft.com/office/powerpoint/2010/main" val="215141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9" grpId="0"/>
      <p:bldP spid="30" grpId="0"/>
      <p:bldP spid="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9271A542-18D3-4151-9A69-F06A38746515}"/>
              </a:ext>
            </a:extLst>
          </p:cNvPr>
          <p:cNvGraphicFramePr>
            <a:graphicFrameLocks noGrp="1"/>
          </p:cNvGraphicFramePr>
          <p:nvPr/>
        </p:nvGraphicFramePr>
        <p:xfrm>
          <a:off x="172367" y="1197998"/>
          <a:ext cx="11847266" cy="4929978"/>
        </p:xfrm>
        <a:graphic>
          <a:graphicData uri="http://schemas.openxmlformats.org/drawingml/2006/table">
            <a:tbl>
              <a:tblPr firstRow="1" bandRow="1">
                <a:tableStyleId>{5C22544A-7EE6-4342-B048-85BDC9FD1C3A}</a:tableStyleId>
              </a:tblPr>
              <a:tblGrid>
                <a:gridCol w="9288181">
                  <a:extLst>
                    <a:ext uri="{9D8B030D-6E8A-4147-A177-3AD203B41FA5}">
                      <a16:colId xmlns:a16="http://schemas.microsoft.com/office/drawing/2014/main" val="3662959886"/>
                    </a:ext>
                  </a:extLst>
                </a:gridCol>
                <a:gridCol w="2559085">
                  <a:extLst>
                    <a:ext uri="{9D8B030D-6E8A-4147-A177-3AD203B41FA5}">
                      <a16:colId xmlns:a16="http://schemas.microsoft.com/office/drawing/2014/main" val="4038655614"/>
                    </a:ext>
                  </a:extLst>
                </a:gridCol>
              </a:tblGrid>
              <a:tr h="821663">
                <a:tc>
                  <a:txBody>
                    <a:bodyPr/>
                    <a:lstStyle/>
                    <a:p>
                      <a:r>
                        <a:rPr lang="en-GB" sz="2200" b="0" dirty="0">
                          <a:solidFill>
                            <a:schemeClr val="tx1"/>
                          </a:solidFill>
                        </a:rPr>
                        <a:t>1. </a:t>
                      </a:r>
                      <a:r>
                        <a:rPr lang="en-GB" sz="2200" b="0" dirty="0" err="1">
                          <a:solidFill>
                            <a:schemeClr val="tx1"/>
                          </a:solidFill>
                        </a:rPr>
                        <a:t>Sí</a:t>
                      </a:r>
                      <a:r>
                        <a:rPr lang="en-GB" sz="2200" b="0" dirty="0">
                          <a:solidFill>
                            <a:schemeClr val="tx1"/>
                          </a:solidFill>
                        </a:rPr>
                        <a:t>, </a:t>
                      </a:r>
                      <a:r>
                        <a:rPr lang="en-GB" sz="2200" b="0" dirty="0" err="1">
                          <a:solidFill>
                            <a:schemeClr val="tx1"/>
                          </a:solidFill>
                        </a:rPr>
                        <a:t>reserv</a:t>
                      </a:r>
                      <a:r>
                        <a:rPr lang="en-GB" sz="2200" b="1" dirty="0" err="1">
                          <a:solidFill>
                            <a:schemeClr val="tx1"/>
                          </a:solidFill>
                        </a:rPr>
                        <a:t>ó</a:t>
                      </a:r>
                      <a:r>
                        <a:rPr lang="en-GB" sz="2200" b="1" dirty="0">
                          <a:solidFill>
                            <a:schemeClr val="tx1"/>
                          </a:solidFill>
                        </a:rPr>
                        <a:t> / </a:t>
                      </a:r>
                      <a:r>
                        <a:rPr lang="en-GB" sz="2200" b="0" dirty="0" err="1">
                          <a:solidFill>
                            <a:schemeClr val="tx1"/>
                          </a:solidFill>
                        </a:rPr>
                        <a:t>encontr</a:t>
                      </a:r>
                      <a:r>
                        <a:rPr lang="en-GB" sz="2200" b="1" dirty="0" err="1">
                          <a:solidFill>
                            <a:schemeClr val="tx1"/>
                          </a:solidFill>
                        </a:rPr>
                        <a:t>ó</a:t>
                      </a:r>
                      <a:r>
                        <a:rPr lang="en-GB" sz="2200" b="1" dirty="0">
                          <a:solidFill>
                            <a:schemeClr val="tx1"/>
                          </a:solidFill>
                        </a:rPr>
                        <a:t> </a:t>
                      </a:r>
                      <a:r>
                        <a:rPr lang="en-GB" sz="2200" b="0" dirty="0">
                          <a:solidFill>
                            <a:schemeClr val="tx1"/>
                          </a:solidFill>
                        </a:rPr>
                        <a:t>un hotel </a:t>
                      </a:r>
                      <a:r>
                        <a:rPr lang="en-GB" sz="2200" b="0" dirty="0" err="1">
                          <a:solidFill>
                            <a:schemeClr val="tx1"/>
                          </a:solidFill>
                        </a:rPr>
                        <a:t>moderno</a:t>
                      </a:r>
                      <a:r>
                        <a:rPr lang="en-GB" sz="2200" b="0" dirty="0">
                          <a:solidFill>
                            <a:schemeClr val="tx1"/>
                          </a:solidFill>
                        </a:rPr>
                        <a:t> / </a:t>
                      </a:r>
                      <a:r>
                        <a:rPr lang="en-GB" sz="2200" b="0" dirty="0" err="1">
                          <a:solidFill>
                            <a:schemeClr val="tx1"/>
                          </a:solidFill>
                        </a:rPr>
                        <a:t>cómodo</a:t>
                      </a:r>
                      <a:r>
                        <a:rPr lang="en-GB" sz="220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rowSpan="6">
                  <a:txBody>
                    <a:bodyPr/>
                    <a:lstStyle/>
                    <a:p>
                      <a:r>
                        <a:rPr lang="en-GB" sz="2200" b="0" dirty="0">
                          <a:solidFill>
                            <a:schemeClr val="tx1"/>
                          </a:solidFill>
                          <a:sym typeface="Wingdings" pitchFamily="2" charset="2"/>
                        </a:rPr>
                        <a:t> </a:t>
                      </a:r>
                      <a:r>
                        <a:rPr lang="en-GB" sz="2200" b="0" dirty="0" err="1">
                          <a:solidFill>
                            <a:schemeClr val="tx1"/>
                          </a:solidFill>
                        </a:rPr>
                        <a:t>moderno</a:t>
                      </a:r>
                      <a:endParaRPr lang="en-GB" sz="2200" b="0" dirty="0">
                        <a:solidFill>
                          <a:schemeClr val="tx1"/>
                        </a:solidFill>
                      </a:endParaRPr>
                    </a:p>
                    <a:p>
                      <a:r>
                        <a:rPr lang="en-GB" sz="2200" b="0" dirty="0">
                          <a:solidFill>
                            <a:schemeClr val="tx1"/>
                          </a:solidFill>
                          <a:sym typeface="Wingdings" pitchFamily="2" charset="2"/>
                        </a:rPr>
                        <a:t> </a:t>
                      </a:r>
                      <a:r>
                        <a:rPr lang="en-GB" sz="2200" b="0" dirty="0" err="1">
                          <a:solidFill>
                            <a:schemeClr val="tx1"/>
                          </a:solidFill>
                        </a:rPr>
                        <a:t>cómodo</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la paella</a:t>
                      </a:r>
                    </a:p>
                    <a:p>
                      <a:r>
                        <a:rPr lang="en-GB" sz="2200" b="0" dirty="0">
                          <a:solidFill>
                            <a:schemeClr val="tx1"/>
                          </a:solidFill>
                          <a:sym typeface="Wingdings" pitchFamily="2" charset="2"/>
                        </a:rPr>
                        <a:t> </a:t>
                      </a:r>
                      <a:r>
                        <a:rPr lang="en-GB" sz="2200" b="0" dirty="0" err="1">
                          <a:solidFill>
                            <a:schemeClr val="tx1"/>
                          </a:solidFill>
                        </a:rPr>
                        <a:t>el</a:t>
                      </a:r>
                      <a:r>
                        <a:rPr lang="en-GB" sz="2200" b="0" dirty="0">
                          <a:solidFill>
                            <a:schemeClr val="tx1"/>
                          </a:solidFill>
                        </a:rPr>
                        <a:t> </a:t>
                      </a:r>
                      <a:r>
                        <a:rPr lang="en-GB" sz="2200" b="0" dirty="0" err="1">
                          <a:solidFill>
                            <a:schemeClr val="tx1"/>
                          </a:solidFill>
                        </a:rPr>
                        <a:t>pescado</a:t>
                      </a:r>
                      <a:endParaRPr lang="en-GB" sz="2200" b="0" dirty="0">
                        <a:solidFill>
                          <a:schemeClr val="tx1"/>
                        </a:solidFill>
                      </a:endParaRPr>
                    </a:p>
                    <a:p>
                      <a:r>
                        <a:rPr lang="en-GB" sz="2200" b="0" dirty="0">
                          <a:solidFill>
                            <a:schemeClr val="tx1"/>
                          </a:solidFill>
                          <a:sym typeface="Wingdings" pitchFamily="2" charset="2"/>
                        </a:rPr>
                        <a:t> </a:t>
                      </a:r>
                      <a:r>
                        <a:rPr lang="en-GB" sz="2200" b="0" dirty="0" err="1">
                          <a:solidFill>
                            <a:schemeClr val="tx1"/>
                          </a:solidFill>
                        </a:rPr>
                        <a:t>muchas</a:t>
                      </a:r>
                      <a:r>
                        <a:rPr lang="en-GB" sz="2200" b="0" dirty="0">
                          <a:solidFill>
                            <a:schemeClr val="tx1"/>
                          </a:solidFill>
                        </a:rPr>
                        <a:t> </a:t>
                      </a:r>
                      <a:r>
                        <a:rPr lang="en-GB" sz="2200" b="0" dirty="0" err="1">
                          <a:solidFill>
                            <a:schemeClr val="tx1"/>
                          </a:solidFill>
                        </a:rPr>
                        <a:t>veces</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al final del </a:t>
                      </a:r>
                      <a:r>
                        <a:rPr lang="en-GB" sz="2200" b="0" dirty="0" err="1">
                          <a:solidFill>
                            <a:schemeClr val="tx1"/>
                          </a:solidFill>
                        </a:rPr>
                        <a:t>viaje</a:t>
                      </a:r>
                      <a:endParaRPr lang="en-GB" sz="2200" b="0" dirty="0">
                        <a:solidFill>
                          <a:schemeClr val="tx1"/>
                        </a:solidFill>
                      </a:endParaRPr>
                    </a:p>
                    <a:p>
                      <a:r>
                        <a:rPr lang="en-GB" sz="2200" b="0" dirty="0">
                          <a:solidFill>
                            <a:schemeClr val="tx1"/>
                          </a:solidFill>
                          <a:sym typeface="Wingdings" pitchFamily="2" charset="2"/>
                        </a:rPr>
                        <a:t> </a:t>
                      </a:r>
                      <a:r>
                        <a:rPr lang="en-GB" sz="2200" b="0" dirty="0" err="1">
                          <a:solidFill>
                            <a:schemeClr val="tx1"/>
                          </a:solidFill>
                        </a:rPr>
                        <a:t>muchas</a:t>
                      </a:r>
                      <a:r>
                        <a:rPr lang="en-GB" sz="2200" b="0" dirty="0">
                          <a:solidFill>
                            <a:schemeClr val="tx1"/>
                          </a:solidFill>
                        </a:rPr>
                        <a:t> </a:t>
                      </a:r>
                      <a:r>
                        <a:rPr lang="en-GB" sz="2200" b="0" dirty="0" err="1">
                          <a:solidFill>
                            <a:schemeClr val="tx1"/>
                          </a:solidFill>
                        </a:rPr>
                        <a:t>fotos</a:t>
                      </a:r>
                      <a:endParaRPr lang="en-GB" sz="2200" b="0" dirty="0">
                        <a:solidFill>
                          <a:schemeClr val="tx1"/>
                        </a:solidFill>
                      </a:endParaRPr>
                    </a:p>
                    <a:p>
                      <a:r>
                        <a:rPr lang="en-GB" sz="2200" b="0" dirty="0">
                          <a:solidFill>
                            <a:schemeClr val="tx1"/>
                          </a:solidFill>
                          <a:sym typeface="Wingdings" pitchFamily="2" charset="2"/>
                        </a:rPr>
                        <a:t> </a:t>
                      </a:r>
                      <a:r>
                        <a:rPr lang="en-GB" sz="2200" b="0" dirty="0" err="1">
                          <a:solidFill>
                            <a:schemeClr val="tx1"/>
                          </a:solidFill>
                        </a:rPr>
                        <a:t>algunas</a:t>
                      </a:r>
                      <a:r>
                        <a:rPr lang="en-GB" sz="2200" b="0" dirty="0">
                          <a:solidFill>
                            <a:schemeClr val="tx1"/>
                          </a:solidFill>
                        </a:rPr>
                        <a:t> vistas </a:t>
                      </a:r>
                      <a:r>
                        <a:rPr lang="en-GB" sz="2200" b="0" dirty="0" err="1">
                          <a:solidFill>
                            <a:schemeClr val="tx1"/>
                          </a:solidFill>
                        </a:rPr>
                        <a:t>bonitas</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bien</a:t>
                      </a:r>
                    </a:p>
                    <a:p>
                      <a:r>
                        <a:rPr lang="en-GB" sz="2200" b="0" dirty="0">
                          <a:solidFill>
                            <a:schemeClr val="tx1"/>
                          </a:solidFill>
                          <a:sym typeface="Wingdings" pitchFamily="2" charset="2"/>
                        </a:rPr>
                        <a:t> </a:t>
                      </a:r>
                      <a:r>
                        <a:rPr lang="en-GB" sz="2200" b="0" dirty="0">
                          <a:solidFill>
                            <a:schemeClr val="tx1"/>
                          </a:solidFill>
                        </a:rPr>
                        <a:t>mal</a:t>
                      </a:r>
                    </a:p>
                    <a:p>
                      <a:r>
                        <a:rPr lang="en-GB" sz="2200" b="0" dirty="0">
                          <a:solidFill>
                            <a:schemeClr val="tx1"/>
                          </a:solidFill>
                          <a:sym typeface="Wingdings" pitchFamily="2" charset="2"/>
                        </a:rPr>
                        <a:t> </a:t>
                      </a:r>
                      <a:r>
                        <a:rPr lang="en-GB" sz="2200" b="0" dirty="0">
                          <a:solidFill>
                            <a:schemeClr val="tx1"/>
                          </a:solidFill>
                        </a:rPr>
                        <a:t>la horchata</a:t>
                      </a:r>
                    </a:p>
                    <a:p>
                      <a:r>
                        <a:rPr lang="en-GB" sz="2200" b="0" dirty="0">
                          <a:solidFill>
                            <a:schemeClr val="tx1"/>
                          </a:solidFill>
                          <a:sym typeface="Wingdings" pitchFamily="2" charset="2"/>
                        </a:rPr>
                        <a:t> </a:t>
                      </a:r>
                      <a:r>
                        <a:rPr lang="en-GB" sz="2200" b="0" dirty="0">
                          <a:solidFill>
                            <a:schemeClr val="tx1"/>
                          </a:solidFill>
                        </a:rPr>
                        <a:t>tanto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163801181"/>
                  </a:ext>
                </a:extLst>
              </a:tr>
              <a:tr h="821663">
                <a:tc>
                  <a:txBody>
                    <a:bodyPr/>
                    <a:lstStyle/>
                    <a:p>
                      <a:r>
                        <a:rPr lang="en-GB" sz="2200" b="0" dirty="0">
                          <a:solidFill>
                            <a:schemeClr val="tx1"/>
                          </a:solidFill>
                        </a:rPr>
                        <a:t>2. </a:t>
                      </a:r>
                      <a:r>
                        <a:rPr lang="en-GB" sz="2200" b="0" dirty="0" err="1">
                          <a:solidFill>
                            <a:schemeClr val="tx1"/>
                          </a:solidFill>
                        </a:rPr>
                        <a:t>Sí</a:t>
                      </a:r>
                      <a:r>
                        <a:rPr lang="en-GB" sz="2200" b="0" dirty="0">
                          <a:solidFill>
                            <a:schemeClr val="tx1"/>
                          </a:solidFill>
                        </a:rPr>
                        <a:t>, </a:t>
                      </a:r>
                      <a:r>
                        <a:rPr lang="en-GB" sz="2200" b="0" dirty="0" err="1">
                          <a:solidFill>
                            <a:schemeClr val="tx1"/>
                          </a:solidFill>
                        </a:rPr>
                        <a:t>almorz</a:t>
                      </a:r>
                      <a:r>
                        <a:rPr lang="en-GB" sz="2200" b="1" dirty="0" err="1">
                          <a:solidFill>
                            <a:schemeClr val="tx1"/>
                          </a:solidFill>
                        </a:rPr>
                        <a:t>ó</a:t>
                      </a:r>
                      <a:r>
                        <a:rPr lang="en-GB" sz="2200" b="1" dirty="0">
                          <a:solidFill>
                            <a:schemeClr val="tx1"/>
                          </a:solidFill>
                        </a:rPr>
                        <a:t> / </a:t>
                      </a:r>
                      <a:r>
                        <a:rPr lang="en-GB" sz="2200" b="0" dirty="0" err="1">
                          <a:solidFill>
                            <a:schemeClr val="tx1"/>
                          </a:solidFill>
                        </a:rPr>
                        <a:t>tom</a:t>
                      </a:r>
                      <a:r>
                        <a:rPr lang="en-GB" sz="2200" b="1" dirty="0" err="1">
                          <a:solidFill>
                            <a:schemeClr val="tx1"/>
                          </a:solidFill>
                        </a:rPr>
                        <a:t>ó</a:t>
                      </a:r>
                      <a:r>
                        <a:rPr lang="en-GB" sz="2200" b="1" dirty="0">
                          <a:solidFill>
                            <a:schemeClr val="tx1"/>
                          </a:solidFill>
                        </a:rPr>
                        <a:t> </a:t>
                      </a:r>
                      <a:r>
                        <a:rPr lang="en-GB" sz="2200" b="0" dirty="0">
                          <a:solidFill>
                            <a:schemeClr val="tx1"/>
                          </a:solidFill>
                        </a:rPr>
                        <a:t>la paella / el </a:t>
                      </a:r>
                      <a:r>
                        <a:rPr lang="en-GB" sz="2200" b="0" dirty="0" err="1">
                          <a:solidFill>
                            <a:schemeClr val="tx1"/>
                          </a:solidFill>
                        </a:rPr>
                        <a:t>pescado</a:t>
                      </a:r>
                      <a:r>
                        <a:rPr lang="en-GB" sz="220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35690819"/>
                  </a:ext>
                </a:extLst>
              </a:tr>
              <a:tr h="821663">
                <a:tc>
                  <a:txBody>
                    <a:bodyPr/>
                    <a:lstStyle/>
                    <a:p>
                      <a:r>
                        <a:rPr lang="en-GB" sz="2200" dirty="0">
                          <a:solidFill>
                            <a:schemeClr val="tx1"/>
                          </a:solidFill>
                        </a:rPr>
                        <a:t>3. </a:t>
                      </a:r>
                      <a:r>
                        <a:rPr lang="en-GB" sz="2200" b="0" dirty="0" err="1">
                          <a:solidFill>
                            <a:schemeClr val="tx1"/>
                          </a:solidFill>
                        </a:rPr>
                        <a:t>Sí</a:t>
                      </a:r>
                      <a:r>
                        <a:rPr lang="en-GB" sz="2200" b="0" dirty="0">
                          <a:solidFill>
                            <a:schemeClr val="tx1"/>
                          </a:solidFill>
                        </a:rPr>
                        <a:t>, </a:t>
                      </a:r>
                      <a:r>
                        <a:rPr lang="en-GB" sz="2200" dirty="0" err="1">
                          <a:solidFill>
                            <a:schemeClr val="tx1"/>
                          </a:solidFill>
                        </a:rPr>
                        <a:t>disfrut</a:t>
                      </a:r>
                      <a:r>
                        <a:rPr lang="en-GB" sz="2200" b="1" i="0" dirty="0" err="1">
                          <a:solidFill>
                            <a:schemeClr val="tx1"/>
                          </a:solidFill>
                        </a:rPr>
                        <a:t>é</a:t>
                      </a:r>
                      <a:r>
                        <a:rPr lang="en-GB" sz="2200" b="1" i="0" dirty="0">
                          <a:solidFill>
                            <a:schemeClr val="tx1"/>
                          </a:solidFill>
                        </a:rPr>
                        <a:t> / </a:t>
                      </a:r>
                      <a:r>
                        <a:rPr lang="en-GB" sz="2200" b="0" i="0" dirty="0" err="1">
                          <a:solidFill>
                            <a:schemeClr val="tx1"/>
                          </a:solidFill>
                        </a:rPr>
                        <a:t>vist</a:t>
                      </a:r>
                      <a:r>
                        <a:rPr lang="en-GB" sz="2200" b="1" i="0" dirty="0" err="1">
                          <a:solidFill>
                            <a:schemeClr val="tx1"/>
                          </a:solidFill>
                        </a:rPr>
                        <a:t>é</a:t>
                      </a:r>
                      <a:r>
                        <a:rPr lang="en-GB" sz="2200" b="0" i="0" dirty="0">
                          <a:solidFill>
                            <a:schemeClr val="tx1"/>
                          </a:solidFill>
                        </a:rPr>
                        <a:t> la costa al final del </a:t>
                      </a:r>
                      <a:r>
                        <a:rPr lang="en-GB" sz="2200" b="0" i="0" dirty="0" err="1">
                          <a:solidFill>
                            <a:schemeClr val="tx1"/>
                          </a:solidFill>
                        </a:rPr>
                        <a:t>viaje</a:t>
                      </a:r>
                      <a:r>
                        <a:rPr lang="en-GB" sz="2200" b="0" i="0" dirty="0">
                          <a:solidFill>
                            <a:schemeClr val="tx1"/>
                          </a:solidFill>
                        </a:rPr>
                        <a:t> / </a:t>
                      </a:r>
                      <a:r>
                        <a:rPr lang="en-GB" sz="2200" b="0" i="0" dirty="0" err="1">
                          <a:solidFill>
                            <a:schemeClr val="tx1"/>
                          </a:solidFill>
                        </a:rPr>
                        <a:t>muchas</a:t>
                      </a:r>
                      <a:r>
                        <a:rPr lang="en-GB" sz="2200" b="0" i="0" dirty="0">
                          <a:solidFill>
                            <a:schemeClr val="tx1"/>
                          </a:solidFill>
                        </a:rPr>
                        <a:t> </a:t>
                      </a:r>
                      <a:r>
                        <a:rPr lang="en-GB" sz="2200" b="0" i="0" dirty="0" err="1">
                          <a:solidFill>
                            <a:schemeClr val="tx1"/>
                          </a:solidFill>
                        </a:rPr>
                        <a:t>veces</a:t>
                      </a:r>
                      <a:r>
                        <a:rPr lang="en-GB" sz="2200" b="0" i="0" dirty="0">
                          <a:solidFill>
                            <a:schemeClr val="tx1"/>
                          </a:solidFill>
                        </a:rPr>
                        <a:t>.</a:t>
                      </a:r>
                      <a:endParaRPr lang="en-GB" sz="2200" b="1"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26745531"/>
                  </a:ext>
                </a:extLst>
              </a:tr>
              <a:tr h="821663">
                <a:tc>
                  <a:txBody>
                    <a:bodyPr/>
                    <a:lstStyle/>
                    <a:p>
                      <a:r>
                        <a:rPr lang="en-GB" sz="2200" dirty="0">
                          <a:solidFill>
                            <a:schemeClr val="tx1"/>
                          </a:solidFill>
                        </a:rPr>
                        <a:t>4. </a:t>
                      </a:r>
                      <a:r>
                        <a:rPr lang="en-GB" sz="2200" b="0" dirty="0" err="1">
                          <a:solidFill>
                            <a:schemeClr val="tx1"/>
                          </a:solidFill>
                        </a:rPr>
                        <a:t>Sí</a:t>
                      </a:r>
                      <a:r>
                        <a:rPr lang="en-GB" sz="2200" b="0" dirty="0">
                          <a:solidFill>
                            <a:schemeClr val="tx1"/>
                          </a:solidFill>
                        </a:rPr>
                        <a:t>, </a:t>
                      </a:r>
                      <a:r>
                        <a:rPr lang="en-GB" sz="2200" b="0" dirty="0" err="1">
                          <a:solidFill>
                            <a:schemeClr val="tx1"/>
                          </a:solidFill>
                        </a:rPr>
                        <a:t>particip</a:t>
                      </a:r>
                      <a:r>
                        <a:rPr lang="en-GB" sz="2200" b="1" dirty="0" err="1">
                          <a:solidFill>
                            <a:schemeClr val="tx1"/>
                          </a:solidFill>
                        </a:rPr>
                        <a:t>é</a:t>
                      </a:r>
                      <a:r>
                        <a:rPr lang="en-GB" sz="2200" b="1" dirty="0">
                          <a:solidFill>
                            <a:schemeClr val="tx1"/>
                          </a:solidFill>
                        </a:rPr>
                        <a:t> </a:t>
                      </a:r>
                      <a:r>
                        <a:rPr lang="en-GB" sz="2200" b="0" dirty="0" err="1">
                          <a:solidFill>
                            <a:schemeClr val="tx1"/>
                          </a:solidFill>
                        </a:rPr>
                        <a:t>en</a:t>
                      </a:r>
                      <a:r>
                        <a:rPr lang="en-GB" sz="2200" b="0" dirty="0">
                          <a:solidFill>
                            <a:schemeClr val="tx1"/>
                          </a:solidFill>
                        </a:rPr>
                        <a:t> / </a:t>
                      </a:r>
                      <a:r>
                        <a:rPr lang="en-GB" sz="2200" b="0" dirty="0" err="1">
                          <a:solidFill>
                            <a:schemeClr val="tx1"/>
                          </a:solidFill>
                        </a:rPr>
                        <a:t>disfrut</a:t>
                      </a:r>
                      <a:r>
                        <a:rPr lang="en-GB" sz="2200" b="1" dirty="0" err="1">
                          <a:solidFill>
                            <a:schemeClr val="tx1"/>
                          </a:solidFill>
                        </a:rPr>
                        <a:t>é</a:t>
                      </a:r>
                      <a:r>
                        <a:rPr lang="en-GB" sz="2200" b="1" dirty="0">
                          <a:solidFill>
                            <a:schemeClr val="tx1"/>
                          </a:solidFill>
                        </a:rPr>
                        <a:t> </a:t>
                      </a:r>
                      <a:r>
                        <a:rPr lang="en-GB" sz="2200" b="0" dirty="0">
                          <a:solidFill>
                            <a:schemeClr val="tx1"/>
                          </a:solidFill>
                        </a:rPr>
                        <a:t>las </a:t>
                      </a:r>
                      <a:r>
                        <a:rPr lang="en-GB" sz="2200" b="0" dirty="0" err="1">
                          <a:solidFill>
                            <a:schemeClr val="tx1"/>
                          </a:solidFill>
                        </a:rPr>
                        <a:t>Fallas</a:t>
                      </a:r>
                      <a:r>
                        <a:rPr lang="en-GB" sz="2200" b="0" dirty="0">
                          <a:solidFill>
                            <a:schemeClr val="tx1"/>
                          </a:solidFill>
                        </a:rPr>
                        <a:t> / Glastonbury.</a:t>
                      </a:r>
                      <a:endParaRPr lang="en-GB" sz="2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1113239230"/>
                  </a:ext>
                </a:extLst>
              </a:tr>
              <a:tr h="821663">
                <a:tc>
                  <a:txBody>
                    <a:bodyPr/>
                    <a:lstStyle/>
                    <a:p>
                      <a:r>
                        <a:rPr lang="en-GB" sz="2200" dirty="0">
                          <a:solidFill>
                            <a:schemeClr val="tx1"/>
                          </a:solidFill>
                        </a:rPr>
                        <a:t>5. </a:t>
                      </a:r>
                      <a:r>
                        <a:rPr lang="en-GB" sz="2200" b="0" dirty="0" err="1">
                          <a:solidFill>
                            <a:schemeClr val="tx1"/>
                          </a:solidFill>
                        </a:rPr>
                        <a:t>Sí</a:t>
                      </a:r>
                      <a:r>
                        <a:rPr lang="en-GB" sz="2200" b="0" dirty="0">
                          <a:solidFill>
                            <a:schemeClr val="tx1"/>
                          </a:solidFill>
                        </a:rPr>
                        <a:t>, </a:t>
                      </a:r>
                      <a:r>
                        <a:rPr lang="en-GB" sz="2200" b="0" dirty="0" err="1">
                          <a:solidFill>
                            <a:schemeClr val="tx1"/>
                          </a:solidFill>
                        </a:rPr>
                        <a:t>compr</a:t>
                      </a:r>
                      <a:r>
                        <a:rPr lang="en-GB" sz="2200" b="1" dirty="0" err="1">
                          <a:solidFill>
                            <a:schemeClr val="tx1"/>
                          </a:solidFill>
                        </a:rPr>
                        <a:t>é</a:t>
                      </a:r>
                      <a:r>
                        <a:rPr lang="en-GB" sz="2200" b="1" dirty="0">
                          <a:solidFill>
                            <a:schemeClr val="tx1"/>
                          </a:solidFill>
                        </a:rPr>
                        <a:t> / </a:t>
                      </a:r>
                      <a:r>
                        <a:rPr lang="en-GB" sz="2200" b="0" dirty="0">
                          <a:solidFill>
                            <a:schemeClr val="tx1"/>
                          </a:solidFill>
                        </a:rPr>
                        <a:t>no, no </a:t>
                      </a:r>
                      <a:r>
                        <a:rPr lang="en-GB" sz="2200" b="0" dirty="0" err="1">
                          <a:solidFill>
                            <a:schemeClr val="tx1"/>
                          </a:solidFill>
                        </a:rPr>
                        <a:t>encontr</a:t>
                      </a:r>
                      <a:r>
                        <a:rPr lang="en-GB" sz="2200" b="1" dirty="0" err="1">
                          <a:solidFill>
                            <a:schemeClr val="tx1"/>
                          </a:solidFill>
                        </a:rPr>
                        <a:t>é</a:t>
                      </a:r>
                      <a:r>
                        <a:rPr lang="en-GB" sz="2200" b="1" dirty="0">
                          <a:solidFill>
                            <a:schemeClr val="tx1"/>
                          </a:solidFill>
                        </a:rPr>
                        <a:t> </a:t>
                      </a:r>
                      <a:r>
                        <a:rPr lang="en-GB" sz="2200" b="0" dirty="0">
                          <a:solidFill>
                            <a:schemeClr val="tx1"/>
                          </a:solidFill>
                        </a:rPr>
                        <a:t>nada.</a:t>
                      </a:r>
                      <a:endParaRPr lang="en-GB" sz="2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837900580"/>
                  </a:ext>
                </a:extLst>
              </a:tr>
              <a:tr h="821663">
                <a:tc>
                  <a:txBody>
                    <a:bodyPr/>
                    <a:lstStyle/>
                    <a:p>
                      <a:r>
                        <a:rPr lang="en-GB" sz="2200" dirty="0">
                          <a:solidFill>
                            <a:schemeClr val="tx1"/>
                          </a:solidFill>
                        </a:rPr>
                        <a:t>6. </a:t>
                      </a:r>
                      <a:r>
                        <a:rPr lang="en-GB" sz="2200" b="0" dirty="0" err="1">
                          <a:solidFill>
                            <a:schemeClr val="tx1"/>
                          </a:solidFill>
                        </a:rPr>
                        <a:t>Sí</a:t>
                      </a:r>
                      <a:r>
                        <a:rPr lang="en-GB" sz="2200" b="0" dirty="0">
                          <a:solidFill>
                            <a:schemeClr val="tx1"/>
                          </a:solidFill>
                        </a:rPr>
                        <a:t>, </a:t>
                      </a:r>
                      <a:r>
                        <a:rPr lang="en-GB" sz="2200" dirty="0" err="1">
                          <a:solidFill>
                            <a:schemeClr val="tx1"/>
                          </a:solidFill>
                        </a:rPr>
                        <a:t>saqu</a:t>
                      </a:r>
                      <a:r>
                        <a:rPr lang="en-GB" sz="2200" b="1" dirty="0" err="1">
                          <a:solidFill>
                            <a:schemeClr val="tx1"/>
                          </a:solidFill>
                        </a:rPr>
                        <a:t>é</a:t>
                      </a:r>
                      <a:r>
                        <a:rPr lang="en-GB" sz="2200" b="1" dirty="0">
                          <a:solidFill>
                            <a:schemeClr val="tx1"/>
                          </a:solidFill>
                        </a:rPr>
                        <a:t> </a:t>
                      </a:r>
                      <a:r>
                        <a:rPr lang="en-GB" sz="2200" b="0" dirty="0" err="1">
                          <a:solidFill>
                            <a:schemeClr val="tx1"/>
                          </a:solidFill>
                        </a:rPr>
                        <a:t>muchas</a:t>
                      </a:r>
                      <a:r>
                        <a:rPr lang="en-GB" sz="2200" b="0" dirty="0">
                          <a:solidFill>
                            <a:schemeClr val="tx1"/>
                          </a:solidFill>
                        </a:rPr>
                        <a:t> </a:t>
                      </a:r>
                      <a:r>
                        <a:rPr lang="en-GB" sz="2200" b="0" dirty="0" err="1">
                          <a:solidFill>
                            <a:schemeClr val="tx1"/>
                          </a:solidFill>
                        </a:rPr>
                        <a:t>fotos</a:t>
                      </a:r>
                      <a:r>
                        <a:rPr lang="en-GB" sz="2200" b="1" dirty="0">
                          <a:solidFill>
                            <a:schemeClr val="tx1"/>
                          </a:solidFill>
                        </a:rPr>
                        <a:t>/ </a:t>
                      </a:r>
                      <a:r>
                        <a:rPr lang="en-GB" sz="2200" b="0" dirty="0" err="1">
                          <a:solidFill>
                            <a:schemeClr val="tx1"/>
                          </a:solidFill>
                        </a:rPr>
                        <a:t>encontr</a:t>
                      </a:r>
                      <a:r>
                        <a:rPr lang="en-GB" sz="2200" b="1" dirty="0" err="1">
                          <a:solidFill>
                            <a:schemeClr val="tx1"/>
                          </a:solidFill>
                        </a:rPr>
                        <a:t>é</a:t>
                      </a:r>
                      <a:r>
                        <a:rPr lang="en-GB" sz="2200" b="1" dirty="0">
                          <a:solidFill>
                            <a:schemeClr val="tx1"/>
                          </a:solidFill>
                        </a:rPr>
                        <a:t> </a:t>
                      </a:r>
                      <a:r>
                        <a:rPr lang="en-GB" sz="2200" b="0" dirty="0" err="1">
                          <a:solidFill>
                            <a:schemeClr val="tx1"/>
                          </a:solidFill>
                        </a:rPr>
                        <a:t>algunas</a:t>
                      </a:r>
                      <a:r>
                        <a:rPr lang="en-GB" sz="2200" b="0" dirty="0">
                          <a:solidFill>
                            <a:schemeClr val="tx1"/>
                          </a:solidFill>
                        </a:rPr>
                        <a:t> vistas </a:t>
                      </a:r>
                      <a:r>
                        <a:rPr lang="en-GB" sz="2200" b="0" dirty="0" err="1">
                          <a:solidFill>
                            <a:schemeClr val="tx1"/>
                          </a:solidFill>
                        </a:rPr>
                        <a:t>bonitas</a:t>
                      </a:r>
                      <a:endParaRPr lang="en-GB" sz="2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672505071"/>
                  </a:ext>
                </a:extLst>
              </a:tr>
            </a:tbl>
          </a:graphicData>
        </a:graphic>
      </p:graphicFrame>
      <p:sp>
        <p:nvSpPr>
          <p:cNvPr id="424" name="Google Shape;424;p15"/>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hablar</a:t>
            </a:r>
            <a:endParaRPr sz="2000" b="1" i="0" u="none" strike="noStrike" cap="none" dirty="0">
              <a:solidFill>
                <a:schemeClr val="lt1"/>
              </a:solidFill>
              <a:latin typeface="Century Gothic"/>
              <a:ea typeface="Century Gothic"/>
              <a:cs typeface="Century Gothic"/>
              <a:sym typeface="Century Gothic"/>
            </a:endParaRPr>
          </a:p>
        </p:txBody>
      </p:sp>
      <p:sp>
        <p:nvSpPr>
          <p:cNvPr id="4" name="Title 3">
            <a:extLst>
              <a:ext uri="{FF2B5EF4-FFF2-40B4-BE49-F238E27FC236}">
                <a16:creationId xmlns:a16="http://schemas.microsoft.com/office/drawing/2014/main" id="{E9648AE9-F431-4B25-A066-80E490185270}"/>
              </a:ext>
            </a:extLst>
          </p:cNvPr>
          <p:cNvSpPr>
            <a:spLocks noGrp="1"/>
          </p:cNvSpPr>
          <p:nvPr>
            <p:ph type="title"/>
          </p:nvPr>
        </p:nvSpPr>
        <p:spPr>
          <a:xfrm>
            <a:off x="-1" y="213557"/>
            <a:ext cx="4896301" cy="647577"/>
          </a:xfrm>
        </p:spPr>
        <p:txBody>
          <a:bodyPr/>
          <a:lstStyle/>
          <a:p>
            <a:r>
              <a:rPr lang="en-GB" dirty="0" err="1"/>
              <a:t>Habla</a:t>
            </a:r>
            <a:r>
              <a:rPr lang="en-GB" dirty="0"/>
              <a:t> con </a:t>
            </a:r>
            <a:r>
              <a:rPr lang="en-GB" dirty="0" err="1"/>
              <a:t>tu</a:t>
            </a:r>
            <a:r>
              <a:rPr lang="en-GB" dirty="0"/>
              <a:t> pareja</a:t>
            </a:r>
          </a:p>
        </p:txBody>
      </p:sp>
      <p:sp>
        <p:nvSpPr>
          <p:cNvPr id="33" name="Title 5">
            <a:extLst>
              <a:ext uri="{FF2B5EF4-FFF2-40B4-BE49-F238E27FC236}">
                <a16:creationId xmlns:a16="http://schemas.microsoft.com/office/drawing/2014/main" id="{045274A3-A94E-46CC-89EF-14B940C5F819}"/>
              </a:ext>
            </a:extLst>
          </p:cNvPr>
          <p:cNvSpPr txBox="1">
            <a:spLocks/>
          </p:cNvSpPr>
          <p:nvPr/>
        </p:nvSpPr>
        <p:spPr>
          <a:xfrm>
            <a:off x="-1" y="213557"/>
            <a:ext cx="8640418"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dirty="0" err="1"/>
              <a:t>Habla</a:t>
            </a:r>
            <a:r>
              <a:rPr lang="en-GB" dirty="0"/>
              <a:t> con </a:t>
            </a:r>
            <a:r>
              <a:rPr lang="en-GB" dirty="0" err="1"/>
              <a:t>tu</a:t>
            </a:r>
            <a:r>
              <a:rPr lang="en-GB" dirty="0"/>
              <a:t> pareja: las </a:t>
            </a:r>
            <a:r>
              <a:rPr lang="en-GB" dirty="0" err="1"/>
              <a:t>respuestas</a:t>
            </a:r>
            <a:endParaRPr lang="en-GB" dirty="0"/>
          </a:p>
        </p:txBody>
      </p:sp>
      <p:sp>
        <p:nvSpPr>
          <p:cNvPr id="17" name="Google Shape;335;p11">
            <a:extLst>
              <a:ext uri="{FF2B5EF4-FFF2-40B4-BE49-F238E27FC236}">
                <a16:creationId xmlns:a16="http://schemas.microsoft.com/office/drawing/2014/main" id="{0575E752-E481-45A9-8D2F-E52523E4C3FD}"/>
              </a:ext>
            </a:extLst>
          </p:cNvPr>
          <p:cNvSpPr txBox="1"/>
          <p:nvPr/>
        </p:nvSpPr>
        <p:spPr>
          <a:xfrm>
            <a:off x="172368" y="1572880"/>
            <a:ext cx="846804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s/he reserved / found a modern / comfortable hotel.</a:t>
            </a:r>
            <a:endParaRPr sz="2200" dirty="0">
              <a:solidFill>
                <a:schemeClr val="accent1"/>
              </a:solidFill>
            </a:endParaRPr>
          </a:p>
        </p:txBody>
      </p:sp>
      <p:sp>
        <p:nvSpPr>
          <p:cNvPr id="18" name="Google Shape;335;p11">
            <a:extLst>
              <a:ext uri="{FF2B5EF4-FFF2-40B4-BE49-F238E27FC236}">
                <a16:creationId xmlns:a16="http://schemas.microsoft.com/office/drawing/2014/main" id="{F990E970-3264-48AC-BDC5-B992AE0173E4}"/>
              </a:ext>
            </a:extLst>
          </p:cNvPr>
          <p:cNvSpPr txBox="1"/>
          <p:nvPr/>
        </p:nvSpPr>
        <p:spPr>
          <a:xfrm>
            <a:off x="172366" y="2391465"/>
            <a:ext cx="8943797"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chemeClr val="accent1"/>
                </a:solidFill>
                <a:latin typeface="Century Gothic"/>
                <a:ea typeface="Century Gothic"/>
                <a:cs typeface="Century Gothic"/>
                <a:sym typeface="Century Gothic"/>
              </a:rPr>
              <a:t>Yes, s/he had lunch / had paella / fish.</a:t>
            </a:r>
            <a:endParaRPr sz="2200" dirty="0">
              <a:solidFill>
                <a:schemeClr val="accent1"/>
              </a:solidFill>
            </a:endParaRPr>
          </a:p>
        </p:txBody>
      </p:sp>
      <p:sp>
        <p:nvSpPr>
          <p:cNvPr id="19" name="Google Shape;335;p11">
            <a:extLst>
              <a:ext uri="{FF2B5EF4-FFF2-40B4-BE49-F238E27FC236}">
                <a16:creationId xmlns:a16="http://schemas.microsoft.com/office/drawing/2014/main" id="{BD08C491-6738-48A2-A8F6-3B692F493CD1}"/>
              </a:ext>
            </a:extLst>
          </p:cNvPr>
          <p:cNvSpPr txBox="1"/>
          <p:nvPr/>
        </p:nvSpPr>
        <p:spPr>
          <a:xfrm>
            <a:off x="172367" y="3159176"/>
            <a:ext cx="959457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I enjoyed / </a:t>
            </a:r>
            <a:r>
              <a:rPr lang="en-GB" sz="2200" dirty="0">
                <a:solidFill>
                  <a:schemeClr val="accent1"/>
                </a:solidFill>
                <a:latin typeface="Century Gothic"/>
                <a:ea typeface="Century Gothic"/>
                <a:cs typeface="Century Gothic"/>
                <a:sym typeface="Century Gothic"/>
              </a:rPr>
              <a:t>visited the coast at the end of the trip / lots of times</a:t>
            </a:r>
            <a:r>
              <a:rPr lang="en-GB" sz="2200" b="0" i="0" u="none" strike="noStrike" cap="none" dirty="0">
                <a:solidFill>
                  <a:schemeClr val="accent1"/>
                </a:solidFill>
                <a:latin typeface="Century Gothic"/>
                <a:ea typeface="Century Gothic"/>
                <a:cs typeface="Century Gothic"/>
                <a:sym typeface="Century Gothic"/>
              </a:rPr>
              <a:t>.</a:t>
            </a:r>
            <a:endParaRPr sz="2200" dirty="0">
              <a:solidFill>
                <a:schemeClr val="accent1"/>
              </a:solidFill>
            </a:endParaRPr>
          </a:p>
        </p:txBody>
      </p:sp>
      <p:sp>
        <p:nvSpPr>
          <p:cNvPr id="29" name="Google Shape;335;p11">
            <a:extLst>
              <a:ext uri="{FF2B5EF4-FFF2-40B4-BE49-F238E27FC236}">
                <a16:creationId xmlns:a16="http://schemas.microsoft.com/office/drawing/2014/main" id="{EB5318F7-5001-492A-8A45-950203597169}"/>
              </a:ext>
            </a:extLst>
          </p:cNvPr>
          <p:cNvSpPr txBox="1"/>
          <p:nvPr/>
        </p:nvSpPr>
        <p:spPr>
          <a:xfrm>
            <a:off x="218661" y="4031587"/>
            <a:ext cx="820309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I participated in</a:t>
            </a:r>
            <a:r>
              <a:rPr lang="en-GB" sz="2200" dirty="0">
                <a:solidFill>
                  <a:schemeClr val="accent1"/>
                </a:solidFill>
                <a:latin typeface="Century Gothic"/>
                <a:ea typeface="Century Gothic"/>
                <a:cs typeface="Century Gothic"/>
                <a:sym typeface="Century Gothic"/>
              </a:rPr>
              <a:t>/ enjoyed the </a:t>
            </a:r>
            <a:r>
              <a:rPr lang="en-GB" sz="2200" dirty="0" err="1">
                <a:solidFill>
                  <a:schemeClr val="accent1"/>
                </a:solidFill>
                <a:latin typeface="Century Gothic"/>
                <a:ea typeface="Century Gothic"/>
                <a:cs typeface="Century Gothic"/>
                <a:sym typeface="Century Gothic"/>
              </a:rPr>
              <a:t>Fallas</a:t>
            </a:r>
            <a:r>
              <a:rPr lang="en-GB" sz="2200" dirty="0">
                <a:solidFill>
                  <a:schemeClr val="accent1"/>
                </a:solidFill>
                <a:latin typeface="Century Gothic"/>
                <a:ea typeface="Century Gothic"/>
                <a:cs typeface="Century Gothic"/>
                <a:sym typeface="Century Gothic"/>
              </a:rPr>
              <a:t> / Glastonbury</a:t>
            </a:r>
            <a:r>
              <a:rPr lang="en-GB" sz="2200" b="0" i="0" u="none" strike="noStrike" cap="none" dirty="0">
                <a:solidFill>
                  <a:schemeClr val="accent1"/>
                </a:solidFill>
                <a:latin typeface="Century Gothic"/>
                <a:ea typeface="Century Gothic"/>
                <a:cs typeface="Century Gothic"/>
                <a:sym typeface="Century Gothic"/>
              </a:rPr>
              <a:t>.</a:t>
            </a:r>
            <a:endParaRPr sz="2200" dirty="0">
              <a:solidFill>
                <a:schemeClr val="accent1"/>
              </a:solidFill>
            </a:endParaRPr>
          </a:p>
        </p:txBody>
      </p:sp>
      <p:sp>
        <p:nvSpPr>
          <p:cNvPr id="30" name="Google Shape;335;p11">
            <a:extLst>
              <a:ext uri="{FF2B5EF4-FFF2-40B4-BE49-F238E27FC236}">
                <a16:creationId xmlns:a16="http://schemas.microsoft.com/office/drawing/2014/main" id="{54F71AA3-5951-4AC9-BA89-6BC267F44F07}"/>
              </a:ext>
            </a:extLst>
          </p:cNvPr>
          <p:cNvSpPr txBox="1"/>
          <p:nvPr/>
        </p:nvSpPr>
        <p:spPr>
          <a:xfrm>
            <a:off x="172368" y="4872815"/>
            <a:ext cx="820309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I bought a t-shirt / no, I didn’t find anything.</a:t>
            </a:r>
            <a:endParaRPr sz="2200" dirty="0">
              <a:solidFill>
                <a:schemeClr val="accent1"/>
              </a:solidFill>
            </a:endParaRPr>
          </a:p>
        </p:txBody>
      </p:sp>
      <p:sp>
        <p:nvSpPr>
          <p:cNvPr id="31" name="Google Shape;335;p11">
            <a:extLst>
              <a:ext uri="{FF2B5EF4-FFF2-40B4-BE49-F238E27FC236}">
                <a16:creationId xmlns:a16="http://schemas.microsoft.com/office/drawing/2014/main" id="{4F6335E9-3D82-48C7-9AE4-B1CF7C02EBCE}"/>
              </a:ext>
            </a:extLst>
          </p:cNvPr>
          <p:cNvSpPr txBox="1"/>
          <p:nvPr/>
        </p:nvSpPr>
        <p:spPr>
          <a:xfrm>
            <a:off x="172368" y="5697129"/>
            <a:ext cx="820309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I took lots of photos / I found some pretty views.</a:t>
            </a:r>
            <a:endParaRPr sz="2200" dirty="0">
              <a:solidFill>
                <a:schemeClr val="accent1"/>
              </a:solidFill>
            </a:endParaRPr>
          </a:p>
        </p:txBody>
      </p:sp>
    </p:spTree>
    <p:extLst>
      <p:ext uri="{BB962C8B-B14F-4D97-AF65-F5344CB8AC3E}">
        <p14:creationId xmlns:p14="http://schemas.microsoft.com/office/powerpoint/2010/main" val="9220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9" grpId="0"/>
      <p:bldP spid="30" grpId="0"/>
      <p:bldP spid="3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569EB3-E02F-8BD1-52F8-EFD398807DC8}"/>
              </a:ext>
            </a:extLst>
          </p:cNvPr>
          <p:cNvSpPr>
            <a:spLocks noGrp="1"/>
          </p:cNvSpPr>
          <p:nvPr>
            <p:ph type="title"/>
          </p:nvPr>
        </p:nvSpPr>
        <p:spPr/>
        <p:txBody>
          <a:bodyPr/>
          <a:lstStyle/>
          <a:p>
            <a:r>
              <a:rPr lang="en-ES" dirty="0"/>
              <a:t>Deberes</a:t>
            </a:r>
          </a:p>
        </p:txBody>
      </p:sp>
      <p:sp>
        <p:nvSpPr>
          <p:cNvPr id="2" name="TextBox 1">
            <a:extLst>
              <a:ext uri="{FF2B5EF4-FFF2-40B4-BE49-F238E27FC236}">
                <a16:creationId xmlns:a16="http://schemas.microsoft.com/office/drawing/2014/main" id="{181034B7-AC7B-6261-A880-2C2370654B56}"/>
              </a:ext>
            </a:extLst>
          </p:cNvPr>
          <p:cNvSpPr txBox="1"/>
          <p:nvPr/>
        </p:nvSpPr>
        <p:spPr>
          <a:xfrm>
            <a:off x="261258" y="1279600"/>
            <a:ext cx="3127779" cy="523220"/>
          </a:xfrm>
          <a:prstGeom prst="rect">
            <a:avLst/>
          </a:prstGeom>
          <a:noFill/>
        </p:spPr>
        <p:txBody>
          <a:bodyPr wrap="none" rtlCol="0">
            <a:spAutoFit/>
          </a:bodyPr>
          <a:lstStyle/>
          <a:p>
            <a:r>
              <a:rPr lang="en-ES" sz="2800" b="1" dirty="0"/>
              <a:t>New Vocabulary</a:t>
            </a:r>
          </a:p>
        </p:txBody>
      </p:sp>
      <p:sp>
        <p:nvSpPr>
          <p:cNvPr id="3" name="TextBox 2">
            <a:extLst>
              <a:ext uri="{FF2B5EF4-FFF2-40B4-BE49-F238E27FC236}">
                <a16:creationId xmlns:a16="http://schemas.microsoft.com/office/drawing/2014/main" id="{3FCBF272-A6E1-59E4-C56D-C6736D15BC83}"/>
              </a:ext>
            </a:extLst>
          </p:cNvPr>
          <p:cNvSpPr txBox="1"/>
          <p:nvPr/>
        </p:nvSpPr>
        <p:spPr>
          <a:xfrm>
            <a:off x="2903340" y="2221286"/>
            <a:ext cx="2172390" cy="523220"/>
          </a:xfrm>
          <a:prstGeom prst="rect">
            <a:avLst/>
          </a:prstGeom>
          <a:noFill/>
        </p:spPr>
        <p:txBody>
          <a:bodyPr wrap="none" rtlCol="0">
            <a:spAutoFit/>
          </a:bodyPr>
          <a:lstStyle/>
          <a:p>
            <a:r>
              <a:rPr lang="en-ES" sz="2800" b="1" dirty="0"/>
              <a:t>Foundation</a:t>
            </a:r>
          </a:p>
        </p:txBody>
      </p:sp>
      <p:sp>
        <p:nvSpPr>
          <p:cNvPr id="5" name="TextBox 4">
            <a:extLst>
              <a:ext uri="{FF2B5EF4-FFF2-40B4-BE49-F238E27FC236}">
                <a16:creationId xmlns:a16="http://schemas.microsoft.com/office/drawing/2014/main" id="{0135A59D-A569-6788-4189-009715E9FB02}"/>
              </a:ext>
            </a:extLst>
          </p:cNvPr>
          <p:cNvSpPr txBox="1"/>
          <p:nvPr/>
        </p:nvSpPr>
        <p:spPr>
          <a:xfrm>
            <a:off x="7688480" y="2221286"/>
            <a:ext cx="1305165" cy="523220"/>
          </a:xfrm>
          <a:prstGeom prst="rect">
            <a:avLst/>
          </a:prstGeom>
          <a:noFill/>
        </p:spPr>
        <p:txBody>
          <a:bodyPr wrap="none" rtlCol="0">
            <a:spAutoFit/>
          </a:bodyPr>
          <a:lstStyle/>
          <a:p>
            <a:r>
              <a:rPr lang="en-ES" sz="2800" b="1" dirty="0"/>
              <a:t>Higher</a:t>
            </a:r>
          </a:p>
        </p:txBody>
      </p:sp>
      <p:pic>
        <p:nvPicPr>
          <p:cNvPr id="7" name="Picture 6">
            <a:extLst>
              <a:ext uri="{FF2B5EF4-FFF2-40B4-BE49-F238E27FC236}">
                <a16:creationId xmlns:a16="http://schemas.microsoft.com/office/drawing/2014/main" id="{8B633AD9-485A-4AE6-80A3-33525685B191}"/>
              </a:ext>
            </a:extLst>
          </p:cNvPr>
          <p:cNvPicPr>
            <a:picLocks noChangeAspect="1"/>
          </p:cNvPicPr>
          <p:nvPr/>
        </p:nvPicPr>
        <p:blipFill>
          <a:blip r:embed="rId3"/>
          <a:stretch>
            <a:fillRect/>
          </a:stretch>
        </p:blipFill>
        <p:spPr>
          <a:xfrm>
            <a:off x="2903340" y="2754520"/>
            <a:ext cx="2014057" cy="2014057"/>
          </a:xfrm>
          <a:prstGeom prst="rect">
            <a:avLst/>
          </a:prstGeom>
        </p:spPr>
      </p:pic>
      <p:pic>
        <p:nvPicPr>
          <p:cNvPr id="8" name="Picture 7">
            <a:extLst>
              <a:ext uri="{FF2B5EF4-FFF2-40B4-BE49-F238E27FC236}">
                <a16:creationId xmlns:a16="http://schemas.microsoft.com/office/drawing/2014/main" id="{1E9579EF-270D-411E-B4FC-91AFF4BE3E01}"/>
              </a:ext>
            </a:extLst>
          </p:cNvPr>
          <p:cNvPicPr>
            <a:picLocks noChangeAspect="1"/>
          </p:cNvPicPr>
          <p:nvPr/>
        </p:nvPicPr>
        <p:blipFill>
          <a:blip r:embed="rId4"/>
          <a:stretch>
            <a:fillRect/>
          </a:stretch>
        </p:blipFill>
        <p:spPr>
          <a:xfrm>
            <a:off x="7274605" y="2803062"/>
            <a:ext cx="2014058" cy="2014058"/>
          </a:xfrm>
          <a:prstGeom prst="rect">
            <a:avLst/>
          </a:prstGeom>
        </p:spPr>
      </p:pic>
    </p:spTree>
    <p:extLst>
      <p:ext uri="{BB962C8B-B14F-4D97-AF65-F5344CB8AC3E}">
        <p14:creationId xmlns:p14="http://schemas.microsoft.com/office/powerpoint/2010/main" val="272256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10">
            <a:extLst>
              <a:ext uri="{FF2B5EF4-FFF2-40B4-BE49-F238E27FC236}">
                <a16:creationId xmlns:a16="http://schemas.microsoft.com/office/drawing/2014/main" id="{6AA0189A-2E9D-9449-80D3-9711E5F30FF1}"/>
              </a:ext>
            </a:extLst>
          </p:cNvPr>
          <p:cNvSpPr/>
          <p:nvPr/>
        </p:nvSpPr>
        <p:spPr>
          <a:xfrm>
            <a:off x="289002" y="2638680"/>
            <a:ext cx="4532010" cy="492443"/>
          </a:xfrm>
          <a:prstGeom prst="rect">
            <a:avLst/>
          </a:prstGeom>
        </p:spPr>
        <p:txBody>
          <a:bodyPr wrap="none">
            <a:spAutoFit/>
          </a:bodyPr>
          <a:lstStyle/>
          <a:p>
            <a:r>
              <a:rPr lang="en-GB" sz="2600" dirty="0">
                <a:latin typeface="Century Gothic" panose="020B0502020202020204" pitchFamily="34" charset="0"/>
              </a:rPr>
              <a:t>I participated = __________.</a:t>
            </a:r>
            <a:endParaRPr lang="en-GB" sz="2600" dirty="0"/>
          </a:p>
        </p:txBody>
      </p:sp>
      <p:sp>
        <p:nvSpPr>
          <p:cNvPr id="11" name="Rectangle 10"/>
          <p:cNvSpPr/>
          <p:nvPr/>
        </p:nvSpPr>
        <p:spPr>
          <a:xfrm>
            <a:off x="257334" y="4205492"/>
            <a:ext cx="4216219" cy="492443"/>
          </a:xfrm>
          <a:prstGeom prst="rect">
            <a:avLst/>
          </a:prstGeom>
        </p:spPr>
        <p:txBody>
          <a:bodyPr wrap="none">
            <a:spAutoFit/>
          </a:bodyPr>
          <a:lstStyle/>
          <a:p>
            <a:r>
              <a:rPr lang="en-GB" sz="2600" dirty="0">
                <a:latin typeface="Century Gothic" panose="020B0502020202020204" pitchFamily="34" charset="0"/>
              </a:rPr>
              <a:t>You took out = _________.</a:t>
            </a:r>
            <a:endParaRPr lang="en-GB" sz="2600" dirty="0"/>
          </a:p>
        </p:txBody>
      </p:sp>
      <p:sp>
        <p:nvSpPr>
          <p:cNvPr id="13" name="Rectangle 12"/>
          <p:cNvSpPr/>
          <p:nvPr/>
        </p:nvSpPr>
        <p:spPr>
          <a:xfrm>
            <a:off x="5071756" y="4214354"/>
            <a:ext cx="4730782" cy="492443"/>
          </a:xfrm>
          <a:prstGeom prst="rect">
            <a:avLst/>
          </a:prstGeom>
        </p:spPr>
        <p:txBody>
          <a:bodyPr wrap="none">
            <a:spAutoFit/>
          </a:bodyPr>
          <a:lstStyle/>
          <a:p>
            <a:r>
              <a:rPr lang="en-GB" sz="2600" dirty="0">
                <a:latin typeface="Century Gothic" panose="020B0502020202020204" pitchFamily="34" charset="0"/>
              </a:rPr>
              <a:t>You bought = _____________.</a:t>
            </a:r>
            <a:endParaRPr lang="en-GB" sz="2600" dirty="0"/>
          </a:p>
        </p:txBody>
      </p:sp>
      <p:sp>
        <p:nvSpPr>
          <p:cNvPr id="31" name="Rectangle 12">
            <a:extLst>
              <a:ext uri="{FF2B5EF4-FFF2-40B4-BE49-F238E27FC236}">
                <a16:creationId xmlns:a16="http://schemas.microsoft.com/office/drawing/2014/main" id="{ABDCA0DA-CD54-6046-82ED-2383C3A0901C}"/>
              </a:ext>
            </a:extLst>
          </p:cNvPr>
          <p:cNvSpPr/>
          <p:nvPr/>
        </p:nvSpPr>
        <p:spPr>
          <a:xfrm>
            <a:off x="5115190" y="2592874"/>
            <a:ext cx="3421129" cy="492443"/>
          </a:xfrm>
          <a:prstGeom prst="rect">
            <a:avLst/>
          </a:prstGeom>
        </p:spPr>
        <p:txBody>
          <a:bodyPr wrap="none">
            <a:spAutoFit/>
          </a:bodyPr>
          <a:lstStyle/>
          <a:p>
            <a:r>
              <a:rPr lang="en-GB" sz="2600" dirty="0">
                <a:latin typeface="Century Gothic" panose="020B0502020202020204" pitchFamily="34" charset="0"/>
              </a:rPr>
              <a:t>I travelled = _______.</a:t>
            </a:r>
            <a:endParaRPr lang="en-GB" sz="2600" dirty="0"/>
          </a:p>
        </p:txBody>
      </p:sp>
      <p:sp>
        <p:nvSpPr>
          <p:cNvPr id="34" name="Rectangle 10">
            <a:extLst>
              <a:ext uri="{FF2B5EF4-FFF2-40B4-BE49-F238E27FC236}">
                <a16:creationId xmlns:a16="http://schemas.microsoft.com/office/drawing/2014/main" id="{80B914D3-88E4-1246-BCE5-D9C6F20E6286}"/>
              </a:ext>
            </a:extLst>
          </p:cNvPr>
          <p:cNvSpPr/>
          <p:nvPr/>
        </p:nvSpPr>
        <p:spPr>
          <a:xfrm>
            <a:off x="257334" y="5790928"/>
            <a:ext cx="4814422" cy="492443"/>
          </a:xfrm>
          <a:prstGeom prst="rect">
            <a:avLst/>
          </a:prstGeom>
        </p:spPr>
        <p:txBody>
          <a:bodyPr wrap="square">
            <a:spAutoFit/>
          </a:bodyPr>
          <a:lstStyle/>
          <a:p>
            <a:r>
              <a:rPr lang="en-GB" sz="2600" dirty="0">
                <a:latin typeface="Century Gothic" panose="020B0502020202020204" pitchFamily="34" charset="0"/>
              </a:rPr>
              <a:t>S/he </a:t>
            </a:r>
            <a:r>
              <a:rPr lang="en-GB" sz="2600" b="1" dirty="0">
                <a:latin typeface="Century Gothic" panose="020B0502020202020204" pitchFamily="34" charset="0"/>
              </a:rPr>
              <a:t>or </a:t>
            </a:r>
            <a:r>
              <a:rPr lang="en-GB" sz="2600" dirty="0">
                <a:latin typeface="Century Gothic" panose="020B0502020202020204" pitchFamily="34" charset="0"/>
              </a:rPr>
              <a:t>it visited= ________.</a:t>
            </a:r>
            <a:endParaRPr lang="en-GB" sz="2600" dirty="0"/>
          </a:p>
        </p:txBody>
      </p:sp>
      <p:sp>
        <p:nvSpPr>
          <p:cNvPr id="36" name="Rectangle 12">
            <a:extLst>
              <a:ext uri="{FF2B5EF4-FFF2-40B4-BE49-F238E27FC236}">
                <a16:creationId xmlns:a16="http://schemas.microsoft.com/office/drawing/2014/main" id="{F51035FD-53ED-3A4E-A341-A988FF31803C}"/>
              </a:ext>
            </a:extLst>
          </p:cNvPr>
          <p:cNvSpPr/>
          <p:nvPr/>
        </p:nvSpPr>
        <p:spPr>
          <a:xfrm>
            <a:off x="4958292" y="5790928"/>
            <a:ext cx="6705711" cy="492443"/>
          </a:xfrm>
          <a:prstGeom prst="rect">
            <a:avLst/>
          </a:prstGeom>
        </p:spPr>
        <p:txBody>
          <a:bodyPr wrap="square">
            <a:spAutoFit/>
          </a:bodyPr>
          <a:lstStyle/>
          <a:p>
            <a:r>
              <a:rPr lang="en-GB" sz="2600" dirty="0">
                <a:latin typeface="Century Gothic" panose="020B0502020202020204" pitchFamily="34" charset="0"/>
              </a:rPr>
              <a:t>S/he </a:t>
            </a:r>
            <a:r>
              <a:rPr lang="en-GB" sz="2600" b="1" dirty="0">
                <a:latin typeface="Century Gothic" panose="020B0502020202020204" pitchFamily="34" charset="0"/>
              </a:rPr>
              <a:t>or </a:t>
            </a:r>
            <a:r>
              <a:rPr lang="en-GB" sz="2600" dirty="0">
                <a:latin typeface="Century Gothic" panose="020B0502020202020204" pitchFamily="34" charset="0"/>
              </a:rPr>
              <a:t>it passed, spent (time) = _____.</a:t>
            </a:r>
            <a:endParaRPr lang="en-GB" sz="2600" dirty="0"/>
          </a:p>
        </p:txBody>
      </p:sp>
      <p:sp>
        <p:nvSpPr>
          <p:cNvPr id="2" name="Title 1"/>
          <p:cNvSpPr>
            <a:spLocks noGrp="1"/>
          </p:cNvSpPr>
          <p:nvPr>
            <p:ph type="title"/>
          </p:nvPr>
        </p:nvSpPr>
        <p:spPr>
          <a:xfrm>
            <a:off x="0" y="213557"/>
            <a:ext cx="7627716" cy="647577"/>
          </a:xfrm>
        </p:spPr>
        <p:txBody>
          <a:bodyPr>
            <a:normAutofit/>
          </a:bodyPr>
          <a:lstStyle/>
          <a:p>
            <a:r>
              <a:rPr lang="en-GB" sz="2400" b="1" dirty="0"/>
              <a:t>Talking about things completed in the past</a:t>
            </a:r>
          </a:p>
        </p:txBody>
      </p:sp>
      <p:sp>
        <p:nvSpPr>
          <p:cNvPr id="8" name="TextBox 7"/>
          <p:cNvSpPr txBox="1"/>
          <p:nvPr/>
        </p:nvSpPr>
        <p:spPr>
          <a:xfrm>
            <a:off x="200093" y="1622426"/>
            <a:ext cx="11425990"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Remember that</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to mean ‘</a:t>
            </a:r>
            <a:r>
              <a:rPr kumimoji="0" lang="en-GB" sz="2600" b="1" i="0" u="none" strike="noStrike" kern="1200" cap="none" spc="0" normalizeH="0" noProof="0" dirty="0">
                <a:ln>
                  <a:noFill/>
                </a:ln>
                <a:effectLst/>
                <a:uLnTx/>
                <a:uFillTx/>
                <a:latin typeface="Century Gothic" panose="020B0502020202020204" pitchFamily="34" charset="0"/>
                <a:ea typeface="+mn-ea"/>
                <a:cs typeface="+mn-cs"/>
              </a:rPr>
              <a:t>I</a:t>
            </a:r>
            <a:r>
              <a:rPr kumimoji="0" lang="en-GB" sz="2600" i="0" u="none" strike="noStrike" kern="1200" cap="none" spc="0" normalizeH="0" noProof="0" dirty="0">
                <a:ln>
                  <a:noFill/>
                </a:ln>
                <a:effectLst/>
                <a:uLnTx/>
                <a:uFillTx/>
                <a:latin typeface="Century Gothic" panose="020B0502020202020204" pitchFamily="34" charset="0"/>
                <a:ea typeface="+mn-ea"/>
                <a:cs typeface="+mn-cs"/>
              </a:rPr>
              <a:t>’ for a </a:t>
            </a:r>
            <a:r>
              <a:rPr kumimoji="0" lang="en-GB" sz="2600" i="1" u="none" strike="noStrike" kern="1200" cap="none" spc="0" normalizeH="0" noProof="0" dirty="0">
                <a:ln>
                  <a:noFill/>
                </a:ln>
                <a:effectLst/>
                <a:uLnTx/>
                <a:uFillTx/>
                <a:latin typeface="Century Gothic" panose="020B0502020202020204" pitchFamily="34" charset="0"/>
                <a:ea typeface="+mn-ea"/>
                <a:cs typeface="+mn-cs"/>
              </a:rPr>
              <a:t>completed action in the past</a:t>
            </a:r>
            <a:r>
              <a:rPr kumimoji="0" lang="en-GB" sz="2600" i="0" u="none" strike="noStrike" kern="1200" cap="none" spc="0" normalizeH="0" noProof="0" dirty="0">
                <a:ln>
                  <a:noFill/>
                </a:ln>
                <a:effectLst/>
                <a:uLnTx/>
                <a:uFillTx/>
                <a:latin typeface="Century Gothic" panose="020B0502020202020204" pitchFamily="34" charset="0"/>
                <a:ea typeface="+mn-ea"/>
                <a:cs typeface="+mn-cs"/>
              </a:rPr>
              <a:t>, remove –ar and add </a:t>
            </a:r>
            <a:r>
              <a:rPr lang="en-GB" sz="2600" dirty="0">
                <a:latin typeface="Century Gothic" panose="020B0502020202020204" pitchFamily="34" charset="0"/>
              </a:rPr>
              <a:t>_____.</a:t>
            </a:r>
            <a:endParaRPr kumimoji="0" lang="en-GB" sz="2600" b="0" i="0" u="none" strike="noStrike" kern="1200" cap="none" spc="0" normalizeH="0" baseline="0" noProof="0" dirty="0">
              <a:ln>
                <a:noFill/>
              </a:ln>
              <a:effectLst/>
              <a:uLnTx/>
              <a:uFillTx/>
              <a:latin typeface="Tw Cen MT" panose="020B0602020104020603"/>
            </a:endParaRPr>
          </a:p>
        </p:txBody>
      </p:sp>
      <p:sp>
        <p:nvSpPr>
          <p:cNvPr id="9" name="TextBox 8"/>
          <p:cNvSpPr txBox="1"/>
          <p:nvPr/>
        </p:nvSpPr>
        <p:spPr>
          <a:xfrm>
            <a:off x="238013" y="3242151"/>
            <a:ext cx="10690479"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To mean ‘</a:t>
            </a:r>
            <a:r>
              <a:rPr lang="en-GB" sz="2600" b="1" dirty="0">
                <a:latin typeface="Century Gothic" panose="020B0502020202020204" pitchFamily="34" charset="0"/>
              </a:rPr>
              <a:t>you</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a:t>
            </a:r>
            <a:r>
              <a:rPr lang="en-GB" sz="2600" dirty="0">
                <a:latin typeface="Century Gothic" panose="020B0502020202020204" pitchFamily="34" charset="0"/>
              </a:rPr>
              <a:t>for a completed action in the past</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remove –</a:t>
            </a:r>
            <a:r>
              <a:rPr lang="en-GB" sz="2600" dirty="0">
                <a:latin typeface="Century Gothic" panose="020B0502020202020204" pitchFamily="34" charset="0"/>
              </a:rPr>
              <a:t>ar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and add </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______.</a:t>
            </a:r>
          </a:p>
        </p:txBody>
      </p:sp>
      <p:sp>
        <p:nvSpPr>
          <p:cNvPr id="3" name="Rectangle 2"/>
          <p:cNvSpPr/>
          <p:nvPr/>
        </p:nvSpPr>
        <p:spPr>
          <a:xfrm>
            <a:off x="1811733" y="3636273"/>
            <a:ext cx="1031051" cy="492443"/>
          </a:xfrm>
          <a:prstGeom prst="rect">
            <a:avLst/>
          </a:prstGeom>
        </p:spPr>
        <p:txBody>
          <a:bodyPr wrap="none">
            <a:spAutoFit/>
          </a:bodyPr>
          <a:lstStyle/>
          <a:p>
            <a:r>
              <a:rPr lang="en-GB" sz="2600" b="1" dirty="0">
                <a:solidFill>
                  <a:srgbClr val="AE1518"/>
                </a:solidFill>
                <a:latin typeface="Century Gothic" panose="020B0502020202020204" pitchFamily="34" charset="0"/>
              </a:rPr>
              <a:t>–</a:t>
            </a:r>
            <a:r>
              <a:rPr lang="en-GB" sz="2600" b="1" dirty="0" err="1">
                <a:solidFill>
                  <a:srgbClr val="AE1518"/>
                </a:solidFill>
                <a:latin typeface="Century Gothic" panose="020B0502020202020204" pitchFamily="34" charset="0"/>
              </a:rPr>
              <a:t>aste</a:t>
            </a:r>
            <a:endParaRPr lang="en-GB" sz="2600" dirty="0">
              <a:solidFill>
                <a:srgbClr val="AE1518"/>
              </a:solidFill>
            </a:endParaRPr>
          </a:p>
        </p:txBody>
      </p:sp>
      <p:sp>
        <p:nvSpPr>
          <p:cNvPr id="10" name="TextBox 9"/>
          <p:cNvSpPr txBox="1"/>
          <p:nvPr/>
        </p:nvSpPr>
        <p:spPr>
          <a:xfrm>
            <a:off x="2777488" y="4166467"/>
            <a:ext cx="160864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Sac</a:t>
            </a:r>
            <a:r>
              <a:rPr lang="en-GB" sz="2600" b="1" dirty="0" err="1">
                <a:solidFill>
                  <a:srgbClr val="AE1518"/>
                </a:solidFill>
                <a:latin typeface="Century Gothic" panose="020B0502020202020204" pitchFamily="34" charset="0"/>
              </a:rPr>
              <a:t>aste</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12" name="TextBox 11"/>
          <p:cNvSpPr txBox="1"/>
          <p:nvPr/>
        </p:nvSpPr>
        <p:spPr>
          <a:xfrm>
            <a:off x="7538131" y="4195738"/>
            <a:ext cx="230839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Compr</a:t>
            </a:r>
            <a:r>
              <a:rPr lang="en-GB" sz="2600" b="1" dirty="0" err="1">
                <a:solidFill>
                  <a:srgbClr val="AE1518"/>
                </a:solidFill>
                <a:latin typeface="Century Gothic" panose="020B0502020202020204" pitchFamily="34" charset="0"/>
              </a:rPr>
              <a:t>aste</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14" name="TextBox 13"/>
          <p:cNvSpPr txBox="1"/>
          <p:nvPr/>
        </p:nvSpPr>
        <p:spPr>
          <a:xfrm>
            <a:off x="239870" y="4841691"/>
            <a:ext cx="11747971"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s/he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or</a:t>
            </a:r>
            <a:r>
              <a:rPr lang="en-GB" sz="2600" dirty="0">
                <a:latin typeface="Century Gothic" panose="020B0502020202020204" pitchFamily="34" charset="0"/>
              </a:rPr>
              <a:t> ‘</a:t>
            </a:r>
            <a:r>
              <a:rPr lang="en-GB" sz="2600" b="1" dirty="0">
                <a:latin typeface="Century Gothic" panose="020B0502020202020204" pitchFamily="34" charset="0"/>
              </a:rPr>
              <a:t>it</a:t>
            </a:r>
            <a:r>
              <a:rPr lang="en-GB" sz="2600" dirty="0">
                <a:latin typeface="Century Gothic" panose="020B0502020202020204" pitchFamily="34" charset="0"/>
              </a:rPr>
              <a:t>’ for a completed action in the past,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remove –</a:t>
            </a:r>
            <a:r>
              <a:rPr lang="en-GB" sz="2600" dirty="0">
                <a:latin typeface="Century Gothic" panose="020B0502020202020204" pitchFamily="34" charset="0"/>
              </a:rPr>
              <a:t>a</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 and</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a:t>
            </a:r>
            <a:r>
              <a:rPr lang="en-GB" sz="2600" dirty="0">
                <a:latin typeface="Century Gothic" panose="020B0502020202020204" pitchFamily="34" charset="0"/>
              </a:rPr>
              <a:t>add _____.</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
        <p:nvSpPr>
          <p:cNvPr id="27" name="Rectangle 2">
            <a:extLst>
              <a:ext uri="{FF2B5EF4-FFF2-40B4-BE49-F238E27FC236}">
                <a16:creationId xmlns:a16="http://schemas.microsoft.com/office/drawing/2014/main" id="{8FCF5371-D0E4-3B46-B6B5-8005B4D502A7}"/>
              </a:ext>
            </a:extLst>
          </p:cNvPr>
          <p:cNvSpPr/>
          <p:nvPr/>
        </p:nvSpPr>
        <p:spPr>
          <a:xfrm>
            <a:off x="3821558" y="2010786"/>
            <a:ext cx="564578" cy="492443"/>
          </a:xfrm>
          <a:prstGeom prst="rect">
            <a:avLst/>
          </a:prstGeom>
        </p:spPr>
        <p:txBody>
          <a:bodyPr wrap="none">
            <a:spAutoFit/>
          </a:bodyPr>
          <a:lstStyle/>
          <a:p>
            <a:r>
              <a:rPr lang="en-GB" sz="2600" b="1" dirty="0">
                <a:solidFill>
                  <a:srgbClr val="AE1518"/>
                </a:solidFill>
                <a:latin typeface="Century Gothic" panose="020B0502020202020204" pitchFamily="34" charset="0"/>
              </a:rPr>
              <a:t>–é</a:t>
            </a:r>
            <a:endParaRPr lang="en-GB" sz="2600" dirty="0">
              <a:solidFill>
                <a:srgbClr val="AE1518"/>
              </a:solidFill>
            </a:endParaRPr>
          </a:p>
        </p:txBody>
      </p:sp>
      <p:sp>
        <p:nvSpPr>
          <p:cNvPr id="28" name="TextBox 9">
            <a:extLst>
              <a:ext uri="{FF2B5EF4-FFF2-40B4-BE49-F238E27FC236}">
                <a16:creationId xmlns:a16="http://schemas.microsoft.com/office/drawing/2014/main" id="{B232BCBF-0B1A-A14A-8435-BF1F7D80ED63}"/>
              </a:ext>
            </a:extLst>
          </p:cNvPr>
          <p:cNvSpPr txBox="1"/>
          <p:nvPr/>
        </p:nvSpPr>
        <p:spPr>
          <a:xfrm>
            <a:off x="2946263" y="2619656"/>
            <a:ext cx="175058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Particip</a:t>
            </a:r>
            <a:r>
              <a:rPr lang="en-GB" sz="2600" b="1" dirty="0" err="1">
                <a:solidFill>
                  <a:srgbClr val="AE1518"/>
                </a:solidFill>
                <a:latin typeface="Century Gothic" panose="020B0502020202020204" pitchFamily="34" charset="0"/>
              </a:rPr>
              <a:t>é</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30" name="TextBox 11">
            <a:extLst>
              <a:ext uri="{FF2B5EF4-FFF2-40B4-BE49-F238E27FC236}">
                <a16:creationId xmlns:a16="http://schemas.microsoft.com/office/drawing/2014/main" id="{9B7DBD0E-4C22-C34E-B405-767AAFC472DF}"/>
              </a:ext>
            </a:extLst>
          </p:cNvPr>
          <p:cNvSpPr txBox="1"/>
          <p:nvPr/>
        </p:nvSpPr>
        <p:spPr>
          <a:xfrm>
            <a:off x="7219927" y="2556132"/>
            <a:ext cx="123394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Viaj</a:t>
            </a:r>
            <a:r>
              <a:rPr lang="en-GB" sz="2600" b="1" dirty="0" err="1">
                <a:solidFill>
                  <a:srgbClr val="AE1518"/>
                </a:solidFill>
                <a:latin typeface="Century Gothic" panose="020B0502020202020204" pitchFamily="34" charset="0"/>
              </a:rPr>
              <a:t>é</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32" name="Rectangle 2">
            <a:extLst>
              <a:ext uri="{FF2B5EF4-FFF2-40B4-BE49-F238E27FC236}">
                <a16:creationId xmlns:a16="http://schemas.microsoft.com/office/drawing/2014/main" id="{09F9FFA1-973F-804C-8696-BFFDB191E4BB}"/>
              </a:ext>
            </a:extLst>
          </p:cNvPr>
          <p:cNvSpPr/>
          <p:nvPr/>
        </p:nvSpPr>
        <p:spPr>
          <a:xfrm>
            <a:off x="1981968" y="5241800"/>
            <a:ext cx="564578" cy="492443"/>
          </a:xfrm>
          <a:prstGeom prst="rect">
            <a:avLst/>
          </a:prstGeom>
        </p:spPr>
        <p:txBody>
          <a:bodyPr wrap="none">
            <a:spAutoFit/>
          </a:bodyPr>
          <a:lstStyle/>
          <a:p>
            <a:r>
              <a:rPr lang="en-GB" sz="2600" b="1" dirty="0">
                <a:solidFill>
                  <a:srgbClr val="AE1518"/>
                </a:solidFill>
                <a:latin typeface="Century Gothic" panose="020B0502020202020204" pitchFamily="34" charset="0"/>
              </a:rPr>
              <a:t>–</a:t>
            </a:r>
            <a:r>
              <a:rPr lang="en-GB" sz="2600" b="1" dirty="0" err="1">
                <a:solidFill>
                  <a:srgbClr val="AE1518"/>
                </a:solidFill>
                <a:latin typeface="Century Gothic" panose="020B0502020202020204" pitchFamily="34" charset="0"/>
              </a:rPr>
              <a:t>ó</a:t>
            </a:r>
            <a:endParaRPr lang="en-GB" sz="2600" dirty="0">
              <a:solidFill>
                <a:srgbClr val="AE1518"/>
              </a:solidFill>
            </a:endParaRPr>
          </a:p>
        </p:txBody>
      </p:sp>
      <p:sp>
        <p:nvSpPr>
          <p:cNvPr id="33" name="TextBox 9">
            <a:extLst>
              <a:ext uri="{FF2B5EF4-FFF2-40B4-BE49-F238E27FC236}">
                <a16:creationId xmlns:a16="http://schemas.microsoft.com/office/drawing/2014/main" id="{4A7ED919-A625-3F44-BE01-63EA08DA8717}"/>
              </a:ext>
            </a:extLst>
          </p:cNvPr>
          <p:cNvSpPr txBox="1"/>
          <p:nvPr/>
        </p:nvSpPr>
        <p:spPr>
          <a:xfrm>
            <a:off x="3324578" y="5759058"/>
            <a:ext cx="124485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Visit</a:t>
            </a:r>
            <a:r>
              <a:rPr lang="en-GB" sz="2600" b="1" dirty="0" err="1">
                <a:solidFill>
                  <a:srgbClr val="AE1518"/>
                </a:solidFill>
                <a:latin typeface="Century Gothic" panose="020B0502020202020204" pitchFamily="34" charset="0"/>
              </a:rPr>
              <a:t>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35" name="TextBox 11">
            <a:extLst>
              <a:ext uri="{FF2B5EF4-FFF2-40B4-BE49-F238E27FC236}">
                <a16:creationId xmlns:a16="http://schemas.microsoft.com/office/drawing/2014/main" id="{B3065E61-B53E-9346-81CF-1B42B02719CD}"/>
              </a:ext>
            </a:extLst>
          </p:cNvPr>
          <p:cNvSpPr txBox="1"/>
          <p:nvPr/>
        </p:nvSpPr>
        <p:spPr>
          <a:xfrm>
            <a:off x="10112294" y="5733154"/>
            <a:ext cx="10397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Pas</a:t>
            </a:r>
            <a:r>
              <a:rPr lang="en-GB" sz="2600" b="1" dirty="0" err="1">
                <a:solidFill>
                  <a:srgbClr val="AE1518"/>
                </a:solidFill>
                <a:latin typeface="Century Gothic" panose="020B0502020202020204" pitchFamily="34" charset="0"/>
              </a:rPr>
              <a:t>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37" name="TextBox 36"/>
          <p:cNvSpPr txBox="1"/>
          <p:nvPr/>
        </p:nvSpPr>
        <p:spPr>
          <a:xfrm>
            <a:off x="238013" y="1058105"/>
            <a:ext cx="11425990" cy="492443"/>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mj-lt"/>
              </a:rPr>
              <a:t>As you know, -ar</a:t>
            </a:r>
            <a:r>
              <a:rPr kumimoji="0" lang="en-GB" sz="2600" b="0" i="0" u="none" strike="noStrike" kern="1200" cap="none" spc="0" normalizeH="0" noProof="0" dirty="0">
                <a:ln>
                  <a:noFill/>
                </a:ln>
                <a:effectLst/>
                <a:uLnTx/>
                <a:uFillTx/>
                <a:latin typeface="+mj-lt"/>
              </a:rPr>
              <a:t> verbs are very common in Spanish. </a:t>
            </a:r>
            <a:endParaRPr kumimoji="0" lang="en-GB" sz="2600" b="0" i="0" u="none" strike="noStrike" kern="1200" cap="none" spc="0" normalizeH="0" baseline="0" noProof="0" dirty="0">
              <a:ln>
                <a:noFill/>
              </a:ln>
              <a:effectLst/>
              <a:uLnTx/>
              <a:uFillTx/>
              <a:latin typeface="+mj-lt"/>
            </a:endParaRPr>
          </a:p>
        </p:txBody>
      </p:sp>
      <p:sp>
        <p:nvSpPr>
          <p:cNvPr id="38" name="Rounded Rectangle 11">
            <a:extLst>
              <a:ext uri="{FF2B5EF4-FFF2-40B4-BE49-F238E27FC236}">
                <a16:creationId xmlns:a16="http://schemas.microsoft.com/office/drawing/2014/main" id="{835DF360-6C7C-4886-8C23-6B6481FD98F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49723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1" grpId="0"/>
      <p:bldP spid="13" grpId="0"/>
      <p:bldP spid="31" grpId="0"/>
      <p:bldP spid="34" grpId="0"/>
      <p:bldP spid="8" grpId="0"/>
      <p:bldP spid="9" grpId="0"/>
      <p:bldP spid="10" grpId="0"/>
      <p:bldP spid="27" grpId="0"/>
      <p:bldP spid="28" grpId="0"/>
      <p:bldP spid="30" grpId="0"/>
      <p:bldP spid="32" grpId="0"/>
      <p:bldP spid="33"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5">
            <a:extLst>
              <a:ext uri="{FF2B5EF4-FFF2-40B4-BE49-F238E27FC236}">
                <a16:creationId xmlns:a16="http://schemas.microsoft.com/office/drawing/2014/main" id="{35C86B62-9E8D-4345-9833-C8FA4F4BCDD1}"/>
              </a:ext>
            </a:extLst>
          </p:cNvPr>
          <p:cNvSpPr/>
          <p:nvPr/>
        </p:nvSpPr>
        <p:spPr>
          <a:xfrm>
            <a:off x="3837429" y="1172066"/>
            <a:ext cx="2594570" cy="1613352"/>
          </a:xfrm>
          <a:prstGeom prst="wedgeEllipseCallout">
            <a:avLst>
              <a:gd name="adj1" fmla="val -51558"/>
              <a:gd name="adj2" fmla="val 50874"/>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2.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Saltó</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en</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el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agua</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p>
        </p:txBody>
      </p:sp>
      <p:sp>
        <p:nvSpPr>
          <p:cNvPr id="2" name="Title 1">
            <a:extLst>
              <a:ext uri="{FF2B5EF4-FFF2-40B4-BE49-F238E27FC236}">
                <a16:creationId xmlns:a16="http://schemas.microsoft.com/office/drawing/2014/main" id="{11B76F59-9923-4EE4-009F-D305186F15D0}"/>
              </a:ext>
            </a:extLst>
          </p:cNvPr>
          <p:cNvSpPr>
            <a:spLocks noGrp="1"/>
          </p:cNvSpPr>
          <p:nvPr>
            <p:ph type="title"/>
          </p:nvPr>
        </p:nvSpPr>
        <p:spPr>
          <a:xfrm>
            <a:off x="283456" y="-77353"/>
            <a:ext cx="10092443" cy="1325563"/>
          </a:xfrm>
        </p:spPr>
        <p:txBody>
          <a:bodyPr>
            <a:normAutofit/>
          </a:bodyPr>
          <a:lstStyle/>
          <a:p>
            <a:r>
              <a:rPr lang="en-GB" sz="2400" b="0" dirty="0"/>
              <a:t>Lucía </a:t>
            </a:r>
            <a:r>
              <a:rPr lang="en-GB" sz="2400" b="0" dirty="0" err="1"/>
              <a:t>habla</a:t>
            </a:r>
            <a:r>
              <a:rPr lang="en-GB" sz="2400" b="0" dirty="0"/>
              <a:t> del día </a:t>
            </a:r>
            <a:r>
              <a:rPr lang="en-GB" sz="2400" b="0" dirty="0" err="1"/>
              <a:t>en</a:t>
            </a:r>
            <a:r>
              <a:rPr lang="en-GB" sz="2400" b="0" dirty="0"/>
              <a:t> la playa con </a:t>
            </a:r>
            <a:r>
              <a:rPr lang="en-GB" sz="2400" b="0" dirty="0" err="1"/>
              <a:t>su</a:t>
            </a:r>
            <a:r>
              <a:rPr lang="en-GB" sz="2400" b="0" dirty="0"/>
              <a:t> </a:t>
            </a:r>
            <a:r>
              <a:rPr lang="en-GB" sz="2400" b="0" dirty="0" err="1"/>
              <a:t>madre</a:t>
            </a:r>
            <a:r>
              <a:rPr lang="en-GB" sz="2400" b="0" dirty="0"/>
              <a:t>.  ¿</a:t>
            </a:r>
            <a:r>
              <a:rPr lang="en-GB" sz="2400" b="0" dirty="0" err="1"/>
              <a:t>Quién</a:t>
            </a:r>
            <a:r>
              <a:rPr lang="en-GB" sz="2400" b="0" dirty="0"/>
              <a:t> </a:t>
            </a:r>
            <a:r>
              <a:rPr lang="en-GB" sz="2400" b="0" dirty="0" err="1"/>
              <a:t>hizo</a:t>
            </a:r>
            <a:r>
              <a:rPr lang="en-GB" sz="2400" b="0" dirty="0"/>
              <a:t> </a:t>
            </a:r>
            <a:r>
              <a:rPr lang="en-GB" sz="2400" b="0" dirty="0" err="1"/>
              <a:t>cada</a:t>
            </a:r>
            <a:r>
              <a:rPr lang="en-GB" sz="2400" b="0" dirty="0"/>
              <a:t> </a:t>
            </a:r>
            <a:r>
              <a:rPr lang="en-GB" sz="2400" b="0" dirty="0" err="1"/>
              <a:t>acción</a:t>
            </a:r>
            <a:r>
              <a:rPr lang="en-GB" sz="2400" b="0" dirty="0"/>
              <a:t>? ¿Lucía (</a:t>
            </a:r>
            <a:r>
              <a:rPr lang="en-GB" sz="2400" b="0" dirty="0" err="1"/>
              <a:t>yo</a:t>
            </a:r>
            <a:r>
              <a:rPr lang="en-GB" sz="2400" b="0" dirty="0"/>
              <a:t>), Ana (</a:t>
            </a:r>
            <a:r>
              <a:rPr lang="en-GB" sz="2400" b="0" dirty="0" err="1"/>
              <a:t>tú</a:t>
            </a:r>
            <a:r>
              <a:rPr lang="en-GB" sz="2400" b="0" dirty="0"/>
              <a:t>), o </a:t>
            </a:r>
            <a:r>
              <a:rPr lang="en-GB" sz="2400" b="0" dirty="0" err="1"/>
              <a:t>alguien</a:t>
            </a:r>
            <a:r>
              <a:rPr lang="en-GB" sz="2400" b="0" dirty="0"/>
              <a:t> </a:t>
            </a:r>
            <a:r>
              <a:rPr lang="en-GB" sz="2400" b="0" dirty="0" err="1"/>
              <a:t>en</a:t>
            </a:r>
            <a:r>
              <a:rPr lang="en-GB" sz="2400" b="0" dirty="0"/>
              <a:t> la playa (</a:t>
            </a:r>
            <a:r>
              <a:rPr lang="en-GB" sz="2400" b="0" dirty="0" err="1"/>
              <a:t>él</a:t>
            </a:r>
            <a:r>
              <a:rPr lang="en-GB" sz="2400" b="0" dirty="0"/>
              <a:t>/</a:t>
            </a:r>
            <a:r>
              <a:rPr lang="en-GB" sz="2400" b="0" dirty="0" err="1"/>
              <a:t>ella</a:t>
            </a:r>
            <a:r>
              <a:rPr lang="en-GB" sz="2400" b="0" dirty="0"/>
              <a:t>)?</a:t>
            </a:r>
            <a:endParaRPr lang="en-ES" sz="2400" b="0" dirty="0"/>
          </a:p>
        </p:txBody>
      </p:sp>
      <p:sp>
        <p:nvSpPr>
          <p:cNvPr id="4" name="Rounded Rectangle 11">
            <a:extLst>
              <a:ext uri="{FF2B5EF4-FFF2-40B4-BE49-F238E27FC236}">
                <a16:creationId xmlns:a16="http://schemas.microsoft.com/office/drawing/2014/main" id="{4691B8BB-0AE6-5225-7CD3-525AE1165B81}"/>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8" name="Oval Callout 9">
            <a:extLst>
              <a:ext uri="{FF2B5EF4-FFF2-40B4-BE49-F238E27FC236}">
                <a16:creationId xmlns:a16="http://schemas.microsoft.com/office/drawing/2014/main" id="{10D37FCA-907C-41B7-95FF-12D5AD5D4279}"/>
              </a:ext>
            </a:extLst>
          </p:cNvPr>
          <p:cNvSpPr/>
          <p:nvPr/>
        </p:nvSpPr>
        <p:spPr>
          <a:xfrm>
            <a:off x="664401" y="1085386"/>
            <a:ext cx="3593649" cy="1222185"/>
          </a:xfrm>
          <a:prstGeom prst="wedgeEllipseCallout">
            <a:avLst>
              <a:gd name="adj1" fmla="val 30385"/>
              <a:gd name="adj2" fmla="val 72371"/>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1.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Compré</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unos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recuerdos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a:t>
            </a:r>
          </a:p>
        </p:txBody>
      </p:sp>
      <p:sp>
        <p:nvSpPr>
          <p:cNvPr id="12" name="Oval Callout 15">
            <a:extLst>
              <a:ext uri="{FF2B5EF4-FFF2-40B4-BE49-F238E27FC236}">
                <a16:creationId xmlns:a16="http://schemas.microsoft.com/office/drawing/2014/main" id="{052A2120-EDF0-423B-9F8D-4A62B07A0E94}"/>
              </a:ext>
            </a:extLst>
          </p:cNvPr>
          <p:cNvSpPr/>
          <p:nvPr/>
        </p:nvSpPr>
        <p:spPr>
          <a:xfrm>
            <a:off x="6299703" y="1154910"/>
            <a:ext cx="2491746" cy="1291705"/>
          </a:xfrm>
          <a:prstGeom prst="wedgeEllipseCallout">
            <a:avLst>
              <a:gd name="adj1" fmla="val -50003"/>
              <a:gd name="adj2" fmla="val 51609"/>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3.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Nadé</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en</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el mar.</a:t>
            </a:r>
          </a:p>
        </p:txBody>
      </p:sp>
      <p:sp>
        <p:nvSpPr>
          <p:cNvPr id="13" name="Oval Callout 17">
            <a:extLst>
              <a:ext uri="{FF2B5EF4-FFF2-40B4-BE49-F238E27FC236}">
                <a16:creationId xmlns:a16="http://schemas.microsoft.com/office/drawing/2014/main" id="{12A72537-2CB7-4ADB-9938-A5FD0A0D7928}"/>
              </a:ext>
            </a:extLst>
          </p:cNvPr>
          <p:cNvSpPr/>
          <p:nvPr/>
        </p:nvSpPr>
        <p:spPr>
          <a:xfrm>
            <a:off x="8866704" y="957368"/>
            <a:ext cx="2594571" cy="1291705"/>
          </a:xfrm>
          <a:prstGeom prst="wedgeEllipseCallou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4. </a:t>
            </a:r>
            <a:r>
              <a:rPr lang="en-GB" sz="2400" dirty="0">
                <a:solidFill>
                  <a:srgbClr val="002060"/>
                </a:solidFill>
                <a:latin typeface="Century Gothic" panose="020F0302020204030204"/>
                <a:sym typeface="Arial"/>
              </a:rPr>
              <a:t>E</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scuchó</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música</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a:t>
            </a:r>
          </a:p>
        </p:txBody>
      </p:sp>
      <p:sp>
        <p:nvSpPr>
          <p:cNvPr id="15" name="Oval Callout 19">
            <a:extLst>
              <a:ext uri="{FF2B5EF4-FFF2-40B4-BE49-F238E27FC236}">
                <a16:creationId xmlns:a16="http://schemas.microsoft.com/office/drawing/2014/main" id="{21D81C37-D6C4-4926-B0F0-AED956EA145F}"/>
              </a:ext>
            </a:extLst>
          </p:cNvPr>
          <p:cNvSpPr/>
          <p:nvPr/>
        </p:nvSpPr>
        <p:spPr>
          <a:xfrm>
            <a:off x="635559" y="2279258"/>
            <a:ext cx="2558712" cy="801591"/>
          </a:xfrm>
          <a:prstGeom prst="wedgeEllipseCallou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5</a:t>
            </a:r>
            <a:r>
              <a:rPr lang="en-GB" sz="2400" dirty="0">
                <a:solidFill>
                  <a:srgbClr val="002060"/>
                </a:solidFill>
                <a:latin typeface="Century Gothic" panose="020F0302020204030204"/>
                <a:sym typeface="Arial"/>
              </a:rPr>
              <a:t>. F</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umó</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un cigarillo*.</a:t>
            </a:r>
          </a:p>
        </p:txBody>
      </p:sp>
      <p:sp>
        <p:nvSpPr>
          <p:cNvPr id="17" name="Oval Callout 21">
            <a:extLst>
              <a:ext uri="{FF2B5EF4-FFF2-40B4-BE49-F238E27FC236}">
                <a16:creationId xmlns:a16="http://schemas.microsoft.com/office/drawing/2014/main" id="{C889F579-C6CB-41AF-A8DE-1864640AC636}"/>
              </a:ext>
            </a:extLst>
          </p:cNvPr>
          <p:cNvSpPr/>
          <p:nvPr/>
        </p:nvSpPr>
        <p:spPr>
          <a:xfrm>
            <a:off x="5073577" y="2641000"/>
            <a:ext cx="3189831" cy="1372552"/>
          </a:xfrm>
          <a:prstGeom prst="wedgeEllipseCallou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7.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Disfruté</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las vistas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bonitas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a:t>
            </a:r>
          </a:p>
        </p:txBody>
      </p:sp>
      <p:sp>
        <p:nvSpPr>
          <p:cNvPr id="16" name="Oval Callout 20">
            <a:extLst>
              <a:ext uri="{FF2B5EF4-FFF2-40B4-BE49-F238E27FC236}">
                <a16:creationId xmlns:a16="http://schemas.microsoft.com/office/drawing/2014/main" id="{6D3A4C2B-B1A3-4AD7-A404-29B4F65497B6}"/>
              </a:ext>
            </a:extLst>
          </p:cNvPr>
          <p:cNvSpPr/>
          <p:nvPr/>
        </p:nvSpPr>
        <p:spPr>
          <a:xfrm>
            <a:off x="7724052" y="2235277"/>
            <a:ext cx="2933694" cy="1441789"/>
          </a:xfrm>
          <a:prstGeom prst="wedgeEllipseCallou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8. </a:t>
            </a:r>
            <a:r>
              <a:rPr lang="en-GB" sz="2400" dirty="0" err="1">
                <a:solidFill>
                  <a:srgbClr val="002060"/>
                </a:solidFill>
                <a:latin typeface="Century Gothic" panose="020F0302020204030204"/>
                <a:sym typeface="Arial"/>
              </a:rPr>
              <a:t>Sacaste</a:t>
            </a:r>
            <a:r>
              <a:rPr lang="en-GB" sz="2400" dirty="0">
                <a:solidFill>
                  <a:srgbClr val="002060"/>
                </a:solidFill>
                <a:latin typeface="Century Gothic" panose="020F0302020204030204"/>
                <a:sym typeface="Arial"/>
              </a:rPr>
              <a:t> </a:t>
            </a:r>
            <a:r>
              <a:rPr lang="en-GB" sz="2400" dirty="0" err="1">
                <a:solidFill>
                  <a:srgbClr val="002060"/>
                </a:solidFill>
                <a:latin typeface="Century Gothic" panose="020F0302020204030204"/>
                <a:sym typeface="Arial"/>
              </a:rPr>
              <a:t>unas</a:t>
            </a:r>
            <a:r>
              <a:rPr lang="en-GB" sz="2400" dirty="0">
                <a:solidFill>
                  <a:srgbClr val="002060"/>
                </a:solidFill>
                <a:latin typeface="Century Gothic" panose="020F0302020204030204"/>
                <a:sym typeface="Arial"/>
              </a:rPr>
              <a:t> </a:t>
            </a:r>
            <a:r>
              <a:rPr lang="en-GB" sz="2400" dirty="0" err="1">
                <a:solidFill>
                  <a:srgbClr val="002060"/>
                </a:solidFill>
                <a:latin typeface="Century Gothic" panose="020F0302020204030204"/>
                <a:sym typeface="Arial"/>
              </a:rPr>
              <a:t>fotos</a:t>
            </a:r>
            <a:r>
              <a:rPr lang="en-GB" sz="2400" dirty="0">
                <a:solidFill>
                  <a:srgbClr val="002060"/>
                </a:solidFill>
                <a:latin typeface="Century Gothic" panose="020F0302020204030204"/>
                <a:sym typeface="Arial"/>
              </a:rPr>
              <a:t> </a:t>
            </a:r>
            <a:r>
              <a:rPr lang="en-GB" sz="2400" dirty="0" err="1">
                <a:solidFill>
                  <a:srgbClr val="002060"/>
                </a:solidFill>
                <a:latin typeface="Century Gothic" panose="020F0302020204030204"/>
                <a:sym typeface="Arial"/>
              </a:rPr>
              <a:t>maravillosas</a:t>
            </a:r>
            <a:r>
              <a:rPr lang="en-GB" sz="2400" dirty="0">
                <a:solidFill>
                  <a:srgbClr val="002060"/>
                </a:solidFill>
                <a:latin typeface="Century Gothic" panose="020F0302020204030204"/>
                <a:sym typeface="Arial"/>
              </a:rPr>
              <a:t>. </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endParaRPr>
          </a:p>
        </p:txBody>
      </p:sp>
      <p:sp>
        <p:nvSpPr>
          <p:cNvPr id="24" name="TextBox 23">
            <a:extLst>
              <a:ext uri="{FF2B5EF4-FFF2-40B4-BE49-F238E27FC236}">
                <a16:creationId xmlns:a16="http://schemas.microsoft.com/office/drawing/2014/main" id="{105F05DF-5639-491E-9368-93C4702DD1D7}"/>
              </a:ext>
            </a:extLst>
          </p:cNvPr>
          <p:cNvSpPr txBox="1"/>
          <p:nvPr/>
        </p:nvSpPr>
        <p:spPr>
          <a:xfrm>
            <a:off x="8782553" y="3985472"/>
            <a:ext cx="3287411" cy="707886"/>
          </a:xfrm>
          <a:prstGeom prst="rect">
            <a:avLst/>
          </a:prstGeom>
          <a:solidFill>
            <a:schemeClr val="accent4">
              <a:lumMod val="20000"/>
              <a:lumOff val="80000"/>
            </a:schemeClr>
          </a:solidFill>
        </p:spPr>
        <p:txBody>
          <a:bodyPr wrap="square" rtlCol="0">
            <a:spAutoFit/>
          </a:bodyPr>
          <a:lstStyle/>
          <a:p>
            <a:r>
              <a:rPr lang="en-GB" sz="2000" dirty="0"/>
              <a:t>*un cigarillo = cigarette</a:t>
            </a:r>
          </a:p>
          <a:p>
            <a:r>
              <a:rPr lang="en-GB" sz="2000" dirty="0"/>
              <a:t>*</a:t>
            </a:r>
            <a:r>
              <a:rPr lang="en-GB" sz="2000" dirty="0" err="1"/>
              <a:t>maravilloso</a:t>
            </a:r>
            <a:r>
              <a:rPr lang="en-GB" sz="2000" dirty="0"/>
              <a:t> = wonderful</a:t>
            </a:r>
          </a:p>
        </p:txBody>
      </p:sp>
      <p:sp>
        <p:nvSpPr>
          <p:cNvPr id="26" name="TextBox 25">
            <a:extLst>
              <a:ext uri="{FF2B5EF4-FFF2-40B4-BE49-F238E27FC236}">
                <a16:creationId xmlns:a16="http://schemas.microsoft.com/office/drawing/2014/main" id="{C24DEBA5-1573-4541-8F47-8850BA862277}"/>
              </a:ext>
            </a:extLst>
          </p:cNvPr>
          <p:cNvSpPr txBox="1"/>
          <p:nvPr/>
        </p:nvSpPr>
        <p:spPr>
          <a:xfrm>
            <a:off x="5882623" y="4792377"/>
            <a:ext cx="5977803" cy="1938992"/>
          </a:xfrm>
          <a:prstGeom prst="rect">
            <a:avLst/>
          </a:prstGeom>
          <a:noFill/>
        </p:spPr>
        <p:txBody>
          <a:bodyPr wrap="square" numCol="1" rtlCol="0">
            <a:spAutoFit/>
          </a:bodyPr>
          <a:lstStyle/>
          <a:p>
            <a:pPr marL="457200" indent="-457200">
              <a:buFont typeface="+mj-lt"/>
              <a:buAutoNum type="alphaLcPeriod" startAt="5"/>
            </a:pPr>
            <a:r>
              <a:rPr lang="en-GB" sz="2400" dirty="0"/>
              <a:t>… smoked a cigarette?</a:t>
            </a:r>
          </a:p>
          <a:p>
            <a:pPr marL="457200" indent="-457200">
              <a:buFont typeface="+mj-lt"/>
              <a:buAutoNum type="alphaLcPeriod" startAt="5"/>
            </a:pPr>
            <a:r>
              <a:rPr lang="en-GB" sz="2400" dirty="0"/>
              <a:t>… jumped in the water?</a:t>
            </a:r>
          </a:p>
          <a:p>
            <a:pPr marL="457200" indent="-457200">
              <a:buFont typeface="+mj-lt"/>
              <a:buAutoNum type="alphaLcPeriod" startAt="5"/>
            </a:pPr>
            <a:r>
              <a:rPr lang="en-GB" sz="2400" dirty="0"/>
              <a:t>… took some wonderful photos</a:t>
            </a:r>
          </a:p>
          <a:p>
            <a:pPr marL="457200" indent="-457200">
              <a:buFont typeface="+mj-lt"/>
              <a:buAutoNum type="alphaLcPeriod" startAt="5"/>
            </a:pPr>
            <a:r>
              <a:rPr lang="en-GB" sz="2400" dirty="0"/>
              <a:t>… swam</a:t>
            </a:r>
          </a:p>
          <a:p>
            <a:pPr marL="457200" indent="-457200">
              <a:buFont typeface="+mj-lt"/>
              <a:buAutoNum type="alphaLcPeriod" startAt="5"/>
            </a:pPr>
            <a:endParaRPr lang="en-GB" sz="2400" dirty="0"/>
          </a:p>
        </p:txBody>
      </p:sp>
      <p:sp>
        <p:nvSpPr>
          <p:cNvPr id="3" name="Rectangle 2">
            <a:extLst>
              <a:ext uri="{FF2B5EF4-FFF2-40B4-BE49-F238E27FC236}">
                <a16:creationId xmlns:a16="http://schemas.microsoft.com/office/drawing/2014/main" id="{E16107FF-8447-4481-947D-EA62C5A7E79F}"/>
              </a:ext>
            </a:extLst>
          </p:cNvPr>
          <p:cNvSpPr/>
          <p:nvPr/>
        </p:nvSpPr>
        <p:spPr>
          <a:xfrm>
            <a:off x="565724" y="4415141"/>
            <a:ext cx="6096001" cy="1938992"/>
          </a:xfrm>
          <a:prstGeom prst="rect">
            <a:avLst/>
          </a:prstGeom>
        </p:spPr>
        <p:txBody>
          <a:bodyPr>
            <a:spAutoFit/>
          </a:bodyPr>
          <a:lstStyle/>
          <a:p>
            <a:r>
              <a:rPr lang="en-GB" sz="2400" dirty="0"/>
              <a:t>Who…</a:t>
            </a:r>
          </a:p>
          <a:p>
            <a:pPr marL="457200" indent="-457200">
              <a:buFont typeface="+mj-lt"/>
              <a:buAutoNum type="alphaLcPeriod"/>
            </a:pPr>
            <a:r>
              <a:rPr lang="en-GB" sz="2400" dirty="0"/>
              <a:t>… listened to music?</a:t>
            </a:r>
          </a:p>
          <a:p>
            <a:pPr marL="457200" indent="-457200">
              <a:buFont typeface="+mj-lt"/>
              <a:buAutoNum type="alphaLcPeriod"/>
            </a:pPr>
            <a:r>
              <a:rPr lang="en-GB" sz="2400" dirty="0"/>
              <a:t>… enjoyed the views?</a:t>
            </a:r>
          </a:p>
          <a:p>
            <a:pPr marL="457200" indent="-457200">
              <a:buFont typeface="+mj-lt"/>
              <a:buAutoNum type="alphaLcPeriod"/>
            </a:pPr>
            <a:r>
              <a:rPr lang="en-GB" sz="2400" dirty="0"/>
              <a:t>… bought some souvenirs</a:t>
            </a:r>
          </a:p>
          <a:p>
            <a:pPr marL="457200" indent="-457200">
              <a:buFont typeface="+mj-lt"/>
              <a:buAutoNum type="alphaLcPeriod"/>
            </a:pPr>
            <a:r>
              <a:rPr lang="en-GB" sz="2400" dirty="0"/>
              <a:t>… brought a mobile phone</a:t>
            </a:r>
          </a:p>
        </p:txBody>
      </p:sp>
      <p:sp>
        <p:nvSpPr>
          <p:cNvPr id="27" name="Title 1">
            <a:extLst>
              <a:ext uri="{FF2B5EF4-FFF2-40B4-BE49-F238E27FC236}">
                <a16:creationId xmlns:a16="http://schemas.microsoft.com/office/drawing/2014/main" id="{B8296A1A-E465-47B1-AB49-1C0B10E758B6}"/>
              </a:ext>
            </a:extLst>
          </p:cNvPr>
          <p:cNvSpPr txBox="1">
            <a:spLocks/>
          </p:cNvSpPr>
          <p:nvPr/>
        </p:nvSpPr>
        <p:spPr>
          <a:xfrm>
            <a:off x="565724" y="36418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GB" sz="2400" dirty="0"/>
              <a:t>Escribe ‘</a:t>
            </a:r>
            <a:r>
              <a:rPr lang="en-GB" sz="2400" dirty="0" err="1"/>
              <a:t>yo</a:t>
            </a:r>
            <a:r>
              <a:rPr lang="en-GB" sz="2400" dirty="0"/>
              <a:t>’, ‘</a:t>
            </a:r>
            <a:r>
              <a:rPr lang="en-GB" sz="2400" dirty="0" err="1"/>
              <a:t>tú</a:t>
            </a:r>
            <a:r>
              <a:rPr lang="en-GB" sz="2400" dirty="0"/>
              <a:t>’ o ‘</a:t>
            </a:r>
            <a:r>
              <a:rPr lang="en-GB" sz="2400" dirty="0" err="1"/>
              <a:t>él</a:t>
            </a:r>
            <a:r>
              <a:rPr lang="en-GB" sz="2400" dirty="0"/>
              <a:t>/</a:t>
            </a:r>
            <a:r>
              <a:rPr lang="en-GB" sz="2400" dirty="0" err="1"/>
              <a:t>ella</a:t>
            </a:r>
            <a:r>
              <a:rPr lang="en-GB" sz="2400" dirty="0"/>
              <a:t>’ para </a:t>
            </a:r>
            <a:r>
              <a:rPr lang="en-GB" sz="2400" dirty="0" err="1"/>
              <a:t>cada</a:t>
            </a:r>
            <a:r>
              <a:rPr lang="en-GB" sz="2400" dirty="0"/>
              <a:t> </a:t>
            </a:r>
            <a:r>
              <a:rPr lang="en-GB" sz="2400" dirty="0" err="1"/>
              <a:t>frase</a:t>
            </a:r>
            <a:r>
              <a:rPr lang="en-GB" sz="2400" dirty="0"/>
              <a:t>.</a:t>
            </a:r>
            <a:endParaRPr lang="en-ES" sz="2400" dirty="0"/>
          </a:p>
        </p:txBody>
      </p:sp>
      <p:sp>
        <p:nvSpPr>
          <p:cNvPr id="28" name="Rectangle 2">
            <a:extLst>
              <a:ext uri="{FF2B5EF4-FFF2-40B4-BE49-F238E27FC236}">
                <a16:creationId xmlns:a16="http://schemas.microsoft.com/office/drawing/2014/main" id="{946CFC51-B23A-448B-B0E3-7CDA99C4E8F6}"/>
              </a:ext>
            </a:extLst>
          </p:cNvPr>
          <p:cNvSpPr/>
          <p:nvPr/>
        </p:nvSpPr>
        <p:spPr>
          <a:xfrm>
            <a:off x="4248371" y="4721204"/>
            <a:ext cx="1184940" cy="492443"/>
          </a:xfrm>
          <a:prstGeom prst="rect">
            <a:avLst/>
          </a:prstGeom>
        </p:spPr>
        <p:txBody>
          <a:bodyPr wrap="none">
            <a:spAutoFit/>
          </a:bodyPr>
          <a:lstStyle/>
          <a:p>
            <a:r>
              <a:rPr lang="en-GB" sz="2600" b="1" dirty="0" err="1">
                <a:solidFill>
                  <a:srgbClr val="AE1518"/>
                </a:solidFill>
                <a:latin typeface="Century Gothic" panose="020B0502020202020204" pitchFamily="34" charset="0"/>
              </a:rPr>
              <a:t>Él</a:t>
            </a:r>
            <a:r>
              <a:rPr lang="en-GB" sz="2600" b="1" dirty="0">
                <a:solidFill>
                  <a:srgbClr val="AE1518"/>
                </a:solidFill>
                <a:latin typeface="Century Gothic" panose="020B0502020202020204" pitchFamily="34" charset="0"/>
              </a:rPr>
              <a:t>/</a:t>
            </a:r>
            <a:r>
              <a:rPr lang="en-GB" sz="2600" b="1" dirty="0" err="1">
                <a:solidFill>
                  <a:srgbClr val="AE1518"/>
                </a:solidFill>
                <a:latin typeface="Century Gothic" panose="020B0502020202020204" pitchFamily="34" charset="0"/>
              </a:rPr>
              <a:t>ella</a:t>
            </a:r>
            <a:endParaRPr lang="en-GB" sz="2600" dirty="0">
              <a:solidFill>
                <a:srgbClr val="AE1518"/>
              </a:solidFill>
            </a:endParaRPr>
          </a:p>
        </p:txBody>
      </p:sp>
      <p:sp>
        <p:nvSpPr>
          <p:cNvPr id="29" name="Rectangle 2">
            <a:extLst>
              <a:ext uri="{FF2B5EF4-FFF2-40B4-BE49-F238E27FC236}">
                <a16:creationId xmlns:a16="http://schemas.microsoft.com/office/drawing/2014/main" id="{1B1D53D4-017D-470A-8FAB-0D363958ABD1}"/>
              </a:ext>
            </a:extLst>
          </p:cNvPr>
          <p:cNvSpPr/>
          <p:nvPr/>
        </p:nvSpPr>
        <p:spPr>
          <a:xfrm>
            <a:off x="4379346" y="5124621"/>
            <a:ext cx="604653" cy="492443"/>
          </a:xfrm>
          <a:prstGeom prst="rect">
            <a:avLst/>
          </a:prstGeom>
        </p:spPr>
        <p:txBody>
          <a:bodyPr wrap="none">
            <a:spAutoFit/>
          </a:bodyPr>
          <a:lstStyle/>
          <a:p>
            <a:r>
              <a:rPr lang="en-GB" sz="2600" b="1" dirty="0" err="1">
                <a:solidFill>
                  <a:srgbClr val="AE1518"/>
                </a:solidFill>
                <a:latin typeface="Century Gothic" panose="020B0502020202020204" pitchFamily="34" charset="0"/>
              </a:rPr>
              <a:t>Yo</a:t>
            </a:r>
            <a:endParaRPr lang="en-GB" sz="2600" dirty="0">
              <a:solidFill>
                <a:srgbClr val="AE1518"/>
              </a:solidFill>
            </a:endParaRPr>
          </a:p>
        </p:txBody>
      </p:sp>
      <p:sp>
        <p:nvSpPr>
          <p:cNvPr id="30" name="Rectangle 2">
            <a:extLst>
              <a:ext uri="{FF2B5EF4-FFF2-40B4-BE49-F238E27FC236}">
                <a16:creationId xmlns:a16="http://schemas.microsoft.com/office/drawing/2014/main" id="{9E018F29-F632-4A8B-9114-28F4DB0E0796}"/>
              </a:ext>
            </a:extLst>
          </p:cNvPr>
          <p:cNvSpPr/>
          <p:nvPr/>
        </p:nvSpPr>
        <p:spPr>
          <a:xfrm>
            <a:off x="4887286" y="5497653"/>
            <a:ext cx="604653" cy="492443"/>
          </a:xfrm>
          <a:prstGeom prst="rect">
            <a:avLst/>
          </a:prstGeom>
        </p:spPr>
        <p:txBody>
          <a:bodyPr wrap="none">
            <a:spAutoFit/>
          </a:bodyPr>
          <a:lstStyle/>
          <a:p>
            <a:r>
              <a:rPr lang="en-GB" sz="2600" b="1" dirty="0" err="1">
                <a:solidFill>
                  <a:srgbClr val="AE1518"/>
                </a:solidFill>
                <a:latin typeface="Century Gothic" panose="020B0502020202020204" pitchFamily="34" charset="0"/>
              </a:rPr>
              <a:t>Yo</a:t>
            </a:r>
            <a:endParaRPr lang="en-GB" sz="2600" dirty="0">
              <a:solidFill>
                <a:srgbClr val="AE1518"/>
              </a:solidFill>
            </a:endParaRPr>
          </a:p>
        </p:txBody>
      </p:sp>
      <p:sp>
        <p:nvSpPr>
          <p:cNvPr id="31" name="Rectangle 2">
            <a:extLst>
              <a:ext uri="{FF2B5EF4-FFF2-40B4-BE49-F238E27FC236}">
                <a16:creationId xmlns:a16="http://schemas.microsoft.com/office/drawing/2014/main" id="{E8A73141-FE01-4D66-9D6F-CCD0E733131C}"/>
              </a:ext>
            </a:extLst>
          </p:cNvPr>
          <p:cNvSpPr/>
          <p:nvPr/>
        </p:nvSpPr>
        <p:spPr>
          <a:xfrm>
            <a:off x="5189612" y="5867770"/>
            <a:ext cx="524503" cy="492443"/>
          </a:xfrm>
          <a:prstGeom prst="rect">
            <a:avLst/>
          </a:prstGeom>
        </p:spPr>
        <p:txBody>
          <a:bodyPr wrap="none">
            <a:spAutoFit/>
          </a:bodyPr>
          <a:lstStyle/>
          <a:p>
            <a:r>
              <a:rPr lang="en-GB" sz="2600" b="1" dirty="0">
                <a:solidFill>
                  <a:srgbClr val="AE1518"/>
                </a:solidFill>
                <a:latin typeface="Century Gothic" panose="020B0502020202020204" pitchFamily="34" charset="0"/>
              </a:rPr>
              <a:t>Tú</a:t>
            </a:r>
            <a:endParaRPr lang="en-GB" sz="2600" dirty="0">
              <a:solidFill>
                <a:srgbClr val="AE1518"/>
              </a:solidFill>
            </a:endParaRPr>
          </a:p>
        </p:txBody>
      </p:sp>
      <p:sp>
        <p:nvSpPr>
          <p:cNvPr id="32" name="Rectangle 2">
            <a:extLst>
              <a:ext uri="{FF2B5EF4-FFF2-40B4-BE49-F238E27FC236}">
                <a16:creationId xmlns:a16="http://schemas.microsoft.com/office/drawing/2014/main" id="{546065FA-5704-498D-BF7C-C4867E682508}"/>
              </a:ext>
            </a:extLst>
          </p:cNvPr>
          <p:cNvSpPr/>
          <p:nvPr/>
        </p:nvSpPr>
        <p:spPr>
          <a:xfrm flipH="1">
            <a:off x="9894283" y="4727539"/>
            <a:ext cx="1731993" cy="492443"/>
          </a:xfrm>
          <a:prstGeom prst="rect">
            <a:avLst/>
          </a:prstGeom>
        </p:spPr>
        <p:txBody>
          <a:bodyPr wrap="square">
            <a:spAutoFit/>
          </a:bodyPr>
          <a:lstStyle/>
          <a:p>
            <a:r>
              <a:rPr lang="en-GB" sz="2600" b="1" dirty="0" err="1">
                <a:solidFill>
                  <a:srgbClr val="AE1518"/>
                </a:solidFill>
                <a:latin typeface="Century Gothic" panose="020B0502020202020204" pitchFamily="34" charset="0"/>
              </a:rPr>
              <a:t>Él</a:t>
            </a:r>
            <a:r>
              <a:rPr lang="en-GB" sz="2600" b="1" dirty="0">
                <a:solidFill>
                  <a:srgbClr val="AE1518"/>
                </a:solidFill>
                <a:latin typeface="Century Gothic" panose="020B0502020202020204" pitchFamily="34" charset="0"/>
              </a:rPr>
              <a:t>/</a:t>
            </a:r>
            <a:r>
              <a:rPr lang="en-GB" sz="2600" b="1" dirty="0" err="1">
                <a:solidFill>
                  <a:srgbClr val="AE1518"/>
                </a:solidFill>
                <a:latin typeface="Century Gothic" panose="020B0502020202020204" pitchFamily="34" charset="0"/>
              </a:rPr>
              <a:t>ella</a:t>
            </a:r>
            <a:endParaRPr lang="en-GB" sz="2600" dirty="0">
              <a:solidFill>
                <a:srgbClr val="AE1518"/>
              </a:solidFill>
            </a:endParaRPr>
          </a:p>
        </p:txBody>
      </p:sp>
      <p:sp>
        <p:nvSpPr>
          <p:cNvPr id="33" name="Rectangle 2">
            <a:extLst>
              <a:ext uri="{FF2B5EF4-FFF2-40B4-BE49-F238E27FC236}">
                <a16:creationId xmlns:a16="http://schemas.microsoft.com/office/drawing/2014/main" id="{36362956-23DB-4B35-ACC3-8F4D00E66E70}"/>
              </a:ext>
            </a:extLst>
          </p:cNvPr>
          <p:cNvSpPr/>
          <p:nvPr/>
        </p:nvSpPr>
        <p:spPr>
          <a:xfrm flipH="1">
            <a:off x="9896609" y="5142383"/>
            <a:ext cx="2173355" cy="492443"/>
          </a:xfrm>
          <a:prstGeom prst="rect">
            <a:avLst/>
          </a:prstGeom>
        </p:spPr>
        <p:txBody>
          <a:bodyPr wrap="square">
            <a:spAutoFit/>
          </a:bodyPr>
          <a:lstStyle/>
          <a:p>
            <a:r>
              <a:rPr lang="en-GB" sz="2600" b="1" dirty="0" err="1">
                <a:solidFill>
                  <a:srgbClr val="AE1518"/>
                </a:solidFill>
                <a:latin typeface="Century Gothic" panose="020B0502020202020204" pitchFamily="34" charset="0"/>
              </a:rPr>
              <a:t>Él</a:t>
            </a:r>
            <a:r>
              <a:rPr lang="en-GB" sz="2600" b="1" dirty="0">
                <a:solidFill>
                  <a:srgbClr val="AE1518"/>
                </a:solidFill>
                <a:latin typeface="Century Gothic" panose="020B0502020202020204" pitchFamily="34" charset="0"/>
              </a:rPr>
              <a:t>/</a:t>
            </a:r>
            <a:r>
              <a:rPr lang="en-GB" sz="2600" b="1" dirty="0" err="1">
                <a:solidFill>
                  <a:srgbClr val="AE1518"/>
                </a:solidFill>
                <a:latin typeface="Century Gothic" panose="020B0502020202020204" pitchFamily="34" charset="0"/>
              </a:rPr>
              <a:t>ella</a:t>
            </a:r>
            <a:endParaRPr lang="en-GB" sz="2600" dirty="0">
              <a:solidFill>
                <a:srgbClr val="AE1518"/>
              </a:solidFill>
            </a:endParaRPr>
          </a:p>
        </p:txBody>
      </p:sp>
      <p:pic>
        <p:nvPicPr>
          <p:cNvPr id="6" name="Picture 5">
            <a:extLst>
              <a:ext uri="{FF2B5EF4-FFF2-40B4-BE49-F238E27FC236}">
                <a16:creationId xmlns:a16="http://schemas.microsoft.com/office/drawing/2014/main" id="{41090E6C-0D17-491A-9BD9-0BE8B580B4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854" t="11183" r="29884" b="6723"/>
          <a:stretch/>
        </p:blipFill>
        <p:spPr>
          <a:xfrm>
            <a:off x="11165621" y="694407"/>
            <a:ext cx="776086" cy="1860626"/>
          </a:xfrm>
          <a:prstGeom prst="rect">
            <a:avLst/>
          </a:prstGeom>
        </p:spPr>
      </p:pic>
      <p:pic>
        <p:nvPicPr>
          <p:cNvPr id="35" name="Picture 34">
            <a:extLst>
              <a:ext uri="{FF2B5EF4-FFF2-40B4-BE49-F238E27FC236}">
                <a16:creationId xmlns:a16="http://schemas.microsoft.com/office/drawing/2014/main" id="{619CF7BF-71B5-46B2-88CC-B5BE4EEC96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959" t="12690" r="32021" b="8387"/>
          <a:stretch/>
        </p:blipFill>
        <p:spPr>
          <a:xfrm flipH="1">
            <a:off x="283457" y="1541423"/>
            <a:ext cx="761888" cy="2122226"/>
          </a:xfrm>
          <a:prstGeom prst="rect">
            <a:avLst/>
          </a:prstGeom>
        </p:spPr>
      </p:pic>
      <p:pic>
        <p:nvPicPr>
          <p:cNvPr id="3074" name="Picture 2" descr="Free vector graphics of Bathing">
            <a:extLst>
              <a:ext uri="{FF2B5EF4-FFF2-40B4-BE49-F238E27FC236}">
                <a16:creationId xmlns:a16="http://schemas.microsoft.com/office/drawing/2014/main" id="{E46EEA1B-EC40-4815-9423-D549B735FD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1917" y="2580296"/>
            <a:ext cx="2087408" cy="1451368"/>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2">
            <a:extLst>
              <a:ext uri="{FF2B5EF4-FFF2-40B4-BE49-F238E27FC236}">
                <a16:creationId xmlns:a16="http://schemas.microsoft.com/office/drawing/2014/main" id="{D0CAFCC8-1464-4C73-BF22-EA13CDA2180B}"/>
              </a:ext>
            </a:extLst>
          </p:cNvPr>
          <p:cNvSpPr/>
          <p:nvPr/>
        </p:nvSpPr>
        <p:spPr>
          <a:xfrm flipH="1">
            <a:off x="11041056" y="5515652"/>
            <a:ext cx="1210053" cy="492443"/>
          </a:xfrm>
          <a:prstGeom prst="rect">
            <a:avLst/>
          </a:prstGeom>
        </p:spPr>
        <p:txBody>
          <a:bodyPr wrap="square">
            <a:spAutoFit/>
          </a:bodyPr>
          <a:lstStyle/>
          <a:p>
            <a:r>
              <a:rPr lang="en-GB" sz="2600" b="1" dirty="0">
                <a:solidFill>
                  <a:srgbClr val="AE1518"/>
                </a:solidFill>
                <a:latin typeface="Century Gothic" panose="020B0502020202020204" pitchFamily="34" charset="0"/>
              </a:rPr>
              <a:t>Tú</a:t>
            </a:r>
            <a:endParaRPr lang="en-GB" sz="2600" dirty="0">
              <a:solidFill>
                <a:srgbClr val="AE1518"/>
              </a:solidFill>
            </a:endParaRPr>
          </a:p>
        </p:txBody>
      </p:sp>
      <p:sp>
        <p:nvSpPr>
          <p:cNvPr id="38" name="Rectangle 2">
            <a:extLst>
              <a:ext uri="{FF2B5EF4-FFF2-40B4-BE49-F238E27FC236}">
                <a16:creationId xmlns:a16="http://schemas.microsoft.com/office/drawing/2014/main" id="{F1C65F0A-3875-4C85-B4FB-67D508D935FF}"/>
              </a:ext>
            </a:extLst>
          </p:cNvPr>
          <p:cNvSpPr/>
          <p:nvPr/>
        </p:nvSpPr>
        <p:spPr>
          <a:xfrm flipH="1">
            <a:off x="7652881" y="5906415"/>
            <a:ext cx="1129672" cy="492443"/>
          </a:xfrm>
          <a:prstGeom prst="rect">
            <a:avLst/>
          </a:prstGeom>
        </p:spPr>
        <p:txBody>
          <a:bodyPr wrap="square">
            <a:spAutoFit/>
          </a:bodyPr>
          <a:lstStyle/>
          <a:p>
            <a:r>
              <a:rPr lang="en-GB" sz="2600" b="1" dirty="0" err="1">
                <a:solidFill>
                  <a:srgbClr val="AE1518"/>
                </a:solidFill>
                <a:latin typeface="Century Gothic" panose="020B0502020202020204" pitchFamily="34" charset="0"/>
              </a:rPr>
              <a:t>Yo</a:t>
            </a:r>
            <a:endParaRPr lang="en-GB" sz="2600" dirty="0">
              <a:solidFill>
                <a:srgbClr val="AE1518"/>
              </a:solidFill>
            </a:endParaRPr>
          </a:p>
        </p:txBody>
      </p:sp>
      <p:sp>
        <p:nvSpPr>
          <p:cNvPr id="5" name="Oval Callout 18">
            <a:extLst>
              <a:ext uri="{FF2B5EF4-FFF2-40B4-BE49-F238E27FC236}">
                <a16:creationId xmlns:a16="http://schemas.microsoft.com/office/drawing/2014/main" id="{57C57154-7D12-A9EA-E547-74643D6B19D7}"/>
              </a:ext>
            </a:extLst>
          </p:cNvPr>
          <p:cNvSpPr/>
          <p:nvPr/>
        </p:nvSpPr>
        <p:spPr>
          <a:xfrm>
            <a:off x="1501385" y="2883752"/>
            <a:ext cx="3971064" cy="1110837"/>
          </a:xfrm>
          <a:prstGeom prst="wedgeEllipseCallout">
            <a:avLst>
              <a:gd name="adj1" fmla="val -59873"/>
              <a:gd name="adj2" fmla="val 36172"/>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6. </a:t>
            </a:r>
            <a:r>
              <a:rPr lang="en-GB" sz="2400" dirty="0" err="1">
                <a:solidFill>
                  <a:srgbClr val="002060"/>
                </a:solidFill>
                <a:latin typeface="Century Gothic" panose="020F0302020204030204"/>
                <a:sym typeface="Arial"/>
              </a:rPr>
              <a:t>Llev</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aste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un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móvil</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para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hablar</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con</a:t>
            </a:r>
            <a:r>
              <a:rPr lang="en-GB" sz="2400" dirty="0">
                <a:solidFill>
                  <a:srgbClr val="002060"/>
                </a:solidFill>
                <a:latin typeface="Century Gothic" panose="020F0302020204030204"/>
                <a:sym typeface="Arial"/>
              </a:rPr>
              <a:t> amigos.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p>
        </p:txBody>
      </p:sp>
    </p:spTree>
    <p:extLst>
      <p:ext uri="{BB962C8B-B14F-4D97-AF65-F5344CB8AC3E}">
        <p14:creationId xmlns:p14="http://schemas.microsoft.com/office/powerpoint/2010/main" val="413035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D0D868F-D057-413F-90FD-BA8AA37F9689}"/>
              </a:ext>
            </a:extLst>
          </p:cNvPr>
          <p:cNvSpPr>
            <a:spLocks noGrp="1"/>
          </p:cNvSpPr>
          <p:nvPr>
            <p:ph type="title"/>
          </p:nvPr>
        </p:nvSpPr>
        <p:spPr>
          <a:xfrm>
            <a:off x="0" y="213557"/>
            <a:ext cx="4498848" cy="647577"/>
          </a:xfrm>
        </p:spPr>
        <p:txBody>
          <a:bodyPr/>
          <a:lstStyle/>
          <a:p>
            <a:r>
              <a:rPr lang="en-GB" dirty="0"/>
              <a:t>Asking questions</a:t>
            </a:r>
          </a:p>
        </p:txBody>
      </p:sp>
      <p:sp>
        <p:nvSpPr>
          <p:cNvPr id="3" name="Content Placeholder 2">
            <a:extLst>
              <a:ext uri="{FF2B5EF4-FFF2-40B4-BE49-F238E27FC236}">
                <a16:creationId xmlns:a16="http://schemas.microsoft.com/office/drawing/2014/main" id="{362CF550-0F24-0CFD-7E01-E81F248FFB8C}"/>
              </a:ext>
            </a:extLst>
          </p:cNvPr>
          <p:cNvSpPr>
            <a:spLocks noGrp="1"/>
          </p:cNvSpPr>
          <p:nvPr>
            <p:ph idx="4294967295"/>
          </p:nvPr>
        </p:nvSpPr>
        <p:spPr>
          <a:xfrm>
            <a:off x="619520" y="1254674"/>
            <a:ext cx="10515600" cy="784183"/>
          </a:xfrm>
        </p:spPr>
        <p:txBody>
          <a:bodyPr>
            <a:normAutofit/>
          </a:bodyPr>
          <a:lstStyle/>
          <a:p>
            <a:r>
              <a:rPr lang="en-GB" dirty="0"/>
              <a:t>In Spanish, we can form yes/no questions simply by making the intonation rise at the end of the sentence.</a:t>
            </a:r>
          </a:p>
        </p:txBody>
      </p:sp>
      <p:sp>
        <p:nvSpPr>
          <p:cNvPr id="4" name="Rounded Rectangle 11">
            <a:extLst>
              <a:ext uri="{FF2B5EF4-FFF2-40B4-BE49-F238E27FC236}">
                <a16:creationId xmlns:a16="http://schemas.microsoft.com/office/drawing/2014/main" id="{AFAB8407-0CA5-A09D-0A33-BAA7C06E8A8A}"/>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6" name="Google Shape;898;p32">
            <a:hlinkClick r:id="" action="ppaction://noaction">
              <a:snd r:embed="rId3" name="1 Hay restaurantes.wav"/>
            </a:hlinkClick>
            <a:extLst>
              <a:ext uri="{FF2B5EF4-FFF2-40B4-BE49-F238E27FC236}">
                <a16:creationId xmlns:a16="http://schemas.microsoft.com/office/drawing/2014/main" id="{4CCA93BD-3393-4669-B3CD-296C506D6231}"/>
              </a:ext>
            </a:extLst>
          </p:cNvPr>
          <p:cNvSpPr/>
          <p:nvPr/>
        </p:nvSpPr>
        <p:spPr>
          <a:xfrm>
            <a:off x="364518" y="3039174"/>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899;p32">
            <a:hlinkClick r:id="" action="ppaction://noaction">
              <a:snd r:embed="rId4" name="2 Sacaste muchas fotos.wav"/>
            </a:hlinkClick>
            <a:extLst>
              <a:ext uri="{FF2B5EF4-FFF2-40B4-BE49-F238E27FC236}">
                <a16:creationId xmlns:a16="http://schemas.microsoft.com/office/drawing/2014/main" id="{0021FF0B-28E9-4C2C-931A-58226196A63B}"/>
              </a:ext>
            </a:extLst>
          </p:cNvPr>
          <p:cNvSpPr/>
          <p:nvPr/>
        </p:nvSpPr>
        <p:spPr>
          <a:xfrm>
            <a:off x="364519" y="434303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8" name="Picture 2" descr="tables and chairs near building during daytime">
            <a:extLst>
              <a:ext uri="{FF2B5EF4-FFF2-40B4-BE49-F238E27FC236}">
                <a16:creationId xmlns:a16="http://schemas.microsoft.com/office/drawing/2014/main" id="{262DC4CF-CC41-4CAB-AC4F-E584C67BE86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25057" y="2876123"/>
            <a:ext cx="4267175" cy="272720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8AD1753-9219-B9B4-4CD9-B44FF37AE8E7}"/>
              </a:ext>
            </a:extLst>
          </p:cNvPr>
          <p:cNvSpPr txBox="1"/>
          <p:nvPr/>
        </p:nvSpPr>
        <p:spPr>
          <a:xfrm>
            <a:off x="1045229" y="3205985"/>
            <a:ext cx="6143028" cy="461665"/>
          </a:xfrm>
          <a:prstGeom prst="rect">
            <a:avLst/>
          </a:prstGeom>
          <a:noFill/>
        </p:spPr>
        <p:txBody>
          <a:bodyPr wrap="none" rtlCol="0">
            <a:spAutoFit/>
          </a:bodyPr>
          <a:lstStyle/>
          <a:p>
            <a:r>
              <a:rPr lang="en-GB" sz="2400" i="1" u="sng" dirty="0">
                <a:solidFill>
                  <a:srgbClr val="C00000"/>
                </a:solidFill>
              </a:rPr>
              <a:t>Are</a:t>
            </a:r>
            <a:r>
              <a:rPr lang="en-GB" sz="2400" i="1" dirty="0">
                <a:solidFill>
                  <a:srgbClr val="C00000"/>
                </a:solidFill>
              </a:rPr>
              <a:t> </a:t>
            </a:r>
            <a:r>
              <a:rPr lang="en-GB" sz="2400" i="1" u="sng" dirty="0">
                <a:solidFill>
                  <a:srgbClr val="C00000"/>
                </a:solidFill>
              </a:rPr>
              <a:t>there</a:t>
            </a:r>
            <a:r>
              <a:rPr lang="en-GB" sz="2400" i="1" dirty="0">
                <a:solidFill>
                  <a:srgbClr val="C00000"/>
                </a:solidFill>
              </a:rPr>
              <a:t> good restaurants in Valencia?</a:t>
            </a:r>
          </a:p>
        </p:txBody>
      </p:sp>
      <p:sp>
        <p:nvSpPr>
          <p:cNvPr id="14" name="TextBox 13">
            <a:extLst>
              <a:ext uri="{FF2B5EF4-FFF2-40B4-BE49-F238E27FC236}">
                <a16:creationId xmlns:a16="http://schemas.microsoft.com/office/drawing/2014/main" id="{FA05EF62-AA9D-E612-5638-1C84D5903DB2}"/>
              </a:ext>
            </a:extLst>
          </p:cNvPr>
          <p:cNvSpPr txBox="1"/>
          <p:nvPr/>
        </p:nvSpPr>
        <p:spPr>
          <a:xfrm>
            <a:off x="1010114" y="2684597"/>
            <a:ext cx="6143028" cy="461665"/>
          </a:xfrm>
          <a:prstGeom prst="rect">
            <a:avLst/>
          </a:prstGeom>
          <a:noFill/>
        </p:spPr>
        <p:txBody>
          <a:bodyPr wrap="none" rtlCol="0">
            <a:spAutoFit/>
          </a:bodyPr>
          <a:lstStyle/>
          <a:p>
            <a:r>
              <a:rPr lang="en-GB" sz="2400" dirty="0">
                <a:solidFill>
                  <a:schemeClr val="tx1"/>
                </a:solidFill>
              </a:rPr>
              <a:t>¿</a:t>
            </a:r>
            <a:r>
              <a:rPr lang="en-GB" sz="2400" dirty="0"/>
              <a:t>Hay </a:t>
            </a:r>
            <a:r>
              <a:rPr lang="en-GB" sz="2400" dirty="0" err="1"/>
              <a:t>restaurantes</a:t>
            </a:r>
            <a:r>
              <a:rPr lang="en-GB" sz="2400" dirty="0"/>
              <a:t> buenos </a:t>
            </a:r>
            <a:r>
              <a:rPr lang="en-GB" sz="2400" dirty="0" err="1"/>
              <a:t>en</a:t>
            </a:r>
            <a:r>
              <a:rPr lang="en-GB" sz="2400" dirty="0"/>
              <a:t> Valencia?</a:t>
            </a:r>
          </a:p>
        </p:txBody>
      </p:sp>
      <p:sp>
        <p:nvSpPr>
          <p:cNvPr id="15" name="TextBox 14">
            <a:extLst>
              <a:ext uri="{FF2B5EF4-FFF2-40B4-BE49-F238E27FC236}">
                <a16:creationId xmlns:a16="http://schemas.microsoft.com/office/drawing/2014/main" id="{8FF64B81-C9C5-16C9-E23A-04E5A99B2394}"/>
              </a:ext>
            </a:extLst>
          </p:cNvPr>
          <p:cNvSpPr txBox="1"/>
          <p:nvPr/>
        </p:nvSpPr>
        <p:spPr>
          <a:xfrm>
            <a:off x="1010114" y="4112204"/>
            <a:ext cx="3831498" cy="461665"/>
          </a:xfrm>
          <a:prstGeom prst="rect">
            <a:avLst/>
          </a:prstGeom>
          <a:noFill/>
        </p:spPr>
        <p:txBody>
          <a:bodyPr wrap="none" rtlCol="0">
            <a:spAutoFit/>
          </a:bodyPr>
          <a:lstStyle/>
          <a:p>
            <a:r>
              <a:rPr lang="en-GB" sz="2400" dirty="0">
                <a:solidFill>
                  <a:schemeClr val="tx1"/>
                </a:solidFill>
              </a:rPr>
              <a:t>¿</a:t>
            </a:r>
            <a:r>
              <a:rPr lang="en-GB" sz="2400" dirty="0" err="1">
                <a:solidFill>
                  <a:schemeClr val="tx1"/>
                </a:solidFill>
              </a:rPr>
              <a:t>Sacaste</a:t>
            </a:r>
            <a:r>
              <a:rPr lang="en-GB" sz="2400" dirty="0">
                <a:solidFill>
                  <a:schemeClr val="tx1"/>
                </a:solidFill>
              </a:rPr>
              <a:t> </a:t>
            </a:r>
            <a:r>
              <a:rPr lang="en-GB" sz="2400" dirty="0" err="1">
                <a:solidFill>
                  <a:schemeClr val="tx1"/>
                </a:solidFill>
              </a:rPr>
              <a:t>muchas</a:t>
            </a:r>
            <a:r>
              <a:rPr lang="en-GB" sz="2400" dirty="0">
                <a:solidFill>
                  <a:schemeClr val="tx1"/>
                </a:solidFill>
              </a:rPr>
              <a:t> </a:t>
            </a:r>
            <a:r>
              <a:rPr lang="en-GB" sz="2400" dirty="0" err="1">
                <a:solidFill>
                  <a:schemeClr val="tx1"/>
                </a:solidFill>
              </a:rPr>
              <a:t>fotos</a:t>
            </a:r>
            <a:r>
              <a:rPr lang="en-GB" sz="2400" dirty="0">
                <a:solidFill>
                  <a:schemeClr val="tx1"/>
                </a:solidFill>
              </a:rPr>
              <a:t>?</a:t>
            </a:r>
          </a:p>
        </p:txBody>
      </p:sp>
      <p:sp>
        <p:nvSpPr>
          <p:cNvPr id="16" name="TextBox 15">
            <a:extLst>
              <a:ext uri="{FF2B5EF4-FFF2-40B4-BE49-F238E27FC236}">
                <a16:creationId xmlns:a16="http://schemas.microsoft.com/office/drawing/2014/main" id="{CE86A31C-4A9B-02DE-620E-D4273AF399F5}"/>
              </a:ext>
            </a:extLst>
          </p:cNvPr>
          <p:cNvSpPr txBox="1"/>
          <p:nvPr/>
        </p:nvSpPr>
        <p:spPr>
          <a:xfrm>
            <a:off x="1045229" y="4573869"/>
            <a:ext cx="4326826" cy="461665"/>
          </a:xfrm>
          <a:prstGeom prst="rect">
            <a:avLst/>
          </a:prstGeom>
          <a:noFill/>
        </p:spPr>
        <p:txBody>
          <a:bodyPr wrap="none" rtlCol="0">
            <a:spAutoFit/>
          </a:bodyPr>
          <a:lstStyle/>
          <a:p>
            <a:r>
              <a:rPr lang="en-GB" sz="2400" i="1" u="sng" dirty="0">
                <a:solidFill>
                  <a:srgbClr val="C00000"/>
                </a:solidFill>
              </a:rPr>
              <a:t>Did</a:t>
            </a:r>
            <a:r>
              <a:rPr lang="en-GB" sz="2400" i="1" dirty="0">
                <a:solidFill>
                  <a:srgbClr val="C00000"/>
                </a:solidFill>
              </a:rPr>
              <a:t> </a:t>
            </a:r>
            <a:r>
              <a:rPr lang="en-GB" sz="2400" i="1" u="sng" dirty="0">
                <a:solidFill>
                  <a:srgbClr val="C00000"/>
                </a:solidFill>
              </a:rPr>
              <a:t>you</a:t>
            </a:r>
            <a:r>
              <a:rPr lang="en-GB" sz="2400" i="1" dirty="0">
                <a:solidFill>
                  <a:srgbClr val="C00000"/>
                </a:solidFill>
              </a:rPr>
              <a:t> </a:t>
            </a:r>
            <a:r>
              <a:rPr lang="en-GB" sz="2400" i="1" u="sng" dirty="0">
                <a:solidFill>
                  <a:srgbClr val="C00000"/>
                </a:solidFill>
              </a:rPr>
              <a:t>take</a:t>
            </a:r>
            <a:r>
              <a:rPr lang="en-GB" sz="2400" i="1" dirty="0">
                <a:solidFill>
                  <a:srgbClr val="C00000"/>
                </a:solidFill>
              </a:rPr>
              <a:t> lots of photos?</a:t>
            </a:r>
            <a:endParaRPr lang="en-GB" sz="2400" i="1" dirty="0">
              <a:solidFill>
                <a:schemeClr val="tx1"/>
              </a:solidFill>
            </a:endParaRPr>
          </a:p>
        </p:txBody>
      </p:sp>
    </p:spTree>
    <p:extLst>
      <p:ext uri="{BB962C8B-B14F-4D97-AF65-F5344CB8AC3E}">
        <p14:creationId xmlns:p14="http://schemas.microsoft.com/office/powerpoint/2010/main" val="322249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P spid="11"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8A039-7237-1969-CC82-71AC0B8FB1BA}"/>
              </a:ext>
            </a:extLst>
          </p:cNvPr>
          <p:cNvSpPr>
            <a:spLocks noGrp="1"/>
          </p:cNvSpPr>
          <p:nvPr>
            <p:ph type="title"/>
          </p:nvPr>
        </p:nvSpPr>
        <p:spPr>
          <a:xfrm>
            <a:off x="0" y="213557"/>
            <a:ext cx="3264061" cy="647577"/>
          </a:xfrm>
        </p:spPr>
        <p:txBody>
          <a:bodyPr/>
          <a:lstStyle/>
          <a:p>
            <a:r>
              <a:rPr lang="en-GB" dirty="0" err="1"/>
              <a:t>En</a:t>
            </a:r>
            <a:r>
              <a:rPr lang="en-GB" dirty="0"/>
              <a:t> la ciudad</a:t>
            </a:r>
            <a:endParaRPr lang="en-ES" dirty="0"/>
          </a:p>
        </p:txBody>
      </p:sp>
      <p:sp>
        <p:nvSpPr>
          <p:cNvPr id="3" name="Content Placeholder 2">
            <a:extLst>
              <a:ext uri="{FF2B5EF4-FFF2-40B4-BE49-F238E27FC236}">
                <a16:creationId xmlns:a16="http://schemas.microsoft.com/office/drawing/2014/main" id="{68E05537-3DD0-35D8-4A15-56DC5BBB35D1}"/>
              </a:ext>
            </a:extLst>
          </p:cNvPr>
          <p:cNvSpPr>
            <a:spLocks noGrp="1"/>
          </p:cNvSpPr>
          <p:nvPr>
            <p:ph idx="4294967295"/>
          </p:nvPr>
        </p:nvSpPr>
        <p:spPr>
          <a:xfrm>
            <a:off x="261257" y="960438"/>
            <a:ext cx="11930743" cy="1325562"/>
          </a:xfrm>
        </p:spPr>
        <p:txBody>
          <a:bodyPr/>
          <a:lstStyle/>
          <a:p>
            <a:r>
              <a:rPr lang="en-GB" dirty="0"/>
              <a:t>Daniel y Lucía </a:t>
            </a:r>
            <a:r>
              <a:rPr lang="en-GB" dirty="0" err="1"/>
              <a:t>quieren</a:t>
            </a:r>
            <a:r>
              <a:rPr lang="en-GB" dirty="0"/>
              <a:t> </a:t>
            </a:r>
            <a:r>
              <a:rPr lang="en-GB" dirty="0" err="1"/>
              <a:t>visitar</a:t>
            </a:r>
            <a:r>
              <a:rPr lang="en-GB" dirty="0"/>
              <a:t> el Mercado Central, </a:t>
            </a:r>
            <a:r>
              <a:rPr lang="en-GB" dirty="0" err="1"/>
              <a:t>pero</a:t>
            </a:r>
            <a:r>
              <a:rPr lang="en-GB" dirty="0"/>
              <a:t> no </a:t>
            </a:r>
            <a:r>
              <a:rPr lang="en-GB" dirty="0" err="1"/>
              <a:t>saben</a:t>
            </a:r>
            <a:r>
              <a:rPr lang="en-GB" dirty="0"/>
              <a:t> </a:t>
            </a:r>
            <a:r>
              <a:rPr lang="en-GB" dirty="0" err="1"/>
              <a:t>cómo</a:t>
            </a:r>
            <a:r>
              <a:rPr lang="en-GB" dirty="0"/>
              <a:t> </a:t>
            </a:r>
            <a:r>
              <a:rPr lang="en-GB" dirty="0" err="1"/>
              <a:t>llegar</a:t>
            </a:r>
            <a:r>
              <a:rPr lang="en-GB" dirty="0"/>
              <a:t> </a:t>
            </a:r>
            <a:r>
              <a:rPr lang="en-GB" dirty="0" err="1"/>
              <a:t>allí</a:t>
            </a:r>
            <a:r>
              <a:rPr lang="en-GB" dirty="0"/>
              <a:t>. </a:t>
            </a:r>
            <a:r>
              <a:rPr lang="en-GB" dirty="0" err="1"/>
              <a:t>Escucha</a:t>
            </a:r>
            <a:r>
              <a:rPr lang="en-GB" dirty="0"/>
              <a:t> la </a:t>
            </a:r>
            <a:r>
              <a:rPr lang="en-GB" dirty="0" err="1"/>
              <a:t>conversación</a:t>
            </a:r>
            <a:r>
              <a:rPr lang="en-GB" dirty="0"/>
              <a:t>. Para </a:t>
            </a:r>
            <a:r>
              <a:rPr lang="en-GB" dirty="0" err="1"/>
              <a:t>cada</a:t>
            </a:r>
            <a:r>
              <a:rPr lang="en-GB" dirty="0"/>
              <a:t> </a:t>
            </a:r>
            <a:r>
              <a:rPr lang="en-GB" dirty="0" err="1"/>
              <a:t>frase</a:t>
            </a:r>
            <a:r>
              <a:rPr lang="en-GB" dirty="0"/>
              <a:t> decide </a:t>
            </a:r>
            <a:r>
              <a:rPr lang="en-GB" dirty="0" err="1"/>
              <a:t>si</a:t>
            </a:r>
            <a:r>
              <a:rPr lang="en-GB" dirty="0"/>
              <a:t> es una </a:t>
            </a:r>
            <a:r>
              <a:rPr lang="en-GB" dirty="0" err="1"/>
              <a:t>pregunta</a:t>
            </a:r>
            <a:r>
              <a:rPr lang="en-GB" dirty="0"/>
              <a:t> o no. </a:t>
            </a:r>
            <a:r>
              <a:rPr lang="en-GB" dirty="0" err="1"/>
              <a:t>Luego</a:t>
            </a:r>
            <a:r>
              <a:rPr lang="en-GB" dirty="0"/>
              <a:t>, escribe la persona (</a:t>
            </a:r>
            <a:r>
              <a:rPr lang="en-GB" dirty="0" err="1"/>
              <a:t>yo</a:t>
            </a:r>
            <a:r>
              <a:rPr lang="en-GB" dirty="0"/>
              <a:t>, </a:t>
            </a:r>
            <a:r>
              <a:rPr lang="en-GB" dirty="0" err="1"/>
              <a:t>tú</a:t>
            </a:r>
            <a:r>
              <a:rPr lang="en-GB" dirty="0"/>
              <a:t> o </a:t>
            </a:r>
            <a:r>
              <a:rPr lang="en-GB" dirty="0" err="1"/>
              <a:t>él</a:t>
            </a:r>
            <a:r>
              <a:rPr lang="en-GB" dirty="0"/>
              <a:t>/</a:t>
            </a:r>
            <a:r>
              <a:rPr lang="en-GB" dirty="0" err="1"/>
              <a:t>ella</a:t>
            </a:r>
            <a:r>
              <a:rPr lang="en-GB" dirty="0"/>
              <a:t>).</a:t>
            </a:r>
            <a:endParaRPr lang="en-ES" dirty="0"/>
          </a:p>
        </p:txBody>
      </p:sp>
      <p:sp>
        <p:nvSpPr>
          <p:cNvPr id="4" name="Rounded Rectangle 11">
            <a:extLst>
              <a:ext uri="{FF2B5EF4-FFF2-40B4-BE49-F238E27FC236}">
                <a16:creationId xmlns:a16="http://schemas.microsoft.com/office/drawing/2014/main" id="{75F4CCF5-AC67-708F-7D12-1A693B8DA30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6E97094C-89FD-49BA-B85E-5762BD0C5185}"/>
              </a:ext>
            </a:extLst>
          </p:cNvPr>
          <p:cNvGraphicFramePr>
            <a:graphicFrameLocks noGrp="1"/>
          </p:cNvGraphicFramePr>
          <p:nvPr/>
        </p:nvGraphicFramePr>
        <p:xfrm>
          <a:off x="931910" y="2092485"/>
          <a:ext cx="5920151" cy="4151658"/>
        </p:xfrm>
        <a:graphic>
          <a:graphicData uri="http://schemas.openxmlformats.org/drawingml/2006/table">
            <a:tbl>
              <a:tblPr firstRow="1" bandRow="1">
                <a:tableStyleId>{BC89EF96-8CEA-46FF-86C4-4CE0E7609802}</a:tableStyleId>
              </a:tblPr>
              <a:tblGrid>
                <a:gridCol w="735397">
                  <a:extLst>
                    <a:ext uri="{9D8B030D-6E8A-4147-A177-3AD203B41FA5}">
                      <a16:colId xmlns:a16="http://schemas.microsoft.com/office/drawing/2014/main" val="20000"/>
                    </a:ext>
                  </a:extLst>
                </a:gridCol>
                <a:gridCol w="2870716">
                  <a:extLst>
                    <a:ext uri="{9D8B030D-6E8A-4147-A177-3AD203B41FA5}">
                      <a16:colId xmlns:a16="http://schemas.microsoft.com/office/drawing/2014/main" val="20004"/>
                    </a:ext>
                  </a:extLst>
                </a:gridCol>
                <a:gridCol w="2314038">
                  <a:extLst>
                    <a:ext uri="{9D8B030D-6E8A-4147-A177-3AD203B41FA5}">
                      <a16:colId xmlns:a16="http://schemas.microsoft.com/office/drawing/2014/main" val="2476280395"/>
                    </a:ext>
                  </a:extLst>
                </a:gridCol>
              </a:tblGrid>
              <a:tr h="752969">
                <a:tc>
                  <a:txBody>
                    <a:bodyPr/>
                    <a:lstStyle/>
                    <a:p>
                      <a:pPr algn="ctr"/>
                      <a:endParaRPr lang="en-US" sz="1900" dirty="0">
                        <a:solidFill>
                          <a:srgbClr val="002060"/>
                        </a:solidFill>
                      </a:endParaRP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t>¿Es </a:t>
                      </a:r>
                      <a:r>
                        <a:rPr lang="en-US" sz="2200" dirty="0" err="1"/>
                        <a:t>una</a:t>
                      </a:r>
                      <a:r>
                        <a:rPr lang="en-US" sz="2200" dirty="0"/>
                        <a:t> </a:t>
                      </a:r>
                      <a:r>
                        <a:rPr lang="en-US" sz="2200" dirty="0" err="1"/>
                        <a:t>pregunta</a:t>
                      </a:r>
                      <a:r>
                        <a:rPr lang="en-US" sz="2200" dirty="0"/>
                        <a:t> (P) o </a:t>
                      </a:r>
                      <a:r>
                        <a:rPr lang="en-US" sz="2200" dirty="0" err="1"/>
                        <a:t>una</a:t>
                      </a:r>
                      <a:r>
                        <a:rPr lang="en-US" sz="2200" dirty="0"/>
                        <a:t> </a:t>
                      </a:r>
                      <a:r>
                        <a:rPr lang="en-US" sz="2200" dirty="0" err="1"/>
                        <a:t>frase</a:t>
                      </a:r>
                      <a:r>
                        <a:rPr lang="en-US" sz="2200" dirty="0"/>
                        <a:t> (F)?</a:t>
                      </a:r>
                      <a:endParaRPr lang="en-US" sz="2200" dirty="0">
                        <a:solidFill>
                          <a:srgbClr val="002060"/>
                        </a:solidFill>
                      </a:endParaRPr>
                    </a:p>
                  </a:txBody>
                  <a:tcPr marL="121920" marR="121920" marT="60960" marB="60960" anchor="ctr"/>
                </a:tc>
                <a:tc>
                  <a:txBody>
                    <a:bodyPr/>
                    <a:lstStyle/>
                    <a:p>
                      <a:pPr algn="ctr"/>
                      <a:r>
                        <a:rPr lang="en-US" sz="2400" dirty="0"/>
                        <a:t>¿</a:t>
                      </a:r>
                      <a:r>
                        <a:rPr lang="en-US" sz="2400" dirty="0" err="1"/>
                        <a:t>yo</a:t>
                      </a:r>
                      <a:r>
                        <a:rPr lang="en-US" sz="2400" dirty="0"/>
                        <a:t>, </a:t>
                      </a:r>
                      <a:r>
                        <a:rPr lang="en-US" sz="2400" dirty="0" err="1"/>
                        <a:t>tú</a:t>
                      </a:r>
                      <a:r>
                        <a:rPr lang="en-US" sz="2400" dirty="0"/>
                        <a:t>, </a:t>
                      </a:r>
                      <a:r>
                        <a:rPr lang="en-US" sz="2400" dirty="0" err="1"/>
                        <a:t>él</a:t>
                      </a:r>
                      <a:r>
                        <a:rPr lang="en-US" sz="2400" dirty="0"/>
                        <a:t>/</a:t>
                      </a:r>
                      <a:r>
                        <a:rPr lang="en-US" sz="2400" dirty="0" err="1"/>
                        <a:t>ella</a:t>
                      </a:r>
                      <a:r>
                        <a:rPr lang="en-US" sz="2400" dirty="0"/>
                        <a:t>?</a:t>
                      </a:r>
                      <a:endParaRPr lang="en-US" sz="2400" dirty="0">
                        <a:solidFill>
                          <a:srgbClr val="002060"/>
                        </a:solidFill>
                      </a:endParaRPr>
                    </a:p>
                  </a:txBody>
                  <a:tcPr marL="121920" marR="121920" marT="60960" marB="60960" anchor="ctr"/>
                </a:tc>
                <a:extLst>
                  <a:ext uri="{0D108BD9-81ED-4DB2-BD59-A6C34878D82A}">
                    <a16:rowId xmlns:a16="http://schemas.microsoft.com/office/drawing/2014/main" val="10000"/>
                  </a:ext>
                </a:extLst>
              </a:tr>
              <a:tr h="549703">
                <a:tc>
                  <a:txBody>
                    <a:bodyPr/>
                    <a:lstStyle/>
                    <a:p>
                      <a:endParaRPr lang="en-US" sz="1900" dirty="0"/>
                    </a:p>
                  </a:txBody>
                  <a:tcPr marL="121920" marR="121920" marT="60960" marB="60960">
                    <a:solidFill>
                      <a:schemeClr val="bg1"/>
                    </a:solidFill>
                  </a:tcPr>
                </a:tc>
                <a:tc>
                  <a:txBody>
                    <a:bodyPr/>
                    <a:lstStyle/>
                    <a:p>
                      <a:endParaRPr lang="en-US" sz="2700" dirty="0"/>
                    </a:p>
                  </a:txBody>
                  <a:tcPr marL="121920" marR="121920" marT="60960" marB="60960">
                    <a:solidFill>
                      <a:schemeClr val="bg1"/>
                    </a:solidFill>
                  </a:tcPr>
                </a:tc>
                <a:tc>
                  <a:txBody>
                    <a:bodyPr/>
                    <a:lstStyle/>
                    <a:p>
                      <a:endParaRPr lang="en-US" sz="2700" dirty="0"/>
                    </a:p>
                  </a:txBody>
                  <a:tcPr marL="121920" marR="121920" marT="60960" marB="60960">
                    <a:solidFill>
                      <a:schemeClr val="bg1"/>
                    </a:solidFill>
                  </a:tcPr>
                </a:tc>
                <a:extLst>
                  <a:ext uri="{0D108BD9-81ED-4DB2-BD59-A6C34878D82A}">
                    <a16:rowId xmlns:a16="http://schemas.microsoft.com/office/drawing/2014/main" val="10001"/>
                  </a:ext>
                </a:extLst>
              </a:tr>
              <a:tr h="549703">
                <a:tc>
                  <a:txBody>
                    <a:bodyPr/>
                    <a:lstStyle/>
                    <a:p>
                      <a:endParaRPr lang="en-US" sz="1900" dirty="0"/>
                    </a:p>
                  </a:txBody>
                  <a:tcPr marL="121920" marR="121920" marT="60960" marB="60960">
                    <a:solidFill>
                      <a:schemeClr val="bg1"/>
                    </a:solidFill>
                  </a:tcPr>
                </a:tc>
                <a:tc>
                  <a:txBody>
                    <a:bodyPr/>
                    <a:lstStyle/>
                    <a:p>
                      <a:endParaRPr lang="en-US" sz="2700" dirty="0"/>
                    </a:p>
                  </a:txBody>
                  <a:tcPr marL="121920" marR="121920" marT="60960" marB="60960">
                    <a:solidFill>
                      <a:schemeClr val="bg1"/>
                    </a:solidFill>
                  </a:tcPr>
                </a:tc>
                <a:tc>
                  <a:txBody>
                    <a:bodyPr/>
                    <a:lstStyle/>
                    <a:p>
                      <a:endParaRPr lang="en-US" sz="2700" dirty="0"/>
                    </a:p>
                  </a:txBody>
                  <a:tcPr marL="121920" marR="121920" marT="60960" marB="60960">
                    <a:solidFill>
                      <a:schemeClr val="bg1"/>
                    </a:solidFill>
                  </a:tcPr>
                </a:tc>
                <a:extLst>
                  <a:ext uri="{0D108BD9-81ED-4DB2-BD59-A6C34878D82A}">
                    <a16:rowId xmlns:a16="http://schemas.microsoft.com/office/drawing/2014/main" val="10002"/>
                  </a:ext>
                </a:extLst>
              </a:tr>
              <a:tr h="549703">
                <a:tc>
                  <a:txBody>
                    <a:bodyPr/>
                    <a:lstStyle/>
                    <a:p>
                      <a:endParaRPr lang="en-US" sz="1900" dirty="0"/>
                    </a:p>
                  </a:txBody>
                  <a:tcPr marL="121920" marR="121920" marT="60960" marB="60960">
                    <a:solidFill>
                      <a:schemeClr val="bg1"/>
                    </a:solidFill>
                  </a:tcPr>
                </a:tc>
                <a:tc>
                  <a:txBody>
                    <a:bodyPr/>
                    <a:lstStyle/>
                    <a:p>
                      <a:endParaRPr lang="en-US" sz="2700"/>
                    </a:p>
                  </a:txBody>
                  <a:tcPr marL="121920" marR="121920" marT="60960" marB="60960">
                    <a:solidFill>
                      <a:schemeClr val="bg1"/>
                    </a:solidFill>
                  </a:tcPr>
                </a:tc>
                <a:tc>
                  <a:txBody>
                    <a:bodyPr/>
                    <a:lstStyle/>
                    <a:p>
                      <a:endParaRPr lang="en-US" sz="2700" dirty="0"/>
                    </a:p>
                  </a:txBody>
                  <a:tcPr marL="121920" marR="121920" marT="60960" marB="60960">
                    <a:solidFill>
                      <a:schemeClr val="bg1"/>
                    </a:solidFill>
                  </a:tcPr>
                </a:tc>
                <a:extLst>
                  <a:ext uri="{0D108BD9-81ED-4DB2-BD59-A6C34878D82A}">
                    <a16:rowId xmlns:a16="http://schemas.microsoft.com/office/drawing/2014/main" val="10003"/>
                  </a:ext>
                </a:extLst>
              </a:tr>
              <a:tr h="549703">
                <a:tc>
                  <a:txBody>
                    <a:bodyPr/>
                    <a:lstStyle/>
                    <a:p>
                      <a:endParaRPr lang="en-US" sz="1900" dirty="0"/>
                    </a:p>
                  </a:txBody>
                  <a:tcPr marL="121920" marR="121920" marT="60960" marB="60960">
                    <a:solidFill>
                      <a:schemeClr val="bg1"/>
                    </a:solidFill>
                  </a:tcPr>
                </a:tc>
                <a:tc>
                  <a:txBody>
                    <a:bodyPr/>
                    <a:lstStyle/>
                    <a:p>
                      <a:endParaRPr lang="en-US" sz="2700" dirty="0"/>
                    </a:p>
                  </a:txBody>
                  <a:tcPr marL="121920" marR="121920" marT="60960" marB="60960">
                    <a:solidFill>
                      <a:schemeClr val="bg1"/>
                    </a:solidFill>
                  </a:tcPr>
                </a:tc>
                <a:tc>
                  <a:txBody>
                    <a:bodyPr/>
                    <a:lstStyle/>
                    <a:p>
                      <a:endParaRPr lang="en-US" sz="2700" dirty="0"/>
                    </a:p>
                  </a:txBody>
                  <a:tcPr marL="121920" marR="121920" marT="60960" marB="60960">
                    <a:solidFill>
                      <a:schemeClr val="bg1"/>
                    </a:solidFill>
                  </a:tcPr>
                </a:tc>
                <a:extLst>
                  <a:ext uri="{0D108BD9-81ED-4DB2-BD59-A6C34878D82A}">
                    <a16:rowId xmlns:a16="http://schemas.microsoft.com/office/drawing/2014/main" val="10004"/>
                  </a:ext>
                </a:extLst>
              </a:tr>
              <a:tr h="549703">
                <a:tc>
                  <a:txBody>
                    <a:bodyPr/>
                    <a:lstStyle/>
                    <a:p>
                      <a:endParaRPr lang="en-US" sz="1900" dirty="0"/>
                    </a:p>
                  </a:txBody>
                  <a:tcPr marL="121920" marR="121920" marT="60960" marB="60960">
                    <a:solidFill>
                      <a:schemeClr val="bg1"/>
                    </a:solidFill>
                  </a:tcPr>
                </a:tc>
                <a:tc>
                  <a:txBody>
                    <a:bodyPr/>
                    <a:lstStyle/>
                    <a:p>
                      <a:endParaRPr lang="en-US" sz="2700" dirty="0"/>
                    </a:p>
                  </a:txBody>
                  <a:tcPr marL="121920" marR="121920" marT="60960" marB="60960">
                    <a:solidFill>
                      <a:schemeClr val="bg1"/>
                    </a:solidFill>
                  </a:tcPr>
                </a:tc>
                <a:tc>
                  <a:txBody>
                    <a:bodyPr/>
                    <a:lstStyle/>
                    <a:p>
                      <a:endParaRPr lang="en-US" sz="2700" dirty="0"/>
                    </a:p>
                  </a:txBody>
                  <a:tcPr marL="121920" marR="121920" marT="60960" marB="60960">
                    <a:solidFill>
                      <a:schemeClr val="bg1"/>
                    </a:solidFill>
                  </a:tcPr>
                </a:tc>
                <a:extLst>
                  <a:ext uri="{0D108BD9-81ED-4DB2-BD59-A6C34878D82A}">
                    <a16:rowId xmlns:a16="http://schemas.microsoft.com/office/drawing/2014/main" val="10005"/>
                  </a:ext>
                </a:extLst>
              </a:tr>
              <a:tr h="549703">
                <a:tc>
                  <a:txBody>
                    <a:bodyPr/>
                    <a:lstStyle/>
                    <a:p>
                      <a:endParaRPr lang="en-US" sz="1900" dirty="0"/>
                    </a:p>
                  </a:txBody>
                  <a:tcPr marL="121920" marR="121920" marT="60960" marB="60960">
                    <a:solidFill>
                      <a:schemeClr val="bg1"/>
                    </a:solidFill>
                  </a:tcPr>
                </a:tc>
                <a:tc>
                  <a:txBody>
                    <a:bodyPr/>
                    <a:lstStyle/>
                    <a:p>
                      <a:endParaRPr lang="en-US" sz="2700" dirty="0"/>
                    </a:p>
                  </a:txBody>
                  <a:tcPr marL="121920" marR="121920" marT="60960" marB="60960">
                    <a:solidFill>
                      <a:schemeClr val="bg1"/>
                    </a:solidFill>
                  </a:tcPr>
                </a:tc>
                <a:tc>
                  <a:txBody>
                    <a:bodyPr/>
                    <a:lstStyle/>
                    <a:p>
                      <a:endParaRPr lang="en-US" sz="2700" dirty="0"/>
                    </a:p>
                  </a:txBody>
                  <a:tcPr marL="121920" marR="121920" marT="60960" marB="60960">
                    <a:solidFill>
                      <a:schemeClr val="bg1"/>
                    </a:solidFill>
                  </a:tcPr>
                </a:tc>
                <a:extLst>
                  <a:ext uri="{0D108BD9-81ED-4DB2-BD59-A6C34878D82A}">
                    <a16:rowId xmlns:a16="http://schemas.microsoft.com/office/drawing/2014/main" val="10006"/>
                  </a:ext>
                </a:extLst>
              </a:tr>
            </a:tbl>
          </a:graphicData>
        </a:graphic>
      </p:graphicFrame>
      <p:sp>
        <p:nvSpPr>
          <p:cNvPr id="6" name="Action Button: Custom 16">
            <a:hlinkClick r:id="" action="ppaction://noaction" highlightClick="1">
              <a:snd r:embed="rId3" name="1 Oh no...  mi mapa.wav"/>
            </a:hlinkClick>
            <a:extLst>
              <a:ext uri="{FF2B5EF4-FFF2-40B4-BE49-F238E27FC236}">
                <a16:creationId xmlns:a16="http://schemas.microsoft.com/office/drawing/2014/main" id="{ED117CC7-189D-4F45-9D3A-59D7C6712645}"/>
              </a:ext>
            </a:extLst>
          </p:cNvPr>
          <p:cNvSpPr/>
          <p:nvPr/>
        </p:nvSpPr>
        <p:spPr>
          <a:xfrm>
            <a:off x="1087249" y="3052463"/>
            <a:ext cx="413931" cy="369863"/>
          </a:xfrm>
          <a:prstGeom prst="actionButtonBlank">
            <a:avLst/>
          </a:prstGeom>
          <a:solidFill>
            <a:srgbClr val="AE1518"/>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1</a:t>
            </a:r>
          </a:p>
        </p:txBody>
      </p:sp>
      <p:sp>
        <p:nvSpPr>
          <p:cNvPr id="7" name="Action Button: Custom 16">
            <a:hlinkClick r:id="" action="ppaction://noaction" highlightClick="1">
              <a:snd r:embed="rId4" name="2 usaste mi mapa.wav"/>
            </a:hlinkClick>
            <a:extLst>
              <a:ext uri="{FF2B5EF4-FFF2-40B4-BE49-F238E27FC236}">
                <a16:creationId xmlns:a16="http://schemas.microsoft.com/office/drawing/2014/main" id="{90A73DEB-1C30-42E8-815E-EACB7EECB3F2}"/>
              </a:ext>
            </a:extLst>
          </p:cNvPr>
          <p:cNvSpPr/>
          <p:nvPr/>
        </p:nvSpPr>
        <p:spPr>
          <a:xfrm>
            <a:off x="1087248" y="3568665"/>
            <a:ext cx="413931" cy="369863"/>
          </a:xfrm>
          <a:prstGeom prst="actionButtonBlank">
            <a:avLst/>
          </a:prstGeom>
          <a:solidFill>
            <a:srgbClr val="AE1518"/>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2</a:t>
            </a:r>
          </a:p>
        </p:txBody>
      </p:sp>
      <p:sp>
        <p:nvSpPr>
          <p:cNvPr id="8" name="Action Button: Custom 16">
            <a:hlinkClick r:id="" action="ppaction://noaction" highlightClick="1">
              <a:snd r:embed="rId5" name="3. Lo olvide%CC%81 en el hotel.wav"/>
            </a:hlinkClick>
            <a:extLst>
              <a:ext uri="{FF2B5EF4-FFF2-40B4-BE49-F238E27FC236}">
                <a16:creationId xmlns:a16="http://schemas.microsoft.com/office/drawing/2014/main" id="{A0CA7C80-A18D-4601-9F75-C2DA7ED278EA}"/>
              </a:ext>
            </a:extLst>
          </p:cNvPr>
          <p:cNvSpPr/>
          <p:nvPr/>
        </p:nvSpPr>
        <p:spPr>
          <a:xfrm>
            <a:off x="1085097" y="4120187"/>
            <a:ext cx="413931" cy="369863"/>
          </a:xfrm>
          <a:prstGeom prst="actionButtonBlank">
            <a:avLst/>
          </a:prstGeom>
          <a:solidFill>
            <a:srgbClr val="AE1518"/>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3</a:t>
            </a:r>
          </a:p>
        </p:txBody>
      </p:sp>
      <p:sp>
        <p:nvSpPr>
          <p:cNvPr id="9" name="Action Button: Custom 16">
            <a:hlinkClick r:id="" action="ppaction://noaction" highlightClick="1">
              <a:snd r:embed="rId6" name="4. Mama%CC%81 compro%CC%81 otro mapa en la tienda.wav"/>
            </a:hlinkClick>
            <a:extLst>
              <a:ext uri="{FF2B5EF4-FFF2-40B4-BE49-F238E27FC236}">
                <a16:creationId xmlns:a16="http://schemas.microsoft.com/office/drawing/2014/main" id="{7605CEE0-B53D-4E09-BA54-DA114D4AD777}"/>
              </a:ext>
            </a:extLst>
          </p:cNvPr>
          <p:cNvSpPr/>
          <p:nvPr/>
        </p:nvSpPr>
        <p:spPr>
          <a:xfrm>
            <a:off x="1085096" y="4656834"/>
            <a:ext cx="413931" cy="369863"/>
          </a:xfrm>
          <a:prstGeom prst="actionButtonBlank">
            <a:avLst/>
          </a:prstGeom>
          <a:solidFill>
            <a:srgbClr val="AE1518"/>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4</a:t>
            </a:r>
          </a:p>
        </p:txBody>
      </p:sp>
      <p:sp>
        <p:nvSpPr>
          <p:cNvPr id="10" name="Action Button: Custom 16">
            <a:hlinkClick r:id="" action="ppaction://noaction" highlightClick="1">
              <a:snd r:embed="rId7" name="5 encontro%CC%81 donde esta el mercado.wav"/>
            </a:hlinkClick>
            <a:extLst>
              <a:ext uri="{FF2B5EF4-FFF2-40B4-BE49-F238E27FC236}">
                <a16:creationId xmlns:a16="http://schemas.microsoft.com/office/drawing/2014/main" id="{788B14BA-47B6-4C98-846C-0C75AD989886}"/>
              </a:ext>
            </a:extLst>
          </p:cNvPr>
          <p:cNvSpPr/>
          <p:nvPr/>
        </p:nvSpPr>
        <p:spPr>
          <a:xfrm>
            <a:off x="1085095" y="5212540"/>
            <a:ext cx="413931" cy="369863"/>
          </a:xfrm>
          <a:prstGeom prst="actionButtonBlank">
            <a:avLst/>
          </a:prstGeom>
          <a:solidFill>
            <a:srgbClr val="AE1518"/>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5</a:t>
            </a:r>
          </a:p>
        </p:txBody>
      </p:sp>
      <p:sp>
        <p:nvSpPr>
          <p:cNvPr id="11" name="Action Button: Custom 16">
            <a:hlinkClick r:id="" action="ppaction://noaction" highlightClick="1">
              <a:snd r:embed="rId8" name="6. No, pero pregunto%CC%81 a un hombre en la estacio%CC%81n.wav"/>
            </a:hlinkClick>
            <a:extLst>
              <a:ext uri="{FF2B5EF4-FFF2-40B4-BE49-F238E27FC236}">
                <a16:creationId xmlns:a16="http://schemas.microsoft.com/office/drawing/2014/main" id="{7013647C-46FA-4831-91FF-F767D6B07FA2}"/>
              </a:ext>
            </a:extLst>
          </p:cNvPr>
          <p:cNvSpPr/>
          <p:nvPr/>
        </p:nvSpPr>
        <p:spPr>
          <a:xfrm>
            <a:off x="1085094" y="5761206"/>
            <a:ext cx="413931" cy="369863"/>
          </a:xfrm>
          <a:prstGeom prst="actionButtonBlank">
            <a:avLst/>
          </a:prstGeom>
          <a:solidFill>
            <a:srgbClr val="AE1518"/>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6</a:t>
            </a:r>
          </a:p>
        </p:txBody>
      </p:sp>
      <p:sp>
        <p:nvSpPr>
          <p:cNvPr id="15" name="CuadroTexto 25">
            <a:extLst>
              <a:ext uri="{FF2B5EF4-FFF2-40B4-BE49-F238E27FC236}">
                <a16:creationId xmlns:a16="http://schemas.microsoft.com/office/drawing/2014/main" id="{CAC25024-9FDF-4652-A6C0-C3A003A2EB7A}"/>
              </a:ext>
            </a:extLst>
          </p:cNvPr>
          <p:cNvSpPr txBox="1"/>
          <p:nvPr/>
        </p:nvSpPr>
        <p:spPr>
          <a:xfrm>
            <a:off x="5375519" y="2998308"/>
            <a:ext cx="569387" cy="461665"/>
          </a:xfrm>
          <a:prstGeom prst="rect">
            <a:avLst/>
          </a:prstGeom>
          <a:noFill/>
        </p:spPr>
        <p:txBody>
          <a:bodyPr wrap="none" rtlCol="0">
            <a:spAutoFit/>
          </a:bodyPr>
          <a:lstStyle/>
          <a:p>
            <a:pPr algn="l"/>
            <a:r>
              <a:rPr lang="en-GB" sz="2400" dirty="0" err="1">
                <a:solidFill>
                  <a:schemeClr val="accent5">
                    <a:lumMod val="50000"/>
                  </a:schemeClr>
                </a:solidFill>
              </a:rPr>
              <a:t>yo</a:t>
            </a:r>
            <a:endParaRPr lang="es-GB" sz="2400" dirty="0">
              <a:solidFill>
                <a:schemeClr val="accent5">
                  <a:lumMod val="50000"/>
                </a:schemeClr>
              </a:solidFill>
            </a:endParaRPr>
          </a:p>
        </p:txBody>
      </p:sp>
      <p:sp>
        <p:nvSpPr>
          <p:cNvPr id="16" name="CuadroTexto 28">
            <a:extLst>
              <a:ext uri="{FF2B5EF4-FFF2-40B4-BE49-F238E27FC236}">
                <a16:creationId xmlns:a16="http://schemas.microsoft.com/office/drawing/2014/main" id="{C8744E89-220D-47FF-8D33-3332C5900875}"/>
              </a:ext>
            </a:extLst>
          </p:cNvPr>
          <p:cNvSpPr txBox="1"/>
          <p:nvPr/>
        </p:nvSpPr>
        <p:spPr>
          <a:xfrm>
            <a:off x="5422006" y="3521769"/>
            <a:ext cx="476412" cy="461665"/>
          </a:xfrm>
          <a:prstGeom prst="rect">
            <a:avLst/>
          </a:prstGeom>
          <a:noFill/>
        </p:spPr>
        <p:txBody>
          <a:bodyPr wrap="none" rtlCol="0">
            <a:spAutoFit/>
          </a:bodyPr>
          <a:lstStyle/>
          <a:p>
            <a:pPr algn="l"/>
            <a:r>
              <a:rPr lang="en-GB" sz="2400" dirty="0" err="1">
                <a:solidFill>
                  <a:schemeClr val="accent5">
                    <a:lumMod val="50000"/>
                  </a:schemeClr>
                </a:solidFill>
              </a:rPr>
              <a:t>tú</a:t>
            </a:r>
            <a:endParaRPr lang="es-GB" sz="2400" dirty="0">
              <a:solidFill>
                <a:schemeClr val="accent5">
                  <a:lumMod val="50000"/>
                </a:schemeClr>
              </a:solidFill>
            </a:endParaRPr>
          </a:p>
        </p:txBody>
      </p:sp>
      <p:sp>
        <p:nvSpPr>
          <p:cNvPr id="18" name="CuadroTexto 28">
            <a:extLst>
              <a:ext uri="{FF2B5EF4-FFF2-40B4-BE49-F238E27FC236}">
                <a16:creationId xmlns:a16="http://schemas.microsoft.com/office/drawing/2014/main" id="{A7BFCB6E-E97F-4E23-B4CE-7B95FFA1791A}"/>
              </a:ext>
            </a:extLst>
          </p:cNvPr>
          <p:cNvSpPr txBox="1"/>
          <p:nvPr/>
        </p:nvSpPr>
        <p:spPr>
          <a:xfrm>
            <a:off x="5384335" y="4075373"/>
            <a:ext cx="551754" cy="461665"/>
          </a:xfrm>
          <a:prstGeom prst="rect">
            <a:avLst/>
          </a:prstGeom>
          <a:noFill/>
        </p:spPr>
        <p:txBody>
          <a:bodyPr wrap="none" rtlCol="0">
            <a:spAutoFit/>
          </a:bodyPr>
          <a:lstStyle/>
          <a:p>
            <a:r>
              <a:rPr lang="en-GB" sz="2400" dirty="0" err="1">
                <a:solidFill>
                  <a:schemeClr val="accent5">
                    <a:lumMod val="50000"/>
                  </a:schemeClr>
                </a:solidFill>
              </a:rPr>
              <a:t>yo</a:t>
            </a:r>
            <a:endParaRPr lang="es-GB" sz="2400" dirty="0">
              <a:solidFill>
                <a:schemeClr val="accent5">
                  <a:lumMod val="50000"/>
                </a:schemeClr>
              </a:solidFill>
            </a:endParaRPr>
          </a:p>
        </p:txBody>
      </p:sp>
      <p:sp>
        <p:nvSpPr>
          <p:cNvPr id="20" name="CuadroTexto 25">
            <a:extLst>
              <a:ext uri="{FF2B5EF4-FFF2-40B4-BE49-F238E27FC236}">
                <a16:creationId xmlns:a16="http://schemas.microsoft.com/office/drawing/2014/main" id="{E446DF2D-DF27-43D2-9E8A-D42C4F24D409}"/>
              </a:ext>
            </a:extLst>
          </p:cNvPr>
          <p:cNvSpPr txBox="1"/>
          <p:nvPr/>
        </p:nvSpPr>
        <p:spPr>
          <a:xfrm>
            <a:off x="5300486" y="4601405"/>
            <a:ext cx="719453" cy="461665"/>
          </a:xfrm>
          <a:prstGeom prst="rect">
            <a:avLst/>
          </a:prstGeom>
          <a:noFill/>
        </p:spPr>
        <p:txBody>
          <a:bodyPr wrap="square" rtlCol="0">
            <a:spAutoFit/>
          </a:bodyPr>
          <a:lstStyle/>
          <a:p>
            <a:r>
              <a:rPr lang="en-GB" sz="2400" dirty="0" err="1">
                <a:solidFill>
                  <a:schemeClr val="accent5">
                    <a:lumMod val="50000"/>
                  </a:schemeClr>
                </a:solidFill>
              </a:rPr>
              <a:t>ella</a:t>
            </a:r>
            <a:endParaRPr lang="es-GB" sz="2400" dirty="0">
              <a:solidFill>
                <a:schemeClr val="accent5">
                  <a:lumMod val="50000"/>
                </a:schemeClr>
              </a:solidFill>
            </a:endParaRPr>
          </a:p>
        </p:txBody>
      </p:sp>
      <p:sp>
        <p:nvSpPr>
          <p:cNvPr id="22" name="CuadroTexto 25">
            <a:extLst>
              <a:ext uri="{FF2B5EF4-FFF2-40B4-BE49-F238E27FC236}">
                <a16:creationId xmlns:a16="http://schemas.microsoft.com/office/drawing/2014/main" id="{10794864-C09D-4B92-B536-2D73256469F5}"/>
              </a:ext>
            </a:extLst>
          </p:cNvPr>
          <p:cNvSpPr txBox="1"/>
          <p:nvPr/>
        </p:nvSpPr>
        <p:spPr>
          <a:xfrm>
            <a:off x="5259301" y="5139854"/>
            <a:ext cx="801823" cy="461665"/>
          </a:xfrm>
          <a:prstGeom prst="rect">
            <a:avLst/>
          </a:prstGeom>
          <a:noFill/>
        </p:spPr>
        <p:txBody>
          <a:bodyPr wrap="none" rtlCol="0">
            <a:spAutoFit/>
          </a:bodyPr>
          <a:lstStyle/>
          <a:p>
            <a:r>
              <a:rPr lang="en-GB" sz="2400" dirty="0" err="1">
                <a:solidFill>
                  <a:schemeClr val="accent5">
                    <a:lumMod val="50000"/>
                  </a:schemeClr>
                </a:solidFill>
              </a:rPr>
              <a:t>ella</a:t>
            </a:r>
            <a:r>
              <a:rPr lang="en-GB" sz="2400" dirty="0">
                <a:solidFill>
                  <a:schemeClr val="accent5">
                    <a:lumMod val="50000"/>
                  </a:schemeClr>
                </a:solidFill>
              </a:rPr>
              <a:t> </a:t>
            </a:r>
            <a:endParaRPr lang="es-GB" sz="2400" dirty="0">
              <a:solidFill>
                <a:schemeClr val="accent5">
                  <a:lumMod val="50000"/>
                </a:schemeClr>
              </a:solidFill>
            </a:endParaRPr>
          </a:p>
        </p:txBody>
      </p:sp>
      <p:sp>
        <p:nvSpPr>
          <p:cNvPr id="24" name="CuadroTexto 28">
            <a:extLst>
              <a:ext uri="{FF2B5EF4-FFF2-40B4-BE49-F238E27FC236}">
                <a16:creationId xmlns:a16="http://schemas.microsoft.com/office/drawing/2014/main" id="{1A5AA0ED-0321-422C-B8A2-CA45101271EF}"/>
              </a:ext>
            </a:extLst>
          </p:cNvPr>
          <p:cNvSpPr txBox="1"/>
          <p:nvPr/>
        </p:nvSpPr>
        <p:spPr>
          <a:xfrm>
            <a:off x="5301781" y="5714310"/>
            <a:ext cx="716863" cy="461665"/>
          </a:xfrm>
          <a:prstGeom prst="rect">
            <a:avLst/>
          </a:prstGeom>
          <a:noFill/>
        </p:spPr>
        <p:txBody>
          <a:bodyPr wrap="none" rtlCol="0">
            <a:spAutoFit/>
          </a:bodyPr>
          <a:lstStyle/>
          <a:p>
            <a:pPr algn="l"/>
            <a:r>
              <a:rPr lang="en-GB" sz="2400" dirty="0" err="1">
                <a:solidFill>
                  <a:schemeClr val="accent5">
                    <a:lumMod val="50000"/>
                  </a:schemeClr>
                </a:solidFill>
              </a:rPr>
              <a:t>ella</a:t>
            </a:r>
            <a:endParaRPr lang="es-GB" sz="2400" dirty="0">
              <a:solidFill>
                <a:schemeClr val="accent5">
                  <a:lumMod val="50000"/>
                </a:schemeClr>
              </a:solidFill>
            </a:endParaRPr>
          </a:p>
        </p:txBody>
      </p:sp>
      <p:pic>
        <p:nvPicPr>
          <p:cNvPr id="25" name="Picture 2" descr="tables and chairs near building during daytime">
            <a:extLst>
              <a:ext uri="{FF2B5EF4-FFF2-40B4-BE49-F238E27FC236}">
                <a16:creationId xmlns:a16="http://schemas.microsoft.com/office/drawing/2014/main" id="{2083653E-B072-4241-AAEA-448F94856629}"/>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25057" y="2451149"/>
            <a:ext cx="4518626" cy="37551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BCC3676-7F28-42F6-8BCC-D6A06F0CE8A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85418" y="4229671"/>
            <a:ext cx="4152176" cy="2335599"/>
          </a:xfrm>
          <a:prstGeom prst="rect">
            <a:avLst/>
          </a:prstGeom>
        </p:spPr>
      </p:pic>
      <p:pic>
        <p:nvPicPr>
          <p:cNvPr id="4098" name="Picture 2" descr="Free vector graphics of Backpack">
            <a:extLst>
              <a:ext uri="{FF2B5EF4-FFF2-40B4-BE49-F238E27FC236}">
                <a16:creationId xmlns:a16="http://schemas.microsoft.com/office/drawing/2014/main" id="{0C10F41E-5B48-49E9-A6EA-B8C77E8C4D9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013283" y="5397470"/>
            <a:ext cx="679929" cy="5652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8F35013-1384-61B6-B71E-4DBD0E5998CC}"/>
              </a:ext>
            </a:extLst>
          </p:cNvPr>
          <p:cNvSpPr txBox="1"/>
          <p:nvPr/>
        </p:nvSpPr>
        <p:spPr>
          <a:xfrm>
            <a:off x="2856646" y="3006561"/>
            <a:ext cx="357790" cy="461665"/>
          </a:xfrm>
          <a:prstGeom prst="rect">
            <a:avLst/>
          </a:prstGeom>
          <a:noFill/>
        </p:spPr>
        <p:txBody>
          <a:bodyPr wrap="none" rtlCol="0">
            <a:spAutoFit/>
          </a:bodyPr>
          <a:lstStyle/>
          <a:p>
            <a:r>
              <a:rPr lang="en-ES" sz="2400" b="1" dirty="0"/>
              <a:t>P</a:t>
            </a:r>
          </a:p>
        </p:txBody>
      </p:sp>
      <p:sp>
        <p:nvSpPr>
          <p:cNvPr id="14" name="TextBox 13">
            <a:extLst>
              <a:ext uri="{FF2B5EF4-FFF2-40B4-BE49-F238E27FC236}">
                <a16:creationId xmlns:a16="http://schemas.microsoft.com/office/drawing/2014/main" id="{D170C2EF-214F-E9CA-EC6A-FF0DBEFD4D6A}"/>
              </a:ext>
            </a:extLst>
          </p:cNvPr>
          <p:cNvSpPr txBox="1"/>
          <p:nvPr/>
        </p:nvSpPr>
        <p:spPr>
          <a:xfrm>
            <a:off x="2856646" y="3531064"/>
            <a:ext cx="357790" cy="461665"/>
          </a:xfrm>
          <a:prstGeom prst="rect">
            <a:avLst/>
          </a:prstGeom>
          <a:noFill/>
        </p:spPr>
        <p:txBody>
          <a:bodyPr wrap="none" rtlCol="0">
            <a:spAutoFit/>
          </a:bodyPr>
          <a:lstStyle/>
          <a:p>
            <a:r>
              <a:rPr lang="en-ES" sz="2400" b="1" dirty="0"/>
              <a:t>P</a:t>
            </a:r>
          </a:p>
        </p:txBody>
      </p:sp>
      <p:sp>
        <p:nvSpPr>
          <p:cNvPr id="19" name="TextBox 18">
            <a:extLst>
              <a:ext uri="{FF2B5EF4-FFF2-40B4-BE49-F238E27FC236}">
                <a16:creationId xmlns:a16="http://schemas.microsoft.com/office/drawing/2014/main" id="{7C919570-EC75-7EDA-F14C-7DB4B91D6838}"/>
              </a:ext>
            </a:extLst>
          </p:cNvPr>
          <p:cNvSpPr txBox="1"/>
          <p:nvPr/>
        </p:nvSpPr>
        <p:spPr>
          <a:xfrm>
            <a:off x="2856646" y="4074285"/>
            <a:ext cx="332142" cy="461665"/>
          </a:xfrm>
          <a:prstGeom prst="rect">
            <a:avLst/>
          </a:prstGeom>
          <a:noFill/>
        </p:spPr>
        <p:txBody>
          <a:bodyPr wrap="none" rtlCol="0">
            <a:spAutoFit/>
          </a:bodyPr>
          <a:lstStyle/>
          <a:p>
            <a:r>
              <a:rPr lang="en-ES" sz="2400" b="1" dirty="0"/>
              <a:t>F</a:t>
            </a:r>
          </a:p>
        </p:txBody>
      </p:sp>
      <p:sp>
        <p:nvSpPr>
          <p:cNvPr id="26" name="TextBox 25">
            <a:extLst>
              <a:ext uri="{FF2B5EF4-FFF2-40B4-BE49-F238E27FC236}">
                <a16:creationId xmlns:a16="http://schemas.microsoft.com/office/drawing/2014/main" id="{69F6EE48-6E9D-EB6A-49B7-09B1D95336C4}"/>
              </a:ext>
            </a:extLst>
          </p:cNvPr>
          <p:cNvSpPr txBox="1"/>
          <p:nvPr/>
        </p:nvSpPr>
        <p:spPr>
          <a:xfrm>
            <a:off x="2856646" y="4629382"/>
            <a:ext cx="332142" cy="461665"/>
          </a:xfrm>
          <a:prstGeom prst="rect">
            <a:avLst/>
          </a:prstGeom>
          <a:noFill/>
        </p:spPr>
        <p:txBody>
          <a:bodyPr wrap="none" rtlCol="0">
            <a:spAutoFit/>
          </a:bodyPr>
          <a:lstStyle/>
          <a:p>
            <a:r>
              <a:rPr lang="en-ES" sz="2400" b="1" dirty="0"/>
              <a:t>F</a:t>
            </a:r>
          </a:p>
        </p:txBody>
      </p:sp>
      <p:sp>
        <p:nvSpPr>
          <p:cNvPr id="27" name="TextBox 26">
            <a:extLst>
              <a:ext uri="{FF2B5EF4-FFF2-40B4-BE49-F238E27FC236}">
                <a16:creationId xmlns:a16="http://schemas.microsoft.com/office/drawing/2014/main" id="{AEF779B3-F228-04D0-33B3-527E18379BB2}"/>
              </a:ext>
            </a:extLst>
          </p:cNvPr>
          <p:cNvSpPr txBox="1"/>
          <p:nvPr/>
        </p:nvSpPr>
        <p:spPr>
          <a:xfrm>
            <a:off x="2856646" y="5184479"/>
            <a:ext cx="357790" cy="461665"/>
          </a:xfrm>
          <a:prstGeom prst="rect">
            <a:avLst/>
          </a:prstGeom>
          <a:noFill/>
        </p:spPr>
        <p:txBody>
          <a:bodyPr wrap="none" rtlCol="0">
            <a:spAutoFit/>
          </a:bodyPr>
          <a:lstStyle/>
          <a:p>
            <a:r>
              <a:rPr lang="en-ES" sz="2400" b="1" dirty="0"/>
              <a:t>P</a:t>
            </a:r>
          </a:p>
        </p:txBody>
      </p:sp>
      <p:sp>
        <p:nvSpPr>
          <p:cNvPr id="28" name="TextBox 27">
            <a:extLst>
              <a:ext uri="{FF2B5EF4-FFF2-40B4-BE49-F238E27FC236}">
                <a16:creationId xmlns:a16="http://schemas.microsoft.com/office/drawing/2014/main" id="{5A729DD0-3DC2-B67A-5404-4D6F103F71C7}"/>
              </a:ext>
            </a:extLst>
          </p:cNvPr>
          <p:cNvSpPr txBox="1"/>
          <p:nvPr/>
        </p:nvSpPr>
        <p:spPr>
          <a:xfrm>
            <a:off x="2881000" y="5714311"/>
            <a:ext cx="332142" cy="461665"/>
          </a:xfrm>
          <a:prstGeom prst="rect">
            <a:avLst/>
          </a:prstGeom>
          <a:noFill/>
        </p:spPr>
        <p:txBody>
          <a:bodyPr wrap="none" rtlCol="0">
            <a:spAutoFit/>
          </a:bodyPr>
          <a:lstStyle/>
          <a:p>
            <a:r>
              <a:rPr lang="en-ES" sz="2400" b="1" dirty="0"/>
              <a:t>F</a:t>
            </a:r>
          </a:p>
        </p:txBody>
      </p:sp>
      <p:sp>
        <p:nvSpPr>
          <p:cNvPr id="17" name="TextBox 16">
            <a:extLst>
              <a:ext uri="{FF2B5EF4-FFF2-40B4-BE49-F238E27FC236}">
                <a16:creationId xmlns:a16="http://schemas.microsoft.com/office/drawing/2014/main" id="{8816DAF0-AA73-A7D4-5C91-AB526C8EDDD2}"/>
              </a:ext>
            </a:extLst>
          </p:cNvPr>
          <p:cNvSpPr txBox="1"/>
          <p:nvPr/>
        </p:nvSpPr>
        <p:spPr>
          <a:xfrm>
            <a:off x="9694839" y="1913881"/>
            <a:ext cx="2233304" cy="400110"/>
          </a:xfrm>
          <a:prstGeom prst="rect">
            <a:avLst/>
          </a:prstGeom>
          <a:noFill/>
        </p:spPr>
        <p:txBody>
          <a:bodyPr wrap="none" rtlCol="0">
            <a:spAutoFit/>
          </a:bodyPr>
          <a:lstStyle/>
          <a:p>
            <a:r>
              <a:rPr lang="en-ES" sz="2000" dirty="0"/>
              <a:t>*el mapa = map</a:t>
            </a:r>
          </a:p>
        </p:txBody>
      </p:sp>
    </p:spTree>
    <p:extLst>
      <p:ext uri="{BB962C8B-B14F-4D97-AF65-F5344CB8AC3E}">
        <p14:creationId xmlns:p14="http://schemas.microsoft.com/office/powerpoint/2010/main" val="149660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20" grpId="0"/>
      <p:bldP spid="22" grpId="0"/>
      <p:bldP spid="24" grpId="0"/>
      <p:bldP spid="12" grpId="0"/>
      <p:bldP spid="14" grpId="0"/>
      <p:bldP spid="19" grpId="0"/>
      <p:bldP spid="26"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8A039-7237-1969-CC82-71AC0B8FB1BA}"/>
              </a:ext>
            </a:extLst>
          </p:cNvPr>
          <p:cNvSpPr>
            <a:spLocks noGrp="1"/>
          </p:cNvSpPr>
          <p:nvPr>
            <p:ph type="title"/>
          </p:nvPr>
        </p:nvSpPr>
        <p:spPr>
          <a:xfrm>
            <a:off x="0" y="213557"/>
            <a:ext cx="3495554" cy="647577"/>
          </a:xfrm>
        </p:spPr>
        <p:txBody>
          <a:bodyPr/>
          <a:lstStyle/>
          <a:p>
            <a:r>
              <a:rPr lang="en-GB" dirty="0" err="1"/>
              <a:t>En</a:t>
            </a:r>
            <a:r>
              <a:rPr lang="en-GB" dirty="0"/>
              <a:t> la ciudad</a:t>
            </a:r>
            <a:endParaRPr lang="en-ES" dirty="0"/>
          </a:p>
        </p:txBody>
      </p:sp>
      <p:sp>
        <p:nvSpPr>
          <p:cNvPr id="3" name="Content Placeholder 2">
            <a:extLst>
              <a:ext uri="{FF2B5EF4-FFF2-40B4-BE49-F238E27FC236}">
                <a16:creationId xmlns:a16="http://schemas.microsoft.com/office/drawing/2014/main" id="{68E05537-3DD0-35D8-4A15-56DC5BBB35D1}"/>
              </a:ext>
            </a:extLst>
          </p:cNvPr>
          <p:cNvSpPr>
            <a:spLocks noGrp="1"/>
          </p:cNvSpPr>
          <p:nvPr>
            <p:ph idx="4294967295"/>
          </p:nvPr>
        </p:nvSpPr>
        <p:spPr>
          <a:xfrm>
            <a:off x="205883" y="924781"/>
            <a:ext cx="11930743" cy="769647"/>
          </a:xfrm>
        </p:spPr>
        <p:txBody>
          <a:bodyPr>
            <a:normAutofit/>
          </a:bodyPr>
          <a:lstStyle/>
          <a:p>
            <a:r>
              <a:rPr lang="en-GB" sz="2200" dirty="0">
                <a:solidFill>
                  <a:srgbClr val="3D3C3C"/>
                </a:solidFill>
              </a:rPr>
              <a:t>¡</a:t>
            </a:r>
            <a:r>
              <a:rPr lang="en-GB" sz="2200" dirty="0" err="1">
                <a:solidFill>
                  <a:srgbClr val="3D3C3C"/>
                </a:solidFill>
              </a:rPr>
              <a:t>Ahora</a:t>
            </a:r>
            <a:r>
              <a:rPr lang="en-GB" sz="2200" dirty="0">
                <a:solidFill>
                  <a:srgbClr val="3D3C3C"/>
                </a:solidFill>
              </a:rPr>
              <a:t> </a:t>
            </a:r>
            <a:r>
              <a:rPr lang="en-GB" sz="2200" dirty="0" err="1">
                <a:solidFill>
                  <a:srgbClr val="3D3C3C"/>
                </a:solidFill>
              </a:rPr>
              <a:t>tú</a:t>
            </a:r>
            <a:r>
              <a:rPr lang="en-GB" sz="2200" dirty="0">
                <a:solidFill>
                  <a:srgbClr val="3D3C3C"/>
                </a:solidFill>
              </a:rPr>
              <a:t>! Escribe dos </a:t>
            </a:r>
            <a:r>
              <a:rPr lang="en-GB" sz="2200" dirty="0" err="1">
                <a:solidFill>
                  <a:srgbClr val="3D3C3C"/>
                </a:solidFill>
              </a:rPr>
              <a:t>frases</a:t>
            </a:r>
            <a:r>
              <a:rPr lang="en-GB" sz="2200" dirty="0">
                <a:solidFill>
                  <a:srgbClr val="3D3C3C"/>
                </a:solidFill>
              </a:rPr>
              <a:t> y dos </a:t>
            </a:r>
            <a:r>
              <a:rPr lang="en-GB" sz="2200" dirty="0" err="1">
                <a:solidFill>
                  <a:srgbClr val="3D3C3C"/>
                </a:solidFill>
              </a:rPr>
              <a:t>preguntas</a:t>
            </a:r>
            <a:r>
              <a:rPr lang="en-GB" sz="2200" dirty="0">
                <a:solidFill>
                  <a:srgbClr val="3D3C3C"/>
                </a:solidFill>
              </a:rPr>
              <a:t> con </a:t>
            </a:r>
            <a:r>
              <a:rPr lang="en-GB" sz="2200" dirty="0" err="1">
                <a:solidFill>
                  <a:srgbClr val="3D3C3C"/>
                </a:solidFill>
              </a:rPr>
              <a:t>verbos</a:t>
            </a:r>
            <a:r>
              <a:rPr lang="en-GB" sz="2200" dirty="0">
                <a:solidFill>
                  <a:srgbClr val="3D3C3C"/>
                </a:solidFill>
              </a:rPr>
              <a:t> </a:t>
            </a:r>
            <a:r>
              <a:rPr lang="en-GB" sz="2200" dirty="0" err="1">
                <a:solidFill>
                  <a:srgbClr val="3D3C3C"/>
                </a:solidFill>
              </a:rPr>
              <a:t>en</a:t>
            </a:r>
            <a:r>
              <a:rPr lang="en-GB" sz="2200" dirty="0">
                <a:solidFill>
                  <a:srgbClr val="3D3C3C"/>
                </a:solidFill>
              </a:rPr>
              <a:t> –</a:t>
            </a:r>
            <a:r>
              <a:rPr lang="en-GB" sz="2200" dirty="0" err="1">
                <a:solidFill>
                  <a:srgbClr val="3D3C3C"/>
                </a:solidFill>
              </a:rPr>
              <a:t>ar</a:t>
            </a:r>
            <a:r>
              <a:rPr lang="en-GB" sz="2200" dirty="0">
                <a:solidFill>
                  <a:srgbClr val="3D3C3C"/>
                </a:solidFill>
              </a:rPr>
              <a:t> (con -</a:t>
            </a:r>
            <a:r>
              <a:rPr lang="en-GB" sz="2200" dirty="0" err="1">
                <a:solidFill>
                  <a:srgbClr val="3D3C3C"/>
                </a:solidFill>
              </a:rPr>
              <a:t>é</a:t>
            </a:r>
            <a:r>
              <a:rPr lang="en-GB" sz="2200" dirty="0">
                <a:solidFill>
                  <a:srgbClr val="3D3C3C"/>
                </a:solidFill>
              </a:rPr>
              <a:t>, -</a:t>
            </a:r>
            <a:r>
              <a:rPr lang="en-GB" sz="2200" dirty="0" err="1">
                <a:solidFill>
                  <a:srgbClr val="3D3C3C"/>
                </a:solidFill>
              </a:rPr>
              <a:t>aste</a:t>
            </a:r>
            <a:r>
              <a:rPr lang="en-GB" sz="2200" dirty="0">
                <a:solidFill>
                  <a:srgbClr val="3D3C3C"/>
                </a:solidFill>
              </a:rPr>
              <a:t> y –</a:t>
            </a:r>
            <a:r>
              <a:rPr lang="en-GB" sz="2200" dirty="0" err="1">
                <a:solidFill>
                  <a:srgbClr val="3D3C3C"/>
                </a:solidFill>
              </a:rPr>
              <a:t>ó</a:t>
            </a:r>
            <a:r>
              <a:rPr lang="en-GB" sz="2200" dirty="0">
                <a:solidFill>
                  <a:srgbClr val="3D3C3C"/>
                </a:solidFill>
              </a:rPr>
              <a:t>). </a:t>
            </a:r>
            <a:r>
              <a:rPr lang="en-GB" sz="2200" dirty="0" err="1">
                <a:solidFill>
                  <a:srgbClr val="3D3C3C"/>
                </a:solidFill>
              </a:rPr>
              <a:t>Puedes</a:t>
            </a:r>
            <a:r>
              <a:rPr lang="en-GB" sz="2200" dirty="0">
                <a:solidFill>
                  <a:srgbClr val="3D3C3C"/>
                </a:solidFill>
              </a:rPr>
              <a:t> usar </a:t>
            </a:r>
            <a:r>
              <a:rPr lang="en-GB" sz="2200" dirty="0" err="1">
                <a:solidFill>
                  <a:srgbClr val="3D3C3C"/>
                </a:solidFill>
              </a:rPr>
              <a:t>los</a:t>
            </a:r>
            <a:r>
              <a:rPr lang="en-GB" sz="2200" dirty="0">
                <a:solidFill>
                  <a:srgbClr val="3D3C3C"/>
                </a:solidFill>
              </a:rPr>
              <a:t> </a:t>
            </a:r>
            <a:r>
              <a:rPr lang="en-GB" sz="2200" dirty="0" err="1">
                <a:solidFill>
                  <a:srgbClr val="3D3C3C"/>
                </a:solidFill>
              </a:rPr>
              <a:t>verbos</a:t>
            </a:r>
            <a:r>
              <a:rPr lang="en-GB" sz="2200" dirty="0">
                <a:solidFill>
                  <a:srgbClr val="3D3C3C"/>
                </a:solidFill>
              </a:rPr>
              <a:t> y </a:t>
            </a:r>
            <a:r>
              <a:rPr lang="en-GB" sz="2200" dirty="0" err="1">
                <a:solidFill>
                  <a:srgbClr val="3D3C3C"/>
                </a:solidFill>
              </a:rPr>
              <a:t>el</a:t>
            </a:r>
            <a:r>
              <a:rPr lang="en-GB" sz="2200" dirty="0">
                <a:solidFill>
                  <a:srgbClr val="3D3C3C"/>
                </a:solidFill>
              </a:rPr>
              <a:t> </a:t>
            </a:r>
            <a:r>
              <a:rPr lang="en-GB" sz="2200" dirty="0" err="1">
                <a:solidFill>
                  <a:srgbClr val="3D3C3C"/>
                </a:solidFill>
              </a:rPr>
              <a:t>vocabulario</a:t>
            </a:r>
            <a:r>
              <a:rPr lang="en-GB" sz="2200" dirty="0">
                <a:solidFill>
                  <a:srgbClr val="3D3C3C"/>
                </a:solidFill>
              </a:rPr>
              <a:t> </a:t>
            </a:r>
            <a:r>
              <a:rPr lang="en-GB" sz="2200" dirty="0" err="1">
                <a:solidFill>
                  <a:srgbClr val="3D3C3C"/>
                </a:solidFill>
              </a:rPr>
              <a:t>en</a:t>
            </a:r>
            <a:r>
              <a:rPr lang="en-GB" sz="2200" dirty="0">
                <a:solidFill>
                  <a:srgbClr val="3D3C3C"/>
                </a:solidFill>
              </a:rPr>
              <a:t> la </a:t>
            </a:r>
            <a:r>
              <a:rPr lang="en-GB" sz="2200" dirty="0" err="1">
                <a:solidFill>
                  <a:srgbClr val="3D3C3C"/>
                </a:solidFill>
              </a:rPr>
              <a:t>caja</a:t>
            </a:r>
            <a:r>
              <a:rPr lang="en-GB" sz="2200" dirty="0">
                <a:solidFill>
                  <a:srgbClr val="3D3C3C"/>
                </a:solidFill>
              </a:rPr>
              <a:t>. </a:t>
            </a:r>
            <a:endParaRPr lang="en-ES" sz="2200" dirty="0">
              <a:solidFill>
                <a:srgbClr val="3D3C3C"/>
              </a:solidFill>
            </a:endParaRPr>
          </a:p>
        </p:txBody>
      </p:sp>
      <p:sp>
        <p:nvSpPr>
          <p:cNvPr id="4" name="Rounded Rectangle 11">
            <a:extLst>
              <a:ext uri="{FF2B5EF4-FFF2-40B4-BE49-F238E27FC236}">
                <a16:creationId xmlns:a16="http://schemas.microsoft.com/office/drawing/2014/main" id="{75F4CCF5-AC67-708F-7D12-1A693B8DA303}"/>
              </a:ext>
            </a:extLst>
          </p:cNvPr>
          <p:cNvSpPr/>
          <p:nvPr/>
        </p:nvSpPr>
        <p:spPr>
          <a:xfrm>
            <a:off x="8572500" y="258166"/>
            <a:ext cx="33556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6E97094C-89FD-49BA-B85E-5762BD0C5185}"/>
              </a:ext>
            </a:extLst>
          </p:cNvPr>
          <p:cNvGraphicFramePr>
            <a:graphicFrameLocks noGrp="1"/>
          </p:cNvGraphicFramePr>
          <p:nvPr/>
        </p:nvGraphicFramePr>
        <p:xfrm>
          <a:off x="329933" y="2635433"/>
          <a:ext cx="7807996" cy="3567373"/>
        </p:xfrm>
        <a:graphic>
          <a:graphicData uri="http://schemas.openxmlformats.org/drawingml/2006/table">
            <a:tbl>
              <a:tblPr firstRow="1" bandRow="1">
                <a:tableStyleId>{BC89EF96-8CEA-46FF-86C4-4CE0E7609802}</a:tableStyleId>
              </a:tblPr>
              <a:tblGrid>
                <a:gridCol w="1684061">
                  <a:extLst>
                    <a:ext uri="{9D8B030D-6E8A-4147-A177-3AD203B41FA5}">
                      <a16:colId xmlns:a16="http://schemas.microsoft.com/office/drawing/2014/main" val="20004"/>
                    </a:ext>
                  </a:extLst>
                </a:gridCol>
                <a:gridCol w="6123935">
                  <a:extLst>
                    <a:ext uri="{9D8B030D-6E8A-4147-A177-3AD203B41FA5}">
                      <a16:colId xmlns:a16="http://schemas.microsoft.com/office/drawing/2014/main" val="2476280395"/>
                    </a:ext>
                  </a:extLst>
                </a:gridCol>
              </a:tblGrid>
              <a:tr h="6630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err="1"/>
                        <a:t>Verbos</a:t>
                      </a:r>
                      <a:endParaRPr lang="en-US" sz="2200" dirty="0">
                        <a:solidFill>
                          <a:srgbClr val="002060"/>
                        </a:solidFill>
                      </a:endParaRPr>
                    </a:p>
                  </a:txBody>
                  <a:tcPr marL="121920" marR="121920" marT="60960" marB="60960" anchor="ctr"/>
                </a:tc>
                <a:tc>
                  <a:txBody>
                    <a:bodyPr/>
                    <a:lstStyle/>
                    <a:p>
                      <a:pPr algn="ctr"/>
                      <a:r>
                        <a:rPr lang="en-US" sz="2400" dirty="0" err="1"/>
                        <a:t>Otro</a:t>
                      </a:r>
                      <a:r>
                        <a:rPr lang="en-US" sz="2400" dirty="0"/>
                        <a:t> </a:t>
                      </a:r>
                      <a:r>
                        <a:rPr lang="en-US" sz="2400" dirty="0" err="1"/>
                        <a:t>vocabulario</a:t>
                      </a:r>
                      <a:endParaRPr lang="en-US" sz="2400" dirty="0">
                        <a:solidFill>
                          <a:srgbClr val="002060"/>
                        </a:solidFill>
                      </a:endParaRPr>
                    </a:p>
                  </a:txBody>
                  <a:tcPr marL="121920" marR="121920" marT="60960" marB="60960" anchor="ctr"/>
                </a:tc>
                <a:extLst>
                  <a:ext uri="{0D108BD9-81ED-4DB2-BD59-A6C34878D82A}">
                    <a16:rowId xmlns:a16="http://schemas.microsoft.com/office/drawing/2014/main" val="10000"/>
                  </a:ext>
                </a:extLst>
              </a:tr>
              <a:tr h="2904327">
                <a:tc>
                  <a:txBody>
                    <a:bodyPr/>
                    <a:lstStyle/>
                    <a:p>
                      <a:r>
                        <a:rPr lang="en-US" sz="2200" dirty="0" err="1"/>
                        <a:t>comprar</a:t>
                      </a:r>
                      <a:endParaRPr lang="en-US" sz="2200" dirty="0"/>
                    </a:p>
                    <a:p>
                      <a:r>
                        <a:rPr lang="en-US" sz="2200" dirty="0" err="1"/>
                        <a:t>viajar</a:t>
                      </a:r>
                      <a:endParaRPr lang="en-US" sz="2200" dirty="0"/>
                    </a:p>
                    <a:p>
                      <a:r>
                        <a:rPr lang="en-US" sz="2200" dirty="0" err="1"/>
                        <a:t>participar</a:t>
                      </a:r>
                      <a:endParaRPr lang="en-US" sz="2200" dirty="0"/>
                    </a:p>
                    <a:p>
                      <a:r>
                        <a:rPr lang="en-US" sz="2200" dirty="0" err="1"/>
                        <a:t>disfrutar</a:t>
                      </a:r>
                      <a:endParaRPr lang="en-US" sz="2200" dirty="0"/>
                    </a:p>
                    <a:p>
                      <a:r>
                        <a:rPr lang="en-US" sz="2200" dirty="0" err="1"/>
                        <a:t>dejar</a:t>
                      </a:r>
                      <a:endParaRPr lang="en-US" sz="2200" dirty="0"/>
                    </a:p>
                    <a:p>
                      <a:r>
                        <a:rPr lang="en-US" sz="2200" dirty="0" err="1"/>
                        <a:t>encontrar</a:t>
                      </a:r>
                      <a:r>
                        <a:rPr lang="en-US" sz="2200" dirty="0"/>
                        <a:t>  </a:t>
                      </a:r>
                    </a:p>
                    <a:p>
                      <a:r>
                        <a:rPr lang="en-US" sz="2200" dirty="0" err="1"/>
                        <a:t>visitar</a:t>
                      </a:r>
                      <a:endParaRPr lang="en-US" sz="2200" dirty="0"/>
                    </a:p>
                  </a:txBody>
                  <a:tcPr marL="121920" marR="121920" marT="60960" marB="60960" anchor="ctr">
                    <a:solidFill>
                      <a:schemeClr val="bg1"/>
                    </a:solidFill>
                  </a:tcPr>
                </a:tc>
                <a:tc>
                  <a:txBody>
                    <a:bodyPr/>
                    <a:lstStyle/>
                    <a:p>
                      <a:endParaRPr lang="en-US" sz="2400" dirty="0"/>
                    </a:p>
                  </a:txBody>
                  <a:tcPr marL="121920" marR="121920" marT="60960" marB="60960">
                    <a:solidFill>
                      <a:schemeClr val="bg1"/>
                    </a:solidFill>
                  </a:tcPr>
                </a:tc>
                <a:extLst>
                  <a:ext uri="{0D108BD9-81ED-4DB2-BD59-A6C34878D82A}">
                    <a16:rowId xmlns:a16="http://schemas.microsoft.com/office/drawing/2014/main" val="10001"/>
                  </a:ext>
                </a:extLst>
              </a:tr>
            </a:tbl>
          </a:graphicData>
        </a:graphic>
      </p:graphicFrame>
      <p:pic>
        <p:nvPicPr>
          <p:cNvPr id="13" name="Picture 12">
            <a:extLst>
              <a:ext uri="{FF2B5EF4-FFF2-40B4-BE49-F238E27FC236}">
                <a16:creationId xmlns:a16="http://schemas.microsoft.com/office/drawing/2014/main" id="{CBCC3676-7F28-42F6-8BCC-D6A06F0CE8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5418" y="4229671"/>
            <a:ext cx="4152176" cy="2335599"/>
          </a:xfrm>
          <a:prstGeom prst="rect">
            <a:avLst/>
          </a:prstGeom>
        </p:spPr>
      </p:pic>
      <p:pic>
        <p:nvPicPr>
          <p:cNvPr id="4098" name="Picture 2" descr="Free vector graphics of Backpack">
            <a:extLst>
              <a:ext uri="{FF2B5EF4-FFF2-40B4-BE49-F238E27FC236}">
                <a16:creationId xmlns:a16="http://schemas.microsoft.com/office/drawing/2014/main" id="{0C10F41E-5B48-49E9-A6EA-B8C77E8C4D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13283" y="5397470"/>
            <a:ext cx="679929" cy="5652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9BABD61-0D4D-CBB3-4FED-D7024C853FA9}"/>
              </a:ext>
            </a:extLst>
          </p:cNvPr>
          <p:cNvSpPr txBox="1"/>
          <p:nvPr/>
        </p:nvSpPr>
        <p:spPr>
          <a:xfrm>
            <a:off x="3708444" y="3402726"/>
            <a:ext cx="1340432" cy="430887"/>
          </a:xfrm>
          <a:prstGeom prst="rect">
            <a:avLst/>
          </a:prstGeom>
          <a:noFill/>
          <a:ln>
            <a:solidFill>
              <a:srgbClr val="0055A5"/>
            </a:solidFill>
          </a:ln>
        </p:spPr>
        <p:txBody>
          <a:bodyPr wrap="none" rtlCol="0">
            <a:spAutoFit/>
          </a:bodyPr>
          <a:lstStyle/>
          <a:p>
            <a:r>
              <a:rPr lang="en-GB" sz="2200" dirty="0"/>
              <a:t>la</a:t>
            </a:r>
            <a:r>
              <a:rPr lang="en-ES" sz="2200" dirty="0"/>
              <a:t>s vistas</a:t>
            </a:r>
          </a:p>
        </p:txBody>
      </p:sp>
      <p:sp>
        <p:nvSpPr>
          <p:cNvPr id="14" name="TextBox 13">
            <a:extLst>
              <a:ext uri="{FF2B5EF4-FFF2-40B4-BE49-F238E27FC236}">
                <a16:creationId xmlns:a16="http://schemas.microsoft.com/office/drawing/2014/main" id="{6EDC06C1-077C-968E-A454-F7EA873C7C90}"/>
              </a:ext>
            </a:extLst>
          </p:cNvPr>
          <p:cNvSpPr txBox="1"/>
          <p:nvPr/>
        </p:nvSpPr>
        <p:spPr>
          <a:xfrm>
            <a:off x="2108258" y="3940508"/>
            <a:ext cx="1840568" cy="430887"/>
          </a:xfrm>
          <a:prstGeom prst="rect">
            <a:avLst/>
          </a:prstGeom>
          <a:noFill/>
          <a:ln>
            <a:solidFill>
              <a:srgbClr val="0055A5"/>
            </a:solidFill>
          </a:ln>
        </p:spPr>
        <p:txBody>
          <a:bodyPr wrap="none" rtlCol="0">
            <a:spAutoFit/>
          </a:bodyPr>
          <a:lstStyle/>
          <a:p>
            <a:r>
              <a:rPr lang="es-ES" sz="2200" dirty="0"/>
              <a:t>el ambiente</a:t>
            </a:r>
            <a:endParaRPr lang="en-ES" sz="2200" dirty="0"/>
          </a:p>
        </p:txBody>
      </p:sp>
      <p:sp>
        <p:nvSpPr>
          <p:cNvPr id="19" name="TextBox 18">
            <a:extLst>
              <a:ext uri="{FF2B5EF4-FFF2-40B4-BE49-F238E27FC236}">
                <a16:creationId xmlns:a16="http://schemas.microsoft.com/office/drawing/2014/main" id="{178D7177-3022-B41F-509C-5D2CBF8463CB}"/>
              </a:ext>
            </a:extLst>
          </p:cNvPr>
          <p:cNvSpPr txBox="1"/>
          <p:nvPr/>
        </p:nvSpPr>
        <p:spPr>
          <a:xfrm>
            <a:off x="2108258" y="3389042"/>
            <a:ext cx="1502334" cy="430887"/>
          </a:xfrm>
          <a:prstGeom prst="rect">
            <a:avLst/>
          </a:prstGeom>
          <a:noFill/>
          <a:ln>
            <a:solidFill>
              <a:srgbClr val="0055A5"/>
            </a:solidFill>
          </a:ln>
        </p:spPr>
        <p:txBody>
          <a:bodyPr wrap="none" rtlCol="0">
            <a:spAutoFit/>
          </a:bodyPr>
          <a:lstStyle/>
          <a:p>
            <a:r>
              <a:rPr lang="es-ES" sz="2200" dirty="0"/>
              <a:t>la ciudad</a:t>
            </a:r>
            <a:endParaRPr lang="en-ES" sz="2200" dirty="0"/>
          </a:p>
        </p:txBody>
      </p:sp>
      <p:sp>
        <p:nvSpPr>
          <p:cNvPr id="26" name="TextBox 25">
            <a:extLst>
              <a:ext uri="{FF2B5EF4-FFF2-40B4-BE49-F238E27FC236}">
                <a16:creationId xmlns:a16="http://schemas.microsoft.com/office/drawing/2014/main" id="{C0C110F8-C256-9829-B08F-AE0AFF7D952E}"/>
              </a:ext>
            </a:extLst>
          </p:cNvPr>
          <p:cNvSpPr txBox="1"/>
          <p:nvPr/>
        </p:nvSpPr>
        <p:spPr>
          <a:xfrm>
            <a:off x="4283249" y="3956213"/>
            <a:ext cx="1340432" cy="430887"/>
          </a:xfrm>
          <a:prstGeom prst="rect">
            <a:avLst/>
          </a:prstGeom>
          <a:noFill/>
          <a:ln>
            <a:solidFill>
              <a:srgbClr val="0055A5"/>
            </a:solidFill>
          </a:ln>
        </p:spPr>
        <p:txBody>
          <a:bodyPr wrap="none" rtlCol="0">
            <a:spAutoFit/>
          </a:bodyPr>
          <a:lstStyle/>
          <a:p>
            <a:r>
              <a:rPr lang="en-GB" sz="2200" dirty="0"/>
              <a:t>la</a:t>
            </a:r>
            <a:r>
              <a:rPr lang="en-ES" sz="2200" dirty="0"/>
              <a:t>s vistas</a:t>
            </a:r>
          </a:p>
        </p:txBody>
      </p:sp>
      <p:sp>
        <p:nvSpPr>
          <p:cNvPr id="27" name="TextBox 26">
            <a:extLst>
              <a:ext uri="{FF2B5EF4-FFF2-40B4-BE49-F238E27FC236}">
                <a16:creationId xmlns:a16="http://schemas.microsoft.com/office/drawing/2014/main" id="{A25F65F3-9D3B-6149-8E79-57561AA2C394}"/>
              </a:ext>
            </a:extLst>
          </p:cNvPr>
          <p:cNvSpPr txBox="1"/>
          <p:nvPr/>
        </p:nvSpPr>
        <p:spPr>
          <a:xfrm>
            <a:off x="4465402" y="5371475"/>
            <a:ext cx="1561646" cy="430887"/>
          </a:xfrm>
          <a:prstGeom prst="rect">
            <a:avLst/>
          </a:prstGeom>
          <a:noFill/>
          <a:ln>
            <a:solidFill>
              <a:srgbClr val="0055A5"/>
            </a:solidFill>
          </a:ln>
        </p:spPr>
        <p:txBody>
          <a:bodyPr wrap="none" rtlCol="0">
            <a:spAutoFit/>
          </a:bodyPr>
          <a:lstStyle/>
          <a:p>
            <a:r>
              <a:rPr lang="es-ES" sz="2200" dirty="0"/>
              <a:t>recuerdos</a:t>
            </a:r>
            <a:endParaRPr lang="en-ES" sz="2200" dirty="0"/>
          </a:p>
        </p:txBody>
      </p:sp>
      <p:sp>
        <p:nvSpPr>
          <p:cNvPr id="28" name="TextBox 27">
            <a:extLst>
              <a:ext uri="{FF2B5EF4-FFF2-40B4-BE49-F238E27FC236}">
                <a16:creationId xmlns:a16="http://schemas.microsoft.com/office/drawing/2014/main" id="{28DE226B-53D6-E776-0662-B5476E528D49}"/>
              </a:ext>
            </a:extLst>
          </p:cNvPr>
          <p:cNvSpPr txBox="1"/>
          <p:nvPr/>
        </p:nvSpPr>
        <p:spPr>
          <a:xfrm>
            <a:off x="6965520" y="3399031"/>
            <a:ext cx="1152880" cy="430887"/>
          </a:xfrm>
          <a:prstGeom prst="rect">
            <a:avLst/>
          </a:prstGeom>
          <a:noFill/>
          <a:ln>
            <a:solidFill>
              <a:srgbClr val="0055A5"/>
            </a:solidFill>
          </a:ln>
        </p:spPr>
        <p:txBody>
          <a:bodyPr wrap="none" rtlCol="0">
            <a:spAutoFit/>
          </a:bodyPr>
          <a:lstStyle/>
          <a:p>
            <a:r>
              <a:rPr lang="es-ES" sz="2200" dirty="0"/>
              <a:t>en tren</a:t>
            </a:r>
            <a:endParaRPr lang="en-ES" sz="2200" dirty="0"/>
          </a:p>
        </p:txBody>
      </p:sp>
      <p:sp>
        <p:nvSpPr>
          <p:cNvPr id="29" name="TextBox 28">
            <a:extLst>
              <a:ext uri="{FF2B5EF4-FFF2-40B4-BE49-F238E27FC236}">
                <a16:creationId xmlns:a16="http://schemas.microsoft.com/office/drawing/2014/main" id="{F0EF872C-4F02-F4C9-85B7-03433AE8C038}"/>
              </a:ext>
            </a:extLst>
          </p:cNvPr>
          <p:cNvSpPr txBox="1"/>
          <p:nvPr/>
        </p:nvSpPr>
        <p:spPr>
          <a:xfrm>
            <a:off x="2120656" y="4545570"/>
            <a:ext cx="1324402" cy="430887"/>
          </a:xfrm>
          <a:prstGeom prst="rect">
            <a:avLst/>
          </a:prstGeom>
          <a:noFill/>
          <a:ln>
            <a:solidFill>
              <a:srgbClr val="0055A5"/>
            </a:solidFill>
          </a:ln>
        </p:spPr>
        <p:txBody>
          <a:bodyPr wrap="none" rtlCol="0">
            <a:spAutoFit/>
          </a:bodyPr>
          <a:lstStyle/>
          <a:p>
            <a:r>
              <a:rPr lang="es-ES" sz="2200" dirty="0"/>
              <a:t>un móvil</a:t>
            </a:r>
            <a:endParaRPr lang="en-ES" sz="2200" dirty="0"/>
          </a:p>
        </p:txBody>
      </p:sp>
      <p:sp>
        <p:nvSpPr>
          <p:cNvPr id="30" name="TextBox 29">
            <a:extLst>
              <a:ext uri="{FF2B5EF4-FFF2-40B4-BE49-F238E27FC236}">
                <a16:creationId xmlns:a16="http://schemas.microsoft.com/office/drawing/2014/main" id="{B68DA19E-F7C3-E677-DD90-BCA358454413}"/>
              </a:ext>
            </a:extLst>
          </p:cNvPr>
          <p:cNvSpPr txBox="1"/>
          <p:nvPr/>
        </p:nvSpPr>
        <p:spPr>
          <a:xfrm>
            <a:off x="5556211" y="4874978"/>
            <a:ext cx="2464136" cy="430887"/>
          </a:xfrm>
          <a:prstGeom prst="rect">
            <a:avLst/>
          </a:prstGeom>
          <a:noFill/>
          <a:ln>
            <a:solidFill>
              <a:srgbClr val="0055A5"/>
            </a:solidFill>
          </a:ln>
        </p:spPr>
        <p:txBody>
          <a:bodyPr wrap="none" rtlCol="0">
            <a:spAutoFit/>
          </a:bodyPr>
          <a:lstStyle/>
          <a:p>
            <a:r>
              <a:rPr lang="es-ES" sz="2200" dirty="0"/>
              <a:t>el fin de semana</a:t>
            </a:r>
            <a:endParaRPr lang="en-ES" sz="2200" dirty="0"/>
          </a:p>
        </p:txBody>
      </p:sp>
      <p:sp>
        <p:nvSpPr>
          <p:cNvPr id="31" name="TextBox 30">
            <a:extLst>
              <a:ext uri="{FF2B5EF4-FFF2-40B4-BE49-F238E27FC236}">
                <a16:creationId xmlns:a16="http://schemas.microsoft.com/office/drawing/2014/main" id="{FF51A276-22F0-F4C3-864D-8555A9863143}"/>
              </a:ext>
            </a:extLst>
          </p:cNvPr>
          <p:cNvSpPr txBox="1"/>
          <p:nvPr/>
        </p:nvSpPr>
        <p:spPr>
          <a:xfrm>
            <a:off x="3780149" y="4584577"/>
            <a:ext cx="1495922" cy="430887"/>
          </a:xfrm>
          <a:prstGeom prst="rect">
            <a:avLst/>
          </a:prstGeom>
          <a:noFill/>
          <a:ln>
            <a:solidFill>
              <a:srgbClr val="0055A5"/>
            </a:solidFill>
          </a:ln>
        </p:spPr>
        <p:txBody>
          <a:bodyPr wrap="none" rtlCol="0">
            <a:spAutoFit/>
          </a:bodyPr>
          <a:lstStyle/>
          <a:p>
            <a:r>
              <a:rPr lang="es-ES" sz="2200" dirty="0"/>
              <a:t>un regalo</a:t>
            </a:r>
            <a:endParaRPr lang="en-ES" sz="2200" dirty="0"/>
          </a:p>
        </p:txBody>
      </p:sp>
      <p:sp>
        <p:nvSpPr>
          <p:cNvPr id="32" name="TextBox 31">
            <a:extLst>
              <a:ext uri="{FF2B5EF4-FFF2-40B4-BE49-F238E27FC236}">
                <a16:creationId xmlns:a16="http://schemas.microsoft.com/office/drawing/2014/main" id="{CB9DC965-08DF-E39B-DEAD-E4EDA17FE707}"/>
              </a:ext>
            </a:extLst>
          </p:cNvPr>
          <p:cNvSpPr txBox="1"/>
          <p:nvPr/>
        </p:nvSpPr>
        <p:spPr>
          <a:xfrm>
            <a:off x="5125124" y="3402726"/>
            <a:ext cx="1777357" cy="430887"/>
          </a:xfrm>
          <a:prstGeom prst="rect">
            <a:avLst/>
          </a:prstGeom>
          <a:noFill/>
          <a:ln>
            <a:solidFill>
              <a:srgbClr val="0055A5"/>
            </a:solidFill>
          </a:ln>
        </p:spPr>
        <p:txBody>
          <a:bodyPr wrap="square" rtlCol="0">
            <a:spAutoFit/>
          </a:bodyPr>
          <a:lstStyle/>
          <a:p>
            <a:r>
              <a:rPr lang="es-ES" sz="2200" dirty="0"/>
              <a:t>a un amigo</a:t>
            </a:r>
            <a:endParaRPr lang="en-ES" sz="2200" dirty="0"/>
          </a:p>
        </p:txBody>
      </p:sp>
      <p:sp>
        <p:nvSpPr>
          <p:cNvPr id="33" name="TextBox 32">
            <a:extLst>
              <a:ext uri="{FF2B5EF4-FFF2-40B4-BE49-F238E27FC236}">
                <a16:creationId xmlns:a16="http://schemas.microsoft.com/office/drawing/2014/main" id="{57AD309E-7E2B-F419-7993-575750D999F5}"/>
              </a:ext>
            </a:extLst>
          </p:cNvPr>
          <p:cNvSpPr txBox="1"/>
          <p:nvPr/>
        </p:nvSpPr>
        <p:spPr>
          <a:xfrm>
            <a:off x="2123664" y="5228647"/>
            <a:ext cx="2212179" cy="769441"/>
          </a:xfrm>
          <a:prstGeom prst="rect">
            <a:avLst/>
          </a:prstGeom>
          <a:noFill/>
          <a:ln>
            <a:solidFill>
              <a:srgbClr val="0055A5"/>
            </a:solidFill>
          </a:ln>
        </p:spPr>
        <p:txBody>
          <a:bodyPr wrap="square" rtlCol="0">
            <a:spAutoFit/>
          </a:bodyPr>
          <a:lstStyle/>
          <a:p>
            <a:r>
              <a:rPr lang="es-ES" sz="2200" dirty="0"/>
              <a:t>en actividades interesantes</a:t>
            </a:r>
            <a:endParaRPr lang="en-ES" sz="2200" dirty="0"/>
          </a:p>
        </p:txBody>
      </p:sp>
      <p:sp>
        <p:nvSpPr>
          <p:cNvPr id="34" name="TextBox 33">
            <a:extLst>
              <a:ext uri="{FF2B5EF4-FFF2-40B4-BE49-F238E27FC236}">
                <a16:creationId xmlns:a16="http://schemas.microsoft.com/office/drawing/2014/main" id="{167A4E9C-B280-2555-DE3C-671734993C54}"/>
              </a:ext>
            </a:extLst>
          </p:cNvPr>
          <p:cNvSpPr txBox="1"/>
          <p:nvPr/>
        </p:nvSpPr>
        <p:spPr>
          <a:xfrm>
            <a:off x="5958105" y="3945553"/>
            <a:ext cx="1777357" cy="769441"/>
          </a:xfrm>
          <a:prstGeom prst="rect">
            <a:avLst/>
          </a:prstGeom>
          <a:noFill/>
          <a:ln>
            <a:solidFill>
              <a:srgbClr val="0055A5"/>
            </a:solidFill>
          </a:ln>
        </p:spPr>
        <p:txBody>
          <a:bodyPr wrap="square" rtlCol="0">
            <a:spAutoFit/>
          </a:bodyPr>
          <a:lstStyle/>
          <a:p>
            <a:r>
              <a:rPr lang="es-ES" sz="2200" dirty="0"/>
              <a:t>en la fiesta tradicional</a:t>
            </a:r>
            <a:endParaRPr lang="en-ES" sz="2200" dirty="0"/>
          </a:p>
        </p:txBody>
      </p:sp>
      <p:sp>
        <p:nvSpPr>
          <p:cNvPr id="35" name="TextBox 34">
            <a:extLst>
              <a:ext uri="{FF2B5EF4-FFF2-40B4-BE49-F238E27FC236}">
                <a16:creationId xmlns:a16="http://schemas.microsoft.com/office/drawing/2014/main" id="{80AEB058-AA53-04D3-FDC0-8A1952B87306}"/>
              </a:ext>
            </a:extLst>
          </p:cNvPr>
          <p:cNvSpPr txBox="1"/>
          <p:nvPr/>
        </p:nvSpPr>
        <p:spPr>
          <a:xfrm>
            <a:off x="6238202" y="5538892"/>
            <a:ext cx="1810111" cy="430887"/>
          </a:xfrm>
          <a:prstGeom prst="rect">
            <a:avLst/>
          </a:prstGeom>
          <a:noFill/>
          <a:ln>
            <a:solidFill>
              <a:srgbClr val="0055A5"/>
            </a:solidFill>
          </a:ln>
        </p:spPr>
        <p:txBody>
          <a:bodyPr wrap="none" rtlCol="0">
            <a:spAutoFit/>
          </a:bodyPr>
          <a:lstStyle/>
          <a:p>
            <a:r>
              <a:rPr lang="es-ES" sz="2200" dirty="0"/>
              <a:t>ropa bonita</a:t>
            </a:r>
            <a:endParaRPr lang="en-ES" sz="2200" dirty="0"/>
          </a:p>
        </p:txBody>
      </p:sp>
      <p:sp>
        <p:nvSpPr>
          <p:cNvPr id="36" name="TextBox 35">
            <a:extLst>
              <a:ext uri="{FF2B5EF4-FFF2-40B4-BE49-F238E27FC236}">
                <a16:creationId xmlns:a16="http://schemas.microsoft.com/office/drawing/2014/main" id="{BF97D4E8-1BC1-2D8E-0809-7E597B4795E8}"/>
              </a:ext>
            </a:extLst>
          </p:cNvPr>
          <p:cNvSpPr txBox="1"/>
          <p:nvPr/>
        </p:nvSpPr>
        <p:spPr>
          <a:xfrm>
            <a:off x="205883" y="1571631"/>
            <a:ext cx="10312438" cy="430887"/>
          </a:xfrm>
          <a:prstGeom prst="rect">
            <a:avLst/>
          </a:prstGeom>
          <a:noFill/>
        </p:spPr>
        <p:txBody>
          <a:bodyPr wrap="none" rtlCol="0">
            <a:spAutoFit/>
          </a:bodyPr>
          <a:lstStyle/>
          <a:p>
            <a:r>
              <a:rPr lang="en-GB" sz="2200" dirty="0" err="1">
                <a:solidFill>
                  <a:srgbClr val="3D3C3C"/>
                </a:solidFill>
              </a:rPr>
              <a:t>Después</a:t>
            </a:r>
            <a:r>
              <a:rPr lang="en-GB" sz="2200" dirty="0">
                <a:solidFill>
                  <a:srgbClr val="3D3C3C"/>
                </a:solidFill>
              </a:rPr>
              <a:t>, lee </a:t>
            </a:r>
            <a:r>
              <a:rPr lang="en-GB" sz="2200" dirty="0" err="1">
                <a:solidFill>
                  <a:srgbClr val="3D3C3C"/>
                </a:solidFill>
              </a:rPr>
              <a:t>tus</a:t>
            </a:r>
            <a:r>
              <a:rPr lang="en-GB" sz="2200" dirty="0">
                <a:solidFill>
                  <a:srgbClr val="3D3C3C"/>
                </a:solidFill>
              </a:rPr>
              <a:t> </a:t>
            </a:r>
            <a:r>
              <a:rPr lang="en-GB" sz="2200" dirty="0" err="1">
                <a:solidFill>
                  <a:srgbClr val="3D3C3C"/>
                </a:solidFill>
              </a:rPr>
              <a:t>frases</a:t>
            </a:r>
            <a:r>
              <a:rPr lang="en-GB" sz="2200" dirty="0">
                <a:solidFill>
                  <a:srgbClr val="3D3C3C"/>
                </a:solidFill>
              </a:rPr>
              <a:t> y </a:t>
            </a:r>
            <a:r>
              <a:rPr lang="en-GB" sz="2200" dirty="0" err="1">
                <a:solidFill>
                  <a:srgbClr val="3D3C3C"/>
                </a:solidFill>
              </a:rPr>
              <a:t>preguntas</a:t>
            </a:r>
            <a:r>
              <a:rPr lang="en-GB" sz="2200" dirty="0">
                <a:solidFill>
                  <a:srgbClr val="3D3C3C"/>
                </a:solidFill>
              </a:rPr>
              <a:t> a </a:t>
            </a:r>
            <a:r>
              <a:rPr lang="en-GB" sz="2200" dirty="0" err="1">
                <a:solidFill>
                  <a:srgbClr val="3D3C3C"/>
                </a:solidFill>
              </a:rPr>
              <a:t>tu</a:t>
            </a:r>
            <a:r>
              <a:rPr lang="en-GB" sz="2200" dirty="0">
                <a:solidFill>
                  <a:srgbClr val="3D3C3C"/>
                </a:solidFill>
              </a:rPr>
              <a:t> pareja. Tu pareja </a:t>
            </a:r>
            <a:r>
              <a:rPr lang="en-GB" sz="2200" dirty="0" err="1">
                <a:solidFill>
                  <a:srgbClr val="3D3C3C"/>
                </a:solidFill>
              </a:rPr>
              <a:t>debe</a:t>
            </a:r>
            <a:r>
              <a:rPr lang="en-GB" sz="2200" dirty="0">
                <a:solidFill>
                  <a:srgbClr val="3D3C3C"/>
                </a:solidFill>
              </a:rPr>
              <a:t> </a:t>
            </a:r>
            <a:r>
              <a:rPr lang="en-GB" sz="2200" dirty="0" err="1">
                <a:solidFill>
                  <a:srgbClr val="3D3C3C"/>
                </a:solidFill>
              </a:rPr>
              <a:t>contestar</a:t>
            </a:r>
            <a:r>
              <a:rPr lang="en-GB" sz="2200" dirty="0">
                <a:solidFill>
                  <a:srgbClr val="3D3C3C"/>
                </a:solidFill>
              </a:rPr>
              <a:t>: </a:t>
            </a:r>
            <a:endParaRPr lang="en-ES" sz="2200" dirty="0"/>
          </a:p>
        </p:txBody>
      </p:sp>
      <p:sp>
        <p:nvSpPr>
          <p:cNvPr id="37" name="TextBox 36">
            <a:extLst>
              <a:ext uri="{FF2B5EF4-FFF2-40B4-BE49-F238E27FC236}">
                <a16:creationId xmlns:a16="http://schemas.microsoft.com/office/drawing/2014/main" id="{8C23F11D-DCC3-B039-2365-F873E6B0C7B9}"/>
              </a:ext>
            </a:extLst>
          </p:cNvPr>
          <p:cNvSpPr txBox="1"/>
          <p:nvPr/>
        </p:nvSpPr>
        <p:spPr>
          <a:xfrm>
            <a:off x="205883" y="1949487"/>
            <a:ext cx="7269939" cy="430887"/>
          </a:xfrm>
          <a:prstGeom prst="rect">
            <a:avLst/>
          </a:prstGeom>
          <a:noFill/>
        </p:spPr>
        <p:txBody>
          <a:bodyPr wrap="none" rtlCol="0">
            <a:spAutoFit/>
          </a:bodyPr>
          <a:lstStyle/>
          <a:p>
            <a:r>
              <a:rPr lang="en-GB" sz="2200" dirty="0">
                <a:solidFill>
                  <a:srgbClr val="3D3C3C"/>
                </a:solidFill>
              </a:rPr>
              <a:t>¿es </a:t>
            </a:r>
            <a:r>
              <a:rPr lang="en-GB" sz="2200" dirty="0" err="1">
                <a:solidFill>
                  <a:srgbClr val="3D3C3C"/>
                </a:solidFill>
              </a:rPr>
              <a:t>una</a:t>
            </a:r>
            <a:r>
              <a:rPr lang="en-GB" sz="2200" dirty="0">
                <a:solidFill>
                  <a:srgbClr val="3D3C3C"/>
                </a:solidFill>
              </a:rPr>
              <a:t> </a:t>
            </a:r>
            <a:r>
              <a:rPr lang="en-GB" sz="2200" dirty="0" err="1">
                <a:solidFill>
                  <a:srgbClr val="3D3C3C"/>
                </a:solidFill>
              </a:rPr>
              <a:t>frase</a:t>
            </a:r>
            <a:r>
              <a:rPr lang="en-GB" sz="2200" dirty="0">
                <a:solidFill>
                  <a:srgbClr val="3D3C3C"/>
                </a:solidFill>
              </a:rPr>
              <a:t> o </a:t>
            </a:r>
            <a:r>
              <a:rPr lang="en-GB" sz="2200" dirty="0" err="1">
                <a:solidFill>
                  <a:srgbClr val="3D3C3C"/>
                </a:solidFill>
              </a:rPr>
              <a:t>una</a:t>
            </a:r>
            <a:r>
              <a:rPr lang="en-GB" sz="2200" dirty="0">
                <a:solidFill>
                  <a:srgbClr val="3D3C3C"/>
                </a:solidFill>
              </a:rPr>
              <a:t> </a:t>
            </a:r>
            <a:r>
              <a:rPr lang="en-GB" sz="2200" dirty="0" err="1">
                <a:solidFill>
                  <a:srgbClr val="3D3C3C"/>
                </a:solidFill>
              </a:rPr>
              <a:t>pregunta</a:t>
            </a:r>
            <a:r>
              <a:rPr lang="en-GB" sz="2200" dirty="0">
                <a:solidFill>
                  <a:srgbClr val="3D3C3C"/>
                </a:solidFill>
              </a:rPr>
              <a:t>? ¿</a:t>
            </a:r>
            <a:r>
              <a:rPr lang="en-GB" sz="2200" dirty="0" err="1">
                <a:solidFill>
                  <a:srgbClr val="3D3C3C"/>
                </a:solidFill>
              </a:rPr>
              <a:t>cómo</a:t>
            </a:r>
            <a:r>
              <a:rPr lang="en-GB" sz="2200" dirty="0">
                <a:solidFill>
                  <a:srgbClr val="3D3C3C"/>
                </a:solidFill>
              </a:rPr>
              <a:t> es </a:t>
            </a:r>
            <a:r>
              <a:rPr lang="en-GB" sz="2200" dirty="0" err="1">
                <a:solidFill>
                  <a:srgbClr val="3D3C3C"/>
                </a:solidFill>
              </a:rPr>
              <a:t>en</a:t>
            </a:r>
            <a:r>
              <a:rPr lang="en-GB" sz="2200" dirty="0">
                <a:solidFill>
                  <a:srgbClr val="3D3C3C"/>
                </a:solidFill>
              </a:rPr>
              <a:t> </a:t>
            </a:r>
            <a:r>
              <a:rPr lang="en-GB" sz="2200" dirty="0" err="1">
                <a:solidFill>
                  <a:srgbClr val="3D3C3C"/>
                </a:solidFill>
              </a:rPr>
              <a:t>inglés</a:t>
            </a:r>
            <a:r>
              <a:rPr lang="en-GB" sz="2200" dirty="0">
                <a:solidFill>
                  <a:srgbClr val="3D3C3C"/>
                </a:solidFill>
              </a:rPr>
              <a:t>?</a:t>
            </a:r>
            <a:endParaRPr lang="en-ES" sz="2200" dirty="0"/>
          </a:p>
        </p:txBody>
      </p:sp>
      <p:sp>
        <p:nvSpPr>
          <p:cNvPr id="39" name="Oval Callout 38">
            <a:extLst>
              <a:ext uri="{FF2B5EF4-FFF2-40B4-BE49-F238E27FC236}">
                <a16:creationId xmlns:a16="http://schemas.microsoft.com/office/drawing/2014/main" id="{66725AEB-8E61-F845-7CCD-6E4BD01A2185}"/>
              </a:ext>
            </a:extLst>
          </p:cNvPr>
          <p:cNvSpPr/>
          <p:nvPr/>
        </p:nvSpPr>
        <p:spPr>
          <a:xfrm>
            <a:off x="9797422" y="1988216"/>
            <a:ext cx="2293823" cy="2535642"/>
          </a:xfrm>
          <a:prstGeom prst="wedgeEllipseCallout">
            <a:avLst>
              <a:gd name="adj1" fmla="val -14314"/>
              <a:gd name="adj2" fmla="val 60666"/>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3D3C3C"/>
                </a:solidFill>
              </a:rPr>
              <a:t>¡Es una pregunta! En inglés es: </a:t>
            </a:r>
            <a:r>
              <a:rPr lang="en-ES" sz="2000" i="1" dirty="0">
                <a:solidFill>
                  <a:srgbClr val="3D3C3C"/>
                </a:solidFill>
              </a:rPr>
              <a:t>did you buy a gift </a:t>
            </a:r>
            <a:r>
              <a:rPr lang="en-GB" sz="2000" i="1" dirty="0">
                <a:solidFill>
                  <a:srgbClr val="3D3C3C"/>
                </a:solidFill>
              </a:rPr>
              <a:t>at</a:t>
            </a:r>
            <a:r>
              <a:rPr lang="en-ES" sz="2000" i="1" dirty="0">
                <a:solidFill>
                  <a:srgbClr val="3D3C3C"/>
                </a:solidFill>
              </a:rPr>
              <a:t> the weekend? </a:t>
            </a:r>
          </a:p>
        </p:txBody>
      </p:sp>
      <p:sp>
        <p:nvSpPr>
          <p:cNvPr id="41" name="Oval Callout 40">
            <a:extLst>
              <a:ext uri="{FF2B5EF4-FFF2-40B4-BE49-F238E27FC236}">
                <a16:creationId xmlns:a16="http://schemas.microsoft.com/office/drawing/2014/main" id="{AAF19C40-DBB6-3968-F95A-9372F794018A}"/>
              </a:ext>
            </a:extLst>
          </p:cNvPr>
          <p:cNvSpPr/>
          <p:nvPr/>
        </p:nvSpPr>
        <p:spPr>
          <a:xfrm>
            <a:off x="7776578" y="1988216"/>
            <a:ext cx="2464136" cy="1708033"/>
          </a:xfrm>
          <a:prstGeom prst="wedgeEllipseCallout">
            <a:avLst>
              <a:gd name="adj1" fmla="val 36965"/>
              <a:gd name="adj2" fmla="val 84656"/>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3D3C3C"/>
                </a:solidFill>
              </a:rPr>
              <a:t>¿Compraste un regalo el fin de semana?</a:t>
            </a:r>
          </a:p>
        </p:txBody>
      </p:sp>
    </p:spTree>
    <p:extLst>
      <p:ext uri="{BB962C8B-B14F-4D97-AF65-F5344CB8AC3E}">
        <p14:creationId xmlns:p14="http://schemas.microsoft.com/office/powerpoint/2010/main" val="3845451103"/>
      </p:ext>
    </p:extLst>
  </p:cSld>
  <p:clrMapOvr>
    <a:masterClrMapping/>
  </p:clrMapOvr>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LDP_Spanish_Powerpoint_Template</Template>
  <TotalTime>2576</TotalTime>
  <Words>15036</Words>
  <Application>Microsoft Office PowerPoint</Application>
  <PresentationFormat>Widescreen</PresentationFormat>
  <Paragraphs>1719</Paragraphs>
  <Slides>49</Slides>
  <Notes>49</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Berlin Sans FB Demi</vt:lpstr>
      <vt:lpstr>Calibri</vt:lpstr>
      <vt:lpstr>Century Gothic</vt:lpstr>
      <vt:lpstr>docs-Century Gothic</vt:lpstr>
      <vt:lpstr>Tw Cen MT</vt:lpstr>
      <vt:lpstr>Wingdings</vt:lpstr>
      <vt:lpstr>NCELP_German_2022</vt:lpstr>
      <vt:lpstr>Viaje a Valencia</vt:lpstr>
      <vt:lpstr>¿Cómo dices estas palabras en inglés? </vt:lpstr>
      <vt:lpstr>¿Cómo dices estas palabras en español?  </vt:lpstr>
      <vt:lpstr>Recibiste una postal* de tu amigo. Lee la postal. </vt:lpstr>
      <vt:lpstr>Talking about things completed in the past</vt:lpstr>
      <vt:lpstr>Lucía habla del día en la playa con su madre.  ¿Quién hizo cada acción? ¿Lucía (yo), Ana (tú), o alguien en la playa (él/ella)?</vt:lpstr>
      <vt:lpstr>Asking questions</vt:lpstr>
      <vt:lpstr>En la ciudad</vt:lpstr>
      <vt:lpstr>En la ciudad</vt:lpstr>
      <vt:lpstr>Comparing what people did  Subject pronouns yo, tú, él, ella</vt:lpstr>
      <vt:lpstr>Comparing what people did  Subject pronouns yo, tú, él, ella</vt:lpstr>
      <vt:lpstr>Lucía y Daniel están en la playa mientras que sus padres compran regalos.  Lucía y Ana mandan unos mensajes de voz, pero faltan pronombres personales (yo, tú o él).  </vt:lpstr>
      <vt:lpstr>Completa la frase.</vt:lpstr>
      <vt:lpstr>hablar</vt:lpstr>
      <vt:lpstr>Deberes</vt:lpstr>
      <vt:lpstr>PowerPoint Presentation</vt:lpstr>
      <vt:lpstr>Las Fallas</vt:lpstr>
      <vt:lpstr>Using ‘algún’ and ‘alguna’</vt:lpstr>
      <vt:lpstr>Un viaje para ver las Fallas (1)</vt:lpstr>
      <vt:lpstr>Using ‘algunos’ and ‘algunas’</vt:lpstr>
      <vt:lpstr>Talking about the past - Verb ending in ‘-car’, ‘-gar’ or ‘-zar’</vt:lpstr>
      <vt:lpstr>Un viaje para ver las Fallas (2)</vt:lpstr>
      <vt:lpstr>İUn minuto!</vt:lpstr>
      <vt:lpstr>El origen de las Fallas</vt:lpstr>
      <vt:lpstr>El origen de las Fallas</vt:lpstr>
      <vt:lpstr>El origen de las Fallas</vt:lpstr>
      <vt:lpstr>Un viaje a Valencia</vt:lpstr>
      <vt:lpstr>Un viaje a Valencia</vt:lpstr>
      <vt:lpstr>PowerPoint Presentation</vt:lpstr>
      <vt:lpstr>PowerPoint Presentation</vt:lpstr>
      <vt:lpstr>¡Una prueba rápida !</vt:lpstr>
      <vt:lpstr>Using ‘algún/a/os/as’ in questions</vt:lpstr>
      <vt:lpstr>Preguntas sobre las vacaciones</vt:lpstr>
      <vt:lpstr>Preguntas sobre las vacaciones</vt:lpstr>
      <vt:lpstr>Preguntas sobre las vacaciones</vt:lpstr>
      <vt:lpstr>Preguntas sobre las vacaciones</vt:lpstr>
      <vt:lpstr>Prenominal adjectives</vt:lpstr>
      <vt:lpstr>Experiencias en las vacaciones</vt:lpstr>
      <vt:lpstr>Experiencias en las vacaciones</vt:lpstr>
      <vt:lpstr>Experiencias en las vacaciones</vt:lpstr>
      <vt:lpstr>Preguntas sobre las vacaciones</vt:lpstr>
      <vt:lpstr>Preguntas sobre las vacaciones</vt:lpstr>
      <vt:lpstr>Preguntas sobre las vacaciones</vt:lpstr>
      <vt:lpstr>Habla con tu pareja: las vacaciones</vt:lpstr>
      <vt:lpstr>Habla con tu pareja</vt:lpstr>
      <vt:lpstr>Habla con tu pareja</vt:lpstr>
      <vt:lpstr>Habla con tu pareja</vt:lpstr>
      <vt:lpstr>Habla con tu pareja</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Viaje a Valencia</dc:title>
  <dc:creator>Rachel Hawkes</dc:creator>
  <cp:lastModifiedBy>Rachel</cp:lastModifiedBy>
  <cp:revision>8</cp:revision>
  <dcterms:created xsi:type="dcterms:W3CDTF">2024-03-30T12:41:57Z</dcterms:created>
  <dcterms:modified xsi:type="dcterms:W3CDTF">2024-04-01T09:04:15Z</dcterms:modified>
</cp:coreProperties>
</file>