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711" r:id="rId2"/>
    <p:sldId id="257" r:id="rId3"/>
    <p:sldId id="275" r:id="rId4"/>
    <p:sldId id="317" r:id="rId5"/>
    <p:sldId id="702" r:id="rId6"/>
    <p:sldId id="722" r:id="rId7"/>
    <p:sldId id="715" r:id="rId8"/>
    <p:sldId id="716" r:id="rId9"/>
    <p:sldId id="717" r:id="rId10"/>
    <p:sldId id="718" r:id="rId11"/>
    <p:sldId id="723" r:id="rId12"/>
    <p:sldId id="293" r:id="rId13"/>
    <p:sldId id="733" r:id="rId14"/>
    <p:sldId id="492" r:id="rId15"/>
    <p:sldId id="734" r:id="rId16"/>
    <p:sldId id="708" r:id="rId17"/>
    <p:sldId id="735" r:id="rId18"/>
    <p:sldId id="726" r:id="rId19"/>
    <p:sldId id="584" r:id="rId20"/>
    <p:sldId id="587" r:id="rId21"/>
    <p:sldId id="709" r:id="rId22"/>
    <p:sldId id="728" r:id="rId23"/>
    <p:sldId id="710" r:id="rId24"/>
    <p:sldId id="736" r:id="rId25"/>
    <p:sldId id="745" r:id="rId26"/>
    <p:sldId id="714" r:id="rId27"/>
    <p:sldId id="719" r:id="rId28"/>
    <p:sldId id="729" r:id="rId29"/>
    <p:sldId id="591" r:id="rId30"/>
    <p:sldId id="732" r:id="rId31"/>
    <p:sldId id="746" r:id="rId32"/>
    <p:sldId id="7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43713" autoAdjust="0"/>
  </p:normalViewPr>
  <p:slideViewPr>
    <p:cSldViewPr snapToGrid="0">
      <p:cViewPr varScale="1">
        <p:scale>
          <a:sx n="50" d="100"/>
          <a:sy n="50" d="100"/>
        </p:scale>
        <p:origin x="2796"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0495D-B8DE-4E32-AA03-9CD3E87F5BFD}"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7D1D2-8C8E-4B59-ABB5-646531B9FA11}" type="slidenum">
              <a:rPr lang="en-GB" smtClean="0"/>
              <a:t>‹#›</a:t>
            </a:fld>
            <a:endParaRPr lang="en-GB"/>
          </a:p>
        </p:txBody>
      </p:sp>
    </p:spTree>
    <p:extLst>
      <p:ext uri="{BB962C8B-B14F-4D97-AF65-F5344CB8AC3E}">
        <p14:creationId xmlns:p14="http://schemas.microsoft.com/office/powerpoint/2010/main" val="298575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gewann</a:t>
            </a:r>
            <a:r>
              <a:rPr lang="en-CA" sz="1200" b="1" i="0" u="none" strike="noStrike" kern="1200" dirty="0">
                <a:solidFill>
                  <a:schemeClr val="tx1"/>
                </a:solidFill>
                <a:effectLst/>
                <a:latin typeface="+mn-lt"/>
                <a:ea typeface="+mn-ea"/>
                <a:cs typeface="+mn-cs"/>
              </a:rPr>
              <a:t>, las, </a:t>
            </a:r>
            <a:r>
              <a:rPr lang="en-CA" sz="1200" b="1" i="0" u="none" strike="noStrike" kern="1200" dirty="0" err="1">
                <a:solidFill>
                  <a:schemeClr val="tx1"/>
                </a:solidFill>
                <a:effectLst/>
                <a:latin typeface="+mn-lt"/>
                <a:ea typeface="+mn-ea"/>
                <a:cs typeface="+mn-cs"/>
              </a:rPr>
              <a:t>reagieren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schade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gelten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schrecklich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lief</a:t>
            </a:r>
            <a:r>
              <a:rPr lang="en-CA" sz="1200" b="1"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Introduce VS (yes/no) questions in the simple past (H)</a:t>
            </a:r>
            <a:br>
              <a:rPr lang="en-GB" sz="1200" b="0"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Use of perfect tense with adverb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schon</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200" b="1" dirty="0">
                <a:effectLst/>
                <a:latin typeface="Calibri" panose="020F0502020204030204" pitchFamily="34" charset="0"/>
                <a:ea typeface="Calibri" panose="020F0502020204030204" pitchFamily="34" charset="0"/>
                <a:cs typeface="Times New Roman" panose="02020603050405020304" pitchFamily="18" charset="0"/>
              </a:rPr>
              <a:t>)mal</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perfect tense of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ieren</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verbs</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VS (yes/no) questions in the perfect tense</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Word pattern 6: add suffix -er to a verb stem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verbs) to change into male agent nouns with equivalent and transparent meaning</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US" sz="1200" b="1" i="0" dirty="0">
                <a:solidFill>
                  <a:srgbClr val="000000"/>
                </a:solidFill>
                <a:effectLst/>
                <a:latin typeface="Century Gothic" panose="020B0502020202020204" pitchFamily="34" charset="0"/>
              </a:rPr>
              <a:t>unstressed [er], consonantal [r], vocalic [r]</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dirty="0">
                <a:solidFill>
                  <a:srgbClr val="000000"/>
                </a:solidFill>
                <a:effectLst/>
                <a:latin typeface="Century Gothic" panose="020B0502020202020204" pitchFamily="34" charset="0"/>
              </a:rPr>
              <a:t>[link to grammar: word pattern 6, -</a:t>
            </a:r>
            <a:r>
              <a:rPr lang="en-US" sz="1200" b="0" i="0" dirty="0" err="1">
                <a:solidFill>
                  <a:srgbClr val="000000"/>
                </a:solidFill>
                <a:effectLst/>
                <a:latin typeface="Century Gothic" panose="020B0502020202020204" pitchFamily="34" charset="0"/>
              </a:rPr>
              <a:t>ieren</a:t>
            </a:r>
            <a:r>
              <a:rPr lang="en-US" sz="1200" b="0" i="0" dirty="0">
                <a:solidFill>
                  <a:srgbClr val="000000"/>
                </a:solidFill>
                <a:effectLst/>
                <a:latin typeface="Century Gothic" panose="020B0502020202020204" pitchFamily="34" charset="0"/>
              </a:rPr>
              <a:t> verbs]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akzeptieren [1798] passieren [381] schreiben (anacc. +noun)2 [184] Erde1 [783] endlich [454] ja2 [45] schon (ein)mal [n/a] fand (H) [103] fiel (H) [332] gewann (H) [372] half (H) [338] konzentrieren (aufacc. + noun) (H) [1315] las (H) [305] nahm (H) [142] reagieren (aufacc. + noun) (H) [722] schrieb (H) [184] sprach (H) [161] wurde (H) [8] Einfluss (H) [872] Vorbild (H) [2382] vorher (H) [866] </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Revisited vocabulary: </a:t>
            </a:r>
            <a:r>
              <a:rPr lang="de-DE" sz="1200" b="0" i="0" dirty="0">
                <a:solidFill>
                  <a:srgbClr val="000000"/>
                </a:solidFill>
                <a:effectLst/>
                <a:latin typeface="Century Gothic" panose="020B0502020202020204" pitchFamily="34" charset="0"/>
              </a:rPr>
              <a:t>stimmen1 [490] weiß [78] weißt [78] Brille [n/a] Ergebnis [386] Ohr [1088] schade [2788] sogar [226] auffallen (H) [1160] aufgeben (H) [1371] betreffen (H) [416] erhalten1 (H) [287]  gelten (H) [158] veröffentlichen (H) [1453] Inhalt (H) [1065] Kenntnis (H) [1536] Macht (H) [1098] Verständnis (H) [1578] schrecklich (H) [2200] wissenschaftlich (H) [909] entweder (H) [1100] falls (H) [1170]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de-DE" sz="1200" b="0" i="0" u="none" strike="noStrike" dirty="0">
                <a:solidFill>
                  <a:srgbClr val="000000"/>
                </a:solidFill>
                <a:effectLst/>
                <a:latin typeface="Century Gothic" panose="020B0502020202020204" pitchFamily="34" charset="0"/>
              </a:rPr>
              <a:t>anfangen [497] probieren [2894] produzieren [1000] schlafen [679] studieren [600] verbessern [1194] vergessen [584] versprechen [1056] alles [36] damals [286] Nacht [325] Universität, Uni [415] Wochenende [1243] beliebt [1873] berühmt [1379] spannend [1810] einmal [124] noch (ein(e)) [33] schon [61] ja1 [45] informieren; sich acc. informieren über + noun (H) [1515] lief (H) [252] sah (H) [79] Freude (H) [1286] Rede (H) [759] </a:t>
            </a:r>
          </a:p>
          <a:p>
            <a:pPr>
              <a:lnSpc>
                <a:spcPct val="107000"/>
              </a:lnSpc>
              <a:spcAft>
                <a:spcPts val="800"/>
              </a:spcAft>
            </a:pP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effectLst/>
                <a:latin typeface="Century Gothic" panose="020B0502020202020204" pitchFamily="34" charset="0"/>
              </a:rPr>
              <a:t>nicht, nie</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Information source</a:t>
            </a:r>
            <a:r>
              <a:rPr lang="en-GB" dirty="0"/>
              <a:t>:</a:t>
            </a:r>
            <a:br>
              <a:rPr lang="en-GB" dirty="0"/>
            </a:br>
            <a:r>
              <a:rPr lang="en-GB" dirty="0"/>
              <a:t>https://today.yougov.com/topics/international/articles-reports/2021/12/13/worlds-most-admired-2021</a:t>
            </a:r>
          </a:p>
          <a:p>
            <a:endParaRPr lang="en-GB" dirty="0"/>
          </a:p>
          <a:p>
            <a:r>
              <a:rPr lang="en-GB" b="1" dirty="0"/>
              <a:t>Image attribution</a:t>
            </a:r>
            <a:r>
              <a:rPr lang="en-GB" dirty="0"/>
              <a:t>:</a:t>
            </a:r>
            <a:br>
              <a:rPr lang="en-GB" dirty="0"/>
            </a:br>
            <a:r>
              <a:rPr lang="en-US" dirty="0"/>
              <a:t>Official White House Photo by Pete Souza, Public domain, via Wikimedia Commons</a:t>
            </a:r>
            <a:r>
              <a:rPr lang="en-GB" dirty="0"/>
              <a:t> </a:t>
            </a:r>
          </a:p>
          <a:p>
            <a:r>
              <a:rPr lang="en-US" dirty="0"/>
              <a:t>NASA/Bill Ingalls, Public domain, via Wikimedia Commons</a:t>
            </a:r>
            <a:br>
              <a:rPr lang="en-US" dirty="0"/>
            </a:br>
            <a:r>
              <a:rPr lang="en-US" dirty="0"/>
              <a:t>Armin </a:t>
            </a:r>
            <a:r>
              <a:rPr lang="en-US" dirty="0" err="1"/>
              <a:t>Linnartz</a:t>
            </a:r>
            <a:r>
              <a:rPr lang="en-US" dirty="0"/>
              <a:t>, CC BY-SA 3.0 DE via Wikimedia Commons</a:t>
            </a:r>
          </a:p>
          <a:p>
            <a:r>
              <a:rPr lang="az-Cyrl-AZ" dirty="0"/>
              <a:t>Анна Нэсси, </a:t>
            </a:r>
            <a:r>
              <a:rPr lang="en-GB" dirty="0"/>
              <a:t>CC BY-SA 3.0 GFDL,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331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practise using </a:t>
            </a:r>
            <a:r>
              <a:rPr lang="en-GB" dirty="0" err="1"/>
              <a:t>nie</a:t>
            </a:r>
            <a:r>
              <a:rPr lang="en-GB" dirty="0"/>
              <a:t>, </a:t>
            </a:r>
            <a:r>
              <a:rPr lang="en-GB" dirty="0" err="1"/>
              <a:t>schon</a:t>
            </a:r>
            <a:r>
              <a:rPr lang="en-GB" dirty="0"/>
              <a:t>, </a:t>
            </a:r>
            <a:r>
              <a:rPr lang="en-GB" dirty="0" err="1"/>
              <a:t>noch</a:t>
            </a:r>
            <a:r>
              <a:rPr lang="en-GB" dirty="0"/>
              <a:t> </a:t>
            </a:r>
            <a:r>
              <a:rPr lang="en-GB" dirty="0" err="1"/>
              <a:t>nicht</a:t>
            </a:r>
            <a:r>
              <a:rPr lang="en-GB" dirty="0"/>
              <a:t>, and </a:t>
            </a:r>
            <a:r>
              <a:rPr lang="en-GB" dirty="0" err="1"/>
              <a:t>schon</a:t>
            </a:r>
            <a:r>
              <a:rPr lang="en-GB" dirty="0"/>
              <a:t> </a:t>
            </a:r>
            <a:r>
              <a:rPr lang="en-GB" dirty="0" err="1"/>
              <a:t>einmal</a:t>
            </a:r>
            <a:r>
              <a:rPr lang="en-GB" dirty="0"/>
              <a:t>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eriod"/>
            </a:pPr>
            <a:r>
              <a:rPr lang="en-US" b="0" baseline="0" dirty="0"/>
              <a:t>Explain the task using this example slide, then click to reveal the activity on the following slide. </a:t>
            </a:r>
          </a:p>
          <a:p>
            <a:pPr marL="228600" indent="-228600">
              <a:buAutoNum type="arabicPeriod"/>
            </a:pPr>
            <a:r>
              <a:rPr lang="en-US" b="0" baseline="0" dirty="0"/>
              <a:t>Student A chooses a sentence at random and says the sentence in German.</a:t>
            </a:r>
          </a:p>
          <a:p>
            <a:pPr marL="228600" indent="-228600">
              <a:buAutoNum type="arabicPeriod"/>
            </a:pPr>
            <a:r>
              <a:rPr lang="en-US" b="0" dirty="0"/>
              <a:t>Student B listens, looks at the board, and gives the name</a:t>
            </a:r>
            <a:r>
              <a:rPr lang="en-US" b="0" baseline="0" dirty="0"/>
              <a:t> of the person which the sentence corresponds to. There are at least two versions of each sentence: the only difference is the adverb, so Student B must listen carefully to decide who Student A is referring to.</a:t>
            </a:r>
          </a:p>
          <a:p>
            <a:pPr marL="228600" indent="-228600">
              <a:buAutoNum type="arabicPeriod"/>
            </a:pPr>
            <a:r>
              <a:rPr lang="en-US" b="0" dirty="0"/>
              <a:t>Student</a:t>
            </a:r>
            <a:r>
              <a:rPr lang="en-US" b="0" baseline="0" dirty="0"/>
              <a:t> A gives feedback to Student B according to whether the answer is correct or not (Ja, das </a:t>
            </a:r>
            <a:r>
              <a:rPr lang="en-US" b="0" baseline="0" dirty="0" err="1"/>
              <a:t>ist</a:t>
            </a:r>
            <a:r>
              <a:rPr lang="en-US" b="0" baseline="0" dirty="0"/>
              <a:t> </a:t>
            </a:r>
            <a:r>
              <a:rPr lang="en-US" b="0" baseline="0" dirty="0" err="1"/>
              <a:t>richtig</a:t>
            </a:r>
            <a:r>
              <a:rPr lang="en-US" b="0" baseline="0" dirty="0"/>
              <a:t>, OR </a:t>
            </a:r>
            <a:r>
              <a:rPr lang="en-US" b="0" baseline="0" dirty="0" err="1"/>
              <a:t>Nein</a:t>
            </a:r>
            <a:r>
              <a:rPr lang="en-US" b="0" baseline="0" dirty="0"/>
              <a:t>, </a:t>
            </a:r>
            <a:r>
              <a:rPr lang="en-US" b="0" baseline="0" dirty="0" err="1"/>
              <a:t>versuch</a:t>
            </a:r>
            <a:r>
              <a:rPr lang="en-US" b="0" baseline="0" dirty="0"/>
              <a:t> </a:t>
            </a:r>
            <a:r>
              <a:rPr lang="en-US" b="0" baseline="0" dirty="0" err="1"/>
              <a:t>nochmal</a:t>
            </a:r>
            <a:r>
              <a:rPr lang="en-US" b="0" baseline="0" dirty="0"/>
              <a:t>.)</a:t>
            </a:r>
          </a:p>
          <a:p>
            <a:pPr marL="228600" indent="-228600">
              <a:buAutoNum type="arabicPeriod"/>
            </a:pPr>
            <a:r>
              <a:rPr lang="en-US" b="0" dirty="0"/>
              <a:t>Students</a:t>
            </a:r>
            <a:r>
              <a:rPr lang="en-US" b="0" baseline="0" dirty="0"/>
              <a:t> swap roles.</a:t>
            </a:r>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46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88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as pre-learning for next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57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gewann</a:t>
            </a:r>
            <a:r>
              <a:rPr lang="en-CA" sz="1200" b="1" i="0" u="none" strike="noStrike" kern="1200" dirty="0">
                <a:solidFill>
                  <a:schemeClr val="tx1"/>
                </a:solidFill>
                <a:effectLst/>
                <a:latin typeface="+mn-lt"/>
                <a:ea typeface="+mn-ea"/>
                <a:cs typeface="+mn-cs"/>
              </a:rPr>
              <a:t>, las, </a:t>
            </a:r>
            <a:r>
              <a:rPr lang="en-CA" sz="1200" b="1" i="0" u="none" strike="noStrike" kern="1200" dirty="0" err="1">
                <a:solidFill>
                  <a:schemeClr val="tx1"/>
                </a:solidFill>
                <a:effectLst/>
                <a:latin typeface="+mn-lt"/>
                <a:ea typeface="+mn-ea"/>
                <a:cs typeface="+mn-cs"/>
              </a:rPr>
              <a:t>reagieren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schade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gelten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schrecklich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lief</a:t>
            </a:r>
            <a:r>
              <a:rPr lang="en-CA" sz="1200" b="1"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VS (yes/no) questions in the simple past (H)</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Introduce: Use of perfect tense with adverb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schon</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200" b="0" dirty="0">
                <a:effectLst/>
                <a:latin typeface="Calibri" panose="020F0502020204030204" pitchFamily="34" charset="0"/>
                <a:ea typeface="Calibri" panose="020F0502020204030204" pitchFamily="34" charset="0"/>
                <a:cs typeface="Times New Roman" panose="02020603050405020304" pitchFamily="18" charset="0"/>
              </a:rPr>
              <a:t>)mal</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perfect tense of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ieren</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verbs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VS (yes/no) questions in the perfect tense</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Word pattern 6: add suffix -er to a verb stem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verbs) to change into male agent nouns with equivalent and transparent meaning</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US" sz="1200" b="1" i="0" dirty="0">
                <a:solidFill>
                  <a:srgbClr val="000000"/>
                </a:solidFill>
                <a:effectLst/>
                <a:latin typeface="Century Gothic" panose="020B0502020202020204" pitchFamily="34" charset="0"/>
              </a:rPr>
              <a:t>unstressed [er], consonantal [r], vocalic [r]</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dirty="0">
                <a:solidFill>
                  <a:srgbClr val="000000"/>
                </a:solidFill>
                <a:effectLst/>
                <a:latin typeface="Century Gothic" panose="020B0502020202020204" pitchFamily="34" charset="0"/>
              </a:rPr>
              <a:t>[link to grammar: word pattern 6, -</a:t>
            </a:r>
            <a:r>
              <a:rPr lang="en-US" sz="1200" b="0" i="0" dirty="0" err="1">
                <a:solidFill>
                  <a:srgbClr val="000000"/>
                </a:solidFill>
                <a:effectLst/>
                <a:latin typeface="Century Gothic" panose="020B0502020202020204" pitchFamily="34" charset="0"/>
              </a:rPr>
              <a:t>ieren</a:t>
            </a:r>
            <a:r>
              <a:rPr lang="en-US" sz="1200" b="0" i="0" dirty="0">
                <a:solidFill>
                  <a:srgbClr val="000000"/>
                </a:solidFill>
                <a:effectLst/>
                <a:latin typeface="Century Gothic" panose="020B0502020202020204" pitchFamily="34" charset="0"/>
              </a:rPr>
              <a:t> verbs]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akzeptieren [1798] passieren [381] schreiben (anacc. +noun)2 [184] Erde1 [783] endlich [454] ja2 [45] schon (ein)mal [n/a] fand (H) [103] fiel (H) [332] gewann (H) [372] half (H) [338] konzentrieren (aufacc. + noun) (H) [1315] las (H) [305] nahm (H) [142] reagieren (aufacc. + noun) (H) [722] schrieb (H) [184] sprach (H) [161] wurde (H) [8] Einfluss (H) [872] Vorbild (H) [2382] vorher (H) [866] </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Revisited vocabulary: </a:t>
            </a:r>
            <a:r>
              <a:rPr lang="de-DE" sz="1200" b="0" i="0" dirty="0">
                <a:solidFill>
                  <a:srgbClr val="000000"/>
                </a:solidFill>
                <a:effectLst/>
                <a:latin typeface="Century Gothic" panose="020B0502020202020204" pitchFamily="34" charset="0"/>
              </a:rPr>
              <a:t>stimmen1 [490] weiß [78] weißt [78] Brille [n/a] Ergebnis [386] Ohr [1088] schade [2788] sogar [226] auffallen (H) [1160] aufgeben (H) [1371] betreffen (H) [416] erhalten1 (H) [287]  gelten (H) [158] veröffentlichen (H) [1453] Inhalt (H) [1065] Kenntnis (H) [1536] Macht (H) [1098] Verständnis (H) [1578] schrecklich (H) [2200] wissenschaftlich (H) [909] entweder (H) [1100] falls (H) [1170]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de-DE" sz="1200" b="0" i="0" u="none" strike="noStrike" dirty="0">
                <a:solidFill>
                  <a:srgbClr val="000000"/>
                </a:solidFill>
                <a:effectLst/>
                <a:latin typeface="Century Gothic" panose="020B0502020202020204" pitchFamily="34" charset="0"/>
              </a:rPr>
              <a:t>anfangen [497] probieren [2894] produzieren [1000] schlafen [679] studieren [600] verbessern [1194] vergessen [584] versprechen [1056] alles [36] damals [286] Nacht [325] Universität, Uni [415] Wochenende [1243] beliebt [1873] berühmt [1379] spannend [1810] einmal [124] noch (ein(e)) [33] schon [61] ja1 [45] informieren; sich acc. informieren über + noun (H) [1515] lief (H) [252] sah (H) [79] Freude (H) [1286] Rede (H) [759] </a:t>
            </a:r>
          </a:p>
          <a:p>
            <a:pPr>
              <a:lnSpc>
                <a:spcPct val="107000"/>
              </a:lnSpc>
              <a:spcAft>
                <a:spcPts val="800"/>
              </a:spcAft>
            </a:pP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effectLst/>
                <a:latin typeface="Century Gothic" panose="020B0502020202020204" pitchFamily="34" charset="0"/>
              </a:rPr>
              <a:t>nicht, nie</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Information source</a:t>
            </a:r>
            <a:r>
              <a:rPr lang="en-GB" dirty="0"/>
              <a:t>:</a:t>
            </a:r>
            <a:br>
              <a:rPr lang="en-GB" dirty="0"/>
            </a:br>
            <a:r>
              <a:rPr lang="en-GB" dirty="0"/>
              <a:t>https://today.yougov.com/topics/international/articles-reports/2021/12/13/worlds-most-admired-2021</a:t>
            </a:r>
          </a:p>
          <a:p>
            <a:endParaRPr lang="en-GB" dirty="0"/>
          </a:p>
          <a:p>
            <a:r>
              <a:rPr lang="en-GB" b="1" dirty="0"/>
              <a:t>Image attribution</a:t>
            </a:r>
            <a:r>
              <a:rPr lang="en-GB" dirty="0"/>
              <a:t>:</a:t>
            </a:r>
            <a:br>
              <a:rPr lang="en-GB" dirty="0"/>
            </a:br>
            <a:r>
              <a:rPr lang="en-US" dirty="0"/>
              <a:t>Official White House Photo by Pete Souza, Public domain, via Wikimedia Commons</a:t>
            </a:r>
            <a:r>
              <a:rPr lang="en-GB" dirty="0"/>
              <a:t> </a:t>
            </a:r>
          </a:p>
          <a:p>
            <a:r>
              <a:rPr lang="en-US" dirty="0"/>
              <a:t>NASA/Bill Ingalls, Public domain, via Wikimedia Commons</a:t>
            </a:r>
            <a:br>
              <a:rPr lang="en-US" dirty="0"/>
            </a:br>
            <a:r>
              <a:rPr lang="en-US" dirty="0"/>
              <a:t>Armin </a:t>
            </a:r>
            <a:r>
              <a:rPr lang="en-US" dirty="0" err="1"/>
              <a:t>Linnartz</a:t>
            </a:r>
            <a:r>
              <a:rPr lang="en-US" dirty="0"/>
              <a:t>, CC BY-SA 3.0 DE via Wikimedia Commons</a:t>
            </a:r>
          </a:p>
          <a:p>
            <a:r>
              <a:rPr lang="az-Cyrl-AZ" dirty="0"/>
              <a:t>Анна Нэсси, </a:t>
            </a:r>
            <a:r>
              <a:rPr lang="en-GB" dirty="0"/>
              <a:t>CC BY-SA 3.0 GFDL,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312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The ‘</a:t>
            </a:r>
            <a:r>
              <a:rPr lang="en-GB" b="0" dirty="0" err="1"/>
              <a:t>Auftakt</a:t>
            </a:r>
            <a:r>
              <a:rPr lang="en-GB" b="0" dirty="0"/>
              <a:t>’ activities can be started by students on arrival to the lesson, and completed independently, allowing the teacher to use the first few minutes of the lesson to follow up with individual students, as appropriate.</a:t>
            </a:r>
          </a:p>
          <a:p>
            <a:r>
              <a:rPr lang="en-GB" b="1" dirty="0"/>
              <a:t>F+H</a:t>
            </a:r>
          </a:p>
          <a:p>
            <a:r>
              <a:rPr lang="en-GB" b="1" dirty="0"/>
              <a:t>Timing: </a:t>
            </a:r>
            <a:r>
              <a:rPr lang="en-GB" b="0" dirty="0"/>
              <a:t>8 minutes</a:t>
            </a:r>
            <a:endParaRPr lang="en-GB" b="1" dirty="0"/>
          </a:p>
          <a:p>
            <a:endParaRPr lang="en-GB" b="1" dirty="0"/>
          </a:p>
          <a:p>
            <a:r>
              <a:rPr lang="en-GB" b="1" dirty="0"/>
              <a:t>Aim: </a:t>
            </a:r>
            <a:r>
              <a:rPr lang="en-GB" b="0" dirty="0"/>
              <a:t>to practise this week’s revisited vocabulary.</a:t>
            </a:r>
          </a:p>
          <a:p>
            <a:endParaRPr lang="en-GB" b="1" dirty="0"/>
          </a:p>
          <a:p>
            <a:r>
              <a:rPr lang="en-GB" b="1" dirty="0"/>
              <a:t>Note: </a:t>
            </a:r>
            <a:r>
              <a:rPr lang="en-GB" b="0" dirty="0"/>
              <a:t>The last three rows marked with a star contain higher-only vocabulary.</a:t>
            </a:r>
          </a:p>
          <a:p>
            <a:endParaRPr lang="en-GB" b="0" dirty="0"/>
          </a:p>
          <a:p>
            <a:r>
              <a:rPr lang="en-GB" b="1" dirty="0"/>
              <a:t>Procedure:</a:t>
            </a:r>
          </a:p>
          <a:p>
            <a:pPr marL="228600" indent="-228600">
              <a:buAutoNum type="arabicPeriod"/>
            </a:pPr>
            <a:r>
              <a:rPr lang="en-GB" b="0" dirty="0"/>
              <a:t>Students look at the topic in English in bold for each row and decide which two German words in that row do not match the topic.</a:t>
            </a:r>
          </a:p>
          <a:p>
            <a:pPr marL="228600" indent="-228600">
              <a:buAutoNum type="arabicPeriod"/>
            </a:pPr>
            <a:r>
              <a:rPr lang="en-GB" b="0" dirty="0"/>
              <a:t>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47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consonantal [r] and unstressed [er]; to practise manipulating male agent nouns ending -er in preparation for the task on the following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 callout to remind students of the two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t>
            </a:r>
            <a:r>
              <a:rPr lang="en-GB" b="0" i="1" dirty="0" err="1"/>
              <a:t>Verdiner</a:t>
            </a:r>
            <a:r>
              <a:rPr lang="en-GB" b="0" i="1" dirty="0"/>
              <a:t> </a:t>
            </a:r>
            <a:r>
              <a:rPr lang="en-GB" b="0" i="0" dirty="0"/>
              <a:t>and </a:t>
            </a:r>
            <a:r>
              <a:rPr lang="en-GB" b="0" i="1" dirty="0" err="1"/>
              <a:t>Verdinerin</a:t>
            </a:r>
            <a:r>
              <a:rPr lang="en-GB" b="0" i="1" dirty="0"/>
              <a:t> </a:t>
            </a:r>
            <a:r>
              <a:rPr lang="en-GB" b="0" i="0" dirty="0"/>
              <a:t>and to hear a native speaker pronounce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Click to reveal a noughts and crosses grid.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Students draw a grid like the one on the board. They work in pairs and take it in turns to say one of the words in the grid. If they pronounce the [er] or [r] correctly, they may draw either a nought or a cross on the grid. The goal is to get three in a row.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For the second round, students must change each word in the grid to the other gender (e.g. for Spieler they would say </a:t>
            </a:r>
            <a:r>
              <a:rPr lang="en-GB" b="0" i="0" dirty="0" err="1"/>
              <a:t>Spielerin</a:t>
            </a:r>
            <a:r>
              <a:rPr lang="en-GB" b="0" i="0" dirty="0"/>
              <a:t>).</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97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revisit GCSE word pattern 6: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add suffix -er to a verb stem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verbs) to change into male agent nouns with equivalent and transparent meaning; </a:t>
            </a:r>
            <a:r>
              <a:rPr lang="en-GB" b="0" dirty="0"/>
              <a:t>to set the scene for learning about Matthias Maurer.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the verbs and change them to male agent nouns.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Image attribution</a:t>
            </a:r>
            <a:r>
              <a:rPr lang="en-GB" dirty="0"/>
              <a:t>:</a:t>
            </a:r>
          </a:p>
          <a:p>
            <a:r>
              <a:rPr lang="en-GB" dirty="0"/>
              <a:t>Nasa control room: By Robert Markowitz, NASA - NASAhttp://www.nasa.gov/mission_pages/station/multimedia/ISS_FCR.htmlhttp://www.nasa.gov/images/content/160446main_jsc2006e43860_high.jpg Transferred from </a:t>
            </a:r>
            <a:r>
              <a:rPr lang="en-GB" dirty="0" err="1"/>
              <a:t>en.wikipedia</a:t>
            </a:r>
            <a:r>
              <a:rPr lang="en-GB" dirty="0"/>
              <a:t> to Commons. Transfer was stated to be made by </a:t>
            </a:r>
            <a:r>
              <a:rPr lang="en-GB" dirty="0" err="1"/>
              <a:t>User:TheDJ</a:t>
            </a:r>
            <a:r>
              <a:rPr lang="en-GB" dirty="0"/>
              <a:t>., Public Domain, https://commons.wikimedia.org/w/index.php?curid=3172773</a:t>
            </a:r>
          </a:p>
          <a:p>
            <a:r>
              <a:rPr lang="en-GB" dirty="0"/>
              <a:t>Astronauts: SpaceX, CC0, via Wikimedia Commons</a:t>
            </a:r>
            <a:br>
              <a:rPr lang="en-GB" dirty="0"/>
            </a:br>
            <a:r>
              <a:rPr lang="en-GB" dirty="0"/>
              <a:t>https://pixabay.com/photos/rocket-launch-rocket-take-off-67723/</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Astronaut</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[&gt;5000]</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r>
              <a:rPr lang="en-GB" b="0" dirty="0"/>
              <a:t>Alternative photo:</a:t>
            </a:r>
            <a:br>
              <a:rPr lang="en-GB" b="0" dirty="0"/>
            </a:br>
            <a:r>
              <a:rPr lang="en-GB" b="0" dirty="0"/>
              <a:t>Astronauts</a:t>
            </a:r>
            <a:br>
              <a:rPr lang="en-GB" b="0" dirty="0"/>
            </a:br>
            <a:r>
              <a:rPr lang="en-GB" b="0" dirty="0"/>
              <a:t>https://commons.wikimedia.org/wiki/File:NASA%E2%80%99s_SpaceX_Crew-6_Astronauts_Ingress_at_Launch_Complex_39A_(KSC-20230226-PH-SPX01_0003).jpeg</a:t>
            </a:r>
          </a:p>
          <a:p>
            <a:r>
              <a:rPr lang="en-GB" dirty="0"/>
              <a:t>NASA Kennedy Space </a:t>
            </a:r>
            <a:r>
              <a:rPr lang="en-GB" dirty="0" err="1"/>
              <a:t>Center</a:t>
            </a:r>
            <a:r>
              <a:rPr lang="en-GB" dirty="0"/>
              <a:t> / SpaceX, CC0,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258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a:t>
            </a:r>
            <a:r>
              <a:rPr lang="en-GB" dirty="0"/>
              <a:t>minutes</a:t>
            </a:r>
          </a:p>
          <a:p>
            <a:br>
              <a:rPr lang="en-GB" b="1" dirty="0"/>
            </a:br>
            <a:r>
              <a:rPr lang="en-GB" b="1" dirty="0"/>
              <a:t>Aim: </a:t>
            </a:r>
            <a:r>
              <a:rPr lang="en-GB" b="0" dirty="0"/>
              <a:t>to quickly recap yes/ no questions in the perfect tense.</a:t>
            </a:r>
            <a:br>
              <a:rPr lang="en-GB" b="0" dirty="0"/>
            </a:br>
            <a:br>
              <a:rPr lang="en-GB" dirty="0"/>
            </a:br>
            <a:r>
              <a:rPr lang="en-GB" b="1" dirty="0"/>
              <a:t>Procedure:</a:t>
            </a:r>
            <a:br>
              <a:rPr lang="en-GB" dirty="0"/>
            </a:br>
            <a:r>
              <a:rPr lang="en-GB" dirty="0"/>
              <a:t>1. Students read the information and then chorally suggest the answers.</a:t>
            </a:r>
          </a:p>
          <a:p>
            <a:r>
              <a:rPr lang="en-GB" dirty="0"/>
              <a:t>2. Click to reveal the answers.</a:t>
            </a:r>
          </a:p>
          <a:p>
            <a:endParaRPr lang="en-GB" dirty="0"/>
          </a:p>
          <a:p>
            <a:r>
              <a:rPr lang="en-GB" b="1" dirty="0"/>
              <a:t>Image attribution</a:t>
            </a:r>
            <a:r>
              <a:rPr lang="en-GB" dirty="0"/>
              <a:t>:</a:t>
            </a:r>
            <a:endParaRPr lang="en-GB" b="1" dirty="0"/>
          </a:p>
          <a:p>
            <a:r>
              <a:rPr lang="en-GB" dirty="0"/>
              <a:t>Matthias Maurer: NASA/Robert Markowitz, Public domain, via Wikimedia Commons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All </a:t>
            </a:r>
            <a:r>
              <a:rPr lang="en-GB" sz="1200" b="0" i="0" u="none" strike="noStrike" kern="1200" dirty="0">
                <a:solidFill>
                  <a:schemeClr val="tx1"/>
                </a:solidFill>
                <a:effectLst/>
                <a:latin typeface="+mn-lt"/>
                <a:ea typeface="+mn-ea"/>
                <a:cs typeface="+mn-cs"/>
              </a:rPr>
              <a:t>[&gt;5000] Astronaut [&gt;5000]</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a:t>
            </a:r>
            <a:r>
              <a:rPr lang="en-GB" dirty="0"/>
              <a:t>minutes</a:t>
            </a:r>
          </a:p>
          <a:p>
            <a:br>
              <a:rPr lang="en-GB" b="1" dirty="0"/>
            </a:br>
            <a:r>
              <a:rPr lang="en-GB" b="1" dirty="0"/>
              <a:t>Aim: </a:t>
            </a:r>
            <a:r>
              <a:rPr lang="en-GB" b="0" dirty="0"/>
              <a:t>to recap and practise yes/ no questions in the perfect tense.</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in mixed-tier classes, this slide can be used as a handout while the board is used for higher activities. </a:t>
            </a:r>
            <a:endParaRPr lang="en-US" b="1" dirty="0"/>
          </a:p>
          <a:p>
            <a:br>
              <a:rPr lang="en-GB" dirty="0"/>
            </a:br>
            <a:r>
              <a:rPr lang="en-GB" b="1" dirty="0"/>
              <a:t>Procedure:</a:t>
            </a:r>
            <a:br>
              <a:rPr lang="en-GB" dirty="0"/>
            </a:br>
            <a:r>
              <a:rPr lang="en-GB" dirty="0"/>
              <a:t>1. Explain the task. Mia has been learning about Matthias Maurer and has written notes about him. Unfortunately, Einstein has eaten them, removing context and punctuation.</a:t>
            </a:r>
          </a:p>
          <a:p>
            <a:r>
              <a:rPr lang="en-GB" dirty="0"/>
              <a:t>2. Using their knowledge of subject verb inversion, students decide whether the notes are questions or statements and add either a full stop or question mark.</a:t>
            </a:r>
          </a:p>
          <a:p>
            <a:r>
              <a:rPr lang="en-GB" dirty="0"/>
              <a:t>3. Click to reveal the answers.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Notiz</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[4519]</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253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a:t>
            </a:r>
            <a:r>
              <a:rPr lang="en-GB" b="1" dirty="0"/>
              <a:t> </a:t>
            </a:r>
            <a:r>
              <a:rPr lang="en-GB"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learn how to form yes/ no questions in the imperfect tense.</a:t>
            </a:r>
            <a:endParaRPr lang="en-GB" b="1" dirty="0"/>
          </a:p>
          <a:p>
            <a:br>
              <a:rPr lang="en-GB" b="0" dirty="0"/>
            </a:br>
            <a:r>
              <a:rPr lang="en-GB" b="1" dirty="0"/>
              <a:t>Procedure:</a:t>
            </a:r>
            <a:br>
              <a:rPr lang="en-GB" dirty="0"/>
            </a:br>
            <a:r>
              <a:rPr lang="en-GB" dirty="0"/>
              <a:t>1. Click through the explanation.</a:t>
            </a:r>
          </a:p>
          <a:p>
            <a:r>
              <a:rPr lang="en-GB" dirty="0"/>
              <a:t>2. Elicit the English translations for each example.</a:t>
            </a:r>
          </a:p>
          <a:p>
            <a:r>
              <a:rPr lang="en-GB" dirty="0"/>
              <a:t>3. Clarify any misunderstandings.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5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b="1" dirty="0"/>
              <a:t>H+F</a:t>
            </a:r>
          </a:p>
          <a:p>
            <a:r>
              <a:rPr lang="en-GB" b="1" dirty="0"/>
              <a:t>Timing: </a:t>
            </a:r>
            <a:r>
              <a:rPr lang="en-GB" b="0" dirty="0"/>
              <a:t>6 minutes</a:t>
            </a:r>
            <a:br>
              <a:rPr lang="en-GB" dirty="0"/>
            </a:br>
            <a:br>
              <a:rPr lang="en-GB" b="1" dirty="0"/>
            </a:br>
            <a:r>
              <a:rPr lang="en-GB" b="1" dirty="0"/>
              <a:t>Aim: </a:t>
            </a:r>
            <a:r>
              <a:rPr lang="en-GB" b="0" dirty="0"/>
              <a:t>to practise aural comprehension of this week’s new vocabulary set.</a:t>
            </a:r>
            <a:br>
              <a:rPr lang="en-GB" b="0" dirty="0"/>
            </a:br>
            <a:br>
              <a:rPr lang="en-GB" dirty="0"/>
            </a:br>
            <a:r>
              <a:rPr lang="en-GB" b="1" dirty="0"/>
              <a:t>Procedure:</a:t>
            </a:r>
            <a:br>
              <a:rPr lang="en-GB" dirty="0"/>
            </a:br>
            <a:r>
              <a:rPr lang="en-GB" dirty="0"/>
              <a:t>1. Click to play the audio.</a:t>
            </a:r>
          </a:p>
          <a:p>
            <a:r>
              <a:rPr lang="en-GB" dirty="0"/>
              <a:t>2. Students write the corresponding letter.</a:t>
            </a:r>
          </a:p>
          <a:p>
            <a:r>
              <a:rPr lang="en-GB" dirty="0"/>
              <a:t>3. Click to check responses.</a:t>
            </a:r>
          </a:p>
          <a:p>
            <a:endParaRPr lang="en-GB" dirty="0"/>
          </a:p>
          <a:p>
            <a:r>
              <a:rPr lang="en-GB" b="1" dirty="0"/>
              <a:t>Transcript:</a:t>
            </a:r>
          </a:p>
          <a:p>
            <a:pPr marL="228600" indent="-228600">
              <a:buAutoNum type="arabicPeriod"/>
            </a:pPr>
            <a:r>
              <a:rPr lang="en-GB" b="0" dirty="0" err="1"/>
              <a:t>ja</a:t>
            </a:r>
            <a:endParaRPr lang="en-GB" b="0" dirty="0"/>
          </a:p>
          <a:p>
            <a:pPr marL="228600" indent="-228600">
              <a:buAutoNum type="arabicPeriod"/>
            </a:pPr>
            <a:r>
              <a:rPr lang="en-GB" b="0" dirty="0" err="1"/>
              <a:t>akzeptieren</a:t>
            </a:r>
            <a:r>
              <a:rPr lang="en-GB" b="0" dirty="0"/>
              <a:t> </a:t>
            </a:r>
          </a:p>
          <a:p>
            <a:pPr marL="228600" indent="-228600">
              <a:buAutoNum type="arabicPeriod"/>
            </a:pPr>
            <a:r>
              <a:rPr lang="en-GB" b="0" dirty="0" err="1"/>
              <a:t>endlich</a:t>
            </a:r>
            <a:endParaRPr lang="en-GB" b="0" dirty="0"/>
          </a:p>
          <a:p>
            <a:pPr marL="228600" indent="-228600">
              <a:buAutoNum type="arabicPeriod"/>
            </a:pPr>
            <a:r>
              <a:rPr lang="en-GB" b="0" dirty="0" err="1"/>
              <a:t>schon</a:t>
            </a:r>
            <a:r>
              <a:rPr lang="en-GB" b="0" dirty="0"/>
              <a:t> </a:t>
            </a:r>
            <a:r>
              <a:rPr lang="en-GB" b="0" dirty="0" err="1"/>
              <a:t>einmal</a:t>
            </a:r>
            <a:endParaRPr lang="en-GB" b="0" dirty="0"/>
          </a:p>
          <a:p>
            <a:pPr marL="228600" indent="-228600">
              <a:buAutoNum type="arabicPeriod"/>
            </a:pPr>
            <a:r>
              <a:rPr lang="en-GB" b="0" dirty="0" err="1"/>
              <a:t>schreiben</a:t>
            </a:r>
            <a:r>
              <a:rPr lang="en-GB" b="0" dirty="0"/>
              <a:t> an</a:t>
            </a:r>
          </a:p>
          <a:p>
            <a:pPr marL="228600" indent="-228600">
              <a:buAutoNum type="arabicPeriod"/>
            </a:pPr>
            <a:r>
              <a:rPr lang="en-GB" b="0" dirty="0"/>
              <a:t>die </a:t>
            </a:r>
            <a:r>
              <a:rPr lang="en-GB" b="0" dirty="0" err="1"/>
              <a:t>Erde</a:t>
            </a:r>
            <a:endParaRPr lang="en-GB" b="0" dirty="0"/>
          </a:p>
          <a:p>
            <a:pPr marL="228600" indent="-228600">
              <a:buAutoNum type="arabicPeriod"/>
            </a:pPr>
            <a:r>
              <a:rPr lang="en-GB" b="0" dirty="0" err="1"/>
              <a:t>passieren</a:t>
            </a:r>
            <a:endParaRPr lang="en-GB" b="0" dirty="0"/>
          </a:p>
          <a:p>
            <a:pPr marL="228600" indent="-228600">
              <a:buAutoNum type="arabicPeriod"/>
            </a:pPr>
            <a:endParaRPr lang="en-GB" b="0" dirty="0"/>
          </a:p>
          <a:p>
            <a:pPr marL="228600" indent="-228600">
              <a:buAutoNum type="arabicPeriod"/>
            </a:pPr>
            <a:endParaRPr lang="en-GB" b="0"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Buchstabe</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[2905]</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pPr marL="0" marR="0" lvl="0" indent="0" algn="l" rtl="0">
              <a:lnSpc>
                <a:spcPct val="100000"/>
              </a:lnSpc>
              <a:spcBef>
                <a:spcPts val="0"/>
              </a:spcBef>
              <a:spcAft>
                <a:spcPts val="0"/>
              </a:spcAft>
              <a:buClr>
                <a:srgbClr val="000000"/>
              </a:buClr>
              <a:buSzPts val="1200"/>
              <a:buFont typeface="Calibri"/>
              <a:buNone/>
            </a:pPr>
            <a:endParaRPr dirty="0"/>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br>
              <a:rPr lang="en-GB" b="1" dirty="0"/>
            </a:br>
            <a:r>
              <a:rPr lang="en-GB" b="1" dirty="0"/>
              <a:t>Aim: </a:t>
            </a:r>
            <a:r>
              <a:rPr lang="en-GB" b="0" dirty="0"/>
              <a:t>to practise yes/ no questions in the imperfect tense.</a:t>
            </a:r>
            <a:br>
              <a:rPr lang="en-GB" b="0" dirty="0"/>
            </a:br>
            <a:br>
              <a:rPr lang="en-GB" dirty="0"/>
            </a:br>
            <a:r>
              <a:rPr lang="en-GB" b="1" dirty="0"/>
              <a:t>Procedure:</a:t>
            </a:r>
            <a:br>
              <a:rPr lang="en-GB" dirty="0"/>
            </a:br>
            <a:r>
              <a:rPr lang="en-GB" dirty="0"/>
              <a:t>1. Explain the task. Mia has been learning about Matthias Maurer and has written notes about him. Unfortunately, Einstein has eaten them, removing context and punctuation.</a:t>
            </a:r>
          </a:p>
          <a:p>
            <a:r>
              <a:rPr lang="en-GB" dirty="0"/>
              <a:t>2. Using their knowledge of subject verb inversion, students decide whether the notes are questions or statements and add either a full stop or question mark.</a:t>
            </a:r>
          </a:p>
          <a:p>
            <a:r>
              <a:rPr lang="en-GB" dirty="0"/>
              <a:t>3. Click to reveal the answers.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Notiz</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[4519]</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816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endParaRPr lang="en-GB" dirty="0"/>
          </a:p>
          <a:p>
            <a:r>
              <a:rPr lang="en-GB" b="1" dirty="0"/>
              <a:t>Aim: </a:t>
            </a:r>
            <a:r>
              <a:rPr lang="en-GB" b="0" dirty="0"/>
              <a:t>to further practise some of this week’s vocabulary; to learn about Matthias Maurer in preparation for the following task.</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in mixed-tier classes, this slide can be used as a handout while the board is used for the higher activity on the following slide. </a:t>
            </a:r>
            <a:endParaRPr lang="en-US" b="1" dirty="0"/>
          </a:p>
          <a:p>
            <a:endParaRPr lang="en-GB" b="0" dirty="0"/>
          </a:p>
          <a:p>
            <a:r>
              <a:rPr lang="en-GB" b="1" dirty="0"/>
              <a:t>Procedure:</a:t>
            </a:r>
          </a:p>
          <a:p>
            <a:pPr marL="228600" indent="-228600">
              <a:buAutoNum type="arabicPeriod"/>
            </a:pPr>
            <a:r>
              <a:rPr lang="en-GB" b="0" dirty="0"/>
              <a:t>Students read the text about Matthias Maurer and translate the vocabulary into German, paying attention to translate the verbs into the correct tense.</a:t>
            </a:r>
          </a:p>
          <a:p>
            <a:pPr marL="228600" indent="-228600">
              <a:buAutoNum type="arabicPeriod"/>
            </a:pPr>
            <a:r>
              <a:rPr lang="en-GB" b="0" dirty="0"/>
              <a:t>Click to reveal answers.</a:t>
            </a:r>
          </a:p>
          <a:p>
            <a:pPr marL="228600" indent="-228600">
              <a:buAutoNum type="arabicPeriod"/>
            </a:pPr>
            <a:endParaRPr lang="en-GB" b="0"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All </a:t>
            </a:r>
            <a:r>
              <a:rPr lang="en-GB" sz="1200" b="0" i="0" u="none" strike="noStrike" kern="1200" dirty="0">
                <a:solidFill>
                  <a:schemeClr val="tx1"/>
                </a:solidFill>
                <a:effectLst/>
                <a:latin typeface="+mn-lt"/>
                <a:ea typeface="+mn-ea"/>
                <a:cs typeface="+mn-cs"/>
              </a:rPr>
              <a:t>[&gt;5000] Astronaut [&gt;5000] </a:t>
            </a:r>
            <a:r>
              <a:rPr lang="en-GB" sz="1200" b="0" i="0" u="none" strike="noStrike" kern="1200" dirty="0" err="1">
                <a:solidFill>
                  <a:schemeClr val="tx1"/>
                </a:solidFill>
                <a:effectLst/>
                <a:latin typeface="+mn-lt"/>
                <a:ea typeface="+mn-ea"/>
                <a:cs typeface="+mn-cs"/>
              </a:rPr>
              <a:t>sofort</a:t>
            </a:r>
            <a:r>
              <a:rPr lang="en-GB" sz="1200" b="0" i="0" u="none" strike="noStrike" kern="1200" dirty="0">
                <a:solidFill>
                  <a:schemeClr val="tx1"/>
                </a:solidFill>
                <a:effectLst/>
                <a:latin typeface="+mn-lt"/>
                <a:ea typeface="+mn-ea"/>
                <a:cs typeface="+mn-cs"/>
              </a:rPr>
              <a:t> [446]</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55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endParaRPr lang="en-GB" dirty="0"/>
          </a:p>
          <a:p>
            <a:r>
              <a:rPr lang="en-GB" b="1" dirty="0"/>
              <a:t>Aim: </a:t>
            </a:r>
            <a:r>
              <a:rPr lang="en-GB" b="0" dirty="0"/>
              <a:t>to further practise some of this week’s vocabulary; to learn about Matthias Maurer in preparation for the following task.</a:t>
            </a:r>
          </a:p>
          <a:p>
            <a:endParaRPr lang="en-GB" b="0" dirty="0"/>
          </a:p>
          <a:p>
            <a:r>
              <a:rPr lang="en-GB" b="1" dirty="0"/>
              <a:t>Procedure:</a:t>
            </a:r>
          </a:p>
          <a:p>
            <a:pPr marL="228600" indent="-228600">
              <a:buAutoNum type="arabicPeriod"/>
            </a:pPr>
            <a:r>
              <a:rPr lang="en-GB" b="0" dirty="0"/>
              <a:t>Students read the text about Matthias Maurer and translate the vocabulary into German, paying attention to translate the verbs into the correct tense.</a:t>
            </a:r>
          </a:p>
          <a:p>
            <a:pPr marL="228600" indent="-228600">
              <a:buAutoNum type="arabicPeriod"/>
            </a:pPr>
            <a:r>
              <a:rPr lang="en-GB" b="0" dirty="0"/>
              <a:t>Click to reveal answers.</a:t>
            </a:r>
          </a:p>
          <a:p>
            <a:pPr marL="228600" indent="-228600">
              <a:buAutoNum type="arabicPeriod"/>
            </a:pPr>
            <a:endParaRPr lang="en-GB" b="0"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All </a:t>
            </a:r>
            <a:r>
              <a:rPr lang="en-GB" sz="1200" b="0" i="0" u="none" strike="noStrike" kern="1200" dirty="0">
                <a:solidFill>
                  <a:schemeClr val="tx1"/>
                </a:solidFill>
                <a:effectLst/>
                <a:latin typeface="+mn-lt"/>
                <a:ea typeface="+mn-ea"/>
                <a:cs typeface="+mn-cs"/>
              </a:rPr>
              <a:t>[&gt;5000] Astronaut [&gt;5000] </a:t>
            </a:r>
            <a:r>
              <a:rPr lang="en-GB" sz="1200" b="0" i="0" u="none" strike="noStrike" kern="1200" dirty="0" err="1">
                <a:solidFill>
                  <a:schemeClr val="tx1"/>
                </a:solidFill>
                <a:effectLst/>
                <a:latin typeface="+mn-lt"/>
                <a:ea typeface="+mn-ea"/>
                <a:cs typeface="+mn-cs"/>
              </a:rPr>
              <a:t>Prüfung</a:t>
            </a:r>
            <a:r>
              <a:rPr lang="en-GB" sz="1200" b="0" i="0" u="none" strike="noStrike" kern="1200" dirty="0">
                <a:solidFill>
                  <a:schemeClr val="tx1"/>
                </a:solidFill>
                <a:effectLst/>
                <a:latin typeface="+mn-lt"/>
                <a:ea typeface="+mn-ea"/>
                <a:cs typeface="+mn-cs"/>
              </a:rPr>
              <a:t> [1827] </a:t>
            </a:r>
            <a:r>
              <a:rPr lang="en-GB" sz="1200" b="0" i="0" u="none" strike="noStrike" kern="1200" dirty="0" err="1">
                <a:solidFill>
                  <a:schemeClr val="tx1"/>
                </a:solidFill>
                <a:effectLst/>
                <a:latin typeface="+mn-lt"/>
                <a:ea typeface="+mn-ea"/>
                <a:cs typeface="+mn-cs"/>
              </a:rPr>
              <a:t>sofort</a:t>
            </a:r>
            <a:r>
              <a:rPr lang="en-GB" sz="1200" b="0" i="0" u="none" strike="noStrike" kern="1200" dirty="0">
                <a:solidFill>
                  <a:schemeClr val="tx1"/>
                </a:solidFill>
                <a:effectLst/>
                <a:latin typeface="+mn-lt"/>
                <a:ea typeface="+mn-ea"/>
                <a:cs typeface="+mn-cs"/>
              </a:rPr>
              <a:t> [446]</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613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writing and speaking yes/no questions in the perfect/ imperfect tense; to practise comprehension of a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Explain the task. Students should read the text on the previous slide and write four yes/ no questions to ask their partner about Matthias Maurer. Note – Higher students should read the text in the imperfect and foundation students the text in the perfect. The foundation slide has been provided as a hand out for mixed-tier classes.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Foundation students should use the perfect tense to write their questions. Higher students should use the imperfect tense.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Once they have written their questions, students work in pairs. Student A asks student B their questions. Student B answers based on the text. Students swap roles.</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62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gewann</a:t>
            </a:r>
            <a:r>
              <a:rPr lang="en-CA" sz="1200" b="1" i="0" u="none" strike="noStrike" kern="1200" dirty="0">
                <a:solidFill>
                  <a:schemeClr val="tx1"/>
                </a:solidFill>
                <a:effectLst/>
                <a:latin typeface="+mn-lt"/>
                <a:ea typeface="+mn-ea"/>
                <a:cs typeface="+mn-cs"/>
              </a:rPr>
              <a:t>, las, </a:t>
            </a:r>
            <a:r>
              <a:rPr lang="en-CA" sz="1200" b="1" i="0" u="none" strike="noStrike" kern="1200" dirty="0" err="1">
                <a:solidFill>
                  <a:schemeClr val="tx1"/>
                </a:solidFill>
                <a:effectLst/>
                <a:latin typeface="+mn-lt"/>
                <a:ea typeface="+mn-ea"/>
                <a:cs typeface="+mn-cs"/>
              </a:rPr>
              <a:t>reagieren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schade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gelten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schrecklich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lief</a:t>
            </a:r>
            <a:r>
              <a:rPr lang="en-CA" sz="1200" b="1"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VS (yes/no) questions in the simple past (H)</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Use of perfect tense with adverb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schon</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200" b="1" dirty="0">
                <a:effectLst/>
                <a:latin typeface="Calibri" panose="020F0502020204030204" pitchFamily="34" charset="0"/>
                <a:ea typeface="Calibri" panose="020F0502020204030204" pitchFamily="34" charset="0"/>
                <a:cs typeface="Times New Roman" panose="02020603050405020304" pitchFamily="18" charset="0"/>
              </a:rPr>
              <a:t>)mal</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perfect tense of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ieren</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verbs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VS (yes/no) questions in the perfect tense</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Word pattern 6: add suffix -er to a verb stem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verbs) to change into male agent nouns with equivalent and transparent meaning</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US" sz="1200" b="1" i="0" dirty="0">
                <a:solidFill>
                  <a:srgbClr val="000000"/>
                </a:solidFill>
                <a:effectLst/>
                <a:latin typeface="Century Gothic" panose="020B0502020202020204" pitchFamily="34" charset="0"/>
              </a:rPr>
              <a:t>unstressed [er], consonantal [r], vocalic [r]</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dirty="0">
                <a:solidFill>
                  <a:srgbClr val="000000"/>
                </a:solidFill>
                <a:effectLst/>
                <a:latin typeface="Century Gothic" panose="020B0502020202020204" pitchFamily="34" charset="0"/>
              </a:rPr>
              <a:t>[link to grammar: word pattern 6, -</a:t>
            </a:r>
            <a:r>
              <a:rPr lang="en-US" sz="1200" b="0" i="0" dirty="0" err="1">
                <a:solidFill>
                  <a:srgbClr val="000000"/>
                </a:solidFill>
                <a:effectLst/>
                <a:latin typeface="Century Gothic" panose="020B0502020202020204" pitchFamily="34" charset="0"/>
              </a:rPr>
              <a:t>ieren</a:t>
            </a:r>
            <a:r>
              <a:rPr lang="en-US" sz="1200" b="0" i="0" dirty="0">
                <a:solidFill>
                  <a:srgbClr val="000000"/>
                </a:solidFill>
                <a:effectLst/>
                <a:latin typeface="Century Gothic" panose="020B0502020202020204" pitchFamily="34" charset="0"/>
              </a:rPr>
              <a:t> verbs]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akzeptieren [1798] passieren [381] schreiben (anacc. +noun)2 [184] Erde1 [783] endlich [454] ja2 [45] schon (ein)mal [n/a] fand (H) [103] fiel (H) [332] gewann (H) [372] half (H) [338] konzentrieren (aufacc. + noun) (H) [1315] las (H) [305] nahm (H) [142] reagieren (aufacc. + noun) (H) [722] schrieb (H) [184] sprach (H) [161] wurde (H) [8] Einfluss (H) [872] Vorbild (H) [2382] vorher (H) [866] </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Revisited vocabulary: </a:t>
            </a:r>
            <a:r>
              <a:rPr lang="de-DE" sz="1200" b="0" i="0" dirty="0">
                <a:solidFill>
                  <a:srgbClr val="000000"/>
                </a:solidFill>
                <a:effectLst/>
                <a:latin typeface="Century Gothic" panose="020B0502020202020204" pitchFamily="34" charset="0"/>
              </a:rPr>
              <a:t>stimmen1 [490] weiß [78] weißt [78] Brille [n/a] Ergebnis [386] Ohr [1088] schade [2788] sogar [226] auffallen (H) [1160] aufgeben (H) [1371] betreffen (H) [416] erhalten1 (H) [287]  gelten (H) [158] veröffentlichen (H) [1453] Inhalt (H) [1065] Kenntnis (H) [1536] Macht (H) [1098] Verständnis (H) [1578] schrecklich (H) [2200] wissenschaftlich (H) [909] entweder (H) [1100] falls (H) [1170]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de-DE" sz="1200" b="0" i="0" u="none" strike="noStrike" dirty="0">
                <a:solidFill>
                  <a:srgbClr val="000000"/>
                </a:solidFill>
                <a:effectLst/>
                <a:latin typeface="Century Gothic" panose="020B0502020202020204" pitchFamily="34" charset="0"/>
              </a:rPr>
              <a:t>anfangen [497] probieren [2894] produzieren [1000] schlafen [679] studieren [600] verbessern [1194] vergessen [584] versprechen [1056] alles [36] damals [286] Nacht [325] Universität, Uni [415] Wochenende [1243] beliebt [1873] berühmt [1379] spannend [1810] einmal [124] noch (ein(e)) [33] schon [61] ja1 [45] informieren; sichacc. informieren über + noun (H) [1515] lief (H) [252] sah (H) [79] Freude (H) [1286] Rede (H) [759] </a:t>
            </a:r>
          </a:p>
          <a:p>
            <a:pPr>
              <a:lnSpc>
                <a:spcPct val="107000"/>
              </a:lnSpc>
              <a:spcAft>
                <a:spcPts val="800"/>
              </a:spcAft>
            </a:pP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effectLst/>
                <a:latin typeface="Century Gothic" panose="020B0502020202020204" pitchFamily="34" charset="0"/>
              </a:rPr>
              <a:t>nicht, nie</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Information source</a:t>
            </a:r>
            <a:r>
              <a:rPr lang="en-GB" dirty="0"/>
              <a:t>:</a:t>
            </a:r>
            <a:br>
              <a:rPr lang="en-GB" dirty="0"/>
            </a:br>
            <a:r>
              <a:rPr lang="en-GB" dirty="0"/>
              <a:t>https://today.yougov.com/topics/international/articles-reports/2021/12/13/worlds-most-admired-2021</a:t>
            </a:r>
          </a:p>
          <a:p>
            <a:endParaRPr lang="en-GB" dirty="0"/>
          </a:p>
          <a:p>
            <a:r>
              <a:rPr lang="en-GB" b="1" dirty="0"/>
              <a:t>Image attribution</a:t>
            </a:r>
            <a:r>
              <a:rPr lang="en-GB" dirty="0"/>
              <a:t>:</a:t>
            </a:r>
            <a:br>
              <a:rPr lang="en-GB" dirty="0"/>
            </a:br>
            <a:r>
              <a:rPr lang="en-US" dirty="0"/>
              <a:t>Official White House Photo by Pete Souza, Public domain, via Wikimedia Commons</a:t>
            </a:r>
            <a:r>
              <a:rPr lang="en-GB" dirty="0"/>
              <a:t> </a:t>
            </a:r>
          </a:p>
          <a:p>
            <a:r>
              <a:rPr lang="en-US" dirty="0"/>
              <a:t>NASA/Bill Ingalls, Public domain, via Wikimedia Commons</a:t>
            </a:r>
            <a:br>
              <a:rPr lang="en-US" dirty="0"/>
            </a:br>
            <a:r>
              <a:rPr lang="en-US" dirty="0"/>
              <a:t>Armin </a:t>
            </a:r>
            <a:r>
              <a:rPr lang="en-US" dirty="0" err="1"/>
              <a:t>Linnartz</a:t>
            </a:r>
            <a:r>
              <a:rPr lang="en-US" dirty="0"/>
              <a:t>, CC BY-SA 3.0 DE via Wikimedia Commons</a:t>
            </a:r>
          </a:p>
          <a:p>
            <a:r>
              <a:rPr lang="az-Cyrl-AZ" dirty="0"/>
              <a:t>Анна Нэсси, </a:t>
            </a:r>
            <a:r>
              <a:rPr lang="en-GB" dirty="0"/>
              <a:t>CC BY-SA 3.0 GFDL,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7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10.1.1.6 Suggested homework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this slide to go over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sz="1200" dirty="0" err="1"/>
              <a:t>Flüchtling</a:t>
            </a:r>
            <a:r>
              <a:rPr lang="en-GB" baseline="0" dirty="0"/>
              <a:t> [410] </a:t>
            </a:r>
            <a:r>
              <a:rPr lang="en-GB" baseline="0" dirty="0" err="1"/>
              <a:t>vertrauen</a:t>
            </a:r>
            <a:r>
              <a:rPr lang="en-GB" baseline="0" dirty="0"/>
              <a:t> [1122] </a:t>
            </a:r>
            <a:r>
              <a:rPr lang="en-GB" baseline="0" dirty="0" err="1"/>
              <a:t>umarmen</a:t>
            </a:r>
            <a:r>
              <a:rPr lang="en-GB" baseline="0" dirty="0"/>
              <a:t> [3807]</a:t>
            </a:r>
            <a:br>
              <a:rPr lang="en-GB" baseline="0" dirty="0"/>
            </a:br>
            <a:r>
              <a:rPr lang="en-GB" i="1" dirty="0"/>
              <a:t>Source:  Jones, R.L. &amp; </a:t>
            </a:r>
            <a:r>
              <a:rPr lang="en-GB" i="1" dirty="0" err="1"/>
              <a:t>Tschirner</a:t>
            </a:r>
            <a:r>
              <a:rPr lang="en-GB" i="1" dirty="0"/>
              <a:t>, E. (2019). A frequency dictionary of German: core vocabulary for learners. Routledge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357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endParaRPr lang="en-GB" b="1" baseline="0" dirty="0"/>
          </a:p>
          <a:p>
            <a:pPr marL="0"/>
            <a:r>
              <a:rPr lang="en-GB" b="1" baseline="0" dirty="0"/>
              <a:t>Aim: </a:t>
            </a:r>
            <a:r>
              <a:rPr lang="en-GB" b="0" baseline="0" dirty="0"/>
              <a:t>to revise in productive mode/written modality 12 items of vocabulary from this week’s thematic set, within a limited time frame.</a:t>
            </a:r>
          </a:p>
          <a:p>
            <a:pPr marL="0"/>
            <a:endParaRPr lang="en-GB" b="0" baseline="0" dirty="0"/>
          </a:p>
          <a:p>
            <a:pPr marL="0"/>
            <a:r>
              <a:rPr lang="en-GB" b="1" baseline="0" dirty="0"/>
              <a:t>Note: </a:t>
            </a:r>
            <a:r>
              <a:rPr lang="en-GB" b="0" baseline="0" dirty="0"/>
              <a:t>the three squares to the right contain higher only vocabulary.</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a:t>
            </a:r>
          </a:p>
          <a:p>
            <a:r>
              <a:rPr lang="en-GB" baseline="0" dirty="0"/>
              <a:t>3. Write down the German word before the picture has faded away.</a:t>
            </a:r>
            <a:br>
              <a:rPr lang="en-GB" baseline="0" dirty="0"/>
            </a:br>
            <a:r>
              <a:rPr lang="en-GB" baseline="0" dirty="0"/>
              <a:t>4. Ensure that gender/definite articles are written for any nouns.</a:t>
            </a:r>
          </a:p>
          <a:p>
            <a:r>
              <a:rPr lang="en-GB" baseline="0" dirty="0"/>
              <a:t>5.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847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dictation skills and recognition of unstressed [er], consonantal [r], and vocalic [r] in unknown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on the audio buttons to play the sentences. Students listen and write down what they hear. Note, this exercise purposely contains unknown words which contain the target SSCs. They are marked in bold.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dirty="0"/>
              <a:t>Marietta Slomka ist eine harte </a:t>
            </a:r>
            <a:r>
              <a:rPr lang="de-DE" b="0" dirty="0"/>
              <a:t>Interviewerin</a:t>
            </a:r>
            <a:r>
              <a:rPr lang="de-DE" dirty="0"/>
              <a:t> beim ZDF.</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dirty="0"/>
              <a:t>Sie hat als </a:t>
            </a:r>
            <a:r>
              <a:rPr lang="de-DE" b="0" dirty="0"/>
              <a:t>Parlamentskorrespondentin</a:t>
            </a:r>
            <a:r>
              <a:rPr lang="de-DE" dirty="0"/>
              <a:t> in Bonn gearbeitet. Jetzt arbeitet sie als </a:t>
            </a:r>
            <a:r>
              <a:rPr lang="de-DE" b="0" dirty="0"/>
              <a:t>Reporterin</a:t>
            </a:r>
            <a:r>
              <a:rPr lang="de-DE"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b="0" dirty="0"/>
              <a:t>Politiker</a:t>
            </a:r>
            <a:r>
              <a:rPr lang="de-DE" dirty="0"/>
              <a:t>, die Probleme haben, bekommen mehr Probleme, wenn sie Marietta treffen.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Interviewerin</a:t>
            </a:r>
            <a:r>
              <a:rPr lang="en-GB" baseline="0" dirty="0"/>
              <a:t> [&gt;5000] </a:t>
            </a:r>
            <a:r>
              <a:rPr lang="en-GB" sz="1200" dirty="0" err="1"/>
              <a:t>Parlament</a:t>
            </a:r>
            <a:r>
              <a:rPr lang="en-GB" baseline="0" dirty="0"/>
              <a:t> [1623] </a:t>
            </a:r>
            <a:r>
              <a:rPr lang="en-GB" baseline="0" dirty="0" err="1"/>
              <a:t>Korrespondent</a:t>
            </a:r>
            <a:r>
              <a:rPr lang="en-GB" baseline="0" dirty="0"/>
              <a:t> [&gt;5000] Reporter [3745] </a:t>
            </a:r>
            <a:r>
              <a:rPr lang="en-GB" baseline="0" dirty="0" err="1"/>
              <a:t>Politiker</a:t>
            </a:r>
            <a:r>
              <a:rPr lang="en-GB" baseline="0" dirty="0"/>
              <a:t> [1140]</a:t>
            </a:r>
            <a:br>
              <a:rPr lang="en-GB" baseline="0" dirty="0"/>
            </a:br>
            <a:r>
              <a:rPr lang="en-GB" i="1" dirty="0"/>
              <a:t>Source:  Jones, R.L. &amp; </a:t>
            </a:r>
            <a:r>
              <a:rPr lang="en-GB" i="1" dirty="0" err="1"/>
              <a:t>Tschirner</a:t>
            </a:r>
            <a:r>
              <a:rPr lang="en-GB" i="1" dirty="0"/>
              <a:t>, E. (2019). A frequency dictionary of German: core vocabulary for learners. Routledge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Marietta </a:t>
            </a:r>
            <a:r>
              <a:rPr lang="en-GB" i="0" dirty="0" err="1"/>
              <a:t>Slomka</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Von © </a:t>
            </a:r>
            <a:r>
              <a:rPr lang="en-GB" i="0" dirty="0" err="1"/>
              <a:t>Superbass</a:t>
            </a:r>
            <a:r>
              <a:rPr lang="en-GB" i="0" dirty="0"/>
              <a:t> / CC BY-SA 4.0 (via Wikimedia Commons), CC BY-SA 4.0, https://commons.wikimedia.org/w/index.php?curid=66367113</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367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bring together several of this week’s grammar features and vocabulary in a translation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this slide can also be used as a handout in mixed-tier classes.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translate the text on the left into German.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 As is always the case with translation, there will be several possible correct answers. The ones we have provided are to be used as a guideline.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Marietta </a:t>
            </a:r>
            <a:r>
              <a:rPr lang="en-GB" dirty="0" err="1"/>
              <a:t>Slomka</a:t>
            </a:r>
            <a:r>
              <a:rPr lang="en-GB" dirty="0"/>
              <a:t>: </a:t>
            </a:r>
            <a:r>
              <a:rPr lang="en-GB" dirty="0" err="1"/>
              <a:t>Superbass</a:t>
            </a:r>
            <a:r>
              <a:rPr lang="en-GB" dirty="0"/>
              <a:t>, CC BY-SA 4.0 &lt;https://creativecommons.org/licenses/by-sa/4.0&gt;,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https://commons.wikimedia.org/wiki/File:Hanns-Joachim-Friedrichs-Preis-2015_Marietta_Slomka_1.jpg</a:t>
            </a:r>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Fernsehen</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[1444] China [846]</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55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bring together several of this week’s grammar features and vocabulary in a translation task.</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translate the text on the left into German. </a:t>
            </a:r>
            <a:r>
              <a:rPr lang="en-GB" dirty="0"/>
              <a:t>They should use the perfect tense for this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 As is always the case with translation, there will be several possible correct answers. The ones we have provided are to be used as a guideline.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Marietta </a:t>
            </a:r>
            <a:r>
              <a:rPr lang="en-GB" dirty="0" err="1"/>
              <a:t>Slomka</a:t>
            </a:r>
            <a:r>
              <a:rPr lang="en-GB" dirty="0"/>
              <a:t>: </a:t>
            </a:r>
            <a:r>
              <a:rPr lang="en-GB" dirty="0" err="1"/>
              <a:t>Superbass</a:t>
            </a:r>
            <a:r>
              <a:rPr lang="en-GB" dirty="0"/>
              <a:t>, CC BY-SA 4.0 &lt;https://creativecommons.org/licenses/by-sa/4.0&gt;,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Fernsehen</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[1444] China [846]</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21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a:t>
            </a:r>
          </a:p>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productive oral recall of vocabulary from this week’s vocabulary sets.</a:t>
            </a:r>
          </a:p>
          <a:p>
            <a:endParaRPr lang="en-US" b="0" dirty="0"/>
          </a:p>
          <a:p>
            <a:r>
              <a:rPr lang="en-US" b="1" dirty="0"/>
              <a:t>Note: </a:t>
            </a:r>
            <a:r>
              <a:rPr lang="en-US" b="0" dirty="0"/>
              <a:t>in mixed-tier classes, this slide can be used as a handout while the board is used for the higher vocab activity on the following slide. </a:t>
            </a:r>
            <a:endParaRPr lang="en-US" b="1" dirty="0"/>
          </a:p>
          <a:p>
            <a:endParaRPr lang="en-US" b="1" dirty="0"/>
          </a:p>
          <a:p>
            <a:r>
              <a:rPr lang="en-US" b="1" dirty="0"/>
              <a:t>Procedure:</a:t>
            </a:r>
          </a:p>
          <a:p>
            <a:r>
              <a:rPr lang="en-US" b="0" dirty="0"/>
              <a:t>1. Students sketch a 5x4 grid (or use the handout).</a:t>
            </a:r>
          </a:p>
          <a:p>
            <a:r>
              <a:rPr lang="en-US" b="0" dirty="0"/>
              <a:t>2. Working in pairs, they take turns to choose a word to translate orally into English.</a:t>
            </a:r>
          </a:p>
          <a:p>
            <a:r>
              <a:rPr lang="en-US" b="0" dirty="0"/>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p>
          <a:p>
            <a:r>
              <a:rPr lang="en-US" b="0" dirty="0"/>
              <a:t>4. Click to reveal translations one by one if completing this exercise on the board. Hand out answer sheet if using handouts.</a:t>
            </a:r>
          </a:p>
          <a:p>
            <a:r>
              <a:rPr lang="en-US" b="0" dirty="0"/>
              <a:t>5. Students count up the number of squares they have claimed. The student with the most squares wins.</a:t>
            </a:r>
          </a:p>
          <a:p>
            <a:r>
              <a:rPr lang="en-US" b="0" dirty="0"/>
              <a:t>6. The teacher then elicits the German translation from the English squares.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4151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a:t>
            </a:r>
            <a:br>
              <a:rPr lang="en-GB" dirty="0"/>
            </a:br>
            <a:r>
              <a:rPr lang="en-GB" dirty="0"/>
              <a:t>Potential additional homework.</a:t>
            </a:r>
          </a:p>
          <a:p>
            <a:r>
              <a:rPr lang="en-GB" dirty="0"/>
              <a:t>Students highlight all the –</a:t>
            </a:r>
            <a:r>
              <a:rPr lang="en-GB" dirty="0" err="1"/>
              <a:t>ieren</a:t>
            </a:r>
            <a:r>
              <a:rPr lang="en-GB" dirty="0"/>
              <a:t> verbs they can find in the text and then choose four of the verbs to write four sentences about a role model of theirs.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962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a:t>
            </a:r>
            <a:br>
              <a:rPr lang="en-GB" dirty="0"/>
            </a:br>
            <a:r>
              <a:rPr lang="en-GB" dirty="0"/>
              <a:t>Potential additional homework.</a:t>
            </a:r>
          </a:p>
          <a:p>
            <a:r>
              <a:rPr lang="en-GB" dirty="0"/>
              <a:t>Students highlight all the –</a:t>
            </a:r>
            <a:r>
              <a:rPr lang="en-GB" dirty="0" err="1"/>
              <a:t>ieren</a:t>
            </a:r>
            <a:r>
              <a:rPr lang="en-GB" dirty="0"/>
              <a:t> verbs they can find in the text and then choose four of the verbs to write four sentences about a role model of theirs.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970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698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Higher</a:t>
            </a:r>
          </a:p>
          <a:p>
            <a:r>
              <a:rPr lang="en-GB" b="1" noProof="0" dirty="0"/>
              <a:t>Timing: </a:t>
            </a:r>
            <a:r>
              <a:rPr lang="en-GB" b="0" noProof="0" dirty="0"/>
              <a:t>5 minutes</a:t>
            </a:r>
          </a:p>
          <a:p>
            <a:endParaRPr lang="en-GB" b="1" noProof="0" dirty="0"/>
          </a:p>
          <a:p>
            <a:r>
              <a:rPr lang="en-GB" b="1" noProof="0" dirty="0"/>
              <a:t>Aim: </a:t>
            </a:r>
            <a:r>
              <a:rPr lang="en-GB" b="0" noProof="0" dirty="0"/>
              <a:t>to practise written comprehension of this week’s revisited vocabulary. </a:t>
            </a:r>
            <a:endParaRPr lang="en-GB" b="1" noProof="0" dirty="0"/>
          </a:p>
          <a:p>
            <a:endParaRPr lang="en-GB" b="1" noProof="0" dirty="0"/>
          </a:p>
          <a:p>
            <a:r>
              <a:rPr lang="en-GB" b="1" noProof="0" dirty="0"/>
              <a:t>Procedure:</a:t>
            </a:r>
          </a:p>
          <a:p>
            <a:r>
              <a:rPr lang="en-GB" b="0" noProof="0" dirty="0"/>
              <a:t>1. Students work in pairs or small group and take it in turns to translate words into English to find a path from the start to the finish line. They can move through the squares horizontally or vertically, but not diagonally.</a:t>
            </a:r>
          </a:p>
          <a:p>
            <a:r>
              <a:rPr lang="en-GB" b="0" noProof="0" dirty="0"/>
              <a:t>2. The listening student(s) monitor(s) translation. If a student gets a translation wrong, they cannot proceed to that square. Classmates correct and the student must find a different path.</a:t>
            </a:r>
          </a:p>
          <a:p>
            <a:r>
              <a:rPr lang="en-GB" b="0" noProof="0" dirty="0"/>
              <a:t>3. The student who makes it to the end in the fewest number of moves is the winner.</a:t>
            </a:r>
          </a:p>
          <a:p>
            <a:r>
              <a:rPr lang="en-GB" b="0" noProof="0" dirty="0"/>
              <a:t>4. Click to reveal answers, going through pronunciation of each word.</a:t>
            </a:r>
          </a:p>
          <a:p>
            <a:endParaRPr lang="en-GB" b="0" noProof="0"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Start </a:t>
            </a:r>
            <a:r>
              <a:rPr lang="en-GB" sz="1200" b="0" i="0" u="none" strike="noStrike" kern="1200" dirty="0">
                <a:solidFill>
                  <a:schemeClr val="tx1"/>
                </a:solidFill>
                <a:effectLst/>
                <a:latin typeface="+mn-lt"/>
                <a:ea typeface="+mn-ea"/>
                <a:cs typeface="+mn-cs"/>
              </a:rPr>
              <a:t>[548]</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endParaRPr lang="en-GB"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4042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H+F</a:t>
            </a:r>
          </a:p>
          <a:p>
            <a:r>
              <a:rPr lang="en-GB" b="1" dirty="0"/>
              <a:t>Timing: </a:t>
            </a:r>
            <a:r>
              <a:rPr lang="en-GB" b="0" dirty="0"/>
              <a:t>2 minutes</a:t>
            </a:r>
          </a:p>
          <a:p>
            <a:endParaRPr lang="en-GB" b="0" dirty="0"/>
          </a:p>
          <a:p>
            <a:r>
              <a:rPr lang="en-GB" b="1" dirty="0"/>
              <a:t>Aim: </a:t>
            </a:r>
            <a:r>
              <a:rPr lang="en-GB" b="0" dirty="0"/>
              <a:t>to recap –</a:t>
            </a:r>
            <a:r>
              <a:rPr lang="en-GB" b="0" dirty="0" err="1"/>
              <a:t>ieren</a:t>
            </a:r>
            <a:r>
              <a:rPr lang="en-GB" b="0" dirty="0"/>
              <a:t> verbs.</a:t>
            </a:r>
          </a:p>
          <a:p>
            <a:endParaRPr lang="en-GB" b="0" dirty="0"/>
          </a:p>
          <a:p>
            <a:r>
              <a:rPr lang="en-GB" b="1" dirty="0"/>
              <a:t>Procedure: </a:t>
            </a:r>
            <a:endParaRPr lang="en-GB" b="0" dirty="0"/>
          </a:p>
          <a:p>
            <a:pPr marL="228600" indent="-228600">
              <a:buAutoNum type="arabicPeriod"/>
            </a:pPr>
            <a:r>
              <a:rPr lang="en-GB" b="0" dirty="0"/>
              <a:t>Students suggest any –</a:t>
            </a:r>
            <a:r>
              <a:rPr lang="en-GB" b="0" dirty="0" err="1"/>
              <a:t>ieren</a:t>
            </a:r>
            <a:r>
              <a:rPr lang="en-GB" b="0" dirty="0"/>
              <a:t> verbs they can think of.</a:t>
            </a:r>
          </a:p>
          <a:p>
            <a:pPr marL="228600" indent="-228600">
              <a:buAutoNum type="arabicPeriod"/>
            </a:pPr>
            <a:r>
              <a:rPr lang="en-GB" b="0" dirty="0"/>
              <a:t>Click to reveal possible answers. Students should already know all of the verbs on the slide. </a:t>
            </a:r>
            <a:r>
              <a:rPr lang="en-GB" b="1" dirty="0"/>
              <a:t>Note: </a:t>
            </a:r>
            <a:r>
              <a:rPr lang="en-GB" b="0" dirty="0"/>
              <a:t>the verbs in grey boxes are higher only.</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354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revise the perfect tense of –</a:t>
            </a:r>
            <a:r>
              <a:rPr lang="en-GB" dirty="0" err="1"/>
              <a:t>ieren</a:t>
            </a:r>
            <a:r>
              <a:rPr lang="en-GB" dirty="0"/>
              <a:t> verbs. To practise recognition of near cognates.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read the text about Johanna Spyri.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 series of five callouts and ask students to answer the questions on each callout. </a:t>
            </a:r>
          </a:p>
          <a:p>
            <a:endParaRPr lang="en-GB" dirty="0"/>
          </a:p>
          <a:p>
            <a:r>
              <a:rPr lang="en-GB" b="1" dirty="0"/>
              <a:t>Note</a:t>
            </a:r>
            <a:r>
              <a:rPr lang="en-GB" dirty="0"/>
              <a:t>: </a:t>
            </a:r>
            <a:r>
              <a:rPr lang="en-GB" b="1" dirty="0" err="1"/>
              <a:t>deprimiert</a:t>
            </a:r>
            <a:r>
              <a:rPr lang="en-GB" b="1" dirty="0"/>
              <a:t> </a:t>
            </a:r>
            <a:r>
              <a:rPr lang="en-GB" dirty="0"/>
              <a:t>is a past participle used adjectivally, here. It may be worth pointing this out to students.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dominieren</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[2817] </a:t>
            </a:r>
            <a:r>
              <a:rPr lang="en-US" sz="1200" b="0" dirty="0" err="1">
                <a:solidFill>
                  <a:schemeClr val="accent5">
                    <a:lumMod val="50000"/>
                  </a:schemeClr>
                </a:solidFill>
              </a:rPr>
              <a:t>kombinieren</a:t>
            </a:r>
            <a:r>
              <a:rPr lang="en-US" sz="1200" b="0" dirty="0">
                <a:solidFill>
                  <a:schemeClr val="accent5">
                    <a:lumMod val="50000"/>
                  </a:schemeClr>
                </a:solidFill>
              </a:rPr>
              <a:t> </a:t>
            </a:r>
            <a:r>
              <a:rPr lang="en-US" sz="1200" b="0" i="0" u="none" strike="noStrike" kern="1200" dirty="0">
                <a:solidFill>
                  <a:schemeClr val="accent5">
                    <a:lumMod val="50000"/>
                  </a:schemeClr>
                </a:solidFill>
                <a:effectLst/>
                <a:latin typeface="+mn-lt"/>
                <a:ea typeface="+mn-ea"/>
                <a:cs typeface="+mn-cs"/>
              </a:rPr>
              <a:t>[3864] </a:t>
            </a:r>
            <a:r>
              <a:rPr lang="en-US" sz="1200" b="0" i="0" u="none" strike="noStrike" kern="1200" dirty="0" err="1">
                <a:solidFill>
                  <a:schemeClr val="accent5">
                    <a:lumMod val="50000"/>
                  </a:schemeClr>
                </a:solidFill>
                <a:effectLst/>
                <a:latin typeface="+mn-lt"/>
                <a:ea typeface="+mn-ea"/>
                <a:cs typeface="+mn-cs"/>
              </a:rPr>
              <a:t>definieren</a:t>
            </a:r>
            <a:r>
              <a:rPr lang="en-US" sz="1200" b="0" i="0" u="none" strike="noStrike" kern="1200" dirty="0">
                <a:solidFill>
                  <a:schemeClr val="accent5">
                    <a:lumMod val="50000"/>
                  </a:schemeClr>
                </a:solidFill>
                <a:effectLst/>
                <a:latin typeface="+mn-lt"/>
                <a:ea typeface="+mn-ea"/>
                <a:cs typeface="+mn-cs"/>
              </a:rPr>
              <a:t> [1034] </a:t>
            </a:r>
            <a:r>
              <a:rPr lang="en-US" sz="1200" b="0" i="0" u="none" strike="noStrike" kern="1200" dirty="0" err="1">
                <a:solidFill>
                  <a:schemeClr val="accent5">
                    <a:lumMod val="50000"/>
                  </a:schemeClr>
                </a:solidFill>
                <a:effectLst/>
                <a:latin typeface="+mn-lt"/>
                <a:ea typeface="+mn-ea"/>
                <a:cs typeface="+mn-cs"/>
              </a:rPr>
              <a:t>profitieren</a:t>
            </a:r>
            <a:r>
              <a:rPr lang="en-US" sz="1200" b="0" i="0" u="none" strike="noStrike" kern="1200" dirty="0">
                <a:solidFill>
                  <a:schemeClr val="accent5">
                    <a:lumMod val="50000"/>
                  </a:schemeClr>
                </a:solidFill>
                <a:effectLst/>
                <a:latin typeface="+mn-lt"/>
                <a:ea typeface="+mn-ea"/>
                <a:cs typeface="+mn-cs"/>
              </a:rPr>
              <a:t> [1855] </a:t>
            </a:r>
            <a:r>
              <a:rPr lang="en-US" sz="1200" b="0" i="0" u="none" strike="noStrike" kern="1200" dirty="0" err="1">
                <a:solidFill>
                  <a:schemeClr val="accent5">
                    <a:lumMod val="50000"/>
                  </a:schemeClr>
                </a:solidFill>
                <a:effectLst/>
                <a:latin typeface="+mn-lt"/>
                <a:ea typeface="+mn-ea"/>
                <a:cs typeface="+mn-cs"/>
              </a:rPr>
              <a:t>isolieren</a:t>
            </a:r>
            <a:r>
              <a:rPr lang="en-US" sz="1200" b="0" i="0" u="none" strike="noStrike" kern="1200" dirty="0">
                <a:solidFill>
                  <a:schemeClr val="accent5">
                    <a:lumMod val="50000"/>
                  </a:schemeClr>
                </a:solidFill>
                <a:effectLst/>
                <a:latin typeface="+mn-lt"/>
                <a:ea typeface="+mn-ea"/>
                <a:cs typeface="+mn-cs"/>
              </a:rPr>
              <a:t> [3082] </a:t>
            </a:r>
            <a:r>
              <a:rPr lang="en-US" sz="1200" b="0" i="0" u="none" strike="noStrike" kern="1200" dirty="0" err="1">
                <a:solidFill>
                  <a:schemeClr val="accent5">
                    <a:lumMod val="50000"/>
                  </a:schemeClr>
                </a:solidFill>
                <a:effectLst/>
                <a:latin typeface="+mn-lt"/>
                <a:ea typeface="+mn-ea"/>
                <a:cs typeface="+mn-cs"/>
              </a:rPr>
              <a:t>deprimieren</a:t>
            </a:r>
            <a:r>
              <a:rPr lang="en-US" sz="1200" b="0" i="0" u="none" strike="noStrike" kern="1200" dirty="0">
                <a:solidFill>
                  <a:schemeClr val="accent5">
                    <a:lumMod val="50000"/>
                  </a:schemeClr>
                </a:solidFill>
                <a:effectLst/>
                <a:latin typeface="+mn-lt"/>
                <a:ea typeface="+mn-ea"/>
                <a:cs typeface="+mn-cs"/>
              </a:rPr>
              <a:t> [&gt;5000]</a:t>
            </a:r>
            <a:endParaRPr lang="en-GB" sz="1200" b="0" i="0" u="none" strike="noStrike" kern="1200" dirty="0">
              <a:solidFill>
                <a:schemeClr val="tx1"/>
              </a:solidFill>
              <a:effectLst/>
              <a:latin typeface="+mn-lt"/>
              <a:ea typeface="+mn-ea"/>
              <a:cs typeface="+mn-cs"/>
            </a:endParaRPr>
          </a:p>
          <a:p>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r>
              <a:rPr lang="en-GB" b="1" noProof="0" dirty="0"/>
              <a:t>Picture attribution</a:t>
            </a:r>
            <a:r>
              <a:rPr lang="en-GB" b="0" noProof="0" dirty="0"/>
              <a:t>:</a:t>
            </a:r>
          </a:p>
          <a:p>
            <a:r>
              <a:rPr lang="en-US" b="0" noProof="0" dirty="0"/>
              <a:t>Far right – original cover: https://commons.wikimedia.org/wiki/File:Spyri_Heidi_Cover_1887.jpg</a:t>
            </a:r>
            <a:br>
              <a:rPr lang="en-US" b="0" noProof="0" dirty="0"/>
            </a:br>
            <a:r>
              <a:rPr lang="en-US" b="0" noProof="0" dirty="0"/>
              <a:t>Original artist is unknown/uncredited. (Signed "W C 84"), Public domain, via Wikimedia Commons</a:t>
            </a:r>
            <a:br>
              <a:rPr lang="en-US" b="0" noProof="0" dirty="0"/>
            </a:br>
            <a:r>
              <a:rPr lang="en-US" b="0" noProof="0" dirty="0"/>
              <a:t>Selection of Heidi book covers:</a:t>
            </a:r>
          </a:p>
          <a:p>
            <a:r>
              <a:rPr lang="en-US" b="0" noProof="0" dirty="0"/>
              <a:t>Fair use policy for the purposes of identification and exemplification. (Google search: Heidi Johanna Spyri)</a:t>
            </a:r>
            <a:endParaRPr lang="en-GB" b="0" noProof="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10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practise forming –</a:t>
            </a:r>
            <a:r>
              <a:rPr lang="en-GB" dirty="0" err="1"/>
              <a:t>ieren</a:t>
            </a:r>
            <a:r>
              <a:rPr lang="en-GB" dirty="0"/>
              <a:t> verbs in the perfect tense in an L1 written to L2 spoken context. To practise comprehension of a written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take it in turns to ask each other a question in German based on the English prompts in the boxes on the slide. </a:t>
            </a:r>
            <a:r>
              <a:rPr lang="en-GB" b="1" dirty="0"/>
              <a:t>Note: </a:t>
            </a:r>
            <a:r>
              <a:rPr lang="en-GB" b="0" dirty="0"/>
              <a:t>the grey boxes contain higher only vocabulary.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Their partner will answer the question based on the text about Johanna Spyri on the previous slide. </a:t>
            </a:r>
            <a:r>
              <a:rPr lang="en-GB" dirty="0"/>
              <a:t>If the answer is in the text on the previous slide, they will answer ‘</a:t>
            </a:r>
            <a:r>
              <a:rPr lang="en-GB" dirty="0" err="1"/>
              <a:t>ja</a:t>
            </a:r>
            <a:r>
              <a:rPr lang="en-GB" dirty="0"/>
              <a:t>, </a:t>
            </a:r>
            <a:r>
              <a:rPr lang="en-GB" dirty="0" err="1"/>
              <a:t>sie</a:t>
            </a:r>
            <a:r>
              <a:rPr lang="en-GB" dirty="0"/>
              <a:t> hat </a:t>
            </a:r>
            <a:r>
              <a:rPr lang="en-GB" dirty="0" err="1"/>
              <a:t>Bücher</a:t>
            </a:r>
            <a:r>
              <a:rPr lang="en-GB" dirty="0"/>
              <a:t> </a:t>
            </a:r>
            <a:r>
              <a:rPr lang="en-GB" dirty="0" err="1"/>
              <a:t>produziert</a:t>
            </a:r>
            <a:r>
              <a:rPr lang="en-GB" dirty="0"/>
              <a:t>’. If the answer is not on the slide they will answer ‘</a:t>
            </a:r>
            <a:r>
              <a:rPr lang="en-GB" dirty="0" err="1"/>
              <a:t>nein</a:t>
            </a:r>
            <a:r>
              <a:rPr lang="en-GB" dirty="0"/>
              <a:t>, </a:t>
            </a:r>
            <a:r>
              <a:rPr lang="en-GB" dirty="0" err="1"/>
              <a:t>sie</a:t>
            </a:r>
            <a:r>
              <a:rPr lang="en-GB" dirty="0"/>
              <a:t> hat </a:t>
            </a:r>
            <a:r>
              <a:rPr lang="en-GB" dirty="0" err="1"/>
              <a:t>keine</a:t>
            </a:r>
            <a:r>
              <a:rPr lang="en-GB" dirty="0"/>
              <a:t> </a:t>
            </a:r>
            <a:r>
              <a:rPr lang="en-GB" dirty="0" err="1"/>
              <a:t>Bücher</a:t>
            </a:r>
            <a:r>
              <a:rPr lang="en-GB" dirty="0"/>
              <a:t> </a:t>
            </a:r>
            <a:r>
              <a:rPr lang="en-GB" dirty="0" err="1"/>
              <a:t>produziert</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2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learn about the three translations of </a:t>
            </a:r>
            <a:r>
              <a:rPr lang="en-GB" b="0" dirty="0" err="1"/>
              <a:t>schon</a:t>
            </a:r>
            <a:r>
              <a:rPr lang="en-GB" b="0" dirty="0"/>
              <a:t> </a:t>
            </a:r>
            <a:r>
              <a:rPr lang="en-GB" b="0" dirty="0" err="1"/>
              <a:t>einmal</a:t>
            </a:r>
            <a:r>
              <a:rPr lang="en-GB" b="0" dirty="0"/>
              <a:t> and how to use this adverb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the explanation and then decide how they would translate </a:t>
            </a:r>
            <a:r>
              <a:rPr lang="en-GB" b="0" dirty="0" err="1"/>
              <a:t>schon</a:t>
            </a:r>
            <a:r>
              <a:rPr lang="en-GB" b="0" dirty="0"/>
              <a:t> </a:t>
            </a:r>
            <a:r>
              <a:rPr lang="en-GB" b="0" dirty="0" err="1"/>
              <a:t>einmal</a:t>
            </a:r>
            <a:r>
              <a:rPr lang="en-GB" b="0" dirty="0"/>
              <a:t> in each of the three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answers.</a:t>
            </a:r>
          </a:p>
          <a:p>
            <a:endParaRPr lang="en-GB" dirty="0"/>
          </a:p>
          <a:p>
            <a:r>
              <a:rPr lang="en-GB" b="1" dirty="0"/>
              <a:t>Note</a:t>
            </a:r>
            <a:r>
              <a:rPr lang="en-GB" dirty="0"/>
              <a:t>: because </a:t>
            </a:r>
            <a:r>
              <a:rPr lang="en-GB" dirty="0" err="1"/>
              <a:t>schon</a:t>
            </a:r>
            <a:r>
              <a:rPr lang="en-GB" dirty="0"/>
              <a:t> </a:t>
            </a:r>
            <a:r>
              <a:rPr lang="en-GB" dirty="0" err="1"/>
              <a:t>einmal</a:t>
            </a:r>
            <a:r>
              <a:rPr lang="en-GB" dirty="0"/>
              <a:t> literally means ‘already once’ it can carry the meaning of ‘on at least one occasion previously’.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01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the meaning of adverbs in the perfect tense in a longer listening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Explain the task. Heidi has asked her friends and family about the Heidi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must decide whether each person has never, already, not yet, or ever read the books. Note: the characters appear in order!</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b="0" dirty="0"/>
              <a:t>Click the mp3 button to play the audio.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b="0" dirty="0"/>
              <a:t>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Ich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finde</a:t>
            </a:r>
            <a:r>
              <a:rPr lang="en-GB" sz="1200" dirty="0">
                <a:effectLst/>
                <a:latin typeface="Calibri" panose="020F0502020204030204" pitchFamily="34" charset="0"/>
                <a:ea typeface="Calibri" panose="020F0502020204030204" pitchFamily="34" charset="0"/>
                <a:cs typeface="Times New Roman" panose="02020603050405020304" pitchFamily="18" charset="0"/>
              </a:rPr>
              <a:t> es so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schön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denn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meine</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gute</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Freundin</a:t>
            </a:r>
            <a:r>
              <a:rPr lang="en-GB" sz="1200" dirty="0">
                <a:effectLst/>
                <a:latin typeface="Calibri" panose="020F0502020204030204" pitchFamily="34" charset="0"/>
                <a:ea typeface="Calibri" panose="020F0502020204030204" pitchFamily="34" charset="0"/>
                <a:cs typeface="Times New Roman" panose="02020603050405020304" pitchFamily="18" charset="0"/>
              </a:rPr>
              <a:t> Katja hat das Buch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schon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dreimal</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gelesen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Einmal</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sogar</a:t>
            </a:r>
            <a:r>
              <a:rPr lang="en-GB" sz="1200" dirty="0">
                <a:effectLst/>
                <a:latin typeface="Calibri" panose="020F0502020204030204" pitchFamily="34" charset="0"/>
                <a:ea typeface="Calibri" panose="020F0502020204030204" pitchFamily="34" charset="0"/>
                <a:cs typeface="Times New Roman" panose="02020603050405020304" pitchFamily="18" charset="0"/>
              </a:rPr>
              <a:t> auf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Franz</a:t>
            </a:r>
            <a:r>
              <a:rPr lang="en-GB" b="0" i="0" dirty="0" err="1">
                <a:solidFill>
                  <a:srgbClr val="222222"/>
                </a:solidFill>
                <a:effectLst/>
                <a:latin typeface="Arial" panose="020B0604020202020204" pitchFamily="34" charset="0"/>
              </a:rPr>
              <a:t>ösisch</a:t>
            </a:r>
            <a:r>
              <a:rPr kumimoji="0" lang="en-GB" sz="1200" b="0" i="0" u="none" strike="noStrike" kern="1200" cap="none" spc="0" normalizeH="0" baseline="0" dirty="0">
                <a:ln>
                  <a:noFill/>
                </a:ln>
                <a:solidFill>
                  <a:srgbClr val="222222"/>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Mein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kleiner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Bruder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ist</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noch</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keine</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vier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Jahre alt und hat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mein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Lieblingsbuch</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noch</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nicht</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gelesen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weil</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er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nicht</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lesen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kann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Aber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meine</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Mutter hat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ihm</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˵Heidi”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schon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vorgelesen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Hat Mehmet das Heidi-Buch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schon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einmal</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gelesen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Ja</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Mehmet hat das Buch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als</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Kind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gelesen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und sein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Bruder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Ismet, hat ˵Heidi”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sogar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schon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für das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Theater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produziert</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Wie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interessant</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nicht</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wahr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Wolfgangs</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Mutter, Katrin, hat dieses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Kinderbuch</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nie</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gelesen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Ich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finde</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das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schade</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also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habe</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ich es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ihr</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schon</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als</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Geburtstagsgeschenk</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gekauft</a:t>
            </a:r>
            <a:r>
              <a:rPr kumimoji="0" lang="en-GB" sz="18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663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751006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7480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02648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77856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89273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4181454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87435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625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144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10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2455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065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5995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49790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3671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0996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6796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6880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gif"/><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gif"/><Relationship Id="rId5" Type="http://schemas.openxmlformats.org/officeDocument/2006/relationships/image" Target="../media/image35.gif"/><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0.png"/><Relationship Id="rId12" Type="http://schemas.microsoft.com/office/2007/relationships/hdphoto" Target="../media/hdphoto2.wdp"/><Relationship Id="rId2" Type="http://schemas.openxmlformats.org/officeDocument/2006/relationships/notesSlide" Target="../notesSlides/notesSlide15.xml"/><Relationship Id="rId16" Type="http://schemas.openxmlformats.org/officeDocument/2006/relationships/audio" Target="../media/audio9.wav"/><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audio" Target="../media/audio8.wav"/><Relationship Id="rId10" Type="http://schemas.openxmlformats.org/officeDocument/2006/relationships/image" Target="../media/image52.png"/><Relationship Id="rId4" Type="http://schemas.openxmlformats.org/officeDocument/2006/relationships/image" Target="../media/image47.png"/><Relationship Id="rId9" Type="http://schemas.microsoft.com/office/2007/relationships/hdphoto" Target="../media/hdphoto1.wdp"/><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8.jpeg"/><Relationship Id="rId5" Type="http://schemas.microsoft.com/office/2007/relationships/hdphoto" Target="../media/hdphoto3.wdp"/><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62.gif"/><Relationship Id="rId4" Type="http://schemas.openxmlformats.org/officeDocument/2006/relationships/image" Target="../media/image61.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16.jpg"/><Relationship Id="rId12" Type="http://schemas.openxmlformats.org/officeDocument/2006/relationships/audio" Target="../media/audio2.wav"/><Relationship Id="rId17" Type="http://schemas.openxmlformats.org/officeDocument/2006/relationships/audio" Target="../media/audio7.wav"/><Relationship Id="rId2" Type="http://schemas.openxmlformats.org/officeDocument/2006/relationships/notesSlide" Target="../notesSlides/notesSlide2.xml"/><Relationship Id="rId16" Type="http://schemas.openxmlformats.org/officeDocument/2006/relationships/audio" Target="../media/audio6.wav"/><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audio" Target="../media/audio1.wav"/><Relationship Id="rId5" Type="http://schemas.openxmlformats.org/officeDocument/2006/relationships/image" Target="../media/image14.png"/><Relationship Id="rId15" Type="http://schemas.openxmlformats.org/officeDocument/2006/relationships/audio" Target="../media/audio5.wav"/><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audio" Target="../media/audio4.wav"/></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2.gif"/><Relationship Id="rId4" Type="http://schemas.openxmlformats.org/officeDocument/2006/relationships/image" Target="../media/image61.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4.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audio" Target="../media/audio12.wav"/><Relationship Id="rId4" Type="http://schemas.openxmlformats.org/officeDocument/2006/relationships/audio" Target="../media/audio11.wav"/></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3.xml"/><Relationship Id="rId7" Type="http://schemas.openxmlformats.org/officeDocument/2006/relationships/image" Target="../media/image29.gif"/><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gif"/><Relationship Id="rId11" Type="http://schemas.openxmlformats.org/officeDocument/2006/relationships/image" Target="../media/image33.gif"/><Relationship Id="rId5" Type="http://schemas.openxmlformats.org/officeDocument/2006/relationships/image" Target="../media/image27.gif"/><Relationship Id="rId10" Type="http://schemas.openxmlformats.org/officeDocument/2006/relationships/image" Target="../media/image32.gif"/><Relationship Id="rId4" Type="http://schemas.openxmlformats.org/officeDocument/2006/relationships/notesSlide" Target="../notesSlides/notesSlide9.xml"/><Relationship Id="rId9"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80E63-D226-0D63-F1E6-68687598703E}"/>
              </a:ext>
            </a:extLst>
          </p:cNvPr>
          <p:cNvSpPr>
            <a:spLocks noGrp="1"/>
          </p:cNvSpPr>
          <p:nvPr>
            <p:ph type="body" sz="quarter" idx="12"/>
          </p:nvPr>
        </p:nvSpPr>
        <p:spPr>
          <a:xfrm>
            <a:off x="115270" y="5580320"/>
            <a:ext cx="5112814" cy="1277680"/>
          </a:xfrm>
        </p:spPr>
        <p:txBody>
          <a:bodyPr>
            <a:normAutofit/>
          </a:bodyPr>
          <a:lstStyle/>
          <a:p>
            <a:r>
              <a:rPr lang="en-GB" sz="1400" dirty="0"/>
              <a:t>Charlotte Moss / Janine Turner</a:t>
            </a:r>
            <a:br>
              <a:rPr lang="en-GB" sz="1400" dirty="0"/>
            </a:br>
            <a:r>
              <a:rPr lang="en-GB" sz="1400" dirty="0"/>
              <a:t>Rachel Hawkes</a:t>
            </a:r>
          </a:p>
          <a:p>
            <a:pPr rtl="0">
              <a:lnSpc>
                <a:spcPct val="120000"/>
              </a:lnSpc>
              <a:spcBef>
                <a:spcPts val="0"/>
              </a:spcBef>
              <a:spcAft>
                <a:spcPts val="0"/>
              </a:spcAft>
            </a:pPr>
            <a:r>
              <a:rPr lang="en-GB" sz="1400" b="0" dirty="0">
                <a:effectLst/>
              </a:rPr>
              <a:t>Artwork: Steve Clarke</a:t>
            </a:r>
          </a:p>
          <a:p>
            <a:pPr rtl="0">
              <a:lnSpc>
                <a:spcPct val="120000"/>
              </a:lnSpc>
              <a:spcBef>
                <a:spcPts val="0"/>
              </a:spcBef>
              <a:spcAft>
                <a:spcPts val="0"/>
              </a:spcAft>
            </a:pPr>
            <a:r>
              <a:rPr lang="en-GB" sz="1400" b="0" dirty="0">
                <a:effectLst/>
              </a:rPr>
              <a:t>Date updated: </a:t>
            </a:r>
            <a:r>
              <a:rPr lang="en-GB" sz="1400" dirty="0"/>
              <a:t>01/04/24</a:t>
            </a:r>
            <a:endParaRPr lang="en-GB" sz="1400" b="0" dirty="0">
              <a:effectLst/>
            </a:endParaRPr>
          </a:p>
        </p:txBody>
      </p:sp>
      <p:sp>
        <p:nvSpPr>
          <p:cNvPr id="3" name="Text Placeholder 2">
            <a:extLst>
              <a:ext uri="{FF2B5EF4-FFF2-40B4-BE49-F238E27FC236}">
                <a16:creationId xmlns:a16="http://schemas.microsoft.com/office/drawing/2014/main" id="{88CF50AB-B29D-E92A-8779-3B9398197F98}"/>
              </a:ext>
            </a:extLst>
          </p:cNvPr>
          <p:cNvSpPr>
            <a:spLocks noGrp="1"/>
          </p:cNvSpPr>
          <p:nvPr>
            <p:ph type="body" sz="quarter" idx="13"/>
          </p:nvPr>
        </p:nvSpPr>
        <p:spPr/>
        <p:txBody>
          <a:bodyPr/>
          <a:lstStyle/>
          <a:p>
            <a:r>
              <a:rPr lang="en-GB" dirty="0"/>
              <a:t>Y10 Term 1.1 Week 7 Lesson 1</a:t>
            </a:r>
          </a:p>
          <a:p>
            <a:endParaRPr lang="en-GB" dirty="0"/>
          </a:p>
        </p:txBody>
      </p:sp>
      <p:sp>
        <p:nvSpPr>
          <p:cNvPr id="4" name="Text Placeholder 3">
            <a:extLst>
              <a:ext uri="{FF2B5EF4-FFF2-40B4-BE49-F238E27FC236}">
                <a16:creationId xmlns:a16="http://schemas.microsoft.com/office/drawing/2014/main" id="{6FB487F9-FE3C-A409-2D4C-2AABC57B38CF}"/>
              </a:ext>
            </a:extLst>
          </p:cNvPr>
          <p:cNvSpPr>
            <a:spLocks noGrp="1"/>
          </p:cNvSpPr>
          <p:nvPr>
            <p:ph type="body" sz="quarter" idx="14"/>
          </p:nvPr>
        </p:nvSpPr>
        <p:spPr/>
        <p:txBody>
          <a:bodyPr>
            <a:normAutofit/>
          </a:bodyPr>
          <a:lstStyle/>
          <a:p>
            <a:r>
              <a:rPr lang="en-GB" sz="5400" b="1" i="0" u="none" strike="noStrike" dirty="0" err="1">
                <a:solidFill>
                  <a:srgbClr val="3D3C3C"/>
                </a:solidFill>
                <a:effectLst/>
                <a:latin typeface="Century Gothic" panose="020B0502020202020204" pitchFamily="34" charset="0"/>
              </a:rPr>
              <a:t>Identität</a:t>
            </a:r>
            <a:r>
              <a:rPr lang="en-GB" sz="5400" b="1" i="0" u="none" strike="noStrike" dirty="0">
                <a:solidFill>
                  <a:srgbClr val="3D3C3C"/>
                </a:solidFill>
                <a:effectLst/>
                <a:latin typeface="Century Gothic" panose="020B0502020202020204" pitchFamily="34" charset="0"/>
              </a:rPr>
              <a:t>: </a:t>
            </a:r>
            <a:r>
              <a:rPr lang="en-GB" sz="5400" b="1" i="0" u="none" strike="noStrike" dirty="0" err="1">
                <a:solidFill>
                  <a:srgbClr val="3D3C3C"/>
                </a:solidFill>
                <a:effectLst/>
                <a:latin typeface="Century Gothic" panose="020B0502020202020204" pitchFamily="34" charset="0"/>
              </a:rPr>
              <a:t>Vorbilder</a:t>
            </a:r>
            <a:endParaRPr lang="en-GB" sz="5400" dirty="0"/>
          </a:p>
        </p:txBody>
      </p:sp>
      <p:pic>
        <p:nvPicPr>
          <p:cNvPr id="6" name="Graphic 5" descr="Thought bubble outline">
            <a:extLst>
              <a:ext uri="{FF2B5EF4-FFF2-40B4-BE49-F238E27FC236}">
                <a16:creationId xmlns:a16="http://schemas.microsoft.com/office/drawing/2014/main" id="{A953F518-5CB6-4910-82CD-02ACBDA27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9348" y="0"/>
            <a:ext cx="2133600" cy="2133600"/>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2688BEB1-F6F0-455D-854C-849D0681D0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422" y="1782126"/>
            <a:ext cx="729853" cy="1185548"/>
          </a:xfrm>
          <a:prstGeom prst="rect">
            <a:avLst/>
          </a:prstGeom>
        </p:spPr>
      </p:pic>
      <p:pic>
        <p:nvPicPr>
          <p:cNvPr id="9" name="Picture 8">
            <a:extLst>
              <a:ext uri="{FF2B5EF4-FFF2-40B4-BE49-F238E27FC236}">
                <a16:creationId xmlns:a16="http://schemas.microsoft.com/office/drawing/2014/main" id="{B4AC3DBB-196A-4AAC-8FB2-0651FBF37E58}"/>
              </a:ext>
            </a:extLst>
          </p:cNvPr>
          <p:cNvPicPr>
            <a:picLocks noChangeAspect="1"/>
          </p:cNvPicPr>
          <p:nvPr/>
        </p:nvPicPr>
        <p:blipFill>
          <a:blip r:embed="rId6"/>
          <a:stretch>
            <a:fillRect/>
          </a:stretch>
        </p:blipFill>
        <p:spPr>
          <a:xfrm>
            <a:off x="7613152" y="390878"/>
            <a:ext cx="541584" cy="675922"/>
          </a:xfrm>
          <a:prstGeom prst="rect">
            <a:avLst/>
          </a:prstGeom>
          <a:ln>
            <a:noFill/>
          </a:ln>
          <a:effectLst>
            <a:softEdge rad="112500"/>
          </a:effectLst>
        </p:spPr>
      </p:pic>
      <p:pic>
        <p:nvPicPr>
          <p:cNvPr id="10" name="Picture 9">
            <a:extLst>
              <a:ext uri="{FF2B5EF4-FFF2-40B4-BE49-F238E27FC236}">
                <a16:creationId xmlns:a16="http://schemas.microsoft.com/office/drawing/2014/main" id="{59E1E38C-33A6-4DAA-8567-76DA4C6CA9F0}"/>
              </a:ext>
            </a:extLst>
          </p:cNvPr>
          <p:cNvPicPr>
            <a:picLocks noChangeAspect="1"/>
          </p:cNvPicPr>
          <p:nvPr/>
        </p:nvPicPr>
        <p:blipFill rotWithShape="1">
          <a:blip r:embed="rId7"/>
          <a:srcRect r="53618"/>
          <a:stretch/>
        </p:blipFill>
        <p:spPr>
          <a:xfrm>
            <a:off x="8000253" y="273335"/>
            <a:ext cx="509285" cy="806368"/>
          </a:xfrm>
          <a:prstGeom prst="rect">
            <a:avLst/>
          </a:prstGeom>
          <a:ln>
            <a:noFill/>
          </a:ln>
          <a:effectLst>
            <a:softEdge rad="112500"/>
          </a:effectLst>
        </p:spPr>
      </p:pic>
      <p:pic>
        <p:nvPicPr>
          <p:cNvPr id="11" name="Picture 10">
            <a:extLst>
              <a:ext uri="{FF2B5EF4-FFF2-40B4-BE49-F238E27FC236}">
                <a16:creationId xmlns:a16="http://schemas.microsoft.com/office/drawing/2014/main" id="{40232AD5-E40E-4DE7-8B8F-B50DD234D4BE}"/>
              </a:ext>
            </a:extLst>
          </p:cNvPr>
          <p:cNvPicPr>
            <a:picLocks noChangeAspect="1"/>
          </p:cNvPicPr>
          <p:nvPr/>
        </p:nvPicPr>
        <p:blipFill>
          <a:blip r:embed="rId8"/>
          <a:stretch>
            <a:fillRect/>
          </a:stretch>
        </p:blipFill>
        <p:spPr>
          <a:xfrm>
            <a:off x="8401446" y="488973"/>
            <a:ext cx="509284" cy="619695"/>
          </a:xfrm>
          <a:prstGeom prst="rect">
            <a:avLst/>
          </a:prstGeom>
          <a:ln>
            <a:noFill/>
          </a:ln>
          <a:effectLst>
            <a:softEdge rad="112500"/>
          </a:effectLst>
        </p:spPr>
      </p:pic>
      <p:pic>
        <p:nvPicPr>
          <p:cNvPr id="12" name="Picture 11">
            <a:extLst>
              <a:ext uri="{FF2B5EF4-FFF2-40B4-BE49-F238E27FC236}">
                <a16:creationId xmlns:a16="http://schemas.microsoft.com/office/drawing/2014/main" id="{1F35B803-6ECF-48D0-A382-BDC76026C792}"/>
              </a:ext>
            </a:extLst>
          </p:cNvPr>
          <p:cNvPicPr>
            <a:picLocks noChangeAspect="1"/>
          </p:cNvPicPr>
          <p:nvPr/>
        </p:nvPicPr>
        <p:blipFill>
          <a:blip r:embed="rId9"/>
          <a:stretch>
            <a:fillRect/>
          </a:stretch>
        </p:blipFill>
        <p:spPr>
          <a:xfrm>
            <a:off x="7967954" y="694940"/>
            <a:ext cx="512497" cy="743720"/>
          </a:xfrm>
          <a:prstGeom prst="rect">
            <a:avLst/>
          </a:prstGeom>
          <a:ln>
            <a:noFill/>
          </a:ln>
          <a:effectLst>
            <a:softEdge rad="112500"/>
          </a:effectLst>
        </p:spPr>
      </p:pic>
    </p:spTree>
    <p:extLst>
      <p:ext uri="{BB962C8B-B14F-4D97-AF65-F5344CB8AC3E}">
        <p14:creationId xmlns:p14="http://schemas.microsoft.com/office/powerpoint/2010/main" val="724657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EC45-7302-9135-0B95-4CD574329232}"/>
              </a:ext>
            </a:extLst>
          </p:cNvPr>
          <p:cNvSpPr>
            <a:spLocks noGrp="1"/>
          </p:cNvSpPr>
          <p:nvPr>
            <p:ph type="title"/>
          </p:nvPr>
        </p:nvSpPr>
        <p:spPr>
          <a:xfrm>
            <a:off x="0" y="213557"/>
            <a:ext cx="5426242" cy="647577"/>
          </a:xfrm>
        </p:spPr>
        <p:txBody>
          <a:bodyPr/>
          <a:lstStyle/>
          <a:p>
            <a:r>
              <a:rPr lang="en-GB" dirty="0" err="1"/>
              <a:t>Wer</a:t>
            </a:r>
            <a:r>
              <a:rPr lang="en-GB" dirty="0"/>
              <a:t> hat was </a:t>
            </a:r>
            <a:r>
              <a:rPr lang="en-GB" dirty="0" err="1"/>
              <a:t>gemacht</a:t>
            </a:r>
            <a:r>
              <a:rPr lang="en-GB" dirty="0"/>
              <a:t>?</a:t>
            </a:r>
          </a:p>
        </p:txBody>
      </p:sp>
      <p:sp>
        <p:nvSpPr>
          <p:cNvPr id="3" name="Text Placeholder 2">
            <a:extLst>
              <a:ext uri="{FF2B5EF4-FFF2-40B4-BE49-F238E27FC236}">
                <a16:creationId xmlns:a16="http://schemas.microsoft.com/office/drawing/2014/main" id="{40B2135A-9EB7-8CB1-662F-C010708DE9D8}"/>
              </a:ext>
            </a:extLst>
          </p:cNvPr>
          <p:cNvSpPr>
            <a:spLocks noGrp="1"/>
          </p:cNvSpPr>
          <p:nvPr>
            <p:ph type="body" sz="quarter" idx="10"/>
          </p:nvPr>
        </p:nvSpPr>
        <p:spPr>
          <a:xfrm>
            <a:off x="5426242" y="151962"/>
            <a:ext cx="5113380" cy="770765"/>
          </a:xfrm>
        </p:spPr>
        <p:txBody>
          <a:bodyPr>
            <a:normAutofit/>
          </a:bodyPr>
          <a:lstStyle/>
          <a:p>
            <a:r>
              <a:rPr lang="de-DE" dirty="0"/>
              <a:t>Person A spricht. Person B identifiziert die richtige Person.</a:t>
            </a:r>
          </a:p>
          <a:p>
            <a:endParaRPr lang="en-GB" dirty="0"/>
          </a:p>
        </p:txBody>
      </p:sp>
      <p:pic>
        <p:nvPicPr>
          <p:cNvPr id="8" name="Picture 7" descr="A person in a blue shirt&#10;&#10;Description automatically generated with low confidence">
            <a:extLst>
              <a:ext uri="{FF2B5EF4-FFF2-40B4-BE49-F238E27FC236}">
                <a16:creationId xmlns:a16="http://schemas.microsoft.com/office/drawing/2014/main" id="{FB646681-6F30-AFC1-EF38-DE3AD2661B28}"/>
              </a:ext>
            </a:extLst>
          </p:cNvPr>
          <p:cNvPicPr>
            <a:picLocks noChangeAspect="1"/>
          </p:cNvPicPr>
          <p:nvPr/>
        </p:nvPicPr>
        <p:blipFill rotWithShape="1">
          <a:blip r:embed="rId3">
            <a:extLst>
              <a:ext uri="{28A0092B-C50C-407E-A947-70E740481C1C}">
                <a14:useLocalDpi xmlns:a14="http://schemas.microsoft.com/office/drawing/2010/main" val="0"/>
              </a:ext>
            </a:extLst>
          </a:blip>
          <a:srcRect b="47368"/>
          <a:stretch/>
        </p:blipFill>
        <p:spPr>
          <a:xfrm>
            <a:off x="624689" y="1276651"/>
            <a:ext cx="1647202" cy="1432350"/>
          </a:xfrm>
          <a:prstGeom prst="rect">
            <a:avLst/>
          </a:prstGeom>
        </p:spPr>
      </p:pic>
      <p:sp>
        <p:nvSpPr>
          <p:cNvPr id="9" name="Rectangle: Rounded Corners 8">
            <a:extLst>
              <a:ext uri="{FF2B5EF4-FFF2-40B4-BE49-F238E27FC236}">
                <a16:creationId xmlns:a16="http://schemas.microsoft.com/office/drawing/2014/main" id="{FBEBF81C-EC10-26E1-88B9-B43637B77887}"/>
              </a:ext>
            </a:extLst>
          </p:cNvPr>
          <p:cNvSpPr/>
          <p:nvPr/>
        </p:nvSpPr>
        <p:spPr>
          <a:xfrm>
            <a:off x="10599821" y="213557"/>
            <a:ext cx="1287379" cy="39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Speech Bubble: Rectangle with Corners Rounded 9">
            <a:extLst>
              <a:ext uri="{FF2B5EF4-FFF2-40B4-BE49-F238E27FC236}">
                <a16:creationId xmlns:a16="http://schemas.microsoft.com/office/drawing/2014/main" id="{C4215F0D-B727-77AF-797A-835D13A7832E}"/>
              </a:ext>
            </a:extLst>
          </p:cNvPr>
          <p:cNvSpPr/>
          <p:nvPr/>
        </p:nvSpPr>
        <p:spPr>
          <a:xfrm>
            <a:off x="2732096" y="1320551"/>
            <a:ext cx="2694146" cy="1388450"/>
          </a:xfrm>
          <a:prstGeom prst="wedgeRoundRectCallout">
            <a:avLst>
              <a:gd name="adj1" fmla="val -65938"/>
              <a:gd name="adj2" fmla="val -769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tried Heidi cakes (once) before.</a:t>
            </a:r>
          </a:p>
        </p:txBody>
      </p:sp>
      <p:sp>
        <p:nvSpPr>
          <p:cNvPr id="11" name="Speech Bubble: Rectangle with Corners Rounded 10">
            <a:extLst>
              <a:ext uri="{FF2B5EF4-FFF2-40B4-BE49-F238E27FC236}">
                <a16:creationId xmlns:a16="http://schemas.microsoft.com/office/drawing/2014/main" id="{7E5A463A-71E3-049A-0BAB-57DEDF90F3FB}"/>
              </a:ext>
            </a:extLst>
          </p:cNvPr>
          <p:cNvSpPr/>
          <p:nvPr/>
        </p:nvSpPr>
        <p:spPr>
          <a:xfrm>
            <a:off x="8196988" y="1276651"/>
            <a:ext cx="2694146" cy="1388450"/>
          </a:xfrm>
          <a:prstGeom prst="wedgeRoundRectCallout">
            <a:avLst>
              <a:gd name="adj1" fmla="val -69957"/>
              <a:gd name="adj2" fmla="val -24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never tried Heidi cakes.</a:t>
            </a:r>
          </a:p>
        </p:txBody>
      </p:sp>
      <p:pic>
        <p:nvPicPr>
          <p:cNvPr id="18" name="Picture 17">
            <a:extLst>
              <a:ext uri="{FF2B5EF4-FFF2-40B4-BE49-F238E27FC236}">
                <a16:creationId xmlns:a16="http://schemas.microsoft.com/office/drawing/2014/main" id="{E06BCEC1-3FEA-4D93-90CC-CE5D67F24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761" y="3479717"/>
            <a:ext cx="874218" cy="1332913"/>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8E810753-1AC2-5503-8BF4-C2B85F928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656" y="3507838"/>
            <a:ext cx="843823" cy="1125097"/>
          </a:xfrm>
          <a:prstGeom prst="rect">
            <a:avLst/>
          </a:prstGeom>
        </p:spPr>
      </p:pic>
      <p:sp>
        <p:nvSpPr>
          <p:cNvPr id="21" name="Text Placeholder 2">
            <a:extLst>
              <a:ext uri="{FF2B5EF4-FFF2-40B4-BE49-F238E27FC236}">
                <a16:creationId xmlns:a16="http://schemas.microsoft.com/office/drawing/2014/main" id="{5B006F6F-C530-1FDB-8E74-7025F88B40FF}"/>
              </a:ext>
            </a:extLst>
          </p:cNvPr>
          <p:cNvSpPr txBox="1">
            <a:spLocks/>
          </p:cNvSpPr>
          <p:nvPr/>
        </p:nvSpPr>
        <p:spPr>
          <a:xfrm>
            <a:off x="549439" y="4800920"/>
            <a:ext cx="1647202" cy="4929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Person A</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F1E66B11-D070-1241-47D1-67B337D56EAB}"/>
              </a:ext>
            </a:extLst>
          </p:cNvPr>
          <p:cNvSpPr/>
          <p:nvPr/>
        </p:nvSpPr>
        <p:spPr>
          <a:xfrm>
            <a:off x="2544676" y="3760790"/>
            <a:ext cx="3957462" cy="770765"/>
          </a:xfrm>
          <a:prstGeom prst="wedgeRoundRectCallout">
            <a:avLst>
              <a:gd name="adj1" fmla="val -65938"/>
              <a:gd name="adj2" fmla="val -769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hat Heidi-Kuchen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nie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probiert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3" name="Speech Bubble: Rectangle with Corners Rounded 22">
            <a:extLst>
              <a:ext uri="{FF2B5EF4-FFF2-40B4-BE49-F238E27FC236}">
                <a16:creationId xmlns:a16="http://schemas.microsoft.com/office/drawing/2014/main" id="{9046B1E4-45A4-CCCA-2807-31113006CBF1}"/>
              </a:ext>
            </a:extLst>
          </p:cNvPr>
          <p:cNvSpPr/>
          <p:nvPr/>
        </p:nvSpPr>
        <p:spPr>
          <a:xfrm>
            <a:off x="8907926" y="3328143"/>
            <a:ext cx="2694146" cy="1125097"/>
          </a:xfrm>
          <a:prstGeom prst="wedgeRoundRectCallout">
            <a:avLst>
              <a:gd name="adj1" fmla="val -69957"/>
              <a:gd name="adj2" fmla="val -24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Heidis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Bruder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4" name="Text Placeholder 2">
            <a:extLst>
              <a:ext uri="{FF2B5EF4-FFF2-40B4-BE49-F238E27FC236}">
                <a16:creationId xmlns:a16="http://schemas.microsoft.com/office/drawing/2014/main" id="{CCD22594-89CE-12E9-B5E4-DD7BFCB9F40B}"/>
              </a:ext>
            </a:extLst>
          </p:cNvPr>
          <p:cNvSpPr txBox="1">
            <a:spLocks/>
          </p:cNvSpPr>
          <p:nvPr/>
        </p:nvSpPr>
        <p:spPr>
          <a:xfrm>
            <a:off x="7260724" y="4703617"/>
            <a:ext cx="1647202" cy="4929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Person B</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5" name="Speech Bubble: Rectangle with Corners Rounded 24">
            <a:extLst>
              <a:ext uri="{FF2B5EF4-FFF2-40B4-BE49-F238E27FC236}">
                <a16:creationId xmlns:a16="http://schemas.microsoft.com/office/drawing/2014/main" id="{990E237F-C6EE-F556-91DE-DA52EC0D25FA}"/>
              </a:ext>
            </a:extLst>
          </p:cNvPr>
          <p:cNvSpPr/>
          <p:nvPr/>
        </p:nvSpPr>
        <p:spPr>
          <a:xfrm>
            <a:off x="293292" y="5422477"/>
            <a:ext cx="2809374" cy="667914"/>
          </a:xfrm>
          <a:prstGeom prst="wedgeRoundRectCallout">
            <a:avLst>
              <a:gd name="adj1" fmla="val -17972"/>
              <a:gd name="adj2" fmla="val -8154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Ja</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richtig</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6" name="Text Placeholder 2">
            <a:extLst>
              <a:ext uri="{FF2B5EF4-FFF2-40B4-BE49-F238E27FC236}">
                <a16:creationId xmlns:a16="http://schemas.microsoft.com/office/drawing/2014/main" id="{B8A71365-FFF4-4828-E1B0-9DE6F440A356}"/>
              </a:ext>
            </a:extLst>
          </p:cNvPr>
          <p:cNvSpPr txBox="1">
            <a:spLocks/>
          </p:cNvSpPr>
          <p:nvPr/>
        </p:nvSpPr>
        <p:spPr>
          <a:xfrm>
            <a:off x="3102666" y="5597418"/>
            <a:ext cx="1647202" cy="4929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ODER:</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7" name="Speech Bubble: Rectangle with Corners Rounded 26">
            <a:extLst>
              <a:ext uri="{FF2B5EF4-FFF2-40B4-BE49-F238E27FC236}">
                <a16:creationId xmlns:a16="http://schemas.microsoft.com/office/drawing/2014/main" id="{62DCE7A5-B2F8-DBCF-248A-972F698F7CB7}"/>
              </a:ext>
            </a:extLst>
          </p:cNvPr>
          <p:cNvSpPr/>
          <p:nvPr/>
        </p:nvSpPr>
        <p:spPr>
          <a:xfrm>
            <a:off x="4326861" y="5440362"/>
            <a:ext cx="2809374" cy="667914"/>
          </a:xfrm>
          <a:prstGeom prst="wedgeRoundRectCallout">
            <a:avLst>
              <a:gd name="adj1" fmla="val -57800"/>
              <a:gd name="adj2" fmla="val -1489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Versuch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nochmal</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pic>
        <p:nvPicPr>
          <p:cNvPr id="19" name="Picture 18" descr="A picture containing toy, doll&#10;&#10;Description automatically generated">
            <a:extLst>
              <a:ext uri="{FF2B5EF4-FFF2-40B4-BE49-F238E27FC236}">
                <a16:creationId xmlns:a16="http://schemas.microsoft.com/office/drawing/2014/main" id="{00789249-B61D-4206-9EE6-2A6485478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1750" y="1192178"/>
            <a:ext cx="1215906" cy="1731664"/>
          </a:xfrm>
          <a:prstGeom prst="rect">
            <a:avLst/>
          </a:prstGeom>
        </p:spPr>
      </p:pic>
    </p:spTree>
    <p:extLst>
      <p:ext uri="{BB962C8B-B14F-4D97-AF65-F5344CB8AC3E}">
        <p14:creationId xmlns:p14="http://schemas.microsoft.com/office/powerpoint/2010/main" val="34470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EC45-7302-9135-0B95-4CD574329232}"/>
              </a:ext>
            </a:extLst>
          </p:cNvPr>
          <p:cNvSpPr>
            <a:spLocks noGrp="1"/>
          </p:cNvSpPr>
          <p:nvPr>
            <p:ph type="title"/>
          </p:nvPr>
        </p:nvSpPr>
        <p:spPr>
          <a:xfrm>
            <a:off x="0" y="213557"/>
            <a:ext cx="5426242" cy="647577"/>
          </a:xfrm>
        </p:spPr>
        <p:txBody>
          <a:bodyPr/>
          <a:lstStyle/>
          <a:p>
            <a:r>
              <a:rPr lang="en-GB" dirty="0" err="1"/>
              <a:t>Wer</a:t>
            </a:r>
            <a:r>
              <a:rPr lang="en-GB" dirty="0"/>
              <a:t> hat was </a:t>
            </a:r>
            <a:r>
              <a:rPr lang="en-GB" dirty="0" err="1"/>
              <a:t>gemacht</a:t>
            </a:r>
            <a:r>
              <a:rPr lang="en-GB" dirty="0"/>
              <a:t>?</a:t>
            </a:r>
          </a:p>
        </p:txBody>
      </p:sp>
      <p:sp>
        <p:nvSpPr>
          <p:cNvPr id="3" name="Text Placeholder 2">
            <a:extLst>
              <a:ext uri="{FF2B5EF4-FFF2-40B4-BE49-F238E27FC236}">
                <a16:creationId xmlns:a16="http://schemas.microsoft.com/office/drawing/2014/main" id="{40B2135A-9EB7-8CB1-662F-C010708DE9D8}"/>
              </a:ext>
            </a:extLst>
          </p:cNvPr>
          <p:cNvSpPr>
            <a:spLocks noGrp="1"/>
          </p:cNvSpPr>
          <p:nvPr>
            <p:ph type="body" sz="quarter" idx="10"/>
          </p:nvPr>
        </p:nvSpPr>
        <p:spPr>
          <a:xfrm>
            <a:off x="5426242" y="151962"/>
            <a:ext cx="5113380" cy="770765"/>
          </a:xfrm>
        </p:spPr>
        <p:txBody>
          <a:bodyPr>
            <a:normAutofit/>
          </a:bodyPr>
          <a:lstStyle/>
          <a:p>
            <a:r>
              <a:rPr lang="de-DE" dirty="0"/>
              <a:t>Person A spricht. Person B identifiziert die richtige Person.</a:t>
            </a:r>
          </a:p>
          <a:p>
            <a:endParaRPr lang="en-GB" dirty="0"/>
          </a:p>
        </p:txBody>
      </p:sp>
      <p:pic>
        <p:nvPicPr>
          <p:cNvPr id="4" name="Picture 3" descr="A picture containing text&#10;&#10;Description automatically generated">
            <a:extLst>
              <a:ext uri="{FF2B5EF4-FFF2-40B4-BE49-F238E27FC236}">
                <a16:creationId xmlns:a16="http://schemas.microsoft.com/office/drawing/2014/main" id="{4806130D-D422-8439-63EE-1EA4DD3A73DF}"/>
              </a:ext>
            </a:extLst>
          </p:cNvPr>
          <p:cNvPicPr>
            <a:picLocks noChangeAspect="1"/>
          </p:cNvPicPr>
          <p:nvPr/>
        </p:nvPicPr>
        <p:blipFill rotWithShape="1">
          <a:blip r:embed="rId3">
            <a:extLst>
              <a:ext uri="{28A0092B-C50C-407E-A947-70E740481C1C}">
                <a14:useLocalDpi xmlns:a14="http://schemas.microsoft.com/office/drawing/2010/main" val="0"/>
              </a:ext>
            </a:extLst>
          </a:blip>
          <a:srcRect b="19093"/>
          <a:stretch/>
        </p:blipFill>
        <p:spPr>
          <a:xfrm>
            <a:off x="6541996" y="2875894"/>
            <a:ext cx="1118887" cy="1432349"/>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5CDFA3C-C179-A3BC-1C91-7EF807A8F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1374" y="2871497"/>
            <a:ext cx="953869" cy="1436746"/>
          </a:xfrm>
          <a:prstGeom prst="rect">
            <a:avLst/>
          </a:prstGeom>
        </p:spPr>
      </p:pic>
      <p:pic>
        <p:nvPicPr>
          <p:cNvPr id="8" name="Picture 7" descr="A person in a blue shirt&#10;&#10;Description automatically generated with low confidence">
            <a:extLst>
              <a:ext uri="{FF2B5EF4-FFF2-40B4-BE49-F238E27FC236}">
                <a16:creationId xmlns:a16="http://schemas.microsoft.com/office/drawing/2014/main" id="{FB646681-6F30-AFC1-EF38-DE3AD2661B28}"/>
              </a:ext>
            </a:extLst>
          </p:cNvPr>
          <p:cNvPicPr>
            <a:picLocks noChangeAspect="1"/>
          </p:cNvPicPr>
          <p:nvPr/>
        </p:nvPicPr>
        <p:blipFill rotWithShape="1">
          <a:blip r:embed="rId5">
            <a:extLst>
              <a:ext uri="{28A0092B-C50C-407E-A947-70E740481C1C}">
                <a14:useLocalDpi xmlns:a14="http://schemas.microsoft.com/office/drawing/2010/main" val="0"/>
              </a:ext>
            </a:extLst>
          </a:blip>
          <a:srcRect b="47368"/>
          <a:stretch/>
        </p:blipFill>
        <p:spPr>
          <a:xfrm>
            <a:off x="1491875" y="2875893"/>
            <a:ext cx="1647202" cy="1432350"/>
          </a:xfrm>
          <a:prstGeom prst="rect">
            <a:avLst/>
          </a:prstGeom>
        </p:spPr>
      </p:pic>
      <p:sp>
        <p:nvSpPr>
          <p:cNvPr id="9" name="Rectangle: Rounded Corners 8">
            <a:extLst>
              <a:ext uri="{FF2B5EF4-FFF2-40B4-BE49-F238E27FC236}">
                <a16:creationId xmlns:a16="http://schemas.microsoft.com/office/drawing/2014/main" id="{FBEBF81C-EC10-26E1-88B9-B43637B77887}"/>
              </a:ext>
            </a:extLst>
          </p:cNvPr>
          <p:cNvSpPr/>
          <p:nvPr/>
        </p:nvSpPr>
        <p:spPr>
          <a:xfrm>
            <a:off x="10599821" y="213557"/>
            <a:ext cx="1287379" cy="39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Speech Bubble: Rectangle with Corners Rounded 9">
            <a:extLst>
              <a:ext uri="{FF2B5EF4-FFF2-40B4-BE49-F238E27FC236}">
                <a16:creationId xmlns:a16="http://schemas.microsoft.com/office/drawing/2014/main" id="{C4215F0D-B727-77AF-797A-835D13A7832E}"/>
              </a:ext>
            </a:extLst>
          </p:cNvPr>
          <p:cNvSpPr/>
          <p:nvPr/>
        </p:nvSpPr>
        <p:spPr>
          <a:xfrm>
            <a:off x="518286" y="1311442"/>
            <a:ext cx="2694146" cy="1388450"/>
          </a:xfrm>
          <a:prstGeom prst="wedgeRoundRectCallout">
            <a:avLst>
              <a:gd name="adj1" fmla="val -2523"/>
              <a:gd name="adj2" fmla="val 8676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not yet studied the book at school.</a:t>
            </a:r>
          </a:p>
        </p:txBody>
      </p:sp>
      <p:sp>
        <p:nvSpPr>
          <p:cNvPr id="11" name="Speech Bubble: Rectangle with Corners Rounded 10">
            <a:extLst>
              <a:ext uri="{FF2B5EF4-FFF2-40B4-BE49-F238E27FC236}">
                <a16:creationId xmlns:a16="http://schemas.microsoft.com/office/drawing/2014/main" id="{7E5A463A-71E3-049A-0BAB-57DEDF90F3FB}"/>
              </a:ext>
            </a:extLst>
          </p:cNvPr>
          <p:cNvSpPr/>
          <p:nvPr/>
        </p:nvSpPr>
        <p:spPr>
          <a:xfrm>
            <a:off x="3331361" y="1311442"/>
            <a:ext cx="2694146" cy="1388450"/>
          </a:xfrm>
          <a:prstGeom prst="wedgeRoundRectCallout">
            <a:avLst>
              <a:gd name="adj1" fmla="val -12348"/>
              <a:gd name="adj2" fmla="val 789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not yet visited the Heidi village.</a:t>
            </a:r>
          </a:p>
        </p:txBody>
      </p:sp>
      <p:sp>
        <p:nvSpPr>
          <p:cNvPr id="12" name="Speech Bubble: Rectangle with Corners Rounded 11">
            <a:extLst>
              <a:ext uri="{FF2B5EF4-FFF2-40B4-BE49-F238E27FC236}">
                <a16:creationId xmlns:a16="http://schemas.microsoft.com/office/drawing/2014/main" id="{D4AA1517-5453-256C-42A4-440CA2D46A28}"/>
              </a:ext>
            </a:extLst>
          </p:cNvPr>
          <p:cNvSpPr/>
          <p:nvPr/>
        </p:nvSpPr>
        <p:spPr>
          <a:xfrm>
            <a:off x="6144436" y="1311442"/>
            <a:ext cx="2694146" cy="1388450"/>
          </a:xfrm>
          <a:prstGeom prst="wedgeRoundRectCallout">
            <a:avLst>
              <a:gd name="adj1" fmla="val 18912"/>
              <a:gd name="adj2" fmla="val 8503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Times New Roman" panose="02020603050405020304" pitchFamily="18" charset="0"/>
                <a:cs typeface="+mn-cs"/>
              </a:rPr>
              <a:t>I have studied the book at school (once) before.</a:t>
            </a:r>
          </a:p>
        </p:txBody>
      </p:sp>
      <p:sp>
        <p:nvSpPr>
          <p:cNvPr id="13" name="Speech Bubble: Rectangle with Corners Rounded 12">
            <a:extLst>
              <a:ext uri="{FF2B5EF4-FFF2-40B4-BE49-F238E27FC236}">
                <a16:creationId xmlns:a16="http://schemas.microsoft.com/office/drawing/2014/main" id="{8B39174F-2581-8182-A38B-6DEEE1C2D70D}"/>
              </a:ext>
            </a:extLst>
          </p:cNvPr>
          <p:cNvSpPr/>
          <p:nvPr/>
        </p:nvSpPr>
        <p:spPr>
          <a:xfrm>
            <a:off x="8957510" y="1308348"/>
            <a:ext cx="2694146" cy="1388450"/>
          </a:xfrm>
          <a:prstGeom prst="wedgeRoundRectCallout">
            <a:avLst>
              <a:gd name="adj1" fmla="val 7748"/>
              <a:gd name="adj2" fmla="val 928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not yet heard the Heidi song.</a:t>
            </a:r>
          </a:p>
        </p:txBody>
      </p:sp>
      <p:sp>
        <p:nvSpPr>
          <p:cNvPr id="14" name="Speech Bubble: Rectangle with Corners Rounded 13">
            <a:extLst>
              <a:ext uri="{FF2B5EF4-FFF2-40B4-BE49-F238E27FC236}">
                <a16:creationId xmlns:a16="http://schemas.microsoft.com/office/drawing/2014/main" id="{0D164C77-B8F4-9F36-A163-65391FB7D9FC}"/>
              </a:ext>
            </a:extLst>
          </p:cNvPr>
          <p:cNvSpPr/>
          <p:nvPr/>
        </p:nvSpPr>
        <p:spPr>
          <a:xfrm>
            <a:off x="513614" y="4458074"/>
            <a:ext cx="2694146" cy="1388450"/>
          </a:xfrm>
          <a:prstGeom prst="wedgeRoundRectCallout">
            <a:avLst>
              <a:gd name="adj1" fmla="val -3416"/>
              <a:gd name="adj2" fmla="val -8481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already heard the Heidi song.</a:t>
            </a:r>
          </a:p>
        </p:txBody>
      </p:sp>
      <p:sp>
        <p:nvSpPr>
          <p:cNvPr id="15" name="Speech Bubble: Rectangle with Corners Rounded 14">
            <a:extLst>
              <a:ext uri="{FF2B5EF4-FFF2-40B4-BE49-F238E27FC236}">
                <a16:creationId xmlns:a16="http://schemas.microsoft.com/office/drawing/2014/main" id="{36C7834E-665A-4C8C-1460-4C943087F0DE}"/>
              </a:ext>
            </a:extLst>
          </p:cNvPr>
          <p:cNvSpPr/>
          <p:nvPr/>
        </p:nvSpPr>
        <p:spPr>
          <a:xfrm>
            <a:off x="3329025" y="4458074"/>
            <a:ext cx="2694146" cy="1388450"/>
          </a:xfrm>
          <a:prstGeom prst="wedgeRoundRectCallout">
            <a:avLst>
              <a:gd name="adj1" fmla="val -14581"/>
              <a:gd name="adj2" fmla="val -752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never studied the book at school.</a:t>
            </a:r>
          </a:p>
        </p:txBody>
      </p:sp>
      <p:sp>
        <p:nvSpPr>
          <p:cNvPr id="16" name="Speech Bubble: Rectangle with Corners Rounded 15">
            <a:extLst>
              <a:ext uri="{FF2B5EF4-FFF2-40B4-BE49-F238E27FC236}">
                <a16:creationId xmlns:a16="http://schemas.microsoft.com/office/drawing/2014/main" id="{DDDB1A41-52CE-80E8-4800-8F0279E7789D}"/>
              </a:ext>
            </a:extLst>
          </p:cNvPr>
          <p:cNvSpPr/>
          <p:nvPr/>
        </p:nvSpPr>
        <p:spPr>
          <a:xfrm>
            <a:off x="6144436" y="4458074"/>
            <a:ext cx="2694146" cy="1388450"/>
          </a:xfrm>
          <a:prstGeom prst="wedgeRoundRectCallout">
            <a:avLst>
              <a:gd name="adj1" fmla="val 15341"/>
              <a:gd name="adj2" fmla="val -7874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already visited the Heidi village.</a:t>
            </a:r>
          </a:p>
        </p:txBody>
      </p:sp>
      <p:sp>
        <p:nvSpPr>
          <p:cNvPr id="17" name="Speech Bubble: Rectangle with Corners Rounded 16">
            <a:extLst>
              <a:ext uri="{FF2B5EF4-FFF2-40B4-BE49-F238E27FC236}">
                <a16:creationId xmlns:a16="http://schemas.microsoft.com/office/drawing/2014/main" id="{77E54ABA-951D-865C-4074-951A20663DA5}"/>
              </a:ext>
            </a:extLst>
          </p:cNvPr>
          <p:cNvSpPr/>
          <p:nvPr/>
        </p:nvSpPr>
        <p:spPr>
          <a:xfrm>
            <a:off x="8957510" y="4458074"/>
            <a:ext cx="2694146" cy="1388450"/>
          </a:xfrm>
          <a:prstGeom prst="wedgeRoundRectCallout">
            <a:avLst>
              <a:gd name="adj1" fmla="val 10428"/>
              <a:gd name="adj2" fmla="val -934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have visited the Heidi village once before.</a:t>
            </a:r>
          </a:p>
        </p:txBody>
      </p:sp>
      <p:pic>
        <p:nvPicPr>
          <p:cNvPr id="18" name="Picture 17" descr="A picture containing toy, doll&#10;&#10;Description automatically generated">
            <a:extLst>
              <a:ext uri="{FF2B5EF4-FFF2-40B4-BE49-F238E27FC236}">
                <a16:creationId xmlns:a16="http://schemas.microsoft.com/office/drawing/2014/main" id="{A5A1C2B0-104C-4700-AED5-2213DD64E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517" y="2992502"/>
            <a:ext cx="953869" cy="1358477"/>
          </a:xfrm>
          <a:prstGeom prst="rect">
            <a:avLst/>
          </a:prstGeom>
        </p:spPr>
      </p:pic>
    </p:spTree>
    <p:extLst>
      <p:ext uri="{BB962C8B-B14F-4D97-AF65-F5344CB8AC3E}">
        <p14:creationId xmlns:p14="http://schemas.microsoft.com/office/powerpoint/2010/main" val="2781760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38006-BB57-49C8-45D6-391C8751C2F9}"/>
              </a:ext>
            </a:extLst>
          </p:cNvPr>
          <p:cNvSpPr>
            <a:spLocks noGrp="1"/>
          </p:cNvSpPr>
          <p:nvPr>
            <p:ph type="title"/>
          </p:nvPr>
        </p:nvSpPr>
        <p:spPr/>
        <p:txBody>
          <a:bodyPr/>
          <a:lstStyle/>
          <a:p>
            <a:r>
              <a:rPr lang="en-US" dirty="0" err="1"/>
              <a:t>Hausaufgaben</a:t>
            </a:r>
            <a:endParaRPr lang="en-GB" dirty="0"/>
          </a:p>
        </p:txBody>
      </p:sp>
      <p:sp>
        <p:nvSpPr>
          <p:cNvPr id="4" name="Text Placeholder 3">
            <a:extLst>
              <a:ext uri="{FF2B5EF4-FFF2-40B4-BE49-F238E27FC236}">
                <a16:creationId xmlns:a16="http://schemas.microsoft.com/office/drawing/2014/main" id="{4ABF5267-DE23-D9AC-D060-7D6EAB1E717A}"/>
              </a:ext>
            </a:extLst>
          </p:cNvPr>
          <p:cNvSpPr>
            <a:spLocks noGrp="1"/>
          </p:cNvSpPr>
          <p:nvPr>
            <p:ph type="body" sz="quarter" idx="10"/>
          </p:nvPr>
        </p:nvSpPr>
        <p:spPr>
          <a:xfrm>
            <a:off x="363071" y="1021977"/>
            <a:ext cx="11524129" cy="461624"/>
          </a:xfrm>
        </p:spPr>
        <p:txBody>
          <a:bodyPr/>
          <a:lstStyle/>
          <a:p>
            <a:r>
              <a:rPr lang="en-US" dirty="0"/>
              <a:t>10.1.1.7 new vocabulary </a:t>
            </a:r>
          </a:p>
          <a:p>
            <a:endParaRPr lang="en-GB" dirty="0"/>
          </a:p>
        </p:txBody>
      </p:sp>
      <p:sp>
        <p:nvSpPr>
          <p:cNvPr id="6" name="Google Shape;753;p17">
            <a:extLst>
              <a:ext uri="{FF2B5EF4-FFF2-40B4-BE49-F238E27FC236}">
                <a16:creationId xmlns:a16="http://schemas.microsoft.com/office/drawing/2014/main" id="{75B3F290-7162-129C-E062-3DA1FB39F867}"/>
              </a:ext>
            </a:extLst>
          </p:cNvPr>
          <p:cNvSpPr txBox="1"/>
          <p:nvPr/>
        </p:nvSpPr>
        <p:spPr>
          <a:xfrm>
            <a:off x="5887265" y="2758182"/>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753;p17">
            <a:extLst>
              <a:ext uri="{FF2B5EF4-FFF2-40B4-BE49-F238E27FC236}">
                <a16:creationId xmlns:a16="http://schemas.microsoft.com/office/drawing/2014/main" id="{983AA9EB-F09E-E9B1-2707-CA98EC3497C4}"/>
              </a:ext>
            </a:extLst>
          </p:cNvPr>
          <p:cNvSpPr txBox="1"/>
          <p:nvPr/>
        </p:nvSpPr>
        <p:spPr>
          <a:xfrm>
            <a:off x="9521327" y="2758182"/>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753;p17">
            <a:extLst>
              <a:ext uri="{FF2B5EF4-FFF2-40B4-BE49-F238E27FC236}">
                <a16:creationId xmlns:a16="http://schemas.microsoft.com/office/drawing/2014/main" id="{1350BA87-AC40-C591-F669-E48F701DE99B}"/>
              </a:ext>
            </a:extLst>
          </p:cNvPr>
          <p:cNvSpPr txBox="1"/>
          <p:nvPr/>
        </p:nvSpPr>
        <p:spPr>
          <a:xfrm>
            <a:off x="5887265" y="5752225"/>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753;p17">
            <a:extLst>
              <a:ext uri="{FF2B5EF4-FFF2-40B4-BE49-F238E27FC236}">
                <a16:creationId xmlns:a16="http://schemas.microsoft.com/office/drawing/2014/main" id="{F83DB5C4-9A75-0E69-0C44-D6F3C14C32E0}"/>
              </a:ext>
            </a:extLst>
          </p:cNvPr>
          <p:cNvSpPr txBox="1"/>
          <p:nvPr/>
        </p:nvSpPr>
        <p:spPr>
          <a:xfrm>
            <a:off x="9521327" y="5836023"/>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 name="Text Placeholder 3">
            <a:extLst>
              <a:ext uri="{FF2B5EF4-FFF2-40B4-BE49-F238E27FC236}">
                <a16:creationId xmlns:a16="http://schemas.microsoft.com/office/drawing/2014/main" id="{A2EA6CBC-3E5D-4D74-B5AF-FDB368F1BEAB}"/>
              </a:ext>
            </a:extLst>
          </p:cNvPr>
          <p:cNvSpPr txBox="1">
            <a:spLocks/>
          </p:cNvSpPr>
          <p:nvPr/>
        </p:nvSpPr>
        <p:spPr>
          <a:xfrm>
            <a:off x="363071" y="3982493"/>
            <a:ext cx="4540399" cy="461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10.1.1.7 revisited vocabulary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5" name="Picture 4" descr="Qr code&#10;&#10;Description automatically generated">
            <a:extLst>
              <a:ext uri="{FF2B5EF4-FFF2-40B4-BE49-F238E27FC236}">
                <a16:creationId xmlns:a16="http://schemas.microsoft.com/office/drawing/2014/main" id="{ED9B0DB2-EFE7-31D7-97CA-FEE29D632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917" y="374078"/>
            <a:ext cx="2384104" cy="2384104"/>
          </a:xfrm>
          <a:prstGeom prst="rect">
            <a:avLst/>
          </a:prstGeom>
        </p:spPr>
      </p:pic>
      <p:pic>
        <p:nvPicPr>
          <p:cNvPr id="11" name="Picture 10" descr="Qr code&#10;&#10;Description automatically generated">
            <a:extLst>
              <a:ext uri="{FF2B5EF4-FFF2-40B4-BE49-F238E27FC236}">
                <a16:creationId xmlns:a16="http://schemas.microsoft.com/office/drawing/2014/main" id="{022D14E3-1EED-C22B-FCE4-C2765F626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696" y="374078"/>
            <a:ext cx="2384104" cy="2384104"/>
          </a:xfrm>
          <a:prstGeom prst="rect">
            <a:avLst/>
          </a:prstGeom>
        </p:spPr>
      </p:pic>
      <p:pic>
        <p:nvPicPr>
          <p:cNvPr id="17" name="Picture 16" descr="Qr code&#10;&#10;Description automatically generated">
            <a:extLst>
              <a:ext uri="{FF2B5EF4-FFF2-40B4-BE49-F238E27FC236}">
                <a16:creationId xmlns:a16="http://schemas.microsoft.com/office/drawing/2014/main" id="{DB568097-01D0-241A-7FE5-9F7058FDF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696" y="3406081"/>
            <a:ext cx="2384104" cy="2384104"/>
          </a:xfrm>
          <a:prstGeom prst="rect">
            <a:avLst/>
          </a:prstGeom>
        </p:spPr>
      </p:pic>
      <p:pic>
        <p:nvPicPr>
          <p:cNvPr id="19" name="Picture 18" descr="Qr code&#10;&#10;Description automatically generated">
            <a:extLst>
              <a:ext uri="{FF2B5EF4-FFF2-40B4-BE49-F238E27FC236}">
                <a16:creationId xmlns:a16="http://schemas.microsoft.com/office/drawing/2014/main" id="{47076EF5-81E0-C487-1CA3-42849142B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917" y="3406081"/>
            <a:ext cx="2407023" cy="2407023"/>
          </a:xfrm>
          <a:prstGeom prst="rect">
            <a:avLst/>
          </a:prstGeom>
        </p:spPr>
      </p:pic>
    </p:spTree>
    <p:extLst>
      <p:ext uri="{BB962C8B-B14F-4D97-AF65-F5344CB8AC3E}">
        <p14:creationId xmlns:p14="http://schemas.microsoft.com/office/powerpoint/2010/main" val="1889156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80E63-D226-0D63-F1E6-68687598703E}"/>
              </a:ext>
            </a:extLst>
          </p:cNvPr>
          <p:cNvSpPr>
            <a:spLocks noGrp="1"/>
          </p:cNvSpPr>
          <p:nvPr>
            <p:ph type="body" sz="quarter" idx="12"/>
          </p:nvPr>
        </p:nvSpPr>
        <p:spPr>
          <a:xfrm>
            <a:off x="115270" y="5580320"/>
            <a:ext cx="5112814" cy="1277680"/>
          </a:xfrm>
        </p:spPr>
        <p:txBody>
          <a:bodyPr>
            <a:normAutofit/>
          </a:bodyPr>
          <a:lstStyle/>
          <a:p>
            <a:r>
              <a:rPr lang="en-GB" sz="1400" dirty="0"/>
              <a:t>Charlotte Moss / Janine Turner</a:t>
            </a:r>
            <a:br>
              <a:rPr lang="en-GB" sz="1400" dirty="0"/>
            </a:br>
            <a:r>
              <a:rPr lang="en-GB" sz="1400" dirty="0"/>
              <a:t>Rachel Hawkes</a:t>
            </a:r>
          </a:p>
          <a:p>
            <a:pPr rtl="0">
              <a:lnSpc>
                <a:spcPct val="120000"/>
              </a:lnSpc>
              <a:spcBef>
                <a:spcPts val="0"/>
              </a:spcBef>
              <a:spcAft>
                <a:spcPts val="0"/>
              </a:spcAft>
            </a:pPr>
            <a:r>
              <a:rPr lang="en-GB" sz="1400" b="0" dirty="0">
                <a:effectLst/>
              </a:rPr>
              <a:t>Artwork: Steve Clarke</a:t>
            </a:r>
          </a:p>
          <a:p>
            <a:pPr rtl="0">
              <a:lnSpc>
                <a:spcPct val="120000"/>
              </a:lnSpc>
              <a:spcBef>
                <a:spcPts val="0"/>
              </a:spcBef>
              <a:spcAft>
                <a:spcPts val="0"/>
              </a:spcAft>
            </a:pPr>
            <a:r>
              <a:rPr lang="en-GB" sz="1400" b="0" dirty="0">
                <a:effectLst/>
              </a:rPr>
              <a:t>Date updated: </a:t>
            </a:r>
            <a:r>
              <a:rPr lang="en-GB" sz="1400" dirty="0"/>
              <a:t>01/04/24</a:t>
            </a:r>
            <a:endParaRPr lang="en-GB" sz="1400" b="0" dirty="0">
              <a:effectLst/>
            </a:endParaRPr>
          </a:p>
        </p:txBody>
      </p:sp>
      <p:sp>
        <p:nvSpPr>
          <p:cNvPr id="3" name="Text Placeholder 2">
            <a:extLst>
              <a:ext uri="{FF2B5EF4-FFF2-40B4-BE49-F238E27FC236}">
                <a16:creationId xmlns:a16="http://schemas.microsoft.com/office/drawing/2014/main" id="{88CF50AB-B29D-E92A-8779-3B9398197F98}"/>
              </a:ext>
            </a:extLst>
          </p:cNvPr>
          <p:cNvSpPr>
            <a:spLocks noGrp="1"/>
          </p:cNvSpPr>
          <p:nvPr>
            <p:ph type="body" sz="quarter" idx="13"/>
          </p:nvPr>
        </p:nvSpPr>
        <p:spPr/>
        <p:txBody>
          <a:bodyPr/>
          <a:lstStyle/>
          <a:p>
            <a:r>
              <a:rPr lang="en-GB" dirty="0"/>
              <a:t>Y10 Term 1.1 Week 7 Lesson 2</a:t>
            </a:r>
          </a:p>
          <a:p>
            <a:endParaRPr lang="en-GB" dirty="0"/>
          </a:p>
        </p:txBody>
      </p:sp>
      <p:sp>
        <p:nvSpPr>
          <p:cNvPr id="4" name="Text Placeholder 3">
            <a:extLst>
              <a:ext uri="{FF2B5EF4-FFF2-40B4-BE49-F238E27FC236}">
                <a16:creationId xmlns:a16="http://schemas.microsoft.com/office/drawing/2014/main" id="{6FB487F9-FE3C-A409-2D4C-2AABC57B38CF}"/>
              </a:ext>
            </a:extLst>
          </p:cNvPr>
          <p:cNvSpPr>
            <a:spLocks noGrp="1"/>
          </p:cNvSpPr>
          <p:nvPr>
            <p:ph type="body" sz="quarter" idx="14"/>
          </p:nvPr>
        </p:nvSpPr>
        <p:spPr/>
        <p:txBody>
          <a:bodyPr>
            <a:normAutofit/>
          </a:bodyPr>
          <a:lstStyle/>
          <a:p>
            <a:r>
              <a:rPr lang="en-GB" sz="5400" b="1" i="0" u="none" strike="noStrike" dirty="0" err="1">
                <a:solidFill>
                  <a:srgbClr val="3D3C3C"/>
                </a:solidFill>
                <a:effectLst/>
                <a:latin typeface="Century Gothic" panose="020B0502020202020204" pitchFamily="34" charset="0"/>
              </a:rPr>
              <a:t>Identität</a:t>
            </a:r>
            <a:r>
              <a:rPr lang="en-GB" sz="5400" b="1" i="0" u="none" strike="noStrike" dirty="0">
                <a:solidFill>
                  <a:srgbClr val="3D3C3C"/>
                </a:solidFill>
                <a:effectLst/>
                <a:latin typeface="Century Gothic" panose="020B0502020202020204" pitchFamily="34" charset="0"/>
              </a:rPr>
              <a:t>: </a:t>
            </a:r>
            <a:r>
              <a:rPr lang="en-GB" sz="5400" b="1" i="0" u="none" strike="noStrike" dirty="0" err="1">
                <a:solidFill>
                  <a:srgbClr val="3D3C3C"/>
                </a:solidFill>
                <a:effectLst/>
                <a:latin typeface="Century Gothic" panose="020B0502020202020204" pitchFamily="34" charset="0"/>
              </a:rPr>
              <a:t>Vorbilder</a:t>
            </a:r>
            <a:endParaRPr lang="en-GB" sz="5400" dirty="0"/>
          </a:p>
        </p:txBody>
      </p:sp>
      <p:pic>
        <p:nvPicPr>
          <p:cNvPr id="6" name="Graphic 5" descr="Thought bubble outline">
            <a:extLst>
              <a:ext uri="{FF2B5EF4-FFF2-40B4-BE49-F238E27FC236}">
                <a16:creationId xmlns:a16="http://schemas.microsoft.com/office/drawing/2014/main" id="{A953F518-5CB6-4910-82CD-02ACBDA27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9348" y="0"/>
            <a:ext cx="2133600" cy="2133600"/>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2688BEB1-F6F0-455D-854C-849D0681D0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422" y="1782126"/>
            <a:ext cx="729853" cy="1185548"/>
          </a:xfrm>
          <a:prstGeom prst="rect">
            <a:avLst/>
          </a:prstGeom>
        </p:spPr>
      </p:pic>
      <p:pic>
        <p:nvPicPr>
          <p:cNvPr id="9" name="Picture 8">
            <a:extLst>
              <a:ext uri="{FF2B5EF4-FFF2-40B4-BE49-F238E27FC236}">
                <a16:creationId xmlns:a16="http://schemas.microsoft.com/office/drawing/2014/main" id="{B4AC3DBB-196A-4AAC-8FB2-0651FBF37E58}"/>
              </a:ext>
            </a:extLst>
          </p:cNvPr>
          <p:cNvPicPr>
            <a:picLocks noChangeAspect="1"/>
          </p:cNvPicPr>
          <p:nvPr/>
        </p:nvPicPr>
        <p:blipFill>
          <a:blip r:embed="rId6"/>
          <a:stretch>
            <a:fillRect/>
          </a:stretch>
        </p:blipFill>
        <p:spPr>
          <a:xfrm>
            <a:off x="7613152" y="390878"/>
            <a:ext cx="541584" cy="675922"/>
          </a:xfrm>
          <a:prstGeom prst="rect">
            <a:avLst/>
          </a:prstGeom>
          <a:ln>
            <a:noFill/>
          </a:ln>
          <a:effectLst>
            <a:softEdge rad="112500"/>
          </a:effectLst>
        </p:spPr>
      </p:pic>
      <p:pic>
        <p:nvPicPr>
          <p:cNvPr id="10" name="Picture 9">
            <a:extLst>
              <a:ext uri="{FF2B5EF4-FFF2-40B4-BE49-F238E27FC236}">
                <a16:creationId xmlns:a16="http://schemas.microsoft.com/office/drawing/2014/main" id="{59E1E38C-33A6-4DAA-8567-76DA4C6CA9F0}"/>
              </a:ext>
            </a:extLst>
          </p:cNvPr>
          <p:cNvPicPr>
            <a:picLocks noChangeAspect="1"/>
          </p:cNvPicPr>
          <p:nvPr/>
        </p:nvPicPr>
        <p:blipFill rotWithShape="1">
          <a:blip r:embed="rId7"/>
          <a:srcRect r="53618"/>
          <a:stretch/>
        </p:blipFill>
        <p:spPr>
          <a:xfrm>
            <a:off x="8000253" y="273335"/>
            <a:ext cx="509285" cy="806368"/>
          </a:xfrm>
          <a:prstGeom prst="rect">
            <a:avLst/>
          </a:prstGeom>
          <a:ln>
            <a:noFill/>
          </a:ln>
          <a:effectLst>
            <a:softEdge rad="112500"/>
          </a:effectLst>
        </p:spPr>
      </p:pic>
      <p:pic>
        <p:nvPicPr>
          <p:cNvPr id="11" name="Picture 10">
            <a:extLst>
              <a:ext uri="{FF2B5EF4-FFF2-40B4-BE49-F238E27FC236}">
                <a16:creationId xmlns:a16="http://schemas.microsoft.com/office/drawing/2014/main" id="{40232AD5-E40E-4DE7-8B8F-B50DD234D4BE}"/>
              </a:ext>
            </a:extLst>
          </p:cNvPr>
          <p:cNvPicPr>
            <a:picLocks noChangeAspect="1"/>
          </p:cNvPicPr>
          <p:nvPr/>
        </p:nvPicPr>
        <p:blipFill>
          <a:blip r:embed="rId8"/>
          <a:stretch>
            <a:fillRect/>
          </a:stretch>
        </p:blipFill>
        <p:spPr>
          <a:xfrm>
            <a:off x="8401446" y="488973"/>
            <a:ext cx="509284" cy="619695"/>
          </a:xfrm>
          <a:prstGeom prst="rect">
            <a:avLst/>
          </a:prstGeom>
          <a:ln>
            <a:noFill/>
          </a:ln>
          <a:effectLst>
            <a:softEdge rad="112500"/>
          </a:effectLst>
        </p:spPr>
      </p:pic>
      <p:pic>
        <p:nvPicPr>
          <p:cNvPr id="12" name="Picture 11">
            <a:extLst>
              <a:ext uri="{FF2B5EF4-FFF2-40B4-BE49-F238E27FC236}">
                <a16:creationId xmlns:a16="http://schemas.microsoft.com/office/drawing/2014/main" id="{1F35B803-6ECF-48D0-A382-BDC76026C792}"/>
              </a:ext>
            </a:extLst>
          </p:cNvPr>
          <p:cNvPicPr>
            <a:picLocks noChangeAspect="1"/>
          </p:cNvPicPr>
          <p:nvPr/>
        </p:nvPicPr>
        <p:blipFill>
          <a:blip r:embed="rId9"/>
          <a:stretch>
            <a:fillRect/>
          </a:stretch>
        </p:blipFill>
        <p:spPr>
          <a:xfrm>
            <a:off x="7967954" y="694940"/>
            <a:ext cx="512497" cy="743720"/>
          </a:xfrm>
          <a:prstGeom prst="rect">
            <a:avLst/>
          </a:prstGeom>
          <a:ln>
            <a:noFill/>
          </a:ln>
          <a:effectLst>
            <a:softEdge rad="112500"/>
          </a:effectLst>
        </p:spPr>
      </p:pic>
    </p:spTree>
    <p:extLst>
      <p:ext uri="{BB962C8B-B14F-4D97-AF65-F5344CB8AC3E}">
        <p14:creationId xmlns:p14="http://schemas.microsoft.com/office/powerpoint/2010/main" val="478167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a:extLst>
              <a:ext uri="{FF2B5EF4-FFF2-40B4-BE49-F238E27FC236}">
                <a16:creationId xmlns:a16="http://schemas.microsoft.com/office/drawing/2014/main" id="{A7FDA592-FEF3-388C-8CD3-298E3E313EB7}"/>
              </a:ext>
            </a:extLst>
          </p:cNvPr>
          <p:cNvGraphicFramePr>
            <a:graphicFrameLocks noGrp="1"/>
          </p:cNvGraphicFramePr>
          <p:nvPr/>
        </p:nvGraphicFramePr>
        <p:xfrm>
          <a:off x="83799" y="1651891"/>
          <a:ext cx="11765985" cy="2982402"/>
        </p:xfrm>
        <a:graphic>
          <a:graphicData uri="http://schemas.openxmlformats.org/drawingml/2006/table">
            <a:tbl>
              <a:tblPr firstRow="1" bandRow="1"/>
              <a:tblGrid>
                <a:gridCol w="522375">
                  <a:extLst>
                    <a:ext uri="{9D8B030D-6E8A-4147-A177-3AD203B41FA5}">
                      <a16:colId xmlns:a16="http://schemas.microsoft.com/office/drawing/2014/main" val="3007384410"/>
                    </a:ext>
                  </a:extLst>
                </a:gridCol>
                <a:gridCol w="1517003">
                  <a:extLst>
                    <a:ext uri="{9D8B030D-6E8A-4147-A177-3AD203B41FA5}">
                      <a16:colId xmlns:a16="http://schemas.microsoft.com/office/drawing/2014/main" val="2672386361"/>
                    </a:ext>
                  </a:extLst>
                </a:gridCol>
                <a:gridCol w="1852828">
                  <a:extLst>
                    <a:ext uri="{9D8B030D-6E8A-4147-A177-3AD203B41FA5}">
                      <a16:colId xmlns:a16="http://schemas.microsoft.com/office/drawing/2014/main" val="2820150263"/>
                    </a:ext>
                  </a:extLst>
                </a:gridCol>
                <a:gridCol w="2327614">
                  <a:extLst>
                    <a:ext uri="{9D8B030D-6E8A-4147-A177-3AD203B41FA5}">
                      <a16:colId xmlns:a16="http://schemas.microsoft.com/office/drawing/2014/main" val="459142694"/>
                    </a:ext>
                  </a:extLst>
                </a:gridCol>
                <a:gridCol w="2049691">
                  <a:extLst>
                    <a:ext uri="{9D8B030D-6E8A-4147-A177-3AD203B41FA5}">
                      <a16:colId xmlns:a16="http://schemas.microsoft.com/office/drawing/2014/main" val="2142352515"/>
                    </a:ext>
                  </a:extLst>
                </a:gridCol>
                <a:gridCol w="1459101">
                  <a:extLst>
                    <a:ext uri="{9D8B030D-6E8A-4147-A177-3AD203B41FA5}">
                      <a16:colId xmlns:a16="http://schemas.microsoft.com/office/drawing/2014/main" val="1176345806"/>
                    </a:ext>
                  </a:extLst>
                </a:gridCol>
                <a:gridCol w="2037373">
                  <a:extLst>
                    <a:ext uri="{9D8B030D-6E8A-4147-A177-3AD203B41FA5}">
                      <a16:colId xmlns:a16="http://schemas.microsoft.com/office/drawing/2014/main" val="3937235092"/>
                    </a:ext>
                  </a:extLst>
                </a:gridCol>
              </a:tblGrid>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weiß</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Leid</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weißt</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a:solidFill>
                            <a:schemeClr val="tx1"/>
                          </a:solidFill>
                          <a:latin typeface="Century Gothic" panose="020B0502020202020204" pitchFamily="34" charset="0"/>
                        </a:rPr>
                        <a:t>Brille</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lesen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31982042"/>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Ergebnis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Auge</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Tasche</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Ohr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a:solidFill>
                            <a:schemeClr val="tx1"/>
                          </a:solidFill>
                          <a:latin typeface="Century Gothic" panose="020B0502020202020204" pitchFamily="34" charset="0"/>
                        </a:rPr>
                        <a:t>Kopf</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4549493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positiv</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schade</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Ja</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sogar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a:solidFill>
                            <a:schemeClr val="tx1"/>
                          </a:solidFill>
                          <a:latin typeface="Century Gothic" panose="020B0502020202020204" pitchFamily="34" charset="0"/>
                        </a:rPr>
                        <a:t>stimmen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59868507"/>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Inhalt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schrecklich</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wissenschaftlich</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veröffentlichen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gelten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4195897"/>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auffallen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aufgeben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entweder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betreffen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oder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9754573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B0502020202020204" pitchFamily="34" charset="0"/>
                        </a:rPr>
                        <a:t>Kenntnis</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Verständnis</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a:solidFill>
                            <a:schemeClr val="tx1"/>
                          </a:solidFill>
                          <a:latin typeface="Century Gothic" panose="020B0502020202020204" pitchFamily="34" charset="0"/>
                        </a:rPr>
                        <a:t>falls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Macht</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erhalten</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892834708"/>
                  </a:ext>
                </a:extLst>
              </a:tr>
            </a:tbl>
          </a:graphicData>
        </a:graphic>
      </p:graphicFrame>
      <p:sp>
        <p:nvSpPr>
          <p:cNvPr id="5" name="Action Button: Custom 16">
            <a:hlinkClick r:id="" action="ppaction://noaction" highlightClick="1"/>
            <a:extLst>
              <a:ext uri="{FF2B5EF4-FFF2-40B4-BE49-F238E27FC236}">
                <a16:creationId xmlns:a16="http://schemas.microsoft.com/office/drawing/2014/main" id="{69AE96FE-A994-4136-86CB-A4AB6C759946}"/>
              </a:ext>
            </a:extLst>
          </p:cNvPr>
          <p:cNvSpPr/>
          <p:nvPr/>
        </p:nvSpPr>
        <p:spPr>
          <a:xfrm>
            <a:off x="159775" y="1731952"/>
            <a:ext cx="393922" cy="357939"/>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1</a:t>
            </a:r>
          </a:p>
        </p:txBody>
      </p:sp>
      <p:sp>
        <p:nvSpPr>
          <p:cNvPr id="6" name="Action Button: Custom 16">
            <a:hlinkClick r:id="" action="ppaction://noaction" highlightClick="1"/>
            <a:extLst>
              <a:ext uri="{FF2B5EF4-FFF2-40B4-BE49-F238E27FC236}">
                <a16:creationId xmlns:a16="http://schemas.microsoft.com/office/drawing/2014/main" id="{60175E9B-7CB5-4ED2-8D11-AAF231CC3314}"/>
              </a:ext>
            </a:extLst>
          </p:cNvPr>
          <p:cNvSpPr/>
          <p:nvPr/>
        </p:nvSpPr>
        <p:spPr>
          <a:xfrm>
            <a:off x="157697" y="2180346"/>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2</a:t>
            </a:r>
          </a:p>
        </p:txBody>
      </p:sp>
      <p:sp>
        <p:nvSpPr>
          <p:cNvPr id="7" name="Action Button: Custom 16">
            <a:hlinkClick r:id="" action="ppaction://noaction" highlightClick="1"/>
            <a:extLst>
              <a:ext uri="{FF2B5EF4-FFF2-40B4-BE49-F238E27FC236}">
                <a16:creationId xmlns:a16="http://schemas.microsoft.com/office/drawing/2014/main" id="{30A76109-84B3-4857-A399-B8C8A6683E7A}"/>
              </a:ext>
            </a:extLst>
          </p:cNvPr>
          <p:cNvSpPr/>
          <p:nvPr/>
        </p:nvSpPr>
        <p:spPr>
          <a:xfrm>
            <a:off x="157697" y="2672515"/>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3</a:t>
            </a:r>
          </a:p>
        </p:txBody>
      </p:sp>
      <p:sp>
        <p:nvSpPr>
          <p:cNvPr id="8" name="Action Button: Custom 16">
            <a:hlinkClick r:id="" action="ppaction://noaction" highlightClick="1"/>
            <a:extLst>
              <a:ext uri="{FF2B5EF4-FFF2-40B4-BE49-F238E27FC236}">
                <a16:creationId xmlns:a16="http://schemas.microsoft.com/office/drawing/2014/main" id="{CF91F9C0-2AC8-418A-A013-AD460C3E7CA5}"/>
              </a:ext>
            </a:extLst>
          </p:cNvPr>
          <p:cNvSpPr/>
          <p:nvPr/>
        </p:nvSpPr>
        <p:spPr>
          <a:xfrm>
            <a:off x="157697" y="3154109"/>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4</a:t>
            </a:r>
          </a:p>
        </p:txBody>
      </p:sp>
      <p:sp>
        <p:nvSpPr>
          <p:cNvPr id="9" name="Action Button: Custom 16">
            <a:hlinkClick r:id="" action="ppaction://noaction" highlightClick="1"/>
            <a:extLst>
              <a:ext uri="{FF2B5EF4-FFF2-40B4-BE49-F238E27FC236}">
                <a16:creationId xmlns:a16="http://schemas.microsoft.com/office/drawing/2014/main" id="{1404EAD8-A0B1-4A59-BE33-72EC9A0F4A97}"/>
              </a:ext>
            </a:extLst>
          </p:cNvPr>
          <p:cNvSpPr/>
          <p:nvPr/>
        </p:nvSpPr>
        <p:spPr>
          <a:xfrm>
            <a:off x="157697" y="3657167"/>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5</a:t>
            </a:r>
          </a:p>
        </p:txBody>
      </p:sp>
      <p:sp>
        <p:nvSpPr>
          <p:cNvPr id="10" name="Action Button: Custom 16">
            <a:hlinkClick r:id="" action="ppaction://noaction" highlightClick="1"/>
            <a:extLst>
              <a:ext uri="{FF2B5EF4-FFF2-40B4-BE49-F238E27FC236}">
                <a16:creationId xmlns:a16="http://schemas.microsoft.com/office/drawing/2014/main" id="{990B07D7-6D79-4FA2-9955-928E4D26FD2A}"/>
              </a:ext>
            </a:extLst>
          </p:cNvPr>
          <p:cNvSpPr/>
          <p:nvPr/>
        </p:nvSpPr>
        <p:spPr>
          <a:xfrm>
            <a:off x="157697" y="4175150"/>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6</a:t>
            </a:r>
          </a:p>
        </p:txBody>
      </p:sp>
      <p:sp>
        <p:nvSpPr>
          <p:cNvPr id="17" name="Rectangle 16">
            <a:extLst>
              <a:ext uri="{FF2B5EF4-FFF2-40B4-BE49-F238E27FC236}">
                <a16:creationId xmlns:a16="http://schemas.microsoft.com/office/drawing/2014/main" id="{4896AAF0-D019-447B-A799-C3564C558A2B}"/>
              </a:ext>
            </a:extLst>
          </p:cNvPr>
          <p:cNvSpPr/>
          <p:nvPr/>
        </p:nvSpPr>
        <p:spPr>
          <a:xfrm>
            <a:off x="9856810" y="1722013"/>
            <a:ext cx="164820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Intelligence</a:t>
            </a:r>
          </a:p>
        </p:txBody>
      </p:sp>
      <p:sp>
        <p:nvSpPr>
          <p:cNvPr id="19" name="Google Shape;77;p2">
            <a:extLst>
              <a:ext uri="{FF2B5EF4-FFF2-40B4-BE49-F238E27FC236}">
                <a16:creationId xmlns:a16="http://schemas.microsoft.com/office/drawing/2014/main" id="{1EEB5160-E5F1-4E80-9D2F-F9CBBA0AC212}"/>
              </a:ext>
            </a:extLst>
          </p:cNvPr>
          <p:cNvSpPr txBox="1">
            <a:spLocks noGrp="1"/>
          </p:cNvSpPr>
          <p:nvPr>
            <p:ph type="title"/>
          </p:nvPr>
        </p:nvSpPr>
        <p:spPr>
          <a:xfrm>
            <a:off x="-1" y="213557"/>
            <a:ext cx="243840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lvl="0"/>
            <a:r>
              <a:rPr lang="en-GB" dirty="0" err="1">
                <a:solidFill>
                  <a:schemeClr val="bg1"/>
                </a:solidFill>
              </a:rPr>
              <a:t>Vokabeln</a:t>
            </a:r>
            <a:endParaRPr dirty="0">
              <a:solidFill>
                <a:schemeClr val="bg1"/>
              </a:solidFill>
            </a:endParaRPr>
          </a:p>
        </p:txBody>
      </p:sp>
      <p:sp>
        <p:nvSpPr>
          <p:cNvPr id="20" name="Google Shape;78;p2">
            <a:extLst>
              <a:ext uri="{FF2B5EF4-FFF2-40B4-BE49-F238E27FC236}">
                <a16:creationId xmlns:a16="http://schemas.microsoft.com/office/drawing/2014/main" id="{73E072CE-371E-4A7A-A6D7-278188266CE9}"/>
              </a:ext>
            </a:extLst>
          </p:cNvPr>
          <p:cNvSpPr/>
          <p:nvPr/>
        </p:nvSpPr>
        <p:spPr>
          <a:xfrm>
            <a:off x="10945906" y="103046"/>
            <a:ext cx="1139413"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Auftakt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1" name="Rectangle 20">
            <a:extLst>
              <a:ext uri="{FF2B5EF4-FFF2-40B4-BE49-F238E27FC236}">
                <a16:creationId xmlns:a16="http://schemas.microsoft.com/office/drawing/2014/main" id="{EB7AFA20-CA4B-470F-8062-58BF0DEA30B2}"/>
              </a:ext>
            </a:extLst>
          </p:cNvPr>
          <p:cNvSpPr/>
          <p:nvPr/>
        </p:nvSpPr>
        <p:spPr>
          <a:xfrm>
            <a:off x="9856810" y="2235228"/>
            <a:ext cx="18662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Body</a:t>
            </a:r>
          </a:p>
        </p:txBody>
      </p:sp>
      <p:sp>
        <p:nvSpPr>
          <p:cNvPr id="22" name="Rectangle 21">
            <a:extLst>
              <a:ext uri="{FF2B5EF4-FFF2-40B4-BE49-F238E27FC236}">
                <a16:creationId xmlns:a16="http://schemas.microsoft.com/office/drawing/2014/main" id="{FBBBAE1E-6C19-4FCA-B016-16F7E8458171}"/>
              </a:ext>
            </a:extLst>
          </p:cNvPr>
          <p:cNvSpPr/>
          <p:nvPr/>
        </p:nvSpPr>
        <p:spPr>
          <a:xfrm>
            <a:off x="9876025" y="3749834"/>
            <a:ext cx="8915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Verbs</a:t>
            </a:r>
          </a:p>
        </p:txBody>
      </p:sp>
      <p:sp>
        <p:nvSpPr>
          <p:cNvPr id="23" name="Rectangle 22">
            <a:extLst>
              <a:ext uri="{FF2B5EF4-FFF2-40B4-BE49-F238E27FC236}">
                <a16:creationId xmlns:a16="http://schemas.microsoft.com/office/drawing/2014/main" id="{3034462B-6DA6-498D-A864-D919BCBD0145}"/>
              </a:ext>
            </a:extLst>
          </p:cNvPr>
          <p:cNvSpPr/>
          <p:nvPr/>
        </p:nvSpPr>
        <p:spPr>
          <a:xfrm>
            <a:off x="9882309" y="3220549"/>
            <a:ext cx="9220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Books</a:t>
            </a:r>
          </a:p>
        </p:txBody>
      </p:sp>
      <p:sp>
        <p:nvSpPr>
          <p:cNvPr id="24" name="Rectangle 23">
            <a:extLst>
              <a:ext uri="{FF2B5EF4-FFF2-40B4-BE49-F238E27FC236}">
                <a16:creationId xmlns:a16="http://schemas.microsoft.com/office/drawing/2014/main" id="{A395BD56-E300-4971-BF89-C62052785548}"/>
              </a:ext>
            </a:extLst>
          </p:cNvPr>
          <p:cNvSpPr/>
          <p:nvPr/>
        </p:nvSpPr>
        <p:spPr>
          <a:xfrm>
            <a:off x="9851805" y="2746125"/>
            <a:ext cx="18662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Acceptance</a:t>
            </a:r>
          </a:p>
        </p:txBody>
      </p:sp>
      <p:sp>
        <p:nvSpPr>
          <p:cNvPr id="2" name="TextBox 1">
            <a:extLst>
              <a:ext uri="{FF2B5EF4-FFF2-40B4-BE49-F238E27FC236}">
                <a16:creationId xmlns:a16="http://schemas.microsoft.com/office/drawing/2014/main" id="{CBC6C8B3-87D0-7E28-B583-1D08F4B30F1D}"/>
              </a:ext>
            </a:extLst>
          </p:cNvPr>
          <p:cNvSpPr txBox="1"/>
          <p:nvPr/>
        </p:nvSpPr>
        <p:spPr>
          <a:xfrm>
            <a:off x="2567412" y="126784"/>
            <a:ext cx="8002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Was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passt</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1" i="0" u="sng"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nicht</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zum</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Thema?</a:t>
            </a:r>
            <a:b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b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Wählt</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in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jeder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Zeile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zwei</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Wörter</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aus.</a:t>
            </a:r>
            <a:endPar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endParaRPr>
          </a:p>
        </p:txBody>
      </p:sp>
      <p:sp>
        <p:nvSpPr>
          <p:cNvPr id="3" name="Rectangle 2">
            <a:extLst>
              <a:ext uri="{FF2B5EF4-FFF2-40B4-BE49-F238E27FC236}">
                <a16:creationId xmlns:a16="http://schemas.microsoft.com/office/drawing/2014/main" id="{6122A63E-8040-9E22-AFDA-797595752DAB}"/>
              </a:ext>
            </a:extLst>
          </p:cNvPr>
          <p:cNvSpPr/>
          <p:nvPr/>
        </p:nvSpPr>
        <p:spPr>
          <a:xfrm>
            <a:off x="9876024" y="4205870"/>
            <a:ext cx="14462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Character</a:t>
            </a:r>
          </a:p>
        </p:txBody>
      </p:sp>
      <p:pic>
        <p:nvPicPr>
          <p:cNvPr id="12" name="Picture 11" descr="Icon&#10;&#10;Description automatically generated">
            <a:extLst>
              <a:ext uri="{FF2B5EF4-FFF2-40B4-BE49-F238E27FC236}">
                <a16:creationId xmlns:a16="http://schemas.microsoft.com/office/drawing/2014/main" id="{0BC8833A-5451-4A94-2E4B-330F44315C99}"/>
              </a:ext>
            </a:extLst>
          </p:cNvPr>
          <p:cNvPicPr>
            <a:picLocks noChangeAspect="1"/>
          </p:cNvPicPr>
          <p:nvPr/>
        </p:nvPicPr>
        <p:blipFill>
          <a:blip r:embed="rId4"/>
          <a:stretch>
            <a:fillRect/>
          </a:stretch>
        </p:blipFill>
        <p:spPr>
          <a:xfrm rot="2100383">
            <a:off x="7716449" y="4236072"/>
            <a:ext cx="2555990" cy="2300391"/>
          </a:xfrm>
          <a:prstGeom prst="rect">
            <a:avLst/>
          </a:prstGeom>
        </p:spPr>
      </p:pic>
      <p:pic>
        <p:nvPicPr>
          <p:cNvPr id="14" name="Picture 13" descr="A stack of books&#10;&#10;Description automatically generated with medium confidence">
            <a:extLst>
              <a:ext uri="{FF2B5EF4-FFF2-40B4-BE49-F238E27FC236}">
                <a16:creationId xmlns:a16="http://schemas.microsoft.com/office/drawing/2014/main" id="{D913207C-6651-442C-9656-C305DC6A82EF}"/>
              </a:ext>
            </a:extLst>
          </p:cNvPr>
          <p:cNvPicPr>
            <a:picLocks noChangeAspect="1"/>
          </p:cNvPicPr>
          <p:nvPr/>
        </p:nvPicPr>
        <p:blipFill>
          <a:blip r:embed="rId5"/>
          <a:stretch>
            <a:fillRect/>
          </a:stretch>
        </p:blipFill>
        <p:spPr>
          <a:xfrm>
            <a:off x="5263540" y="5095080"/>
            <a:ext cx="1027771" cy="1005289"/>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2C5B3B94-445E-6D5C-D5FC-391980FEC3BB}"/>
              </a:ext>
            </a:extLst>
          </p:cNvPr>
          <p:cNvPicPr>
            <a:picLocks noChangeAspect="1"/>
          </p:cNvPicPr>
          <p:nvPr/>
        </p:nvPicPr>
        <p:blipFill>
          <a:blip r:embed="rId6"/>
          <a:stretch>
            <a:fillRect/>
          </a:stretch>
        </p:blipFill>
        <p:spPr>
          <a:xfrm>
            <a:off x="1196454" y="4982207"/>
            <a:ext cx="1597345" cy="1362735"/>
          </a:xfrm>
          <a:prstGeom prst="rect">
            <a:avLst/>
          </a:prstGeom>
        </p:spPr>
      </p:pic>
      <p:pic>
        <p:nvPicPr>
          <p:cNvPr id="26" name="Picture 25" descr="A person wearing a garment&#10;&#10;Description automatically generated with low confidence">
            <a:extLst>
              <a:ext uri="{FF2B5EF4-FFF2-40B4-BE49-F238E27FC236}">
                <a16:creationId xmlns:a16="http://schemas.microsoft.com/office/drawing/2014/main" id="{0C6CAA52-050E-24B3-C132-9B6E250F61C4}"/>
              </a:ext>
            </a:extLst>
          </p:cNvPr>
          <p:cNvPicPr>
            <a:picLocks noChangeAspect="1"/>
          </p:cNvPicPr>
          <p:nvPr/>
        </p:nvPicPr>
        <p:blipFill>
          <a:blip r:embed="rId7"/>
          <a:stretch>
            <a:fillRect/>
          </a:stretch>
        </p:blipFill>
        <p:spPr>
          <a:xfrm>
            <a:off x="3198071" y="4720072"/>
            <a:ext cx="1477674" cy="1520437"/>
          </a:xfrm>
          <a:prstGeom prst="rect">
            <a:avLst/>
          </a:prstGeom>
        </p:spPr>
      </p:pic>
      <p:sp>
        <p:nvSpPr>
          <p:cNvPr id="18" name="Oval 17">
            <a:extLst>
              <a:ext uri="{FF2B5EF4-FFF2-40B4-BE49-F238E27FC236}">
                <a16:creationId xmlns:a16="http://schemas.microsoft.com/office/drawing/2014/main" id="{AF9B4A05-5018-1B0F-AE3B-D5C9927CF5D8}"/>
              </a:ext>
            </a:extLst>
          </p:cNvPr>
          <p:cNvSpPr/>
          <p:nvPr/>
        </p:nvSpPr>
        <p:spPr>
          <a:xfrm>
            <a:off x="2047164" y="1631518"/>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28" name="Oval 27">
            <a:extLst>
              <a:ext uri="{FF2B5EF4-FFF2-40B4-BE49-F238E27FC236}">
                <a16:creationId xmlns:a16="http://schemas.microsoft.com/office/drawing/2014/main" id="{BDEA101B-B9AC-64ED-BF59-DE690F8E000A}"/>
              </a:ext>
            </a:extLst>
          </p:cNvPr>
          <p:cNvSpPr/>
          <p:nvPr/>
        </p:nvSpPr>
        <p:spPr>
          <a:xfrm>
            <a:off x="6291311" y="1631518"/>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29" name="Oval 28">
            <a:extLst>
              <a:ext uri="{FF2B5EF4-FFF2-40B4-BE49-F238E27FC236}">
                <a16:creationId xmlns:a16="http://schemas.microsoft.com/office/drawing/2014/main" id="{0C534FDA-47F8-6389-5AFC-9D7A2E314808}"/>
              </a:ext>
            </a:extLst>
          </p:cNvPr>
          <p:cNvSpPr/>
          <p:nvPr/>
        </p:nvSpPr>
        <p:spPr>
          <a:xfrm>
            <a:off x="653197" y="2178227"/>
            <a:ext cx="1161955" cy="3666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0" name="Oval 29">
            <a:extLst>
              <a:ext uri="{FF2B5EF4-FFF2-40B4-BE49-F238E27FC236}">
                <a16:creationId xmlns:a16="http://schemas.microsoft.com/office/drawing/2014/main" id="{2CECB638-0885-DCF0-F237-3992E3C95444}"/>
              </a:ext>
            </a:extLst>
          </p:cNvPr>
          <p:cNvSpPr/>
          <p:nvPr/>
        </p:nvSpPr>
        <p:spPr>
          <a:xfrm>
            <a:off x="3906090" y="2150911"/>
            <a:ext cx="1146810" cy="3666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1" name="Oval 30">
            <a:extLst>
              <a:ext uri="{FF2B5EF4-FFF2-40B4-BE49-F238E27FC236}">
                <a16:creationId xmlns:a16="http://schemas.microsoft.com/office/drawing/2014/main" id="{70E2364E-3436-8B80-1A45-57E2F85E4BD4}"/>
              </a:ext>
            </a:extLst>
          </p:cNvPr>
          <p:cNvSpPr/>
          <p:nvPr/>
        </p:nvSpPr>
        <p:spPr>
          <a:xfrm>
            <a:off x="2185916" y="2674696"/>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2" name="Oval 31">
            <a:extLst>
              <a:ext uri="{FF2B5EF4-FFF2-40B4-BE49-F238E27FC236}">
                <a16:creationId xmlns:a16="http://schemas.microsoft.com/office/drawing/2014/main" id="{DC12EA4F-A357-49B9-167D-4ADD544F978C}"/>
              </a:ext>
            </a:extLst>
          </p:cNvPr>
          <p:cNvSpPr/>
          <p:nvPr/>
        </p:nvSpPr>
        <p:spPr>
          <a:xfrm>
            <a:off x="6257986" y="2661808"/>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3" name="Oval 32">
            <a:extLst>
              <a:ext uri="{FF2B5EF4-FFF2-40B4-BE49-F238E27FC236}">
                <a16:creationId xmlns:a16="http://schemas.microsoft.com/office/drawing/2014/main" id="{6ED4882D-FBA4-90A5-9AFF-143D8E83E431}"/>
              </a:ext>
            </a:extLst>
          </p:cNvPr>
          <p:cNvSpPr/>
          <p:nvPr/>
        </p:nvSpPr>
        <p:spPr>
          <a:xfrm>
            <a:off x="2184492" y="3142410"/>
            <a:ext cx="1554995"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4" name="Oval 33">
            <a:extLst>
              <a:ext uri="{FF2B5EF4-FFF2-40B4-BE49-F238E27FC236}">
                <a16:creationId xmlns:a16="http://schemas.microsoft.com/office/drawing/2014/main" id="{C40DE4D7-7CBA-ADC2-D1BB-EDC9EF2F70B9}"/>
              </a:ext>
            </a:extLst>
          </p:cNvPr>
          <p:cNvSpPr/>
          <p:nvPr/>
        </p:nvSpPr>
        <p:spPr>
          <a:xfrm>
            <a:off x="8361822" y="3170353"/>
            <a:ext cx="1050289" cy="40293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5" name="Oval 34">
            <a:extLst>
              <a:ext uri="{FF2B5EF4-FFF2-40B4-BE49-F238E27FC236}">
                <a16:creationId xmlns:a16="http://schemas.microsoft.com/office/drawing/2014/main" id="{E43B6BF2-FE3A-B70D-706A-F95B0B5C9105}"/>
              </a:ext>
            </a:extLst>
          </p:cNvPr>
          <p:cNvSpPr/>
          <p:nvPr/>
        </p:nvSpPr>
        <p:spPr>
          <a:xfrm>
            <a:off x="4022215" y="3661127"/>
            <a:ext cx="1307060" cy="3645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6" name="Oval 35">
            <a:extLst>
              <a:ext uri="{FF2B5EF4-FFF2-40B4-BE49-F238E27FC236}">
                <a16:creationId xmlns:a16="http://schemas.microsoft.com/office/drawing/2014/main" id="{3A74EF99-C445-DCEF-ED45-C40DD1DE97C0}"/>
              </a:ext>
            </a:extLst>
          </p:cNvPr>
          <p:cNvSpPr/>
          <p:nvPr/>
        </p:nvSpPr>
        <p:spPr>
          <a:xfrm>
            <a:off x="8361823" y="3645390"/>
            <a:ext cx="836976"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7" name="Oval 36">
            <a:extLst>
              <a:ext uri="{FF2B5EF4-FFF2-40B4-BE49-F238E27FC236}">
                <a16:creationId xmlns:a16="http://schemas.microsoft.com/office/drawing/2014/main" id="{2687A7B7-15F4-188D-B75E-84881D279458}"/>
              </a:ext>
            </a:extLst>
          </p:cNvPr>
          <p:cNvSpPr/>
          <p:nvPr/>
        </p:nvSpPr>
        <p:spPr>
          <a:xfrm>
            <a:off x="4022214" y="4152714"/>
            <a:ext cx="653531" cy="46120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4E3-00AF-4E90-02FB-FF022C4BCC3B}"/>
              </a:ext>
            </a:extLst>
          </p:cNvPr>
          <p:cNvSpPr/>
          <p:nvPr/>
        </p:nvSpPr>
        <p:spPr>
          <a:xfrm>
            <a:off x="8372202" y="4177086"/>
            <a:ext cx="1244484"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4" name="Star: 5 Points 3">
            <a:extLst>
              <a:ext uri="{FF2B5EF4-FFF2-40B4-BE49-F238E27FC236}">
                <a16:creationId xmlns:a16="http://schemas.microsoft.com/office/drawing/2014/main" id="{23544493-0204-6DB6-0666-9A5BFF16DEAC}"/>
              </a:ext>
            </a:extLst>
          </p:cNvPr>
          <p:cNvSpPr/>
          <p:nvPr/>
        </p:nvSpPr>
        <p:spPr>
          <a:xfrm>
            <a:off x="11405413" y="3188956"/>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11" name="Star: 5 Points 10">
            <a:extLst>
              <a:ext uri="{FF2B5EF4-FFF2-40B4-BE49-F238E27FC236}">
                <a16:creationId xmlns:a16="http://schemas.microsoft.com/office/drawing/2014/main" id="{8E82B62F-CEC0-C61E-7C81-176A63E61DBC}"/>
              </a:ext>
            </a:extLst>
          </p:cNvPr>
          <p:cNvSpPr/>
          <p:nvPr/>
        </p:nvSpPr>
        <p:spPr>
          <a:xfrm>
            <a:off x="11409216" y="3657167"/>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13" name="Star: 5 Points 12">
            <a:extLst>
              <a:ext uri="{FF2B5EF4-FFF2-40B4-BE49-F238E27FC236}">
                <a16:creationId xmlns:a16="http://schemas.microsoft.com/office/drawing/2014/main" id="{0A0A875A-2718-22F0-8D28-BE92741FB43C}"/>
              </a:ext>
            </a:extLst>
          </p:cNvPr>
          <p:cNvSpPr/>
          <p:nvPr/>
        </p:nvSpPr>
        <p:spPr>
          <a:xfrm>
            <a:off x="11410237" y="4159795"/>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Tree>
    <p:extLst>
      <p:ext uri="{BB962C8B-B14F-4D97-AF65-F5344CB8AC3E}">
        <p14:creationId xmlns:p14="http://schemas.microsoft.com/office/powerpoint/2010/main" val="14569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2F4A5-CF5E-EB58-581F-F6F49FF52D9C}"/>
              </a:ext>
            </a:extLst>
          </p:cNvPr>
          <p:cNvSpPr>
            <a:spLocks noGrp="1"/>
          </p:cNvSpPr>
          <p:nvPr>
            <p:ph type="title"/>
          </p:nvPr>
        </p:nvSpPr>
        <p:spPr>
          <a:xfrm>
            <a:off x="-1" y="213557"/>
            <a:ext cx="2249905" cy="647577"/>
          </a:xfrm>
        </p:spPr>
        <p:txBody>
          <a:bodyPr/>
          <a:lstStyle/>
          <a:p>
            <a:r>
              <a:rPr lang="en-GB" dirty="0" err="1"/>
              <a:t>Phonetik</a:t>
            </a:r>
            <a:endParaRPr lang="en-GB" dirty="0"/>
          </a:p>
        </p:txBody>
      </p:sp>
      <p:sp>
        <p:nvSpPr>
          <p:cNvPr id="3" name="Text Placeholder 2">
            <a:extLst>
              <a:ext uri="{FF2B5EF4-FFF2-40B4-BE49-F238E27FC236}">
                <a16:creationId xmlns:a16="http://schemas.microsoft.com/office/drawing/2014/main" id="{D2D91D98-E8D1-F5F2-1C23-C053A58A8B5C}"/>
              </a:ext>
            </a:extLst>
          </p:cNvPr>
          <p:cNvSpPr>
            <a:spLocks noGrp="1"/>
          </p:cNvSpPr>
          <p:nvPr>
            <p:ph type="body" sz="quarter" idx="10"/>
          </p:nvPr>
        </p:nvSpPr>
        <p:spPr>
          <a:xfrm>
            <a:off x="2367410" y="262077"/>
            <a:ext cx="5406738" cy="647577"/>
          </a:xfrm>
        </p:spPr>
        <p:txBody>
          <a:bodyPr/>
          <a:lstStyle/>
          <a:p>
            <a:r>
              <a:rPr lang="en-GB" dirty="0"/>
              <a:t>Noughts and crosses</a:t>
            </a:r>
          </a:p>
        </p:txBody>
      </p:sp>
      <p:graphicFrame>
        <p:nvGraphicFramePr>
          <p:cNvPr id="5" name="Table 6">
            <a:extLst>
              <a:ext uri="{FF2B5EF4-FFF2-40B4-BE49-F238E27FC236}">
                <a16:creationId xmlns:a16="http://schemas.microsoft.com/office/drawing/2014/main" id="{A683B82D-DC1F-5560-A089-E97D7E7C96E2}"/>
              </a:ext>
            </a:extLst>
          </p:cNvPr>
          <p:cNvGraphicFramePr>
            <a:graphicFrameLocks noGrp="1"/>
          </p:cNvGraphicFramePr>
          <p:nvPr/>
        </p:nvGraphicFramePr>
        <p:xfrm>
          <a:off x="4404639" y="909654"/>
          <a:ext cx="7326150" cy="5164704"/>
        </p:xfrm>
        <a:graphic>
          <a:graphicData uri="http://schemas.openxmlformats.org/drawingml/2006/table">
            <a:tbl>
              <a:tblPr firstRow="1" bandRow="1">
                <a:tableStyleId>{2D5ABB26-0587-4C30-8999-92F81FD0307C}</a:tableStyleId>
              </a:tblPr>
              <a:tblGrid>
                <a:gridCol w="2442050">
                  <a:extLst>
                    <a:ext uri="{9D8B030D-6E8A-4147-A177-3AD203B41FA5}">
                      <a16:colId xmlns:a16="http://schemas.microsoft.com/office/drawing/2014/main" val="4239369747"/>
                    </a:ext>
                  </a:extLst>
                </a:gridCol>
                <a:gridCol w="2442050">
                  <a:extLst>
                    <a:ext uri="{9D8B030D-6E8A-4147-A177-3AD203B41FA5}">
                      <a16:colId xmlns:a16="http://schemas.microsoft.com/office/drawing/2014/main" val="1374629090"/>
                    </a:ext>
                  </a:extLst>
                </a:gridCol>
                <a:gridCol w="2442050">
                  <a:extLst>
                    <a:ext uri="{9D8B030D-6E8A-4147-A177-3AD203B41FA5}">
                      <a16:colId xmlns:a16="http://schemas.microsoft.com/office/drawing/2014/main" val="2479742893"/>
                    </a:ext>
                  </a:extLst>
                </a:gridCol>
              </a:tblGrid>
              <a:tr h="1721568">
                <a:tc>
                  <a:txBody>
                    <a:bodyPr/>
                    <a:lstStyle/>
                    <a:p>
                      <a:endParaRPr lang="en-GB"/>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9570512"/>
                  </a:ext>
                </a:extLst>
              </a:tr>
              <a:tr h="1721568">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441291"/>
                  </a:ext>
                </a:extLst>
              </a:tr>
              <a:tr h="1721568">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08447871"/>
                  </a:ext>
                </a:extLst>
              </a:tr>
            </a:tbl>
          </a:graphicData>
        </a:graphic>
      </p:graphicFrame>
      <p:sp>
        <p:nvSpPr>
          <p:cNvPr id="7" name="TextBox 6">
            <a:extLst>
              <a:ext uri="{FF2B5EF4-FFF2-40B4-BE49-F238E27FC236}">
                <a16:creationId xmlns:a16="http://schemas.microsoft.com/office/drawing/2014/main" id="{9F93849D-F3D2-2783-D3B6-8E77DB63308F}"/>
              </a:ext>
            </a:extLst>
          </p:cNvPr>
          <p:cNvSpPr txBox="1"/>
          <p:nvPr/>
        </p:nvSpPr>
        <p:spPr>
          <a:xfrm>
            <a:off x="4175634" y="3885609"/>
            <a:ext cx="27189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Wissenschaftlerin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E5CEA4E9-405D-C977-D443-F2BAAC62E00D}"/>
              </a:ext>
            </a:extLst>
          </p:cNvPr>
          <p:cNvSpPr txBox="1"/>
          <p:nvPr/>
        </p:nvSpPr>
        <p:spPr>
          <a:xfrm>
            <a:off x="4416806" y="5612693"/>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Entdecker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907B301-603F-49A6-572F-240C00E6634A}"/>
              </a:ext>
            </a:extLst>
          </p:cNvPr>
          <p:cNvSpPr txBox="1"/>
          <p:nvPr/>
        </p:nvSpPr>
        <p:spPr>
          <a:xfrm>
            <a:off x="4362899" y="2130173"/>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Spieler</a:t>
            </a:r>
          </a:p>
        </p:txBody>
      </p:sp>
      <p:sp>
        <p:nvSpPr>
          <p:cNvPr id="10" name="TextBox 9">
            <a:extLst>
              <a:ext uri="{FF2B5EF4-FFF2-40B4-BE49-F238E27FC236}">
                <a16:creationId xmlns:a16="http://schemas.microsoft.com/office/drawing/2014/main" id="{2529FAD8-5911-22B6-8700-2CB9410D945E}"/>
              </a:ext>
            </a:extLst>
          </p:cNvPr>
          <p:cNvSpPr txBox="1"/>
          <p:nvPr/>
        </p:nvSpPr>
        <p:spPr>
          <a:xfrm>
            <a:off x="6906792" y="5640592"/>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A1C0F30E-8D7C-C457-1667-8B89A0F5E8FE}"/>
              </a:ext>
            </a:extLst>
          </p:cNvPr>
          <p:cNvSpPr txBox="1"/>
          <p:nvPr/>
        </p:nvSpPr>
        <p:spPr>
          <a:xfrm>
            <a:off x="9472620" y="5635349"/>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Sprecher</a:t>
            </a:r>
          </a:p>
        </p:txBody>
      </p:sp>
      <p:sp>
        <p:nvSpPr>
          <p:cNvPr id="12" name="TextBox 11">
            <a:extLst>
              <a:ext uri="{FF2B5EF4-FFF2-40B4-BE49-F238E27FC236}">
                <a16:creationId xmlns:a16="http://schemas.microsoft.com/office/drawing/2014/main" id="{C15A385E-9591-B6FA-45B4-351516E5380B}"/>
              </a:ext>
            </a:extLst>
          </p:cNvPr>
          <p:cNvSpPr txBox="1"/>
          <p:nvPr/>
        </p:nvSpPr>
        <p:spPr>
          <a:xfrm>
            <a:off x="9452995" y="3895064"/>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Gewinnerin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9C5363CD-0FAB-AAB5-E60F-BAE5B87FF2E8}"/>
              </a:ext>
            </a:extLst>
          </p:cNvPr>
          <p:cNvSpPr txBox="1"/>
          <p:nvPr/>
        </p:nvSpPr>
        <p:spPr>
          <a:xfrm>
            <a:off x="9396583" y="2164773"/>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Helfer</a:t>
            </a:r>
          </a:p>
        </p:txBody>
      </p:sp>
      <p:sp>
        <p:nvSpPr>
          <p:cNvPr id="15" name="TextBox 14">
            <a:extLst>
              <a:ext uri="{FF2B5EF4-FFF2-40B4-BE49-F238E27FC236}">
                <a16:creationId xmlns:a16="http://schemas.microsoft.com/office/drawing/2014/main" id="{98A29B59-F0E4-6CD2-9F5C-72D16B028070}"/>
              </a:ext>
            </a:extLst>
          </p:cNvPr>
          <p:cNvSpPr txBox="1"/>
          <p:nvPr/>
        </p:nvSpPr>
        <p:spPr>
          <a:xfrm>
            <a:off x="6900611" y="2119325"/>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Übersetzerin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A92ED5AA-C3D3-C6A5-619B-D8C972A557A1}"/>
              </a:ext>
            </a:extLst>
          </p:cNvPr>
          <p:cNvSpPr txBox="1"/>
          <p:nvPr/>
        </p:nvSpPr>
        <p:spPr>
          <a:xfrm>
            <a:off x="6881916" y="3871660"/>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Denkerin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026" name="Picture 2" descr="Free vector graphics of Soccer">
            <a:extLst>
              <a:ext uri="{FF2B5EF4-FFF2-40B4-BE49-F238E27FC236}">
                <a16:creationId xmlns:a16="http://schemas.microsoft.com/office/drawing/2014/main" id="{3F387739-870A-8FC8-A70A-31BFA5944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918" y="1031621"/>
            <a:ext cx="864202" cy="1194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Cartoon">
            <a:extLst>
              <a:ext uri="{FF2B5EF4-FFF2-40B4-BE49-F238E27FC236}">
                <a16:creationId xmlns:a16="http://schemas.microsoft.com/office/drawing/2014/main" id="{BFD7FD1C-8668-4FA6-A68D-2034DF759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444" y="2645555"/>
            <a:ext cx="859587" cy="1273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Silhouette">
            <a:extLst>
              <a:ext uri="{FF2B5EF4-FFF2-40B4-BE49-F238E27FC236}">
                <a16:creationId xmlns:a16="http://schemas.microsoft.com/office/drawing/2014/main" id="{AA508E87-ED2B-1D1F-DBA6-72AC2ABBE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035" y="4476539"/>
            <a:ext cx="748602" cy="1230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illustrations of Translate">
            <a:extLst>
              <a:ext uri="{FF2B5EF4-FFF2-40B4-BE49-F238E27FC236}">
                <a16:creationId xmlns:a16="http://schemas.microsoft.com/office/drawing/2014/main" id="{2F062E64-E5AB-E180-72B8-E03A7195A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4085" y="987854"/>
            <a:ext cx="1271096" cy="11147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illustrations of Hand">
            <a:extLst>
              <a:ext uri="{FF2B5EF4-FFF2-40B4-BE49-F238E27FC236}">
                <a16:creationId xmlns:a16="http://schemas.microsoft.com/office/drawing/2014/main" id="{5BD4DEA4-ECD4-A006-1A8C-55A81DC937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9628" y="589597"/>
            <a:ext cx="2146882" cy="16101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illustrations of Problem solving">
            <a:extLst>
              <a:ext uri="{FF2B5EF4-FFF2-40B4-BE49-F238E27FC236}">
                <a16:creationId xmlns:a16="http://schemas.microsoft.com/office/drawing/2014/main" id="{7819106E-8B2E-0B72-4A94-F0FCC24DCD9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t="19565"/>
          <a:stretch/>
        </p:blipFill>
        <p:spPr bwMode="auto">
          <a:xfrm>
            <a:off x="7168252" y="2743718"/>
            <a:ext cx="1663979" cy="12152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Victory">
            <a:extLst>
              <a:ext uri="{FF2B5EF4-FFF2-40B4-BE49-F238E27FC236}">
                <a16:creationId xmlns:a16="http://schemas.microsoft.com/office/drawing/2014/main" id="{C198E921-88FF-171A-5A6C-FE7A07AD34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0076" y="2679200"/>
            <a:ext cx="1302489" cy="12604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graphics of Myanmar">
            <a:extLst>
              <a:ext uri="{FF2B5EF4-FFF2-40B4-BE49-F238E27FC236}">
                <a16:creationId xmlns:a16="http://schemas.microsoft.com/office/drawing/2014/main" id="{09BDB697-C1B0-27CC-2BBA-DF664224E27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backgroundMark x1="13800" y1="38056" x2="38323" y2="14861"/>
                        <a14:backgroundMark x1="38323" y1="14861" x2="42357" y2="13333"/>
                      </a14:backgroundRemoval>
                    </a14:imgEffect>
                  </a14:imgLayer>
                </a14:imgProps>
              </a:ext>
              <a:ext uri="{28A0092B-C50C-407E-A947-70E740481C1C}">
                <a14:useLocalDpi xmlns:a14="http://schemas.microsoft.com/office/drawing/2010/main" val="0"/>
              </a:ext>
            </a:extLst>
          </a:blip>
          <a:srcRect/>
          <a:stretch>
            <a:fillRect/>
          </a:stretch>
        </p:blipFill>
        <p:spPr bwMode="auto">
          <a:xfrm>
            <a:off x="7097847" y="4078216"/>
            <a:ext cx="2294342" cy="175363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vector graphics of Boy">
            <a:extLst>
              <a:ext uri="{FF2B5EF4-FFF2-40B4-BE49-F238E27FC236}">
                <a16:creationId xmlns:a16="http://schemas.microsoft.com/office/drawing/2014/main" id="{E642E66A-D335-AB8A-BA67-8DD7C596F00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0958"/>
          <a:stretch/>
        </p:blipFill>
        <p:spPr bwMode="auto">
          <a:xfrm>
            <a:off x="10062256" y="4402042"/>
            <a:ext cx="1099769" cy="125389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80C108E3-1999-F4C9-BB59-CE2A20A93FA4}"/>
              </a:ext>
            </a:extLst>
          </p:cNvPr>
          <p:cNvSpPr/>
          <p:nvPr/>
        </p:nvSpPr>
        <p:spPr>
          <a:xfrm>
            <a:off x="10571320" y="181038"/>
            <a:ext cx="1397626" cy="3264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46" name="Picture 22" descr="Free vector graphics of Business">
            <a:extLst>
              <a:ext uri="{FF2B5EF4-FFF2-40B4-BE49-F238E27FC236}">
                <a16:creationId xmlns:a16="http://schemas.microsoft.com/office/drawing/2014/main" id="{F55C6EBA-AAE2-E769-B2B7-B915D01363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11733" y="4260646"/>
            <a:ext cx="1230980" cy="1019914"/>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9E24F352-47D4-E9EC-657B-AE5AACEE66AB}"/>
              </a:ext>
            </a:extLst>
          </p:cNvPr>
          <p:cNvSpPr/>
          <p:nvPr/>
        </p:nvSpPr>
        <p:spPr>
          <a:xfrm>
            <a:off x="188926" y="972914"/>
            <a:ext cx="4121955" cy="314352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Remember!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the end of a word is unstressed and sounds like the English ‘uh’.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in female people nouns is consonantal and is rolled at the back of the throat.  </a:t>
            </a:r>
          </a:p>
        </p:txBody>
      </p:sp>
      <p:sp>
        <p:nvSpPr>
          <p:cNvPr id="24" name="Rectangle: Rounded Corners 23">
            <a:hlinkClick r:id="" action="ppaction://noaction">
              <a:snd r:embed="rId15" name="10.1.1.7 L2 slide 2 1.wav"/>
            </a:hlinkClick>
            <a:extLst>
              <a:ext uri="{FF2B5EF4-FFF2-40B4-BE49-F238E27FC236}">
                <a16:creationId xmlns:a16="http://schemas.microsoft.com/office/drawing/2014/main" id="{EF512346-4AE1-51D2-DC9E-682DC9C5A6B9}"/>
              </a:ext>
            </a:extLst>
          </p:cNvPr>
          <p:cNvSpPr/>
          <p:nvPr/>
        </p:nvSpPr>
        <p:spPr>
          <a:xfrm>
            <a:off x="1229588" y="5342132"/>
            <a:ext cx="2112645" cy="4265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Verdien</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er</a:t>
            </a: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Rectangle: Rounded Corners 24">
            <a:hlinkClick r:id="" action="ppaction://noaction">
              <a:snd r:embed="rId16" name="10.1.1.7 L2 slide 2 2.wav"/>
            </a:hlinkClick>
            <a:extLst>
              <a:ext uri="{FF2B5EF4-FFF2-40B4-BE49-F238E27FC236}">
                <a16:creationId xmlns:a16="http://schemas.microsoft.com/office/drawing/2014/main" id="{59B322D3-9046-6E8B-77AF-981466F78D78}"/>
              </a:ext>
            </a:extLst>
          </p:cNvPr>
          <p:cNvSpPr/>
          <p:nvPr/>
        </p:nvSpPr>
        <p:spPr>
          <a:xfrm>
            <a:off x="1214802" y="5830264"/>
            <a:ext cx="2112645" cy="4265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Verdiene</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6262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DD75B-B8EA-B2D4-6632-7EBB9F094820}"/>
              </a:ext>
            </a:extLst>
          </p:cNvPr>
          <p:cNvSpPr>
            <a:spLocks noGrp="1"/>
          </p:cNvSpPr>
          <p:nvPr>
            <p:ph type="title"/>
          </p:nvPr>
        </p:nvSpPr>
        <p:spPr>
          <a:xfrm>
            <a:off x="0" y="213557"/>
            <a:ext cx="3094074" cy="647577"/>
          </a:xfrm>
        </p:spPr>
        <p:txBody>
          <a:bodyPr/>
          <a:lstStyle/>
          <a:p>
            <a:r>
              <a:rPr lang="en-GB" dirty="0" err="1"/>
              <a:t>Astronauten</a:t>
            </a:r>
            <a:endParaRPr lang="en-GB" dirty="0"/>
          </a:p>
        </p:txBody>
      </p:sp>
      <p:sp>
        <p:nvSpPr>
          <p:cNvPr id="3" name="Text Placeholder 2">
            <a:extLst>
              <a:ext uri="{FF2B5EF4-FFF2-40B4-BE49-F238E27FC236}">
                <a16:creationId xmlns:a16="http://schemas.microsoft.com/office/drawing/2014/main" id="{95598BA8-B24A-01C3-D2A4-31F5FFA31F94}"/>
              </a:ext>
            </a:extLst>
          </p:cNvPr>
          <p:cNvSpPr>
            <a:spLocks noGrp="1"/>
          </p:cNvSpPr>
          <p:nvPr>
            <p:ph type="body" sz="quarter" idx="10"/>
          </p:nvPr>
        </p:nvSpPr>
        <p:spPr>
          <a:xfrm>
            <a:off x="3204096" y="241955"/>
            <a:ext cx="6634844" cy="647577"/>
          </a:xfrm>
        </p:spPr>
        <p:txBody>
          <a:bodyPr>
            <a:normAutofit fontScale="92500" lnSpcReduction="10000"/>
          </a:bodyPr>
          <a:lstStyle/>
          <a:p>
            <a:r>
              <a:rPr lang="en-GB" dirty="0"/>
              <a:t>Lots of people are involved in a rocket launch. Who are all these people?</a:t>
            </a:r>
          </a:p>
        </p:txBody>
      </p:sp>
      <p:pic>
        <p:nvPicPr>
          <p:cNvPr id="1026" name="Picture 2" descr="Free photos of Rocket launch">
            <a:extLst>
              <a:ext uri="{FF2B5EF4-FFF2-40B4-BE49-F238E27FC236}">
                <a16:creationId xmlns:a16="http://schemas.microsoft.com/office/drawing/2014/main" id="{DCF5EE2F-6640-D824-5561-06FBC5D16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3141284"/>
            <a:ext cx="4543994" cy="30293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door, ceiling, display&#10;&#10;Description automatically generated">
            <a:extLst>
              <a:ext uri="{FF2B5EF4-FFF2-40B4-BE49-F238E27FC236}">
                <a16:creationId xmlns:a16="http://schemas.microsoft.com/office/drawing/2014/main" id="{F10B12C6-F0E7-B30A-575E-6997B426253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74945" y="3203082"/>
            <a:ext cx="4375691" cy="2905732"/>
          </a:xfrm>
          <a:prstGeom prst="rect">
            <a:avLst/>
          </a:prstGeom>
        </p:spPr>
      </p:pic>
      <p:pic>
        <p:nvPicPr>
          <p:cNvPr id="1028" name="Picture 4">
            <a:extLst>
              <a:ext uri="{FF2B5EF4-FFF2-40B4-BE49-F238E27FC236}">
                <a16:creationId xmlns:a16="http://schemas.microsoft.com/office/drawing/2014/main" id="{B9C3A60E-EF5C-17A5-C89F-5E3FF3446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9458" y="1159179"/>
            <a:ext cx="4661456" cy="31046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F08E002-5381-B52A-6F4F-5FA2C4D370FB}"/>
              </a:ext>
            </a:extLst>
          </p:cNvPr>
          <p:cNvSpPr/>
          <p:nvPr/>
        </p:nvSpPr>
        <p:spPr>
          <a:xfrm>
            <a:off x="2307841" y="1083600"/>
            <a:ext cx="1993104"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entdecken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EC7F57E1-EDFA-8111-9B48-4AB13F1053AF}"/>
              </a:ext>
            </a:extLst>
          </p:cNvPr>
          <p:cNvSpPr/>
          <p:nvPr/>
        </p:nvSpPr>
        <p:spPr>
          <a:xfrm>
            <a:off x="7274319" y="666839"/>
            <a:ext cx="1484438"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denken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C0CDC46E-751B-1F3A-8EC9-7851565601EB}"/>
              </a:ext>
            </a:extLst>
          </p:cNvPr>
          <p:cNvSpPr/>
          <p:nvPr/>
        </p:nvSpPr>
        <p:spPr>
          <a:xfrm>
            <a:off x="3689771" y="5347902"/>
            <a:ext cx="2210415" cy="4466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beobachten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04E548CD-E762-4617-644C-4509D7F5EC37}"/>
              </a:ext>
            </a:extLst>
          </p:cNvPr>
          <p:cNvSpPr/>
          <p:nvPr/>
        </p:nvSpPr>
        <p:spPr>
          <a:xfrm>
            <a:off x="7488695" y="4540519"/>
            <a:ext cx="1484438"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662EB76A-28AD-8B9A-2DB6-3457888EA806}"/>
              </a:ext>
            </a:extLst>
          </p:cNvPr>
          <p:cNvSpPr/>
          <p:nvPr/>
        </p:nvSpPr>
        <p:spPr>
          <a:xfrm>
            <a:off x="9643732" y="2985566"/>
            <a:ext cx="2084438" cy="4917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unterstützen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C856C29B-2263-3A71-24D9-1FBD441D5C81}"/>
              </a:ext>
            </a:extLst>
          </p:cNvPr>
          <p:cNvSpPr/>
          <p:nvPr/>
        </p:nvSpPr>
        <p:spPr>
          <a:xfrm>
            <a:off x="4917056" y="3141284"/>
            <a:ext cx="1838491" cy="3887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entwickeln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6E9FCCBD-4C8D-0F26-495F-FAC96720CA88}"/>
              </a:ext>
            </a:extLst>
          </p:cNvPr>
          <p:cNvSpPr/>
          <p:nvPr/>
        </p:nvSpPr>
        <p:spPr>
          <a:xfrm>
            <a:off x="10467597" y="5091800"/>
            <a:ext cx="1484438"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helfen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9421A60B-98D3-F291-68FE-1695160E7FCF}"/>
              </a:ext>
            </a:extLst>
          </p:cNvPr>
          <p:cNvSpPr/>
          <p:nvPr/>
        </p:nvSpPr>
        <p:spPr>
          <a:xfrm>
            <a:off x="2307842" y="1508902"/>
            <a:ext cx="1993104"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Entdecker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E439E62E-8622-D6AB-B42F-5200EB8102A4}"/>
              </a:ext>
            </a:extLst>
          </p:cNvPr>
          <p:cNvSpPr/>
          <p:nvPr/>
        </p:nvSpPr>
        <p:spPr>
          <a:xfrm>
            <a:off x="3689770" y="5783743"/>
            <a:ext cx="2210415" cy="44660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Beobachter</a:t>
            </a:r>
          </a:p>
        </p:txBody>
      </p:sp>
      <p:sp>
        <p:nvSpPr>
          <p:cNvPr id="19" name="Rectangle: Rounded Corners 18">
            <a:extLst>
              <a:ext uri="{FF2B5EF4-FFF2-40B4-BE49-F238E27FC236}">
                <a16:creationId xmlns:a16="http://schemas.microsoft.com/office/drawing/2014/main" id="{AB0EAC8E-9775-21AA-5411-040D8FAC1756}"/>
              </a:ext>
            </a:extLst>
          </p:cNvPr>
          <p:cNvSpPr/>
          <p:nvPr/>
        </p:nvSpPr>
        <p:spPr>
          <a:xfrm>
            <a:off x="4917056" y="3508169"/>
            <a:ext cx="1838491" cy="3887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Entwickler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2627C6AA-5684-BE48-35BB-9C91DE004C5F}"/>
              </a:ext>
            </a:extLst>
          </p:cNvPr>
          <p:cNvSpPr/>
          <p:nvPr/>
        </p:nvSpPr>
        <p:spPr>
          <a:xfrm>
            <a:off x="7274319" y="1083600"/>
            <a:ext cx="1484438"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Denker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470A318F-5E65-9975-FCA3-EFBC06354FCB}"/>
              </a:ext>
            </a:extLst>
          </p:cNvPr>
          <p:cNvSpPr/>
          <p:nvPr/>
        </p:nvSpPr>
        <p:spPr>
          <a:xfrm>
            <a:off x="9643731" y="3443522"/>
            <a:ext cx="2084438" cy="4917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Unterstützer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148499E5-D1A9-93E5-134D-FDC45902BB2B}"/>
              </a:ext>
            </a:extLst>
          </p:cNvPr>
          <p:cNvSpPr/>
          <p:nvPr/>
        </p:nvSpPr>
        <p:spPr>
          <a:xfrm>
            <a:off x="7488695" y="4929920"/>
            <a:ext cx="1484438"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Arbeiter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271E578C-742C-1C5D-E35E-AFF1F00D70CF}"/>
              </a:ext>
            </a:extLst>
          </p:cNvPr>
          <p:cNvSpPr/>
          <p:nvPr/>
        </p:nvSpPr>
        <p:spPr>
          <a:xfrm>
            <a:off x="10467597" y="5500642"/>
            <a:ext cx="1484438"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Helfer</a:t>
            </a:r>
          </a:p>
        </p:txBody>
      </p:sp>
      <p:sp>
        <p:nvSpPr>
          <p:cNvPr id="24" name="Speech Bubble: Rectangle with Corners Rounded 23">
            <a:extLst>
              <a:ext uri="{FF2B5EF4-FFF2-40B4-BE49-F238E27FC236}">
                <a16:creationId xmlns:a16="http://schemas.microsoft.com/office/drawing/2014/main" id="{AA99C9F5-AF7B-E03E-B4E6-AE7E3F4A63DA}"/>
              </a:ext>
            </a:extLst>
          </p:cNvPr>
          <p:cNvSpPr/>
          <p:nvPr/>
        </p:nvSpPr>
        <p:spPr>
          <a:xfrm>
            <a:off x="9072081" y="749186"/>
            <a:ext cx="2682067" cy="2053510"/>
          </a:xfrm>
          <a:prstGeom prst="wedgeRoundRectCallout">
            <a:avLst>
              <a:gd name="adj1" fmla="val -65529"/>
              <a:gd name="adj2" fmla="val 1660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As you know, we can change verbs to male person nouns by adding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er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to a verb stem.</a:t>
            </a:r>
          </a:p>
        </p:txBody>
      </p:sp>
      <p:sp>
        <p:nvSpPr>
          <p:cNvPr id="25" name="Rectangle: Rounded Corners 24">
            <a:extLst>
              <a:ext uri="{FF2B5EF4-FFF2-40B4-BE49-F238E27FC236}">
                <a16:creationId xmlns:a16="http://schemas.microsoft.com/office/drawing/2014/main" id="{87DC8646-1D54-AB63-B76E-FAB269E05CB2}"/>
              </a:ext>
            </a:extLst>
          </p:cNvPr>
          <p:cNvSpPr/>
          <p:nvPr/>
        </p:nvSpPr>
        <p:spPr>
          <a:xfrm>
            <a:off x="10467597" y="108360"/>
            <a:ext cx="1484438" cy="3128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Tree>
    <p:extLst>
      <p:ext uri="{BB962C8B-B14F-4D97-AF65-F5344CB8AC3E}">
        <p14:creationId xmlns:p14="http://schemas.microsoft.com/office/powerpoint/2010/main" val="283060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0" y="213557"/>
            <a:ext cx="3816854" cy="647577"/>
          </a:xfrm>
        </p:spPr>
        <p:txBody>
          <a:bodyPr/>
          <a:lstStyle/>
          <a:p>
            <a:r>
              <a:rPr lang="en-GB" dirty="0"/>
              <a:t>Matthias Maurer</a:t>
            </a:r>
          </a:p>
        </p:txBody>
      </p:sp>
      <p:sp>
        <p:nvSpPr>
          <p:cNvPr id="3" name="TextBox 2">
            <a:extLst>
              <a:ext uri="{FF2B5EF4-FFF2-40B4-BE49-F238E27FC236}">
                <a16:creationId xmlns:a16="http://schemas.microsoft.com/office/drawing/2014/main" id="{7B6FBB6B-4EC8-2BCB-472E-C2E2E34FFDA6}"/>
              </a:ext>
            </a:extLst>
          </p:cNvPr>
          <p:cNvSpPr txBox="1"/>
          <p:nvPr/>
        </p:nvSpPr>
        <p:spPr>
          <a:xfrm>
            <a:off x="159585" y="1002852"/>
            <a:ext cx="118728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As you know, to form a yes/ no question in the perfect tense, we swap the subject and the verb. </a:t>
            </a:r>
          </a:p>
        </p:txBody>
      </p:sp>
      <p:sp>
        <p:nvSpPr>
          <p:cNvPr id="6" name="Rectangle: Rounded Corners 5">
            <a:extLst>
              <a:ext uri="{FF2B5EF4-FFF2-40B4-BE49-F238E27FC236}">
                <a16:creationId xmlns:a16="http://schemas.microsoft.com/office/drawing/2014/main" id="{BB4CE0AE-E5B2-D97D-9508-927C3332F198}"/>
              </a:ext>
            </a:extLst>
          </p:cNvPr>
          <p:cNvSpPr/>
          <p:nvPr/>
        </p:nvSpPr>
        <p:spPr>
          <a:xfrm>
            <a:off x="10503568" y="144210"/>
            <a:ext cx="1490894" cy="312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8" name="TextBox 7">
            <a:extLst>
              <a:ext uri="{FF2B5EF4-FFF2-40B4-BE49-F238E27FC236}">
                <a16:creationId xmlns:a16="http://schemas.microsoft.com/office/drawing/2014/main" id="{994E475F-3475-DC12-CFA7-B5A311E484D4}"/>
              </a:ext>
            </a:extLst>
          </p:cNvPr>
          <p:cNvSpPr txBox="1"/>
          <p:nvPr/>
        </p:nvSpPr>
        <p:spPr>
          <a:xfrm>
            <a:off x="159585" y="2702913"/>
            <a:ext cx="80940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Matthias Maurer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hat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als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Astronaut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gearbeitet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p>
        </p:txBody>
      </p:sp>
      <p:pic>
        <p:nvPicPr>
          <p:cNvPr id="2050" name="Picture 2">
            <a:extLst>
              <a:ext uri="{FF2B5EF4-FFF2-40B4-BE49-F238E27FC236}">
                <a16:creationId xmlns:a16="http://schemas.microsoft.com/office/drawing/2014/main" id="{8B8161A7-F38C-4E84-04F8-972265A56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474" y="1708485"/>
            <a:ext cx="2253114" cy="28163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C399C325-B902-F335-99EB-A9F088A84C24}"/>
              </a:ext>
            </a:extLst>
          </p:cNvPr>
          <p:cNvSpPr/>
          <p:nvPr/>
        </p:nvSpPr>
        <p:spPr>
          <a:xfrm>
            <a:off x="159584" y="3296653"/>
            <a:ext cx="7203741" cy="5293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Hat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Matthias Maurer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als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Astronaut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gearbeitet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BC155EE3-1DB2-C47B-9918-C6C8FC795532}"/>
              </a:ext>
            </a:extLst>
          </p:cNvPr>
          <p:cNvSpPr txBox="1"/>
          <p:nvPr/>
        </p:nvSpPr>
        <p:spPr>
          <a:xfrm>
            <a:off x="159585" y="1975567"/>
            <a:ext cx="80940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Turn these statements to questions:</a:t>
            </a:r>
          </a:p>
        </p:txBody>
      </p:sp>
      <p:sp>
        <p:nvSpPr>
          <p:cNvPr id="11" name="TextBox 10">
            <a:extLst>
              <a:ext uri="{FF2B5EF4-FFF2-40B4-BE49-F238E27FC236}">
                <a16:creationId xmlns:a16="http://schemas.microsoft.com/office/drawing/2014/main" id="{7D47B73E-E769-B45D-1393-1998BC97106A}"/>
              </a:ext>
            </a:extLst>
          </p:cNvPr>
          <p:cNvSpPr txBox="1"/>
          <p:nvPr/>
        </p:nvSpPr>
        <p:spPr>
          <a:xfrm>
            <a:off x="159585" y="4165717"/>
            <a:ext cx="80940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Matthias Maurer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ins All*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gefahren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12" name="Rectangle: Rounded Corners 11">
            <a:extLst>
              <a:ext uri="{FF2B5EF4-FFF2-40B4-BE49-F238E27FC236}">
                <a16:creationId xmlns:a16="http://schemas.microsoft.com/office/drawing/2014/main" id="{E43D80CA-B3E3-E232-BC04-BEC8CADAADAA}"/>
              </a:ext>
            </a:extLst>
          </p:cNvPr>
          <p:cNvSpPr/>
          <p:nvPr/>
        </p:nvSpPr>
        <p:spPr>
          <a:xfrm>
            <a:off x="159585" y="4759457"/>
            <a:ext cx="5747920" cy="5293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Matthias Maurer ins All*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gefahren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p>
        </p:txBody>
      </p:sp>
      <p:sp>
        <p:nvSpPr>
          <p:cNvPr id="7" name="Rectangle: Rounded Corners 6">
            <a:extLst>
              <a:ext uri="{FF2B5EF4-FFF2-40B4-BE49-F238E27FC236}">
                <a16:creationId xmlns:a16="http://schemas.microsoft.com/office/drawing/2014/main" id="{6801C334-6065-FBF0-20E8-0F8CB952B5E8}"/>
              </a:ext>
            </a:extLst>
          </p:cNvPr>
          <p:cNvSpPr/>
          <p:nvPr/>
        </p:nvSpPr>
        <p:spPr>
          <a:xfrm>
            <a:off x="8061158" y="144210"/>
            <a:ext cx="2302042" cy="3972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space</a:t>
            </a:r>
          </a:p>
        </p:txBody>
      </p:sp>
    </p:spTree>
    <p:extLst>
      <p:ext uri="{BB962C8B-B14F-4D97-AF65-F5344CB8AC3E}">
        <p14:creationId xmlns:p14="http://schemas.microsoft.com/office/powerpoint/2010/main" val="14600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Paper">
            <a:extLst>
              <a:ext uri="{FF2B5EF4-FFF2-40B4-BE49-F238E27FC236}">
                <a16:creationId xmlns:a16="http://schemas.microsoft.com/office/drawing/2014/main" id="{AF7661BE-F695-947D-4FC3-351136F6045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a:off x="8138496" y="4256274"/>
            <a:ext cx="3797749" cy="19017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0" y="213557"/>
            <a:ext cx="3816854" cy="647577"/>
          </a:xfrm>
        </p:spPr>
        <p:txBody>
          <a:bodyPr/>
          <a:lstStyle/>
          <a:p>
            <a:r>
              <a:rPr lang="en-GB" dirty="0"/>
              <a:t>Matthias Maurer</a:t>
            </a:r>
          </a:p>
        </p:txBody>
      </p:sp>
      <p:sp>
        <p:nvSpPr>
          <p:cNvPr id="3" name="TextBox 2">
            <a:extLst>
              <a:ext uri="{FF2B5EF4-FFF2-40B4-BE49-F238E27FC236}">
                <a16:creationId xmlns:a16="http://schemas.microsoft.com/office/drawing/2014/main" id="{7B6FBB6B-4EC8-2BCB-472E-C2E2E34FFDA6}"/>
              </a:ext>
            </a:extLst>
          </p:cNvPr>
          <p:cNvSpPr txBox="1"/>
          <p:nvPr/>
        </p:nvSpPr>
        <p:spPr>
          <a:xfrm>
            <a:off x="121632" y="846442"/>
            <a:ext cx="102879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Mia hat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sich</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Matthias Maurer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gemacht</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br>
              <a:rPr kumimoji="0" lang="en-GB" sz="2200" b="0" i="0" u="none" strike="noStrike" kern="1200" cap="none" spc="0" normalizeH="0" baseline="0" noProof="0" dirty="0">
                <a:ln>
                  <a:noFill/>
                </a:ln>
                <a:solidFill>
                  <a:srgbClr val="525050"/>
                </a:solidFill>
                <a:effectLst/>
                <a:uLnTx/>
                <a:uFillTx/>
                <a:latin typeface="Century Gothic"/>
                <a:ea typeface="+mn-ea"/>
                <a:cs typeface="+mn-cs"/>
              </a:rPr>
            </a:br>
            <a:r>
              <a:rPr kumimoji="0" lang="en-GB" sz="2200" b="0" i="0" u="none" strike="noStrike" kern="1200" cap="none" spc="0" normalizeH="0" baseline="0" noProof="0" dirty="0">
                <a:ln>
                  <a:noFill/>
                </a:ln>
                <a:solidFill>
                  <a:srgbClr val="525050"/>
                </a:solidFill>
                <a:effectLst/>
                <a:uLnTx/>
                <a:uFillTx/>
                <a:latin typeface="Century Gothic"/>
                <a:ea typeface="+mn-ea"/>
                <a:cs typeface="+mn-cs"/>
              </a:rPr>
              <a:t>Matthias Maurer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deutscher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Astronaut. </a:t>
            </a:r>
          </a:p>
        </p:txBody>
      </p:sp>
      <p:pic>
        <p:nvPicPr>
          <p:cNvPr id="41" name="Picture 2" descr="Free illustrations of Paper">
            <a:extLst>
              <a:ext uri="{FF2B5EF4-FFF2-40B4-BE49-F238E27FC236}">
                <a16:creationId xmlns:a16="http://schemas.microsoft.com/office/drawing/2014/main" id="{D0CE9C21-4EB1-A03B-33B9-A2FBA44B700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2268"/>
          <a:stretch/>
        </p:blipFill>
        <p:spPr bwMode="auto">
          <a:xfrm>
            <a:off x="644278" y="3548651"/>
            <a:ext cx="3324295" cy="12989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illustrations of Paper">
            <a:extLst>
              <a:ext uri="{FF2B5EF4-FFF2-40B4-BE49-F238E27FC236}">
                <a16:creationId xmlns:a16="http://schemas.microsoft.com/office/drawing/2014/main" id="{D5E6A166-8D15-6785-DFD7-28A7B9E20AEE}"/>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105"/>
          <a:stretch/>
        </p:blipFill>
        <p:spPr bwMode="auto">
          <a:xfrm rot="394805">
            <a:off x="4061794" y="2138906"/>
            <a:ext cx="3084090" cy="12431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illustrations of Paper">
            <a:extLst>
              <a:ext uri="{FF2B5EF4-FFF2-40B4-BE49-F238E27FC236}">
                <a16:creationId xmlns:a16="http://schemas.microsoft.com/office/drawing/2014/main" id="{89363B8D-B293-5E97-501B-1E9EC8294F6D}"/>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117" t="822" r="2117" b="73332"/>
          <a:stretch/>
        </p:blipFill>
        <p:spPr bwMode="auto">
          <a:xfrm rot="21058945">
            <a:off x="3903867" y="3674349"/>
            <a:ext cx="3797749" cy="13830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illustrations of Paper">
            <a:extLst>
              <a:ext uri="{FF2B5EF4-FFF2-40B4-BE49-F238E27FC236}">
                <a16:creationId xmlns:a16="http://schemas.microsoft.com/office/drawing/2014/main" id="{5EBA298A-F500-5C05-8022-BD9EBC174EFF}"/>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rot="445512">
            <a:off x="7977863" y="2284379"/>
            <a:ext cx="3797749" cy="190172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945D5EC-6860-0BCC-4E3B-0438DBE2A23F}"/>
              </a:ext>
            </a:extLst>
          </p:cNvPr>
          <p:cNvSpPr txBox="1"/>
          <p:nvPr/>
        </p:nvSpPr>
        <p:spPr>
          <a:xfrm>
            <a:off x="824279" y="3879184"/>
            <a:ext cx="28525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Erde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klein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ausgesehen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D6806C1-E629-D16C-5B80-58C192DD071E}"/>
              </a:ext>
            </a:extLst>
          </p:cNvPr>
          <p:cNvSpPr txBox="1"/>
          <p:nvPr/>
        </p:nvSpPr>
        <p:spPr>
          <a:xfrm>
            <a:off x="8455193" y="4693119"/>
            <a:ext cx="32747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Buch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Erfahrungen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geschreiben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6BB703B3-FA7F-C97B-E0D6-9ED95E4AE316}"/>
              </a:ext>
            </a:extLst>
          </p:cNvPr>
          <p:cNvSpPr txBox="1"/>
          <p:nvPr/>
        </p:nvSpPr>
        <p:spPr>
          <a:xfrm rot="382107">
            <a:off x="8299742" y="2684006"/>
            <a:ext cx="32980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mehr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Astronomie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gelernt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358C1B7A-1B48-DEC2-2549-662A49BD5CA3}"/>
              </a:ext>
            </a:extLst>
          </p:cNvPr>
          <p:cNvSpPr txBox="1"/>
          <p:nvPr/>
        </p:nvSpPr>
        <p:spPr>
          <a:xfrm rot="21057248">
            <a:off x="4366615" y="4047251"/>
            <a:ext cx="32362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Ergebnisse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bekommen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A7AE5964-C360-8045-345E-DEA21C32812C}"/>
              </a:ext>
            </a:extLst>
          </p:cNvPr>
          <p:cNvSpPr txBox="1"/>
          <p:nvPr/>
        </p:nvSpPr>
        <p:spPr>
          <a:xfrm rot="395624">
            <a:off x="4430320" y="2548878"/>
            <a:ext cx="3430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Preise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gewonnen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5" name="Picture 2" descr="Free illustrations of Paper">
            <a:extLst>
              <a:ext uri="{FF2B5EF4-FFF2-40B4-BE49-F238E27FC236}">
                <a16:creationId xmlns:a16="http://schemas.microsoft.com/office/drawing/2014/main" id="{73A17F42-475F-230C-FA4F-6F86E6FBA1E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326"/>
          <a:stretch/>
        </p:blipFill>
        <p:spPr bwMode="auto">
          <a:xfrm>
            <a:off x="4043176" y="5127491"/>
            <a:ext cx="3115507" cy="107888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D00680C-8F87-1899-A143-A64781FCE272}"/>
              </a:ext>
            </a:extLst>
          </p:cNvPr>
          <p:cNvSpPr txBox="1"/>
          <p:nvPr/>
        </p:nvSpPr>
        <p:spPr>
          <a:xfrm>
            <a:off x="4436126" y="5400733"/>
            <a:ext cx="23978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berühmt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geworden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6" name="Picture 2" descr="Free illustrations of Paper">
            <a:extLst>
              <a:ext uri="{FF2B5EF4-FFF2-40B4-BE49-F238E27FC236}">
                <a16:creationId xmlns:a16="http://schemas.microsoft.com/office/drawing/2014/main" id="{0B4E6F01-710C-6993-4C49-7A35E4FCAB0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21229150">
            <a:off x="656000" y="2205816"/>
            <a:ext cx="2354183" cy="110477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D395EFE-6DED-D877-53D2-A0E48EE44310}"/>
              </a:ext>
            </a:extLst>
          </p:cNvPr>
          <p:cNvSpPr txBox="1"/>
          <p:nvPr/>
        </p:nvSpPr>
        <p:spPr>
          <a:xfrm rot="21240914">
            <a:off x="880903" y="2435096"/>
            <a:ext cx="29220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hat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Fotos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gemacht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7" name="Picture 2" descr="Free illustrations of Paper">
            <a:extLst>
              <a:ext uri="{FF2B5EF4-FFF2-40B4-BE49-F238E27FC236}">
                <a16:creationId xmlns:a16="http://schemas.microsoft.com/office/drawing/2014/main" id="{F87A7F5D-DA1F-EDC1-1F0D-C460A95C4D9C}"/>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434757">
            <a:off x="157977" y="4992774"/>
            <a:ext cx="3797749" cy="110477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5C2CEF3-1EEC-9AD6-FD78-B53BD51E8037}"/>
              </a:ext>
            </a:extLst>
          </p:cNvPr>
          <p:cNvSpPr txBox="1"/>
          <p:nvPr/>
        </p:nvSpPr>
        <p:spPr>
          <a:xfrm rot="411306">
            <a:off x="261504" y="5294171"/>
            <a:ext cx="4229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hat an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Familie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geschrieben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8" name="Picture 47" descr="A person in a garment&#10;&#10;Description automatically generated with low confidence">
            <a:extLst>
              <a:ext uri="{FF2B5EF4-FFF2-40B4-BE49-F238E27FC236}">
                <a16:creationId xmlns:a16="http://schemas.microsoft.com/office/drawing/2014/main" id="{4445F29A-116A-F688-D68D-833FE5E71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0" b="5492"/>
          <a:stretch/>
        </p:blipFill>
        <p:spPr>
          <a:xfrm>
            <a:off x="10994922" y="637136"/>
            <a:ext cx="1002432" cy="1408469"/>
          </a:xfrm>
          <a:prstGeom prst="rect">
            <a:avLst/>
          </a:prstGeom>
        </p:spPr>
      </p:pic>
      <p:sp>
        <p:nvSpPr>
          <p:cNvPr id="50" name="TextBox 49">
            <a:extLst>
              <a:ext uri="{FF2B5EF4-FFF2-40B4-BE49-F238E27FC236}">
                <a16:creationId xmlns:a16="http://schemas.microsoft.com/office/drawing/2014/main" id="{7DBC3AC1-07CA-C980-4D27-4B710F9241C2}"/>
              </a:ext>
            </a:extLst>
          </p:cNvPr>
          <p:cNvSpPr txBox="1"/>
          <p:nvPr/>
        </p:nvSpPr>
        <p:spPr>
          <a:xfrm>
            <a:off x="121632" y="1548016"/>
            <a:ext cx="116499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Leider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hat Einstein die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gefressen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Sind das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Sätze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Fragen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a:t>
            </a:r>
          </a:p>
        </p:txBody>
      </p:sp>
      <p:pic>
        <p:nvPicPr>
          <p:cNvPr id="51" name="Picture 50">
            <a:extLst>
              <a:ext uri="{FF2B5EF4-FFF2-40B4-BE49-F238E27FC236}">
                <a16:creationId xmlns:a16="http://schemas.microsoft.com/office/drawing/2014/main" id="{457A6638-08DC-7254-6071-756DC55B45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2260" y="678403"/>
            <a:ext cx="1022683" cy="1299219"/>
          </a:xfrm>
          <a:prstGeom prst="rect">
            <a:avLst/>
          </a:prstGeom>
        </p:spPr>
      </p:pic>
      <p:sp>
        <p:nvSpPr>
          <p:cNvPr id="52" name="TextBox 51">
            <a:extLst>
              <a:ext uri="{FF2B5EF4-FFF2-40B4-BE49-F238E27FC236}">
                <a16:creationId xmlns:a16="http://schemas.microsoft.com/office/drawing/2014/main" id="{47F332C2-60FE-DE66-E53A-882CFED6D930}"/>
              </a:ext>
            </a:extLst>
          </p:cNvPr>
          <p:cNvSpPr txBox="1"/>
          <p:nvPr/>
        </p:nvSpPr>
        <p:spPr>
          <a:xfrm>
            <a:off x="2779176" y="4234462"/>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4" name="TextBox 53">
            <a:extLst>
              <a:ext uri="{FF2B5EF4-FFF2-40B4-BE49-F238E27FC236}">
                <a16:creationId xmlns:a16="http://schemas.microsoft.com/office/drawing/2014/main" id="{D4382593-93AD-E601-1568-9536504CBE33}"/>
              </a:ext>
            </a:extLst>
          </p:cNvPr>
          <p:cNvSpPr txBox="1"/>
          <p:nvPr/>
        </p:nvSpPr>
        <p:spPr>
          <a:xfrm>
            <a:off x="2470812" y="2477085"/>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0C36179D-8168-B1C4-9DB1-E1CC1DEACE6F}"/>
              </a:ext>
            </a:extLst>
          </p:cNvPr>
          <p:cNvSpPr txBox="1"/>
          <p:nvPr/>
        </p:nvSpPr>
        <p:spPr>
          <a:xfrm>
            <a:off x="2166958" y="5436933"/>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B37D6830-97DF-66EC-1E44-3A53FF827225}"/>
              </a:ext>
            </a:extLst>
          </p:cNvPr>
          <p:cNvSpPr txBox="1"/>
          <p:nvPr/>
        </p:nvSpPr>
        <p:spPr>
          <a:xfrm rot="542456">
            <a:off x="6078201" y="2944563"/>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A38E6432-10DF-5DA6-3542-4662FD59C6D8}"/>
              </a:ext>
            </a:extLst>
          </p:cNvPr>
          <p:cNvSpPr txBox="1"/>
          <p:nvPr/>
        </p:nvSpPr>
        <p:spPr>
          <a:xfrm rot="20947324">
            <a:off x="6219701" y="4248423"/>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8" name="TextBox 57">
            <a:extLst>
              <a:ext uri="{FF2B5EF4-FFF2-40B4-BE49-F238E27FC236}">
                <a16:creationId xmlns:a16="http://schemas.microsoft.com/office/drawing/2014/main" id="{2618309A-509A-21AC-734C-7CABB06F7C71}"/>
              </a:ext>
            </a:extLst>
          </p:cNvPr>
          <p:cNvSpPr txBox="1"/>
          <p:nvPr/>
        </p:nvSpPr>
        <p:spPr>
          <a:xfrm>
            <a:off x="6074049" y="5508872"/>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9" name="TextBox 58">
            <a:extLst>
              <a:ext uri="{FF2B5EF4-FFF2-40B4-BE49-F238E27FC236}">
                <a16:creationId xmlns:a16="http://schemas.microsoft.com/office/drawing/2014/main" id="{3AA497D3-6D12-80B9-F121-C39663546FE0}"/>
              </a:ext>
            </a:extLst>
          </p:cNvPr>
          <p:cNvSpPr txBox="1"/>
          <p:nvPr/>
        </p:nvSpPr>
        <p:spPr>
          <a:xfrm>
            <a:off x="9478854" y="3163930"/>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60" name="TextBox 59">
            <a:extLst>
              <a:ext uri="{FF2B5EF4-FFF2-40B4-BE49-F238E27FC236}">
                <a16:creationId xmlns:a16="http://schemas.microsoft.com/office/drawing/2014/main" id="{E987C3B8-88C6-DD9B-1114-82E8C1AD4323}"/>
              </a:ext>
            </a:extLst>
          </p:cNvPr>
          <p:cNvSpPr txBox="1"/>
          <p:nvPr/>
        </p:nvSpPr>
        <p:spPr>
          <a:xfrm>
            <a:off x="10328030" y="5371580"/>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BB4CE0AE-E5B2-D97D-9508-927C3332F198}"/>
              </a:ext>
            </a:extLst>
          </p:cNvPr>
          <p:cNvSpPr/>
          <p:nvPr/>
        </p:nvSpPr>
        <p:spPr>
          <a:xfrm>
            <a:off x="10994922" y="144210"/>
            <a:ext cx="999540" cy="3124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9553A34D-0E31-45E2-A01C-05909EEC8B8C}"/>
              </a:ext>
            </a:extLst>
          </p:cNvPr>
          <p:cNvSpPr/>
          <p:nvPr/>
        </p:nvSpPr>
        <p:spPr>
          <a:xfrm>
            <a:off x="7840925" y="137572"/>
            <a:ext cx="2334233" cy="399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Notizen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notes </a:t>
            </a:r>
          </a:p>
        </p:txBody>
      </p:sp>
    </p:spTree>
    <p:extLst>
      <p:ext uri="{BB962C8B-B14F-4D97-AF65-F5344CB8AC3E}">
        <p14:creationId xmlns:p14="http://schemas.microsoft.com/office/powerpoint/2010/main" val="7576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5" grpId="0"/>
      <p:bldP spid="56" grpId="0"/>
      <p:bldP spid="57" grpId="0"/>
      <p:bldP spid="58" grpId="0"/>
      <p:bldP spid="59"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B660-9C8A-DBF5-B61D-8BCF1664DBCB}"/>
              </a:ext>
            </a:extLst>
          </p:cNvPr>
          <p:cNvSpPr>
            <a:spLocks noGrp="1"/>
          </p:cNvSpPr>
          <p:nvPr>
            <p:ph type="title"/>
          </p:nvPr>
        </p:nvSpPr>
        <p:spPr/>
        <p:txBody>
          <a:bodyPr/>
          <a:lstStyle/>
          <a:p>
            <a:r>
              <a:rPr lang="en-GB" dirty="0" err="1"/>
              <a:t>Imperfekt</a:t>
            </a:r>
            <a:r>
              <a:rPr lang="en-GB" dirty="0"/>
              <a:t> – </a:t>
            </a:r>
            <a:r>
              <a:rPr lang="en-GB" dirty="0" err="1"/>
              <a:t>Fragen</a:t>
            </a:r>
            <a:endParaRPr lang="en-GB" dirty="0"/>
          </a:p>
        </p:txBody>
      </p:sp>
      <p:sp>
        <p:nvSpPr>
          <p:cNvPr id="3" name="Text Placeholder 2">
            <a:extLst>
              <a:ext uri="{FF2B5EF4-FFF2-40B4-BE49-F238E27FC236}">
                <a16:creationId xmlns:a16="http://schemas.microsoft.com/office/drawing/2014/main" id="{30A12A91-6F0B-4B85-5184-9EBE0B5166B3}"/>
              </a:ext>
            </a:extLst>
          </p:cNvPr>
          <p:cNvSpPr>
            <a:spLocks noGrp="1"/>
          </p:cNvSpPr>
          <p:nvPr>
            <p:ph type="body" sz="quarter" idx="10"/>
          </p:nvPr>
        </p:nvSpPr>
        <p:spPr>
          <a:xfrm>
            <a:off x="338931" y="904128"/>
            <a:ext cx="11514137" cy="944562"/>
          </a:xfrm>
        </p:spPr>
        <p:txBody>
          <a:bodyPr/>
          <a:lstStyle/>
          <a:p>
            <a:r>
              <a:rPr lang="en-GB" dirty="0"/>
              <a:t>As you know, to form a yes/ no question in German we swap the subject and the verb.</a:t>
            </a:r>
          </a:p>
        </p:txBody>
      </p:sp>
      <p:graphicFrame>
        <p:nvGraphicFramePr>
          <p:cNvPr id="4" name="Table 3">
            <a:extLst>
              <a:ext uri="{FF2B5EF4-FFF2-40B4-BE49-F238E27FC236}">
                <a16:creationId xmlns:a16="http://schemas.microsoft.com/office/drawing/2014/main" id="{14BDE3F8-7D90-CBEB-11C0-F08DB3F11DC3}"/>
              </a:ext>
            </a:extLst>
          </p:cNvPr>
          <p:cNvGraphicFramePr>
            <a:graphicFrameLocks noGrp="1"/>
          </p:cNvGraphicFramePr>
          <p:nvPr/>
        </p:nvGraphicFramePr>
        <p:xfrm>
          <a:off x="2617535" y="2603265"/>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Vorbild</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5" name="Table 4">
            <a:extLst>
              <a:ext uri="{FF2B5EF4-FFF2-40B4-BE49-F238E27FC236}">
                <a16:creationId xmlns:a16="http://schemas.microsoft.com/office/drawing/2014/main" id="{51347356-B9CC-5219-B919-3F62DC55BABF}"/>
              </a:ext>
            </a:extLst>
          </p:cNvPr>
          <p:cNvGraphicFramePr>
            <a:graphicFrameLocks noGrp="1"/>
          </p:cNvGraphicFramePr>
          <p:nvPr/>
        </p:nvGraphicFramePr>
        <p:xfrm>
          <a:off x="2617535" y="2006402"/>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Vorbild</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6" name="TextBox 5">
            <a:extLst>
              <a:ext uri="{FF2B5EF4-FFF2-40B4-BE49-F238E27FC236}">
                <a16:creationId xmlns:a16="http://schemas.microsoft.com/office/drawing/2014/main" id="{2580595E-4997-7C2B-F4FC-EBD44F28CDDB}"/>
              </a:ext>
            </a:extLst>
          </p:cNvPr>
          <p:cNvSpPr txBox="1"/>
          <p:nvPr/>
        </p:nvSpPr>
        <p:spPr>
          <a:xfrm>
            <a:off x="496246" y="1973520"/>
            <a:ext cx="148590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Statement</a:t>
            </a:r>
          </a:p>
        </p:txBody>
      </p:sp>
      <p:sp>
        <p:nvSpPr>
          <p:cNvPr id="7" name="TextBox 6">
            <a:extLst>
              <a:ext uri="{FF2B5EF4-FFF2-40B4-BE49-F238E27FC236}">
                <a16:creationId xmlns:a16="http://schemas.microsoft.com/office/drawing/2014/main" id="{19C6FA26-21A5-6AD8-374F-283BD0221658}"/>
              </a:ext>
            </a:extLst>
          </p:cNvPr>
          <p:cNvSpPr txBox="1"/>
          <p:nvPr/>
        </p:nvSpPr>
        <p:spPr>
          <a:xfrm>
            <a:off x="485313" y="2559257"/>
            <a:ext cx="147353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Question</a:t>
            </a:r>
          </a:p>
        </p:txBody>
      </p:sp>
      <p:sp>
        <p:nvSpPr>
          <p:cNvPr id="8" name="Text Placeholder 2">
            <a:extLst>
              <a:ext uri="{FF2B5EF4-FFF2-40B4-BE49-F238E27FC236}">
                <a16:creationId xmlns:a16="http://schemas.microsoft.com/office/drawing/2014/main" id="{B413AE8D-CB6D-5C7F-35DC-B6803AF4A10B}"/>
              </a:ext>
            </a:extLst>
          </p:cNvPr>
          <p:cNvSpPr txBox="1">
            <a:spLocks/>
          </p:cNvSpPr>
          <p:nvPr/>
        </p:nvSpPr>
        <p:spPr>
          <a:xfrm>
            <a:off x="338930" y="3376984"/>
            <a:ext cx="11514137" cy="40011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We do the same in the imperfect tense.</a:t>
            </a:r>
          </a:p>
        </p:txBody>
      </p:sp>
      <p:graphicFrame>
        <p:nvGraphicFramePr>
          <p:cNvPr id="9" name="Table 8">
            <a:extLst>
              <a:ext uri="{FF2B5EF4-FFF2-40B4-BE49-F238E27FC236}">
                <a16:creationId xmlns:a16="http://schemas.microsoft.com/office/drawing/2014/main" id="{49A72C32-AA20-0FE3-4000-98038E03D38F}"/>
              </a:ext>
            </a:extLst>
          </p:cNvPr>
          <p:cNvGraphicFramePr>
            <a:graphicFrameLocks noGrp="1"/>
          </p:cNvGraphicFramePr>
          <p:nvPr/>
        </p:nvGraphicFramePr>
        <p:xfrm>
          <a:off x="2617535" y="4492039"/>
          <a:ext cx="7386275" cy="361302"/>
        </p:xfrm>
        <a:graphic>
          <a:graphicData uri="http://schemas.openxmlformats.org/drawingml/2006/table">
            <a:tbl>
              <a:tblPr firstRow="1" firstCol="1" bandRow="1"/>
              <a:tblGrid>
                <a:gridCol w="2107879">
                  <a:extLst>
                    <a:ext uri="{9D8B030D-6E8A-4147-A177-3AD203B41FA5}">
                      <a16:colId xmlns:a16="http://schemas.microsoft.com/office/drawing/2014/main" val="1349661642"/>
                    </a:ext>
                  </a:extLst>
                </a:gridCol>
                <a:gridCol w="1620522">
                  <a:extLst>
                    <a:ext uri="{9D8B030D-6E8A-4147-A177-3AD203B41FA5}">
                      <a16:colId xmlns:a16="http://schemas.microsoft.com/office/drawing/2014/main" val="1476335593"/>
                    </a:ext>
                  </a:extLst>
                </a:gridCol>
                <a:gridCol w="3657874">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Fiel</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unter</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seinen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Einfluss</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0" name="Table 9">
            <a:extLst>
              <a:ext uri="{FF2B5EF4-FFF2-40B4-BE49-F238E27FC236}">
                <a16:creationId xmlns:a16="http://schemas.microsoft.com/office/drawing/2014/main" id="{02CE2269-F690-0A8D-EBBF-B135988E451F}"/>
              </a:ext>
            </a:extLst>
          </p:cNvPr>
          <p:cNvGraphicFramePr>
            <a:graphicFrameLocks noGrp="1"/>
          </p:cNvGraphicFramePr>
          <p:nvPr/>
        </p:nvGraphicFramePr>
        <p:xfrm>
          <a:off x="2617535" y="3895176"/>
          <a:ext cx="7577344" cy="552855"/>
        </p:xfrm>
        <a:graphic>
          <a:graphicData uri="http://schemas.openxmlformats.org/drawingml/2006/table">
            <a:tbl>
              <a:tblPr firstRow="1" firstCol="1" bandRow="1"/>
              <a:tblGrid>
                <a:gridCol w="2162406">
                  <a:extLst>
                    <a:ext uri="{9D8B030D-6E8A-4147-A177-3AD203B41FA5}">
                      <a16:colId xmlns:a16="http://schemas.microsoft.com/office/drawing/2014/main" val="3299332981"/>
                    </a:ext>
                  </a:extLst>
                </a:gridCol>
                <a:gridCol w="1675723">
                  <a:extLst>
                    <a:ext uri="{9D8B030D-6E8A-4147-A177-3AD203B41FA5}">
                      <a16:colId xmlns:a16="http://schemas.microsoft.com/office/drawing/2014/main" val="2339081122"/>
                    </a:ext>
                  </a:extLst>
                </a:gridCol>
                <a:gridCol w="3739215">
                  <a:extLst>
                    <a:ext uri="{9D8B030D-6E8A-4147-A177-3AD203B41FA5}">
                      <a16:colId xmlns:a16="http://schemas.microsoft.com/office/drawing/2014/main" val="1873099146"/>
                    </a:ext>
                  </a:extLst>
                </a:gridCol>
              </a:tblGrid>
              <a:tr h="552855">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fiel</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unter</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seinen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Einfluss</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1" name="TextBox 10">
            <a:extLst>
              <a:ext uri="{FF2B5EF4-FFF2-40B4-BE49-F238E27FC236}">
                <a16:creationId xmlns:a16="http://schemas.microsoft.com/office/drawing/2014/main" id="{F7FDA26D-10D9-11CF-76CD-400D79900265}"/>
              </a:ext>
            </a:extLst>
          </p:cNvPr>
          <p:cNvSpPr txBox="1"/>
          <p:nvPr/>
        </p:nvSpPr>
        <p:spPr>
          <a:xfrm>
            <a:off x="496246" y="3862294"/>
            <a:ext cx="148590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Statement</a:t>
            </a:r>
          </a:p>
        </p:txBody>
      </p:sp>
      <p:sp>
        <p:nvSpPr>
          <p:cNvPr id="12" name="TextBox 11">
            <a:extLst>
              <a:ext uri="{FF2B5EF4-FFF2-40B4-BE49-F238E27FC236}">
                <a16:creationId xmlns:a16="http://schemas.microsoft.com/office/drawing/2014/main" id="{1732CB22-D21C-A471-7210-43605DC9F9A9}"/>
              </a:ext>
            </a:extLst>
          </p:cNvPr>
          <p:cNvSpPr txBox="1"/>
          <p:nvPr/>
        </p:nvSpPr>
        <p:spPr>
          <a:xfrm>
            <a:off x="485313" y="4448031"/>
            <a:ext cx="147353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Question</a:t>
            </a:r>
          </a:p>
        </p:txBody>
      </p:sp>
      <p:sp>
        <p:nvSpPr>
          <p:cNvPr id="14" name="Rectangle: Rounded Corners 13">
            <a:extLst>
              <a:ext uri="{FF2B5EF4-FFF2-40B4-BE49-F238E27FC236}">
                <a16:creationId xmlns:a16="http://schemas.microsoft.com/office/drawing/2014/main" id="{0E392EDB-BFA6-4D2F-8152-652C97F9A93D}"/>
              </a:ext>
            </a:extLst>
          </p:cNvPr>
          <p:cNvSpPr/>
          <p:nvPr/>
        </p:nvSpPr>
        <p:spPr>
          <a:xfrm>
            <a:off x="10503568" y="144210"/>
            <a:ext cx="1490894" cy="312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graphicFrame>
        <p:nvGraphicFramePr>
          <p:cNvPr id="16" name="Table 15">
            <a:extLst>
              <a:ext uri="{FF2B5EF4-FFF2-40B4-BE49-F238E27FC236}">
                <a16:creationId xmlns:a16="http://schemas.microsoft.com/office/drawing/2014/main" id="{DE023B76-816B-495A-934E-1D7310354C5B}"/>
              </a:ext>
            </a:extLst>
          </p:cNvPr>
          <p:cNvGraphicFramePr>
            <a:graphicFrameLocks noGrp="1"/>
          </p:cNvGraphicFramePr>
          <p:nvPr/>
        </p:nvGraphicFramePr>
        <p:xfrm>
          <a:off x="2628468" y="5839513"/>
          <a:ext cx="7386275" cy="361302"/>
        </p:xfrm>
        <a:graphic>
          <a:graphicData uri="http://schemas.openxmlformats.org/drawingml/2006/table">
            <a:tbl>
              <a:tblPr firstRow="1" firstCol="1" bandRow="1"/>
              <a:tblGrid>
                <a:gridCol w="2107879">
                  <a:extLst>
                    <a:ext uri="{9D8B030D-6E8A-4147-A177-3AD203B41FA5}">
                      <a16:colId xmlns:a16="http://schemas.microsoft.com/office/drawing/2014/main" val="1349661642"/>
                    </a:ext>
                  </a:extLst>
                </a:gridCol>
                <a:gridCol w="1627877">
                  <a:extLst>
                    <a:ext uri="{9D8B030D-6E8A-4147-A177-3AD203B41FA5}">
                      <a16:colId xmlns:a16="http://schemas.microsoft.com/office/drawing/2014/main" val="1476335593"/>
                    </a:ext>
                  </a:extLst>
                </a:gridCol>
                <a:gridCol w="3650519">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Studierte</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Astrophysik</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EEAE5E4B-F4E1-458A-84AA-324BA282B473}"/>
              </a:ext>
            </a:extLst>
          </p:cNvPr>
          <p:cNvGraphicFramePr>
            <a:graphicFrameLocks noGrp="1"/>
          </p:cNvGraphicFramePr>
          <p:nvPr/>
        </p:nvGraphicFramePr>
        <p:xfrm>
          <a:off x="2628468" y="5242650"/>
          <a:ext cx="7577344" cy="552855"/>
        </p:xfrm>
        <a:graphic>
          <a:graphicData uri="http://schemas.openxmlformats.org/drawingml/2006/table">
            <a:tbl>
              <a:tblPr firstRow="1" firstCol="1" bandRow="1"/>
              <a:tblGrid>
                <a:gridCol w="2162406">
                  <a:extLst>
                    <a:ext uri="{9D8B030D-6E8A-4147-A177-3AD203B41FA5}">
                      <a16:colId xmlns:a16="http://schemas.microsoft.com/office/drawing/2014/main" val="3299332981"/>
                    </a:ext>
                  </a:extLst>
                </a:gridCol>
                <a:gridCol w="1683078">
                  <a:extLst>
                    <a:ext uri="{9D8B030D-6E8A-4147-A177-3AD203B41FA5}">
                      <a16:colId xmlns:a16="http://schemas.microsoft.com/office/drawing/2014/main" val="2339081122"/>
                    </a:ext>
                  </a:extLst>
                </a:gridCol>
                <a:gridCol w="3731860">
                  <a:extLst>
                    <a:ext uri="{9D8B030D-6E8A-4147-A177-3AD203B41FA5}">
                      <a16:colId xmlns:a16="http://schemas.microsoft.com/office/drawing/2014/main" val="1873099146"/>
                    </a:ext>
                  </a:extLst>
                </a:gridCol>
              </a:tblGrid>
              <a:tr h="552855">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studierte</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Astrophysik</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8" name="TextBox 17">
            <a:extLst>
              <a:ext uri="{FF2B5EF4-FFF2-40B4-BE49-F238E27FC236}">
                <a16:creationId xmlns:a16="http://schemas.microsoft.com/office/drawing/2014/main" id="{F493889E-E79A-480D-8E92-CF31E4F30B8C}"/>
              </a:ext>
            </a:extLst>
          </p:cNvPr>
          <p:cNvSpPr txBox="1"/>
          <p:nvPr/>
        </p:nvSpPr>
        <p:spPr>
          <a:xfrm>
            <a:off x="507179" y="5209768"/>
            <a:ext cx="148590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Statement</a:t>
            </a:r>
          </a:p>
        </p:txBody>
      </p:sp>
      <p:sp>
        <p:nvSpPr>
          <p:cNvPr id="19" name="TextBox 18">
            <a:extLst>
              <a:ext uri="{FF2B5EF4-FFF2-40B4-BE49-F238E27FC236}">
                <a16:creationId xmlns:a16="http://schemas.microsoft.com/office/drawing/2014/main" id="{57CBD80F-1674-4EB2-A4D8-BD5416DCA3FE}"/>
              </a:ext>
            </a:extLst>
          </p:cNvPr>
          <p:cNvSpPr txBox="1"/>
          <p:nvPr/>
        </p:nvSpPr>
        <p:spPr>
          <a:xfrm>
            <a:off x="496246" y="5795505"/>
            <a:ext cx="147353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Question</a:t>
            </a:r>
          </a:p>
        </p:txBody>
      </p:sp>
      <p:sp>
        <p:nvSpPr>
          <p:cNvPr id="20" name="Speech Bubble: Rectangle with Corners Rounded 19">
            <a:extLst>
              <a:ext uri="{FF2B5EF4-FFF2-40B4-BE49-F238E27FC236}">
                <a16:creationId xmlns:a16="http://schemas.microsoft.com/office/drawing/2014/main" id="{03887BBA-9177-4C0F-A753-4893305CCBEF}"/>
              </a:ext>
            </a:extLst>
          </p:cNvPr>
          <p:cNvSpPr/>
          <p:nvPr/>
        </p:nvSpPr>
        <p:spPr>
          <a:xfrm>
            <a:off x="9789087" y="4897349"/>
            <a:ext cx="2381573" cy="1341178"/>
          </a:xfrm>
          <a:prstGeom prst="wedgeRoundRectCallout">
            <a:avLst>
              <a:gd name="adj1" fmla="val -68978"/>
              <a:gd name="adj2" fmla="val -117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Note: All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ieren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verbs are regular in the imperfect tense.</a:t>
            </a:r>
          </a:p>
        </p:txBody>
      </p:sp>
    </p:spTree>
    <p:extLst>
      <p:ext uri="{BB962C8B-B14F-4D97-AF65-F5344CB8AC3E}">
        <p14:creationId xmlns:p14="http://schemas.microsoft.com/office/powerpoint/2010/main" val="167952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1" grpId="0" animBg="1"/>
      <p:bldP spid="12"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11" name="Rectangle 10">
            <a:extLst>
              <a:ext uri="{FF2B5EF4-FFF2-40B4-BE49-F238E27FC236}">
                <a16:creationId xmlns:a16="http://schemas.microsoft.com/office/drawing/2014/main" id="{4A526FE3-BA24-C516-C654-26BCFCB835BD}"/>
              </a:ext>
            </a:extLst>
          </p:cNvPr>
          <p:cNvSpPr/>
          <p:nvPr/>
        </p:nvSpPr>
        <p:spPr>
          <a:xfrm>
            <a:off x="9800516" y="2947342"/>
            <a:ext cx="156324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of course</a:t>
            </a:r>
          </a:p>
        </p:txBody>
      </p:sp>
      <p:sp>
        <p:nvSpPr>
          <p:cNvPr id="60" name="TextBox 59" descr="text box hiding answer">
            <a:extLst>
              <a:ext uri="{FF2B5EF4-FFF2-40B4-BE49-F238E27FC236}">
                <a16:creationId xmlns:a16="http://schemas.microsoft.com/office/drawing/2014/main" id="{08C27E91-35EB-439C-ABF8-F95D389F58FA}"/>
              </a:ext>
            </a:extLst>
          </p:cNvPr>
          <p:cNvSpPr txBox="1"/>
          <p:nvPr/>
        </p:nvSpPr>
        <p:spPr>
          <a:xfrm>
            <a:off x="154797" y="1992360"/>
            <a:ext cx="1163408" cy="3820700"/>
          </a:xfrm>
          <a:prstGeom prst="rect">
            <a:avLst/>
          </a:prstGeom>
          <a:solidFill>
            <a:srgbClr val="FFCC00">
              <a:lumMod val="20000"/>
              <a:lumOff val="80000"/>
            </a:srgb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Arial"/>
              <a:sym typeface="Arial"/>
            </a:endParaRPr>
          </a:p>
        </p:txBody>
      </p:sp>
      <p:sp>
        <p:nvSpPr>
          <p:cNvPr id="77" name="Google Shape;77;p2"/>
          <p:cNvSpPr txBox="1">
            <a:spLocks noGrp="1"/>
          </p:cNvSpPr>
          <p:nvPr>
            <p:ph type="title"/>
          </p:nvPr>
        </p:nvSpPr>
        <p:spPr>
          <a:xfrm>
            <a:off x="0" y="213557"/>
            <a:ext cx="312119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lvl="0"/>
            <a:r>
              <a:rPr lang="en-GB" dirty="0" err="1"/>
              <a:t>Vokabeln</a:t>
            </a:r>
            <a:endParaRPr dirty="0"/>
          </a:p>
        </p:txBody>
      </p:sp>
      <p:sp>
        <p:nvSpPr>
          <p:cNvPr id="78" name="Google Shape;78;p2"/>
          <p:cNvSpPr/>
          <p:nvPr/>
        </p:nvSpPr>
        <p:spPr>
          <a:xfrm>
            <a:off x="10478942" y="103046"/>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Auftakt</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9" name="Google Shape;79;p2"/>
          <p:cNvSpPr txBox="1"/>
          <p:nvPr/>
        </p:nvSpPr>
        <p:spPr>
          <a:xfrm>
            <a:off x="3224106" y="74311"/>
            <a:ext cx="6842979"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Arial"/>
              <a:buNone/>
              <a:tabLst/>
              <a:defRPr/>
            </a:pP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Hör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zu</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b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b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Schreib</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1-7 und den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richtigen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Buchstaben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87" name="Google Shape;87;p2"/>
          <p:cNvSpPr/>
          <p:nvPr/>
        </p:nvSpPr>
        <p:spPr>
          <a:xfrm>
            <a:off x="-3172505" y="255919"/>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88" name="Google Shape;88;p2"/>
          <p:cNvSpPr/>
          <p:nvPr/>
        </p:nvSpPr>
        <p:spPr>
          <a:xfrm>
            <a:off x="-3285046" y="4865640"/>
            <a:ext cx="12192000" cy="0"/>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525050"/>
              </a:buClr>
              <a:buSzPts val="1400"/>
              <a:buFont typeface="Century Gothic"/>
              <a:buNone/>
              <a:tabLst/>
              <a:defRPr/>
            </a:pPr>
            <a:r>
              <a:rPr kumimoji="0" lang="en-GB" sz="1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1800" b="0" i="0" u="none" strike="noStrike" kern="0" cap="none" spc="0" normalizeH="0" baseline="0" noProof="0" dirty="0">
              <a:ln>
                <a:noFill/>
              </a:ln>
              <a:solidFill>
                <a:srgbClr val="52505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90575657-86F4-4D92-888F-F52225C929F7}"/>
              </a:ext>
            </a:extLst>
          </p:cNvPr>
          <p:cNvPicPr>
            <a:picLocks noChangeAspect="1"/>
          </p:cNvPicPr>
          <p:nvPr/>
        </p:nvPicPr>
        <p:blipFill>
          <a:blip r:embed="rId4"/>
          <a:stretch>
            <a:fillRect/>
          </a:stretch>
        </p:blipFill>
        <p:spPr>
          <a:xfrm>
            <a:off x="2909245" y="3171211"/>
            <a:ext cx="1633620" cy="2715629"/>
          </a:xfrm>
          <a:prstGeom prst="rect">
            <a:avLst/>
          </a:prstGeom>
        </p:spPr>
      </p:pic>
      <p:pic>
        <p:nvPicPr>
          <p:cNvPr id="51" name="Picture 2">
            <a:extLst>
              <a:ext uri="{FF2B5EF4-FFF2-40B4-BE49-F238E27FC236}">
                <a16:creationId xmlns:a16="http://schemas.microsoft.com/office/drawing/2014/main" id="{E5BC1D4E-0BE5-4167-B284-AECA943D285C}"/>
              </a:ext>
            </a:extLst>
          </p:cNvPr>
          <p:cNvPicPr>
            <a:picLocks noChangeAspect="1" noChangeArrowheads="1"/>
          </p:cNvPicPr>
          <p:nvPr/>
        </p:nvPicPr>
        <p:blipFill>
          <a:blip r:embed="rId5"/>
          <a:stretch>
            <a:fillRect/>
          </a:stretch>
        </p:blipFill>
        <p:spPr bwMode="auto">
          <a:xfrm>
            <a:off x="1609860" y="1009173"/>
            <a:ext cx="2274377" cy="24219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775263-F801-4964-9FDD-863917B10B45}"/>
              </a:ext>
            </a:extLst>
          </p:cNvPr>
          <p:cNvPicPr>
            <a:picLocks noChangeAspect="1"/>
          </p:cNvPicPr>
          <p:nvPr/>
        </p:nvPicPr>
        <p:blipFill>
          <a:blip r:embed="rId6"/>
          <a:stretch>
            <a:fillRect/>
          </a:stretch>
        </p:blipFill>
        <p:spPr>
          <a:xfrm>
            <a:off x="6677581" y="3600290"/>
            <a:ext cx="2456008" cy="2456008"/>
          </a:xfrm>
          <a:prstGeom prst="rect">
            <a:avLst/>
          </a:prstGeom>
        </p:spPr>
      </p:pic>
      <p:pic>
        <p:nvPicPr>
          <p:cNvPr id="53" name="Picture 52">
            <a:extLst>
              <a:ext uri="{FF2B5EF4-FFF2-40B4-BE49-F238E27FC236}">
                <a16:creationId xmlns:a16="http://schemas.microsoft.com/office/drawing/2014/main" id="{F8DB9E5A-C0BD-471D-8BB3-0A4561E3514D}"/>
              </a:ext>
            </a:extLst>
          </p:cNvPr>
          <p:cNvPicPr>
            <a:picLocks noChangeAspect="1"/>
          </p:cNvPicPr>
          <p:nvPr/>
        </p:nvPicPr>
        <p:blipFill>
          <a:blip r:embed="rId7"/>
          <a:stretch>
            <a:fillRect/>
          </a:stretch>
        </p:blipFill>
        <p:spPr>
          <a:xfrm>
            <a:off x="6869863" y="1207960"/>
            <a:ext cx="2456008" cy="1634780"/>
          </a:xfrm>
          <a:prstGeom prst="rect">
            <a:avLst/>
          </a:prstGeom>
        </p:spPr>
      </p:pic>
      <p:pic>
        <p:nvPicPr>
          <p:cNvPr id="4" name="Picture 3">
            <a:extLst>
              <a:ext uri="{FF2B5EF4-FFF2-40B4-BE49-F238E27FC236}">
                <a16:creationId xmlns:a16="http://schemas.microsoft.com/office/drawing/2014/main" id="{34CA418B-34B0-4B3B-9B6A-B7C96AF9FE44}"/>
              </a:ext>
            </a:extLst>
          </p:cNvPr>
          <p:cNvPicPr>
            <a:picLocks noChangeAspect="1"/>
          </p:cNvPicPr>
          <p:nvPr/>
        </p:nvPicPr>
        <p:blipFill>
          <a:blip r:embed="rId8"/>
          <a:stretch>
            <a:fillRect/>
          </a:stretch>
        </p:blipFill>
        <p:spPr>
          <a:xfrm>
            <a:off x="9797217" y="3478242"/>
            <a:ext cx="2105347" cy="2219807"/>
          </a:xfrm>
          <a:prstGeom prst="rect">
            <a:avLst/>
          </a:prstGeom>
        </p:spPr>
      </p:pic>
      <p:pic>
        <p:nvPicPr>
          <p:cNvPr id="55" name="Picture 54">
            <a:extLst>
              <a:ext uri="{FF2B5EF4-FFF2-40B4-BE49-F238E27FC236}">
                <a16:creationId xmlns:a16="http://schemas.microsoft.com/office/drawing/2014/main" id="{9BA0543C-0297-40F9-9498-A55D97DE0312}"/>
              </a:ext>
            </a:extLst>
          </p:cNvPr>
          <p:cNvPicPr>
            <a:picLocks noChangeAspect="1"/>
          </p:cNvPicPr>
          <p:nvPr/>
        </p:nvPicPr>
        <p:blipFill>
          <a:blip r:embed="rId9"/>
          <a:stretch>
            <a:fillRect/>
          </a:stretch>
        </p:blipFill>
        <p:spPr>
          <a:xfrm>
            <a:off x="9722132" y="1333593"/>
            <a:ext cx="1606724" cy="1682984"/>
          </a:xfrm>
          <a:prstGeom prst="rect">
            <a:avLst/>
          </a:prstGeom>
        </p:spPr>
      </p:pic>
      <p:pic>
        <p:nvPicPr>
          <p:cNvPr id="5" name="Picture 4">
            <a:extLst>
              <a:ext uri="{FF2B5EF4-FFF2-40B4-BE49-F238E27FC236}">
                <a16:creationId xmlns:a16="http://schemas.microsoft.com/office/drawing/2014/main" id="{86E7E6B8-9DB6-490E-95EB-EA80026DB024}"/>
              </a:ext>
            </a:extLst>
          </p:cNvPr>
          <p:cNvPicPr>
            <a:picLocks noChangeAspect="1"/>
          </p:cNvPicPr>
          <p:nvPr/>
        </p:nvPicPr>
        <p:blipFill>
          <a:blip r:embed="rId10"/>
          <a:stretch>
            <a:fillRect/>
          </a:stretch>
        </p:blipFill>
        <p:spPr>
          <a:xfrm>
            <a:off x="4724253" y="959273"/>
            <a:ext cx="1633621" cy="3267242"/>
          </a:xfrm>
          <a:prstGeom prst="rect">
            <a:avLst/>
          </a:prstGeom>
        </p:spPr>
      </p:pic>
      <p:sp>
        <p:nvSpPr>
          <p:cNvPr id="57" name="Action Button: Custom 16">
            <a:hlinkClick r:id="" action="ppaction://noaction" highlightClick="1">
              <a:snd r:embed="rId11" name="10.1.1.7 L1 slide 2 1.wav"/>
            </a:hlinkClick>
            <a:extLst>
              <a:ext uri="{FF2B5EF4-FFF2-40B4-BE49-F238E27FC236}">
                <a16:creationId xmlns:a16="http://schemas.microsoft.com/office/drawing/2014/main" id="{A4CC7063-C3CD-4A69-B7D3-21C8C9690F76}"/>
              </a:ext>
            </a:extLst>
          </p:cNvPr>
          <p:cNvSpPr/>
          <p:nvPr/>
        </p:nvSpPr>
        <p:spPr>
          <a:xfrm>
            <a:off x="232096" y="2169036"/>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1</a:t>
            </a:r>
          </a:p>
        </p:txBody>
      </p:sp>
      <p:sp>
        <p:nvSpPr>
          <p:cNvPr id="58" name="Action Button: Custom 16">
            <a:hlinkClick r:id="" action="ppaction://noaction" highlightClick="1">
              <a:snd r:embed="rId12" name="10.1.1.7 L1 slide 2 2.wav"/>
            </a:hlinkClick>
            <a:extLst>
              <a:ext uri="{FF2B5EF4-FFF2-40B4-BE49-F238E27FC236}">
                <a16:creationId xmlns:a16="http://schemas.microsoft.com/office/drawing/2014/main" id="{2F7EEFD2-0A3B-4A98-BF7D-F0368834A963}"/>
              </a:ext>
            </a:extLst>
          </p:cNvPr>
          <p:cNvSpPr/>
          <p:nvPr/>
        </p:nvSpPr>
        <p:spPr>
          <a:xfrm>
            <a:off x="232096" y="2641670"/>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2</a:t>
            </a:r>
          </a:p>
        </p:txBody>
      </p:sp>
      <p:sp>
        <p:nvSpPr>
          <p:cNvPr id="59" name="Action Button: Custom 16">
            <a:hlinkClick r:id="" action="ppaction://noaction" highlightClick="1">
              <a:snd r:embed="rId13" name="10.1.1.7 L1 slide 2 3.wav"/>
            </a:hlinkClick>
            <a:extLst>
              <a:ext uri="{FF2B5EF4-FFF2-40B4-BE49-F238E27FC236}">
                <a16:creationId xmlns:a16="http://schemas.microsoft.com/office/drawing/2014/main" id="{EE59CB7A-21E5-4E16-BA28-8E4604FC9719}"/>
              </a:ext>
            </a:extLst>
          </p:cNvPr>
          <p:cNvSpPr/>
          <p:nvPr/>
        </p:nvSpPr>
        <p:spPr>
          <a:xfrm>
            <a:off x="230018" y="315236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3</a:t>
            </a:r>
          </a:p>
        </p:txBody>
      </p:sp>
      <p:sp>
        <p:nvSpPr>
          <p:cNvPr id="61" name="Action Button: Custom 16">
            <a:hlinkClick r:id="" action="ppaction://noaction" highlightClick="1">
              <a:snd r:embed="rId14" name="10.1.1.7 L1 slide 2 4.wav"/>
            </a:hlinkClick>
            <a:extLst>
              <a:ext uri="{FF2B5EF4-FFF2-40B4-BE49-F238E27FC236}">
                <a16:creationId xmlns:a16="http://schemas.microsoft.com/office/drawing/2014/main" id="{629BAEFA-B1A7-4A46-9B26-2F54CFE5B13C}"/>
              </a:ext>
            </a:extLst>
          </p:cNvPr>
          <p:cNvSpPr/>
          <p:nvPr/>
        </p:nvSpPr>
        <p:spPr>
          <a:xfrm>
            <a:off x="237299" y="3660392"/>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4</a:t>
            </a:r>
          </a:p>
        </p:txBody>
      </p:sp>
      <p:sp>
        <p:nvSpPr>
          <p:cNvPr id="62" name="Action Button: Custom 16">
            <a:hlinkClick r:id="" action="ppaction://noaction" highlightClick="1">
              <a:snd r:embed="rId15" name="10.1.1.7 L1 slide 2 5.wav"/>
            </a:hlinkClick>
            <a:extLst>
              <a:ext uri="{FF2B5EF4-FFF2-40B4-BE49-F238E27FC236}">
                <a16:creationId xmlns:a16="http://schemas.microsoft.com/office/drawing/2014/main" id="{5A502713-0ABA-4227-A69F-63B4974D71DB}"/>
              </a:ext>
            </a:extLst>
          </p:cNvPr>
          <p:cNvSpPr/>
          <p:nvPr/>
        </p:nvSpPr>
        <p:spPr>
          <a:xfrm>
            <a:off x="237299" y="4133026"/>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5</a:t>
            </a:r>
          </a:p>
        </p:txBody>
      </p:sp>
      <p:sp>
        <p:nvSpPr>
          <p:cNvPr id="63" name="Action Button: Custom 16">
            <a:hlinkClick r:id="" action="ppaction://noaction" highlightClick="1">
              <a:snd r:embed="rId16" name="10.1.1.7 L1 slide 2 6.wav"/>
            </a:hlinkClick>
            <a:extLst>
              <a:ext uri="{FF2B5EF4-FFF2-40B4-BE49-F238E27FC236}">
                <a16:creationId xmlns:a16="http://schemas.microsoft.com/office/drawing/2014/main" id="{81B1331C-A359-4169-8F68-F0C4C481F234}"/>
              </a:ext>
            </a:extLst>
          </p:cNvPr>
          <p:cNvSpPr/>
          <p:nvPr/>
        </p:nvSpPr>
        <p:spPr>
          <a:xfrm>
            <a:off x="235221" y="4643721"/>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6</a:t>
            </a:r>
          </a:p>
        </p:txBody>
      </p:sp>
      <p:sp>
        <p:nvSpPr>
          <p:cNvPr id="64" name="Action Button: Custom 16">
            <a:hlinkClick r:id="" action="ppaction://noaction" highlightClick="1">
              <a:snd r:embed="rId17" name="10.1.1.7 L1 slide 2 7.wav"/>
            </a:hlinkClick>
            <a:extLst>
              <a:ext uri="{FF2B5EF4-FFF2-40B4-BE49-F238E27FC236}">
                <a16:creationId xmlns:a16="http://schemas.microsoft.com/office/drawing/2014/main" id="{F20E6CDC-960E-434D-8459-0CD64B3E7F83}"/>
              </a:ext>
            </a:extLst>
          </p:cNvPr>
          <p:cNvSpPr/>
          <p:nvPr/>
        </p:nvSpPr>
        <p:spPr>
          <a:xfrm>
            <a:off x="230018" y="517833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7</a:t>
            </a:r>
          </a:p>
        </p:txBody>
      </p:sp>
      <p:sp>
        <p:nvSpPr>
          <p:cNvPr id="6" name="Rectangle 5">
            <a:extLst>
              <a:ext uri="{FF2B5EF4-FFF2-40B4-BE49-F238E27FC236}">
                <a16:creationId xmlns:a16="http://schemas.microsoft.com/office/drawing/2014/main" id="{1526B9D7-AB19-4E33-8CBE-691926130B25}"/>
              </a:ext>
            </a:extLst>
          </p:cNvPr>
          <p:cNvSpPr/>
          <p:nvPr/>
        </p:nvSpPr>
        <p:spPr>
          <a:xfrm>
            <a:off x="6980129" y="2768255"/>
            <a:ext cx="21948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to take place</a:t>
            </a:r>
          </a:p>
        </p:txBody>
      </p:sp>
      <p:sp>
        <p:nvSpPr>
          <p:cNvPr id="66" name="TextBox 65">
            <a:extLst>
              <a:ext uri="{FF2B5EF4-FFF2-40B4-BE49-F238E27FC236}">
                <a16:creationId xmlns:a16="http://schemas.microsoft.com/office/drawing/2014/main" id="{36C0538B-9CB9-4913-A904-4C62BECF0158}"/>
              </a:ext>
            </a:extLst>
          </p:cNvPr>
          <p:cNvSpPr txBox="1"/>
          <p:nvPr/>
        </p:nvSpPr>
        <p:spPr>
          <a:xfrm>
            <a:off x="729948" y="211267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D</a:t>
            </a:r>
          </a:p>
        </p:txBody>
      </p:sp>
      <p:sp>
        <p:nvSpPr>
          <p:cNvPr id="67" name="TextBox 66">
            <a:extLst>
              <a:ext uri="{FF2B5EF4-FFF2-40B4-BE49-F238E27FC236}">
                <a16:creationId xmlns:a16="http://schemas.microsoft.com/office/drawing/2014/main" id="{C6036E57-8ABB-43C2-B5D1-DB629355D709}"/>
              </a:ext>
            </a:extLst>
          </p:cNvPr>
          <p:cNvSpPr txBox="1"/>
          <p:nvPr/>
        </p:nvSpPr>
        <p:spPr>
          <a:xfrm>
            <a:off x="729948" y="411955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A</a:t>
            </a:r>
          </a:p>
        </p:txBody>
      </p:sp>
      <p:sp>
        <p:nvSpPr>
          <p:cNvPr id="68" name="TextBox 67">
            <a:extLst>
              <a:ext uri="{FF2B5EF4-FFF2-40B4-BE49-F238E27FC236}">
                <a16:creationId xmlns:a16="http://schemas.microsoft.com/office/drawing/2014/main" id="{038DBB6F-B185-43E1-B767-426B92054944}"/>
              </a:ext>
            </a:extLst>
          </p:cNvPr>
          <p:cNvSpPr txBox="1"/>
          <p:nvPr/>
        </p:nvSpPr>
        <p:spPr>
          <a:xfrm>
            <a:off x="729948" y="312473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B</a:t>
            </a:r>
          </a:p>
        </p:txBody>
      </p:sp>
      <p:sp>
        <p:nvSpPr>
          <p:cNvPr id="69" name="TextBox 68">
            <a:extLst>
              <a:ext uri="{FF2B5EF4-FFF2-40B4-BE49-F238E27FC236}">
                <a16:creationId xmlns:a16="http://schemas.microsoft.com/office/drawing/2014/main" id="{177F3A61-4550-4C9E-8967-BA5C575D87EF}"/>
              </a:ext>
            </a:extLst>
          </p:cNvPr>
          <p:cNvSpPr txBox="1"/>
          <p:nvPr/>
        </p:nvSpPr>
        <p:spPr>
          <a:xfrm>
            <a:off x="729948" y="3605206"/>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G</a:t>
            </a:r>
          </a:p>
        </p:txBody>
      </p:sp>
      <p:sp>
        <p:nvSpPr>
          <p:cNvPr id="70" name="TextBox 69">
            <a:extLst>
              <a:ext uri="{FF2B5EF4-FFF2-40B4-BE49-F238E27FC236}">
                <a16:creationId xmlns:a16="http://schemas.microsoft.com/office/drawing/2014/main" id="{4C4A439E-1F06-4086-8130-3F2E54F9C178}"/>
              </a:ext>
            </a:extLst>
          </p:cNvPr>
          <p:cNvSpPr txBox="1"/>
          <p:nvPr/>
        </p:nvSpPr>
        <p:spPr>
          <a:xfrm>
            <a:off x="729948" y="4634807"/>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F</a:t>
            </a:r>
          </a:p>
        </p:txBody>
      </p:sp>
      <p:sp>
        <p:nvSpPr>
          <p:cNvPr id="71" name="Rectangle 70">
            <a:extLst>
              <a:ext uri="{FF2B5EF4-FFF2-40B4-BE49-F238E27FC236}">
                <a16:creationId xmlns:a16="http://schemas.microsoft.com/office/drawing/2014/main" id="{0647FEF9-E417-4772-A6CB-FF74741690B1}"/>
              </a:ext>
            </a:extLst>
          </p:cNvPr>
          <p:cNvSpPr/>
          <p:nvPr/>
        </p:nvSpPr>
        <p:spPr>
          <a:xfrm>
            <a:off x="2845118" y="5886840"/>
            <a:ext cx="16530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to accept</a:t>
            </a:r>
          </a:p>
        </p:txBody>
      </p:sp>
      <p:sp>
        <p:nvSpPr>
          <p:cNvPr id="72" name="Rectangle 71">
            <a:extLst>
              <a:ext uri="{FF2B5EF4-FFF2-40B4-BE49-F238E27FC236}">
                <a16:creationId xmlns:a16="http://schemas.microsoft.com/office/drawing/2014/main" id="{B8A46CD7-333A-4CE4-AABB-0043881EC6F1}"/>
              </a:ext>
            </a:extLst>
          </p:cNvPr>
          <p:cNvSpPr/>
          <p:nvPr/>
        </p:nvSpPr>
        <p:spPr>
          <a:xfrm>
            <a:off x="10478942" y="5698049"/>
            <a:ext cx="8499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ever</a:t>
            </a:r>
          </a:p>
        </p:txBody>
      </p:sp>
      <p:sp>
        <p:nvSpPr>
          <p:cNvPr id="74" name="Rectangle 73">
            <a:extLst>
              <a:ext uri="{FF2B5EF4-FFF2-40B4-BE49-F238E27FC236}">
                <a16:creationId xmlns:a16="http://schemas.microsoft.com/office/drawing/2014/main" id="{D6EDD730-5B85-4E15-B58F-0A003E8742EA}"/>
              </a:ext>
            </a:extLst>
          </p:cNvPr>
          <p:cNvSpPr/>
          <p:nvPr/>
        </p:nvSpPr>
        <p:spPr>
          <a:xfrm>
            <a:off x="5033313" y="4217601"/>
            <a:ext cx="105830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finally</a:t>
            </a:r>
          </a:p>
        </p:txBody>
      </p:sp>
      <p:sp>
        <p:nvSpPr>
          <p:cNvPr id="75" name="Action Button: Custom 16">
            <a:hlinkClick r:id="" action="ppaction://noaction" highlightClick="1"/>
            <a:extLst>
              <a:ext uri="{FF2B5EF4-FFF2-40B4-BE49-F238E27FC236}">
                <a16:creationId xmlns:a16="http://schemas.microsoft.com/office/drawing/2014/main" id="{9AB3ABC5-021D-493F-9302-0B35B854AB17}"/>
              </a:ext>
            </a:extLst>
          </p:cNvPr>
          <p:cNvSpPr/>
          <p:nvPr/>
        </p:nvSpPr>
        <p:spPr>
          <a:xfrm>
            <a:off x="1134275" y="1228295"/>
            <a:ext cx="393922" cy="357939"/>
          </a:xfrm>
          <a:prstGeom prst="actionButtonBlank">
            <a:avLst/>
          </a:prstGeom>
          <a:solidFill>
            <a:schemeClr val="tx1"/>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latin typeface="Century Gothic" panose="020F0302020204030204"/>
                <a:ea typeface="+mn-ea"/>
                <a:cs typeface="Arial"/>
                <a:sym typeface="Arial"/>
              </a:rPr>
              <a:t>A</a:t>
            </a:r>
          </a:p>
        </p:txBody>
      </p:sp>
      <p:sp>
        <p:nvSpPr>
          <p:cNvPr id="76" name="Action Button: Custom 16">
            <a:hlinkClick r:id="" action="ppaction://noaction" highlightClick="1"/>
            <a:extLst>
              <a:ext uri="{FF2B5EF4-FFF2-40B4-BE49-F238E27FC236}">
                <a16:creationId xmlns:a16="http://schemas.microsoft.com/office/drawing/2014/main" id="{ADA4384F-63C0-4525-BC0E-9FA40F7F30C0}"/>
              </a:ext>
            </a:extLst>
          </p:cNvPr>
          <p:cNvSpPr/>
          <p:nvPr/>
        </p:nvSpPr>
        <p:spPr>
          <a:xfrm>
            <a:off x="4244525" y="1211397"/>
            <a:ext cx="393922" cy="357939"/>
          </a:xfrm>
          <a:prstGeom prst="actionButtonBlank">
            <a:avLst/>
          </a:prstGeom>
          <a:solidFill>
            <a:schemeClr val="tx1"/>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latin typeface="Century Gothic" panose="020F0302020204030204"/>
                <a:ea typeface="+mn-ea"/>
                <a:cs typeface="Arial"/>
                <a:sym typeface="Arial"/>
              </a:rPr>
              <a:t>B</a:t>
            </a:r>
          </a:p>
        </p:txBody>
      </p:sp>
      <p:sp>
        <p:nvSpPr>
          <p:cNvPr id="122" name="Action Button: Custom 16">
            <a:hlinkClick r:id="" action="ppaction://noaction" highlightClick="1"/>
            <a:extLst>
              <a:ext uri="{FF2B5EF4-FFF2-40B4-BE49-F238E27FC236}">
                <a16:creationId xmlns:a16="http://schemas.microsoft.com/office/drawing/2014/main" id="{D2673D99-01D3-45A5-9F6C-818FF2E6A6AF}"/>
              </a:ext>
            </a:extLst>
          </p:cNvPr>
          <p:cNvSpPr/>
          <p:nvPr/>
        </p:nvSpPr>
        <p:spPr>
          <a:xfrm>
            <a:off x="6448635" y="1228296"/>
            <a:ext cx="393922" cy="357939"/>
          </a:xfrm>
          <a:prstGeom prst="actionButtonBlank">
            <a:avLst/>
          </a:prstGeom>
          <a:solidFill>
            <a:schemeClr val="tx1"/>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latin typeface="Century Gothic" panose="020F0302020204030204"/>
                <a:ea typeface="+mn-ea"/>
                <a:cs typeface="Arial"/>
                <a:sym typeface="Arial"/>
              </a:rPr>
              <a:t>C</a:t>
            </a:r>
          </a:p>
        </p:txBody>
      </p:sp>
      <p:sp>
        <p:nvSpPr>
          <p:cNvPr id="123" name="Action Button: Custom 16">
            <a:hlinkClick r:id="" action="ppaction://noaction" highlightClick="1"/>
            <a:extLst>
              <a:ext uri="{FF2B5EF4-FFF2-40B4-BE49-F238E27FC236}">
                <a16:creationId xmlns:a16="http://schemas.microsoft.com/office/drawing/2014/main" id="{17264984-332C-42E7-97D5-00BF16B8181B}"/>
              </a:ext>
            </a:extLst>
          </p:cNvPr>
          <p:cNvSpPr/>
          <p:nvPr/>
        </p:nvSpPr>
        <p:spPr>
          <a:xfrm>
            <a:off x="9489198" y="1228296"/>
            <a:ext cx="393922" cy="357939"/>
          </a:xfrm>
          <a:prstGeom prst="actionButtonBlank">
            <a:avLst/>
          </a:prstGeom>
          <a:solidFill>
            <a:schemeClr val="tx1"/>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latin typeface="Century Gothic" panose="020F0302020204030204"/>
                <a:ea typeface="+mn-ea"/>
                <a:cs typeface="Arial"/>
                <a:sym typeface="Arial"/>
              </a:rPr>
              <a:t>D</a:t>
            </a:r>
          </a:p>
        </p:txBody>
      </p:sp>
      <p:sp>
        <p:nvSpPr>
          <p:cNvPr id="124" name="Action Button: Custom 16">
            <a:hlinkClick r:id="" action="ppaction://noaction" highlightClick="1"/>
            <a:extLst>
              <a:ext uri="{FF2B5EF4-FFF2-40B4-BE49-F238E27FC236}">
                <a16:creationId xmlns:a16="http://schemas.microsoft.com/office/drawing/2014/main" id="{CFF9431A-3BF4-47CA-8C38-1C54420C1DAD}"/>
              </a:ext>
            </a:extLst>
          </p:cNvPr>
          <p:cNvSpPr/>
          <p:nvPr/>
        </p:nvSpPr>
        <p:spPr>
          <a:xfrm>
            <a:off x="2327254" y="3636325"/>
            <a:ext cx="393922" cy="357939"/>
          </a:xfrm>
          <a:prstGeom prst="actionButtonBlank">
            <a:avLst/>
          </a:prstGeom>
          <a:solidFill>
            <a:schemeClr val="tx1"/>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latin typeface="Century Gothic" panose="020F0302020204030204"/>
                <a:ea typeface="+mn-ea"/>
                <a:cs typeface="Arial"/>
                <a:sym typeface="Arial"/>
              </a:rPr>
              <a:t>E</a:t>
            </a:r>
          </a:p>
        </p:txBody>
      </p:sp>
      <p:sp>
        <p:nvSpPr>
          <p:cNvPr id="125" name="Action Button: Custom 16">
            <a:hlinkClick r:id="" action="ppaction://noaction" highlightClick="1"/>
            <a:extLst>
              <a:ext uri="{FF2B5EF4-FFF2-40B4-BE49-F238E27FC236}">
                <a16:creationId xmlns:a16="http://schemas.microsoft.com/office/drawing/2014/main" id="{338FEAC2-6372-420C-9A6B-1E124A966F28}"/>
              </a:ext>
            </a:extLst>
          </p:cNvPr>
          <p:cNvSpPr/>
          <p:nvPr/>
        </p:nvSpPr>
        <p:spPr>
          <a:xfrm>
            <a:off x="6448635" y="3573027"/>
            <a:ext cx="393922" cy="357939"/>
          </a:xfrm>
          <a:prstGeom prst="actionButtonBlank">
            <a:avLst/>
          </a:prstGeom>
          <a:solidFill>
            <a:schemeClr val="tx1"/>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latin typeface="Century Gothic" panose="020F0302020204030204"/>
                <a:ea typeface="+mn-ea"/>
                <a:cs typeface="Arial"/>
                <a:sym typeface="Arial"/>
              </a:rPr>
              <a:t>F</a:t>
            </a:r>
          </a:p>
        </p:txBody>
      </p:sp>
      <p:sp>
        <p:nvSpPr>
          <p:cNvPr id="126" name="Action Button: Custom 16">
            <a:hlinkClick r:id="" action="ppaction://noaction" highlightClick="1"/>
            <a:extLst>
              <a:ext uri="{FF2B5EF4-FFF2-40B4-BE49-F238E27FC236}">
                <a16:creationId xmlns:a16="http://schemas.microsoft.com/office/drawing/2014/main" id="{2247B782-631C-4AAF-A41A-7B8774D14856}"/>
              </a:ext>
            </a:extLst>
          </p:cNvPr>
          <p:cNvSpPr/>
          <p:nvPr/>
        </p:nvSpPr>
        <p:spPr>
          <a:xfrm>
            <a:off x="9489198" y="3632493"/>
            <a:ext cx="393922" cy="357939"/>
          </a:xfrm>
          <a:prstGeom prst="actionButtonBlank">
            <a:avLst/>
          </a:prstGeom>
          <a:solidFill>
            <a:schemeClr val="tx1"/>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latin typeface="Century Gothic" panose="020F0302020204030204"/>
                <a:ea typeface="+mn-ea"/>
                <a:cs typeface="Arial"/>
                <a:sym typeface="Arial"/>
              </a:rPr>
              <a:t>G</a:t>
            </a:r>
          </a:p>
        </p:txBody>
      </p:sp>
      <p:sp>
        <p:nvSpPr>
          <p:cNvPr id="127" name="TextBox 126">
            <a:extLst>
              <a:ext uri="{FF2B5EF4-FFF2-40B4-BE49-F238E27FC236}">
                <a16:creationId xmlns:a16="http://schemas.microsoft.com/office/drawing/2014/main" id="{41AE789C-BD16-4C29-AC61-D2FA36D0D72B}"/>
              </a:ext>
            </a:extLst>
          </p:cNvPr>
          <p:cNvSpPr txBox="1"/>
          <p:nvPr/>
        </p:nvSpPr>
        <p:spPr>
          <a:xfrm>
            <a:off x="729948" y="5145502"/>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C</a:t>
            </a:r>
          </a:p>
        </p:txBody>
      </p:sp>
      <p:sp>
        <p:nvSpPr>
          <p:cNvPr id="128" name="TextBox 127">
            <a:extLst>
              <a:ext uri="{FF2B5EF4-FFF2-40B4-BE49-F238E27FC236}">
                <a16:creationId xmlns:a16="http://schemas.microsoft.com/office/drawing/2014/main" id="{59DFCB61-E7CF-4F2E-9D1D-17516F5A241B}"/>
              </a:ext>
            </a:extLst>
          </p:cNvPr>
          <p:cNvSpPr txBox="1"/>
          <p:nvPr/>
        </p:nvSpPr>
        <p:spPr>
          <a:xfrm>
            <a:off x="729948" y="2606212"/>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E</a:t>
            </a:r>
          </a:p>
        </p:txBody>
      </p:sp>
      <p:sp>
        <p:nvSpPr>
          <p:cNvPr id="7" name="Speech Bubble: Rectangle with Corners Rounded 19">
            <a:extLst>
              <a:ext uri="{FF2B5EF4-FFF2-40B4-BE49-F238E27FC236}">
                <a16:creationId xmlns:a16="http://schemas.microsoft.com/office/drawing/2014/main" id="{EABB0453-FE85-18AC-A748-CDD14CBA7F73}"/>
              </a:ext>
            </a:extLst>
          </p:cNvPr>
          <p:cNvSpPr/>
          <p:nvPr/>
        </p:nvSpPr>
        <p:spPr>
          <a:xfrm>
            <a:off x="5288426" y="2848030"/>
            <a:ext cx="5209568" cy="2220148"/>
          </a:xfrm>
          <a:prstGeom prst="wedgeRoundRectCallout">
            <a:avLst>
              <a:gd name="adj1" fmla="val 60760"/>
              <a:gd name="adj2" fmla="val 4361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buClr>
                <a:srgbClr val="000000"/>
              </a:buClr>
              <a:defRPr/>
            </a:pPr>
            <a:r>
              <a:rPr kumimoji="0" lang="en-GB" sz="2000" b="0"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What do </a:t>
            </a:r>
            <a:r>
              <a:rPr kumimoji="0" lang="en-GB" sz="2000" b="1" i="1" u="none" strike="noStrike" kern="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schon</a:t>
            </a:r>
            <a:r>
              <a:rPr kumimoji="0" lang="en-GB" sz="2000" b="0"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 and </a:t>
            </a:r>
            <a:r>
              <a:rPr kumimoji="0" lang="en-GB" sz="2000" b="1" i="1" u="none" strike="noStrike" kern="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einmal</a:t>
            </a:r>
            <a:r>
              <a:rPr kumimoji="0" lang="en-GB" sz="2000" b="0"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 mean? </a:t>
            </a:r>
            <a:r>
              <a:rPr kumimoji="0" lang="en-GB" sz="2000" b="1"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Schon </a:t>
            </a:r>
            <a:r>
              <a:rPr kumimoji="0" lang="en-GB" sz="2000" b="1" i="1" u="none" strike="noStrike" kern="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einmal</a:t>
            </a:r>
            <a:r>
              <a:rPr kumimoji="0" lang="en-GB" sz="2000" b="1"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000" b="0"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in a question means </a:t>
            </a:r>
            <a:r>
              <a:rPr kumimoji="0" lang="en-GB" sz="2000" b="0" i="1" u="sng"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ever</a:t>
            </a:r>
            <a:r>
              <a:rPr kumimoji="0" lang="en-GB" sz="2000" b="0"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 but in statements it usually means </a:t>
            </a:r>
            <a:r>
              <a:rPr kumimoji="0" lang="en-GB" sz="2000" b="0" i="1" u="sng"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already</a:t>
            </a:r>
            <a:r>
              <a:rPr kumimoji="0" lang="en-GB" sz="2000" b="0"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 or (</a:t>
            </a:r>
            <a:r>
              <a:rPr kumimoji="0" lang="en-GB" sz="2000" b="0" i="1" u="sng"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once) before</a:t>
            </a:r>
            <a:r>
              <a:rPr kumimoji="0" lang="en-GB" sz="2000" b="0" i="1" u="none" strike="noStrike" kern="0" cap="none" spc="0" normalizeH="0" baseline="0" noProof="0" dirty="0">
                <a:ln>
                  <a:noFill/>
                </a:ln>
                <a:solidFill>
                  <a:srgbClr val="3D3C3C"/>
                </a:solidFill>
                <a:effectLst/>
                <a:uLnTx/>
                <a:uFillTx/>
                <a:latin typeface="Century Gothic" panose="020B0502020202020204" pitchFamily="34" charset="0"/>
                <a:ea typeface="+mn-ea"/>
                <a:cs typeface="+mn-cs"/>
                <a:sym typeface="Arial"/>
              </a:rPr>
              <a:t>. Using both </a:t>
            </a:r>
            <a:r>
              <a:rPr lang="en-GB" sz="2000" i="1" kern="0" dirty="0">
                <a:solidFill>
                  <a:srgbClr val="3D3C3C"/>
                </a:solidFill>
                <a:latin typeface="Century Gothic" panose="020B0502020202020204" pitchFamily="34" charset="0"/>
                <a:sym typeface="Arial"/>
              </a:rPr>
              <a:t>German words together just gives ‘already’ a little more emphasis. </a:t>
            </a:r>
            <a:endParaRPr kumimoji="0" lang="en-GB" sz="2000" b="0" i="0" u="none" strike="noStrike" kern="0" cap="none" spc="0" normalizeH="0" baseline="0" noProof="0" dirty="0">
              <a:ln>
                <a:noFill/>
              </a:ln>
              <a:solidFill>
                <a:srgbClr val="3D3C3C"/>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8" name="Speech Bubble: Rectangle with Corners Rounded 7">
            <a:extLst>
              <a:ext uri="{FF2B5EF4-FFF2-40B4-BE49-F238E27FC236}">
                <a16:creationId xmlns:a16="http://schemas.microsoft.com/office/drawing/2014/main" id="{2E894762-260C-2D9A-4037-CE7377BE7B7E}"/>
              </a:ext>
            </a:extLst>
          </p:cNvPr>
          <p:cNvSpPr/>
          <p:nvPr/>
        </p:nvSpPr>
        <p:spPr>
          <a:xfrm>
            <a:off x="10045684" y="648583"/>
            <a:ext cx="2065521" cy="621380"/>
          </a:xfrm>
          <a:prstGeom prst="wedgeRoundRectCallout">
            <a:avLst>
              <a:gd name="adj1" fmla="val -65818"/>
              <a:gd name="adj2" fmla="val -3621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panose="020F0302020204030204"/>
                <a:ea typeface="+mn-ea"/>
                <a:cs typeface="+mn-cs"/>
              </a:rPr>
              <a:t>Buchstabe</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panose="020F0302020204030204"/>
                <a:ea typeface="+mn-ea"/>
                <a:cs typeface="+mn-cs"/>
              </a:rPr>
              <a:t>– letter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127" grpId="0"/>
      <p:bldP spid="128" grpId="0"/>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Paper">
            <a:extLst>
              <a:ext uri="{FF2B5EF4-FFF2-40B4-BE49-F238E27FC236}">
                <a16:creationId xmlns:a16="http://schemas.microsoft.com/office/drawing/2014/main" id="{AF7661BE-F695-947D-4FC3-351136F6045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a:off x="8182862" y="4581320"/>
            <a:ext cx="3797749" cy="13728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p:txBody>
          <a:bodyPr/>
          <a:lstStyle/>
          <a:p>
            <a:r>
              <a:rPr lang="en-GB" dirty="0"/>
              <a:t>Matthias Maurer</a:t>
            </a:r>
          </a:p>
        </p:txBody>
      </p:sp>
      <p:sp>
        <p:nvSpPr>
          <p:cNvPr id="3" name="TextBox 2">
            <a:extLst>
              <a:ext uri="{FF2B5EF4-FFF2-40B4-BE49-F238E27FC236}">
                <a16:creationId xmlns:a16="http://schemas.microsoft.com/office/drawing/2014/main" id="{7B6FBB6B-4EC8-2BCB-472E-C2E2E34FFDA6}"/>
              </a:ext>
            </a:extLst>
          </p:cNvPr>
          <p:cNvSpPr txBox="1"/>
          <p:nvPr/>
        </p:nvSpPr>
        <p:spPr>
          <a:xfrm>
            <a:off x="249068" y="911348"/>
            <a:ext cx="81776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Mia hat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Matthias Maurer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gemacht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Matthias Maurer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deutscher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Astronaut. </a:t>
            </a:r>
          </a:p>
        </p:txBody>
      </p:sp>
      <p:pic>
        <p:nvPicPr>
          <p:cNvPr id="41" name="Picture 2" descr="Free illustrations of Paper">
            <a:extLst>
              <a:ext uri="{FF2B5EF4-FFF2-40B4-BE49-F238E27FC236}">
                <a16:creationId xmlns:a16="http://schemas.microsoft.com/office/drawing/2014/main" id="{D0CE9C21-4EB1-A03B-33B9-A2FBA44B700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2268"/>
          <a:stretch/>
        </p:blipFill>
        <p:spPr bwMode="auto">
          <a:xfrm>
            <a:off x="644278" y="3548651"/>
            <a:ext cx="3324295" cy="12989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illustrations of Paper">
            <a:extLst>
              <a:ext uri="{FF2B5EF4-FFF2-40B4-BE49-F238E27FC236}">
                <a16:creationId xmlns:a16="http://schemas.microsoft.com/office/drawing/2014/main" id="{D5E6A166-8D15-6785-DFD7-28A7B9E20AEE}"/>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105"/>
          <a:stretch/>
        </p:blipFill>
        <p:spPr bwMode="auto">
          <a:xfrm rot="394805">
            <a:off x="4111212" y="2143087"/>
            <a:ext cx="3560167" cy="13921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illustrations of Paper">
            <a:extLst>
              <a:ext uri="{FF2B5EF4-FFF2-40B4-BE49-F238E27FC236}">
                <a16:creationId xmlns:a16="http://schemas.microsoft.com/office/drawing/2014/main" id="{89363B8D-B293-5E97-501B-1E9EC8294F6D}"/>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117" t="822" r="2117" b="73332"/>
          <a:stretch/>
        </p:blipFill>
        <p:spPr bwMode="auto">
          <a:xfrm rot="21058945">
            <a:off x="3903867" y="3674349"/>
            <a:ext cx="3797749" cy="13830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illustrations of Paper">
            <a:extLst>
              <a:ext uri="{FF2B5EF4-FFF2-40B4-BE49-F238E27FC236}">
                <a16:creationId xmlns:a16="http://schemas.microsoft.com/office/drawing/2014/main" id="{5EBA298A-F500-5C05-8022-BD9EBC174EFF}"/>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rot="445512">
            <a:off x="7977863" y="2284379"/>
            <a:ext cx="3797749" cy="190172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945D5EC-6860-0BCC-4E3B-0438DBE2A23F}"/>
              </a:ext>
            </a:extLst>
          </p:cNvPr>
          <p:cNvSpPr txBox="1"/>
          <p:nvPr/>
        </p:nvSpPr>
        <p:spPr>
          <a:xfrm>
            <a:off x="1159646" y="3965704"/>
            <a:ext cx="2538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Sah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Erde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klein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aus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D6806C1-E629-D16C-5B80-58C192DD071E}"/>
              </a:ext>
            </a:extLst>
          </p:cNvPr>
          <p:cNvSpPr txBox="1"/>
          <p:nvPr/>
        </p:nvSpPr>
        <p:spPr>
          <a:xfrm>
            <a:off x="8499559" y="5018165"/>
            <a:ext cx="3274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Schrieb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er an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Familie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6BB703B3-FA7F-C97B-E0D6-9ED95E4AE316}"/>
              </a:ext>
            </a:extLst>
          </p:cNvPr>
          <p:cNvSpPr txBox="1"/>
          <p:nvPr/>
        </p:nvSpPr>
        <p:spPr>
          <a:xfrm rot="382107">
            <a:off x="8298751" y="2517170"/>
            <a:ext cx="3619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half,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unser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Verständnis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von der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Astronomie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verbessern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358C1B7A-1B48-DEC2-2549-662A49BD5CA3}"/>
              </a:ext>
            </a:extLst>
          </p:cNvPr>
          <p:cNvSpPr txBox="1"/>
          <p:nvPr/>
        </p:nvSpPr>
        <p:spPr>
          <a:xfrm rot="21057248">
            <a:off x="4366615" y="4047251"/>
            <a:ext cx="32362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Veröffentlichte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er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Ergebnisse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A7AE5964-C360-8045-345E-DEA21C32812C}"/>
              </a:ext>
            </a:extLst>
          </p:cNvPr>
          <p:cNvSpPr txBox="1"/>
          <p:nvPr/>
        </p:nvSpPr>
        <p:spPr>
          <a:xfrm rot="395624">
            <a:off x="4344095" y="2562089"/>
            <a:ext cx="30297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Gewann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vorher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Preise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5" name="Picture 2" descr="Free illustrations of Paper">
            <a:extLst>
              <a:ext uri="{FF2B5EF4-FFF2-40B4-BE49-F238E27FC236}">
                <a16:creationId xmlns:a16="http://schemas.microsoft.com/office/drawing/2014/main" id="{73A17F42-475F-230C-FA4F-6F86E6FBA1E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326"/>
          <a:stretch/>
        </p:blipFill>
        <p:spPr bwMode="auto">
          <a:xfrm>
            <a:off x="4043176" y="5207135"/>
            <a:ext cx="3797749" cy="9992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D00680C-8F87-1899-A143-A64781FCE272}"/>
              </a:ext>
            </a:extLst>
          </p:cNvPr>
          <p:cNvSpPr txBox="1"/>
          <p:nvPr/>
        </p:nvSpPr>
        <p:spPr>
          <a:xfrm>
            <a:off x="4478792" y="5629093"/>
            <a:ext cx="4229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wurde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berühmt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6" name="Picture 2" descr="Free illustrations of Paper">
            <a:extLst>
              <a:ext uri="{FF2B5EF4-FFF2-40B4-BE49-F238E27FC236}">
                <a16:creationId xmlns:a16="http://schemas.microsoft.com/office/drawing/2014/main" id="{0B4E6F01-710C-6993-4C49-7A35E4FCAB0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21229150">
            <a:off x="157978" y="2297079"/>
            <a:ext cx="3797749" cy="110477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D395EFE-6DED-D877-53D2-A0E48EE44310}"/>
              </a:ext>
            </a:extLst>
          </p:cNvPr>
          <p:cNvSpPr txBox="1"/>
          <p:nvPr/>
        </p:nvSpPr>
        <p:spPr>
          <a:xfrm rot="21240914">
            <a:off x="570769" y="2674838"/>
            <a:ext cx="4229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machte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Fotos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7" name="Picture 2" descr="Free illustrations of Paper">
            <a:extLst>
              <a:ext uri="{FF2B5EF4-FFF2-40B4-BE49-F238E27FC236}">
                <a16:creationId xmlns:a16="http://schemas.microsoft.com/office/drawing/2014/main" id="{F87A7F5D-DA1F-EDC1-1F0D-C460A95C4D9C}"/>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434757">
            <a:off x="157977" y="4992774"/>
            <a:ext cx="3797749" cy="110477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5C2CEF3-1EEC-9AD6-FD78-B53BD51E8037}"/>
              </a:ext>
            </a:extLst>
          </p:cNvPr>
          <p:cNvSpPr txBox="1"/>
          <p:nvPr/>
        </p:nvSpPr>
        <p:spPr>
          <a:xfrm rot="411306">
            <a:off x="261504" y="5478837"/>
            <a:ext cx="4229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sprach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mit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Kindern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8" name="Picture 47" descr="A person in a garment&#10;&#10;Description automatically generated with low confidence">
            <a:extLst>
              <a:ext uri="{FF2B5EF4-FFF2-40B4-BE49-F238E27FC236}">
                <a16:creationId xmlns:a16="http://schemas.microsoft.com/office/drawing/2014/main" id="{4445F29A-116A-F688-D68D-833FE5E71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0" b="5492"/>
          <a:stretch/>
        </p:blipFill>
        <p:spPr>
          <a:xfrm>
            <a:off x="11058786" y="468386"/>
            <a:ext cx="979770" cy="1376629"/>
          </a:xfrm>
          <a:prstGeom prst="rect">
            <a:avLst/>
          </a:prstGeom>
        </p:spPr>
      </p:pic>
      <p:sp>
        <p:nvSpPr>
          <p:cNvPr id="50" name="TextBox 49">
            <a:extLst>
              <a:ext uri="{FF2B5EF4-FFF2-40B4-BE49-F238E27FC236}">
                <a16:creationId xmlns:a16="http://schemas.microsoft.com/office/drawing/2014/main" id="{7DBC3AC1-07CA-C980-4D27-4B710F9241C2}"/>
              </a:ext>
            </a:extLst>
          </p:cNvPr>
          <p:cNvSpPr txBox="1"/>
          <p:nvPr/>
        </p:nvSpPr>
        <p:spPr>
          <a:xfrm>
            <a:off x="249068" y="1657665"/>
            <a:ext cx="11649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hat Einstein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gefressen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Sind das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Sätze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Fragen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pic>
        <p:nvPicPr>
          <p:cNvPr id="51" name="Picture 50">
            <a:extLst>
              <a:ext uri="{FF2B5EF4-FFF2-40B4-BE49-F238E27FC236}">
                <a16:creationId xmlns:a16="http://schemas.microsoft.com/office/drawing/2014/main" id="{457A6638-08DC-7254-6071-756DC55B45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5161" y="433864"/>
            <a:ext cx="1033625" cy="1313118"/>
          </a:xfrm>
          <a:prstGeom prst="rect">
            <a:avLst/>
          </a:prstGeom>
        </p:spPr>
      </p:pic>
      <p:sp>
        <p:nvSpPr>
          <p:cNvPr id="52" name="TextBox 51">
            <a:extLst>
              <a:ext uri="{FF2B5EF4-FFF2-40B4-BE49-F238E27FC236}">
                <a16:creationId xmlns:a16="http://schemas.microsoft.com/office/drawing/2014/main" id="{47F332C2-60FE-DE66-E53A-882CFED6D930}"/>
              </a:ext>
            </a:extLst>
          </p:cNvPr>
          <p:cNvSpPr txBox="1"/>
          <p:nvPr/>
        </p:nvSpPr>
        <p:spPr>
          <a:xfrm>
            <a:off x="2526307" y="4294442"/>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4" name="TextBox 53">
            <a:extLst>
              <a:ext uri="{FF2B5EF4-FFF2-40B4-BE49-F238E27FC236}">
                <a16:creationId xmlns:a16="http://schemas.microsoft.com/office/drawing/2014/main" id="{D4382593-93AD-E601-1568-9536504CBE33}"/>
              </a:ext>
            </a:extLst>
          </p:cNvPr>
          <p:cNvSpPr txBox="1"/>
          <p:nvPr/>
        </p:nvSpPr>
        <p:spPr>
          <a:xfrm>
            <a:off x="3059468" y="2380623"/>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0C36179D-8168-B1C4-9DB1-E1CC1DEACE6F}"/>
              </a:ext>
            </a:extLst>
          </p:cNvPr>
          <p:cNvSpPr txBox="1"/>
          <p:nvPr/>
        </p:nvSpPr>
        <p:spPr>
          <a:xfrm>
            <a:off x="3332726" y="5401621"/>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B37D6830-97DF-66EC-1E44-3A53FF827225}"/>
              </a:ext>
            </a:extLst>
          </p:cNvPr>
          <p:cNvSpPr txBox="1"/>
          <p:nvPr/>
        </p:nvSpPr>
        <p:spPr>
          <a:xfrm rot="542456">
            <a:off x="5319200" y="2954841"/>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A38E6432-10DF-5DA6-3542-4662FD59C6D8}"/>
              </a:ext>
            </a:extLst>
          </p:cNvPr>
          <p:cNvSpPr txBox="1"/>
          <p:nvPr/>
        </p:nvSpPr>
        <p:spPr>
          <a:xfrm rot="20947324">
            <a:off x="6915977" y="4137639"/>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8" name="TextBox 57">
            <a:extLst>
              <a:ext uri="{FF2B5EF4-FFF2-40B4-BE49-F238E27FC236}">
                <a16:creationId xmlns:a16="http://schemas.microsoft.com/office/drawing/2014/main" id="{2618309A-509A-21AC-734C-7CABB06F7C71}"/>
              </a:ext>
            </a:extLst>
          </p:cNvPr>
          <p:cNvSpPr txBox="1"/>
          <p:nvPr/>
        </p:nvSpPr>
        <p:spPr>
          <a:xfrm>
            <a:off x="7158683" y="5400733"/>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9" name="TextBox 58">
            <a:extLst>
              <a:ext uri="{FF2B5EF4-FFF2-40B4-BE49-F238E27FC236}">
                <a16:creationId xmlns:a16="http://schemas.microsoft.com/office/drawing/2014/main" id="{3AA497D3-6D12-80B9-F121-C39663546FE0}"/>
              </a:ext>
            </a:extLst>
          </p:cNvPr>
          <p:cNvSpPr txBox="1"/>
          <p:nvPr/>
        </p:nvSpPr>
        <p:spPr>
          <a:xfrm>
            <a:off x="9858130" y="3415501"/>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60" name="TextBox 59">
            <a:extLst>
              <a:ext uri="{FF2B5EF4-FFF2-40B4-BE49-F238E27FC236}">
                <a16:creationId xmlns:a16="http://schemas.microsoft.com/office/drawing/2014/main" id="{E987C3B8-88C6-DD9B-1114-82E8C1AD4323}"/>
              </a:ext>
            </a:extLst>
          </p:cNvPr>
          <p:cNvSpPr txBox="1"/>
          <p:nvPr/>
        </p:nvSpPr>
        <p:spPr>
          <a:xfrm>
            <a:off x="9733879" y="5346488"/>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4" name="Rectangle: Rounded Corners 3">
            <a:extLst>
              <a:ext uri="{FF2B5EF4-FFF2-40B4-BE49-F238E27FC236}">
                <a16:creationId xmlns:a16="http://schemas.microsoft.com/office/drawing/2014/main" id="{579DF303-A695-CD3D-8145-72E4144D2A6E}"/>
              </a:ext>
            </a:extLst>
          </p:cNvPr>
          <p:cNvSpPr/>
          <p:nvPr/>
        </p:nvSpPr>
        <p:spPr>
          <a:xfrm>
            <a:off x="7840925" y="137572"/>
            <a:ext cx="2334233" cy="399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Notizen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notes </a:t>
            </a:r>
          </a:p>
        </p:txBody>
      </p:sp>
      <p:sp>
        <p:nvSpPr>
          <p:cNvPr id="5" name="Rectangle: Rounded Corners 4">
            <a:extLst>
              <a:ext uri="{FF2B5EF4-FFF2-40B4-BE49-F238E27FC236}">
                <a16:creationId xmlns:a16="http://schemas.microsoft.com/office/drawing/2014/main" id="{F0E09812-7F88-36AD-A2B1-8727C5C6EB04}"/>
              </a:ext>
            </a:extLst>
          </p:cNvPr>
          <p:cNvSpPr/>
          <p:nvPr/>
        </p:nvSpPr>
        <p:spPr>
          <a:xfrm>
            <a:off x="11068459" y="112249"/>
            <a:ext cx="979770" cy="3191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8869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5" grpId="0"/>
      <p:bldP spid="56" grpId="0"/>
      <p:bldP spid="57" grpId="0"/>
      <p:bldP spid="58" grpId="0"/>
      <p:bldP spid="59" grpId="0"/>
      <p:bldP spid="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F0B6-4948-8036-CEC3-7C54385A631F}"/>
              </a:ext>
            </a:extLst>
          </p:cNvPr>
          <p:cNvSpPr>
            <a:spLocks noGrp="1"/>
          </p:cNvSpPr>
          <p:nvPr>
            <p:ph type="title"/>
          </p:nvPr>
        </p:nvSpPr>
        <p:spPr>
          <a:xfrm>
            <a:off x="0" y="213557"/>
            <a:ext cx="3976099" cy="647577"/>
          </a:xfrm>
        </p:spPr>
        <p:txBody>
          <a:bodyPr/>
          <a:lstStyle/>
          <a:p>
            <a:r>
              <a:rPr lang="en-GB" dirty="0"/>
              <a:t>Matthias Maurer</a:t>
            </a:r>
          </a:p>
        </p:txBody>
      </p:sp>
      <p:sp>
        <p:nvSpPr>
          <p:cNvPr id="3" name="Text Placeholder 2">
            <a:extLst>
              <a:ext uri="{FF2B5EF4-FFF2-40B4-BE49-F238E27FC236}">
                <a16:creationId xmlns:a16="http://schemas.microsoft.com/office/drawing/2014/main" id="{E4FD7FB2-2797-9F97-1BDE-CDB70FACB916}"/>
              </a:ext>
            </a:extLst>
          </p:cNvPr>
          <p:cNvSpPr>
            <a:spLocks noGrp="1"/>
          </p:cNvSpPr>
          <p:nvPr>
            <p:ph type="body" sz="quarter" idx="10"/>
          </p:nvPr>
        </p:nvSpPr>
        <p:spPr/>
        <p:txBody>
          <a:bodyPr>
            <a:normAutofit lnSpcReduction="10000"/>
          </a:bodyPr>
          <a:lstStyle/>
          <a:p>
            <a:r>
              <a:rPr lang="en-GB" dirty="0"/>
              <a:t>Lies den Text </a:t>
            </a:r>
            <a:r>
              <a:rPr lang="en-GB" dirty="0" err="1"/>
              <a:t>über</a:t>
            </a:r>
            <a:r>
              <a:rPr lang="en-GB" dirty="0"/>
              <a:t> Matthias Maurer:</a:t>
            </a:r>
          </a:p>
          <a:p>
            <a:endParaRPr lang="en-GB" dirty="0"/>
          </a:p>
          <a:p>
            <a:r>
              <a:rPr lang="de-DE" dirty="0">
                <a:solidFill>
                  <a:schemeClr val="tx1"/>
                </a:solidFill>
              </a:rPr>
              <a:t>2022 war Matthias Maurers Leben </a:t>
            </a:r>
            <a:r>
              <a:rPr lang="de-DE" b="1" dirty="0">
                <a:solidFill>
                  <a:schemeClr val="tx1"/>
                </a:solidFill>
              </a:rPr>
              <a:t>spannend</a:t>
            </a:r>
            <a:r>
              <a:rPr lang="de-DE" dirty="0">
                <a:solidFill>
                  <a:schemeClr val="tx1"/>
                </a:solidFill>
              </a:rPr>
              <a:t>. Er hat auf der ISS gewohnt! </a:t>
            </a:r>
          </a:p>
          <a:p>
            <a:r>
              <a:rPr lang="de-DE" dirty="0">
                <a:solidFill>
                  <a:schemeClr val="tx1"/>
                </a:solidFill>
              </a:rPr>
              <a:t>Matthias Maurer wurde 1970 in Deutschland geboren. Er hat Naturwissenschaften an der </a:t>
            </a:r>
            <a:r>
              <a:rPr lang="de-DE" b="1" dirty="0">
                <a:solidFill>
                  <a:schemeClr val="tx1"/>
                </a:solidFill>
              </a:rPr>
              <a:t>Universität</a:t>
            </a:r>
            <a:r>
              <a:rPr lang="de-DE" dirty="0">
                <a:solidFill>
                  <a:schemeClr val="tx1"/>
                </a:solidFill>
              </a:rPr>
              <a:t> </a:t>
            </a:r>
            <a:r>
              <a:rPr lang="de-DE" b="1" dirty="0">
                <a:solidFill>
                  <a:schemeClr val="tx1"/>
                </a:solidFill>
              </a:rPr>
              <a:t>studiert</a:t>
            </a:r>
            <a:r>
              <a:rPr lang="de-DE" dirty="0">
                <a:solidFill>
                  <a:schemeClr val="tx1"/>
                </a:solidFill>
              </a:rPr>
              <a:t>. 2010 hat er einen Platz bei der ESA bekommen und 2018 hat er eine Ausbildung als Astronaut </a:t>
            </a:r>
            <a:r>
              <a:rPr lang="de-DE" b="1" dirty="0">
                <a:solidFill>
                  <a:schemeClr val="tx1"/>
                </a:solidFill>
              </a:rPr>
              <a:t>angefangen</a:t>
            </a:r>
            <a:r>
              <a:rPr lang="de-DE" dirty="0">
                <a:solidFill>
                  <a:schemeClr val="tx1"/>
                </a:solidFill>
              </a:rPr>
              <a:t>. Im November 2021 ist es </a:t>
            </a:r>
            <a:r>
              <a:rPr lang="de-DE" b="1" dirty="0">
                <a:solidFill>
                  <a:schemeClr val="tx1"/>
                </a:solidFill>
              </a:rPr>
              <a:t>endlich</a:t>
            </a:r>
            <a:r>
              <a:rPr lang="de-DE" dirty="0">
                <a:solidFill>
                  <a:schemeClr val="tx1"/>
                </a:solidFill>
              </a:rPr>
              <a:t> </a:t>
            </a:r>
            <a:r>
              <a:rPr lang="de-DE" b="1" dirty="0">
                <a:solidFill>
                  <a:schemeClr val="tx1"/>
                </a:solidFill>
              </a:rPr>
              <a:t>passiert</a:t>
            </a:r>
            <a:r>
              <a:rPr lang="de-DE" dirty="0">
                <a:solidFill>
                  <a:schemeClr val="tx1"/>
                </a:solidFill>
              </a:rPr>
              <a:t>!     Matthias Maurer ist zur ISS geflogen! Dort hat er als Astronaut gearbeitet und viel gelernt. Seine Kollegen* haben ihn sofort </a:t>
            </a:r>
            <a:r>
              <a:rPr lang="de-DE" b="1" dirty="0">
                <a:solidFill>
                  <a:schemeClr val="tx1"/>
                </a:solidFill>
              </a:rPr>
              <a:t>akzeptiert</a:t>
            </a:r>
            <a:r>
              <a:rPr lang="de-DE" dirty="0">
                <a:solidFill>
                  <a:schemeClr val="tx1"/>
                </a:solidFill>
              </a:rPr>
              <a:t> und er hat viel Spaß gehabt. </a:t>
            </a:r>
          </a:p>
          <a:p>
            <a:r>
              <a:rPr lang="de-DE" dirty="0">
                <a:solidFill>
                  <a:schemeClr val="tx1"/>
                </a:solidFill>
              </a:rPr>
              <a:t>Mit Instagram hat er uns auf der  </a:t>
            </a:r>
            <a:r>
              <a:rPr lang="de-DE" b="1" dirty="0">
                <a:solidFill>
                  <a:schemeClr val="tx1"/>
                </a:solidFill>
              </a:rPr>
              <a:t>Erde</a:t>
            </a:r>
            <a:r>
              <a:rPr lang="de-DE" dirty="0">
                <a:solidFill>
                  <a:schemeClr val="tx1"/>
                </a:solidFill>
              </a:rPr>
              <a:t> über sein Leben auf der ISS erzählt. Seine Bilder und Filme von der Erde aus dem All* haben seine Follower wirklich interessiert. Matthias zeigt, wie man gesund im All* bleibt oder wie man das Essen isst. Er hat auch viele Kinder mit seinem Leben als Astronaut inspiriert.</a:t>
            </a:r>
          </a:p>
          <a:p>
            <a:endParaRPr lang="en-GB" dirty="0"/>
          </a:p>
        </p:txBody>
      </p:sp>
      <p:sp>
        <p:nvSpPr>
          <p:cNvPr id="4" name="Rectangle: Rounded Corners 3">
            <a:extLst>
              <a:ext uri="{FF2B5EF4-FFF2-40B4-BE49-F238E27FC236}">
                <a16:creationId xmlns:a16="http://schemas.microsoft.com/office/drawing/2014/main" id="{3212D5E0-CFD4-796A-A05A-2F5A8E19BD5E}"/>
              </a:ext>
            </a:extLst>
          </p:cNvPr>
          <p:cNvSpPr/>
          <p:nvPr/>
        </p:nvSpPr>
        <p:spPr>
          <a:xfrm>
            <a:off x="10960768" y="213557"/>
            <a:ext cx="926432" cy="3639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962D090A-9DE7-5DC5-FA9B-901D31B4FB1F}"/>
              </a:ext>
            </a:extLst>
          </p:cNvPr>
          <p:cNvSpPr/>
          <p:nvPr/>
        </p:nvSpPr>
        <p:spPr>
          <a:xfrm>
            <a:off x="4405181" y="3795584"/>
            <a:ext cx="1581665" cy="3244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accepted</a:t>
            </a:r>
          </a:p>
        </p:txBody>
      </p:sp>
      <p:sp>
        <p:nvSpPr>
          <p:cNvPr id="9" name="Rectangle: Rounded Corners 8">
            <a:extLst>
              <a:ext uri="{FF2B5EF4-FFF2-40B4-BE49-F238E27FC236}">
                <a16:creationId xmlns:a16="http://schemas.microsoft.com/office/drawing/2014/main" id="{0FDD6136-CE87-C825-271F-0C5B9AC6C810}"/>
              </a:ext>
            </a:extLst>
          </p:cNvPr>
          <p:cNvSpPr/>
          <p:nvPr/>
        </p:nvSpPr>
        <p:spPr>
          <a:xfrm>
            <a:off x="7185453" y="3200833"/>
            <a:ext cx="1660164" cy="3368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happened!</a:t>
            </a:r>
          </a:p>
        </p:txBody>
      </p:sp>
      <p:sp>
        <p:nvSpPr>
          <p:cNvPr id="10" name="Rectangle: Rounded Corners 9">
            <a:extLst>
              <a:ext uri="{FF2B5EF4-FFF2-40B4-BE49-F238E27FC236}">
                <a16:creationId xmlns:a16="http://schemas.microsoft.com/office/drawing/2014/main" id="{B2A37AEC-F4D9-1BE1-32FD-916F0DF3C1FE}"/>
              </a:ext>
            </a:extLst>
          </p:cNvPr>
          <p:cNvSpPr/>
          <p:nvPr/>
        </p:nvSpPr>
        <p:spPr>
          <a:xfrm>
            <a:off x="5186390" y="4181273"/>
            <a:ext cx="852616" cy="3244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Earth</a:t>
            </a:r>
          </a:p>
        </p:txBody>
      </p:sp>
      <p:sp>
        <p:nvSpPr>
          <p:cNvPr id="11" name="Rectangle: Rounded Corners 10">
            <a:extLst>
              <a:ext uri="{FF2B5EF4-FFF2-40B4-BE49-F238E27FC236}">
                <a16:creationId xmlns:a16="http://schemas.microsoft.com/office/drawing/2014/main" id="{9BD44231-8B4A-FC54-BCBC-EE7AFCFE5E3C}"/>
              </a:ext>
            </a:extLst>
          </p:cNvPr>
          <p:cNvSpPr/>
          <p:nvPr/>
        </p:nvSpPr>
        <p:spPr>
          <a:xfrm>
            <a:off x="6048631" y="3191207"/>
            <a:ext cx="1136822" cy="3546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finally</a:t>
            </a:r>
          </a:p>
        </p:txBody>
      </p:sp>
      <p:sp>
        <p:nvSpPr>
          <p:cNvPr id="12" name="Rectangle: Rounded Corners 11">
            <a:extLst>
              <a:ext uri="{FF2B5EF4-FFF2-40B4-BE49-F238E27FC236}">
                <a16:creationId xmlns:a16="http://schemas.microsoft.com/office/drawing/2014/main" id="{7990B777-068D-C504-EF84-C3A8374E01CA}"/>
              </a:ext>
            </a:extLst>
          </p:cNvPr>
          <p:cNvSpPr/>
          <p:nvPr/>
        </p:nvSpPr>
        <p:spPr>
          <a:xfrm>
            <a:off x="373064" y="3205213"/>
            <a:ext cx="1937000" cy="3309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started</a:t>
            </a:r>
          </a:p>
        </p:txBody>
      </p:sp>
      <p:sp>
        <p:nvSpPr>
          <p:cNvPr id="13" name="Rectangle: Rounded Corners 12">
            <a:extLst>
              <a:ext uri="{FF2B5EF4-FFF2-40B4-BE49-F238E27FC236}">
                <a16:creationId xmlns:a16="http://schemas.microsoft.com/office/drawing/2014/main" id="{AFB8854E-0EE8-8F13-008F-4F66D9B7E5E3}"/>
              </a:ext>
            </a:extLst>
          </p:cNvPr>
          <p:cNvSpPr/>
          <p:nvPr/>
        </p:nvSpPr>
        <p:spPr>
          <a:xfrm>
            <a:off x="6222233" y="2608585"/>
            <a:ext cx="1237345" cy="3368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studied.</a:t>
            </a:r>
          </a:p>
        </p:txBody>
      </p:sp>
      <p:sp>
        <p:nvSpPr>
          <p:cNvPr id="14" name="Rectangle: Rounded Corners 13">
            <a:extLst>
              <a:ext uri="{FF2B5EF4-FFF2-40B4-BE49-F238E27FC236}">
                <a16:creationId xmlns:a16="http://schemas.microsoft.com/office/drawing/2014/main" id="{9F4FD539-D8B2-00A2-254B-DB26D297F3F3}"/>
              </a:ext>
            </a:extLst>
          </p:cNvPr>
          <p:cNvSpPr/>
          <p:nvPr/>
        </p:nvSpPr>
        <p:spPr>
          <a:xfrm>
            <a:off x="4604798" y="2608585"/>
            <a:ext cx="1556952" cy="324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university</a:t>
            </a:r>
          </a:p>
        </p:txBody>
      </p:sp>
      <p:sp>
        <p:nvSpPr>
          <p:cNvPr id="15" name="Rectangle: Rounded Corners 14">
            <a:extLst>
              <a:ext uri="{FF2B5EF4-FFF2-40B4-BE49-F238E27FC236}">
                <a16:creationId xmlns:a16="http://schemas.microsoft.com/office/drawing/2014/main" id="{50C3FD9D-27EE-9A4B-C05A-A430B43D9AF2}"/>
              </a:ext>
            </a:extLst>
          </p:cNvPr>
          <p:cNvSpPr/>
          <p:nvPr/>
        </p:nvSpPr>
        <p:spPr>
          <a:xfrm>
            <a:off x="5466369" y="1844439"/>
            <a:ext cx="1581664" cy="4077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exciting</a:t>
            </a:r>
          </a:p>
        </p:txBody>
      </p:sp>
      <p:sp>
        <p:nvSpPr>
          <p:cNvPr id="16" name="Rectangle: Rounded Corners 15">
            <a:extLst>
              <a:ext uri="{FF2B5EF4-FFF2-40B4-BE49-F238E27FC236}">
                <a16:creationId xmlns:a16="http://schemas.microsoft.com/office/drawing/2014/main" id="{DA745947-E47C-4B57-BC63-1CD54425C525}"/>
              </a:ext>
            </a:extLst>
          </p:cNvPr>
          <p:cNvSpPr/>
          <p:nvPr/>
        </p:nvSpPr>
        <p:spPr>
          <a:xfrm>
            <a:off x="7647947" y="63774"/>
            <a:ext cx="3235819" cy="9471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a:t>
            </a:r>
            <a:r>
              <a:rPr lang="en-GB" sz="2000" dirty="0">
                <a:solidFill>
                  <a:schemeClr val="accent4">
                    <a:lumMod val="20000"/>
                    <a:lumOff val="80000"/>
                  </a:schemeClr>
                </a:solidFill>
              </a:rPr>
              <a:t>space</a:t>
            </a:r>
            <a:br>
              <a:rPr lang="en-GB" sz="2000" dirty="0">
                <a:solidFill>
                  <a:schemeClr val="accent4">
                    <a:lumMod val="20000"/>
                    <a:lumOff val="80000"/>
                  </a:schemeClr>
                </a:solidFill>
              </a:rPr>
            </a:br>
            <a:r>
              <a:rPr lang="en-GB" sz="2000" dirty="0">
                <a:solidFill>
                  <a:schemeClr val="accent4">
                    <a:lumMod val="20000"/>
                    <a:lumOff val="80000"/>
                  </a:schemeClr>
                </a:solidFill>
              </a:rPr>
              <a:t>der </a:t>
            </a:r>
            <a:r>
              <a:rPr lang="en-GB" sz="2000" dirty="0" err="1">
                <a:solidFill>
                  <a:schemeClr val="accent4">
                    <a:lumMod val="20000"/>
                    <a:lumOff val="80000"/>
                  </a:schemeClr>
                </a:solidFill>
              </a:rPr>
              <a:t>Kollege</a:t>
            </a:r>
            <a:r>
              <a:rPr lang="en-GB" sz="2000" dirty="0">
                <a:solidFill>
                  <a:schemeClr val="accent4">
                    <a:lumMod val="20000"/>
                    <a:lumOff val="80000"/>
                  </a:schemeClr>
                </a:solidFill>
              </a:rPr>
              <a:t> - colleague</a:t>
            </a:r>
            <a:endPar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a:p>
            <a:pPr algn="ctr">
              <a:defRPr/>
            </a:pPr>
            <a:r>
              <a:rPr lang="en-GB" sz="2000" dirty="0" err="1">
                <a:solidFill>
                  <a:schemeClr val="accent4">
                    <a:lumMod val="20000"/>
                    <a:lumOff val="80000"/>
                  </a:schemeClr>
                </a:solidFill>
              </a:rPr>
              <a:t>sofort</a:t>
            </a:r>
            <a:r>
              <a:rPr lang="en-GB" sz="2000" dirty="0">
                <a:solidFill>
                  <a:schemeClr val="accent4">
                    <a:lumMod val="20000"/>
                    <a:lumOff val="80000"/>
                  </a:schemeClr>
                </a:solidFill>
              </a:rPr>
              <a:t> - immediately</a:t>
            </a:r>
          </a:p>
        </p:txBody>
      </p:sp>
    </p:spTree>
    <p:extLst>
      <p:ext uri="{BB962C8B-B14F-4D97-AF65-F5344CB8AC3E}">
        <p14:creationId xmlns:p14="http://schemas.microsoft.com/office/powerpoint/2010/main" val="34439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F0B6-4948-8036-CEC3-7C54385A631F}"/>
              </a:ext>
            </a:extLst>
          </p:cNvPr>
          <p:cNvSpPr>
            <a:spLocks noGrp="1"/>
          </p:cNvSpPr>
          <p:nvPr>
            <p:ph type="title"/>
          </p:nvPr>
        </p:nvSpPr>
        <p:spPr>
          <a:xfrm>
            <a:off x="0" y="213557"/>
            <a:ext cx="3883631" cy="647577"/>
          </a:xfrm>
        </p:spPr>
        <p:txBody>
          <a:bodyPr/>
          <a:lstStyle/>
          <a:p>
            <a:r>
              <a:rPr lang="en-GB" dirty="0"/>
              <a:t>Matthias Maurer</a:t>
            </a:r>
          </a:p>
        </p:txBody>
      </p:sp>
      <p:sp>
        <p:nvSpPr>
          <p:cNvPr id="3" name="Text Placeholder 2">
            <a:extLst>
              <a:ext uri="{FF2B5EF4-FFF2-40B4-BE49-F238E27FC236}">
                <a16:creationId xmlns:a16="http://schemas.microsoft.com/office/drawing/2014/main" id="{E4FD7FB2-2797-9F97-1BDE-CDB70FACB916}"/>
              </a:ext>
            </a:extLst>
          </p:cNvPr>
          <p:cNvSpPr>
            <a:spLocks noGrp="1"/>
          </p:cNvSpPr>
          <p:nvPr>
            <p:ph type="body" sz="quarter" idx="10"/>
          </p:nvPr>
        </p:nvSpPr>
        <p:spPr>
          <a:xfrm>
            <a:off x="373063" y="1065213"/>
            <a:ext cx="11697017" cy="5105400"/>
          </a:xfrm>
        </p:spPr>
        <p:txBody>
          <a:bodyPr>
            <a:normAutofit lnSpcReduction="10000"/>
          </a:bodyPr>
          <a:lstStyle/>
          <a:p>
            <a:r>
              <a:rPr lang="en-GB" dirty="0"/>
              <a:t>Lies den Text </a:t>
            </a:r>
            <a:r>
              <a:rPr lang="en-GB" dirty="0" err="1"/>
              <a:t>über</a:t>
            </a:r>
            <a:r>
              <a:rPr lang="en-GB" dirty="0"/>
              <a:t> Matthias Maurer:</a:t>
            </a:r>
          </a:p>
          <a:p>
            <a:endParaRPr lang="en-GB" dirty="0"/>
          </a:p>
          <a:p>
            <a:r>
              <a:rPr lang="de-DE" dirty="0"/>
              <a:t>2021  </a:t>
            </a:r>
            <a:r>
              <a:rPr lang="de-DE" b="1" dirty="0"/>
              <a:t>fand</a:t>
            </a:r>
            <a:r>
              <a:rPr lang="de-DE" dirty="0"/>
              <a:t>  Matthias Maurer sein Leben </a:t>
            </a:r>
            <a:r>
              <a:rPr lang="de-DE" b="1" dirty="0"/>
              <a:t>spannend</a:t>
            </a:r>
            <a:r>
              <a:rPr lang="de-DE" dirty="0"/>
              <a:t>! Er </a:t>
            </a:r>
            <a:r>
              <a:rPr lang="de-DE" b="1" dirty="0"/>
              <a:t>war</a:t>
            </a:r>
            <a:r>
              <a:rPr lang="de-DE" dirty="0"/>
              <a:t> auf der ISS. Seine Mission heißt „Cosmic Kiss”.</a:t>
            </a:r>
          </a:p>
          <a:p>
            <a:r>
              <a:rPr lang="de-DE" dirty="0"/>
              <a:t>Matthias wurde 1970 im Saarland geboren. Er  </a:t>
            </a:r>
            <a:r>
              <a:rPr lang="de-DE" b="1" dirty="0"/>
              <a:t>studierte</a:t>
            </a:r>
            <a:r>
              <a:rPr lang="de-DE" dirty="0"/>
              <a:t> Naturwissenschaften an </a:t>
            </a:r>
            <a:r>
              <a:rPr lang="de-DE" b="1" dirty="0"/>
              <a:t>Universitäten</a:t>
            </a:r>
            <a:r>
              <a:rPr lang="de-DE" dirty="0"/>
              <a:t> in Deutschland, England, Frankreich und Spanien. Deshalb </a:t>
            </a:r>
            <a:r>
              <a:rPr lang="de-DE" b="1" dirty="0"/>
              <a:t>sprach</a:t>
            </a:r>
            <a:r>
              <a:rPr lang="de-DE" dirty="0"/>
              <a:t> er auch viele Sprachen. 2010 </a:t>
            </a:r>
            <a:r>
              <a:rPr lang="de-DE" b="1" dirty="0"/>
              <a:t>bekam </a:t>
            </a:r>
            <a:r>
              <a:rPr lang="de-DE" dirty="0"/>
              <a:t>er einen Platz bei der ESA, dann machte er 2019 eine Ausbildung zum Astronauten. Matthias </a:t>
            </a:r>
            <a:r>
              <a:rPr lang="de-DE" b="1" dirty="0"/>
              <a:t>schrieb</a:t>
            </a:r>
            <a:r>
              <a:rPr lang="de-DE" dirty="0"/>
              <a:t> die ESA-Prüfungen*. Mit Erfolg! Im November 2021 kam Matthias zur ISS. Seine Kollegen </a:t>
            </a:r>
            <a:r>
              <a:rPr lang="de-DE" b="1" dirty="0"/>
              <a:t>akzeptierten</a:t>
            </a:r>
            <a:r>
              <a:rPr lang="de-DE" dirty="0"/>
              <a:t> ihn sofort und er </a:t>
            </a:r>
            <a:r>
              <a:rPr lang="de-DE" b="1" dirty="0"/>
              <a:t>hatte</a:t>
            </a:r>
            <a:r>
              <a:rPr lang="de-DE" dirty="0"/>
              <a:t> dort viel Spaß.</a:t>
            </a:r>
          </a:p>
          <a:p>
            <a:r>
              <a:rPr lang="de-DE" dirty="0"/>
              <a:t>Im All* arbeitete er als Wissenschaftler. Er </a:t>
            </a:r>
            <a:r>
              <a:rPr lang="de-DE" b="1" dirty="0"/>
              <a:t>nahm</a:t>
            </a:r>
            <a:r>
              <a:rPr lang="de-DE" dirty="0"/>
              <a:t> eine Kamera mit. Jeden Tag </a:t>
            </a:r>
            <a:r>
              <a:rPr lang="de-DE" b="1" dirty="0"/>
              <a:t>schrieb</a:t>
            </a:r>
            <a:r>
              <a:rPr lang="de-DE" dirty="0"/>
              <a:t> er auf Instagram über sein Leben auf der ISS. Seine vielen Follower </a:t>
            </a:r>
            <a:r>
              <a:rPr lang="de-DE" b="1" dirty="0"/>
              <a:t>lasen</a:t>
            </a:r>
            <a:r>
              <a:rPr lang="de-DE" dirty="0"/>
              <a:t> gerne seine Posts. Seine Bilder und Filme von der </a:t>
            </a:r>
            <a:r>
              <a:rPr lang="de-DE" b="1" dirty="0"/>
              <a:t>Erde</a:t>
            </a:r>
            <a:r>
              <a:rPr lang="de-DE" dirty="0"/>
              <a:t>   </a:t>
            </a:r>
            <a:r>
              <a:rPr lang="de-DE" b="1" dirty="0"/>
              <a:t>halfen</a:t>
            </a:r>
            <a:r>
              <a:rPr lang="de-DE" dirty="0"/>
              <a:t>  seinen Followern, die Welt zu verstehen. Matthias will Kinder darüber </a:t>
            </a:r>
            <a:r>
              <a:rPr lang="de-DE" b="1" dirty="0"/>
              <a:t>informieren</a:t>
            </a:r>
            <a:r>
              <a:rPr lang="de-DE" dirty="0"/>
              <a:t>, wie man Astronaut wird. </a:t>
            </a:r>
          </a:p>
          <a:p>
            <a:endParaRPr lang="en-GB" dirty="0"/>
          </a:p>
        </p:txBody>
      </p:sp>
      <p:sp>
        <p:nvSpPr>
          <p:cNvPr id="4" name="Rectangle: Rounded Corners 3">
            <a:extLst>
              <a:ext uri="{FF2B5EF4-FFF2-40B4-BE49-F238E27FC236}">
                <a16:creationId xmlns:a16="http://schemas.microsoft.com/office/drawing/2014/main" id="{3212D5E0-CFD4-796A-A05A-2F5A8E19BD5E}"/>
              </a:ext>
            </a:extLst>
          </p:cNvPr>
          <p:cNvSpPr/>
          <p:nvPr/>
        </p:nvSpPr>
        <p:spPr>
          <a:xfrm>
            <a:off x="10960768" y="213557"/>
            <a:ext cx="926432" cy="3639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680A4985-A662-622B-825C-1EFD175F7EB5}"/>
              </a:ext>
            </a:extLst>
          </p:cNvPr>
          <p:cNvSpPr/>
          <p:nvPr/>
        </p:nvSpPr>
        <p:spPr>
          <a:xfrm>
            <a:off x="1112107" y="1829359"/>
            <a:ext cx="976185" cy="3954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found</a:t>
            </a:r>
          </a:p>
        </p:txBody>
      </p:sp>
      <p:sp>
        <p:nvSpPr>
          <p:cNvPr id="7" name="Rectangle: Rounded Corners 6">
            <a:extLst>
              <a:ext uri="{FF2B5EF4-FFF2-40B4-BE49-F238E27FC236}">
                <a16:creationId xmlns:a16="http://schemas.microsoft.com/office/drawing/2014/main" id="{9EA17AE5-ABDD-18B1-84EF-42345D9229DE}"/>
              </a:ext>
            </a:extLst>
          </p:cNvPr>
          <p:cNvSpPr/>
          <p:nvPr/>
        </p:nvSpPr>
        <p:spPr>
          <a:xfrm>
            <a:off x="6287971" y="1844829"/>
            <a:ext cx="1487103" cy="395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exciting!</a:t>
            </a:r>
          </a:p>
        </p:txBody>
      </p:sp>
      <p:sp>
        <p:nvSpPr>
          <p:cNvPr id="8" name="Rectangle: Rounded Corners 7">
            <a:extLst>
              <a:ext uri="{FF2B5EF4-FFF2-40B4-BE49-F238E27FC236}">
                <a16:creationId xmlns:a16="http://schemas.microsoft.com/office/drawing/2014/main" id="{890FEA05-8B76-EB0A-2DA1-1D53AF0E8B9C}"/>
              </a:ext>
            </a:extLst>
          </p:cNvPr>
          <p:cNvSpPr/>
          <p:nvPr/>
        </p:nvSpPr>
        <p:spPr>
          <a:xfrm>
            <a:off x="351653" y="4087515"/>
            <a:ext cx="1957353"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accepted</a:t>
            </a:r>
          </a:p>
        </p:txBody>
      </p:sp>
      <p:sp>
        <p:nvSpPr>
          <p:cNvPr id="9" name="Rectangle: Rounded Corners 8">
            <a:extLst>
              <a:ext uri="{FF2B5EF4-FFF2-40B4-BE49-F238E27FC236}">
                <a16:creationId xmlns:a16="http://schemas.microsoft.com/office/drawing/2014/main" id="{80C6EABA-1271-7EE7-B754-78BDF4F62EAD}"/>
              </a:ext>
            </a:extLst>
          </p:cNvPr>
          <p:cNvSpPr/>
          <p:nvPr/>
        </p:nvSpPr>
        <p:spPr>
          <a:xfrm>
            <a:off x="882100" y="2910776"/>
            <a:ext cx="1957353" cy="3065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universitites</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9E9AF520-CB9D-CAF1-E49C-E39CABF3084E}"/>
              </a:ext>
            </a:extLst>
          </p:cNvPr>
          <p:cNvSpPr/>
          <p:nvPr/>
        </p:nvSpPr>
        <p:spPr>
          <a:xfrm>
            <a:off x="373063" y="3217359"/>
            <a:ext cx="1159175"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spoke</a:t>
            </a:r>
          </a:p>
        </p:txBody>
      </p:sp>
      <p:sp>
        <p:nvSpPr>
          <p:cNvPr id="11" name="Rectangle: Rounded Corners 10">
            <a:extLst>
              <a:ext uri="{FF2B5EF4-FFF2-40B4-BE49-F238E27FC236}">
                <a16:creationId xmlns:a16="http://schemas.microsoft.com/office/drawing/2014/main" id="{9C716A3E-2012-31FE-01F1-40102580E929}"/>
              </a:ext>
            </a:extLst>
          </p:cNvPr>
          <p:cNvSpPr/>
          <p:nvPr/>
        </p:nvSpPr>
        <p:spPr>
          <a:xfrm>
            <a:off x="5889265" y="3180288"/>
            <a:ext cx="1159175" cy="3558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got</a:t>
            </a:r>
          </a:p>
        </p:txBody>
      </p:sp>
      <p:sp>
        <p:nvSpPr>
          <p:cNvPr id="12" name="Rectangle: Rounded Corners 11">
            <a:extLst>
              <a:ext uri="{FF2B5EF4-FFF2-40B4-BE49-F238E27FC236}">
                <a16:creationId xmlns:a16="http://schemas.microsoft.com/office/drawing/2014/main" id="{84076956-E77E-6F1F-55CA-C5696F1E3F7C}"/>
              </a:ext>
            </a:extLst>
          </p:cNvPr>
          <p:cNvSpPr/>
          <p:nvPr/>
        </p:nvSpPr>
        <p:spPr>
          <a:xfrm>
            <a:off x="6463811" y="4497645"/>
            <a:ext cx="979976"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took</a:t>
            </a:r>
          </a:p>
        </p:txBody>
      </p:sp>
      <p:sp>
        <p:nvSpPr>
          <p:cNvPr id="13" name="Rectangle: Rounded Corners 12">
            <a:extLst>
              <a:ext uri="{FF2B5EF4-FFF2-40B4-BE49-F238E27FC236}">
                <a16:creationId xmlns:a16="http://schemas.microsoft.com/office/drawing/2014/main" id="{0A5FAA25-AA4D-2E71-DA1D-21F02AF36F70}"/>
              </a:ext>
            </a:extLst>
          </p:cNvPr>
          <p:cNvSpPr/>
          <p:nvPr/>
        </p:nvSpPr>
        <p:spPr>
          <a:xfrm>
            <a:off x="4778663" y="4086647"/>
            <a:ext cx="1110602"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had</a:t>
            </a:r>
          </a:p>
        </p:txBody>
      </p:sp>
      <p:sp>
        <p:nvSpPr>
          <p:cNvPr id="15" name="Rectangle: Rounded Corners 14">
            <a:extLst>
              <a:ext uri="{FF2B5EF4-FFF2-40B4-BE49-F238E27FC236}">
                <a16:creationId xmlns:a16="http://schemas.microsoft.com/office/drawing/2014/main" id="{F6EEF4B1-C46A-1366-BD8F-6E5B2809F58C}"/>
              </a:ext>
            </a:extLst>
          </p:cNvPr>
          <p:cNvSpPr/>
          <p:nvPr/>
        </p:nvSpPr>
        <p:spPr>
          <a:xfrm>
            <a:off x="457395" y="5090865"/>
            <a:ext cx="872934"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read</a:t>
            </a:r>
          </a:p>
        </p:txBody>
      </p:sp>
      <p:sp>
        <p:nvSpPr>
          <p:cNvPr id="16" name="Rectangle: Rounded Corners 15">
            <a:extLst>
              <a:ext uri="{FF2B5EF4-FFF2-40B4-BE49-F238E27FC236}">
                <a16:creationId xmlns:a16="http://schemas.microsoft.com/office/drawing/2014/main" id="{24AF966C-FE05-9D89-95B8-320749B7DD99}"/>
              </a:ext>
            </a:extLst>
          </p:cNvPr>
          <p:cNvSpPr/>
          <p:nvPr/>
        </p:nvSpPr>
        <p:spPr>
          <a:xfrm>
            <a:off x="8408226" y="5140581"/>
            <a:ext cx="872933"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earth</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40443F5A-6576-40A7-94F6-871B91972D2C}"/>
              </a:ext>
            </a:extLst>
          </p:cNvPr>
          <p:cNvSpPr/>
          <p:nvPr/>
        </p:nvSpPr>
        <p:spPr>
          <a:xfrm>
            <a:off x="7661832" y="51419"/>
            <a:ext cx="3238655" cy="11750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*die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Prüfung</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exam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space</a:t>
            </a:r>
            <a:b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b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der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Kollege</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colleague</a:t>
            </a:r>
            <a:endParaRPr lang="en-GB" sz="2000" dirty="0">
              <a:solidFill>
                <a:schemeClr val="accent4">
                  <a:lumMod val="20000"/>
                  <a:lumOff val="80000"/>
                </a:scheme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sofort</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immediately</a:t>
            </a:r>
          </a:p>
        </p:txBody>
      </p:sp>
      <p:sp>
        <p:nvSpPr>
          <p:cNvPr id="17" name="Rectangle: Rounded Corners 16">
            <a:extLst>
              <a:ext uri="{FF2B5EF4-FFF2-40B4-BE49-F238E27FC236}">
                <a16:creationId xmlns:a16="http://schemas.microsoft.com/office/drawing/2014/main" id="{72383841-C558-4CF6-A78E-FB7199851FDE}"/>
              </a:ext>
            </a:extLst>
          </p:cNvPr>
          <p:cNvSpPr/>
          <p:nvPr/>
        </p:nvSpPr>
        <p:spPr>
          <a:xfrm>
            <a:off x="8219975" y="1903025"/>
            <a:ext cx="701603"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war</a:t>
            </a:r>
          </a:p>
        </p:txBody>
      </p:sp>
      <p:sp>
        <p:nvSpPr>
          <p:cNvPr id="19" name="Rectangle: Rounded Corners 18">
            <a:extLst>
              <a:ext uri="{FF2B5EF4-FFF2-40B4-BE49-F238E27FC236}">
                <a16:creationId xmlns:a16="http://schemas.microsoft.com/office/drawing/2014/main" id="{F7079673-2AB1-46C5-A35E-8A58185C26E6}"/>
              </a:ext>
            </a:extLst>
          </p:cNvPr>
          <p:cNvSpPr/>
          <p:nvPr/>
        </p:nvSpPr>
        <p:spPr>
          <a:xfrm>
            <a:off x="7278228" y="2581164"/>
            <a:ext cx="1331718"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studied</a:t>
            </a:r>
          </a:p>
        </p:txBody>
      </p:sp>
      <p:sp>
        <p:nvSpPr>
          <p:cNvPr id="20" name="Rectangle: Rounded Corners 19">
            <a:extLst>
              <a:ext uri="{FF2B5EF4-FFF2-40B4-BE49-F238E27FC236}">
                <a16:creationId xmlns:a16="http://schemas.microsoft.com/office/drawing/2014/main" id="{BCF5DA1B-E14A-418D-8B97-22FC9A3B8F3F}"/>
              </a:ext>
            </a:extLst>
          </p:cNvPr>
          <p:cNvSpPr/>
          <p:nvPr/>
        </p:nvSpPr>
        <p:spPr>
          <a:xfrm>
            <a:off x="9305445" y="5129594"/>
            <a:ext cx="1110602"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helped</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4E8516C3-D126-4B63-ACA6-9DCD36EDDB5A}"/>
              </a:ext>
            </a:extLst>
          </p:cNvPr>
          <p:cNvSpPr/>
          <p:nvPr/>
        </p:nvSpPr>
        <p:spPr>
          <a:xfrm>
            <a:off x="9504829" y="5414891"/>
            <a:ext cx="1671145"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inform</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AA12DED0-B934-4A9E-B096-E5D96EDAA3D9}"/>
              </a:ext>
            </a:extLst>
          </p:cNvPr>
          <p:cNvSpPr/>
          <p:nvPr/>
        </p:nvSpPr>
        <p:spPr>
          <a:xfrm>
            <a:off x="9281159" y="3495081"/>
            <a:ext cx="1159174"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wrote</a:t>
            </a:r>
          </a:p>
        </p:txBody>
      </p:sp>
      <p:sp>
        <p:nvSpPr>
          <p:cNvPr id="5" name="Rectangle: Rounded Corners 4">
            <a:extLst>
              <a:ext uri="{FF2B5EF4-FFF2-40B4-BE49-F238E27FC236}">
                <a16:creationId xmlns:a16="http://schemas.microsoft.com/office/drawing/2014/main" id="{AE298716-357E-8A7D-5507-ADA41F489C5C}"/>
              </a:ext>
            </a:extLst>
          </p:cNvPr>
          <p:cNvSpPr/>
          <p:nvPr/>
        </p:nvSpPr>
        <p:spPr>
          <a:xfrm>
            <a:off x="441025" y="4772111"/>
            <a:ext cx="1159174"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wrote</a:t>
            </a:r>
          </a:p>
        </p:txBody>
      </p:sp>
    </p:spTree>
    <p:extLst>
      <p:ext uri="{BB962C8B-B14F-4D97-AF65-F5344CB8AC3E}">
        <p14:creationId xmlns:p14="http://schemas.microsoft.com/office/powerpoint/2010/main" val="427882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9" grpId="0" animBg="1"/>
      <p:bldP spid="20" grpId="0" animBg="1"/>
      <p:bldP spid="21" grpId="0" animBg="1"/>
      <p:bldP spid="2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6BB7-C630-C81E-2780-12E7B5CAAFA9}"/>
              </a:ext>
            </a:extLst>
          </p:cNvPr>
          <p:cNvSpPr>
            <a:spLocks noGrp="1"/>
          </p:cNvSpPr>
          <p:nvPr>
            <p:ph type="title"/>
          </p:nvPr>
        </p:nvSpPr>
        <p:spPr>
          <a:xfrm>
            <a:off x="0" y="213557"/>
            <a:ext cx="3958389" cy="647577"/>
          </a:xfrm>
        </p:spPr>
        <p:txBody>
          <a:bodyPr/>
          <a:lstStyle/>
          <a:p>
            <a:r>
              <a:rPr lang="en-GB" dirty="0"/>
              <a:t>Matthias Maurer</a:t>
            </a:r>
          </a:p>
        </p:txBody>
      </p:sp>
      <p:sp>
        <p:nvSpPr>
          <p:cNvPr id="3" name="Text Placeholder 2">
            <a:extLst>
              <a:ext uri="{FF2B5EF4-FFF2-40B4-BE49-F238E27FC236}">
                <a16:creationId xmlns:a16="http://schemas.microsoft.com/office/drawing/2014/main" id="{5C782C64-782C-4E04-AD7A-1A9A6ED85110}"/>
              </a:ext>
            </a:extLst>
          </p:cNvPr>
          <p:cNvSpPr>
            <a:spLocks noGrp="1"/>
          </p:cNvSpPr>
          <p:nvPr>
            <p:ph type="body" sz="quarter" idx="10"/>
          </p:nvPr>
        </p:nvSpPr>
        <p:spPr/>
        <p:txBody>
          <a:bodyPr>
            <a:normAutofit/>
          </a:bodyPr>
          <a:lstStyle/>
          <a:p>
            <a:r>
              <a:rPr lang="en-GB" dirty="0" err="1"/>
              <a:t>Schreib</a:t>
            </a:r>
            <a:r>
              <a:rPr lang="en-GB" dirty="0"/>
              <a:t> 4 </a:t>
            </a:r>
            <a:r>
              <a:rPr lang="en-GB" b="1" dirty="0" err="1"/>
              <a:t>ja</a:t>
            </a:r>
            <a:r>
              <a:rPr lang="en-GB" dirty="0"/>
              <a:t>/</a:t>
            </a:r>
            <a:r>
              <a:rPr lang="en-GB" b="1" dirty="0" err="1"/>
              <a:t>nein</a:t>
            </a:r>
            <a:r>
              <a:rPr lang="en-GB" dirty="0"/>
              <a:t> </a:t>
            </a:r>
            <a:r>
              <a:rPr lang="en-GB" dirty="0" err="1"/>
              <a:t>Fragen</a:t>
            </a:r>
            <a:r>
              <a:rPr lang="en-GB" dirty="0"/>
              <a:t> </a:t>
            </a:r>
            <a:r>
              <a:rPr lang="en-GB" dirty="0" err="1"/>
              <a:t>über</a:t>
            </a:r>
            <a:r>
              <a:rPr lang="en-GB" dirty="0"/>
              <a:t> den Text für </a:t>
            </a:r>
            <a:r>
              <a:rPr lang="en-GB" dirty="0" err="1"/>
              <a:t>deine</a:t>
            </a:r>
            <a:r>
              <a:rPr lang="en-GB" dirty="0"/>
              <a:t>/n Partner*in.</a:t>
            </a:r>
          </a:p>
          <a:p>
            <a:r>
              <a:rPr lang="en-GB" dirty="0"/>
              <a:t>Careful! You‘re not allowed to use question words like </a:t>
            </a:r>
            <a:r>
              <a:rPr lang="en-GB" dirty="0" err="1"/>
              <a:t>wer</a:t>
            </a:r>
            <a:r>
              <a:rPr lang="en-GB" dirty="0"/>
              <a:t>, </a:t>
            </a:r>
            <a:r>
              <a:rPr lang="en-GB" dirty="0" err="1"/>
              <a:t>warum</a:t>
            </a:r>
            <a:r>
              <a:rPr lang="en-GB" dirty="0"/>
              <a:t>, </a:t>
            </a:r>
            <a:r>
              <a:rPr lang="en-GB" dirty="0" err="1"/>
              <a:t>wie</a:t>
            </a:r>
            <a:r>
              <a:rPr lang="en-GB" dirty="0"/>
              <a:t>…</a:t>
            </a:r>
          </a:p>
          <a:p>
            <a:endParaRPr lang="en-GB" dirty="0"/>
          </a:p>
          <a:p>
            <a:endParaRPr lang="en-GB" dirty="0"/>
          </a:p>
        </p:txBody>
      </p:sp>
      <p:sp>
        <p:nvSpPr>
          <p:cNvPr id="5" name="Rectangle: Rounded Corners 4">
            <a:extLst>
              <a:ext uri="{FF2B5EF4-FFF2-40B4-BE49-F238E27FC236}">
                <a16:creationId xmlns:a16="http://schemas.microsoft.com/office/drawing/2014/main" id="{34038EB3-A73B-01D1-3379-B0A36459F92A}"/>
              </a:ext>
            </a:extLst>
          </p:cNvPr>
          <p:cNvSpPr/>
          <p:nvPr/>
        </p:nvSpPr>
        <p:spPr>
          <a:xfrm>
            <a:off x="9432758" y="213556"/>
            <a:ext cx="2454442" cy="2917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849E5B5F-0F12-C60B-A274-07BB40A37DDC}"/>
              </a:ext>
            </a:extLst>
          </p:cNvPr>
          <p:cNvSpPr/>
          <p:nvPr/>
        </p:nvSpPr>
        <p:spPr>
          <a:xfrm>
            <a:off x="617251" y="2850036"/>
            <a:ext cx="3402459" cy="1137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Naturwissenschaften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studiert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9" name="Rectangle: Rounded Corners 8">
            <a:extLst>
              <a:ext uri="{FF2B5EF4-FFF2-40B4-BE49-F238E27FC236}">
                <a16:creationId xmlns:a16="http://schemas.microsoft.com/office/drawing/2014/main" id="{82364D49-74B1-4EA7-1E70-4DFEC8E703A7}"/>
              </a:ext>
            </a:extLst>
          </p:cNvPr>
          <p:cNvSpPr/>
          <p:nvPr/>
        </p:nvSpPr>
        <p:spPr>
          <a:xfrm>
            <a:off x="622173" y="4496985"/>
            <a:ext cx="3402459" cy="4726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Was hat 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studiert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0" name="Rectangle: Rounded Corners 9">
            <a:extLst>
              <a:ext uri="{FF2B5EF4-FFF2-40B4-BE49-F238E27FC236}">
                <a16:creationId xmlns:a16="http://schemas.microsoft.com/office/drawing/2014/main" id="{5A86EBBE-8D0C-C3AC-1787-F0FBA4063E9C}"/>
              </a:ext>
            </a:extLst>
          </p:cNvPr>
          <p:cNvSpPr/>
          <p:nvPr/>
        </p:nvSpPr>
        <p:spPr>
          <a:xfrm>
            <a:off x="6025377" y="2850036"/>
            <a:ext cx="3575823" cy="113760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Studierte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er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Naturwissenschaften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1" name="Rectangle: Rounded Corners 10">
            <a:extLst>
              <a:ext uri="{FF2B5EF4-FFF2-40B4-BE49-F238E27FC236}">
                <a16:creationId xmlns:a16="http://schemas.microsoft.com/office/drawing/2014/main" id="{DE9DB1D2-18FB-5A9B-C031-E4CBCB0243E8}"/>
              </a:ext>
            </a:extLst>
          </p:cNvPr>
          <p:cNvSpPr/>
          <p:nvPr/>
        </p:nvSpPr>
        <p:spPr>
          <a:xfrm>
            <a:off x="6030299" y="4496985"/>
            <a:ext cx="3402459" cy="47261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studierte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er?</a:t>
            </a:r>
          </a:p>
        </p:txBody>
      </p:sp>
      <p:pic>
        <p:nvPicPr>
          <p:cNvPr id="12" name="Picture 11" descr="green checkmark">
            <a:extLst>
              <a:ext uri="{FF2B5EF4-FFF2-40B4-BE49-F238E27FC236}">
                <a16:creationId xmlns:a16="http://schemas.microsoft.com/office/drawing/2014/main" id="{12949C5E-02B2-FCE4-4114-9AB7264285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9181" y="3035124"/>
            <a:ext cx="736727" cy="767425"/>
          </a:xfrm>
          <a:prstGeom prst="rect">
            <a:avLst/>
          </a:prstGeom>
        </p:spPr>
      </p:pic>
      <p:pic>
        <p:nvPicPr>
          <p:cNvPr id="13" name="Picture 12" descr="green checkmark">
            <a:extLst>
              <a:ext uri="{FF2B5EF4-FFF2-40B4-BE49-F238E27FC236}">
                <a16:creationId xmlns:a16="http://schemas.microsoft.com/office/drawing/2014/main" id="{6F1E1130-90F0-C714-4D86-D9EA2F3AB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419" y="3035124"/>
            <a:ext cx="736727" cy="767425"/>
          </a:xfrm>
          <a:prstGeom prst="rect">
            <a:avLst/>
          </a:prstGeom>
        </p:spPr>
      </p:pic>
      <p:sp>
        <p:nvSpPr>
          <p:cNvPr id="14" name="Multiplication Sign 13">
            <a:extLst>
              <a:ext uri="{FF2B5EF4-FFF2-40B4-BE49-F238E27FC236}">
                <a16:creationId xmlns:a16="http://schemas.microsoft.com/office/drawing/2014/main" id="{03C66B1C-EAEE-0EB6-438C-EAD2CB8BF146}"/>
              </a:ext>
            </a:extLst>
          </p:cNvPr>
          <p:cNvSpPr/>
          <p:nvPr/>
        </p:nvSpPr>
        <p:spPr>
          <a:xfrm>
            <a:off x="4057619" y="4349577"/>
            <a:ext cx="999853" cy="767425"/>
          </a:xfrm>
          <a:prstGeom prst="mathMultiply">
            <a:avLst>
              <a:gd name="adj1" fmla="val 12869"/>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5" name="Multiplication Sign 14">
            <a:extLst>
              <a:ext uri="{FF2B5EF4-FFF2-40B4-BE49-F238E27FC236}">
                <a16:creationId xmlns:a16="http://schemas.microsoft.com/office/drawing/2014/main" id="{8BBE153D-F034-71B3-0EC5-058846B5492B}"/>
              </a:ext>
            </a:extLst>
          </p:cNvPr>
          <p:cNvSpPr/>
          <p:nvPr/>
        </p:nvSpPr>
        <p:spPr>
          <a:xfrm>
            <a:off x="9773855" y="4451668"/>
            <a:ext cx="999853" cy="767425"/>
          </a:xfrm>
          <a:prstGeom prst="mathMultiply">
            <a:avLst>
              <a:gd name="adj1" fmla="val 12869"/>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21876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80E63-D226-0D63-F1E6-68687598703E}"/>
              </a:ext>
            </a:extLst>
          </p:cNvPr>
          <p:cNvSpPr>
            <a:spLocks noGrp="1"/>
          </p:cNvSpPr>
          <p:nvPr>
            <p:ph type="body" sz="quarter" idx="12"/>
          </p:nvPr>
        </p:nvSpPr>
        <p:spPr>
          <a:xfrm>
            <a:off x="115270" y="5580320"/>
            <a:ext cx="5112814" cy="1277680"/>
          </a:xfrm>
        </p:spPr>
        <p:txBody>
          <a:bodyPr>
            <a:normAutofit/>
          </a:bodyPr>
          <a:lstStyle/>
          <a:p>
            <a:r>
              <a:rPr lang="en-GB" sz="1400" dirty="0"/>
              <a:t>Charlotte Moss / Janine Turner</a:t>
            </a:r>
            <a:br>
              <a:rPr lang="en-GB" sz="1400" dirty="0"/>
            </a:br>
            <a:r>
              <a:rPr lang="en-GB" sz="1400" dirty="0"/>
              <a:t>Rachel Hawkes</a:t>
            </a:r>
          </a:p>
          <a:p>
            <a:pPr rtl="0">
              <a:lnSpc>
                <a:spcPct val="120000"/>
              </a:lnSpc>
              <a:spcBef>
                <a:spcPts val="0"/>
              </a:spcBef>
              <a:spcAft>
                <a:spcPts val="0"/>
              </a:spcAft>
            </a:pPr>
            <a:r>
              <a:rPr lang="en-GB" sz="1400" b="0" dirty="0">
                <a:effectLst/>
              </a:rPr>
              <a:t>Artwork: Steve Clarke</a:t>
            </a:r>
          </a:p>
          <a:p>
            <a:pPr rtl="0">
              <a:lnSpc>
                <a:spcPct val="120000"/>
              </a:lnSpc>
              <a:spcBef>
                <a:spcPts val="0"/>
              </a:spcBef>
              <a:spcAft>
                <a:spcPts val="0"/>
              </a:spcAft>
            </a:pPr>
            <a:r>
              <a:rPr lang="en-GB" sz="1400" b="0" dirty="0">
                <a:effectLst/>
              </a:rPr>
              <a:t>Date updated: </a:t>
            </a:r>
            <a:r>
              <a:rPr lang="en-GB" sz="1400" dirty="0"/>
              <a:t>01/04/24</a:t>
            </a:r>
            <a:endParaRPr lang="en-GB" sz="1400" b="0" dirty="0">
              <a:effectLst/>
            </a:endParaRPr>
          </a:p>
        </p:txBody>
      </p:sp>
      <p:sp>
        <p:nvSpPr>
          <p:cNvPr id="3" name="Text Placeholder 2">
            <a:extLst>
              <a:ext uri="{FF2B5EF4-FFF2-40B4-BE49-F238E27FC236}">
                <a16:creationId xmlns:a16="http://schemas.microsoft.com/office/drawing/2014/main" id="{88CF50AB-B29D-E92A-8779-3B9398197F98}"/>
              </a:ext>
            </a:extLst>
          </p:cNvPr>
          <p:cNvSpPr>
            <a:spLocks noGrp="1"/>
          </p:cNvSpPr>
          <p:nvPr>
            <p:ph type="body" sz="quarter" idx="13"/>
          </p:nvPr>
        </p:nvSpPr>
        <p:spPr/>
        <p:txBody>
          <a:bodyPr/>
          <a:lstStyle/>
          <a:p>
            <a:r>
              <a:rPr lang="en-GB" dirty="0"/>
              <a:t>Y10 Term 1.1 Week 7 Lesson 3</a:t>
            </a:r>
          </a:p>
          <a:p>
            <a:endParaRPr lang="en-GB" dirty="0"/>
          </a:p>
        </p:txBody>
      </p:sp>
      <p:sp>
        <p:nvSpPr>
          <p:cNvPr id="4" name="Text Placeholder 3">
            <a:extLst>
              <a:ext uri="{FF2B5EF4-FFF2-40B4-BE49-F238E27FC236}">
                <a16:creationId xmlns:a16="http://schemas.microsoft.com/office/drawing/2014/main" id="{6FB487F9-FE3C-A409-2D4C-2AABC57B38CF}"/>
              </a:ext>
            </a:extLst>
          </p:cNvPr>
          <p:cNvSpPr>
            <a:spLocks noGrp="1"/>
          </p:cNvSpPr>
          <p:nvPr>
            <p:ph type="body" sz="quarter" idx="14"/>
          </p:nvPr>
        </p:nvSpPr>
        <p:spPr/>
        <p:txBody>
          <a:bodyPr>
            <a:normAutofit/>
          </a:bodyPr>
          <a:lstStyle/>
          <a:p>
            <a:r>
              <a:rPr lang="en-GB" sz="5400" b="1" i="0" u="none" strike="noStrike" dirty="0" err="1">
                <a:solidFill>
                  <a:srgbClr val="3D3C3C"/>
                </a:solidFill>
                <a:effectLst/>
                <a:latin typeface="Century Gothic" panose="020B0502020202020204" pitchFamily="34" charset="0"/>
              </a:rPr>
              <a:t>Identität</a:t>
            </a:r>
            <a:r>
              <a:rPr lang="en-GB" sz="5400" b="1" i="0" u="none" strike="noStrike" dirty="0">
                <a:solidFill>
                  <a:srgbClr val="3D3C3C"/>
                </a:solidFill>
                <a:effectLst/>
                <a:latin typeface="Century Gothic" panose="020B0502020202020204" pitchFamily="34" charset="0"/>
              </a:rPr>
              <a:t>: </a:t>
            </a:r>
            <a:r>
              <a:rPr lang="en-GB" sz="5400" b="1" i="0" u="none" strike="noStrike" dirty="0" err="1">
                <a:solidFill>
                  <a:srgbClr val="3D3C3C"/>
                </a:solidFill>
                <a:effectLst/>
                <a:latin typeface="Century Gothic" panose="020B0502020202020204" pitchFamily="34" charset="0"/>
              </a:rPr>
              <a:t>Vorbilder</a:t>
            </a:r>
            <a:endParaRPr lang="en-GB" sz="5400" dirty="0"/>
          </a:p>
        </p:txBody>
      </p:sp>
      <p:pic>
        <p:nvPicPr>
          <p:cNvPr id="6" name="Graphic 5" descr="Thought bubble outline">
            <a:extLst>
              <a:ext uri="{FF2B5EF4-FFF2-40B4-BE49-F238E27FC236}">
                <a16:creationId xmlns:a16="http://schemas.microsoft.com/office/drawing/2014/main" id="{A953F518-5CB6-4910-82CD-02ACBDA27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9348" y="0"/>
            <a:ext cx="2133600" cy="2133600"/>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2688BEB1-F6F0-455D-854C-849D0681D0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422" y="1782126"/>
            <a:ext cx="729853" cy="1185548"/>
          </a:xfrm>
          <a:prstGeom prst="rect">
            <a:avLst/>
          </a:prstGeom>
        </p:spPr>
      </p:pic>
      <p:pic>
        <p:nvPicPr>
          <p:cNvPr id="9" name="Picture 8">
            <a:extLst>
              <a:ext uri="{FF2B5EF4-FFF2-40B4-BE49-F238E27FC236}">
                <a16:creationId xmlns:a16="http://schemas.microsoft.com/office/drawing/2014/main" id="{B4AC3DBB-196A-4AAC-8FB2-0651FBF37E58}"/>
              </a:ext>
            </a:extLst>
          </p:cNvPr>
          <p:cNvPicPr>
            <a:picLocks noChangeAspect="1"/>
          </p:cNvPicPr>
          <p:nvPr/>
        </p:nvPicPr>
        <p:blipFill>
          <a:blip r:embed="rId6"/>
          <a:stretch>
            <a:fillRect/>
          </a:stretch>
        </p:blipFill>
        <p:spPr>
          <a:xfrm>
            <a:off x="7613152" y="390878"/>
            <a:ext cx="541584" cy="675922"/>
          </a:xfrm>
          <a:prstGeom prst="rect">
            <a:avLst/>
          </a:prstGeom>
          <a:ln>
            <a:noFill/>
          </a:ln>
          <a:effectLst>
            <a:softEdge rad="112500"/>
          </a:effectLst>
        </p:spPr>
      </p:pic>
      <p:pic>
        <p:nvPicPr>
          <p:cNvPr id="10" name="Picture 9">
            <a:extLst>
              <a:ext uri="{FF2B5EF4-FFF2-40B4-BE49-F238E27FC236}">
                <a16:creationId xmlns:a16="http://schemas.microsoft.com/office/drawing/2014/main" id="{59E1E38C-33A6-4DAA-8567-76DA4C6CA9F0}"/>
              </a:ext>
            </a:extLst>
          </p:cNvPr>
          <p:cNvPicPr>
            <a:picLocks noChangeAspect="1"/>
          </p:cNvPicPr>
          <p:nvPr/>
        </p:nvPicPr>
        <p:blipFill rotWithShape="1">
          <a:blip r:embed="rId7"/>
          <a:srcRect r="53618"/>
          <a:stretch/>
        </p:blipFill>
        <p:spPr>
          <a:xfrm>
            <a:off x="8000253" y="273335"/>
            <a:ext cx="509285" cy="806368"/>
          </a:xfrm>
          <a:prstGeom prst="rect">
            <a:avLst/>
          </a:prstGeom>
          <a:ln>
            <a:noFill/>
          </a:ln>
          <a:effectLst>
            <a:softEdge rad="112500"/>
          </a:effectLst>
        </p:spPr>
      </p:pic>
      <p:pic>
        <p:nvPicPr>
          <p:cNvPr id="11" name="Picture 10">
            <a:extLst>
              <a:ext uri="{FF2B5EF4-FFF2-40B4-BE49-F238E27FC236}">
                <a16:creationId xmlns:a16="http://schemas.microsoft.com/office/drawing/2014/main" id="{40232AD5-E40E-4DE7-8B8F-B50DD234D4BE}"/>
              </a:ext>
            </a:extLst>
          </p:cNvPr>
          <p:cNvPicPr>
            <a:picLocks noChangeAspect="1"/>
          </p:cNvPicPr>
          <p:nvPr/>
        </p:nvPicPr>
        <p:blipFill>
          <a:blip r:embed="rId8"/>
          <a:stretch>
            <a:fillRect/>
          </a:stretch>
        </p:blipFill>
        <p:spPr>
          <a:xfrm>
            <a:off x="8401446" y="488973"/>
            <a:ext cx="509284" cy="619695"/>
          </a:xfrm>
          <a:prstGeom prst="rect">
            <a:avLst/>
          </a:prstGeom>
          <a:ln>
            <a:noFill/>
          </a:ln>
          <a:effectLst>
            <a:softEdge rad="112500"/>
          </a:effectLst>
        </p:spPr>
      </p:pic>
      <p:pic>
        <p:nvPicPr>
          <p:cNvPr id="12" name="Picture 11">
            <a:extLst>
              <a:ext uri="{FF2B5EF4-FFF2-40B4-BE49-F238E27FC236}">
                <a16:creationId xmlns:a16="http://schemas.microsoft.com/office/drawing/2014/main" id="{1F35B803-6ECF-48D0-A382-BDC76026C792}"/>
              </a:ext>
            </a:extLst>
          </p:cNvPr>
          <p:cNvPicPr>
            <a:picLocks noChangeAspect="1"/>
          </p:cNvPicPr>
          <p:nvPr/>
        </p:nvPicPr>
        <p:blipFill>
          <a:blip r:embed="rId9"/>
          <a:stretch>
            <a:fillRect/>
          </a:stretch>
        </p:blipFill>
        <p:spPr>
          <a:xfrm>
            <a:off x="7967954" y="694940"/>
            <a:ext cx="512497" cy="743720"/>
          </a:xfrm>
          <a:prstGeom prst="rect">
            <a:avLst/>
          </a:prstGeom>
          <a:ln>
            <a:noFill/>
          </a:ln>
          <a:effectLst>
            <a:softEdge rad="112500"/>
          </a:effectLst>
        </p:spPr>
      </p:pic>
    </p:spTree>
    <p:extLst>
      <p:ext uri="{BB962C8B-B14F-4D97-AF65-F5344CB8AC3E}">
        <p14:creationId xmlns:p14="http://schemas.microsoft.com/office/powerpoint/2010/main" val="3557746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8E48-AEA2-FA6B-97A6-F9EE423AFF5F}"/>
              </a:ext>
            </a:extLst>
          </p:cNvPr>
          <p:cNvSpPr>
            <a:spLocks noGrp="1"/>
          </p:cNvSpPr>
          <p:nvPr>
            <p:ph type="title"/>
          </p:nvPr>
        </p:nvSpPr>
        <p:spPr>
          <a:xfrm>
            <a:off x="0" y="213557"/>
            <a:ext cx="3353693" cy="647577"/>
          </a:xfrm>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6A4BEA25-917C-958E-ECA8-41509EA9E457}"/>
              </a:ext>
            </a:extLst>
          </p:cNvPr>
          <p:cNvSpPr>
            <a:spLocks noGrp="1"/>
          </p:cNvSpPr>
          <p:nvPr>
            <p:ph type="body" sz="quarter" idx="10"/>
          </p:nvPr>
        </p:nvSpPr>
        <p:spPr>
          <a:xfrm>
            <a:off x="132363" y="1213200"/>
            <a:ext cx="11927274" cy="890200"/>
          </a:xfrm>
        </p:spPr>
        <p:txBody>
          <a:bodyPr/>
          <a:lstStyle/>
          <a:p>
            <a:r>
              <a:rPr lang="en-GB" dirty="0"/>
              <a:t>Firas </a:t>
            </a:r>
            <a:r>
              <a:rPr lang="en-GB" dirty="0" err="1"/>
              <a:t>Alshater</a:t>
            </a:r>
            <a:r>
              <a:rPr lang="en-GB" dirty="0"/>
              <a:t> is a Syrian who has made a career out of his national identity in Germany. Read his story and fill in the gaps using the verbs at the bottom. </a:t>
            </a:r>
          </a:p>
          <a:p>
            <a:endParaRPr lang="en-GB" dirty="0"/>
          </a:p>
        </p:txBody>
      </p:sp>
      <p:sp>
        <p:nvSpPr>
          <p:cNvPr id="7" name="Rectangle: Rounded Corners 6">
            <a:extLst>
              <a:ext uri="{FF2B5EF4-FFF2-40B4-BE49-F238E27FC236}">
                <a16:creationId xmlns:a16="http://schemas.microsoft.com/office/drawing/2014/main" id="{3E6E66A3-C985-7B27-8094-5E5AC17F5E22}"/>
              </a:ext>
            </a:extLst>
          </p:cNvPr>
          <p:cNvSpPr/>
          <p:nvPr/>
        </p:nvSpPr>
        <p:spPr>
          <a:xfrm>
            <a:off x="285008" y="5844207"/>
            <a:ext cx="821354"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sein</a:t>
            </a:r>
          </a:p>
        </p:txBody>
      </p:sp>
      <p:sp>
        <p:nvSpPr>
          <p:cNvPr id="8" name="Rectangle: Rounded Corners 7">
            <a:extLst>
              <a:ext uri="{FF2B5EF4-FFF2-40B4-BE49-F238E27FC236}">
                <a16:creationId xmlns:a16="http://schemas.microsoft.com/office/drawing/2014/main" id="{46A14BBF-198A-2704-8F07-9A255BF2B536}"/>
              </a:ext>
            </a:extLst>
          </p:cNvPr>
          <p:cNvSpPr/>
          <p:nvPr/>
        </p:nvSpPr>
        <p:spPr>
          <a:xfrm>
            <a:off x="10317183" y="5842960"/>
            <a:ext cx="1641267" cy="4444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schauen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EFC1267B-E4B3-54E7-7D2D-65D99CB00ECB}"/>
              </a:ext>
            </a:extLst>
          </p:cNvPr>
          <p:cNvSpPr/>
          <p:nvPr/>
        </p:nvSpPr>
        <p:spPr>
          <a:xfrm>
            <a:off x="8351058" y="5844207"/>
            <a:ext cx="1823530"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beginnen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E365B1A6-074A-5698-2037-935CAEDD9378}"/>
              </a:ext>
            </a:extLst>
          </p:cNvPr>
          <p:cNvSpPr/>
          <p:nvPr/>
        </p:nvSpPr>
        <p:spPr>
          <a:xfrm>
            <a:off x="1248958" y="5842960"/>
            <a:ext cx="1217198"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fühlen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C376A2E2-2EFC-3F26-CE9D-3E5D8FA7CE2D}"/>
              </a:ext>
            </a:extLst>
          </p:cNvPr>
          <p:cNvSpPr/>
          <p:nvPr/>
        </p:nvSpPr>
        <p:spPr>
          <a:xfrm>
            <a:off x="4534804" y="5844207"/>
            <a:ext cx="1823530"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brauchen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EB0A50D7-4521-64FB-A934-2D9E4312C87F}"/>
              </a:ext>
            </a:extLst>
          </p:cNvPr>
          <p:cNvSpPr/>
          <p:nvPr/>
        </p:nvSpPr>
        <p:spPr>
          <a:xfrm>
            <a:off x="2608752" y="5844207"/>
            <a:ext cx="1783456"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E009978C-8AE2-290D-117F-30F873230889}"/>
              </a:ext>
            </a:extLst>
          </p:cNvPr>
          <p:cNvSpPr/>
          <p:nvPr/>
        </p:nvSpPr>
        <p:spPr>
          <a:xfrm>
            <a:off x="6500930" y="5844207"/>
            <a:ext cx="1707532"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stellen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x2</a:t>
            </a:r>
          </a:p>
        </p:txBody>
      </p:sp>
      <p:sp>
        <p:nvSpPr>
          <p:cNvPr id="15" name="TextBox 14">
            <a:extLst>
              <a:ext uri="{FF2B5EF4-FFF2-40B4-BE49-F238E27FC236}">
                <a16:creationId xmlns:a16="http://schemas.microsoft.com/office/drawing/2014/main" id="{E6F2D341-6404-3D65-32B8-137C0B3FC811}"/>
              </a:ext>
            </a:extLst>
          </p:cNvPr>
          <p:cNvSpPr txBox="1"/>
          <p:nvPr/>
        </p:nvSpPr>
        <p:spPr>
          <a:xfrm>
            <a:off x="329425" y="2336716"/>
            <a:ext cx="11730212" cy="304698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Firas Youtube-Comedy ˵Zukar”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stellt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die Frage: Wann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beginnt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die Integration? Letzte Woche hat er sich mit geschlossen Augen an den Alexanderplatz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gestellt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Ein Meter vor ihm hat 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geschrieben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Ich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bin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Flüchtling*. Ich vertraue* dir. Vertraust* du mir? Umarme* mich! Auf den ersten Blick hat man sich sehr unsicher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gefühlt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Aber bald umarmt* man ihn.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Durch Firas Augen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schaut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die ganze Welt Deutschland an. Die Deutschen sind ein freundliches Volk. Sie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brauchen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nur ein bisschen Zeit.</a:t>
            </a:r>
          </a:p>
        </p:txBody>
      </p:sp>
      <p:sp>
        <p:nvSpPr>
          <p:cNvPr id="16" name="Rectangle: Rounded Corners 15">
            <a:extLst>
              <a:ext uri="{FF2B5EF4-FFF2-40B4-BE49-F238E27FC236}">
                <a16:creationId xmlns:a16="http://schemas.microsoft.com/office/drawing/2014/main" id="{2810BC4C-058E-F835-5CB0-CCD9C3DE8C07}"/>
              </a:ext>
            </a:extLst>
          </p:cNvPr>
          <p:cNvSpPr/>
          <p:nvPr/>
        </p:nvSpPr>
        <p:spPr>
          <a:xfrm>
            <a:off x="9818370" y="134297"/>
            <a:ext cx="2214285" cy="3545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8B63F875-BCA2-4CC0-BB06-4FED639B3F37}"/>
              </a:ext>
            </a:extLst>
          </p:cNvPr>
          <p:cNvSpPr/>
          <p:nvPr/>
        </p:nvSpPr>
        <p:spPr>
          <a:xfrm>
            <a:off x="4009115" y="664892"/>
            <a:ext cx="8050522" cy="3545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Flüchtling</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refugee |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vertrauen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to trust |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umarmen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to hug</a:t>
            </a:r>
          </a:p>
        </p:txBody>
      </p:sp>
      <p:sp>
        <p:nvSpPr>
          <p:cNvPr id="28" name="Rectangle: Rounded Corners 27">
            <a:extLst>
              <a:ext uri="{FF2B5EF4-FFF2-40B4-BE49-F238E27FC236}">
                <a16:creationId xmlns:a16="http://schemas.microsoft.com/office/drawing/2014/main" id="{44746FC2-524A-49EA-8483-04DB59E1A834}"/>
              </a:ext>
            </a:extLst>
          </p:cNvPr>
          <p:cNvSpPr/>
          <p:nvPr/>
        </p:nvSpPr>
        <p:spPr>
          <a:xfrm>
            <a:off x="4999990" y="2379026"/>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1._____</a:t>
            </a:r>
          </a:p>
        </p:txBody>
      </p:sp>
      <p:sp>
        <p:nvSpPr>
          <p:cNvPr id="29" name="Rectangle: Rounded Corners 28">
            <a:extLst>
              <a:ext uri="{FF2B5EF4-FFF2-40B4-BE49-F238E27FC236}">
                <a16:creationId xmlns:a16="http://schemas.microsoft.com/office/drawing/2014/main" id="{BEB5F9C6-55A4-4893-BFE0-575D5823C519}"/>
              </a:ext>
            </a:extLst>
          </p:cNvPr>
          <p:cNvSpPr/>
          <p:nvPr/>
        </p:nvSpPr>
        <p:spPr>
          <a:xfrm>
            <a:off x="8697950" y="2389924"/>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2._____</a:t>
            </a:r>
          </a:p>
        </p:txBody>
      </p:sp>
      <p:sp>
        <p:nvSpPr>
          <p:cNvPr id="30" name="Rectangle: Rounded Corners 29">
            <a:extLst>
              <a:ext uri="{FF2B5EF4-FFF2-40B4-BE49-F238E27FC236}">
                <a16:creationId xmlns:a16="http://schemas.microsoft.com/office/drawing/2014/main" id="{74281FB5-312E-4B68-93C8-ADC7CDE88A3B}"/>
              </a:ext>
            </a:extLst>
          </p:cNvPr>
          <p:cNvSpPr/>
          <p:nvPr/>
        </p:nvSpPr>
        <p:spPr>
          <a:xfrm>
            <a:off x="2723870" y="3125254"/>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3._____.</a:t>
            </a:r>
          </a:p>
        </p:txBody>
      </p:sp>
      <p:sp>
        <p:nvSpPr>
          <p:cNvPr id="31" name="Rectangle: Rounded Corners 30">
            <a:extLst>
              <a:ext uri="{FF2B5EF4-FFF2-40B4-BE49-F238E27FC236}">
                <a16:creationId xmlns:a16="http://schemas.microsoft.com/office/drawing/2014/main" id="{0ECF3B59-1EF4-4B82-99F2-C472AF902253}"/>
              </a:ext>
            </a:extLst>
          </p:cNvPr>
          <p:cNvSpPr/>
          <p:nvPr/>
        </p:nvSpPr>
        <p:spPr>
          <a:xfrm>
            <a:off x="7600950" y="3129368"/>
            <a:ext cx="18671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4.__________</a:t>
            </a:r>
          </a:p>
        </p:txBody>
      </p:sp>
      <p:sp>
        <p:nvSpPr>
          <p:cNvPr id="32" name="Rectangle: Rounded Corners 31">
            <a:extLst>
              <a:ext uri="{FF2B5EF4-FFF2-40B4-BE49-F238E27FC236}">
                <a16:creationId xmlns:a16="http://schemas.microsoft.com/office/drawing/2014/main" id="{50F3D165-EC40-40DF-92BA-F4F3FB9575C7}"/>
              </a:ext>
            </a:extLst>
          </p:cNvPr>
          <p:cNvSpPr/>
          <p:nvPr/>
        </p:nvSpPr>
        <p:spPr>
          <a:xfrm>
            <a:off x="10174588" y="3125253"/>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5._____</a:t>
            </a:r>
          </a:p>
        </p:txBody>
      </p:sp>
      <p:sp>
        <p:nvSpPr>
          <p:cNvPr id="33" name="Rectangle: Rounded Corners 32">
            <a:extLst>
              <a:ext uri="{FF2B5EF4-FFF2-40B4-BE49-F238E27FC236}">
                <a16:creationId xmlns:a16="http://schemas.microsoft.com/office/drawing/2014/main" id="{860A6A71-DBC3-43E6-AF10-60BF430F7F7B}"/>
              </a:ext>
            </a:extLst>
          </p:cNvPr>
          <p:cNvSpPr/>
          <p:nvPr/>
        </p:nvSpPr>
        <p:spPr>
          <a:xfrm>
            <a:off x="5108401" y="3860210"/>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6._____.</a:t>
            </a:r>
          </a:p>
        </p:txBody>
      </p:sp>
      <p:sp>
        <p:nvSpPr>
          <p:cNvPr id="34" name="Rectangle: Rounded Corners 33">
            <a:extLst>
              <a:ext uri="{FF2B5EF4-FFF2-40B4-BE49-F238E27FC236}">
                <a16:creationId xmlns:a16="http://schemas.microsoft.com/office/drawing/2014/main" id="{85AA51B1-8825-4839-9B51-3E8A810B9BBD}"/>
              </a:ext>
            </a:extLst>
          </p:cNvPr>
          <p:cNvSpPr/>
          <p:nvPr/>
        </p:nvSpPr>
        <p:spPr>
          <a:xfrm>
            <a:off x="3248928" y="4576864"/>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7._____</a:t>
            </a:r>
          </a:p>
        </p:txBody>
      </p:sp>
      <p:sp>
        <p:nvSpPr>
          <p:cNvPr id="35" name="Rectangle: Rounded Corners 34">
            <a:extLst>
              <a:ext uri="{FF2B5EF4-FFF2-40B4-BE49-F238E27FC236}">
                <a16:creationId xmlns:a16="http://schemas.microsoft.com/office/drawing/2014/main" id="{0DF1379E-134B-4AC5-8A2B-18339701BE57}"/>
              </a:ext>
            </a:extLst>
          </p:cNvPr>
          <p:cNvSpPr/>
          <p:nvPr/>
        </p:nvSpPr>
        <p:spPr>
          <a:xfrm>
            <a:off x="4724119" y="4928935"/>
            <a:ext cx="1527561"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8._______</a:t>
            </a:r>
          </a:p>
        </p:txBody>
      </p:sp>
    </p:spTree>
    <p:extLst>
      <p:ext uri="{BB962C8B-B14F-4D97-AF65-F5344CB8AC3E}">
        <p14:creationId xmlns:p14="http://schemas.microsoft.com/office/powerpoint/2010/main" val="11769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14"/>
                                        </p:tgtEl>
                                        <p:attrNameLst>
                                          <p:attrName>fillcolor</p:attrName>
                                        </p:attrNameLst>
                                      </p:cBhvr>
                                      <p:to>
                                        <a:srgbClr val="D8D8D8"/>
                                      </p:to>
                                    </p:animClr>
                                    <p:set>
                                      <p:cBhvr>
                                        <p:cTn id="9" dur="2000" fill="hold"/>
                                        <p:tgtEl>
                                          <p:spTgt spid="14"/>
                                        </p:tgtEl>
                                        <p:attrNameLst>
                                          <p:attrName>fill.type</p:attrName>
                                        </p:attrNameLst>
                                      </p:cBhvr>
                                      <p:to>
                                        <p:strVal val="solid"/>
                                      </p:to>
                                    </p:set>
                                    <p:set>
                                      <p:cBhvr>
                                        <p:cTn id="10" dur="2000" fill="hold"/>
                                        <p:tgtEl>
                                          <p:spTgt spid="1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D8D8D8"/>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14"/>
                                        </p:tgtEl>
                                        <p:attrNameLst>
                                          <p:attrName>ppt_x</p:attrName>
                                          <p:attrName>ppt_y</p:attrName>
                                        </p:attrNameLst>
                                      </p:cBhvr>
                                    </p:animMotion>
                                    <p:animRot by="1500000">
                                      <p:cBhvr>
                                        <p:cTn id="25" dur="125" fill="hold">
                                          <p:stCondLst>
                                            <p:cond delay="0"/>
                                          </p:stCondLst>
                                        </p:cTn>
                                        <p:tgtEl>
                                          <p:spTgt spid="14"/>
                                        </p:tgtEl>
                                        <p:attrNameLst>
                                          <p:attrName>r</p:attrName>
                                        </p:attrNameLst>
                                      </p:cBhvr>
                                    </p:animRot>
                                    <p:animRot by="-1500000">
                                      <p:cBhvr>
                                        <p:cTn id="26" dur="125" fill="hold">
                                          <p:stCondLst>
                                            <p:cond delay="125"/>
                                          </p:stCondLst>
                                        </p:cTn>
                                        <p:tgtEl>
                                          <p:spTgt spid="14"/>
                                        </p:tgtEl>
                                        <p:attrNameLst>
                                          <p:attrName>r</p:attrName>
                                        </p:attrNameLst>
                                      </p:cBhvr>
                                    </p:animRot>
                                    <p:animRot by="-1500000">
                                      <p:cBhvr>
                                        <p:cTn id="27" dur="125" fill="hold">
                                          <p:stCondLst>
                                            <p:cond delay="250"/>
                                          </p:stCondLst>
                                        </p:cTn>
                                        <p:tgtEl>
                                          <p:spTgt spid="14"/>
                                        </p:tgtEl>
                                        <p:attrNameLst>
                                          <p:attrName>r</p:attrName>
                                        </p:attrNameLst>
                                      </p:cBhvr>
                                    </p:animRot>
                                    <p:animRot by="1500000">
                                      <p:cBhvr>
                                        <p:cTn id="28" dur="125" fill="hold">
                                          <p:stCondLst>
                                            <p:cond delay="375"/>
                                          </p:stCondLst>
                                        </p:cTn>
                                        <p:tgtEl>
                                          <p:spTgt spid="1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mph" presetSubtype="2" fill="hold" nodeType="withEffect">
                                  <p:stCondLst>
                                    <p:cond delay="0"/>
                                  </p:stCondLst>
                                  <p:childTnLst>
                                    <p:animClr clrSpc="rgb" dir="cw">
                                      <p:cBhvr>
                                        <p:cTn id="34" dur="2000" fill="hold"/>
                                        <p:tgtEl>
                                          <p:spTgt spid="13"/>
                                        </p:tgtEl>
                                        <p:attrNameLst>
                                          <p:attrName>fillcolor</p:attrName>
                                        </p:attrNameLst>
                                      </p:cBhvr>
                                      <p:to>
                                        <a:srgbClr val="D8D8D8"/>
                                      </p:to>
                                    </p:animClr>
                                    <p:set>
                                      <p:cBhvr>
                                        <p:cTn id="35" dur="2000" fill="hold"/>
                                        <p:tgtEl>
                                          <p:spTgt spid="13"/>
                                        </p:tgtEl>
                                        <p:attrNameLst>
                                          <p:attrName>fill.type</p:attrName>
                                        </p:attrNameLst>
                                      </p:cBhvr>
                                      <p:to>
                                        <p:strVal val="solid"/>
                                      </p:to>
                                    </p:set>
                                    <p:set>
                                      <p:cBhvr>
                                        <p:cTn id="36" dur="2000" fill="hold"/>
                                        <p:tgtEl>
                                          <p:spTgt spid="13"/>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mph" presetSubtype="2" fill="hold" nodeType="withEffect">
                                  <p:stCondLst>
                                    <p:cond delay="0"/>
                                  </p:stCondLst>
                                  <p:childTnLst>
                                    <p:animClr clrSpc="rgb" dir="cw">
                                      <p:cBhvr>
                                        <p:cTn id="42" dur="2000" fill="hold"/>
                                        <p:tgtEl>
                                          <p:spTgt spid="7"/>
                                        </p:tgtEl>
                                        <p:attrNameLst>
                                          <p:attrName>fillcolor</p:attrName>
                                        </p:attrNameLst>
                                      </p:cBhvr>
                                      <p:to>
                                        <a:srgbClr val="D8D8D8"/>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2000" fill="hold"/>
                                        <p:tgtEl>
                                          <p:spTgt spid="10"/>
                                        </p:tgtEl>
                                        <p:attrNameLst>
                                          <p:attrName>fillcolor</p:attrName>
                                        </p:attrNameLst>
                                      </p:cBhvr>
                                      <p:to>
                                        <a:srgbClr val="D8D8D8"/>
                                      </p:to>
                                    </p:animClr>
                                    <p:set>
                                      <p:cBhvr>
                                        <p:cTn id="51" dur="2000" fill="hold"/>
                                        <p:tgtEl>
                                          <p:spTgt spid="10"/>
                                        </p:tgtEl>
                                        <p:attrNameLst>
                                          <p:attrName>fill.type</p:attrName>
                                        </p:attrNameLst>
                                      </p:cBhvr>
                                      <p:to>
                                        <p:strVal val="solid"/>
                                      </p:to>
                                    </p:set>
                                    <p:set>
                                      <p:cBhvr>
                                        <p:cTn id="52" dur="2000" fill="hold"/>
                                        <p:tgtEl>
                                          <p:spTgt spid="10"/>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hidden"/>
                                      </p:to>
                                    </p:set>
                                  </p:childTnLst>
                                </p:cTn>
                              </p:par>
                              <p:par>
                                <p:cTn id="57" presetID="1" presetClass="emph" presetSubtype="2" fill="hold" nodeType="withEffect">
                                  <p:stCondLst>
                                    <p:cond delay="0"/>
                                  </p:stCondLst>
                                  <p:childTnLst>
                                    <p:animClr clrSpc="rgb" dir="cw">
                                      <p:cBhvr>
                                        <p:cTn id="58" dur="2000" fill="hold"/>
                                        <p:tgtEl>
                                          <p:spTgt spid="8"/>
                                        </p:tgtEl>
                                        <p:attrNameLst>
                                          <p:attrName>fillcolor</p:attrName>
                                        </p:attrNameLst>
                                      </p:cBhvr>
                                      <p:to>
                                        <a:srgbClr val="D8D8D8"/>
                                      </p:to>
                                    </p:animClr>
                                    <p:set>
                                      <p:cBhvr>
                                        <p:cTn id="59" dur="2000" fill="hold"/>
                                        <p:tgtEl>
                                          <p:spTgt spid="8"/>
                                        </p:tgtEl>
                                        <p:attrNameLst>
                                          <p:attrName>fill.type</p:attrName>
                                        </p:attrNameLst>
                                      </p:cBhvr>
                                      <p:to>
                                        <p:strVal val="solid"/>
                                      </p:to>
                                    </p:set>
                                    <p:set>
                                      <p:cBhvr>
                                        <p:cTn id="60" dur="2000" fill="hold"/>
                                        <p:tgtEl>
                                          <p:spTgt spid="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hidden"/>
                                      </p:to>
                                    </p:set>
                                  </p:childTnLst>
                                </p:cTn>
                              </p:par>
                              <p:par>
                                <p:cTn id="65" presetID="1" presetClass="emph" presetSubtype="2" fill="hold" nodeType="withEffect">
                                  <p:stCondLst>
                                    <p:cond delay="0"/>
                                  </p:stCondLst>
                                  <p:childTnLst>
                                    <p:animClr clrSpc="rgb" dir="cw">
                                      <p:cBhvr>
                                        <p:cTn id="66" dur="2000" fill="hold"/>
                                        <p:tgtEl>
                                          <p:spTgt spid="11"/>
                                        </p:tgtEl>
                                        <p:attrNameLst>
                                          <p:attrName>fillcolor</p:attrName>
                                        </p:attrNameLst>
                                      </p:cBhvr>
                                      <p:to>
                                        <a:srgbClr val="D8D8D8"/>
                                      </p:to>
                                    </p:animClr>
                                    <p:set>
                                      <p:cBhvr>
                                        <p:cTn id="67" dur="2000" fill="hold"/>
                                        <p:tgtEl>
                                          <p:spTgt spid="11"/>
                                        </p:tgtEl>
                                        <p:attrNameLst>
                                          <p:attrName>fill.type</p:attrName>
                                        </p:attrNameLst>
                                      </p:cBhvr>
                                      <p:to>
                                        <p:strVal val="solid"/>
                                      </p:to>
                                    </p:set>
                                    <p:set>
                                      <p:cBhvr>
                                        <p:cTn id="6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8834-3021-8872-B5C8-D9EC7AD3BA82}"/>
              </a:ext>
            </a:extLst>
          </p:cNvPr>
          <p:cNvSpPr>
            <a:spLocks noGrp="1"/>
          </p:cNvSpPr>
          <p:nvPr>
            <p:ph type="title"/>
          </p:nvPr>
        </p:nvSpPr>
        <p:spPr>
          <a:xfrm>
            <a:off x="0" y="63400"/>
            <a:ext cx="5486400" cy="647577"/>
          </a:xfrm>
        </p:spPr>
        <p:txBody>
          <a:bodyPr>
            <a:normAutofit/>
          </a:bodyPr>
          <a:lstStyle/>
          <a:p>
            <a:r>
              <a:rPr lang="en-GB" dirty="0"/>
              <a:t>Wie </a:t>
            </a:r>
            <a:r>
              <a:rPr lang="en-GB" dirty="0" err="1"/>
              <a:t>schreibt</a:t>
            </a:r>
            <a:r>
              <a:rPr lang="en-GB" dirty="0"/>
              <a:t> man das?</a:t>
            </a:r>
          </a:p>
        </p:txBody>
      </p:sp>
      <p:sp>
        <p:nvSpPr>
          <p:cNvPr id="5" name="Rectangle: Rounded Corners 4">
            <a:extLst>
              <a:ext uri="{FF2B5EF4-FFF2-40B4-BE49-F238E27FC236}">
                <a16:creationId xmlns:a16="http://schemas.microsoft.com/office/drawing/2014/main" id="{62A0DD04-6720-3010-F219-27E61CE62E6A}"/>
              </a:ext>
            </a:extLst>
          </p:cNvPr>
          <p:cNvSpPr/>
          <p:nvPr/>
        </p:nvSpPr>
        <p:spPr>
          <a:xfrm>
            <a:off x="10604310" y="213556"/>
            <a:ext cx="1310186" cy="3323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1BA4EAE3-C22B-5747-6F05-362D49BE1643}"/>
              </a:ext>
            </a:extLst>
          </p:cNvPr>
          <p:cNvSpPr txBox="1"/>
          <p:nvPr/>
        </p:nvSpPr>
        <p:spPr>
          <a:xfrm>
            <a:off x="8493261" y="5821594"/>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[speech, talk]</a:t>
            </a:r>
          </a:p>
        </p:txBody>
      </p:sp>
      <p:sp>
        <p:nvSpPr>
          <p:cNvPr id="54" name="TextBox 53">
            <a:extLst>
              <a:ext uri="{FF2B5EF4-FFF2-40B4-BE49-F238E27FC236}">
                <a16:creationId xmlns:a16="http://schemas.microsoft.com/office/drawing/2014/main" id="{8A0B6FBB-3872-7794-07A1-C76C15799081}"/>
              </a:ext>
            </a:extLst>
          </p:cNvPr>
          <p:cNvSpPr txBox="1"/>
          <p:nvPr/>
        </p:nvSpPr>
        <p:spPr>
          <a:xfrm>
            <a:off x="8448845" y="3954483"/>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[joy]</a:t>
            </a:r>
          </a:p>
        </p:txBody>
      </p:sp>
      <p:sp>
        <p:nvSpPr>
          <p:cNvPr id="55" name="TextBox 54">
            <a:extLst>
              <a:ext uri="{FF2B5EF4-FFF2-40B4-BE49-F238E27FC236}">
                <a16:creationId xmlns:a16="http://schemas.microsoft.com/office/drawing/2014/main" id="{CB64C505-AF3A-F4B6-289A-4B961B4E04FF}"/>
              </a:ext>
            </a:extLst>
          </p:cNvPr>
          <p:cNvSpPr txBox="1"/>
          <p:nvPr/>
        </p:nvSpPr>
        <p:spPr>
          <a:xfrm>
            <a:off x="6301090" y="3823253"/>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[night]</a:t>
            </a:r>
          </a:p>
        </p:txBody>
      </p:sp>
      <p:sp>
        <p:nvSpPr>
          <p:cNvPr id="56" name="TextBox 55">
            <a:extLst>
              <a:ext uri="{FF2B5EF4-FFF2-40B4-BE49-F238E27FC236}">
                <a16:creationId xmlns:a16="http://schemas.microsoft.com/office/drawing/2014/main" id="{B4CA3FE1-9968-16C5-5C85-E3FA0D167486}"/>
              </a:ext>
            </a:extLst>
          </p:cNvPr>
          <p:cNvSpPr txBox="1"/>
          <p:nvPr/>
        </p:nvSpPr>
        <p:spPr>
          <a:xfrm>
            <a:off x="6390998" y="5701127"/>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[weekend]</a:t>
            </a:r>
          </a:p>
        </p:txBody>
      </p:sp>
      <p:sp>
        <p:nvSpPr>
          <p:cNvPr id="57" name="TextBox 56">
            <a:extLst>
              <a:ext uri="{FF2B5EF4-FFF2-40B4-BE49-F238E27FC236}">
                <a16:creationId xmlns:a16="http://schemas.microsoft.com/office/drawing/2014/main" id="{60E87A76-0890-2251-F154-490FE6841884}"/>
              </a:ext>
            </a:extLst>
          </p:cNvPr>
          <p:cNvSpPr txBox="1"/>
          <p:nvPr/>
        </p:nvSpPr>
        <p:spPr>
          <a:xfrm>
            <a:off x="4011166" y="5843913"/>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[everything]</a:t>
            </a:r>
          </a:p>
        </p:txBody>
      </p:sp>
      <p:sp>
        <p:nvSpPr>
          <p:cNvPr id="66" name="TextBox 65">
            <a:extLst>
              <a:ext uri="{FF2B5EF4-FFF2-40B4-BE49-F238E27FC236}">
                <a16:creationId xmlns:a16="http://schemas.microsoft.com/office/drawing/2014/main" id="{FF17B36C-5A2A-2ACC-D25A-D58CF8C64BE5}"/>
              </a:ext>
            </a:extLst>
          </p:cNvPr>
          <p:cNvSpPr txBox="1"/>
          <p:nvPr/>
        </p:nvSpPr>
        <p:spPr>
          <a:xfrm>
            <a:off x="8470684" y="2015240"/>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[ran]</a:t>
            </a:r>
          </a:p>
        </p:txBody>
      </p:sp>
      <p:sp>
        <p:nvSpPr>
          <p:cNvPr id="68" name="TextBox 67">
            <a:extLst>
              <a:ext uri="{FF2B5EF4-FFF2-40B4-BE49-F238E27FC236}">
                <a16:creationId xmlns:a16="http://schemas.microsoft.com/office/drawing/2014/main" id="{26E5CE86-06B1-57A3-8DFD-A43EFE70A61F}"/>
              </a:ext>
            </a:extLst>
          </p:cNvPr>
          <p:cNvSpPr txBox="1"/>
          <p:nvPr/>
        </p:nvSpPr>
        <p:spPr>
          <a:xfrm>
            <a:off x="6333051" y="2010024"/>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[then]</a:t>
            </a:r>
          </a:p>
        </p:txBody>
      </p:sp>
      <p:sp>
        <p:nvSpPr>
          <p:cNvPr id="72" name="TextBox 71">
            <a:extLst>
              <a:ext uri="{FF2B5EF4-FFF2-40B4-BE49-F238E27FC236}">
                <a16:creationId xmlns:a16="http://schemas.microsoft.com/office/drawing/2014/main" id="{371C7DAE-5A75-9B14-1E98-C261202269C8}"/>
              </a:ext>
            </a:extLst>
          </p:cNvPr>
          <p:cNvSpPr txBox="1"/>
          <p:nvPr/>
        </p:nvSpPr>
        <p:spPr>
          <a:xfrm>
            <a:off x="1867432" y="1862225"/>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[to start]</a:t>
            </a:r>
          </a:p>
        </p:txBody>
      </p:sp>
      <p:sp>
        <p:nvSpPr>
          <p:cNvPr id="74" name="Rounded Rectangle 1">
            <a:extLst>
              <a:ext uri="{FF2B5EF4-FFF2-40B4-BE49-F238E27FC236}">
                <a16:creationId xmlns:a16="http://schemas.microsoft.com/office/drawing/2014/main" id="{926464E0-0AC7-EA00-B30D-DE806939BC93}"/>
              </a:ext>
            </a:extLst>
          </p:cNvPr>
          <p:cNvSpPr/>
          <p:nvPr/>
        </p:nvSpPr>
        <p:spPr>
          <a:xfrm>
            <a:off x="1867433" y="821075"/>
            <a:ext cx="1725502"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75" name="Rounded Rectangle 34">
            <a:extLst>
              <a:ext uri="{FF2B5EF4-FFF2-40B4-BE49-F238E27FC236}">
                <a16:creationId xmlns:a16="http://schemas.microsoft.com/office/drawing/2014/main" id="{A9155E1D-7D63-0A24-47B1-60581703AE53}"/>
              </a:ext>
            </a:extLst>
          </p:cNvPr>
          <p:cNvSpPr/>
          <p:nvPr/>
        </p:nvSpPr>
        <p:spPr>
          <a:xfrm>
            <a:off x="4092180" y="829239"/>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76" name="Rounded Rectangle 35">
            <a:extLst>
              <a:ext uri="{FF2B5EF4-FFF2-40B4-BE49-F238E27FC236}">
                <a16:creationId xmlns:a16="http://schemas.microsoft.com/office/drawing/2014/main" id="{9D223B7C-7C0E-F5D4-C57F-2E62E24712CA}"/>
              </a:ext>
            </a:extLst>
          </p:cNvPr>
          <p:cNvSpPr/>
          <p:nvPr/>
        </p:nvSpPr>
        <p:spPr>
          <a:xfrm>
            <a:off x="1867432" y="2662165"/>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77" name="Rounded Rectangle 43">
            <a:extLst>
              <a:ext uri="{FF2B5EF4-FFF2-40B4-BE49-F238E27FC236}">
                <a16:creationId xmlns:a16="http://schemas.microsoft.com/office/drawing/2014/main" id="{81AD965C-CC1A-3A2D-CA6C-281A2AF9ED90}"/>
              </a:ext>
            </a:extLst>
          </p:cNvPr>
          <p:cNvSpPr/>
          <p:nvPr/>
        </p:nvSpPr>
        <p:spPr>
          <a:xfrm>
            <a:off x="1867432" y="4557699"/>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78" name="Rounded Rectangle 44">
            <a:extLst>
              <a:ext uri="{FF2B5EF4-FFF2-40B4-BE49-F238E27FC236}">
                <a16:creationId xmlns:a16="http://schemas.microsoft.com/office/drawing/2014/main" id="{283961E5-92EB-5BF2-D566-40B067E2FAF5}"/>
              </a:ext>
            </a:extLst>
          </p:cNvPr>
          <p:cNvSpPr/>
          <p:nvPr/>
        </p:nvSpPr>
        <p:spPr>
          <a:xfrm>
            <a:off x="4092178" y="2650317"/>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79" name="Rounded Rectangle 55">
            <a:extLst>
              <a:ext uri="{FF2B5EF4-FFF2-40B4-BE49-F238E27FC236}">
                <a16:creationId xmlns:a16="http://schemas.microsoft.com/office/drawing/2014/main" id="{14A60EF6-E093-8ECA-504B-EF6BB3B680A1}"/>
              </a:ext>
            </a:extLst>
          </p:cNvPr>
          <p:cNvSpPr/>
          <p:nvPr/>
        </p:nvSpPr>
        <p:spPr>
          <a:xfrm>
            <a:off x="6316923" y="821073"/>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80" name="Rounded Rectangle 56">
            <a:extLst>
              <a:ext uri="{FF2B5EF4-FFF2-40B4-BE49-F238E27FC236}">
                <a16:creationId xmlns:a16="http://schemas.microsoft.com/office/drawing/2014/main" id="{20C18214-650C-8EE3-A8EA-644AA7EAC228}"/>
              </a:ext>
            </a:extLst>
          </p:cNvPr>
          <p:cNvSpPr/>
          <p:nvPr/>
        </p:nvSpPr>
        <p:spPr>
          <a:xfrm>
            <a:off x="8541666" y="829239"/>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81" name="Rounded Rectangle 57">
            <a:extLst>
              <a:ext uri="{FF2B5EF4-FFF2-40B4-BE49-F238E27FC236}">
                <a16:creationId xmlns:a16="http://schemas.microsoft.com/office/drawing/2014/main" id="{9E609C0C-7147-700B-165F-3B1ADA41EF44}"/>
              </a:ext>
            </a:extLst>
          </p:cNvPr>
          <p:cNvSpPr/>
          <p:nvPr/>
        </p:nvSpPr>
        <p:spPr>
          <a:xfrm>
            <a:off x="6316924" y="2650316"/>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82" name="Rounded Rectangle 58">
            <a:extLst>
              <a:ext uri="{FF2B5EF4-FFF2-40B4-BE49-F238E27FC236}">
                <a16:creationId xmlns:a16="http://schemas.microsoft.com/office/drawing/2014/main" id="{1A34079D-530F-2CB0-65F6-9ACCE064C7E9}"/>
              </a:ext>
            </a:extLst>
          </p:cNvPr>
          <p:cNvSpPr/>
          <p:nvPr/>
        </p:nvSpPr>
        <p:spPr>
          <a:xfrm>
            <a:off x="8541666" y="2721357"/>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83" name="Rounded Rectangle 59">
            <a:extLst>
              <a:ext uri="{FF2B5EF4-FFF2-40B4-BE49-F238E27FC236}">
                <a16:creationId xmlns:a16="http://schemas.microsoft.com/office/drawing/2014/main" id="{7EF352D4-2A09-AE80-CF00-FACC6E32568A}"/>
              </a:ext>
            </a:extLst>
          </p:cNvPr>
          <p:cNvSpPr/>
          <p:nvPr/>
        </p:nvSpPr>
        <p:spPr>
          <a:xfrm>
            <a:off x="4134382" y="4640211"/>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84" name="Rounded Rectangle 60">
            <a:extLst>
              <a:ext uri="{FF2B5EF4-FFF2-40B4-BE49-F238E27FC236}">
                <a16:creationId xmlns:a16="http://schemas.microsoft.com/office/drawing/2014/main" id="{317D7F50-1702-CE6D-AD46-88F663D6C6B3}"/>
              </a:ext>
            </a:extLst>
          </p:cNvPr>
          <p:cNvSpPr/>
          <p:nvPr/>
        </p:nvSpPr>
        <p:spPr>
          <a:xfrm>
            <a:off x="6422663" y="4609946"/>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85" name="Rounded Rectangle 61">
            <a:extLst>
              <a:ext uri="{FF2B5EF4-FFF2-40B4-BE49-F238E27FC236}">
                <a16:creationId xmlns:a16="http://schemas.microsoft.com/office/drawing/2014/main" id="{A50BB2F2-3AD0-A8EC-ABD3-29A57FCF5008}"/>
              </a:ext>
            </a:extLst>
          </p:cNvPr>
          <p:cNvSpPr/>
          <p:nvPr/>
        </p:nvSpPr>
        <p:spPr>
          <a:xfrm>
            <a:off x="8574273" y="4629746"/>
            <a:ext cx="1725503" cy="1594277"/>
          </a:xfrm>
          <a:prstGeom prst="roundRect">
            <a:avLst/>
          </a:prstGeom>
          <a:noFill/>
          <a:ln w="28575"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050"/>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2D178C63-4A4A-9212-BE07-3864A84D3317}"/>
              </a:ext>
            </a:extLst>
          </p:cNvPr>
          <p:cNvSpPr txBox="1"/>
          <p:nvPr/>
        </p:nvSpPr>
        <p:spPr>
          <a:xfrm>
            <a:off x="1841283" y="3912280"/>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[to sleep]</a:t>
            </a:r>
          </a:p>
        </p:txBody>
      </p:sp>
      <p:sp>
        <p:nvSpPr>
          <p:cNvPr id="99" name="TextBox 98">
            <a:extLst>
              <a:ext uri="{FF2B5EF4-FFF2-40B4-BE49-F238E27FC236}">
                <a16:creationId xmlns:a16="http://schemas.microsoft.com/office/drawing/2014/main" id="{888DFFE5-C0A6-DF53-0194-FFE2B87B66A9}"/>
              </a:ext>
            </a:extLst>
          </p:cNvPr>
          <p:cNvSpPr txBox="1"/>
          <p:nvPr/>
        </p:nvSpPr>
        <p:spPr>
          <a:xfrm>
            <a:off x="1856258" y="5766359"/>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[to improve]</a:t>
            </a:r>
          </a:p>
        </p:txBody>
      </p:sp>
      <p:sp>
        <p:nvSpPr>
          <p:cNvPr id="100" name="TextBox 99">
            <a:extLst>
              <a:ext uri="{FF2B5EF4-FFF2-40B4-BE49-F238E27FC236}">
                <a16:creationId xmlns:a16="http://schemas.microsoft.com/office/drawing/2014/main" id="{5C3AB42B-94FF-51C9-8B73-86300EED7412}"/>
              </a:ext>
            </a:extLst>
          </p:cNvPr>
          <p:cNvSpPr txBox="1"/>
          <p:nvPr/>
        </p:nvSpPr>
        <p:spPr>
          <a:xfrm>
            <a:off x="4097550" y="2030432"/>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[to forget]</a:t>
            </a:r>
          </a:p>
        </p:txBody>
      </p:sp>
      <p:sp>
        <p:nvSpPr>
          <p:cNvPr id="101" name="TextBox 100">
            <a:extLst>
              <a:ext uri="{FF2B5EF4-FFF2-40B4-BE49-F238E27FC236}">
                <a16:creationId xmlns:a16="http://schemas.microsoft.com/office/drawing/2014/main" id="{4CB95FB6-63FD-711B-F42D-2514FB538108}"/>
              </a:ext>
            </a:extLst>
          </p:cNvPr>
          <p:cNvSpPr txBox="1"/>
          <p:nvPr/>
        </p:nvSpPr>
        <p:spPr>
          <a:xfrm>
            <a:off x="4060513" y="3860836"/>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a:ea typeface="+mn-ea"/>
                <a:cs typeface="+mn-cs"/>
              </a:rPr>
              <a:t>[to promise]</a:t>
            </a:r>
          </a:p>
        </p:txBody>
      </p:sp>
      <p:pic>
        <p:nvPicPr>
          <p:cNvPr id="2050" name="Picture 2" descr="Free vector graphics of Run">
            <a:extLst>
              <a:ext uri="{FF2B5EF4-FFF2-40B4-BE49-F238E27FC236}">
                <a16:creationId xmlns:a16="http://schemas.microsoft.com/office/drawing/2014/main" id="{622BF906-EF49-2B97-B112-0BB31A1D2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593" y="871872"/>
            <a:ext cx="1363937" cy="1008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Sleep">
            <a:extLst>
              <a:ext uri="{FF2B5EF4-FFF2-40B4-BE49-F238E27FC236}">
                <a16:creationId xmlns:a16="http://schemas.microsoft.com/office/drawing/2014/main" id="{EEF9C74E-3438-5737-271E-798EE5CB1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7466" y="2780024"/>
            <a:ext cx="1561986" cy="9453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graphics of Tool">
            <a:extLst>
              <a:ext uri="{FF2B5EF4-FFF2-40B4-BE49-F238E27FC236}">
                <a16:creationId xmlns:a16="http://schemas.microsoft.com/office/drawing/2014/main" id="{25DBAB21-F179-C543-8A48-F428E50145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631" y="4687040"/>
            <a:ext cx="1242032" cy="1156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graphics of Forget-me-not">
            <a:extLst>
              <a:ext uri="{FF2B5EF4-FFF2-40B4-BE49-F238E27FC236}">
                <a16:creationId xmlns:a16="http://schemas.microsoft.com/office/drawing/2014/main" id="{236511D3-6267-F4BE-5E12-DC723DE7F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2561" y="902692"/>
            <a:ext cx="864733" cy="11218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Pinky promise">
            <a:extLst>
              <a:ext uri="{FF2B5EF4-FFF2-40B4-BE49-F238E27FC236}">
                <a16:creationId xmlns:a16="http://schemas.microsoft.com/office/drawing/2014/main" id="{EDEF47A0-4549-DF18-0AEA-53FCB60F6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2334" y="3008452"/>
            <a:ext cx="1408407" cy="7174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illustrations of Red">
            <a:extLst>
              <a:ext uri="{FF2B5EF4-FFF2-40B4-BE49-F238E27FC236}">
                <a16:creationId xmlns:a16="http://schemas.microsoft.com/office/drawing/2014/main" id="{360888C9-CE6A-69DB-76FC-462DA3137D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9384" y="4718685"/>
            <a:ext cx="1185209" cy="117057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ree vector graphics of Arrow">
            <a:extLst>
              <a:ext uri="{FF2B5EF4-FFF2-40B4-BE49-F238E27FC236}">
                <a16:creationId xmlns:a16="http://schemas.microsoft.com/office/drawing/2014/main" id="{56A1430D-A313-404F-0C84-3F75DCDBE6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498" t="35806" b="38099"/>
          <a:stretch/>
        </p:blipFill>
        <p:spPr bwMode="auto">
          <a:xfrm>
            <a:off x="6198148" y="869198"/>
            <a:ext cx="1508912" cy="119308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vector graphics of Moon">
            <a:extLst>
              <a:ext uri="{FF2B5EF4-FFF2-40B4-BE49-F238E27FC236}">
                <a16:creationId xmlns:a16="http://schemas.microsoft.com/office/drawing/2014/main" id="{2CC794A4-B9A3-582B-332E-B8C3A10D36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1619" y="2745626"/>
            <a:ext cx="1161447" cy="9746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ee vector graphics of Man">
            <a:extLst>
              <a:ext uri="{FF2B5EF4-FFF2-40B4-BE49-F238E27FC236}">
                <a16:creationId xmlns:a16="http://schemas.microsoft.com/office/drawing/2014/main" id="{35BC1B85-2B44-63E0-1CEA-96F00738FE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1318" y="4768789"/>
            <a:ext cx="1636184" cy="81809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ree vector graphics of Man">
            <a:extLst>
              <a:ext uri="{FF2B5EF4-FFF2-40B4-BE49-F238E27FC236}">
                <a16:creationId xmlns:a16="http://schemas.microsoft.com/office/drawing/2014/main" id="{E44CB3F6-3773-DD49-2045-3469AC305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75900" y="902692"/>
            <a:ext cx="1205880" cy="113051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ee vector graphics of People">
            <a:extLst>
              <a:ext uri="{FF2B5EF4-FFF2-40B4-BE49-F238E27FC236}">
                <a16:creationId xmlns:a16="http://schemas.microsoft.com/office/drawing/2014/main" id="{8212AA71-C15A-80B7-D837-10F02213942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5085" t="22315" b="26692"/>
          <a:stretch/>
        </p:blipFill>
        <p:spPr bwMode="auto">
          <a:xfrm>
            <a:off x="8681826" y="2711573"/>
            <a:ext cx="1395695" cy="142827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0" descr="Free vector graphics of Boy">
            <a:extLst>
              <a:ext uri="{FF2B5EF4-FFF2-40B4-BE49-F238E27FC236}">
                <a16:creationId xmlns:a16="http://schemas.microsoft.com/office/drawing/2014/main" id="{1A515CBE-6842-D415-E988-E158955910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0958"/>
          <a:stretch/>
        </p:blipFill>
        <p:spPr bwMode="auto">
          <a:xfrm>
            <a:off x="8902903" y="4718684"/>
            <a:ext cx="1021762" cy="1164957"/>
          </a:xfrm>
          <a:prstGeom prst="rect">
            <a:avLst/>
          </a:prstGeom>
          <a:noFill/>
          <a:extLst>
            <a:ext uri="{909E8E84-426E-40DD-AFC4-6F175D3DCCD1}">
              <a14:hiddenFill xmlns:a14="http://schemas.microsoft.com/office/drawing/2010/main">
                <a:solidFill>
                  <a:srgbClr val="FFFFFF"/>
                </a:solidFill>
              </a14:hiddenFill>
            </a:ext>
          </a:extLst>
        </p:spPr>
      </p:pic>
      <p:sp>
        <p:nvSpPr>
          <p:cNvPr id="86" name="Rounded Rectangle 2">
            <a:extLst>
              <a:ext uri="{FF2B5EF4-FFF2-40B4-BE49-F238E27FC236}">
                <a16:creationId xmlns:a16="http://schemas.microsoft.com/office/drawing/2014/main" id="{9F42B373-F212-5BAE-9279-3CD23559FFE9}"/>
              </a:ext>
            </a:extLst>
          </p:cNvPr>
          <p:cNvSpPr/>
          <p:nvPr/>
        </p:nvSpPr>
        <p:spPr>
          <a:xfrm>
            <a:off x="1675124" y="729422"/>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A</a:t>
            </a:r>
          </a:p>
        </p:txBody>
      </p:sp>
      <p:sp>
        <p:nvSpPr>
          <p:cNvPr id="87" name="Rounded Rectangle 36">
            <a:extLst>
              <a:ext uri="{FF2B5EF4-FFF2-40B4-BE49-F238E27FC236}">
                <a16:creationId xmlns:a16="http://schemas.microsoft.com/office/drawing/2014/main" id="{968DA6AB-0916-57B1-4E45-3BABCFF7A8E7}"/>
              </a:ext>
            </a:extLst>
          </p:cNvPr>
          <p:cNvSpPr/>
          <p:nvPr/>
        </p:nvSpPr>
        <p:spPr>
          <a:xfrm>
            <a:off x="3937418" y="684887"/>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B</a:t>
            </a:r>
          </a:p>
        </p:txBody>
      </p:sp>
      <p:sp>
        <p:nvSpPr>
          <p:cNvPr id="90" name="Rounded Rectangle 39">
            <a:extLst>
              <a:ext uri="{FF2B5EF4-FFF2-40B4-BE49-F238E27FC236}">
                <a16:creationId xmlns:a16="http://schemas.microsoft.com/office/drawing/2014/main" id="{152860C7-4EEF-F320-BB06-CA14BD838EC5}"/>
              </a:ext>
            </a:extLst>
          </p:cNvPr>
          <p:cNvSpPr/>
          <p:nvPr/>
        </p:nvSpPr>
        <p:spPr>
          <a:xfrm>
            <a:off x="1684025" y="2607207"/>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E</a:t>
            </a:r>
          </a:p>
        </p:txBody>
      </p:sp>
      <p:sp>
        <p:nvSpPr>
          <p:cNvPr id="91" name="Rounded Rectangle 40">
            <a:extLst>
              <a:ext uri="{FF2B5EF4-FFF2-40B4-BE49-F238E27FC236}">
                <a16:creationId xmlns:a16="http://schemas.microsoft.com/office/drawing/2014/main" id="{2A80C6A3-407C-812F-78E6-25A12DF65A79}"/>
              </a:ext>
            </a:extLst>
          </p:cNvPr>
          <p:cNvSpPr/>
          <p:nvPr/>
        </p:nvSpPr>
        <p:spPr>
          <a:xfrm>
            <a:off x="3959285" y="2618325"/>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F</a:t>
            </a:r>
          </a:p>
        </p:txBody>
      </p:sp>
      <p:sp>
        <p:nvSpPr>
          <p:cNvPr id="94" name="Rounded Rectangle 45">
            <a:extLst>
              <a:ext uri="{FF2B5EF4-FFF2-40B4-BE49-F238E27FC236}">
                <a16:creationId xmlns:a16="http://schemas.microsoft.com/office/drawing/2014/main" id="{EF83DF40-DE64-716A-CEC8-59F0998A861F}"/>
              </a:ext>
            </a:extLst>
          </p:cNvPr>
          <p:cNvSpPr/>
          <p:nvPr/>
        </p:nvSpPr>
        <p:spPr>
          <a:xfrm>
            <a:off x="1647819" y="4514910"/>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I</a:t>
            </a:r>
          </a:p>
        </p:txBody>
      </p:sp>
      <p:sp>
        <p:nvSpPr>
          <p:cNvPr id="95" name="Rounded Rectangle 46">
            <a:extLst>
              <a:ext uri="{FF2B5EF4-FFF2-40B4-BE49-F238E27FC236}">
                <a16:creationId xmlns:a16="http://schemas.microsoft.com/office/drawing/2014/main" id="{B3330830-5FBC-62FC-7D9F-8A314946A81B}"/>
              </a:ext>
            </a:extLst>
          </p:cNvPr>
          <p:cNvSpPr/>
          <p:nvPr/>
        </p:nvSpPr>
        <p:spPr>
          <a:xfrm>
            <a:off x="3907746" y="4514910"/>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J</a:t>
            </a:r>
          </a:p>
        </p:txBody>
      </p:sp>
      <p:sp>
        <p:nvSpPr>
          <p:cNvPr id="88" name="Rounded Rectangle 37">
            <a:extLst>
              <a:ext uri="{FF2B5EF4-FFF2-40B4-BE49-F238E27FC236}">
                <a16:creationId xmlns:a16="http://schemas.microsoft.com/office/drawing/2014/main" id="{B3676E98-B1BB-4D77-E102-E371084B55B7}"/>
              </a:ext>
            </a:extLst>
          </p:cNvPr>
          <p:cNvSpPr/>
          <p:nvPr/>
        </p:nvSpPr>
        <p:spPr>
          <a:xfrm>
            <a:off x="6213513" y="723144"/>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C</a:t>
            </a:r>
          </a:p>
        </p:txBody>
      </p:sp>
      <p:sp>
        <p:nvSpPr>
          <p:cNvPr id="89" name="Rounded Rectangle 38">
            <a:extLst>
              <a:ext uri="{FF2B5EF4-FFF2-40B4-BE49-F238E27FC236}">
                <a16:creationId xmlns:a16="http://schemas.microsoft.com/office/drawing/2014/main" id="{0D8C6E24-C0B8-C0E5-AAB9-D276DDD5281B}"/>
              </a:ext>
            </a:extLst>
          </p:cNvPr>
          <p:cNvSpPr/>
          <p:nvPr/>
        </p:nvSpPr>
        <p:spPr>
          <a:xfrm>
            <a:off x="8429179" y="717242"/>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D</a:t>
            </a:r>
          </a:p>
        </p:txBody>
      </p:sp>
      <p:sp>
        <p:nvSpPr>
          <p:cNvPr id="92" name="Rounded Rectangle 41">
            <a:extLst>
              <a:ext uri="{FF2B5EF4-FFF2-40B4-BE49-F238E27FC236}">
                <a16:creationId xmlns:a16="http://schemas.microsoft.com/office/drawing/2014/main" id="{A847AFA8-743B-9B74-134B-2CDE333F3B9F}"/>
              </a:ext>
            </a:extLst>
          </p:cNvPr>
          <p:cNvSpPr/>
          <p:nvPr/>
        </p:nvSpPr>
        <p:spPr>
          <a:xfrm>
            <a:off x="6201857" y="2637125"/>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G</a:t>
            </a:r>
          </a:p>
        </p:txBody>
      </p:sp>
      <p:sp>
        <p:nvSpPr>
          <p:cNvPr id="93" name="Rounded Rectangle 42">
            <a:extLst>
              <a:ext uri="{FF2B5EF4-FFF2-40B4-BE49-F238E27FC236}">
                <a16:creationId xmlns:a16="http://schemas.microsoft.com/office/drawing/2014/main" id="{481240CF-80AB-BFBB-2D00-E202DF3D94D9}"/>
              </a:ext>
            </a:extLst>
          </p:cNvPr>
          <p:cNvSpPr/>
          <p:nvPr/>
        </p:nvSpPr>
        <p:spPr>
          <a:xfrm>
            <a:off x="8424825" y="2622684"/>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H</a:t>
            </a:r>
          </a:p>
        </p:txBody>
      </p:sp>
      <p:sp>
        <p:nvSpPr>
          <p:cNvPr id="96" name="Rounded Rectangle 47">
            <a:extLst>
              <a:ext uri="{FF2B5EF4-FFF2-40B4-BE49-F238E27FC236}">
                <a16:creationId xmlns:a16="http://schemas.microsoft.com/office/drawing/2014/main" id="{EF9458A6-04B5-8DA0-7E7F-440993A8748F}"/>
              </a:ext>
            </a:extLst>
          </p:cNvPr>
          <p:cNvSpPr/>
          <p:nvPr/>
        </p:nvSpPr>
        <p:spPr>
          <a:xfrm>
            <a:off x="6167673" y="4514910"/>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K</a:t>
            </a:r>
          </a:p>
        </p:txBody>
      </p:sp>
      <p:sp>
        <p:nvSpPr>
          <p:cNvPr id="97" name="Rounded Rectangle 48">
            <a:extLst>
              <a:ext uri="{FF2B5EF4-FFF2-40B4-BE49-F238E27FC236}">
                <a16:creationId xmlns:a16="http://schemas.microsoft.com/office/drawing/2014/main" id="{CC977D26-FDBA-FE3B-C8FE-8A12E7070D71}"/>
              </a:ext>
            </a:extLst>
          </p:cNvPr>
          <p:cNvSpPr/>
          <p:nvPr/>
        </p:nvSpPr>
        <p:spPr>
          <a:xfrm>
            <a:off x="8427599" y="4514910"/>
            <a:ext cx="2041071" cy="1877785"/>
          </a:xfrm>
          <a:prstGeom prst="roundRect">
            <a:avLst/>
          </a:prstGeom>
          <a:solidFill>
            <a:sysClr val="window" lastClr="FFFFFF"/>
          </a:solidFill>
          <a:ln w="12700" cap="flat" cmpd="sng" algn="ctr">
            <a:solidFill>
              <a:srgbClr val="525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525050"/>
                </a:solidFill>
                <a:effectLst/>
                <a:uLnTx/>
                <a:uFillTx/>
                <a:latin typeface="Century Gothic" panose="020F0302020204030204"/>
                <a:ea typeface="+mn-ea"/>
                <a:cs typeface="+mn-cs"/>
              </a:rPr>
              <a:t>L</a:t>
            </a:r>
          </a:p>
        </p:txBody>
      </p:sp>
      <p:sp>
        <p:nvSpPr>
          <p:cNvPr id="103" name="Star: 5 Points 102">
            <a:extLst>
              <a:ext uri="{FF2B5EF4-FFF2-40B4-BE49-F238E27FC236}">
                <a16:creationId xmlns:a16="http://schemas.microsoft.com/office/drawing/2014/main" id="{99D08B17-D441-AA44-B76E-3B92A18B07EA}"/>
              </a:ext>
            </a:extLst>
          </p:cNvPr>
          <p:cNvSpPr/>
          <p:nvPr/>
        </p:nvSpPr>
        <p:spPr>
          <a:xfrm>
            <a:off x="10303871" y="684887"/>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4" name="Star: 5 Points 103">
            <a:extLst>
              <a:ext uri="{FF2B5EF4-FFF2-40B4-BE49-F238E27FC236}">
                <a16:creationId xmlns:a16="http://schemas.microsoft.com/office/drawing/2014/main" id="{8E44DC88-260C-D5D7-307B-8E4CE18CF2C6}"/>
              </a:ext>
            </a:extLst>
          </p:cNvPr>
          <p:cNvSpPr/>
          <p:nvPr/>
        </p:nvSpPr>
        <p:spPr>
          <a:xfrm>
            <a:off x="10334925" y="2589700"/>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5" name="Star: 5 Points 104">
            <a:extLst>
              <a:ext uri="{FF2B5EF4-FFF2-40B4-BE49-F238E27FC236}">
                <a16:creationId xmlns:a16="http://schemas.microsoft.com/office/drawing/2014/main" id="{8316CD74-667E-2C1D-18A3-281FCA8F1DC5}"/>
              </a:ext>
            </a:extLst>
          </p:cNvPr>
          <p:cNvSpPr/>
          <p:nvPr/>
        </p:nvSpPr>
        <p:spPr>
          <a:xfrm>
            <a:off x="10319930" y="4479687"/>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9" name="TextBox 108">
            <a:extLst>
              <a:ext uri="{FF2B5EF4-FFF2-40B4-BE49-F238E27FC236}">
                <a16:creationId xmlns:a16="http://schemas.microsoft.com/office/drawing/2014/main" id="{AE5BF0F8-E614-A29E-000F-38069300397B}"/>
              </a:ext>
            </a:extLst>
          </p:cNvPr>
          <p:cNvSpPr txBox="1"/>
          <p:nvPr/>
        </p:nvSpPr>
        <p:spPr>
          <a:xfrm>
            <a:off x="1721750" y="1998497"/>
            <a:ext cx="1922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anfangen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0" name="TextBox 109">
            <a:extLst>
              <a:ext uri="{FF2B5EF4-FFF2-40B4-BE49-F238E27FC236}">
                <a16:creationId xmlns:a16="http://schemas.microsoft.com/office/drawing/2014/main" id="{C6356094-BD05-18A0-E15E-9DD4A072F9A2}"/>
              </a:ext>
            </a:extLst>
          </p:cNvPr>
          <p:cNvSpPr txBox="1"/>
          <p:nvPr/>
        </p:nvSpPr>
        <p:spPr>
          <a:xfrm>
            <a:off x="1724734" y="3907563"/>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schlafen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1" name="TextBox 110">
            <a:extLst>
              <a:ext uri="{FF2B5EF4-FFF2-40B4-BE49-F238E27FC236}">
                <a16:creationId xmlns:a16="http://schemas.microsoft.com/office/drawing/2014/main" id="{EBED7374-66B7-DB0D-7069-8E2CA3D8DFD6}"/>
              </a:ext>
            </a:extLst>
          </p:cNvPr>
          <p:cNvSpPr txBox="1"/>
          <p:nvPr/>
        </p:nvSpPr>
        <p:spPr>
          <a:xfrm>
            <a:off x="1688528" y="5817050"/>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verbessern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2" name="TextBox 111">
            <a:extLst>
              <a:ext uri="{FF2B5EF4-FFF2-40B4-BE49-F238E27FC236}">
                <a16:creationId xmlns:a16="http://schemas.microsoft.com/office/drawing/2014/main" id="{84E6798A-862C-BDA5-5A0F-A6502F46C904}"/>
              </a:ext>
            </a:extLst>
          </p:cNvPr>
          <p:cNvSpPr txBox="1"/>
          <p:nvPr/>
        </p:nvSpPr>
        <p:spPr>
          <a:xfrm>
            <a:off x="4022901" y="1989561"/>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vergessern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3" name="TextBox 112">
            <a:extLst>
              <a:ext uri="{FF2B5EF4-FFF2-40B4-BE49-F238E27FC236}">
                <a16:creationId xmlns:a16="http://schemas.microsoft.com/office/drawing/2014/main" id="{847A4C90-4176-6695-FA80-EF9628E8B2F4}"/>
              </a:ext>
            </a:extLst>
          </p:cNvPr>
          <p:cNvSpPr txBox="1"/>
          <p:nvPr/>
        </p:nvSpPr>
        <p:spPr>
          <a:xfrm>
            <a:off x="3943880" y="3916499"/>
            <a:ext cx="20802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versprechen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4" name="TextBox 113">
            <a:extLst>
              <a:ext uri="{FF2B5EF4-FFF2-40B4-BE49-F238E27FC236}">
                <a16:creationId xmlns:a16="http://schemas.microsoft.com/office/drawing/2014/main" id="{E7E6B74A-1941-F7D9-1A71-387270C3A3DC}"/>
              </a:ext>
            </a:extLst>
          </p:cNvPr>
          <p:cNvSpPr txBox="1"/>
          <p:nvPr/>
        </p:nvSpPr>
        <p:spPr>
          <a:xfrm>
            <a:off x="3956711" y="5817050"/>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alles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5" name="TextBox 114">
            <a:extLst>
              <a:ext uri="{FF2B5EF4-FFF2-40B4-BE49-F238E27FC236}">
                <a16:creationId xmlns:a16="http://schemas.microsoft.com/office/drawing/2014/main" id="{C3A66DFA-8FA4-9D87-C773-8D88954103EC}"/>
              </a:ext>
            </a:extLst>
          </p:cNvPr>
          <p:cNvSpPr txBox="1"/>
          <p:nvPr/>
        </p:nvSpPr>
        <p:spPr>
          <a:xfrm>
            <a:off x="6283276" y="1989561"/>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damals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6" name="TextBox 115">
            <a:extLst>
              <a:ext uri="{FF2B5EF4-FFF2-40B4-BE49-F238E27FC236}">
                <a16:creationId xmlns:a16="http://schemas.microsoft.com/office/drawing/2014/main" id="{0EDDCE68-169E-13B1-FC4B-A53153B76BD8}"/>
              </a:ext>
            </a:extLst>
          </p:cNvPr>
          <p:cNvSpPr txBox="1"/>
          <p:nvPr/>
        </p:nvSpPr>
        <p:spPr>
          <a:xfrm>
            <a:off x="6277189" y="3907563"/>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Nacht</a:t>
            </a:r>
          </a:p>
        </p:txBody>
      </p:sp>
      <p:sp>
        <p:nvSpPr>
          <p:cNvPr id="117" name="TextBox 116">
            <a:extLst>
              <a:ext uri="{FF2B5EF4-FFF2-40B4-BE49-F238E27FC236}">
                <a16:creationId xmlns:a16="http://schemas.microsoft.com/office/drawing/2014/main" id="{35E5B2F2-6095-F4CC-E45B-DA5E5E3D1CAB}"/>
              </a:ext>
            </a:extLst>
          </p:cNvPr>
          <p:cNvSpPr txBox="1"/>
          <p:nvPr/>
        </p:nvSpPr>
        <p:spPr>
          <a:xfrm>
            <a:off x="6099148" y="5825986"/>
            <a:ext cx="22346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Wochenende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8" name="TextBox 117">
            <a:extLst>
              <a:ext uri="{FF2B5EF4-FFF2-40B4-BE49-F238E27FC236}">
                <a16:creationId xmlns:a16="http://schemas.microsoft.com/office/drawing/2014/main" id="{3B8863C0-2509-CA52-34B1-1E6081C642EE}"/>
              </a:ext>
            </a:extLst>
          </p:cNvPr>
          <p:cNvSpPr txBox="1"/>
          <p:nvPr/>
        </p:nvSpPr>
        <p:spPr>
          <a:xfrm>
            <a:off x="8479637" y="1989561"/>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lief</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9" name="TextBox 118">
            <a:extLst>
              <a:ext uri="{FF2B5EF4-FFF2-40B4-BE49-F238E27FC236}">
                <a16:creationId xmlns:a16="http://schemas.microsoft.com/office/drawing/2014/main" id="{024C8B16-4CE4-F4DE-2270-4F45D57A141D}"/>
              </a:ext>
            </a:extLst>
          </p:cNvPr>
          <p:cNvSpPr txBox="1"/>
          <p:nvPr/>
        </p:nvSpPr>
        <p:spPr>
          <a:xfrm>
            <a:off x="8492980" y="3907563"/>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Freude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20" name="TextBox 119">
            <a:extLst>
              <a:ext uri="{FF2B5EF4-FFF2-40B4-BE49-F238E27FC236}">
                <a16:creationId xmlns:a16="http://schemas.microsoft.com/office/drawing/2014/main" id="{0D83C11C-1672-954A-2EA2-0D8363718537}"/>
              </a:ext>
            </a:extLst>
          </p:cNvPr>
          <p:cNvSpPr txBox="1"/>
          <p:nvPr/>
        </p:nvSpPr>
        <p:spPr>
          <a:xfrm>
            <a:off x="8506244" y="5817050"/>
            <a:ext cx="1959652" cy="479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Rede</a:t>
            </a:r>
          </a:p>
        </p:txBody>
      </p:sp>
    </p:spTree>
    <p:extLst>
      <p:ext uri="{BB962C8B-B14F-4D97-AF65-F5344CB8AC3E}">
        <p14:creationId xmlns:p14="http://schemas.microsoft.com/office/powerpoint/2010/main" val="333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86"/>
                                        </p:tgtEl>
                                        <p:attrNameLst>
                                          <p:attrName>style.opacity</p:attrName>
                                        </p:attrNameLst>
                                      </p:cBhvr>
                                      <p:to>
                                        <p:strVal val="0"/>
                                      </p:to>
                                    </p:set>
                                    <p:animEffect filter="image" prLst="opacity: 0">
                                      <p:cBhvr rctx="IE">
                                        <p:cTn id="7" dur="3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92"/>
                                        </p:tgtEl>
                                        <p:attrNameLst>
                                          <p:attrName>style.opacity</p:attrName>
                                        </p:attrNameLst>
                                      </p:cBhvr>
                                      <p:to>
                                        <p:strVal val="0"/>
                                      </p:to>
                                    </p:set>
                                    <p:animEffect filter="image" prLst="opacity: 0">
                                      <p:cBhvr rctx="IE">
                                        <p:cTn id="12" dur="30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94"/>
                                        </p:tgtEl>
                                        <p:attrNameLst>
                                          <p:attrName>style.opacity</p:attrName>
                                        </p:attrNameLst>
                                      </p:cBhvr>
                                      <p:to>
                                        <p:strVal val="0"/>
                                      </p:to>
                                    </p:set>
                                    <p:animEffect filter="image" prLst="opacity: 0">
                                      <p:cBhvr rctx="IE">
                                        <p:cTn id="17" dur="30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89"/>
                                        </p:tgtEl>
                                        <p:attrNameLst>
                                          <p:attrName>style.opacity</p:attrName>
                                        </p:attrNameLst>
                                      </p:cBhvr>
                                      <p:to>
                                        <p:strVal val="0"/>
                                      </p:to>
                                    </p:set>
                                    <p:animEffect filter="image" prLst="opacity: 0">
                                      <p:cBhvr rctx="IE">
                                        <p:cTn id="22" dur="30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87"/>
                                        </p:tgtEl>
                                        <p:attrNameLst>
                                          <p:attrName>style.opacity</p:attrName>
                                        </p:attrNameLst>
                                      </p:cBhvr>
                                      <p:to>
                                        <p:strVal val="0"/>
                                      </p:to>
                                    </p:set>
                                    <p:animEffect filter="image" prLst="opacity: 0">
                                      <p:cBhvr rctx="IE">
                                        <p:cTn id="27" dur="30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93"/>
                                        </p:tgtEl>
                                        <p:attrNameLst>
                                          <p:attrName>style.opacity</p:attrName>
                                        </p:attrNameLst>
                                      </p:cBhvr>
                                      <p:to>
                                        <p:strVal val="0"/>
                                      </p:to>
                                    </p:set>
                                    <p:animEffect filter="image" prLst="opacity: 0">
                                      <p:cBhvr rctx="IE">
                                        <p:cTn id="32" dur="3000"/>
                                        <p:tgtEl>
                                          <p:spTgt spid="9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96"/>
                                        </p:tgtEl>
                                        <p:attrNameLst>
                                          <p:attrName>style.opacity</p:attrName>
                                        </p:attrNameLst>
                                      </p:cBhvr>
                                      <p:to>
                                        <p:strVal val="0"/>
                                      </p:to>
                                    </p:set>
                                    <p:animEffect filter="image" prLst="opacity: 0">
                                      <p:cBhvr rctx="IE">
                                        <p:cTn id="37" dur="3000"/>
                                        <p:tgtEl>
                                          <p:spTgt spid="9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88"/>
                                        </p:tgtEl>
                                        <p:attrNameLst>
                                          <p:attrName>style.opacity</p:attrName>
                                        </p:attrNameLst>
                                      </p:cBhvr>
                                      <p:to>
                                        <p:strVal val="0"/>
                                      </p:to>
                                    </p:set>
                                    <p:animEffect filter="image" prLst="opacity: 0">
                                      <p:cBhvr rctx="IE">
                                        <p:cTn id="42" dur="30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90"/>
                                        </p:tgtEl>
                                        <p:attrNameLst>
                                          <p:attrName>style.opacity</p:attrName>
                                        </p:attrNameLst>
                                      </p:cBhvr>
                                      <p:to>
                                        <p:strVal val="0"/>
                                      </p:to>
                                    </p:set>
                                    <p:animEffect filter="image" prLst="opacity: 0">
                                      <p:cBhvr rctx="IE">
                                        <p:cTn id="47" dur="3000"/>
                                        <p:tgtEl>
                                          <p:spTgt spid="9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91"/>
                                        </p:tgtEl>
                                        <p:attrNameLst>
                                          <p:attrName>style.opacity</p:attrName>
                                        </p:attrNameLst>
                                      </p:cBhvr>
                                      <p:to>
                                        <p:strVal val="0"/>
                                      </p:to>
                                    </p:set>
                                    <p:animEffect filter="image" prLst="opacity: 0">
                                      <p:cBhvr rctx="IE">
                                        <p:cTn id="52" dur="30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95"/>
                                        </p:tgtEl>
                                        <p:attrNameLst>
                                          <p:attrName>style.opacity</p:attrName>
                                        </p:attrNameLst>
                                      </p:cBhvr>
                                      <p:to>
                                        <p:strVal val="0"/>
                                      </p:to>
                                    </p:set>
                                    <p:animEffect filter="image" prLst="opacity: 0">
                                      <p:cBhvr rctx="IE">
                                        <p:cTn id="57" dur="3000"/>
                                        <p:tgtEl>
                                          <p:spTgt spid="9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97"/>
                                        </p:tgtEl>
                                        <p:attrNameLst>
                                          <p:attrName>style.opacity</p:attrName>
                                        </p:attrNameLst>
                                      </p:cBhvr>
                                      <p:to>
                                        <p:strVal val="0"/>
                                      </p:to>
                                    </p:set>
                                    <p:animEffect filter="image" prLst="opacity: 0">
                                      <p:cBhvr rctx="IE">
                                        <p:cTn id="62" dur="3000"/>
                                        <p:tgtEl>
                                          <p:spTgt spid="97"/>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90" grpId="0" animBg="1"/>
      <p:bldP spid="91" grpId="0" animBg="1"/>
      <p:bldP spid="94" grpId="0" animBg="1"/>
      <p:bldP spid="95" grpId="0" animBg="1"/>
      <p:bldP spid="88" grpId="0" animBg="1"/>
      <p:bldP spid="89" grpId="0" animBg="1"/>
      <p:bldP spid="92" grpId="0" animBg="1"/>
      <p:bldP spid="93" grpId="0" animBg="1"/>
      <p:bldP spid="96" grpId="0" animBg="1"/>
      <p:bldP spid="97" grpId="0" animBg="1"/>
      <p:bldP spid="109" grpId="0"/>
      <p:bldP spid="110" grpId="0"/>
      <p:bldP spid="111" grpId="0"/>
      <p:bldP spid="112" grpId="0"/>
      <p:bldP spid="113" grpId="0"/>
      <p:bldP spid="114" grpId="0"/>
      <p:bldP spid="115" grpId="0"/>
      <p:bldP spid="116" grpId="0"/>
      <p:bldP spid="117" grpId="0"/>
      <p:bldP spid="118" grpId="0"/>
      <p:bldP spid="119" grpId="0"/>
      <p:bldP spid="1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7E16-2D27-1B2D-B6A2-DA93418C9C69}"/>
              </a:ext>
            </a:extLst>
          </p:cNvPr>
          <p:cNvSpPr>
            <a:spLocks noGrp="1"/>
          </p:cNvSpPr>
          <p:nvPr>
            <p:ph type="title"/>
          </p:nvPr>
        </p:nvSpPr>
        <p:spPr/>
        <p:txBody>
          <a:bodyPr/>
          <a:lstStyle/>
          <a:p>
            <a:r>
              <a:rPr lang="en-GB" dirty="0"/>
              <a:t>Marietta </a:t>
            </a:r>
            <a:r>
              <a:rPr lang="en-GB" dirty="0" err="1"/>
              <a:t>Slomka</a:t>
            </a:r>
            <a:endParaRPr lang="en-GB" dirty="0"/>
          </a:p>
        </p:txBody>
      </p:sp>
      <p:sp>
        <p:nvSpPr>
          <p:cNvPr id="3" name="Text Placeholder 2">
            <a:extLst>
              <a:ext uri="{FF2B5EF4-FFF2-40B4-BE49-F238E27FC236}">
                <a16:creationId xmlns:a16="http://schemas.microsoft.com/office/drawing/2014/main" id="{E0A21854-8BDF-685A-7A9A-852BCCF7C152}"/>
              </a:ext>
            </a:extLst>
          </p:cNvPr>
          <p:cNvSpPr>
            <a:spLocks noGrp="1"/>
          </p:cNvSpPr>
          <p:nvPr>
            <p:ph type="body" sz="quarter" idx="10"/>
          </p:nvPr>
        </p:nvSpPr>
        <p:spPr>
          <a:xfrm>
            <a:off x="1049579" y="2074279"/>
            <a:ext cx="11514137" cy="647577"/>
          </a:xfrm>
        </p:spPr>
        <p:txBody>
          <a:bodyPr/>
          <a:lstStyle/>
          <a:p>
            <a:r>
              <a:rPr lang="de-DE" dirty="0"/>
              <a:t>Marietta Slomka ist eine harte </a:t>
            </a:r>
            <a:r>
              <a:rPr lang="de-DE" b="1" dirty="0"/>
              <a:t>Interviewerin</a:t>
            </a:r>
            <a:r>
              <a:rPr lang="de-DE" dirty="0"/>
              <a:t> beim ZDF.</a:t>
            </a:r>
          </a:p>
        </p:txBody>
      </p:sp>
      <p:sp>
        <p:nvSpPr>
          <p:cNvPr id="6" name="Rectangle: Rounded Corners 5">
            <a:extLst>
              <a:ext uri="{FF2B5EF4-FFF2-40B4-BE49-F238E27FC236}">
                <a16:creationId xmlns:a16="http://schemas.microsoft.com/office/drawing/2014/main" id="{294319E0-73E7-0290-F8C5-B861503299AE}"/>
              </a:ext>
            </a:extLst>
          </p:cNvPr>
          <p:cNvSpPr/>
          <p:nvPr/>
        </p:nvSpPr>
        <p:spPr>
          <a:xfrm>
            <a:off x="10996863" y="213556"/>
            <a:ext cx="986590" cy="310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9" name="Text Placeholder 1">
            <a:hlinkClick r:id="" action="ppaction://noaction">
              <a:snd r:embed="rId3" name="10.1.1.7 L3 slide 3 1.wav"/>
            </a:hlinkClick>
            <a:extLst>
              <a:ext uri="{FF2B5EF4-FFF2-40B4-BE49-F238E27FC236}">
                <a16:creationId xmlns:a16="http://schemas.microsoft.com/office/drawing/2014/main" id="{98BF204E-1901-C46A-935E-03C180A9D009}"/>
              </a:ext>
            </a:extLst>
          </p:cNvPr>
          <p:cNvSpPr txBox="1">
            <a:spLocks/>
          </p:cNvSpPr>
          <p:nvPr/>
        </p:nvSpPr>
        <p:spPr>
          <a:xfrm>
            <a:off x="414855" y="2073671"/>
            <a:ext cx="452582" cy="435679"/>
          </a:xfrm>
          <a:prstGeom prst="roundRect">
            <a:avLst/>
          </a:prstGeom>
          <a:solidFill>
            <a:schemeClr val="tx2"/>
          </a:solidFill>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525050"/>
                </a:solidFill>
                <a:effectLst/>
                <a:uLnTx/>
                <a:uFillTx/>
                <a:latin typeface="Century Gothic" panose="020B0502020202020204" pitchFamily="34" charset="0"/>
                <a:ea typeface="+mn-ea"/>
                <a:cs typeface="+mn-cs"/>
              </a:rPr>
              <a:t>1</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0" name="Text Placeholder 1">
            <a:hlinkClick r:id="" action="ppaction://noaction">
              <a:snd r:embed="rId4" name="10.1.1.7 L3 slide 3 2.wav"/>
            </a:hlinkClick>
            <a:extLst>
              <a:ext uri="{FF2B5EF4-FFF2-40B4-BE49-F238E27FC236}">
                <a16:creationId xmlns:a16="http://schemas.microsoft.com/office/drawing/2014/main" id="{55F98A9A-9840-6B29-0B8C-4E328BDA0CDC}"/>
              </a:ext>
            </a:extLst>
          </p:cNvPr>
          <p:cNvSpPr txBox="1">
            <a:spLocks/>
          </p:cNvSpPr>
          <p:nvPr/>
        </p:nvSpPr>
        <p:spPr>
          <a:xfrm>
            <a:off x="414855" y="3436901"/>
            <a:ext cx="452582" cy="435679"/>
          </a:xfrm>
          <a:prstGeom prst="roundRect">
            <a:avLst/>
          </a:prstGeom>
          <a:solidFill>
            <a:schemeClr val="tx2"/>
          </a:solidFill>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2</a:t>
            </a:r>
          </a:p>
        </p:txBody>
      </p:sp>
      <p:sp>
        <p:nvSpPr>
          <p:cNvPr id="21" name="Text Placeholder 1">
            <a:hlinkClick r:id="" action="ppaction://noaction">
              <a:snd r:embed="rId5" name="10.1.1.7 L3 slide 3 3.wav"/>
            </a:hlinkClick>
            <a:extLst>
              <a:ext uri="{FF2B5EF4-FFF2-40B4-BE49-F238E27FC236}">
                <a16:creationId xmlns:a16="http://schemas.microsoft.com/office/drawing/2014/main" id="{FB6FAFFA-A395-849A-3ED3-105C9F0A953A}"/>
              </a:ext>
            </a:extLst>
          </p:cNvPr>
          <p:cNvSpPr txBox="1">
            <a:spLocks/>
          </p:cNvSpPr>
          <p:nvPr/>
        </p:nvSpPr>
        <p:spPr>
          <a:xfrm>
            <a:off x="414855" y="4800132"/>
            <a:ext cx="452582" cy="435679"/>
          </a:xfrm>
          <a:prstGeom prst="roundRect">
            <a:avLst/>
          </a:prstGeom>
          <a:solidFill>
            <a:schemeClr val="tx2"/>
          </a:solidFill>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a:t>
            </a:r>
          </a:p>
        </p:txBody>
      </p:sp>
      <p:sp>
        <p:nvSpPr>
          <p:cNvPr id="22" name="Text Placeholder 2">
            <a:extLst>
              <a:ext uri="{FF2B5EF4-FFF2-40B4-BE49-F238E27FC236}">
                <a16:creationId xmlns:a16="http://schemas.microsoft.com/office/drawing/2014/main" id="{67AA8318-9252-42FD-F2C9-C6C74B8AEF1E}"/>
              </a:ext>
            </a:extLst>
          </p:cNvPr>
          <p:cNvSpPr txBox="1">
            <a:spLocks/>
          </p:cNvSpPr>
          <p:nvPr/>
        </p:nvSpPr>
        <p:spPr>
          <a:xfrm>
            <a:off x="525463" y="1217613"/>
            <a:ext cx="11514137" cy="6475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den Text. Was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wissen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Marietta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Slomka</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23" name="Text Placeholder 2">
            <a:extLst>
              <a:ext uri="{FF2B5EF4-FFF2-40B4-BE49-F238E27FC236}">
                <a16:creationId xmlns:a16="http://schemas.microsoft.com/office/drawing/2014/main" id="{8E083D83-D8BF-6A07-7FFE-13D6AB79277E}"/>
              </a:ext>
            </a:extLst>
          </p:cNvPr>
          <p:cNvSpPr txBox="1">
            <a:spLocks/>
          </p:cNvSpPr>
          <p:nvPr/>
        </p:nvSpPr>
        <p:spPr>
          <a:xfrm>
            <a:off x="1049579" y="3415557"/>
            <a:ext cx="11514137" cy="12406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Sie hat als </a:t>
            </a:r>
            <a:r>
              <a:rPr kumimoji="0" lang="de-DE"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Parlamentskorrespondentin</a:t>
            </a: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in Bonn gearbeitet.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Jetzt arbeitet sie als </a:t>
            </a:r>
            <a:r>
              <a:rPr kumimoji="0" lang="de-DE"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Reporterin</a:t>
            </a: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24" name="Text Placeholder 2">
            <a:extLst>
              <a:ext uri="{FF2B5EF4-FFF2-40B4-BE49-F238E27FC236}">
                <a16:creationId xmlns:a16="http://schemas.microsoft.com/office/drawing/2014/main" id="{050A46DF-DC96-497E-A322-9DBD1931EB7D}"/>
              </a:ext>
            </a:extLst>
          </p:cNvPr>
          <p:cNvSpPr txBox="1">
            <a:spLocks/>
          </p:cNvSpPr>
          <p:nvPr/>
        </p:nvSpPr>
        <p:spPr>
          <a:xfrm>
            <a:off x="1049578" y="4800132"/>
            <a:ext cx="10933875" cy="12406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Politiker</a:t>
            </a: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Probleme haben, bekommen noch mehr Probleme, wenn sie Marietta treffen. </a:t>
            </a:r>
          </a:p>
        </p:txBody>
      </p:sp>
      <p:pic>
        <p:nvPicPr>
          <p:cNvPr id="28" name="Picture 27" descr="A person holding a trophy&#10;&#10;Description automatically generated with medium confidence">
            <a:extLst>
              <a:ext uri="{FF2B5EF4-FFF2-40B4-BE49-F238E27FC236}">
                <a16:creationId xmlns:a16="http://schemas.microsoft.com/office/drawing/2014/main" id="{1EAB92BA-A65D-F4B7-C67B-C28DE5A49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648" y="2009101"/>
            <a:ext cx="1604497" cy="2406444"/>
          </a:xfrm>
          <a:prstGeom prst="rect">
            <a:avLst/>
          </a:prstGeom>
        </p:spPr>
      </p:pic>
    </p:spTree>
    <p:extLst>
      <p:ext uri="{BB962C8B-B14F-4D97-AF65-F5344CB8AC3E}">
        <p14:creationId xmlns:p14="http://schemas.microsoft.com/office/powerpoint/2010/main" val="393441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2A83-A547-B58E-78D6-0AFC2EE55ED2}"/>
              </a:ext>
            </a:extLst>
          </p:cNvPr>
          <p:cNvSpPr>
            <a:spLocks noGrp="1"/>
          </p:cNvSpPr>
          <p:nvPr>
            <p:ph type="title"/>
          </p:nvPr>
        </p:nvSpPr>
        <p:spPr>
          <a:xfrm>
            <a:off x="0" y="97444"/>
            <a:ext cx="3827490" cy="647577"/>
          </a:xfrm>
        </p:spPr>
        <p:txBody>
          <a:bodyPr/>
          <a:lstStyle/>
          <a:p>
            <a:r>
              <a:rPr lang="en-GB" dirty="0"/>
              <a:t>Marietta </a:t>
            </a:r>
            <a:r>
              <a:rPr lang="en-GB" dirty="0" err="1"/>
              <a:t>Slomka</a:t>
            </a:r>
            <a:endParaRPr lang="en-GB" dirty="0"/>
          </a:p>
        </p:txBody>
      </p:sp>
      <p:sp>
        <p:nvSpPr>
          <p:cNvPr id="3" name="Text Placeholder 2">
            <a:extLst>
              <a:ext uri="{FF2B5EF4-FFF2-40B4-BE49-F238E27FC236}">
                <a16:creationId xmlns:a16="http://schemas.microsoft.com/office/drawing/2014/main" id="{ACAF4FF0-3E9E-B637-E86D-168BA8859385}"/>
              </a:ext>
            </a:extLst>
          </p:cNvPr>
          <p:cNvSpPr>
            <a:spLocks noGrp="1"/>
          </p:cNvSpPr>
          <p:nvPr>
            <p:ph type="body" sz="quarter" idx="10"/>
          </p:nvPr>
        </p:nvSpPr>
        <p:spPr>
          <a:xfrm>
            <a:off x="3827490" y="111957"/>
            <a:ext cx="3827490" cy="647577"/>
          </a:xfrm>
        </p:spPr>
        <p:txBody>
          <a:bodyPr>
            <a:normAutofit fontScale="92500" lnSpcReduction="10000"/>
          </a:bodyPr>
          <a:lstStyle/>
          <a:p>
            <a:r>
              <a:rPr lang="en-GB" dirty="0"/>
              <a:t>Was </a:t>
            </a:r>
            <a:r>
              <a:rPr lang="en-GB" dirty="0" err="1"/>
              <a:t>wissen</a:t>
            </a:r>
            <a:r>
              <a:rPr lang="en-GB" dirty="0"/>
              <a:t> </a:t>
            </a:r>
            <a:r>
              <a:rPr lang="en-GB" dirty="0" err="1"/>
              <a:t>wir</a:t>
            </a:r>
            <a:r>
              <a:rPr lang="en-GB" dirty="0"/>
              <a:t> </a:t>
            </a:r>
            <a:r>
              <a:rPr lang="en-GB" dirty="0" err="1"/>
              <a:t>über</a:t>
            </a:r>
            <a:r>
              <a:rPr lang="en-GB" dirty="0"/>
              <a:t> Marietta </a:t>
            </a:r>
            <a:r>
              <a:rPr lang="en-GB" dirty="0" err="1"/>
              <a:t>Slomka</a:t>
            </a:r>
            <a:r>
              <a:rPr lang="en-GB" dirty="0"/>
              <a:t>?</a:t>
            </a:r>
          </a:p>
          <a:p>
            <a:endParaRPr lang="en-GB" dirty="0"/>
          </a:p>
          <a:p>
            <a:endParaRPr lang="en-GB" dirty="0"/>
          </a:p>
        </p:txBody>
      </p:sp>
      <p:graphicFrame>
        <p:nvGraphicFramePr>
          <p:cNvPr id="8" name="Table 6">
            <a:extLst>
              <a:ext uri="{FF2B5EF4-FFF2-40B4-BE49-F238E27FC236}">
                <a16:creationId xmlns:a16="http://schemas.microsoft.com/office/drawing/2014/main" id="{2A8C7058-B90B-B8A7-1FC2-AB31B7D42131}"/>
              </a:ext>
            </a:extLst>
          </p:cNvPr>
          <p:cNvGraphicFramePr>
            <a:graphicFrameLocks noGrp="1"/>
          </p:cNvGraphicFramePr>
          <p:nvPr/>
        </p:nvGraphicFramePr>
        <p:xfrm>
          <a:off x="144904" y="730354"/>
          <a:ext cx="11902191" cy="5508892"/>
        </p:xfrm>
        <a:graphic>
          <a:graphicData uri="http://schemas.openxmlformats.org/drawingml/2006/table">
            <a:tbl>
              <a:tblPr firstRow="1" bandRow="1"/>
              <a:tblGrid>
                <a:gridCol w="5956517">
                  <a:extLst>
                    <a:ext uri="{9D8B030D-6E8A-4147-A177-3AD203B41FA5}">
                      <a16:colId xmlns:a16="http://schemas.microsoft.com/office/drawing/2014/main" val="1600817978"/>
                    </a:ext>
                  </a:extLst>
                </a:gridCol>
                <a:gridCol w="5945674">
                  <a:extLst>
                    <a:ext uri="{9D8B030D-6E8A-4147-A177-3AD203B41FA5}">
                      <a16:colId xmlns:a16="http://schemas.microsoft.com/office/drawing/2014/main" val="4128092149"/>
                    </a:ext>
                  </a:extLst>
                </a:gridCol>
              </a:tblGrid>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dirty="0">
                          <a:solidFill>
                            <a:srgbClr val="525050"/>
                          </a:solidFill>
                        </a:rPr>
                        <a:t>Have you seen Marietta Slomka on TV?</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Hast du Marietta Slomka im Fernsehen gesehen?</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She has, of course, done a lot in her life.</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1200" dirty="0">
                          <a:solidFill>
                            <a:srgbClr val="525050"/>
                          </a:solidFill>
                          <a:latin typeface="Century Gothic" panose="020F0302020204030204"/>
                          <a:ea typeface="+mn-ea"/>
                          <a:cs typeface="+mn-cs"/>
                        </a:rPr>
                        <a:t>Sie hat ja viel in ihrem Leben gemacht.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For example, she has produced sport interviews and environment interviews.</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Zum Beispiel hat sie Sportinterviews und Umweltinterviews produziert.</a:t>
                      </a:r>
                      <a:endParaRPr lang="en-GB" sz="24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Once she worked in China.</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Sie hat schon einmal in China gearbeitet.</a:t>
                      </a:r>
                      <a:endParaRPr lang="en-GB" sz="24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She has accepted difficult situations.</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 Sie hat schwierige Situationen akzeptiert.</a:t>
                      </a:r>
                      <a:endParaRPr lang="en-GB" sz="24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525050"/>
                          </a:solidFill>
                          <a:latin typeface="Century Gothic" panose="020F0302020204030204"/>
                          <a:ea typeface="+mn-ea"/>
                          <a:cs typeface="+mn-cs"/>
                        </a:rPr>
                        <a:t>She has already written four books.</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Sie hat schon vier Bücher geschrieben. </a:t>
                      </a:r>
                      <a:endParaRPr lang="en-GB" sz="24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525050"/>
                          </a:solidFill>
                          <a:latin typeface="Century Gothic" panose="020F0302020204030204"/>
                          <a:ea typeface="+mn-ea"/>
                          <a:cs typeface="+mn-cs"/>
                        </a:rPr>
                        <a:t>Marietta has not yet worked in France.</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400" kern="1200" dirty="0">
                          <a:solidFill>
                            <a:srgbClr val="525050"/>
                          </a:solidFill>
                          <a:latin typeface="Century Gothic" panose="020F0302020204030204"/>
                          <a:ea typeface="+mn-ea"/>
                          <a:cs typeface="+mn-cs"/>
                        </a:rPr>
                        <a:t>Marietta hat noch nicht in Frankreich gearbeitet.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71851735"/>
                  </a:ext>
                </a:extLst>
              </a:tr>
            </a:tbl>
          </a:graphicData>
        </a:graphic>
      </p:graphicFrame>
      <p:sp>
        <p:nvSpPr>
          <p:cNvPr id="9" name="Rectangle: Rounded Corners 8">
            <a:extLst>
              <a:ext uri="{FF2B5EF4-FFF2-40B4-BE49-F238E27FC236}">
                <a16:creationId xmlns:a16="http://schemas.microsoft.com/office/drawing/2014/main" id="{D4A112BE-9B6F-0586-7BD7-AEA7436C7177}"/>
              </a:ext>
            </a:extLst>
          </p:cNvPr>
          <p:cNvSpPr/>
          <p:nvPr/>
        </p:nvSpPr>
        <p:spPr>
          <a:xfrm>
            <a:off x="6972300" y="67877"/>
            <a:ext cx="3332200" cy="6475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*on TV – </a:t>
            </a:r>
            <a:r>
              <a:rPr kumimoji="0" lang="en-GB" sz="22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im</a:t>
            </a:r>
            <a:r>
              <a:rPr kumimoji="0" lang="en-GB" sz="22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a:t>
            </a:r>
            <a:r>
              <a:rPr kumimoji="0" lang="en-GB" sz="22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Fernsehen</a:t>
            </a:r>
            <a:endParaRPr kumimoji="0" lang="en-GB" sz="22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China – China</a:t>
            </a:r>
          </a:p>
        </p:txBody>
      </p:sp>
      <p:sp>
        <p:nvSpPr>
          <p:cNvPr id="10" name="Rectangle: Rounded Corners 9">
            <a:extLst>
              <a:ext uri="{FF2B5EF4-FFF2-40B4-BE49-F238E27FC236}">
                <a16:creationId xmlns:a16="http://schemas.microsoft.com/office/drawing/2014/main" id="{8DCA6585-C673-190B-F7E0-B3FB383EF588}"/>
              </a:ext>
            </a:extLst>
          </p:cNvPr>
          <p:cNvSpPr/>
          <p:nvPr/>
        </p:nvSpPr>
        <p:spPr>
          <a:xfrm>
            <a:off x="10709753" y="149462"/>
            <a:ext cx="1337342"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 name="TextBox 3" descr="text box hiding answer">
            <a:extLst>
              <a:ext uri="{FF2B5EF4-FFF2-40B4-BE49-F238E27FC236}">
                <a16:creationId xmlns:a16="http://schemas.microsoft.com/office/drawing/2014/main" id="{7D2F3396-CC9C-C50C-8F73-744854F5EDFA}"/>
              </a:ext>
            </a:extLst>
          </p:cNvPr>
          <p:cNvSpPr txBox="1"/>
          <p:nvPr/>
        </p:nvSpPr>
        <p:spPr>
          <a:xfrm>
            <a:off x="6156959" y="832102"/>
            <a:ext cx="5775565" cy="68048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5" name="TextBox 4" descr="text box hiding answer">
            <a:extLst>
              <a:ext uri="{FF2B5EF4-FFF2-40B4-BE49-F238E27FC236}">
                <a16:creationId xmlns:a16="http://schemas.microsoft.com/office/drawing/2014/main" id="{D16D6ACE-1E84-5B09-59DC-16856C58FA87}"/>
              </a:ext>
            </a:extLst>
          </p:cNvPr>
          <p:cNvSpPr txBox="1"/>
          <p:nvPr/>
        </p:nvSpPr>
        <p:spPr>
          <a:xfrm>
            <a:off x="6122330" y="1673695"/>
            <a:ext cx="5296458" cy="690825"/>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6" name="TextBox 5" descr="text box hiding answer">
            <a:extLst>
              <a:ext uri="{FF2B5EF4-FFF2-40B4-BE49-F238E27FC236}">
                <a16:creationId xmlns:a16="http://schemas.microsoft.com/office/drawing/2014/main" id="{F60FE83C-73C5-6791-3983-3CDDBF4AFAB7}"/>
              </a:ext>
            </a:extLst>
          </p:cNvPr>
          <p:cNvSpPr txBox="1"/>
          <p:nvPr/>
        </p:nvSpPr>
        <p:spPr>
          <a:xfrm>
            <a:off x="6181737" y="2412301"/>
            <a:ext cx="5865358" cy="811340"/>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7" name="TextBox 6" descr="text box hiding answer">
            <a:extLst>
              <a:ext uri="{FF2B5EF4-FFF2-40B4-BE49-F238E27FC236}">
                <a16:creationId xmlns:a16="http://schemas.microsoft.com/office/drawing/2014/main" id="{E74251AC-6B3E-2CD7-B144-47B4023D17C3}"/>
              </a:ext>
            </a:extLst>
          </p:cNvPr>
          <p:cNvSpPr txBox="1"/>
          <p:nvPr/>
        </p:nvSpPr>
        <p:spPr>
          <a:xfrm>
            <a:off x="6122331" y="3310848"/>
            <a:ext cx="5296457" cy="690825"/>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1" name="TextBox 10" descr="text box hiding answer">
            <a:extLst>
              <a:ext uri="{FF2B5EF4-FFF2-40B4-BE49-F238E27FC236}">
                <a16:creationId xmlns:a16="http://schemas.microsoft.com/office/drawing/2014/main" id="{80984A45-C793-AF58-11C6-3FEC58960232}"/>
              </a:ext>
            </a:extLst>
          </p:cNvPr>
          <p:cNvSpPr txBox="1"/>
          <p:nvPr/>
        </p:nvSpPr>
        <p:spPr>
          <a:xfrm>
            <a:off x="5741235" y="4149186"/>
            <a:ext cx="5634040" cy="61555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2" name="TextBox 11" descr="text box hiding answer">
            <a:extLst>
              <a:ext uri="{FF2B5EF4-FFF2-40B4-BE49-F238E27FC236}">
                <a16:creationId xmlns:a16="http://schemas.microsoft.com/office/drawing/2014/main" id="{EB2C3D97-4E63-00B5-2FF1-746C9C4904C6}"/>
              </a:ext>
            </a:extLst>
          </p:cNvPr>
          <p:cNvSpPr txBox="1"/>
          <p:nvPr/>
        </p:nvSpPr>
        <p:spPr>
          <a:xfrm>
            <a:off x="6122330" y="4942732"/>
            <a:ext cx="5775564" cy="392506"/>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3" name="TextBox 12" descr="text box hiding answer">
            <a:extLst>
              <a:ext uri="{FF2B5EF4-FFF2-40B4-BE49-F238E27FC236}">
                <a16:creationId xmlns:a16="http://schemas.microsoft.com/office/drawing/2014/main" id="{0D34A4ED-25C1-3016-0724-EA39B0306541}"/>
              </a:ext>
            </a:extLst>
          </p:cNvPr>
          <p:cNvSpPr txBox="1"/>
          <p:nvPr/>
        </p:nvSpPr>
        <p:spPr>
          <a:xfrm>
            <a:off x="6181737" y="5512600"/>
            <a:ext cx="5556167" cy="721041"/>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4" name="Picture 2">
            <a:extLst>
              <a:ext uri="{FF2B5EF4-FFF2-40B4-BE49-F238E27FC236}">
                <a16:creationId xmlns:a16="http://schemas.microsoft.com/office/drawing/2014/main" id="{16C68056-C90A-C4B4-FB5E-B15A0BF5C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2" b="10303"/>
          <a:stretch/>
        </p:blipFill>
        <p:spPr bwMode="auto">
          <a:xfrm>
            <a:off x="7040372" y="936896"/>
            <a:ext cx="4008737" cy="522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6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2A83-A547-B58E-78D6-0AFC2EE55ED2}"/>
              </a:ext>
            </a:extLst>
          </p:cNvPr>
          <p:cNvSpPr>
            <a:spLocks noGrp="1"/>
          </p:cNvSpPr>
          <p:nvPr>
            <p:ph type="title"/>
          </p:nvPr>
        </p:nvSpPr>
        <p:spPr>
          <a:xfrm>
            <a:off x="0" y="213557"/>
            <a:ext cx="3827490" cy="647577"/>
          </a:xfrm>
        </p:spPr>
        <p:txBody>
          <a:bodyPr/>
          <a:lstStyle/>
          <a:p>
            <a:r>
              <a:rPr lang="en-GB" dirty="0"/>
              <a:t>Marietta </a:t>
            </a:r>
            <a:r>
              <a:rPr lang="en-GB" dirty="0" err="1"/>
              <a:t>Slomka</a:t>
            </a:r>
            <a:endParaRPr lang="en-GB" dirty="0"/>
          </a:p>
        </p:txBody>
      </p:sp>
      <p:sp>
        <p:nvSpPr>
          <p:cNvPr id="3" name="Text Placeholder 2">
            <a:extLst>
              <a:ext uri="{FF2B5EF4-FFF2-40B4-BE49-F238E27FC236}">
                <a16:creationId xmlns:a16="http://schemas.microsoft.com/office/drawing/2014/main" id="{ACAF4FF0-3E9E-B637-E86D-168BA8859385}"/>
              </a:ext>
            </a:extLst>
          </p:cNvPr>
          <p:cNvSpPr>
            <a:spLocks noGrp="1"/>
          </p:cNvSpPr>
          <p:nvPr>
            <p:ph type="body" sz="quarter" idx="10"/>
          </p:nvPr>
        </p:nvSpPr>
        <p:spPr>
          <a:xfrm>
            <a:off x="3827490" y="213556"/>
            <a:ext cx="3827490" cy="647577"/>
          </a:xfrm>
        </p:spPr>
        <p:txBody>
          <a:bodyPr>
            <a:normAutofit fontScale="92500" lnSpcReduction="10000"/>
          </a:bodyPr>
          <a:lstStyle/>
          <a:p>
            <a:r>
              <a:rPr lang="en-GB" dirty="0"/>
              <a:t>Was </a:t>
            </a:r>
            <a:r>
              <a:rPr lang="en-GB" dirty="0" err="1"/>
              <a:t>wissen</a:t>
            </a:r>
            <a:r>
              <a:rPr lang="en-GB" dirty="0"/>
              <a:t> </a:t>
            </a:r>
            <a:r>
              <a:rPr lang="en-GB" dirty="0" err="1"/>
              <a:t>wir</a:t>
            </a:r>
            <a:r>
              <a:rPr lang="en-GB" dirty="0"/>
              <a:t> </a:t>
            </a:r>
            <a:r>
              <a:rPr lang="en-GB" dirty="0" err="1"/>
              <a:t>über</a:t>
            </a:r>
            <a:r>
              <a:rPr lang="en-GB" dirty="0"/>
              <a:t> Marietta </a:t>
            </a:r>
            <a:r>
              <a:rPr lang="en-GB" dirty="0" err="1"/>
              <a:t>Slomka</a:t>
            </a:r>
            <a:r>
              <a:rPr lang="en-GB" dirty="0"/>
              <a:t>?</a:t>
            </a:r>
          </a:p>
          <a:p>
            <a:endParaRPr lang="en-GB" dirty="0"/>
          </a:p>
          <a:p>
            <a:endParaRPr lang="en-GB" dirty="0"/>
          </a:p>
        </p:txBody>
      </p:sp>
      <p:graphicFrame>
        <p:nvGraphicFramePr>
          <p:cNvPr id="8" name="Table 6">
            <a:extLst>
              <a:ext uri="{FF2B5EF4-FFF2-40B4-BE49-F238E27FC236}">
                <a16:creationId xmlns:a16="http://schemas.microsoft.com/office/drawing/2014/main" id="{2A8C7058-B90B-B8A7-1FC2-AB31B7D42131}"/>
              </a:ext>
            </a:extLst>
          </p:cNvPr>
          <p:cNvGraphicFramePr>
            <a:graphicFrameLocks noGrp="1"/>
          </p:cNvGraphicFramePr>
          <p:nvPr/>
        </p:nvGraphicFramePr>
        <p:xfrm>
          <a:off x="144905" y="861133"/>
          <a:ext cx="11891152" cy="5454448"/>
        </p:xfrm>
        <a:graphic>
          <a:graphicData uri="http://schemas.openxmlformats.org/drawingml/2006/table">
            <a:tbl>
              <a:tblPr firstRow="1" bandRow="1"/>
              <a:tblGrid>
                <a:gridCol w="5950992">
                  <a:extLst>
                    <a:ext uri="{9D8B030D-6E8A-4147-A177-3AD203B41FA5}">
                      <a16:colId xmlns:a16="http://schemas.microsoft.com/office/drawing/2014/main" val="1600817978"/>
                    </a:ext>
                  </a:extLst>
                </a:gridCol>
                <a:gridCol w="5940160">
                  <a:extLst>
                    <a:ext uri="{9D8B030D-6E8A-4147-A177-3AD203B41FA5}">
                      <a16:colId xmlns:a16="http://schemas.microsoft.com/office/drawing/2014/main" val="4128092149"/>
                    </a:ext>
                  </a:extLst>
                </a:gridCol>
              </a:tblGrid>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dirty="0">
                          <a:solidFill>
                            <a:srgbClr val="525050"/>
                          </a:solidFill>
                        </a:rPr>
                        <a:t>Have you seen Marietta Slomka on TV?</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Hast du Marietta Slomka im Fernsehen gesehen?</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She has, of course, done a lot in her life.</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300" kern="1200" dirty="0">
                          <a:solidFill>
                            <a:srgbClr val="525050"/>
                          </a:solidFill>
                          <a:latin typeface="Century Gothic" panose="020F0302020204030204"/>
                          <a:ea typeface="+mn-ea"/>
                          <a:cs typeface="+mn-cs"/>
                        </a:rPr>
                        <a:t>Sie hat ja viel in ihrem Leben gemacht.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t>For example, she has produced sport interviews and environment interviews.</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Zum Beispiel hat sie Sportinterviews und Umweltinterviews produziert.  </a:t>
                      </a:r>
                      <a:endParaRPr lang="en-GB" sz="23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571132">
                <a:tc>
                  <a:txBody>
                    <a:bodyPr/>
                    <a:lstStyle/>
                    <a:p>
                      <a:r>
                        <a:rPr lang="de-DE" sz="2300" kern="1200" dirty="0">
                          <a:solidFill>
                            <a:srgbClr val="525050"/>
                          </a:solidFill>
                          <a:latin typeface="Century Gothic" panose="020F0302020204030204"/>
                          <a:ea typeface="+mn-ea"/>
                          <a:cs typeface="+mn-cs"/>
                        </a:rPr>
                        <a:t>For the content she has received prizes.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GB" sz="2300" kern="1200" dirty="0" err="1">
                          <a:solidFill>
                            <a:srgbClr val="525050"/>
                          </a:solidFill>
                          <a:latin typeface="Century Gothic" panose="020F0302020204030204"/>
                          <a:ea typeface="+mn-ea"/>
                          <a:cs typeface="+mn-cs"/>
                        </a:rPr>
                        <a:t>Für</a:t>
                      </a:r>
                      <a:r>
                        <a:rPr lang="en-GB" sz="2300" kern="1200" dirty="0">
                          <a:solidFill>
                            <a:srgbClr val="525050"/>
                          </a:solidFill>
                          <a:latin typeface="Century Gothic" panose="020F0302020204030204"/>
                          <a:ea typeface="+mn-ea"/>
                          <a:cs typeface="+mn-cs"/>
                        </a:rPr>
                        <a:t> den </a:t>
                      </a:r>
                      <a:r>
                        <a:rPr lang="en-GB" sz="2300" kern="1200" dirty="0" err="1">
                          <a:solidFill>
                            <a:srgbClr val="525050"/>
                          </a:solidFill>
                          <a:latin typeface="Century Gothic" panose="020F0302020204030204"/>
                          <a:ea typeface="+mn-ea"/>
                          <a:cs typeface="+mn-cs"/>
                        </a:rPr>
                        <a:t>Inhalt</a:t>
                      </a:r>
                      <a:r>
                        <a:rPr lang="en-GB" sz="2300" kern="1200" dirty="0">
                          <a:solidFill>
                            <a:srgbClr val="525050"/>
                          </a:solidFill>
                          <a:latin typeface="Century Gothic" panose="020F0302020204030204"/>
                          <a:ea typeface="+mn-ea"/>
                          <a:cs typeface="+mn-cs"/>
                        </a:rPr>
                        <a:t> hat </a:t>
                      </a:r>
                      <a:r>
                        <a:rPr lang="en-GB" sz="2300" kern="1200" dirty="0" err="1">
                          <a:solidFill>
                            <a:srgbClr val="525050"/>
                          </a:solidFill>
                          <a:latin typeface="Century Gothic" panose="020F0302020204030204"/>
                          <a:ea typeface="+mn-ea"/>
                          <a:cs typeface="+mn-cs"/>
                        </a:rPr>
                        <a:t>sie</a:t>
                      </a:r>
                      <a:r>
                        <a:rPr lang="en-GB" sz="2300" kern="1200" dirty="0">
                          <a:solidFill>
                            <a:srgbClr val="525050"/>
                          </a:solidFill>
                          <a:latin typeface="Century Gothic" panose="020F0302020204030204"/>
                          <a:ea typeface="+mn-ea"/>
                          <a:cs typeface="+mn-cs"/>
                        </a:rPr>
                        <a:t> </a:t>
                      </a:r>
                      <a:r>
                        <a:rPr lang="en-GB" sz="2300" kern="1200" dirty="0" err="1">
                          <a:solidFill>
                            <a:srgbClr val="525050"/>
                          </a:solidFill>
                          <a:latin typeface="Century Gothic" panose="020F0302020204030204"/>
                          <a:ea typeface="+mn-ea"/>
                          <a:cs typeface="+mn-cs"/>
                        </a:rPr>
                        <a:t>Preise</a:t>
                      </a:r>
                      <a:r>
                        <a:rPr lang="en-GB" sz="2300" kern="1200" dirty="0">
                          <a:solidFill>
                            <a:srgbClr val="525050"/>
                          </a:solidFill>
                          <a:latin typeface="Century Gothic" panose="020F0302020204030204"/>
                          <a:ea typeface="+mn-ea"/>
                          <a:cs typeface="+mn-cs"/>
                        </a:rPr>
                        <a:t> </a:t>
                      </a:r>
                      <a:r>
                        <a:rPr lang="en-GB" sz="2300" kern="1200" dirty="0" err="1">
                          <a:solidFill>
                            <a:srgbClr val="525050"/>
                          </a:solidFill>
                          <a:latin typeface="Century Gothic" panose="020F0302020204030204"/>
                          <a:ea typeface="+mn-ea"/>
                          <a:cs typeface="+mn-cs"/>
                        </a:rPr>
                        <a:t>bekommen</a:t>
                      </a:r>
                      <a:r>
                        <a:rPr lang="en-GB" sz="2300" kern="1200" dirty="0">
                          <a:solidFill>
                            <a:srgbClr val="525050"/>
                          </a:solidFill>
                          <a:latin typeface="Century Gothic" panose="020F0302020204030204"/>
                          <a:ea typeface="+mn-ea"/>
                          <a:cs typeface="+mn-cs"/>
                        </a:rPr>
                        <a:t>.</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07945373"/>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She once worked in China.</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5CC"/>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Sie hat schon einmal in China gearbeitet.</a:t>
                      </a:r>
                      <a:endParaRPr lang="en-GB" sz="23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5CC"/>
                    </a:solidFill>
                  </a:tcPr>
                </a:tc>
                <a:extLst>
                  <a:ext uri="{0D108BD9-81ED-4DB2-BD59-A6C34878D82A}">
                    <a16:rowId xmlns:a16="http://schemas.microsoft.com/office/drawing/2014/main" val="2344197191"/>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She has accepted difficult situations.</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Sie hat schwierige Situationen akzeptiert.</a:t>
                      </a:r>
                      <a:endParaRPr lang="en-GB" sz="23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AEB"/>
                    </a:solidFill>
                  </a:tcPr>
                </a:tc>
                <a:extLst>
                  <a:ext uri="{0D108BD9-81ED-4DB2-BD59-A6C34878D82A}">
                    <a16:rowId xmlns:a16="http://schemas.microsoft.com/office/drawing/2014/main" val="1972389626"/>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kern="1200" dirty="0">
                          <a:solidFill>
                            <a:srgbClr val="525050"/>
                          </a:solidFill>
                          <a:latin typeface="Century Gothic" panose="020F0302020204030204"/>
                          <a:ea typeface="+mn-ea"/>
                          <a:cs typeface="+mn-cs"/>
                        </a:rPr>
                        <a:t>She has already published four books.</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5CC"/>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Sie hat schon vier Bücher veröffentlicht. </a:t>
                      </a:r>
                      <a:endParaRPr lang="en-GB" sz="2300" kern="1200" dirty="0">
                        <a:solidFill>
                          <a:srgbClr val="525050"/>
                        </a:solidFill>
                        <a:latin typeface="Century Gothic" panose="020F0302020204030204"/>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5CC"/>
                    </a:solidFill>
                  </a:tcPr>
                </a:tc>
                <a:extLst>
                  <a:ext uri="{0D108BD9-81ED-4DB2-BD59-A6C34878D82A}">
                    <a16:rowId xmlns:a16="http://schemas.microsoft.com/office/drawing/2014/main" val="664931564"/>
                  </a:ext>
                </a:extLst>
              </a:tr>
              <a:tr h="57113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kern="1200" dirty="0">
                          <a:solidFill>
                            <a:srgbClr val="525050"/>
                          </a:solidFill>
                          <a:latin typeface="Century Gothic" panose="020F0302020204030204"/>
                          <a:ea typeface="+mn-ea"/>
                          <a:cs typeface="+mn-cs"/>
                        </a:rPr>
                        <a:t>Marietta has not yet worked in France.</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AEB"/>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300" kern="1200" dirty="0">
                          <a:solidFill>
                            <a:srgbClr val="525050"/>
                          </a:solidFill>
                          <a:latin typeface="Century Gothic" panose="020F0302020204030204"/>
                          <a:ea typeface="+mn-ea"/>
                          <a:cs typeface="+mn-cs"/>
                        </a:rPr>
                        <a:t>Marietta hat noch nicht in Frankreich gearbeitet.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AEB"/>
                    </a:solidFill>
                  </a:tcPr>
                </a:tc>
                <a:extLst>
                  <a:ext uri="{0D108BD9-81ED-4DB2-BD59-A6C34878D82A}">
                    <a16:rowId xmlns:a16="http://schemas.microsoft.com/office/drawing/2014/main" val="2371851735"/>
                  </a:ext>
                </a:extLst>
              </a:tr>
            </a:tbl>
          </a:graphicData>
        </a:graphic>
      </p:graphicFrame>
      <p:sp>
        <p:nvSpPr>
          <p:cNvPr id="9" name="Rectangle: Rounded Corners 8">
            <a:extLst>
              <a:ext uri="{FF2B5EF4-FFF2-40B4-BE49-F238E27FC236}">
                <a16:creationId xmlns:a16="http://schemas.microsoft.com/office/drawing/2014/main" id="{D4A112BE-9B6F-0586-7BD7-AEA7436C7177}"/>
              </a:ext>
            </a:extLst>
          </p:cNvPr>
          <p:cNvSpPr/>
          <p:nvPr/>
        </p:nvSpPr>
        <p:spPr>
          <a:xfrm>
            <a:off x="6972300" y="213557"/>
            <a:ext cx="3332200" cy="6475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D3C3C"/>
                </a:solidFill>
                <a:effectLst/>
                <a:uLnTx/>
                <a:uFillTx/>
                <a:latin typeface="Century Gothic"/>
                <a:ea typeface="+mn-ea"/>
                <a:cs typeface="+mn-cs"/>
              </a:rPr>
              <a:t>*on TV – </a:t>
            </a:r>
            <a:r>
              <a:rPr kumimoji="0" lang="en-GB" sz="2200" b="0" i="0" u="none" strike="noStrike" kern="1200" cap="none" spc="0" normalizeH="0" baseline="0" noProof="0" dirty="0" err="1">
                <a:ln>
                  <a:noFill/>
                </a:ln>
                <a:solidFill>
                  <a:srgbClr val="3D3C3C"/>
                </a:solidFill>
                <a:effectLst/>
                <a:uLnTx/>
                <a:uFillTx/>
                <a:latin typeface="Century Gothic"/>
                <a:ea typeface="+mn-ea"/>
                <a:cs typeface="+mn-cs"/>
              </a:rPr>
              <a:t>im</a:t>
            </a:r>
            <a:r>
              <a:rPr kumimoji="0" lang="en-GB" sz="22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D3C3C"/>
                </a:solidFill>
                <a:effectLst/>
                <a:uLnTx/>
                <a:uFillTx/>
                <a:latin typeface="Century Gothic"/>
                <a:ea typeface="+mn-ea"/>
                <a:cs typeface="+mn-cs"/>
              </a:rPr>
              <a:t>Fernsehen</a:t>
            </a:r>
            <a:endParaRPr kumimoji="0" lang="en-GB" sz="22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D3C3C"/>
                </a:solidFill>
                <a:effectLst/>
                <a:uLnTx/>
                <a:uFillTx/>
                <a:latin typeface="Century Gothic"/>
                <a:ea typeface="+mn-ea"/>
                <a:cs typeface="+mn-cs"/>
              </a:rPr>
              <a:t>China – China</a:t>
            </a:r>
          </a:p>
        </p:txBody>
      </p:sp>
      <p:sp>
        <p:nvSpPr>
          <p:cNvPr id="10" name="Rectangle: Rounded Corners 9">
            <a:extLst>
              <a:ext uri="{FF2B5EF4-FFF2-40B4-BE49-F238E27FC236}">
                <a16:creationId xmlns:a16="http://schemas.microsoft.com/office/drawing/2014/main" id="{8DCA6585-C673-190B-F7E0-B3FB383EF588}"/>
              </a:ext>
            </a:extLst>
          </p:cNvPr>
          <p:cNvSpPr/>
          <p:nvPr/>
        </p:nvSpPr>
        <p:spPr>
          <a:xfrm>
            <a:off x="10672175" y="149462"/>
            <a:ext cx="1374920"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TextBox 10" descr="text box hiding answer">
            <a:extLst>
              <a:ext uri="{FF2B5EF4-FFF2-40B4-BE49-F238E27FC236}">
                <a16:creationId xmlns:a16="http://schemas.microsoft.com/office/drawing/2014/main" id="{7AFF54C1-64F6-3103-3129-B0D810D93CFD}"/>
              </a:ext>
            </a:extLst>
          </p:cNvPr>
          <p:cNvSpPr txBox="1"/>
          <p:nvPr/>
        </p:nvSpPr>
        <p:spPr>
          <a:xfrm>
            <a:off x="6090481" y="975553"/>
            <a:ext cx="5775565" cy="68048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2" name="TextBox 11" descr="text box hiding answer">
            <a:extLst>
              <a:ext uri="{FF2B5EF4-FFF2-40B4-BE49-F238E27FC236}">
                <a16:creationId xmlns:a16="http://schemas.microsoft.com/office/drawing/2014/main" id="{F2C13124-9ABE-74F8-EB47-08F5880ECEE7}"/>
              </a:ext>
            </a:extLst>
          </p:cNvPr>
          <p:cNvSpPr txBox="1"/>
          <p:nvPr/>
        </p:nvSpPr>
        <p:spPr>
          <a:xfrm>
            <a:off x="6147977" y="1809194"/>
            <a:ext cx="5660571"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3" name="TextBox 12" descr="text box hiding answer">
            <a:extLst>
              <a:ext uri="{FF2B5EF4-FFF2-40B4-BE49-F238E27FC236}">
                <a16:creationId xmlns:a16="http://schemas.microsoft.com/office/drawing/2014/main" id="{6B2451C6-601A-A704-7140-6A3E92EDDEEF}"/>
              </a:ext>
            </a:extLst>
          </p:cNvPr>
          <p:cNvSpPr txBox="1"/>
          <p:nvPr/>
        </p:nvSpPr>
        <p:spPr>
          <a:xfrm>
            <a:off x="6090480" y="2269942"/>
            <a:ext cx="5790081" cy="69082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4" name="TextBox 13" descr="text box hiding answer">
            <a:extLst>
              <a:ext uri="{FF2B5EF4-FFF2-40B4-BE49-F238E27FC236}">
                <a16:creationId xmlns:a16="http://schemas.microsoft.com/office/drawing/2014/main" id="{BCFC7DD7-1A49-F55F-02FC-993D38A15DE0}"/>
              </a:ext>
            </a:extLst>
          </p:cNvPr>
          <p:cNvSpPr txBox="1"/>
          <p:nvPr/>
        </p:nvSpPr>
        <p:spPr>
          <a:xfrm>
            <a:off x="6160972" y="3196512"/>
            <a:ext cx="5790080" cy="27699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5" name="TextBox 14" descr="text box hiding answer">
            <a:extLst>
              <a:ext uri="{FF2B5EF4-FFF2-40B4-BE49-F238E27FC236}">
                <a16:creationId xmlns:a16="http://schemas.microsoft.com/office/drawing/2014/main" id="{304249C2-FB69-FF6E-3053-FC15D4F06D48}"/>
              </a:ext>
            </a:extLst>
          </p:cNvPr>
          <p:cNvSpPr txBox="1"/>
          <p:nvPr/>
        </p:nvSpPr>
        <p:spPr>
          <a:xfrm>
            <a:off x="6160972" y="3675495"/>
            <a:ext cx="5775565" cy="677108"/>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6" name="TextBox 15" descr="text box hiding answer">
            <a:extLst>
              <a:ext uri="{FF2B5EF4-FFF2-40B4-BE49-F238E27FC236}">
                <a16:creationId xmlns:a16="http://schemas.microsoft.com/office/drawing/2014/main" id="{197F6948-8F6C-0FCB-37A6-516EDB7BDDD8}"/>
              </a:ext>
            </a:extLst>
          </p:cNvPr>
          <p:cNvSpPr txBox="1"/>
          <p:nvPr/>
        </p:nvSpPr>
        <p:spPr>
          <a:xfrm>
            <a:off x="6160971" y="4531758"/>
            <a:ext cx="5790079"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7" name="TextBox 16" descr="text box hiding answer">
            <a:extLst>
              <a:ext uri="{FF2B5EF4-FFF2-40B4-BE49-F238E27FC236}">
                <a16:creationId xmlns:a16="http://schemas.microsoft.com/office/drawing/2014/main" id="{38D2C88D-E34A-19C0-26E6-96BF8483B0A2}"/>
              </a:ext>
            </a:extLst>
          </p:cNvPr>
          <p:cNvSpPr txBox="1"/>
          <p:nvPr/>
        </p:nvSpPr>
        <p:spPr>
          <a:xfrm>
            <a:off x="6147977" y="5118437"/>
            <a:ext cx="5732584" cy="29241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8" name="TextBox 17" descr="text box hiding answer">
            <a:extLst>
              <a:ext uri="{FF2B5EF4-FFF2-40B4-BE49-F238E27FC236}">
                <a16:creationId xmlns:a16="http://schemas.microsoft.com/office/drawing/2014/main" id="{70C06846-0D41-4D0B-AF6D-110BAD807957}"/>
              </a:ext>
            </a:extLst>
          </p:cNvPr>
          <p:cNvSpPr txBox="1"/>
          <p:nvPr/>
        </p:nvSpPr>
        <p:spPr>
          <a:xfrm>
            <a:off x="6090482" y="5605369"/>
            <a:ext cx="5790079" cy="67710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026" name="Picture 2">
            <a:extLst>
              <a:ext uri="{FF2B5EF4-FFF2-40B4-BE49-F238E27FC236}">
                <a16:creationId xmlns:a16="http://schemas.microsoft.com/office/drawing/2014/main" id="{D9542AFC-4FF2-4832-913F-C06232836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2" b="10303"/>
          <a:stretch/>
        </p:blipFill>
        <p:spPr bwMode="auto">
          <a:xfrm>
            <a:off x="6862238" y="1006032"/>
            <a:ext cx="4008737" cy="522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F219EFE6-8E40-4893-AEE2-C59D67A6ACC6}"/>
              </a:ext>
            </a:extLst>
          </p:cNvPr>
          <p:cNvSpPr/>
          <p:nvPr/>
        </p:nvSpPr>
        <p:spPr>
          <a:xfrm>
            <a:off x="1419642" y="1345060"/>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stimmen</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0" name="Rectangle: Rounded Corners 49">
            <a:extLst>
              <a:ext uri="{FF2B5EF4-FFF2-40B4-BE49-F238E27FC236}">
                <a16:creationId xmlns:a16="http://schemas.microsoft.com/office/drawing/2014/main" id="{37750E35-E946-46D8-B481-A19F8B622B00}"/>
              </a:ext>
            </a:extLst>
          </p:cNvPr>
          <p:cNvSpPr/>
          <p:nvPr/>
        </p:nvSpPr>
        <p:spPr>
          <a:xfrm>
            <a:off x="1419642" y="2655706"/>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die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Erde</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1" name="Rectangle: Rounded Corners 50">
            <a:extLst>
              <a:ext uri="{FF2B5EF4-FFF2-40B4-BE49-F238E27FC236}">
                <a16:creationId xmlns:a16="http://schemas.microsoft.com/office/drawing/2014/main" id="{B4FB2535-DD2A-4BA4-849B-AD57E7F6F727}"/>
              </a:ext>
            </a:extLst>
          </p:cNvPr>
          <p:cNvSpPr/>
          <p:nvPr/>
        </p:nvSpPr>
        <p:spPr>
          <a:xfrm>
            <a:off x="1419642" y="3899277"/>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das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Ohr</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3" name="Rectangle: Rounded Corners 52">
            <a:extLst>
              <a:ext uri="{FF2B5EF4-FFF2-40B4-BE49-F238E27FC236}">
                <a16:creationId xmlns:a16="http://schemas.microsoft.com/office/drawing/2014/main" id="{7A51F942-1A71-4F67-A4B4-511EFFE37CAD}"/>
              </a:ext>
            </a:extLst>
          </p:cNvPr>
          <p:cNvSpPr/>
          <p:nvPr/>
        </p:nvSpPr>
        <p:spPr>
          <a:xfrm>
            <a:off x="3814336" y="1345062"/>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schreiben</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an</a:t>
            </a:r>
          </a:p>
        </p:txBody>
      </p:sp>
      <p:sp>
        <p:nvSpPr>
          <p:cNvPr id="54" name="Rectangle: Rounded Corners 53">
            <a:extLst>
              <a:ext uri="{FF2B5EF4-FFF2-40B4-BE49-F238E27FC236}">
                <a16:creationId xmlns:a16="http://schemas.microsoft.com/office/drawing/2014/main" id="{F2425611-0AC6-4176-953D-AB647ADB10B0}"/>
              </a:ext>
            </a:extLst>
          </p:cNvPr>
          <p:cNvSpPr/>
          <p:nvPr/>
        </p:nvSpPr>
        <p:spPr>
          <a:xfrm>
            <a:off x="3814336" y="265570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sogar</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5" name="Rectangle: Rounded Corners 54">
            <a:extLst>
              <a:ext uri="{FF2B5EF4-FFF2-40B4-BE49-F238E27FC236}">
                <a16:creationId xmlns:a16="http://schemas.microsoft.com/office/drawing/2014/main" id="{E73080FD-E1DB-4E54-B1A8-4431398A4E55}"/>
              </a:ext>
            </a:extLst>
          </p:cNvPr>
          <p:cNvSpPr/>
          <p:nvPr/>
        </p:nvSpPr>
        <p:spPr>
          <a:xfrm>
            <a:off x="3814336" y="389927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auffallen</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6" name="Rectangle: Rounded Corners 55">
            <a:extLst>
              <a:ext uri="{FF2B5EF4-FFF2-40B4-BE49-F238E27FC236}">
                <a16:creationId xmlns:a16="http://schemas.microsoft.com/office/drawing/2014/main" id="{BCB9A489-52D4-40BF-B0A7-26490DEDD7FC}"/>
              </a:ext>
            </a:extLst>
          </p:cNvPr>
          <p:cNvSpPr/>
          <p:nvPr/>
        </p:nvSpPr>
        <p:spPr>
          <a:xfrm>
            <a:off x="3814336" y="5209924"/>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passieren</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7" name="Rectangle: Rounded Corners 56">
            <a:extLst>
              <a:ext uri="{FF2B5EF4-FFF2-40B4-BE49-F238E27FC236}">
                <a16:creationId xmlns:a16="http://schemas.microsoft.com/office/drawing/2014/main" id="{0E6F1947-7A2C-4C0D-9751-DEBB15941B40}"/>
              </a:ext>
            </a:extLst>
          </p:cNvPr>
          <p:cNvSpPr/>
          <p:nvPr/>
        </p:nvSpPr>
        <p:spPr>
          <a:xfrm>
            <a:off x="6190138" y="1345062"/>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schade</a:t>
            </a:r>
          </a:p>
        </p:txBody>
      </p:sp>
      <p:sp>
        <p:nvSpPr>
          <p:cNvPr id="58" name="Rectangle: Rounded Corners 57">
            <a:extLst>
              <a:ext uri="{FF2B5EF4-FFF2-40B4-BE49-F238E27FC236}">
                <a16:creationId xmlns:a16="http://schemas.microsoft.com/office/drawing/2014/main" id="{40753EC4-6521-49F8-9F7C-A612E931E7F0}"/>
              </a:ext>
            </a:extLst>
          </p:cNvPr>
          <p:cNvSpPr/>
          <p:nvPr/>
        </p:nvSpPr>
        <p:spPr>
          <a:xfrm>
            <a:off x="6173809" y="265570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akzeptieren</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9" name="Rectangle: Rounded Corners 58">
            <a:extLst>
              <a:ext uri="{FF2B5EF4-FFF2-40B4-BE49-F238E27FC236}">
                <a16:creationId xmlns:a16="http://schemas.microsoft.com/office/drawing/2014/main" id="{4C7DA884-01CF-452F-833E-D70049F37122}"/>
              </a:ext>
            </a:extLst>
          </p:cNvPr>
          <p:cNvSpPr/>
          <p:nvPr/>
        </p:nvSpPr>
        <p:spPr>
          <a:xfrm>
            <a:off x="6190138" y="389927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das</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Ergebnis</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61" name="Rectangle: Rounded Corners 60">
            <a:extLst>
              <a:ext uri="{FF2B5EF4-FFF2-40B4-BE49-F238E27FC236}">
                <a16:creationId xmlns:a16="http://schemas.microsoft.com/office/drawing/2014/main" id="{520430D9-29E1-4F16-AA65-12487295F6BF}"/>
              </a:ext>
            </a:extLst>
          </p:cNvPr>
          <p:cNvSpPr/>
          <p:nvPr/>
        </p:nvSpPr>
        <p:spPr>
          <a:xfrm>
            <a:off x="8565940" y="1349821"/>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die Brille</a:t>
            </a:r>
          </a:p>
        </p:txBody>
      </p:sp>
      <p:sp>
        <p:nvSpPr>
          <p:cNvPr id="62" name="Rectangle: Rounded Corners 61">
            <a:extLst>
              <a:ext uri="{FF2B5EF4-FFF2-40B4-BE49-F238E27FC236}">
                <a16:creationId xmlns:a16="http://schemas.microsoft.com/office/drawing/2014/main" id="{A13805D0-BBF0-4D9C-8267-98741673B3A5}"/>
              </a:ext>
            </a:extLst>
          </p:cNvPr>
          <p:cNvSpPr/>
          <p:nvPr/>
        </p:nvSpPr>
        <p:spPr>
          <a:xfrm>
            <a:off x="8565940" y="265570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Ja</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63" name="Rectangle: Rounded Corners 62">
            <a:extLst>
              <a:ext uri="{FF2B5EF4-FFF2-40B4-BE49-F238E27FC236}">
                <a16:creationId xmlns:a16="http://schemas.microsoft.com/office/drawing/2014/main" id="{8F866473-DC29-40E1-95EF-728EAE860B49}"/>
              </a:ext>
            </a:extLst>
          </p:cNvPr>
          <p:cNvSpPr/>
          <p:nvPr/>
        </p:nvSpPr>
        <p:spPr>
          <a:xfrm>
            <a:off x="8565940" y="389927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s</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chon</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ein</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)mal</a:t>
            </a:r>
          </a:p>
        </p:txBody>
      </p:sp>
      <p:sp>
        <p:nvSpPr>
          <p:cNvPr id="64" name="Rectangle: Rounded Corners 63">
            <a:extLst>
              <a:ext uri="{FF2B5EF4-FFF2-40B4-BE49-F238E27FC236}">
                <a16:creationId xmlns:a16="http://schemas.microsoft.com/office/drawing/2014/main" id="{5B50F132-605F-483D-BAC3-0E943B3DA6BA}"/>
              </a:ext>
            </a:extLst>
          </p:cNvPr>
          <p:cNvSpPr/>
          <p:nvPr/>
        </p:nvSpPr>
        <p:spPr>
          <a:xfrm>
            <a:off x="8565940" y="5214683"/>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endlich</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28" name="Rectangle: Rounded Corners 27">
            <a:extLst>
              <a:ext uri="{FF2B5EF4-FFF2-40B4-BE49-F238E27FC236}">
                <a16:creationId xmlns:a16="http://schemas.microsoft.com/office/drawing/2014/main" id="{4B7C4EF2-98D2-4D41-93BF-F23179AC2772}"/>
              </a:ext>
            </a:extLst>
          </p:cNvPr>
          <p:cNvSpPr/>
          <p:nvPr/>
        </p:nvSpPr>
        <p:spPr>
          <a:xfrm>
            <a:off x="1413999" y="5209922"/>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Ich</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wei</a:t>
            </a:r>
            <a:r>
              <a:rPr kumimoji="0" lang="de-DE" sz="2000" b="0" i="0" u="none" strike="noStrike" kern="0" cap="none" spc="0" normalizeH="0" baseline="0" noProof="0" dirty="0">
                <a:ln>
                  <a:noFill/>
                </a:ln>
                <a:solidFill>
                  <a:srgbClr val="525050"/>
                </a:solidFill>
                <a:effectLst/>
                <a:uLnTx/>
                <a:uFillTx/>
                <a:latin typeface="Arial"/>
                <a:ea typeface="+mn-ea"/>
                <a:cs typeface="+mn-cs"/>
                <a:sym typeface="Arial"/>
              </a:rPr>
              <a:t>ß</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29" name="Rectangle: Rounded Corners 28">
            <a:extLst>
              <a:ext uri="{FF2B5EF4-FFF2-40B4-BE49-F238E27FC236}">
                <a16:creationId xmlns:a16="http://schemas.microsoft.com/office/drawing/2014/main" id="{8FC5100E-3450-45DA-885E-40B4E4FD77D4}"/>
              </a:ext>
            </a:extLst>
          </p:cNvPr>
          <p:cNvSpPr/>
          <p:nvPr/>
        </p:nvSpPr>
        <p:spPr>
          <a:xfrm>
            <a:off x="6173809" y="5209922"/>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du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wei</a:t>
            </a:r>
            <a:r>
              <a:rPr kumimoji="0" lang="de-DE" sz="2000" b="0" i="0" u="none" strike="noStrike" kern="0" cap="none" spc="0" normalizeH="0" baseline="0" noProof="0" dirty="0">
                <a:ln>
                  <a:noFill/>
                </a:ln>
                <a:solidFill>
                  <a:srgbClr val="525050"/>
                </a:solidFill>
                <a:effectLst/>
                <a:uLnTx/>
                <a:uFillTx/>
                <a:latin typeface="Arial"/>
                <a:ea typeface="+mn-ea"/>
                <a:cs typeface="+mn-cs"/>
                <a:sym typeface="Arial"/>
              </a:rPr>
              <a:t>ß</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a:t>
            </a:r>
          </a:p>
        </p:txBody>
      </p:sp>
      <p:sp>
        <p:nvSpPr>
          <p:cNvPr id="49" name="Google Shape;78;p2">
            <a:extLst>
              <a:ext uri="{FF2B5EF4-FFF2-40B4-BE49-F238E27FC236}">
                <a16:creationId xmlns:a16="http://schemas.microsoft.com/office/drawing/2014/main" id="{A4B7344F-F023-440B-89F0-5D28E26EC75E}"/>
              </a:ext>
            </a:extLst>
          </p:cNvPr>
          <p:cNvSpPr/>
          <p:nvPr/>
        </p:nvSpPr>
        <p:spPr>
          <a:xfrm>
            <a:off x="9815308" y="103046"/>
            <a:ext cx="2270012"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lesen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sprechen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 name="Google Shape;77;p2">
            <a:extLst>
              <a:ext uri="{FF2B5EF4-FFF2-40B4-BE49-F238E27FC236}">
                <a16:creationId xmlns:a16="http://schemas.microsoft.com/office/drawing/2014/main" id="{36E376A8-4F11-4E48-8159-5D98742F6004}"/>
              </a:ext>
            </a:extLst>
          </p:cNvPr>
          <p:cNvSpPr txBox="1">
            <a:spLocks/>
          </p:cNvSpPr>
          <p:nvPr/>
        </p:nvSpPr>
        <p:spPr>
          <a:xfrm>
            <a:off x="0" y="213557"/>
            <a:ext cx="312119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525050"/>
              </a:buClr>
              <a:buSzPts val="3200"/>
              <a:buFont typeface="Century Gothic"/>
              <a:buNone/>
              <a:tabLst/>
              <a:defRPr/>
            </a:pPr>
            <a:r>
              <a:rPr kumimoji="0" lang="en-GB" sz="3200" b="1" i="0" u="none" strike="noStrike" kern="0" cap="none" spc="0" normalizeH="0" baseline="0" noProof="0" dirty="0" err="1">
                <a:ln>
                  <a:noFill/>
                </a:ln>
                <a:solidFill>
                  <a:srgbClr val="3D3C3C"/>
                </a:solidFill>
                <a:effectLst/>
                <a:uLnTx/>
                <a:uFillTx/>
                <a:latin typeface="Century Gothic"/>
                <a:sym typeface="Century Gothic"/>
              </a:rPr>
              <a:t>Vokabeln</a:t>
            </a:r>
            <a:endParaRPr kumimoji="0" lang="en-GB" sz="3200" b="1" i="0" u="none" strike="noStrike" kern="0" cap="none" spc="0" normalizeH="0" baseline="0" noProof="0" dirty="0">
              <a:ln>
                <a:noFill/>
              </a:ln>
              <a:solidFill>
                <a:srgbClr val="3D3C3C"/>
              </a:solidFill>
              <a:effectLst/>
              <a:uLnTx/>
              <a:uFillTx/>
              <a:latin typeface="Century Gothic"/>
              <a:sym typeface="Century Gothic"/>
            </a:endParaRPr>
          </a:p>
        </p:txBody>
      </p:sp>
      <p:sp>
        <p:nvSpPr>
          <p:cNvPr id="30" name="Rectangle: Rounded Corners 29">
            <a:extLst>
              <a:ext uri="{FF2B5EF4-FFF2-40B4-BE49-F238E27FC236}">
                <a16:creationId xmlns:a16="http://schemas.microsoft.com/office/drawing/2014/main" id="{054FC108-9715-4D2C-A563-8CB17BA1F03E}"/>
              </a:ext>
            </a:extLst>
          </p:cNvPr>
          <p:cNvSpPr/>
          <p:nvPr/>
        </p:nvSpPr>
        <p:spPr>
          <a:xfrm>
            <a:off x="1413999" y="1345060"/>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be</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correct</a:t>
            </a:r>
          </a:p>
        </p:txBody>
      </p:sp>
      <p:sp>
        <p:nvSpPr>
          <p:cNvPr id="31" name="Rectangle: Rounded Corners 30">
            <a:extLst>
              <a:ext uri="{FF2B5EF4-FFF2-40B4-BE49-F238E27FC236}">
                <a16:creationId xmlns:a16="http://schemas.microsoft.com/office/drawing/2014/main" id="{2D33F0DE-E1EA-4C12-B64D-597458EC7038}"/>
              </a:ext>
            </a:extLst>
          </p:cNvPr>
          <p:cNvSpPr/>
          <p:nvPr/>
        </p:nvSpPr>
        <p:spPr>
          <a:xfrm>
            <a:off x="1413999" y="2655706"/>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earth</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32" name="Rectangle: Rounded Corners 31">
            <a:extLst>
              <a:ext uri="{FF2B5EF4-FFF2-40B4-BE49-F238E27FC236}">
                <a16:creationId xmlns:a16="http://schemas.microsoft.com/office/drawing/2014/main" id="{AD5A08C5-BCAF-44A7-BBDD-723DE3F72FB1}"/>
              </a:ext>
            </a:extLst>
          </p:cNvPr>
          <p:cNvSpPr/>
          <p:nvPr/>
        </p:nvSpPr>
        <p:spPr>
          <a:xfrm>
            <a:off x="1413999" y="3899277"/>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ear</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33" name="Rectangle: Rounded Corners 32">
            <a:extLst>
              <a:ext uri="{FF2B5EF4-FFF2-40B4-BE49-F238E27FC236}">
                <a16:creationId xmlns:a16="http://schemas.microsoft.com/office/drawing/2014/main" id="{9C5C926C-9A9C-4FCC-83D0-651C6F258957}"/>
              </a:ext>
            </a:extLst>
          </p:cNvPr>
          <p:cNvSpPr/>
          <p:nvPr/>
        </p:nvSpPr>
        <p:spPr>
          <a:xfrm>
            <a:off x="3819979" y="1345059"/>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write</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to,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writing</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34" name="Rectangle: Rounded Corners 33">
            <a:extLst>
              <a:ext uri="{FF2B5EF4-FFF2-40B4-BE49-F238E27FC236}">
                <a16:creationId xmlns:a16="http://schemas.microsoft.com/office/drawing/2014/main" id="{EA8B19CF-2656-4BD6-A2B6-BD6828D75A3A}"/>
              </a:ext>
            </a:extLst>
          </p:cNvPr>
          <p:cNvSpPr/>
          <p:nvPr/>
        </p:nvSpPr>
        <p:spPr>
          <a:xfrm>
            <a:off x="3814336" y="265570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e</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ven</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in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fact</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35" name="Rectangle: Rounded Corners 34">
            <a:extLst>
              <a:ext uri="{FF2B5EF4-FFF2-40B4-BE49-F238E27FC236}">
                <a16:creationId xmlns:a16="http://schemas.microsoft.com/office/drawing/2014/main" id="{6E30BAC2-3D2B-4FC9-987F-0B735E1BC44A}"/>
              </a:ext>
            </a:extLst>
          </p:cNvPr>
          <p:cNvSpPr/>
          <p:nvPr/>
        </p:nvSpPr>
        <p:spPr>
          <a:xfrm>
            <a:off x="3814336" y="389927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 stand out, notice</a:t>
            </a:r>
          </a:p>
        </p:txBody>
      </p:sp>
      <p:sp>
        <p:nvSpPr>
          <p:cNvPr id="36" name="Rectangle: Rounded Corners 35">
            <a:extLst>
              <a:ext uri="{FF2B5EF4-FFF2-40B4-BE49-F238E27FC236}">
                <a16:creationId xmlns:a16="http://schemas.microsoft.com/office/drawing/2014/main" id="{0EE38A36-9CD4-438D-8520-814142A30A66}"/>
              </a:ext>
            </a:extLst>
          </p:cNvPr>
          <p:cNvSpPr/>
          <p:nvPr/>
        </p:nvSpPr>
        <p:spPr>
          <a:xfrm>
            <a:off x="3814336" y="5209924"/>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take</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place</a:t>
            </a:r>
          </a:p>
        </p:txBody>
      </p:sp>
      <p:sp>
        <p:nvSpPr>
          <p:cNvPr id="37" name="Rectangle: Rounded Corners 36">
            <a:extLst>
              <a:ext uri="{FF2B5EF4-FFF2-40B4-BE49-F238E27FC236}">
                <a16:creationId xmlns:a16="http://schemas.microsoft.com/office/drawing/2014/main" id="{38FC5B11-429A-4AF9-8EDC-8C3EE300ECFA}"/>
              </a:ext>
            </a:extLst>
          </p:cNvPr>
          <p:cNvSpPr/>
          <p:nvPr/>
        </p:nvSpPr>
        <p:spPr>
          <a:xfrm>
            <a:off x="6190138" y="1345062"/>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it’s a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pity</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38" name="Rectangle: Rounded Corners 37">
            <a:extLst>
              <a:ext uri="{FF2B5EF4-FFF2-40B4-BE49-F238E27FC236}">
                <a16:creationId xmlns:a16="http://schemas.microsoft.com/office/drawing/2014/main" id="{D0EC2651-783C-4F00-8920-4EDC773DCB53}"/>
              </a:ext>
            </a:extLst>
          </p:cNvPr>
          <p:cNvSpPr/>
          <p:nvPr/>
        </p:nvSpPr>
        <p:spPr>
          <a:xfrm>
            <a:off x="6173809" y="265570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accept</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accepting</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39" name="Rectangle: Rounded Corners 38">
            <a:extLst>
              <a:ext uri="{FF2B5EF4-FFF2-40B4-BE49-F238E27FC236}">
                <a16:creationId xmlns:a16="http://schemas.microsoft.com/office/drawing/2014/main" id="{0060B053-160B-4180-B42A-7236AA9581FC}"/>
              </a:ext>
            </a:extLst>
          </p:cNvPr>
          <p:cNvSpPr/>
          <p:nvPr/>
        </p:nvSpPr>
        <p:spPr>
          <a:xfrm>
            <a:off x="6190138" y="389927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result</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40" name="Rectangle: Rounded Corners 39">
            <a:extLst>
              <a:ext uri="{FF2B5EF4-FFF2-40B4-BE49-F238E27FC236}">
                <a16:creationId xmlns:a16="http://schemas.microsoft.com/office/drawing/2014/main" id="{E4BD4648-818D-4D3C-B3B8-5ECA544D16E8}"/>
              </a:ext>
            </a:extLst>
          </p:cNvPr>
          <p:cNvSpPr/>
          <p:nvPr/>
        </p:nvSpPr>
        <p:spPr>
          <a:xfrm>
            <a:off x="8565940" y="1349821"/>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glasses</a:t>
            </a:r>
          </a:p>
        </p:txBody>
      </p:sp>
      <p:sp>
        <p:nvSpPr>
          <p:cNvPr id="41" name="Rectangle: Rounded Corners 40">
            <a:extLst>
              <a:ext uri="{FF2B5EF4-FFF2-40B4-BE49-F238E27FC236}">
                <a16:creationId xmlns:a16="http://schemas.microsoft.com/office/drawing/2014/main" id="{28E621CD-01D3-41FC-89E0-89F8087BD5C6}"/>
              </a:ext>
            </a:extLst>
          </p:cNvPr>
          <p:cNvSpPr/>
          <p:nvPr/>
        </p:nvSpPr>
        <p:spPr>
          <a:xfrm>
            <a:off x="8565940" y="265570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of course</a:t>
            </a:r>
          </a:p>
        </p:txBody>
      </p:sp>
      <p:sp>
        <p:nvSpPr>
          <p:cNvPr id="42" name="Rectangle: Rounded Corners 41">
            <a:extLst>
              <a:ext uri="{FF2B5EF4-FFF2-40B4-BE49-F238E27FC236}">
                <a16:creationId xmlns:a16="http://schemas.microsoft.com/office/drawing/2014/main" id="{30F6AE74-8C9A-4606-A34E-930E0946E2A7}"/>
              </a:ext>
            </a:extLst>
          </p:cNvPr>
          <p:cNvSpPr/>
          <p:nvPr/>
        </p:nvSpPr>
        <p:spPr>
          <a:xfrm>
            <a:off x="8565940" y="3899278"/>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ever</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43" name="Rectangle: Rounded Corners 42">
            <a:extLst>
              <a:ext uri="{FF2B5EF4-FFF2-40B4-BE49-F238E27FC236}">
                <a16:creationId xmlns:a16="http://schemas.microsoft.com/office/drawing/2014/main" id="{307CC6EC-3F8B-4121-BC7A-C3D24B02D6FC}"/>
              </a:ext>
            </a:extLst>
          </p:cNvPr>
          <p:cNvSpPr/>
          <p:nvPr/>
        </p:nvSpPr>
        <p:spPr>
          <a:xfrm>
            <a:off x="8565940" y="5214683"/>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finally</a:t>
            </a:r>
            <a:endPar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44" name="Rectangle: Rounded Corners 43">
            <a:extLst>
              <a:ext uri="{FF2B5EF4-FFF2-40B4-BE49-F238E27FC236}">
                <a16:creationId xmlns:a16="http://schemas.microsoft.com/office/drawing/2014/main" id="{15562115-09DA-4554-AFF3-4D72E63FEED0}"/>
              </a:ext>
            </a:extLst>
          </p:cNvPr>
          <p:cNvSpPr/>
          <p:nvPr/>
        </p:nvSpPr>
        <p:spPr>
          <a:xfrm>
            <a:off x="1416562" y="5209922"/>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I know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something</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a:t>
            </a:r>
          </a:p>
        </p:txBody>
      </p:sp>
      <p:sp>
        <p:nvSpPr>
          <p:cNvPr id="45" name="Rectangle: Rounded Corners 44">
            <a:extLst>
              <a:ext uri="{FF2B5EF4-FFF2-40B4-BE49-F238E27FC236}">
                <a16:creationId xmlns:a16="http://schemas.microsoft.com/office/drawing/2014/main" id="{183A9B37-2764-4B93-B201-7CB2B5475DAA}"/>
              </a:ext>
            </a:extLst>
          </p:cNvPr>
          <p:cNvSpPr/>
          <p:nvPr/>
        </p:nvSpPr>
        <p:spPr>
          <a:xfrm>
            <a:off x="6168166" y="5209922"/>
            <a:ext cx="1766170" cy="826717"/>
          </a:xfrm>
          <a:prstGeom prst="round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you know (</a:t>
            </a:r>
            <a:r>
              <a:rPr kumimoji="0" lang="fr-FR" sz="2000" b="0"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something</a:t>
            </a:r>
            <a:r>
              <a:rPr kumimoji="0" lang="fr-FR" sz="2000" b="0"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a:t>
            </a:r>
          </a:p>
        </p:txBody>
      </p:sp>
    </p:spTree>
    <p:extLst>
      <p:ext uri="{BB962C8B-B14F-4D97-AF65-F5344CB8AC3E}">
        <p14:creationId xmlns:p14="http://schemas.microsoft.com/office/powerpoint/2010/main" val="204027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F0B6-4948-8036-CEC3-7C54385A631F}"/>
              </a:ext>
            </a:extLst>
          </p:cNvPr>
          <p:cNvSpPr>
            <a:spLocks noGrp="1"/>
          </p:cNvSpPr>
          <p:nvPr>
            <p:ph type="title"/>
          </p:nvPr>
        </p:nvSpPr>
        <p:spPr>
          <a:xfrm>
            <a:off x="0" y="213557"/>
            <a:ext cx="3976099" cy="647577"/>
          </a:xfrm>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E4FD7FB2-2797-9F97-1BDE-CDB70FACB916}"/>
              </a:ext>
            </a:extLst>
          </p:cNvPr>
          <p:cNvSpPr>
            <a:spLocks noGrp="1"/>
          </p:cNvSpPr>
          <p:nvPr>
            <p:ph type="body" sz="quarter" idx="10"/>
          </p:nvPr>
        </p:nvSpPr>
        <p:spPr>
          <a:xfrm>
            <a:off x="373063" y="1392759"/>
            <a:ext cx="11514137" cy="5105400"/>
          </a:xfrm>
        </p:spPr>
        <p:txBody>
          <a:bodyPr/>
          <a:lstStyle/>
          <a:p>
            <a:r>
              <a:rPr lang="de-DE" dirty="0">
                <a:solidFill>
                  <a:schemeClr val="tx1"/>
                </a:solidFill>
              </a:rPr>
              <a:t>2022 war Matthias Maurers Leben spannend. Er hat auf der ISS gewohnt! </a:t>
            </a:r>
          </a:p>
          <a:p>
            <a:r>
              <a:rPr lang="de-DE" dirty="0">
                <a:solidFill>
                  <a:schemeClr val="tx1"/>
                </a:solidFill>
              </a:rPr>
              <a:t>Matthias Maurer wurde 1970 in Deutschland geboren. Er hat Naturwissenschaften an der Universität studiert. 2010 hat er einen Platz bei der ESA bekommen und 2018 hat er eine Ausbildung als Astronaut angefangen. Im November 2021 ist es endlich passiert! Matthias Maurer ist zur ISS geflogen! Dort hat er als Astronaut gearbeitet und viel gelernt. Seine Kollegen* haben ihn sofort akzeptiert und er hat viel Spaß gehabt. </a:t>
            </a:r>
          </a:p>
          <a:p>
            <a:r>
              <a:rPr lang="de-DE" dirty="0">
                <a:solidFill>
                  <a:schemeClr val="tx1"/>
                </a:solidFill>
              </a:rPr>
              <a:t>Mit Instagram hat er uns auf der Erde über sein Leben auf der ISS erzählt. Seine Bilder und Filme von der Erde aus dem All* haben seine Follower wirklich interessiert. Matthias zeigt, wie man gesund im All* bleibt oder wie man das Essen isst. Er hat auch viele Kinder mit seinem Leben als Astronaut inspiriert.</a:t>
            </a:r>
          </a:p>
          <a:p>
            <a:endParaRPr lang="en-GB" dirty="0"/>
          </a:p>
        </p:txBody>
      </p:sp>
      <p:sp>
        <p:nvSpPr>
          <p:cNvPr id="4" name="Rectangle: Rounded Corners 3">
            <a:extLst>
              <a:ext uri="{FF2B5EF4-FFF2-40B4-BE49-F238E27FC236}">
                <a16:creationId xmlns:a16="http://schemas.microsoft.com/office/drawing/2014/main" id="{3212D5E0-CFD4-796A-A05A-2F5A8E19BD5E}"/>
              </a:ext>
            </a:extLst>
          </p:cNvPr>
          <p:cNvSpPr/>
          <p:nvPr/>
        </p:nvSpPr>
        <p:spPr>
          <a:xfrm>
            <a:off x="10960768" y="213557"/>
            <a:ext cx="926432" cy="3639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80517553-4DB1-42B7-961A-2AA2761BB476}"/>
              </a:ext>
            </a:extLst>
          </p:cNvPr>
          <p:cNvSpPr/>
          <p:nvPr/>
        </p:nvSpPr>
        <p:spPr>
          <a:xfrm>
            <a:off x="8215903" y="163883"/>
            <a:ext cx="2363865" cy="39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space </a:t>
            </a:r>
          </a:p>
        </p:txBody>
      </p:sp>
    </p:spTree>
    <p:extLst>
      <p:ext uri="{BB962C8B-B14F-4D97-AF65-F5344CB8AC3E}">
        <p14:creationId xmlns:p14="http://schemas.microsoft.com/office/powerpoint/2010/main" val="130172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F0B6-4948-8036-CEC3-7C54385A631F}"/>
              </a:ext>
            </a:extLst>
          </p:cNvPr>
          <p:cNvSpPr>
            <a:spLocks noGrp="1"/>
          </p:cNvSpPr>
          <p:nvPr>
            <p:ph type="title"/>
          </p:nvPr>
        </p:nvSpPr>
        <p:spPr>
          <a:xfrm>
            <a:off x="0" y="213557"/>
            <a:ext cx="3976099" cy="647577"/>
          </a:xfrm>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E4FD7FB2-2797-9F97-1BDE-CDB70FACB916}"/>
              </a:ext>
            </a:extLst>
          </p:cNvPr>
          <p:cNvSpPr>
            <a:spLocks noGrp="1"/>
          </p:cNvSpPr>
          <p:nvPr>
            <p:ph type="body" sz="quarter" idx="10"/>
          </p:nvPr>
        </p:nvSpPr>
        <p:spPr>
          <a:xfrm>
            <a:off x="373063" y="1392759"/>
            <a:ext cx="11514137" cy="5105400"/>
          </a:xfrm>
        </p:spPr>
        <p:txBody>
          <a:bodyPr/>
          <a:lstStyle/>
          <a:p>
            <a:r>
              <a:rPr lang="de-DE" dirty="0"/>
              <a:t>2021 fand Matthias Maurer sein Leben spannend! Er war auf der ISS. Seine Mission heißt „Cosmic Kiss”.</a:t>
            </a:r>
          </a:p>
          <a:p>
            <a:r>
              <a:rPr lang="de-DE" dirty="0"/>
              <a:t>Matthias wurde 1970 im Saarland geboren. Er studierte Naturwissenschaften an Universitäten in Deutschland, England, Frankreich und Spanien. Deshalb sprach er auch viele Sprachen. 2010 bekam er einen Platz bei der ESA, dann machte er 2019 eine Ausbildung zum Astronauten. Matthias schrieb die ESA-Prüfungen*. Mit Erfolg! Im November 2021 kam Matthias zur ISS. Seine Kollegen akzeptierten ihn sofort und er hatte dort viel Spaß.</a:t>
            </a:r>
          </a:p>
          <a:p>
            <a:r>
              <a:rPr lang="de-DE" dirty="0"/>
              <a:t>Im All* arbeitete er als Wissenschaftler. Er nahm eine Kamera mit. Jeden Tag schrieb er auf Instagram über sein Leben auf der ISS. Seine vielen Follower lasen gerne seine Posts. Seine Bilder und Filme von der Erde halfen seinen Followern, die Welt zu verstehen. Matthias will Kinder darüber informieren, wie man Astronaut wird. </a:t>
            </a:r>
          </a:p>
          <a:p>
            <a:endParaRPr lang="en-GB" dirty="0"/>
          </a:p>
        </p:txBody>
      </p:sp>
      <p:sp>
        <p:nvSpPr>
          <p:cNvPr id="4" name="Rectangle: Rounded Corners 3">
            <a:extLst>
              <a:ext uri="{FF2B5EF4-FFF2-40B4-BE49-F238E27FC236}">
                <a16:creationId xmlns:a16="http://schemas.microsoft.com/office/drawing/2014/main" id="{3212D5E0-CFD4-796A-A05A-2F5A8E19BD5E}"/>
              </a:ext>
            </a:extLst>
          </p:cNvPr>
          <p:cNvSpPr/>
          <p:nvPr/>
        </p:nvSpPr>
        <p:spPr>
          <a:xfrm>
            <a:off x="10960768" y="213557"/>
            <a:ext cx="926432" cy="3639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80517553-4DB1-42B7-961A-2AA2761BB476}"/>
              </a:ext>
            </a:extLst>
          </p:cNvPr>
          <p:cNvSpPr/>
          <p:nvPr/>
        </p:nvSpPr>
        <p:spPr>
          <a:xfrm>
            <a:off x="8215903" y="163883"/>
            <a:ext cx="2363865" cy="39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space </a:t>
            </a:r>
          </a:p>
        </p:txBody>
      </p:sp>
    </p:spTree>
    <p:extLst>
      <p:ext uri="{BB962C8B-B14F-4D97-AF65-F5344CB8AC3E}">
        <p14:creationId xmlns:p14="http://schemas.microsoft.com/office/powerpoint/2010/main" val="1032855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9133-BB1B-08D7-AD10-4EA2A02D7381}"/>
              </a:ext>
            </a:extLst>
          </p:cNvPr>
          <p:cNvSpPr>
            <a:spLocks noGrp="1"/>
          </p:cNvSpPr>
          <p:nvPr>
            <p:ph type="title"/>
          </p:nvPr>
        </p:nvSpPr>
        <p:spPr>
          <a:xfrm>
            <a:off x="0" y="213557"/>
            <a:ext cx="3801291" cy="647577"/>
          </a:xfrm>
        </p:spPr>
        <p:txBody>
          <a:bodyPr/>
          <a:lstStyle/>
          <a:p>
            <a:r>
              <a:rPr lang="en-US" dirty="0" err="1"/>
              <a:t>Hausaufgaben</a:t>
            </a:r>
            <a:endParaRPr lang="en-GB" dirty="0"/>
          </a:p>
        </p:txBody>
      </p:sp>
      <p:sp>
        <p:nvSpPr>
          <p:cNvPr id="3" name="Text Placeholder 2">
            <a:extLst>
              <a:ext uri="{FF2B5EF4-FFF2-40B4-BE49-F238E27FC236}">
                <a16:creationId xmlns:a16="http://schemas.microsoft.com/office/drawing/2014/main" id="{30633015-60BA-CDD0-AA31-EFAFDB6AEEE1}"/>
              </a:ext>
            </a:extLst>
          </p:cNvPr>
          <p:cNvSpPr>
            <a:spLocks noGrp="1"/>
          </p:cNvSpPr>
          <p:nvPr>
            <p:ph type="body" sz="quarter" idx="10"/>
          </p:nvPr>
        </p:nvSpPr>
        <p:spPr/>
        <p:txBody>
          <a:bodyPr>
            <a:normAutofit/>
          </a:bodyPr>
          <a:lstStyle/>
          <a:p>
            <a:r>
              <a:rPr lang="en-US" dirty="0"/>
              <a:t>10.1.2.1 Vocabulary </a:t>
            </a:r>
          </a:p>
          <a:p>
            <a:r>
              <a:rPr lang="en-US" dirty="0"/>
              <a:t> mash-ups</a:t>
            </a:r>
          </a:p>
          <a:p>
            <a:endParaRPr lang="en-US" b="1" dirty="0"/>
          </a:p>
          <a:p>
            <a:endParaRPr lang="en-US" b="1" dirty="0"/>
          </a:p>
          <a:p>
            <a:endParaRPr lang="en-US" b="1" dirty="0"/>
          </a:p>
          <a:p>
            <a:endParaRPr lang="en-US" b="1" dirty="0"/>
          </a:p>
          <a:p>
            <a:endParaRPr lang="en-US" b="1" dirty="0"/>
          </a:p>
          <a:p>
            <a:r>
              <a:rPr lang="en-US" b="1" dirty="0"/>
              <a:t>	</a:t>
            </a:r>
          </a:p>
          <a:p>
            <a:endParaRPr lang="en-US" b="1" dirty="0"/>
          </a:p>
          <a:p>
            <a:endParaRPr lang="en-US" b="1" dirty="0"/>
          </a:p>
          <a:p>
            <a:endParaRPr lang="en-US" b="1" dirty="0"/>
          </a:p>
          <a:p>
            <a:endParaRPr lang="en-GB" b="1" dirty="0"/>
          </a:p>
        </p:txBody>
      </p:sp>
      <p:sp>
        <p:nvSpPr>
          <p:cNvPr id="4" name="Google Shape;753;p17">
            <a:extLst>
              <a:ext uri="{FF2B5EF4-FFF2-40B4-BE49-F238E27FC236}">
                <a16:creationId xmlns:a16="http://schemas.microsoft.com/office/drawing/2014/main" id="{B58B9094-9410-F7F8-F8EF-F95E6E15F3D3}"/>
              </a:ext>
            </a:extLst>
          </p:cNvPr>
          <p:cNvSpPr txBox="1"/>
          <p:nvPr/>
        </p:nvSpPr>
        <p:spPr>
          <a:xfrm>
            <a:off x="4948343" y="2675377"/>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1</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753;p17">
            <a:extLst>
              <a:ext uri="{FF2B5EF4-FFF2-40B4-BE49-F238E27FC236}">
                <a16:creationId xmlns:a16="http://schemas.microsoft.com/office/drawing/2014/main" id="{0515D0C1-7A8E-2895-EBEE-1CD32E61C94F}"/>
              </a:ext>
            </a:extLst>
          </p:cNvPr>
          <p:cNvSpPr txBox="1"/>
          <p:nvPr/>
        </p:nvSpPr>
        <p:spPr>
          <a:xfrm>
            <a:off x="7972732" y="2675377"/>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2</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753;p17">
            <a:extLst>
              <a:ext uri="{FF2B5EF4-FFF2-40B4-BE49-F238E27FC236}">
                <a16:creationId xmlns:a16="http://schemas.microsoft.com/office/drawing/2014/main" id="{1FC5B144-AD83-FF78-94BB-A04DDE3D52F1}"/>
              </a:ext>
            </a:extLst>
          </p:cNvPr>
          <p:cNvSpPr txBox="1"/>
          <p:nvPr/>
        </p:nvSpPr>
        <p:spPr>
          <a:xfrm>
            <a:off x="1863975" y="5442986"/>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3</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 name="Google Shape;753;p17">
            <a:extLst>
              <a:ext uri="{FF2B5EF4-FFF2-40B4-BE49-F238E27FC236}">
                <a16:creationId xmlns:a16="http://schemas.microsoft.com/office/drawing/2014/main" id="{1DFE8CC7-981E-B1C3-CC3D-F4C3184B46C8}"/>
              </a:ext>
            </a:extLst>
          </p:cNvPr>
          <p:cNvSpPr txBox="1"/>
          <p:nvPr/>
        </p:nvSpPr>
        <p:spPr>
          <a:xfrm>
            <a:off x="4939149" y="5442986"/>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4</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753;p17">
            <a:extLst>
              <a:ext uri="{FF2B5EF4-FFF2-40B4-BE49-F238E27FC236}">
                <a16:creationId xmlns:a16="http://schemas.microsoft.com/office/drawing/2014/main" id="{65A77D61-22B1-3852-E11D-54849A8BE052}"/>
              </a:ext>
            </a:extLst>
          </p:cNvPr>
          <p:cNvSpPr txBox="1"/>
          <p:nvPr/>
        </p:nvSpPr>
        <p:spPr>
          <a:xfrm>
            <a:off x="7972732" y="5442986"/>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5</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 name="Picture 8" descr="Qr code&#10;&#10;Description automatically generated">
            <a:extLst>
              <a:ext uri="{FF2B5EF4-FFF2-40B4-BE49-F238E27FC236}">
                <a16:creationId xmlns:a16="http://schemas.microsoft.com/office/drawing/2014/main" id="{58DDF348-5472-B5D2-B134-81A56FBAC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326" y="537345"/>
            <a:ext cx="2164765" cy="2164765"/>
          </a:xfrm>
          <a:prstGeom prst="rect">
            <a:avLst/>
          </a:prstGeom>
        </p:spPr>
      </p:pic>
      <p:pic>
        <p:nvPicPr>
          <p:cNvPr id="12" name="Picture 11">
            <a:extLst>
              <a:ext uri="{FF2B5EF4-FFF2-40B4-BE49-F238E27FC236}">
                <a16:creationId xmlns:a16="http://schemas.microsoft.com/office/drawing/2014/main" id="{5EF2235B-BD86-32BA-FE2D-9E1726FE0C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43467" y="537345"/>
            <a:ext cx="2164765" cy="2164765"/>
          </a:xfrm>
          <a:prstGeom prst="rect">
            <a:avLst/>
          </a:prstGeom>
        </p:spPr>
      </p:pic>
      <p:pic>
        <p:nvPicPr>
          <p:cNvPr id="13" name="Picture 12">
            <a:extLst>
              <a:ext uri="{FF2B5EF4-FFF2-40B4-BE49-F238E27FC236}">
                <a16:creationId xmlns:a16="http://schemas.microsoft.com/office/drawing/2014/main" id="{301CCDD6-8A03-24B0-981C-C5EF9B2CD6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5744" y="3278221"/>
            <a:ext cx="2164765" cy="2164765"/>
          </a:xfrm>
          <a:prstGeom prst="rect">
            <a:avLst/>
          </a:prstGeom>
        </p:spPr>
      </p:pic>
      <p:pic>
        <p:nvPicPr>
          <p:cNvPr id="14" name="Picture 13">
            <a:extLst>
              <a:ext uri="{FF2B5EF4-FFF2-40B4-BE49-F238E27FC236}">
                <a16:creationId xmlns:a16="http://schemas.microsoft.com/office/drawing/2014/main" id="{3DD4EFEA-B364-CDF2-49D7-A82EA530F65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35325" y="3278221"/>
            <a:ext cx="2164765" cy="2164765"/>
          </a:xfrm>
          <a:prstGeom prst="rect">
            <a:avLst/>
          </a:prstGeom>
        </p:spPr>
      </p:pic>
      <p:pic>
        <p:nvPicPr>
          <p:cNvPr id="15" name="Picture 14">
            <a:extLst>
              <a:ext uri="{FF2B5EF4-FFF2-40B4-BE49-F238E27FC236}">
                <a16:creationId xmlns:a16="http://schemas.microsoft.com/office/drawing/2014/main" id="{5355FB8C-02BE-E1EE-1481-236C6921A08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43466" y="3278221"/>
            <a:ext cx="2164765" cy="2164765"/>
          </a:xfrm>
          <a:prstGeom prst="rect">
            <a:avLst/>
          </a:prstGeom>
        </p:spPr>
      </p:pic>
    </p:spTree>
    <p:extLst>
      <p:ext uri="{BB962C8B-B14F-4D97-AF65-F5344CB8AC3E}">
        <p14:creationId xmlns:p14="http://schemas.microsoft.com/office/powerpoint/2010/main" val="2123240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46FFF3F3-8913-9640-A9D3-7F1C699897BD}"/>
              </a:ext>
            </a:extLst>
          </p:cNvPr>
          <p:cNvSpPr txBox="1"/>
          <p:nvPr/>
        </p:nvSpPr>
        <p:spPr>
          <a:xfrm>
            <a:off x="119388" y="1195415"/>
            <a:ext cx="11767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3D3C3C"/>
                </a:solidFill>
                <a:effectLst/>
                <a:uLnTx/>
                <a:uFillTx/>
                <a:latin typeface="Century Gothic" panose="020F0302020204030204"/>
                <a:ea typeface="+mn-ea"/>
                <a:cs typeface="Arial"/>
                <a:sym typeface="Arial"/>
              </a:rPr>
              <a:t>Übersetze</a:t>
            </a:r>
            <a:r>
              <a:rPr kumimoji="0" lang="fr-FR" sz="2400" b="1" i="0" u="none" strike="noStrike" kern="1200" cap="none" spc="0" normalizeH="0" baseline="0" noProof="0" dirty="0">
                <a:ln>
                  <a:noFill/>
                </a:ln>
                <a:solidFill>
                  <a:srgbClr val="3D3C3C"/>
                </a:solidFill>
                <a:effectLst/>
                <a:uLnTx/>
                <a:uFillTx/>
                <a:latin typeface="Century Gothic" panose="020F0302020204030204"/>
                <a:ea typeface="+mn-ea"/>
                <a:cs typeface="Arial"/>
                <a:sym typeface="Arial"/>
              </a:rPr>
              <a:t> die </a:t>
            </a:r>
            <a:r>
              <a:rPr kumimoji="0" lang="fr-FR" sz="2400" b="1" i="0" u="none" strike="noStrike" kern="1200" cap="none" spc="0" normalizeH="0" baseline="0" noProof="0" dirty="0" err="1">
                <a:ln>
                  <a:noFill/>
                </a:ln>
                <a:solidFill>
                  <a:srgbClr val="3D3C3C"/>
                </a:solidFill>
                <a:effectLst/>
                <a:uLnTx/>
                <a:uFillTx/>
                <a:latin typeface="Century Gothic" panose="020F0302020204030204"/>
                <a:ea typeface="+mn-ea"/>
                <a:cs typeface="Arial"/>
                <a:sym typeface="Arial"/>
              </a:rPr>
              <a:t>Wörter</a:t>
            </a:r>
            <a:r>
              <a:rPr kumimoji="0" lang="fr-FR" sz="2400" b="1" i="0" u="none" strike="noStrike" kern="1200" cap="none" spc="0" normalizeH="0" baseline="0" noProof="0" dirty="0">
                <a:ln>
                  <a:noFill/>
                </a:ln>
                <a:solidFill>
                  <a:srgbClr val="3D3C3C"/>
                </a:solidFill>
                <a:effectLst/>
                <a:uLnTx/>
                <a:uFillTx/>
                <a:latin typeface="Century Gothic" panose="020F0302020204030204"/>
                <a:ea typeface="+mn-ea"/>
                <a:cs typeface="Arial"/>
                <a:sym typeface="Arial"/>
              </a:rPr>
              <a:t>.</a:t>
            </a:r>
          </a:p>
        </p:txBody>
      </p:sp>
      <p:sp>
        <p:nvSpPr>
          <p:cNvPr id="44" name="Rounded Rectangle 43">
            <a:extLst>
              <a:ext uri="{FF2B5EF4-FFF2-40B4-BE49-F238E27FC236}">
                <a16:creationId xmlns:a16="http://schemas.microsoft.com/office/drawing/2014/main" id="{3E0082C8-3BEA-6847-89C9-A94B39FCAF65}"/>
              </a:ext>
            </a:extLst>
          </p:cNvPr>
          <p:cNvSpPr/>
          <p:nvPr/>
        </p:nvSpPr>
        <p:spPr>
          <a:xfrm>
            <a:off x="3277848" y="5237530"/>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role model, example</a:t>
            </a:r>
          </a:p>
        </p:txBody>
      </p:sp>
      <p:sp>
        <p:nvSpPr>
          <p:cNvPr id="45" name="Rounded Rectangle 44">
            <a:extLst>
              <a:ext uri="{FF2B5EF4-FFF2-40B4-BE49-F238E27FC236}">
                <a16:creationId xmlns:a16="http://schemas.microsoft.com/office/drawing/2014/main" id="{DDC9821E-3D4D-BE4D-A09F-85B84C1D0838}"/>
              </a:ext>
            </a:extLst>
          </p:cNvPr>
          <p:cNvSpPr/>
          <p:nvPr/>
        </p:nvSpPr>
        <p:spPr>
          <a:xfrm>
            <a:off x="5986070" y="5237530"/>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 react to</a:t>
            </a:r>
          </a:p>
        </p:txBody>
      </p:sp>
      <p:sp>
        <p:nvSpPr>
          <p:cNvPr id="41" name="Rounded Rectangle 40">
            <a:extLst>
              <a:ext uri="{FF2B5EF4-FFF2-40B4-BE49-F238E27FC236}">
                <a16:creationId xmlns:a16="http://schemas.microsoft.com/office/drawing/2014/main" id="{B72003E9-65C3-1546-9BD3-EA60DF3D76EC}"/>
              </a:ext>
            </a:extLst>
          </p:cNvPr>
          <p:cNvSpPr/>
          <p:nvPr/>
        </p:nvSpPr>
        <p:spPr>
          <a:xfrm>
            <a:off x="5986070" y="4089674"/>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wrote</a:t>
            </a:r>
            <a:endParaRPr kumimoji="0" lang="en-US" sz="2400" b="1" i="0" u="none" strike="noStrike" kern="1200" cap="none" spc="0" normalizeH="0" baseline="-25000" noProof="0" dirty="0">
              <a:ln>
                <a:noFill/>
              </a:ln>
              <a:solidFill>
                <a:srgbClr val="3D3C3C"/>
              </a:solidFill>
              <a:effectLst/>
              <a:uLnTx/>
              <a:uFillTx/>
              <a:latin typeface="Century Gothic" panose="020F0302020204030204"/>
              <a:ea typeface="+mn-ea"/>
              <a:cs typeface="+mn-cs"/>
              <a:sym typeface="Arial"/>
            </a:endParaRPr>
          </a:p>
        </p:txBody>
      </p:sp>
      <p:sp>
        <p:nvSpPr>
          <p:cNvPr id="42" name="Rounded Rectangle 41">
            <a:extLst>
              <a:ext uri="{FF2B5EF4-FFF2-40B4-BE49-F238E27FC236}">
                <a16:creationId xmlns:a16="http://schemas.microsoft.com/office/drawing/2014/main" id="{D511E4F6-419A-E649-81A6-7D13CC17B453}"/>
              </a:ext>
            </a:extLst>
          </p:cNvPr>
          <p:cNvSpPr/>
          <p:nvPr/>
        </p:nvSpPr>
        <p:spPr>
          <a:xfrm>
            <a:off x="8694291" y="2960577"/>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 concentrate on</a:t>
            </a:r>
            <a:endParaRPr kumimoji="0" lang="en-US" sz="2400" b="1" i="0" u="none" strike="noStrike" kern="1200" cap="none" spc="0" normalizeH="0" baseline="-25000" noProof="0" dirty="0">
              <a:ln>
                <a:noFill/>
              </a:ln>
              <a:solidFill>
                <a:srgbClr val="3D3C3C"/>
              </a:solidFill>
              <a:effectLst/>
              <a:uLnTx/>
              <a:uFillTx/>
              <a:latin typeface="Century Gothic" panose="020F0302020204030204"/>
              <a:ea typeface="+mn-ea"/>
              <a:cs typeface="+mn-cs"/>
              <a:sym typeface="Arial"/>
            </a:endParaRPr>
          </a:p>
        </p:txBody>
      </p:sp>
      <p:sp>
        <p:nvSpPr>
          <p:cNvPr id="39" name="Rounded Rectangle 38">
            <a:extLst>
              <a:ext uri="{FF2B5EF4-FFF2-40B4-BE49-F238E27FC236}">
                <a16:creationId xmlns:a16="http://schemas.microsoft.com/office/drawing/2014/main" id="{D81837CC-FA35-F541-A835-F91A5AF74338}"/>
              </a:ext>
            </a:extLst>
          </p:cNvPr>
          <p:cNvSpPr/>
          <p:nvPr/>
        </p:nvSpPr>
        <p:spPr>
          <a:xfrm>
            <a:off x="569626" y="2941818"/>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fell</a:t>
            </a:r>
          </a:p>
        </p:txBody>
      </p:sp>
      <p:sp>
        <p:nvSpPr>
          <p:cNvPr id="18" name="Rounded Rectangle 17">
            <a:extLst>
              <a:ext uri="{FF2B5EF4-FFF2-40B4-BE49-F238E27FC236}">
                <a16:creationId xmlns:a16="http://schemas.microsoft.com/office/drawing/2014/main" id="{A838FD0C-35EB-3A46-9716-60FA2DDFECD0}"/>
              </a:ext>
            </a:extLst>
          </p:cNvPr>
          <p:cNvSpPr/>
          <p:nvPr/>
        </p:nvSpPr>
        <p:spPr>
          <a:xfrm>
            <a:off x="569626" y="1793963"/>
            <a:ext cx="2548329" cy="974361"/>
          </a:xfrm>
          <a:prstGeom prst="roundRect">
            <a:avLst/>
          </a:prstGeom>
          <a:solidFill>
            <a:schemeClr val="accent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Start</a:t>
            </a:r>
          </a:p>
        </p:txBody>
      </p:sp>
      <p:sp>
        <p:nvSpPr>
          <p:cNvPr id="20" name="Rounded Rectangle 19">
            <a:extLst>
              <a:ext uri="{FF2B5EF4-FFF2-40B4-BE49-F238E27FC236}">
                <a16:creationId xmlns:a16="http://schemas.microsoft.com/office/drawing/2014/main" id="{7150A200-717D-774C-AB6A-8D4F3E1880BC}"/>
              </a:ext>
            </a:extLst>
          </p:cNvPr>
          <p:cNvSpPr/>
          <p:nvPr/>
        </p:nvSpPr>
        <p:spPr>
          <a:xfrm>
            <a:off x="3277848" y="1793962"/>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found</a:t>
            </a:r>
          </a:p>
        </p:txBody>
      </p:sp>
      <p:sp>
        <p:nvSpPr>
          <p:cNvPr id="21" name="Rounded Rectangle 20">
            <a:extLst>
              <a:ext uri="{FF2B5EF4-FFF2-40B4-BE49-F238E27FC236}">
                <a16:creationId xmlns:a16="http://schemas.microsoft.com/office/drawing/2014/main" id="{D4D3BC75-E8C9-8345-A902-E0DA4625C2D4}"/>
              </a:ext>
            </a:extLst>
          </p:cNvPr>
          <p:cNvSpPr/>
          <p:nvPr/>
        </p:nvSpPr>
        <p:spPr>
          <a:xfrm>
            <a:off x="5986070" y="2941819"/>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took</a:t>
            </a:r>
          </a:p>
        </p:txBody>
      </p:sp>
      <p:sp>
        <p:nvSpPr>
          <p:cNvPr id="22" name="Rounded Rectangle 21">
            <a:extLst>
              <a:ext uri="{FF2B5EF4-FFF2-40B4-BE49-F238E27FC236}">
                <a16:creationId xmlns:a16="http://schemas.microsoft.com/office/drawing/2014/main" id="{6E3E2CC4-90B1-9B4A-8145-87C98E11DB0E}"/>
              </a:ext>
            </a:extLst>
          </p:cNvPr>
          <p:cNvSpPr/>
          <p:nvPr/>
        </p:nvSpPr>
        <p:spPr>
          <a:xfrm>
            <a:off x="8694292" y="1793962"/>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became</a:t>
            </a:r>
          </a:p>
        </p:txBody>
      </p:sp>
      <p:sp>
        <p:nvSpPr>
          <p:cNvPr id="35" name="Rounded Rectangle 34">
            <a:extLst>
              <a:ext uri="{FF2B5EF4-FFF2-40B4-BE49-F238E27FC236}">
                <a16:creationId xmlns:a16="http://schemas.microsoft.com/office/drawing/2014/main" id="{60CF23D5-4E36-E840-A181-AF060756A3F6}"/>
              </a:ext>
            </a:extLst>
          </p:cNvPr>
          <p:cNvSpPr/>
          <p:nvPr/>
        </p:nvSpPr>
        <p:spPr>
          <a:xfrm>
            <a:off x="569626" y="4099053"/>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helped</a:t>
            </a:r>
          </a:p>
        </p:txBody>
      </p:sp>
      <p:sp>
        <p:nvSpPr>
          <p:cNvPr id="36" name="Rounded Rectangle 35">
            <a:extLst>
              <a:ext uri="{FF2B5EF4-FFF2-40B4-BE49-F238E27FC236}">
                <a16:creationId xmlns:a16="http://schemas.microsoft.com/office/drawing/2014/main" id="{58F9E5F0-0807-FA4E-B7CD-09C61690A30B}"/>
              </a:ext>
            </a:extLst>
          </p:cNvPr>
          <p:cNvSpPr/>
          <p:nvPr/>
        </p:nvSpPr>
        <p:spPr>
          <a:xfrm>
            <a:off x="3277848" y="2941818"/>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won</a:t>
            </a:r>
          </a:p>
        </p:txBody>
      </p:sp>
      <p:sp>
        <p:nvSpPr>
          <p:cNvPr id="37" name="Rounded Rectangle 36">
            <a:extLst>
              <a:ext uri="{FF2B5EF4-FFF2-40B4-BE49-F238E27FC236}">
                <a16:creationId xmlns:a16="http://schemas.microsoft.com/office/drawing/2014/main" id="{706064A0-420C-7C4E-9081-33E4A51CD2BC}"/>
              </a:ext>
            </a:extLst>
          </p:cNvPr>
          <p:cNvSpPr/>
          <p:nvPr/>
        </p:nvSpPr>
        <p:spPr>
          <a:xfrm>
            <a:off x="5986070" y="1793962"/>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read</a:t>
            </a:r>
          </a:p>
        </p:txBody>
      </p:sp>
      <p:sp>
        <p:nvSpPr>
          <p:cNvPr id="38" name="Rounded Rectangle 37">
            <a:extLst>
              <a:ext uri="{FF2B5EF4-FFF2-40B4-BE49-F238E27FC236}">
                <a16:creationId xmlns:a16="http://schemas.microsoft.com/office/drawing/2014/main" id="{D6103F8A-B5E2-4547-B635-0E08A2762349}"/>
              </a:ext>
            </a:extLst>
          </p:cNvPr>
          <p:cNvSpPr/>
          <p:nvPr/>
        </p:nvSpPr>
        <p:spPr>
          <a:xfrm>
            <a:off x="8694291" y="4099053"/>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influence</a:t>
            </a:r>
          </a:p>
        </p:txBody>
      </p:sp>
      <p:sp>
        <p:nvSpPr>
          <p:cNvPr id="40" name="Rounded Rectangle 39">
            <a:extLst>
              <a:ext uri="{FF2B5EF4-FFF2-40B4-BE49-F238E27FC236}">
                <a16:creationId xmlns:a16="http://schemas.microsoft.com/office/drawing/2014/main" id="{1B73F873-0F01-E346-967C-CA8D7FD451CA}"/>
              </a:ext>
            </a:extLst>
          </p:cNvPr>
          <p:cNvSpPr/>
          <p:nvPr/>
        </p:nvSpPr>
        <p:spPr>
          <a:xfrm>
            <a:off x="3277848" y="4089674"/>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spoke</a:t>
            </a:r>
          </a:p>
        </p:txBody>
      </p:sp>
      <p:sp>
        <p:nvSpPr>
          <p:cNvPr id="34" name="Rounded Rectangle 17">
            <a:extLst>
              <a:ext uri="{FF2B5EF4-FFF2-40B4-BE49-F238E27FC236}">
                <a16:creationId xmlns:a16="http://schemas.microsoft.com/office/drawing/2014/main" id="{367D96D4-CFDF-4773-99C4-30610FA90CE4}"/>
              </a:ext>
            </a:extLst>
          </p:cNvPr>
          <p:cNvSpPr/>
          <p:nvPr/>
        </p:nvSpPr>
        <p:spPr>
          <a:xfrm>
            <a:off x="569626" y="5237530"/>
            <a:ext cx="2548329" cy="974361"/>
          </a:xfrm>
          <a:prstGeom prst="round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e</a:t>
            </a: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arlier</a:t>
            </a: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beforehand</a:t>
            </a:r>
          </a:p>
        </p:txBody>
      </p:sp>
      <p:sp>
        <p:nvSpPr>
          <p:cNvPr id="46" name="Rounded Rectangle 17">
            <a:extLst>
              <a:ext uri="{FF2B5EF4-FFF2-40B4-BE49-F238E27FC236}">
                <a16:creationId xmlns:a16="http://schemas.microsoft.com/office/drawing/2014/main" id="{96DCA426-C3E0-4E00-A4D9-89BB3B7EA1C1}"/>
              </a:ext>
            </a:extLst>
          </p:cNvPr>
          <p:cNvSpPr/>
          <p:nvPr/>
        </p:nvSpPr>
        <p:spPr>
          <a:xfrm>
            <a:off x="8694291" y="5237530"/>
            <a:ext cx="2548329" cy="974361"/>
          </a:xfrm>
          <a:prstGeom prst="roundRect">
            <a:avLst/>
          </a:prstGeom>
          <a:solidFill>
            <a:schemeClr val="accent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Ende</a:t>
            </a:r>
          </a:p>
        </p:txBody>
      </p:sp>
      <p:pic>
        <p:nvPicPr>
          <p:cNvPr id="2056" name="Picture 8" descr="Checkered Flag, Finish Line, Grand Prix">
            <a:extLst>
              <a:ext uri="{FF2B5EF4-FFF2-40B4-BE49-F238E27FC236}">
                <a16:creationId xmlns:a16="http://schemas.microsoft.com/office/drawing/2014/main" id="{2CDD0170-5495-4C1A-8D39-39A1AF2183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88" y="1603261"/>
            <a:ext cx="1312408" cy="11650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arget, Arrow, Bulls Eye, Bullseye">
            <a:extLst>
              <a:ext uri="{FF2B5EF4-FFF2-40B4-BE49-F238E27FC236}">
                <a16:creationId xmlns:a16="http://schemas.microsoft.com/office/drawing/2014/main" id="{BFCC2AA4-CAB9-41AB-B882-7C5F28C2A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2162" y="5205889"/>
            <a:ext cx="1068161" cy="10376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ormula 1, Formula One, Motorsports">
            <a:extLst>
              <a:ext uri="{FF2B5EF4-FFF2-40B4-BE49-F238E27FC236}">
                <a16:creationId xmlns:a16="http://schemas.microsoft.com/office/drawing/2014/main" id="{FFF6E88D-84CD-4780-927B-AA1576575D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1970" y="117254"/>
            <a:ext cx="1628172" cy="961074"/>
          </a:xfrm>
          <a:prstGeom prst="rect">
            <a:avLst/>
          </a:prstGeom>
          <a:noFill/>
          <a:extLst>
            <a:ext uri="{909E8E84-426E-40DD-AFC4-6F175D3DCCD1}">
              <a14:hiddenFill xmlns:a14="http://schemas.microsoft.com/office/drawing/2010/main">
                <a:solidFill>
                  <a:srgbClr val="FFFFFF"/>
                </a:solidFill>
              </a14:hiddenFill>
            </a:ext>
          </a:extLst>
        </p:spPr>
      </p:pic>
      <p:sp>
        <p:nvSpPr>
          <p:cNvPr id="63" name="Google Shape;77;p2">
            <a:extLst>
              <a:ext uri="{FF2B5EF4-FFF2-40B4-BE49-F238E27FC236}">
                <a16:creationId xmlns:a16="http://schemas.microsoft.com/office/drawing/2014/main" id="{22F01BAF-4425-4D44-93C9-B1328814CC4E}"/>
              </a:ext>
            </a:extLst>
          </p:cNvPr>
          <p:cNvSpPr txBox="1">
            <a:spLocks noGrp="1"/>
          </p:cNvSpPr>
          <p:nvPr>
            <p:ph type="title"/>
          </p:nvPr>
        </p:nvSpPr>
        <p:spPr>
          <a:xfrm>
            <a:off x="-1" y="213557"/>
            <a:ext cx="4176215" cy="647577"/>
          </a:xfrm>
          <a:prstGeom prst="rect">
            <a:avLst/>
          </a:prstGeom>
          <a:blipFill rotWithShape="1">
            <a:blip r:embed="rId6">
              <a:alphaModFix/>
            </a:blip>
            <a:stretch>
              <a:fillRect/>
            </a:stretch>
          </a:blipFill>
          <a:ln>
            <a:noFill/>
          </a:ln>
        </p:spPr>
        <p:txBody>
          <a:bodyPr spcFirstLastPara="1" wrap="square" lIns="91425" tIns="45700" rIns="91425" bIns="45700" anchor="t" anchorCtr="0">
            <a:normAutofit/>
          </a:bodyPr>
          <a:lstStyle/>
          <a:p>
            <a:pPr lvl="0"/>
            <a:r>
              <a:rPr lang="en-GB" dirty="0">
                <a:solidFill>
                  <a:schemeClr val="bg1"/>
                </a:solidFill>
              </a:rPr>
              <a:t>Go-Kart </a:t>
            </a:r>
            <a:r>
              <a:rPr lang="en-GB" dirty="0" err="1">
                <a:solidFill>
                  <a:schemeClr val="bg1"/>
                </a:solidFill>
              </a:rPr>
              <a:t>fahren</a:t>
            </a:r>
            <a:endParaRPr dirty="0">
              <a:solidFill>
                <a:schemeClr val="bg1"/>
              </a:solidFill>
            </a:endParaRPr>
          </a:p>
        </p:txBody>
      </p:sp>
      <p:sp>
        <p:nvSpPr>
          <p:cNvPr id="64" name="Google Shape;78;p2">
            <a:extLst>
              <a:ext uri="{FF2B5EF4-FFF2-40B4-BE49-F238E27FC236}">
                <a16:creationId xmlns:a16="http://schemas.microsoft.com/office/drawing/2014/main" id="{624180B5-7FE0-4334-B112-298122FF976C}"/>
              </a:ext>
            </a:extLst>
          </p:cNvPr>
          <p:cNvSpPr/>
          <p:nvPr/>
        </p:nvSpPr>
        <p:spPr>
          <a:xfrm>
            <a:off x="10631606" y="103046"/>
            <a:ext cx="145371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 name="Rounded Rectangle 1">
            <a:extLst>
              <a:ext uri="{FF2B5EF4-FFF2-40B4-BE49-F238E27FC236}">
                <a16:creationId xmlns:a16="http://schemas.microsoft.com/office/drawing/2014/main" id="{1045093A-90C0-0524-7784-55C3F87D6D8D}"/>
              </a:ext>
            </a:extLst>
          </p:cNvPr>
          <p:cNvSpPr/>
          <p:nvPr/>
        </p:nvSpPr>
        <p:spPr>
          <a:xfrm>
            <a:off x="3277848" y="5237530"/>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das </a:t>
            </a: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Vorbild</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3" name="Rounded Rectangle 2">
            <a:extLst>
              <a:ext uri="{FF2B5EF4-FFF2-40B4-BE49-F238E27FC236}">
                <a16:creationId xmlns:a16="http://schemas.microsoft.com/office/drawing/2014/main" id="{C23F103F-3583-92C4-83AC-7A6C4B32DD5B}"/>
              </a:ext>
            </a:extLst>
          </p:cNvPr>
          <p:cNvSpPr/>
          <p:nvPr/>
        </p:nvSpPr>
        <p:spPr>
          <a:xfrm>
            <a:off x="5987261" y="5237528"/>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r</a:t>
            </a: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eagieren</a:t>
            </a: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auf</a:t>
            </a:r>
          </a:p>
        </p:txBody>
      </p:sp>
      <p:sp>
        <p:nvSpPr>
          <p:cNvPr id="4" name="Rounded Rectangle 3">
            <a:extLst>
              <a:ext uri="{FF2B5EF4-FFF2-40B4-BE49-F238E27FC236}">
                <a16:creationId xmlns:a16="http://schemas.microsoft.com/office/drawing/2014/main" id="{2B33DCBA-5E8D-3375-90F6-1072F330FF1D}"/>
              </a:ext>
            </a:extLst>
          </p:cNvPr>
          <p:cNvSpPr/>
          <p:nvPr/>
        </p:nvSpPr>
        <p:spPr>
          <a:xfrm>
            <a:off x="5986070" y="4089674"/>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schrieb</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5" name="Rounded Rectangle 4">
            <a:extLst>
              <a:ext uri="{FF2B5EF4-FFF2-40B4-BE49-F238E27FC236}">
                <a16:creationId xmlns:a16="http://schemas.microsoft.com/office/drawing/2014/main" id="{ACC6ED0B-0A61-A6B7-BD71-9AD7011E6C91}"/>
              </a:ext>
            </a:extLst>
          </p:cNvPr>
          <p:cNvSpPr/>
          <p:nvPr/>
        </p:nvSpPr>
        <p:spPr>
          <a:xfrm>
            <a:off x="8694291" y="2941817"/>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konzentrieren</a:t>
            </a: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auf</a:t>
            </a:r>
          </a:p>
        </p:txBody>
      </p:sp>
      <p:sp>
        <p:nvSpPr>
          <p:cNvPr id="6" name="Rounded Rectangle 5">
            <a:extLst>
              <a:ext uri="{FF2B5EF4-FFF2-40B4-BE49-F238E27FC236}">
                <a16:creationId xmlns:a16="http://schemas.microsoft.com/office/drawing/2014/main" id="{6B3C5CA3-7C97-4C39-AF51-A9AF4208C9CE}"/>
              </a:ext>
            </a:extLst>
          </p:cNvPr>
          <p:cNvSpPr/>
          <p:nvPr/>
        </p:nvSpPr>
        <p:spPr>
          <a:xfrm>
            <a:off x="569626" y="2941818"/>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fiel</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7" name="Rounded Rectangle 6">
            <a:extLst>
              <a:ext uri="{FF2B5EF4-FFF2-40B4-BE49-F238E27FC236}">
                <a16:creationId xmlns:a16="http://schemas.microsoft.com/office/drawing/2014/main" id="{CD6B6913-0A48-DCD5-EAEC-A39CD7875E79}"/>
              </a:ext>
            </a:extLst>
          </p:cNvPr>
          <p:cNvSpPr/>
          <p:nvPr/>
        </p:nvSpPr>
        <p:spPr>
          <a:xfrm>
            <a:off x="3277848" y="1787747"/>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fand</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8" name="Rounded Rectangle 7">
            <a:extLst>
              <a:ext uri="{FF2B5EF4-FFF2-40B4-BE49-F238E27FC236}">
                <a16:creationId xmlns:a16="http://schemas.microsoft.com/office/drawing/2014/main" id="{DF2F4544-DAB4-B3F0-9145-515F1E83A67A}"/>
              </a:ext>
            </a:extLst>
          </p:cNvPr>
          <p:cNvSpPr/>
          <p:nvPr/>
        </p:nvSpPr>
        <p:spPr>
          <a:xfrm>
            <a:off x="5986070" y="2941819"/>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nahm</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9" name="Rounded Rectangle 8">
            <a:extLst>
              <a:ext uri="{FF2B5EF4-FFF2-40B4-BE49-F238E27FC236}">
                <a16:creationId xmlns:a16="http://schemas.microsoft.com/office/drawing/2014/main" id="{E8F6643A-1BE3-C4BF-D930-E65E94E3EF7C}"/>
              </a:ext>
            </a:extLst>
          </p:cNvPr>
          <p:cNvSpPr/>
          <p:nvPr/>
        </p:nvSpPr>
        <p:spPr>
          <a:xfrm>
            <a:off x="8699883" y="1798915"/>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wurde</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10" name="Rounded Rectangle 9">
            <a:extLst>
              <a:ext uri="{FF2B5EF4-FFF2-40B4-BE49-F238E27FC236}">
                <a16:creationId xmlns:a16="http://schemas.microsoft.com/office/drawing/2014/main" id="{9284727B-B761-562B-3EDA-9B45B738504B}"/>
              </a:ext>
            </a:extLst>
          </p:cNvPr>
          <p:cNvSpPr/>
          <p:nvPr/>
        </p:nvSpPr>
        <p:spPr>
          <a:xfrm>
            <a:off x="569626" y="4099053"/>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half</a:t>
            </a:r>
          </a:p>
        </p:txBody>
      </p:sp>
      <p:sp>
        <p:nvSpPr>
          <p:cNvPr id="11" name="Rounded Rectangle 10">
            <a:extLst>
              <a:ext uri="{FF2B5EF4-FFF2-40B4-BE49-F238E27FC236}">
                <a16:creationId xmlns:a16="http://schemas.microsoft.com/office/drawing/2014/main" id="{30F4D89A-1B37-3F1B-1942-1F3406C77BE3}"/>
              </a:ext>
            </a:extLst>
          </p:cNvPr>
          <p:cNvSpPr/>
          <p:nvPr/>
        </p:nvSpPr>
        <p:spPr>
          <a:xfrm>
            <a:off x="3277848" y="2941818"/>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gewann</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12" name="Rounded Rectangle 11">
            <a:extLst>
              <a:ext uri="{FF2B5EF4-FFF2-40B4-BE49-F238E27FC236}">
                <a16:creationId xmlns:a16="http://schemas.microsoft.com/office/drawing/2014/main" id="{F3FE91BA-D755-85B2-9C86-CF5628B03459}"/>
              </a:ext>
            </a:extLst>
          </p:cNvPr>
          <p:cNvSpPr/>
          <p:nvPr/>
        </p:nvSpPr>
        <p:spPr>
          <a:xfrm>
            <a:off x="5995834" y="1783126"/>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las</a:t>
            </a:r>
          </a:p>
        </p:txBody>
      </p:sp>
      <p:sp>
        <p:nvSpPr>
          <p:cNvPr id="13" name="Rounded Rectangle 12">
            <a:extLst>
              <a:ext uri="{FF2B5EF4-FFF2-40B4-BE49-F238E27FC236}">
                <a16:creationId xmlns:a16="http://schemas.microsoft.com/office/drawing/2014/main" id="{17968792-F9DA-F3BC-B04A-B95E731D0C85}"/>
              </a:ext>
            </a:extLst>
          </p:cNvPr>
          <p:cNvSpPr/>
          <p:nvPr/>
        </p:nvSpPr>
        <p:spPr>
          <a:xfrm>
            <a:off x="8694291" y="4099053"/>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d</a:t>
            </a: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er</a:t>
            </a:r>
            <a:r>
              <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rPr>
              <a:t> </a:t>
            </a: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Einfluss</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14" name="Rounded Rectangle 13">
            <a:extLst>
              <a:ext uri="{FF2B5EF4-FFF2-40B4-BE49-F238E27FC236}">
                <a16:creationId xmlns:a16="http://schemas.microsoft.com/office/drawing/2014/main" id="{3DF7799D-AD45-BF98-E792-AED9BF5631DC}"/>
              </a:ext>
            </a:extLst>
          </p:cNvPr>
          <p:cNvSpPr/>
          <p:nvPr/>
        </p:nvSpPr>
        <p:spPr>
          <a:xfrm>
            <a:off x="3277848" y="4089674"/>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sprach</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
        <p:nvSpPr>
          <p:cNvPr id="15" name="Rounded Rectangle 46">
            <a:extLst>
              <a:ext uri="{FF2B5EF4-FFF2-40B4-BE49-F238E27FC236}">
                <a16:creationId xmlns:a16="http://schemas.microsoft.com/office/drawing/2014/main" id="{C65DD679-0E4C-36FE-C8DF-E9EF1A40C51D}"/>
              </a:ext>
            </a:extLst>
          </p:cNvPr>
          <p:cNvSpPr/>
          <p:nvPr/>
        </p:nvSpPr>
        <p:spPr>
          <a:xfrm>
            <a:off x="569626" y="5237528"/>
            <a:ext cx="2548329" cy="974361"/>
          </a:xfrm>
          <a:prstGeom prst="round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panose="020F0302020204030204"/>
                <a:ea typeface="+mn-ea"/>
                <a:cs typeface="+mn-cs"/>
                <a:sym typeface="Arial"/>
              </a:rPr>
              <a:t>vorher</a:t>
            </a:r>
            <a:endParaRPr kumimoji="0" lang="en-US" sz="2400" b="1" i="0" u="none" strike="noStrike" kern="1200" cap="none" spc="0" normalizeH="0" baseline="0" noProof="0" dirty="0">
              <a:ln>
                <a:noFill/>
              </a:ln>
              <a:solidFill>
                <a:srgbClr val="3D3C3C"/>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9558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E2C4-9CA0-7565-1ADF-CD5F04EE2777}"/>
              </a:ext>
            </a:extLst>
          </p:cNvPr>
          <p:cNvSpPr>
            <a:spLocks noGrp="1"/>
          </p:cNvSpPr>
          <p:nvPr>
            <p:ph type="title"/>
          </p:nvPr>
        </p:nvSpPr>
        <p:spPr>
          <a:xfrm>
            <a:off x="0" y="213557"/>
            <a:ext cx="3466531" cy="647577"/>
          </a:xfrm>
        </p:spPr>
        <p:txBody>
          <a:bodyPr/>
          <a:lstStyle/>
          <a:p>
            <a:r>
              <a:rPr lang="en-GB" dirty="0"/>
              <a:t>-</a:t>
            </a:r>
            <a:r>
              <a:rPr lang="en-GB" dirty="0" err="1"/>
              <a:t>ieren</a:t>
            </a:r>
            <a:r>
              <a:rPr lang="en-GB" dirty="0"/>
              <a:t> verbs</a:t>
            </a:r>
          </a:p>
        </p:txBody>
      </p:sp>
      <p:sp>
        <p:nvSpPr>
          <p:cNvPr id="8" name="Rectangle: Rounded Corners 7">
            <a:extLst>
              <a:ext uri="{FF2B5EF4-FFF2-40B4-BE49-F238E27FC236}">
                <a16:creationId xmlns:a16="http://schemas.microsoft.com/office/drawing/2014/main" id="{BC0C89E8-CFAE-3B2D-7DE8-3F37E4E4AEDC}"/>
              </a:ext>
            </a:extLst>
          </p:cNvPr>
          <p:cNvSpPr/>
          <p:nvPr/>
        </p:nvSpPr>
        <p:spPr>
          <a:xfrm>
            <a:off x="11000095" y="176909"/>
            <a:ext cx="1009935"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AF532BA-CD66-77A5-5237-2A78C5A7D81B}"/>
              </a:ext>
            </a:extLst>
          </p:cNvPr>
          <p:cNvSpPr txBox="1"/>
          <p:nvPr/>
        </p:nvSpPr>
        <p:spPr>
          <a:xfrm>
            <a:off x="136703" y="970592"/>
            <a:ext cx="11764145" cy="230832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As you know, some German verbs like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studieren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end in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ieren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How many verbs can you think of that work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81C5FEF1-37CB-B74E-58E9-67D8B109E6F9}"/>
              </a:ext>
            </a:extLst>
          </p:cNvPr>
          <p:cNvSpPr/>
          <p:nvPr/>
        </p:nvSpPr>
        <p:spPr>
          <a:xfrm>
            <a:off x="3466531" y="3708117"/>
            <a:ext cx="2251881" cy="7511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probieren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try</a:t>
            </a:r>
          </a:p>
        </p:txBody>
      </p:sp>
      <p:sp>
        <p:nvSpPr>
          <p:cNvPr id="14" name="Rectangle: Rounded Corners 13">
            <a:extLst>
              <a:ext uri="{FF2B5EF4-FFF2-40B4-BE49-F238E27FC236}">
                <a16:creationId xmlns:a16="http://schemas.microsoft.com/office/drawing/2014/main" id="{D5C87C2B-3848-14A4-2605-4E99527CB091}"/>
              </a:ext>
            </a:extLst>
          </p:cNvPr>
          <p:cNvSpPr/>
          <p:nvPr/>
        </p:nvSpPr>
        <p:spPr>
          <a:xfrm>
            <a:off x="6096000" y="4083701"/>
            <a:ext cx="2251881" cy="7511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interessieren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interest</a:t>
            </a:r>
          </a:p>
        </p:txBody>
      </p:sp>
      <p:sp>
        <p:nvSpPr>
          <p:cNvPr id="15" name="Rectangle: Rounded Corners 14">
            <a:extLst>
              <a:ext uri="{FF2B5EF4-FFF2-40B4-BE49-F238E27FC236}">
                <a16:creationId xmlns:a16="http://schemas.microsoft.com/office/drawing/2014/main" id="{D7FBFEF7-7E1C-D027-7688-341089C0D9A0}"/>
              </a:ext>
            </a:extLst>
          </p:cNvPr>
          <p:cNvSpPr/>
          <p:nvPr/>
        </p:nvSpPr>
        <p:spPr>
          <a:xfrm>
            <a:off x="3766894" y="5344902"/>
            <a:ext cx="2251881" cy="7511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produzieren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produce</a:t>
            </a:r>
          </a:p>
        </p:txBody>
      </p:sp>
      <p:sp>
        <p:nvSpPr>
          <p:cNvPr id="16" name="Rectangle: Rounded Corners 15">
            <a:extLst>
              <a:ext uri="{FF2B5EF4-FFF2-40B4-BE49-F238E27FC236}">
                <a16:creationId xmlns:a16="http://schemas.microsoft.com/office/drawing/2014/main" id="{FA9689F7-1015-6CA7-356B-1283E2E922D3}"/>
              </a:ext>
            </a:extLst>
          </p:cNvPr>
          <p:cNvSpPr/>
          <p:nvPr/>
        </p:nvSpPr>
        <p:spPr>
          <a:xfrm>
            <a:off x="7278805" y="2178971"/>
            <a:ext cx="2251881" cy="75116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informieren</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to inform</a:t>
            </a:r>
          </a:p>
        </p:txBody>
      </p:sp>
      <p:sp>
        <p:nvSpPr>
          <p:cNvPr id="19" name="Rectangle: Rounded Corners 18">
            <a:extLst>
              <a:ext uri="{FF2B5EF4-FFF2-40B4-BE49-F238E27FC236}">
                <a16:creationId xmlns:a16="http://schemas.microsoft.com/office/drawing/2014/main" id="{97E1FE7A-A8EE-4022-41D1-787C50163651}"/>
              </a:ext>
            </a:extLst>
          </p:cNvPr>
          <p:cNvSpPr/>
          <p:nvPr/>
        </p:nvSpPr>
        <p:spPr>
          <a:xfrm>
            <a:off x="806354" y="4564355"/>
            <a:ext cx="2251881" cy="7511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akzeptieren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accept</a:t>
            </a:r>
          </a:p>
        </p:txBody>
      </p:sp>
      <p:sp>
        <p:nvSpPr>
          <p:cNvPr id="20" name="Rectangle: Rounded Corners 19">
            <a:extLst>
              <a:ext uri="{FF2B5EF4-FFF2-40B4-BE49-F238E27FC236}">
                <a16:creationId xmlns:a16="http://schemas.microsoft.com/office/drawing/2014/main" id="{C46C1551-818C-F1A3-CFF7-31DD4B6D12D8}"/>
              </a:ext>
            </a:extLst>
          </p:cNvPr>
          <p:cNvSpPr/>
          <p:nvPr/>
        </p:nvSpPr>
        <p:spPr>
          <a:xfrm>
            <a:off x="7474423" y="5136239"/>
            <a:ext cx="2432147" cy="7511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passieren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take place</a:t>
            </a:r>
          </a:p>
        </p:txBody>
      </p:sp>
      <p:sp>
        <p:nvSpPr>
          <p:cNvPr id="21" name="Rectangle: Rounded Corners 20">
            <a:extLst>
              <a:ext uri="{FF2B5EF4-FFF2-40B4-BE49-F238E27FC236}">
                <a16:creationId xmlns:a16="http://schemas.microsoft.com/office/drawing/2014/main" id="{5489AF69-86ED-A01D-A1F6-5A1D154A4100}"/>
              </a:ext>
            </a:extLst>
          </p:cNvPr>
          <p:cNvSpPr/>
          <p:nvPr/>
        </p:nvSpPr>
        <p:spPr>
          <a:xfrm>
            <a:off x="8690496" y="3278916"/>
            <a:ext cx="3068471" cy="75116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konzentrieren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auf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to concentrate on</a:t>
            </a:r>
          </a:p>
        </p:txBody>
      </p:sp>
      <p:sp>
        <p:nvSpPr>
          <p:cNvPr id="22" name="Rectangle: Rounded Corners 21">
            <a:extLst>
              <a:ext uri="{FF2B5EF4-FFF2-40B4-BE49-F238E27FC236}">
                <a16:creationId xmlns:a16="http://schemas.microsoft.com/office/drawing/2014/main" id="{14B75F70-E771-3FF4-9FEB-1F82CA97D31B}"/>
              </a:ext>
            </a:extLst>
          </p:cNvPr>
          <p:cNvSpPr/>
          <p:nvPr/>
        </p:nvSpPr>
        <p:spPr>
          <a:xfrm>
            <a:off x="398060" y="2436586"/>
            <a:ext cx="3068471" cy="75116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reagieren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auf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to react to</a:t>
            </a:r>
          </a:p>
        </p:txBody>
      </p:sp>
      <p:sp>
        <p:nvSpPr>
          <p:cNvPr id="23" name="Rectangle: Rounded Corners 22">
            <a:extLst>
              <a:ext uri="{FF2B5EF4-FFF2-40B4-BE49-F238E27FC236}">
                <a16:creationId xmlns:a16="http://schemas.microsoft.com/office/drawing/2014/main" id="{DECC025E-EB49-AE9B-6439-B55AC5CC551B}"/>
              </a:ext>
            </a:extLst>
          </p:cNvPr>
          <p:cNvSpPr/>
          <p:nvPr/>
        </p:nvSpPr>
        <p:spPr>
          <a:xfrm>
            <a:off x="4096602" y="1977562"/>
            <a:ext cx="2251881" cy="7511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verlieren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lose</a:t>
            </a:r>
          </a:p>
        </p:txBody>
      </p:sp>
    </p:spTree>
    <p:extLst>
      <p:ext uri="{BB962C8B-B14F-4D97-AF65-F5344CB8AC3E}">
        <p14:creationId xmlns:p14="http://schemas.microsoft.com/office/powerpoint/2010/main" val="40669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s of House">
            <a:extLst>
              <a:ext uri="{FF2B5EF4-FFF2-40B4-BE49-F238E27FC236}">
                <a16:creationId xmlns:a16="http://schemas.microsoft.com/office/drawing/2014/main" id="{F685A357-5DF1-B8C7-BF15-ED8C076C1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478" y="1275657"/>
            <a:ext cx="2828682" cy="16147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s of Heidi">
            <a:extLst>
              <a:ext uri="{FF2B5EF4-FFF2-40B4-BE49-F238E27FC236}">
                <a16:creationId xmlns:a16="http://schemas.microsoft.com/office/drawing/2014/main" id="{94B3836D-1F28-13EF-8108-E22BA805E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478" y="3041700"/>
            <a:ext cx="2828682" cy="2121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4FE2C4-9CA0-7565-1ADF-CD5F04EE2777}"/>
              </a:ext>
            </a:extLst>
          </p:cNvPr>
          <p:cNvSpPr>
            <a:spLocks noGrp="1"/>
          </p:cNvSpPr>
          <p:nvPr>
            <p:ph type="title"/>
          </p:nvPr>
        </p:nvSpPr>
        <p:spPr>
          <a:xfrm>
            <a:off x="0" y="213557"/>
            <a:ext cx="3466531" cy="647577"/>
          </a:xfrm>
        </p:spPr>
        <p:txBody>
          <a:bodyPr/>
          <a:lstStyle/>
          <a:p>
            <a:r>
              <a:rPr lang="en-GB" dirty="0"/>
              <a:t>Johanna Spyri</a:t>
            </a:r>
          </a:p>
        </p:txBody>
      </p:sp>
      <p:sp>
        <p:nvSpPr>
          <p:cNvPr id="3" name="Text Placeholder 2">
            <a:extLst>
              <a:ext uri="{FF2B5EF4-FFF2-40B4-BE49-F238E27FC236}">
                <a16:creationId xmlns:a16="http://schemas.microsoft.com/office/drawing/2014/main" id="{A6F6950F-F6D3-087E-8E28-7A21DA4A8B0A}"/>
              </a:ext>
            </a:extLst>
          </p:cNvPr>
          <p:cNvSpPr>
            <a:spLocks noGrp="1"/>
          </p:cNvSpPr>
          <p:nvPr>
            <p:ph type="body" sz="quarter" idx="10"/>
          </p:nvPr>
        </p:nvSpPr>
        <p:spPr>
          <a:xfrm>
            <a:off x="136703" y="970591"/>
            <a:ext cx="8379950" cy="5673851"/>
          </a:xfrm>
        </p:spPr>
        <p:txBody>
          <a:bodyPr>
            <a:normAutofit fontScale="85000" lnSpcReduction="20000"/>
          </a:bodyPr>
          <a:lstStyle/>
          <a:p>
            <a:pPr>
              <a:lnSpc>
                <a:spcPct val="110000"/>
              </a:lnSpc>
            </a:pPr>
            <a:r>
              <a:rPr lang="de-DE" dirty="0"/>
              <a:t>Die zwei beliebten „Heidi”-Geschichten haben die internationale Bücherwelt fast 150 Jahre lang dominiert. Bis heute gibt es sie in über 50 Sprachen. </a:t>
            </a:r>
          </a:p>
          <a:p>
            <a:pPr>
              <a:lnSpc>
                <a:spcPct val="110000"/>
              </a:lnSpc>
            </a:pPr>
            <a:r>
              <a:rPr lang="de-DE" dirty="0"/>
              <a:t>Viele Länder haben sehr positiv auf das Schweizer Mädchen reagiert, die ihrem Großvater und ihrer Freundin, Klara, so viel Lebensglück gibt. Der Name „Heidi” kombiniert die Liebe zur Natur mit der Lust am Leben. „Heidi” hat das Bild von der Schweiz als gesundes Land definiert. Filme und Theaterstücke haben von Johanna Spyris Ideen profitiert.</a:t>
            </a:r>
          </a:p>
          <a:p>
            <a:pPr>
              <a:lnSpc>
                <a:spcPct val="110000"/>
              </a:lnSpc>
            </a:pPr>
            <a:r>
              <a:rPr lang="de-DE" dirty="0"/>
              <a:t>Die Autorin ist in der Schweiz geboren. Johanna hat in einer Schule am Neuenburgersee studiert. Ein unglückliches Leben mit ihrem Mann aus Zürich hat Johanna in der Großstadt isoliert. Johanna war deprimiert. Aber dann hat sie sich auf Geschichtenschreiben konzentriert. Durch eine Freundin hat sie sich über das Dorf „Maiendorf” informiert, hat es besucht und heute ist Maiendorf als „Heidi-Dorf” bekannt.</a:t>
            </a:r>
          </a:p>
          <a:p>
            <a:pPr>
              <a:lnSpc>
                <a:spcPct val="110000"/>
              </a:lnSpc>
            </a:pPr>
            <a:r>
              <a:rPr lang="de-DE" dirty="0"/>
              <a:t>1879 hat Johanna das erste „Heidi-Buch” produziert, fünf Jahre später verliert Johanna ihren Sohn und auch ihren Mann.</a:t>
            </a:r>
          </a:p>
        </p:txBody>
      </p:sp>
      <p:sp>
        <p:nvSpPr>
          <p:cNvPr id="8" name="Rectangle: Rounded Corners 7">
            <a:extLst>
              <a:ext uri="{FF2B5EF4-FFF2-40B4-BE49-F238E27FC236}">
                <a16:creationId xmlns:a16="http://schemas.microsoft.com/office/drawing/2014/main" id="{BC0C89E8-CFAE-3B2D-7DE8-3F37E4E4AEDC}"/>
              </a:ext>
            </a:extLst>
          </p:cNvPr>
          <p:cNvSpPr/>
          <p:nvPr/>
        </p:nvSpPr>
        <p:spPr>
          <a:xfrm>
            <a:off x="11000095" y="176909"/>
            <a:ext cx="1009935"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Speech Bubble: Rectangle with Corners Rounded 5">
            <a:extLst>
              <a:ext uri="{FF2B5EF4-FFF2-40B4-BE49-F238E27FC236}">
                <a16:creationId xmlns:a16="http://schemas.microsoft.com/office/drawing/2014/main" id="{289843A6-2C2A-A2C5-3125-CBB6215FEEE7}"/>
              </a:ext>
            </a:extLst>
          </p:cNvPr>
          <p:cNvSpPr/>
          <p:nvPr/>
        </p:nvSpPr>
        <p:spPr>
          <a:xfrm>
            <a:off x="8878845" y="815441"/>
            <a:ext cx="3293659" cy="5057409"/>
          </a:xfrm>
          <a:prstGeom prst="wedgeRoundRectCallout">
            <a:avLst>
              <a:gd name="adj1" fmla="val -67232"/>
              <a:gd name="adj2" fmla="val -206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As you know, the past participles of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ieren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verbs don’t start with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ge</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They end with </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iert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a:p>
            <a:pPr lvl="0" algn="ctr">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How would we say </a:t>
            </a:r>
            <a:r>
              <a:rPr kumimoji="0" lang="de-DE" sz="2000" b="1" i="1" u="none" strike="noStrike" kern="1200" cap="none" spc="0" normalizeH="0" baseline="0" noProof="0" dirty="0">
                <a:ln>
                  <a:noFill/>
                </a:ln>
                <a:solidFill>
                  <a:srgbClr val="3D3C3C"/>
                </a:solidFill>
                <a:effectLst/>
                <a:uLnTx/>
                <a:uFillTx/>
                <a:latin typeface="Century Gothic"/>
              </a:rPr>
              <a:t>Der Name „Heidi” kombiniert die Liebe zur Natur </a:t>
            </a:r>
            <a:r>
              <a:rPr lang="de-DE" sz="2000" b="1" i="1" dirty="0">
                <a:solidFill>
                  <a:srgbClr val="3D3C3C"/>
                </a:solidFill>
              </a:rPr>
              <a:t>mit der Lust am Leben</a:t>
            </a:r>
            <a:r>
              <a:rPr lang="de-DE" sz="2000" i="1" dirty="0">
                <a:solidFill>
                  <a:srgbClr val="3D3C3C"/>
                </a:solidFill>
              </a:rPr>
              <a:t> </a:t>
            </a:r>
            <a:r>
              <a:rPr kumimoji="0" lang="de-DE" sz="2000" b="0" i="0" u="none" strike="noStrike" kern="1200" cap="none" spc="0" normalizeH="0" baseline="0" noProof="0" dirty="0">
                <a:ln>
                  <a:noFill/>
                </a:ln>
                <a:solidFill>
                  <a:srgbClr val="3D3C3C"/>
                </a:solidFill>
                <a:effectLst/>
                <a:uLnTx/>
                <a:uFillTx/>
                <a:latin typeface="Century Gothic"/>
                <a:ea typeface="+mn-ea"/>
                <a:cs typeface="+mn-cs"/>
              </a:rPr>
              <a:t>in the perfect tense?</a:t>
            </a:r>
            <a:r>
              <a:rPr kumimoji="0" lang="de-DE" sz="2000" b="0" i="1" u="none" strike="noStrike" kern="1200" cap="none" spc="0" normalizeH="0" baseline="0" noProof="0" dirty="0">
                <a:ln>
                  <a:noFill/>
                </a:ln>
                <a:solidFill>
                  <a:srgbClr val="3D3C3C"/>
                </a:solidFill>
                <a:effectLst/>
                <a:uLnTx/>
                <a:uFillTx/>
                <a:latin typeface="Century Gothic"/>
                <a:ea typeface="+mn-ea"/>
                <a:cs typeface="+mn-cs"/>
              </a:rPr>
              <a:t> </a:t>
            </a:r>
            <a:endParaRPr kumimoji="0" lang="en-GB" sz="2000" b="0" i="1" u="none" strike="noStrike" kern="1200" cap="none" spc="0" normalizeH="0" baseline="0" noProof="0" dirty="0">
              <a:ln>
                <a:noFill/>
              </a:ln>
              <a:solidFill>
                <a:srgbClr val="3D3C3C"/>
              </a:solidFill>
              <a:effectLst/>
              <a:uLnTx/>
              <a:uFillTx/>
              <a:latin typeface="Century Gothic"/>
              <a:ea typeface="+mn-ea"/>
              <a:cs typeface="+mn-cs"/>
            </a:endParaRPr>
          </a:p>
        </p:txBody>
      </p:sp>
      <p:cxnSp>
        <p:nvCxnSpPr>
          <p:cNvPr id="13" name="Straight Connector 12">
            <a:extLst>
              <a:ext uri="{FF2B5EF4-FFF2-40B4-BE49-F238E27FC236}">
                <a16:creationId xmlns:a16="http://schemas.microsoft.com/office/drawing/2014/main" id="{4FEC7197-6A8F-0AAA-A0E3-237469DE6DA6}"/>
              </a:ext>
            </a:extLst>
          </p:cNvPr>
          <p:cNvCxnSpPr>
            <a:cxnSpLocks/>
          </p:cNvCxnSpPr>
          <p:nvPr/>
        </p:nvCxnSpPr>
        <p:spPr>
          <a:xfrm>
            <a:off x="4087477" y="1541915"/>
            <a:ext cx="109933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9303CC-6011-5E58-528E-09B9F9E28DE5}"/>
              </a:ext>
            </a:extLst>
          </p:cNvPr>
          <p:cNvCxnSpPr>
            <a:cxnSpLocks/>
          </p:cNvCxnSpPr>
          <p:nvPr/>
        </p:nvCxnSpPr>
        <p:spPr>
          <a:xfrm>
            <a:off x="4759081" y="2775910"/>
            <a:ext cx="120036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AC73E9-D14C-EC4E-179A-42F95FBD9B1D}"/>
              </a:ext>
            </a:extLst>
          </p:cNvPr>
          <p:cNvCxnSpPr>
            <a:cxnSpLocks/>
          </p:cNvCxnSpPr>
          <p:nvPr/>
        </p:nvCxnSpPr>
        <p:spPr>
          <a:xfrm>
            <a:off x="784909" y="4802144"/>
            <a:ext cx="120378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2B8F1C-C3F1-6941-61B3-E71F9490A3EE}"/>
              </a:ext>
            </a:extLst>
          </p:cNvPr>
          <p:cNvCxnSpPr>
            <a:cxnSpLocks/>
          </p:cNvCxnSpPr>
          <p:nvPr/>
        </p:nvCxnSpPr>
        <p:spPr>
          <a:xfrm>
            <a:off x="6096000" y="4544679"/>
            <a:ext cx="70549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ADDE72-0CCD-0896-3AEB-E31C4F64788B}"/>
              </a:ext>
            </a:extLst>
          </p:cNvPr>
          <p:cNvCxnSpPr>
            <a:cxnSpLocks/>
          </p:cNvCxnSpPr>
          <p:nvPr/>
        </p:nvCxnSpPr>
        <p:spPr>
          <a:xfrm>
            <a:off x="2196165" y="3295192"/>
            <a:ext cx="96748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5CE5F47-C0F1-57D5-1BE0-40FCAD8299E8}"/>
              </a:ext>
            </a:extLst>
          </p:cNvPr>
          <p:cNvCxnSpPr>
            <a:cxnSpLocks/>
          </p:cNvCxnSpPr>
          <p:nvPr/>
        </p:nvCxnSpPr>
        <p:spPr>
          <a:xfrm>
            <a:off x="2982789" y="3575841"/>
            <a:ext cx="96748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peech Bubble: Rectangle with Corners Rounded 10">
            <a:extLst>
              <a:ext uri="{FF2B5EF4-FFF2-40B4-BE49-F238E27FC236}">
                <a16:creationId xmlns:a16="http://schemas.microsoft.com/office/drawing/2014/main" id="{184C0F7F-A29E-1E79-15B5-6FE14EA8DB74}"/>
              </a:ext>
            </a:extLst>
          </p:cNvPr>
          <p:cNvSpPr/>
          <p:nvPr/>
        </p:nvSpPr>
        <p:spPr>
          <a:xfrm>
            <a:off x="8761638" y="766487"/>
            <a:ext cx="3293659" cy="5057409"/>
          </a:xfrm>
          <a:prstGeom prst="wedgeRoundRectCallout">
            <a:avLst>
              <a:gd name="adj1" fmla="val -67232"/>
              <a:gd name="adj2" fmla="val -206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 lot of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ieren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verbs are near cognates with English. What do you think </a:t>
            </a:r>
            <a:r>
              <a:rPr kumimoji="0" lang="en-GB" sz="2000" b="1" i="1" u="none" strike="noStrike" kern="1200" cap="none" spc="0" normalizeH="0" baseline="0" noProof="0" dirty="0" err="1">
                <a:ln>
                  <a:noFill/>
                </a:ln>
                <a:solidFill>
                  <a:srgbClr val="3D3C3C"/>
                </a:solidFill>
                <a:effectLst/>
                <a:uLnTx/>
                <a:uFillTx/>
                <a:latin typeface="Century Gothic"/>
                <a:ea typeface="+mn-ea"/>
                <a:cs typeface="+mn-cs"/>
              </a:rPr>
              <a:t>dominiert</a:t>
            </a:r>
            <a:r>
              <a:rPr kumimoji="0" lang="en-GB" sz="2000" b="1" i="1"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D3C3C"/>
                </a:solidFill>
                <a:effectLst/>
                <a:uLnTx/>
                <a:uFillTx/>
                <a:latin typeface="Century Gothic"/>
                <a:ea typeface="+mn-ea"/>
                <a:cs typeface="+mn-cs"/>
              </a:rPr>
              <a:t>kombiniert</a:t>
            </a:r>
            <a:r>
              <a:rPr kumimoji="0" lang="en-GB" sz="2000" b="1" i="1"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D3C3C"/>
                </a:solidFill>
                <a:effectLst/>
                <a:uLnTx/>
                <a:uFillTx/>
                <a:latin typeface="Century Gothic"/>
                <a:ea typeface="+mn-ea"/>
                <a:cs typeface="+mn-cs"/>
              </a:rPr>
              <a:t>definiert</a:t>
            </a:r>
            <a:r>
              <a:rPr kumimoji="0" lang="en-GB" sz="2000" b="1" i="1"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D3C3C"/>
                </a:solidFill>
                <a:effectLst/>
                <a:uLnTx/>
                <a:uFillTx/>
                <a:latin typeface="Century Gothic"/>
                <a:ea typeface="+mn-ea"/>
                <a:cs typeface="+mn-cs"/>
              </a:rPr>
              <a:t>profitiert</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1"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D3C3C"/>
                </a:solidFill>
                <a:effectLst/>
                <a:uLnTx/>
                <a:uFillTx/>
                <a:latin typeface="Century Gothic"/>
                <a:ea typeface="+mn-ea"/>
                <a:cs typeface="+mn-cs"/>
              </a:rPr>
              <a:t>isoliert</a:t>
            </a:r>
            <a:r>
              <a:rPr kumimoji="0" lang="en-GB" sz="2000" b="1" i="1"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and </a:t>
            </a:r>
            <a:r>
              <a:rPr kumimoji="0" lang="en-GB" sz="2000" b="1" i="1" u="none" strike="noStrike" kern="1200" cap="none" spc="0" normalizeH="0" baseline="0" noProof="0" dirty="0" err="1">
                <a:ln>
                  <a:noFill/>
                </a:ln>
                <a:solidFill>
                  <a:srgbClr val="3D3C3C"/>
                </a:solidFill>
                <a:effectLst/>
                <a:uLnTx/>
                <a:uFillTx/>
                <a:latin typeface="Century Gothic"/>
                <a:ea typeface="+mn-ea"/>
                <a:cs typeface="+mn-cs"/>
              </a:rPr>
              <a:t>deprimiert</a:t>
            </a:r>
            <a:r>
              <a:rPr kumimoji="0" lang="en-GB" sz="2000" b="1" i="1"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mean?</a:t>
            </a:r>
            <a:endParaRPr kumimoji="0" lang="en-GB" sz="2000" b="0" i="1"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5" name="Picture 4" descr="Map&#10;&#10;Description automatically generated">
            <a:extLst>
              <a:ext uri="{FF2B5EF4-FFF2-40B4-BE49-F238E27FC236}">
                <a16:creationId xmlns:a16="http://schemas.microsoft.com/office/drawing/2014/main" id="{2935D7EB-2456-4275-BCB7-3EAEA091D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5530" y="64698"/>
            <a:ext cx="607948" cy="945169"/>
          </a:xfrm>
          <a:prstGeom prst="rect">
            <a:avLst/>
          </a:prstGeom>
        </p:spPr>
      </p:pic>
      <p:pic>
        <p:nvPicPr>
          <p:cNvPr id="9" name="Picture 8">
            <a:extLst>
              <a:ext uri="{FF2B5EF4-FFF2-40B4-BE49-F238E27FC236}">
                <a16:creationId xmlns:a16="http://schemas.microsoft.com/office/drawing/2014/main" id="{E13653D3-0100-4668-A231-78C456A03292}"/>
              </a:ext>
            </a:extLst>
          </p:cNvPr>
          <p:cNvPicPr>
            <a:picLocks noChangeAspect="1"/>
          </p:cNvPicPr>
          <p:nvPr/>
        </p:nvPicPr>
        <p:blipFill rotWithShape="1">
          <a:blip r:embed="rId6">
            <a:clrChange>
              <a:clrFrom>
                <a:srgbClr val="FFFFFF"/>
              </a:clrFrom>
              <a:clrTo>
                <a:srgbClr val="FFFFFF">
                  <a:alpha val="0"/>
                </a:srgbClr>
              </a:clrTo>
            </a:clrChange>
          </a:blip>
          <a:srcRect r="50145"/>
          <a:stretch/>
        </p:blipFill>
        <p:spPr>
          <a:xfrm>
            <a:off x="3574853" y="31601"/>
            <a:ext cx="2368456" cy="951279"/>
          </a:xfrm>
          <a:prstGeom prst="rect">
            <a:avLst/>
          </a:prstGeom>
        </p:spPr>
      </p:pic>
      <p:pic>
        <p:nvPicPr>
          <p:cNvPr id="21" name="Picture 20">
            <a:extLst>
              <a:ext uri="{FF2B5EF4-FFF2-40B4-BE49-F238E27FC236}">
                <a16:creationId xmlns:a16="http://schemas.microsoft.com/office/drawing/2014/main" id="{8617B154-602F-4DAE-93ED-D5183FB9C3D1}"/>
              </a:ext>
            </a:extLst>
          </p:cNvPr>
          <p:cNvPicPr>
            <a:picLocks noChangeAspect="1"/>
          </p:cNvPicPr>
          <p:nvPr/>
        </p:nvPicPr>
        <p:blipFill rotWithShape="1">
          <a:blip r:embed="rId6">
            <a:clrChange>
              <a:clrFrom>
                <a:srgbClr val="FFFFFF"/>
              </a:clrFrom>
              <a:clrTo>
                <a:srgbClr val="FFFFFF">
                  <a:alpha val="0"/>
                </a:srgbClr>
              </a:clrTo>
            </a:clrChange>
          </a:blip>
          <a:srcRect l="50145"/>
          <a:stretch/>
        </p:blipFill>
        <p:spPr>
          <a:xfrm>
            <a:off x="6009095" y="-9005"/>
            <a:ext cx="2570649" cy="1032489"/>
          </a:xfrm>
          <a:prstGeom prst="rect">
            <a:avLst/>
          </a:prstGeom>
        </p:spPr>
      </p:pic>
      <p:sp>
        <p:nvSpPr>
          <p:cNvPr id="4" name="Rectangle: Rounded Corners 3">
            <a:extLst>
              <a:ext uri="{FF2B5EF4-FFF2-40B4-BE49-F238E27FC236}">
                <a16:creationId xmlns:a16="http://schemas.microsoft.com/office/drawing/2014/main" id="{00653826-4365-4F06-BA91-C53B2C72EEE4}"/>
              </a:ext>
            </a:extLst>
          </p:cNvPr>
          <p:cNvSpPr/>
          <p:nvPr/>
        </p:nvSpPr>
        <p:spPr>
          <a:xfrm>
            <a:off x="1629295" y="1275657"/>
            <a:ext cx="2391502" cy="266230"/>
          </a:xfrm>
          <a:prstGeom prst="round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Rectangle with Corners Rounded 9">
            <a:extLst>
              <a:ext uri="{FF2B5EF4-FFF2-40B4-BE49-F238E27FC236}">
                <a16:creationId xmlns:a16="http://schemas.microsoft.com/office/drawing/2014/main" id="{FDC171AD-50CC-4EA3-5896-FD84EE63CA8E}"/>
              </a:ext>
            </a:extLst>
          </p:cNvPr>
          <p:cNvSpPr/>
          <p:nvPr/>
        </p:nvSpPr>
        <p:spPr>
          <a:xfrm>
            <a:off x="8734775" y="766486"/>
            <a:ext cx="3293659" cy="5057409"/>
          </a:xfrm>
          <a:prstGeom prst="wedgeRoundRectCallout">
            <a:avLst>
              <a:gd name="adj1" fmla="val -67232"/>
              <a:gd name="adj2" fmla="val -206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And how would we say </a:t>
            </a:r>
            <a:r>
              <a:rPr kumimoji="0" lang="en-GB" sz="2000" b="1" i="1" u="none" strike="noStrike" kern="1200" cap="none" spc="0" normalizeH="0" baseline="0" noProof="0" dirty="0">
                <a:ln>
                  <a:noFill/>
                </a:ln>
                <a:solidFill>
                  <a:srgbClr val="3D3C3C"/>
                </a:solidFill>
                <a:effectLst/>
                <a:uLnTx/>
                <a:uFillTx/>
                <a:latin typeface="Century Gothic"/>
                <a:ea typeface="+mn-ea"/>
                <a:cs typeface="+mn-cs"/>
              </a:rPr>
              <a:t>F</a:t>
            </a:r>
            <a:r>
              <a:rPr kumimoji="0" lang="de-DE" sz="2000" b="1" i="1" u="none" strike="noStrike" kern="1200" cap="none" spc="0" normalizeH="0" baseline="0" noProof="0" dirty="0">
                <a:ln>
                  <a:noFill/>
                </a:ln>
                <a:solidFill>
                  <a:srgbClr val="3D3C3C"/>
                </a:solidFill>
                <a:effectLst/>
                <a:uLnTx/>
                <a:uFillTx/>
                <a:latin typeface="Century Gothic"/>
                <a:ea typeface="+mn-ea"/>
                <a:cs typeface="+mn-cs"/>
              </a:rPr>
              <a:t>ünf Jahre später verliert Johanna ihren Sohn und auch ihren Mann </a:t>
            </a:r>
            <a:r>
              <a:rPr kumimoji="0" lang="de-DE" sz="2000" b="0" i="0" u="none" strike="noStrike" kern="1200" cap="none" spc="0" normalizeH="0" baseline="0" noProof="0" dirty="0">
                <a:ln>
                  <a:noFill/>
                </a:ln>
                <a:solidFill>
                  <a:srgbClr val="3D3C3C"/>
                </a:solidFill>
                <a:effectLst/>
                <a:uLnTx/>
                <a:uFillTx/>
                <a:latin typeface="Century Gothic"/>
                <a:ea typeface="+mn-ea"/>
                <a:cs typeface="+mn-cs"/>
              </a:rPr>
              <a:t>in the perfect tense?</a:t>
            </a:r>
            <a:r>
              <a:rPr kumimoji="0" lang="de-DE" sz="2000" b="0" i="1" u="none" strike="noStrike" kern="1200" cap="none" spc="0" normalizeH="0" baseline="0" noProof="0" dirty="0">
                <a:ln>
                  <a:noFill/>
                </a:ln>
                <a:solidFill>
                  <a:srgbClr val="3D3C3C"/>
                </a:solidFill>
                <a:effectLst/>
                <a:uLnTx/>
                <a:uFillTx/>
                <a:latin typeface="Century Gothic"/>
                <a:ea typeface="+mn-ea"/>
                <a:cs typeface="+mn-cs"/>
              </a:rPr>
              <a:t> </a:t>
            </a:r>
            <a:endParaRPr kumimoji="0" lang="en-GB" sz="2000" b="0" i="1"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Speech Bubble: Rectangle with Corners Rounded 24">
            <a:extLst>
              <a:ext uri="{FF2B5EF4-FFF2-40B4-BE49-F238E27FC236}">
                <a16:creationId xmlns:a16="http://schemas.microsoft.com/office/drawing/2014/main" id="{ECB7C5D8-480A-721E-B95C-8963CE7B0043}"/>
              </a:ext>
            </a:extLst>
          </p:cNvPr>
          <p:cNvSpPr/>
          <p:nvPr/>
        </p:nvSpPr>
        <p:spPr>
          <a:xfrm>
            <a:off x="8824020" y="790963"/>
            <a:ext cx="3293659" cy="5057409"/>
          </a:xfrm>
          <a:prstGeom prst="wedgeRoundRectCallout">
            <a:avLst>
              <a:gd name="adj1" fmla="val -67232"/>
              <a:gd name="adj2" fmla="val -206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How would we say </a:t>
            </a:r>
            <a:r>
              <a:rPr kumimoji="0" lang="de-DE" sz="2000" b="1" i="1" u="none" strike="noStrike" kern="1200" cap="none" spc="0" normalizeH="0" baseline="0" noProof="0" dirty="0">
                <a:ln>
                  <a:noFill/>
                </a:ln>
                <a:solidFill>
                  <a:srgbClr val="3D3C3C"/>
                </a:solidFill>
                <a:effectLst/>
                <a:uLnTx/>
                <a:uFillTx/>
                <a:latin typeface="Century Gothic"/>
                <a:ea typeface="+mn-ea"/>
                <a:cs typeface="+mn-cs"/>
              </a:rPr>
              <a:t>Filme und Theaterstücke haben von Johanna Spyris Ideen profitiert.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3D3C3C"/>
                </a:solidFill>
                <a:effectLst/>
                <a:uLnTx/>
                <a:uFillTx/>
                <a:latin typeface="Century Gothic"/>
                <a:ea typeface="+mn-ea"/>
                <a:cs typeface="+mn-cs"/>
              </a:rPr>
              <a:t>in the present tense?</a:t>
            </a:r>
            <a:r>
              <a:rPr kumimoji="0" lang="de-DE" sz="2000" b="0" i="1" u="none" strike="noStrike" kern="1200" cap="none" spc="0" normalizeH="0" baseline="0" noProof="0" dirty="0">
                <a:ln>
                  <a:noFill/>
                </a:ln>
                <a:solidFill>
                  <a:srgbClr val="3D3C3C"/>
                </a:solidFill>
                <a:effectLst/>
                <a:uLnTx/>
                <a:uFillTx/>
                <a:latin typeface="Century Gothic"/>
                <a:ea typeface="+mn-ea"/>
                <a:cs typeface="+mn-cs"/>
              </a:rPr>
              <a:t> </a:t>
            </a:r>
            <a:endParaRPr kumimoji="0" lang="en-GB" sz="2000" b="0" i="1"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Speech Bubble: Rectangle with Corners Rounded 21">
            <a:extLst>
              <a:ext uri="{FF2B5EF4-FFF2-40B4-BE49-F238E27FC236}">
                <a16:creationId xmlns:a16="http://schemas.microsoft.com/office/drawing/2014/main" id="{11663604-D93C-4031-BD6E-92062D5DDA7A}"/>
              </a:ext>
            </a:extLst>
          </p:cNvPr>
          <p:cNvSpPr/>
          <p:nvPr/>
        </p:nvSpPr>
        <p:spPr>
          <a:xfrm>
            <a:off x="8800537" y="814440"/>
            <a:ext cx="3293659" cy="5057409"/>
          </a:xfrm>
          <a:prstGeom prst="wedgeRoundRectCallout">
            <a:avLst>
              <a:gd name="adj1" fmla="val -67232"/>
              <a:gd name="adj2" fmla="val -206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Translating this phrase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a:t>
            </a:r>
            <a:r>
              <a:rPr lang="en-GB" sz="2000" b="1" dirty="0">
                <a:solidFill>
                  <a:srgbClr val="3D3C3C"/>
                </a:solidFill>
                <a:latin typeface="Century Gothic"/>
              </a:rPr>
              <a:t>fast 150 Jahre lang</a:t>
            </a:r>
            <a:r>
              <a:rPr lang="en-GB" sz="2000" dirty="0">
                <a:solidFill>
                  <a:srgbClr val="3D3C3C"/>
                </a:solidFill>
                <a:latin typeface="Century Gothic"/>
              </a:rPr>
              <a: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word-for-word sounds odd.  What is a more natural</a:t>
            </a:r>
            <a:r>
              <a:rPr kumimoji="0" lang="en-GB" sz="2000" b="0" i="0" u="none" strike="noStrike" kern="1200" cap="none" spc="0" normalizeH="0" noProof="0" dirty="0">
                <a:ln>
                  <a:noFill/>
                </a:ln>
                <a:solidFill>
                  <a:srgbClr val="3D3C3C"/>
                </a:solidFill>
                <a:effectLst/>
                <a:uLnTx/>
                <a:uFillTx/>
                <a:latin typeface="Century Gothic"/>
                <a:ea typeface="+mn-ea"/>
                <a:cs typeface="+mn-cs"/>
              </a:rPr>
              <a:t> sounding translation?</a:t>
            </a:r>
            <a:endParaRPr kumimoji="0" lang="en-GB" sz="2000" b="0" i="1"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D9B2B42B-EFC4-4E68-A43D-52151BB9303E}"/>
              </a:ext>
            </a:extLst>
          </p:cNvPr>
          <p:cNvSpPr txBox="1"/>
          <p:nvPr/>
        </p:nvSpPr>
        <p:spPr>
          <a:xfrm>
            <a:off x="8909803" y="4544679"/>
            <a:ext cx="3211806" cy="400110"/>
          </a:xfrm>
          <a:prstGeom prst="rect">
            <a:avLst/>
          </a:prstGeom>
          <a:noFill/>
        </p:spPr>
        <p:txBody>
          <a:bodyPr wrap="square" rtlCol="0">
            <a:spAutoFit/>
          </a:bodyPr>
          <a:lstStyle/>
          <a:p>
            <a:r>
              <a:rPr lang="en-GB" sz="2000" dirty="0"/>
              <a:t> </a:t>
            </a:r>
            <a:r>
              <a:rPr lang="en-GB" sz="2000" b="1" dirty="0"/>
              <a:t>= for almost 150 years.</a:t>
            </a:r>
          </a:p>
        </p:txBody>
      </p:sp>
    </p:spTree>
    <p:extLst>
      <p:ext uri="{BB962C8B-B14F-4D97-AF65-F5344CB8AC3E}">
        <p14:creationId xmlns:p14="http://schemas.microsoft.com/office/powerpoint/2010/main" val="2206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4" grpId="0" animBg="1"/>
      <p:bldP spid="10" grpId="0" animBg="1"/>
      <p:bldP spid="25" grpId="0" animBg="1"/>
      <p:bldP spid="2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E2C4-9CA0-7565-1ADF-CD5F04EE2777}"/>
              </a:ext>
            </a:extLst>
          </p:cNvPr>
          <p:cNvSpPr>
            <a:spLocks noGrp="1"/>
          </p:cNvSpPr>
          <p:nvPr>
            <p:ph type="title"/>
          </p:nvPr>
        </p:nvSpPr>
        <p:spPr>
          <a:xfrm>
            <a:off x="0" y="213557"/>
            <a:ext cx="3547294" cy="647577"/>
          </a:xfrm>
        </p:spPr>
        <p:txBody>
          <a:bodyPr/>
          <a:lstStyle/>
          <a:p>
            <a:r>
              <a:rPr lang="en-GB" dirty="0"/>
              <a:t>Johanna Spyri</a:t>
            </a:r>
          </a:p>
        </p:txBody>
      </p:sp>
      <p:sp>
        <p:nvSpPr>
          <p:cNvPr id="3" name="Text Placeholder 2">
            <a:extLst>
              <a:ext uri="{FF2B5EF4-FFF2-40B4-BE49-F238E27FC236}">
                <a16:creationId xmlns:a16="http://schemas.microsoft.com/office/drawing/2014/main" id="{A6F6950F-F6D3-087E-8E28-7A21DA4A8B0A}"/>
              </a:ext>
            </a:extLst>
          </p:cNvPr>
          <p:cNvSpPr>
            <a:spLocks noGrp="1"/>
          </p:cNvSpPr>
          <p:nvPr>
            <p:ph type="body" sz="quarter" idx="10"/>
          </p:nvPr>
        </p:nvSpPr>
        <p:spPr/>
        <p:txBody>
          <a:bodyPr/>
          <a:lstStyle/>
          <a:p>
            <a:r>
              <a:rPr lang="en-GB" dirty="0"/>
              <a:t>Was hat Johanna Spyri </a:t>
            </a:r>
            <a:r>
              <a:rPr lang="en-GB" dirty="0" err="1"/>
              <a:t>gemacht</a:t>
            </a:r>
            <a:r>
              <a:rPr lang="en-GB" dirty="0"/>
              <a:t>? Frag </a:t>
            </a:r>
            <a:r>
              <a:rPr lang="en-GB" dirty="0" err="1"/>
              <a:t>deine</a:t>
            </a:r>
            <a:r>
              <a:rPr lang="en-GB" dirty="0"/>
              <a:t>/</a:t>
            </a:r>
            <a:r>
              <a:rPr lang="en-GB" dirty="0" err="1"/>
              <a:t>deinen</a:t>
            </a:r>
            <a:r>
              <a:rPr lang="en-GB" dirty="0"/>
              <a:t> Partner*in.</a:t>
            </a:r>
          </a:p>
          <a:p>
            <a:endParaRPr lang="en-GB" dirty="0"/>
          </a:p>
        </p:txBody>
      </p:sp>
      <p:sp>
        <p:nvSpPr>
          <p:cNvPr id="8" name="Rectangle: Rounded Corners 7">
            <a:extLst>
              <a:ext uri="{FF2B5EF4-FFF2-40B4-BE49-F238E27FC236}">
                <a16:creationId xmlns:a16="http://schemas.microsoft.com/office/drawing/2014/main" id="{21D8DCED-F0D5-523F-6C5E-1D93774B4408}"/>
              </a:ext>
            </a:extLst>
          </p:cNvPr>
          <p:cNvSpPr/>
          <p:nvPr/>
        </p:nvSpPr>
        <p:spPr>
          <a:xfrm>
            <a:off x="2136861" y="3221129"/>
            <a:ext cx="2517047" cy="1218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rPr>
              <a:t>Studied in a school?</a:t>
            </a:r>
          </a:p>
        </p:txBody>
      </p:sp>
      <p:sp>
        <p:nvSpPr>
          <p:cNvPr id="9" name="Rectangle: Rounded Corners 8">
            <a:extLst>
              <a:ext uri="{FF2B5EF4-FFF2-40B4-BE49-F238E27FC236}">
                <a16:creationId xmlns:a16="http://schemas.microsoft.com/office/drawing/2014/main" id="{48A0E41C-1189-D3B0-C326-ADF43DD58B41}"/>
              </a:ext>
            </a:extLst>
          </p:cNvPr>
          <p:cNvSpPr/>
          <p:nvPr/>
        </p:nvSpPr>
        <p:spPr>
          <a:xfrm>
            <a:off x="3547295" y="1710299"/>
            <a:ext cx="2517047" cy="1218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3D3C3C"/>
                </a:solidFill>
                <a:effectLst/>
                <a:uLnTx/>
                <a:uFillTx/>
                <a:latin typeface="Century Gothic"/>
                <a:ea typeface="Calibri" panose="020F0502020204030204" pitchFamily="34" charset="0"/>
                <a:cs typeface="Times New Roman" panose="02020603050405020304" pitchFamily="18" charset="0"/>
              </a:rPr>
              <a:t>Produced books?</a:t>
            </a:r>
          </a:p>
        </p:txBody>
      </p:sp>
      <p:sp>
        <p:nvSpPr>
          <p:cNvPr id="10" name="Rectangle: Rounded Corners 9">
            <a:extLst>
              <a:ext uri="{FF2B5EF4-FFF2-40B4-BE49-F238E27FC236}">
                <a16:creationId xmlns:a16="http://schemas.microsoft.com/office/drawing/2014/main" id="{CC9C31AE-B2D6-1238-01C9-1602848B4E88}"/>
              </a:ext>
            </a:extLst>
          </p:cNvPr>
          <p:cNvSpPr/>
          <p:nvPr/>
        </p:nvSpPr>
        <p:spPr>
          <a:xfrm>
            <a:off x="6496300" y="1710298"/>
            <a:ext cx="2517047" cy="1218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rPr>
              <a:t>Tried a life in the theatre?</a:t>
            </a:r>
          </a:p>
        </p:txBody>
      </p:sp>
      <p:sp>
        <p:nvSpPr>
          <p:cNvPr id="11" name="Rectangle: Rounded Corners 10">
            <a:extLst>
              <a:ext uri="{FF2B5EF4-FFF2-40B4-BE49-F238E27FC236}">
                <a16:creationId xmlns:a16="http://schemas.microsoft.com/office/drawing/2014/main" id="{A3E9EB91-767A-2E8B-CA25-0BB5B410E0A1}"/>
              </a:ext>
            </a:extLst>
          </p:cNvPr>
          <p:cNvSpPr/>
          <p:nvPr/>
        </p:nvSpPr>
        <p:spPr>
          <a:xfrm>
            <a:off x="533524" y="1710298"/>
            <a:ext cx="2517047" cy="1218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rPr>
              <a:t>Accepted a job in </a:t>
            </a:r>
            <a:r>
              <a:rPr kumimoji="0" lang="en-GB" sz="2400" b="0" i="0" u="none" strike="noStrike" kern="1200" cap="none" spc="0" normalizeH="0" baseline="0" noProof="0" dirty="0" err="1">
                <a:ln>
                  <a:noFill/>
                </a:ln>
                <a:solidFill>
                  <a:srgbClr val="3D3C3C"/>
                </a:solidFill>
                <a:effectLst/>
                <a:uLnTx/>
                <a:uFillTx/>
                <a:latin typeface="Century Gothic"/>
                <a:ea typeface="Calibri" panose="020F0502020204030204" pitchFamily="34" charset="0"/>
                <a:cs typeface="Times New Roman" panose="02020603050405020304" pitchFamily="18" charset="0"/>
              </a:rPr>
              <a:t>Maiendorf</a:t>
            </a:r>
            <a:r>
              <a:rPr kumimoji="0" lang="en-GB" sz="2400" b="0"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rPr>
              <a:t>?</a:t>
            </a:r>
          </a:p>
        </p:txBody>
      </p:sp>
      <p:sp>
        <p:nvSpPr>
          <p:cNvPr id="12" name="Rectangle: Rounded Corners 11">
            <a:extLst>
              <a:ext uri="{FF2B5EF4-FFF2-40B4-BE49-F238E27FC236}">
                <a16:creationId xmlns:a16="http://schemas.microsoft.com/office/drawing/2014/main" id="{F7A605F6-F35B-BA24-F9A3-C8F4152D9A6C}"/>
              </a:ext>
            </a:extLst>
          </p:cNvPr>
          <p:cNvSpPr/>
          <p:nvPr/>
        </p:nvSpPr>
        <p:spPr>
          <a:xfrm>
            <a:off x="5071297" y="3246384"/>
            <a:ext cx="2517047" cy="1218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rPr>
              <a:t>Did something happen in </a:t>
            </a:r>
            <a:r>
              <a:rPr kumimoji="0" lang="en-GB" sz="2400" b="0" i="0" u="none" strike="noStrike" kern="1200" cap="none" spc="0" normalizeH="0" baseline="0" noProof="0" dirty="0" err="1">
                <a:ln>
                  <a:noFill/>
                </a:ln>
                <a:solidFill>
                  <a:srgbClr val="3D3C3C"/>
                </a:solidFill>
                <a:effectLst/>
                <a:uLnTx/>
                <a:uFillTx/>
                <a:latin typeface="Century Gothic"/>
                <a:ea typeface="Calibri" panose="020F0502020204030204" pitchFamily="34" charset="0"/>
                <a:cs typeface="Times New Roman" panose="02020603050405020304" pitchFamily="18" charset="0"/>
              </a:rPr>
              <a:t>Maiendorf</a:t>
            </a:r>
            <a:r>
              <a:rPr kumimoji="0" lang="en-GB" sz="2400" b="0"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rPr>
              <a:t>?</a:t>
            </a:r>
            <a:endParaRPr kumimoji="0" lang="en-GB" sz="2400" b="0" i="0" u="none" strike="noStrike" kern="1200" cap="none" spc="0" normalizeH="0" baseline="0" noProof="0" dirty="0">
              <a:ln>
                <a:noFill/>
              </a:ln>
              <a:solidFill>
                <a:srgbClr val="FF0000"/>
              </a:solidFill>
              <a:effectLst/>
              <a:uLnTx/>
              <a:uFillTx/>
              <a:latin typeface="Century Gothic"/>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82CED8D1-3080-8041-44F2-41E348CBFE0E}"/>
              </a:ext>
            </a:extLst>
          </p:cNvPr>
          <p:cNvSpPr/>
          <p:nvPr/>
        </p:nvSpPr>
        <p:spPr>
          <a:xfrm>
            <a:off x="533525" y="4815601"/>
            <a:ext cx="2517047" cy="121819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rPr>
              <a:t>Concentrated every day?</a:t>
            </a:r>
          </a:p>
        </p:txBody>
      </p:sp>
      <p:sp>
        <p:nvSpPr>
          <p:cNvPr id="14" name="Rectangle: Rounded Corners 13">
            <a:extLst>
              <a:ext uri="{FF2B5EF4-FFF2-40B4-BE49-F238E27FC236}">
                <a16:creationId xmlns:a16="http://schemas.microsoft.com/office/drawing/2014/main" id="{EF620D65-9C3C-35E4-0D7A-2C2205209B43}"/>
              </a:ext>
            </a:extLst>
          </p:cNvPr>
          <p:cNvSpPr/>
          <p:nvPr/>
        </p:nvSpPr>
        <p:spPr>
          <a:xfrm>
            <a:off x="3547294" y="4815601"/>
            <a:ext cx="2517047" cy="121819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rPr>
              <a:t>Informed her family?</a:t>
            </a:r>
          </a:p>
        </p:txBody>
      </p:sp>
      <p:sp>
        <p:nvSpPr>
          <p:cNvPr id="15" name="Rectangle: Rounded Corners 14">
            <a:extLst>
              <a:ext uri="{FF2B5EF4-FFF2-40B4-BE49-F238E27FC236}">
                <a16:creationId xmlns:a16="http://schemas.microsoft.com/office/drawing/2014/main" id="{3D6D64BD-4C79-519E-0C26-877258A01907}"/>
              </a:ext>
            </a:extLst>
          </p:cNvPr>
          <p:cNvSpPr/>
          <p:nvPr/>
        </p:nvSpPr>
        <p:spPr>
          <a:xfrm>
            <a:off x="6496299" y="4799035"/>
            <a:ext cx="2517047" cy="121819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rPr>
              <a:t>Reacted  well (to her situation)?</a:t>
            </a:r>
          </a:p>
        </p:txBody>
      </p:sp>
      <p:sp>
        <p:nvSpPr>
          <p:cNvPr id="18" name="Speech Bubble: Rectangle with Corners Rounded 17">
            <a:extLst>
              <a:ext uri="{FF2B5EF4-FFF2-40B4-BE49-F238E27FC236}">
                <a16:creationId xmlns:a16="http://schemas.microsoft.com/office/drawing/2014/main" id="{D41C9CD5-599A-CF19-47C9-5D76F8D65105}"/>
              </a:ext>
            </a:extLst>
          </p:cNvPr>
          <p:cNvSpPr/>
          <p:nvPr/>
        </p:nvSpPr>
        <p:spPr>
          <a:xfrm>
            <a:off x="9326207" y="3221129"/>
            <a:ext cx="2713393" cy="2383768"/>
          </a:xfrm>
          <a:prstGeom prst="wedgeRoundRectCallout">
            <a:avLst>
              <a:gd name="adj1" fmla="val -71071"/>
              <a:gd name="adj2" fmla="val 44218"/>
              <a:gd name="adj3" fmla="val 16667"/>
            </a:avLst>
          </a:prstGeom>
          <a:solidFill>
            <a:srgbClr val="FF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a:ea typeface="+mn-ea"/>
                <a:cs typeface="+mn-cs"/>
              </a:rPr>
              <a:t>Remember, if </a:t>
            </a:r>
            <a:r>
              <a:rPr kumimoji="0" lang="en-GB" sz="2400" b="0" i="0" u="none" strike="noStrike" kern="1200" cap="none" spc="0" normalizeH="0" baseline="0" noProof="0" dirty="0" err="1">
                <a:ln>
                  <a:noFill/>
                </a:ln>
                <a:solidFill>
                  <a:schemeClr val="bg1"/>
                </a:solidFill>
                <a:effectLst/>
                <a:uLnTx/>
                <a:uFillTx/>
                <a:latin typeface="Century Gothic"/>
                <a:ea typeface="+mn-ea"/>
                <a:cs typeface="+mn-cs"/>
              </a:rPr>
              <a:t>konzentrieren</a:t>
            </a:r>
            <a:r>
              <a:rPr kumimoji="0" lang="en-GB" sz="2400" b="0" i="0" u="none" strike="noStrike" kern="1200" cap="none" spc="0" normalizeH="0" baseline="0" noProof="0" dirty="0">
                <a:ln>
                  <a:noFill/>
                </a:ln>
                <a:solidFill>
                  <a:schemeClr val="bg1"/>
                </a:solidFill>
                <a:effectLst/>
                <a:uLnTx/>
                <a:uFillTx/>
                <a:latin typeface="Century Gothic"/>
                <a:ea typeface="+mn-ea"/>
                <a:cs typeface="+mn-cs"/>
              </a:rPr>
              <a:t> and </a:t>
            </a:r>
            <a:r>
              <a:rPr kumimoji="0" lang="en-GB" sz="2400" b="0" i="0" u="none" strike="noStrike" kern="1200" cap="none" spc="0" normalizeH="0" baseline="0" noProof="0" dirty="0" err="1">
                <a:ln>
                  <a:noFill/>
                </a:ln>
                <a:solidFill>
                  <a:schemeClr val="bg1"/>
                </a:solidFill>
                <a:effectLst/>
                <a:uLnTx/>
                <a:uFillTx/>
                <a:latin typeface="Century Gothic"/>
                <a:ea typeface="+mn-ea"/>
                <a:cs typeface="+mn-cs"/>
              </a:rPr>
              <a:t>reagieren</a:t>
            </a:r>
            <a:r>
              <a:rPr kumimoji="0" lang="en-GB" sz="2400" b="0" i="0" u="none" strike="noStrike" kern="1200" cap="none" spc="0" normalizeH="0" baseline="0" noProof="0" dirty="0">
                <a:ln>
                  <a:noFill/>
                </a:ln>
                <a:solidFill>
                  <a:schemeClr val="bg1"/>
                </a:solidFill>
                <a:effectLst/>
                <a:uLnTx/>
                <a:uFillTx/>
                <a:latin typeface="Century Gothic"/>
                <a:ea typeface="+mn-ea"/>
                <a:cs typeface="+mn-cs"/>
              </a:rPr>
              <a:t> refer to a noun, we need to use </a:t>
            </a:r>
            <a:r>
              <a:rPr kumimoji="0" lang="en-GB" sz="2400" b="0" i="1" u="none" strike="noStrike" kern="1200" cap="none" spc="0" normalizeH="0" baseline="0" noProof="0" dirty="0">
                <a:ln>
                  <a:noFill/>
                </a:ln>
                <a:solidFill>
                  <a:schemeClr val="bg1"/>
                </a:solidFill>
                <a:effectLst/>
                <a:uLnTx/>
                <a:uFillTx/>
                <a:latin typeface="Century Gothic"/>
                <a:ea typeface="+mn-ea"/>
                <a:cs typeface="+mn-cs"/>
              </a:rPr>
              <a:t>auf</a:t>
            </a:r>
            <a:r>
              <a:rPr kumimoji="0" lang="en-GB" sz="2400" b="0" i="0" u="none" strike="noStrike" kern="1200" cap="none" spc="0" normalizeH="0" baseline="0" noProof="0" dirty="0">
                <a:ln>
                  <a:noFill/>
                </a:ln>
                <a:solidFill>
                  <a:schemeClr val="bg1"/>
                </a:solidFill>
                <a:effectLst/>
                <a:uLnTx/>
                <a:uFillTx/>
                <a:latin typeface="Century Gothic"/>
                <a:ea typeface="+mn-ea"/>
                <a:cs typeface="+mn-cs"/>
              </a:rPr>
              <a:t>.</a:t>
            </a:r>
          </a:p>
        </p:txBody>
      </p:sp>
      <p:sp>
        <p:nvSpPr>
          <p:cNvPr id="19" name="Rectangle: Rounded Corners 18">
            <a:extLst>
              <a:ext uri="{FF2B5EF4-FFF2-40B4-BE49-F238E27FC236}">
                <a16:creationId xmlns:a16="http://schemas.microsoft.com/office/drawing/2014/main" id="{1331B43B-6CC4-CBAF-AA14-BA66DA25C5C6}"/>
              </a:ext>
            </a:extLst>
          </p:cNvPr>
          <p:cNvSpPr/>
          <p:nvPr/>
        </p:nvSpPr>
        <p:spPr>
          <a:xfrm>
            <a:off x="10622071" y="213557"/>
            <a:ext cx="1265129"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33125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8042-3BD8-300E-8443-ED152B5B6358}"/>
              </a:ext>
            </a:extLst>
          </p:cNvPr>
          <p:cNvSpPr>
            <a:spLocks noGrp="1"/>
          </p:cNvSpPr>
          <p:nvPr>
            <p:ph type="title"/>
          </p:nvPr>
        </p:nvSpPr>
        <p:spPr>
          <a:xfrm>
            <a:off x="0" y="213557"/>
            <a:ext cx="3443844" cy="647577"/>
          </a:xfrm>
        </p:spPr>
        <p:txBody>
          <a:bodyPr>
            <a:normAutofit/>
          </a:bodyPr>
          <a:lstStyle/>
          <a:p>
            <a:r>
              <a:rPr lang="en-GB" dirty="0"/>
              <a:t>Schon </a:t>
            </a:r>
            <a:r>
              <a:rPr lang="en-GB" dirty="0" err="1"/>
              <a:t>einmal</a:t>
            </a:r>
            <a:endParaRPr lang="en-GB" dirty="0"/>
          </a:p>
        </p:txBody>
      </p:sp>
      <p:sp>
        <p:nvSpPr>
          <p:cNvPr id="3" name="Text Placeholder 2">
            <a:extLst>
              <a:ext uri="{FF2B5EF4-FFF2-40B4-BE49-F238E27FC236}">
                <a16:creationId xmlns:a16="http://schemas.microsoft.com/office/drawing/2014/main" id="{7FA6CEAF-FF6D-4398-9D72-AF98ECD60F75}"/>
              </a:ext>
            </a:extLst>
          </p:cNvPr>
          <p:cNvSpPr>
            <a:spLocks noGrp="1"/>
          </p:cNvSpPr>
          <p:nvPr>
            <p:ph type="body" sz="quarter" idx="10"/>
          </p:nvPr>
        </p:nvSpPr>
        <p:spPr>
          <a:xfrm>
            <a:off x="373063" y="1065213"/>
            <a:ext cx="11514137" cy="1970947"/>
          </a:xfrm>
        </p:spPr>
        <p:txBody>
          <a:bodyPr/>
          <a:lstStyle/>
          <a:p>
            <a:r>
              <a:rPr lang="en-GB" dirty="0"/>
              <a:t>We use adverbs like </a:t>
            </a:r>
            <a:r>
              <a:rPr lang="en-GB" b="1" i="1" dirty="0" err="1"/>
              <a:t>nie</a:t>
            </a:r>
            <a:r>
              <a:rPr lang="en-GB" i="1" dirty="0"/>
              <a:t>, </a:t>
            </a:r>
            <a:r>
              <a:rPr lang="en-GB" b="1" i="1" dirty="0" err="1"/>
              <a:t>schon</a:t>
            </a:r>
            <a:r>
              <a:rPr lang="en-GB" dirty="0"/>
              <a:t>, and </a:t>
            </a:r>
            <a:r>
              <a:rPr lang="en-GB" b="1" i="1" dirty="0" err="1"/>
              <a:t>noch</a:t>
            </a:r>
            <a:r>
              <a:rPr lang="en-GB" b="1" i="1" dirty="0"/>
              <a:t> </a:t>
            </a:r>
            <a:r>
              <a:rPr lang="en-GB" b="1" i="1" dirty="0" err="1"/>
              <a:t>nicht</a:t>
            </a:r>
            <a:r>
              <a:rPr lang="en-GB" b="1" i="1" dirty="0"/>
              <a:t> </a:t>
            </a:r>
            <a:r>
              <a:rPr lang="en-GB" dirty="0"/>
              <a:t>with the perfect tense to provide more information.  </a:t>
            </a:r>
          </a:p>
          <a:p>
            <a:r>
              <a:rPr lang="en-GB" dirty="0"/>
              <a:t>We can do the same with </a:t>
            </a:r>
            <a:r>
              <a:rPr lang="en-GB" b="1" i="1" dirty="0" err="1"/>
              <a:t>schon</a:t>
            </a:r>
            <a:r>
              <a:rPr lang="en-GB" b="1" i="1" dirty="0"/>
              <a:t> </a:t>
            </a:r>
            <a:r>
              <a:rPr lang="en-GB" b="1" i="1" dirty="0" err="1"/>
              <a:t>einmal</a:t>
            </a:r>
            <a:r>
              <a:rPr lang="en-GB" i="1" dirty="0"/>
              <a:t>, which means </a:t>
            </a:r>
            <a:r>
              <a:rPr lang="en-GB" i="1" u="sng" dirty="0"/>
              <a:t>ever</a:t>
            </a:r>
            <a:r>
              <a:rPr lang="en-GB" i="1" dirty="0"/>
              <a:t>, </a:t>
            </a:r>
            <a:r>
              <a:rPr lang="en-GB" i="1" u="sng" dirty="0"/>
              <a:t>already</a:t>
            </a:r>
            <a:r>
              <a:rPr lang="en-GB" i="1" dirty="0"/>
              <a:t> or (</a:t>
            </a:r>
            <a:r>
              <a:rPr lang="en-GB" i="1" u="sng" dirty="0"/>
              <a:t>once) before</a:t>
            </a:r>
            <a:r>
              <a:rPr lang="en-GB" i="1" dirty="0"/>
              <a:t>. </a:t>
            </a:r>
            <a:r>
              <a:rPr lang="en-GB" dirty="0"/>
              <a:t>Translate </a:t>
            </a:r>
            <a:r>
              <a:rPr lang="en-GB" b="1" i="1" dirty="0" err="1"/>
              <a:t>schon</a:t>
            </a:r>
            <a:r>
              <a:rPr lang="en-GB" b="1" i="1" dirty="0"/>
              <a:t> </a:t>
            </a:r>
            <a:r>
              <a:rPr lang="en-GB" b="1" i="1" dirty="0" err="1"/>
              <a:t>einmal</a:t>
            </a:r>
            <a:r>
              <a:rPr lang="en-GB" b="1" dirty="0"/>
              <a:t> </a:t>
            </a:r>
            <a:r>
              <a:rPr lang="en-GB" dirty="0"/>
              <a:t>in the examples below:</a:t>
            </a:r>
          </a:p>
        </p:txBody>
      </p:sp>
      <p:sp>
        <p:nvSpPr>
          <p:cNvPr id="7" name="Rectangle: Rounded Corners 6">
            <a:extLst>
              <a:ext uri="{FF2B5EF4-FFF2-40B4-BE49-F238E27FC236}">
                <a16:creationId xmlns:a16="http://schemas.microsoft.com/office/drawing/2014/main" id="{16E52871-742D-889D-6A75-C095D5FC27E5}"/>
              </a:ext>
            </a:extLst>
          </p:cNvPr>
          <p:cNvSpPr/>
          <p:nvPr/>
        </p:nvSpPr>
        <p:spPr>
          <a:xfrm>
            <a:off x="373063" y="2823820"/>
            <a:ext cx="11347882" cy="4654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entury Gothic"/>
                <a:ea typeface="+mn-ea"/>
                <a:cs typeface="+mn-cs"/>
              </a:rPr>
              <a:t>Johanna hat </a:t>
            </a:r>
            <a:r>
              <a:rPr kumimoji="0" lang="en-GB" sz="2400" b="0" i="0" u="none" strike="noStrike" kern="1200" cap="none" spc="0" normalizeH="0" baseline="0" noProof="0" dirty="0" err="1">
                <a:ln>
                  <a:noFill/>
                </a:ln>
                <a:solidFill>
                  <a:srgbClr val="000000"/>
                </a:solidFill>
                <a:effectLst/>
                <a:uLnTx/>
                <a:uFillTx/>
                <a:latin typeface="Century Gothic"/>
                <a:ea typeface="+mn-ea"/>
                <a:cs typeface="+mn-cs"/>
              </a:rPr>
              <a:t>ihren</a:t>
            </a:r>
            <a:r>
              <a:rPr kumimoji="0" lang="en-GB" sz="2400" b="0" i="0" u="none" strike="noStrike" kern="1200" cap="none" spc="0" normalizeH="0" baseline="0" noProof="0" dirty="0">
                <a:ln>
                  <a:noFill/>
                </a:ln>
                <a:solidFill>
                  <a:srgbClr val="000000"/>
                </a:solidFill>
                <a:effectLst/>
                <a:uLnTx/>
                <a:uFillTx/>
                <a:latin typeface="Century Gothic"/>
                <a:ea typeface="+mn-ea"/>
                <a:cs typeface="+mn-cs"/>
              </a:rPr>
              <a:t> Mann, Bernhard, </a:t>
            </a:r>
            <a:r>
              <a:rPr kumimoji="0" lang="en-GB" sz="2400" b="1" i="0" u="none" strike="noStrike" kern="1200" cap="none" spc="0" normalizeH="0" baseline="0" noProof="0" dirty="0" err="1">
                <a:ln>
                  <a:noFill/>
                </a:ln>
                <a:solidFill>
                  <a:srgbClr val="000000"/>
                </a:solidFill>
                <a:effectLst/>
                <a:uLnTx/>
                <a:uFillTx/>
                <a:latin typeface="Century Gothic"/>
                <a:ea typeface="+mn-ea"/>
                <a:cs typeface="+mn-cs"/>
              </a:rPr>
              <a:t>schon</a:t>
            </a:r>
            <a:r>
              <a:rPr kumimoji="0" lang="en-GB" sz="2400" b="1" i="0" u="none" strike="noStrike" kern="1200" cap="none" spc="0" normalizeH="0" baseline="0" noProof="0" dirty="0">
                <a:ln>
                  <a:noFill/>
                </a:ln>
                <a:solidFill>
                  <a:srgbClr val="00000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0000"/>
                </a:solidFill>
                <a:effectLst/>
                <a:uLnTx/>
                <a:uFillTx/>
                <a:latin typeface="Century Gothic"/>
                <a:ea typeface="+mn-ea"/>
                <a:cs typeface="+mn-cs"/>
              </a:rPr>
              <a:t>einmal</a:t>
            </a:r>
            <a:r>
              <a:rPr kumimoji="0" lang="en-GB" sz="2400" b="1" i="0" u="none" strike="noStrike" kern="1200" cap="none" spc="0" normalizeH="0" baseline="0" noProof="0" dirty="0">
                <a:ln>
                  <a:noFill/>
                </a:ln>
                <a:solidFill>
                  <a:srgbClr val="00000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0000"/>
                </a:solidFill>
                <a:effectLst/>
                <a:uLnTx/>
                <a:uFillTx/>
                <a:latin typeface="Century Gothic"/>
                <a:ea typeface="+mn-ea"/>
                <a:cs typeface="+mn-cs"/>
              </a:rPr>
              <a:t>als</a:t>
            </a:r>
            <a:r>
              <a:rPr kumimoji="0" lang="en-GB" sz="2400" b="0" i="0" u="none" strike="noStrike" kern="1200" cap="none" spc="0" normalizeH="0" baseline="0" noProof="0" dirty="0">
                <a:ln>
                  <a:noFill/>
                </a:ln>
                <a:solidFill>
                  <a:srgbClr val="000000"/>
                </a:solidFill>
                <a:effectLst/>
                <a:uLnTx/>
                <a:uFillTx/>
                <a:latin typeface="Century Gothic"/>
                <a:ea typeface="+mn-ea"/>
                <a:cs typeface="+mn-cs"/>
              </a:rPr>
              <a:t> Kind </a:t>
            </a:r>
            <a:r>
              <a:rPr kumimoji="0" lang="en-GB" sz="2400" b="0" i="0" u="none" strike="noStrike" kern="1200" cap="none" spc="0" normalizeH="0" baseline="0" noProof="0" dirty="0" err="1">
                <a:ln>
                  <a:noFill/>
                </a:ln>
                <a:solidFill>
                  <a:srgbClr val="000000"/>
                </a:solidFill>
                <a:effectLst/>
                <a:uLnTx/>
                <a:uFillTx/>
                <a:latin typeface="Century Gothic"/>
                <a:ea typeface="+mn-ea"/>
                <a:cs typeface="+mn-cs"/>
              </a:rPr>
              <a:t>getroffen</a:t>
            </a:r>
            <a:r>
              <a:rPr kumimoji="0" lang="en-GB" sz="2400" b="0" i="0" u="none" strike="noStrike" kern="1200" cap="none" spc="0" normalizeH="0" baseline="0" noProof="0" dirty="0">
                <a:ln>
                  <a:noFill/>
                </a:ln>
                <a:solidFill>
                  <a:srgbClr val="000000"/>
                </a:solidFill>
                <a:effectLst/>
                <a:uLnTx/>
                <a:uFillTx/>
                <a:latin typeface="Century Gothic"/>
                <a:ea typeface="+mn-ea"/>
                <a:cs typeface="+mn-cs"/>
              </a:rPr>
              <a:t>.</a:t>
            </a:r>
          </a:p>
        </p:txBody>
      </p:sp>
      <p:sp>
        <p:nvSpPr>
          <p:cNvPr id="8" name="Rectangle: Rounded Corners 7">
            <a:extLst>
              <a:ext uri="{FF2B5EF4-FFF2-40B4-BE49-F238E27FC236}">
                <a16:creationId xmlns:a16="http://schemas.microsoft.com/office/drawing/2014/main" id="{58EE470E-9FE5-39E2-591B-3D4234955F75}"/>
              </a:ext>
            </a:extLst>
          </p:cNvPr>
          <p:cNvSpPr/>
          <p:nvPr/>
        </p:nvSpPr>
        <p:spPr>
          <a:xfrm>
            <a:off x="373063" y="3958642"/>
            <a:ext cx="11347882" cy="4654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entury Gothic"/>
                <a:ea typeface="+mn-ea"/>
                <a:cs typeface="+mn-cs"/>
              </a:rPr>
              <a:t>War Johanna schon einmal in Dörfli, wo Heidis Heimat war?</a:t>
            </a:r>
          </a:p>
        </p:txBody>
      </p:sp>
      <p:sp>
        <p:nvSpPr>
          <p:cNvPr id="9" name="Rectangle: Rounded Corners 8">
            <a:extLst>
              <a:ext uri="{FF2B5EF4-FFF2-40B4-BE49-F238E27FC236}">
                <a16:creationId xmlns:a16="http://schemas.microsoft.com/office/drawing/2014/main" id="{C96C1C49-E8A8-79AA-C462-DB3773BB79A5}"/>
              </a:ext>
            </a:extLst>
          </p:cNvPr>
          <p:cNvSpPr/>
          <p:nvPr/>
        </p:nvSpPr>
        <p:spPr>
          <a:xfrm>
            <a:off x="373063" y="5084968"/>
            <a:ext cx="11347882" cy="4654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entury Gothic"/>
                <a:ea typeface="+mn-ea"/>
                <a:cs typeface="+mn-cs"/>
              </a:rPr>
              <a:t>Viele</a:t>
            </a:r>
            <a:r>
              <a:rPr kumimoji="0" lang="de-DE" sz="2400" b="0" i="0" u="none" strike="noStrike" kern="1200" cap="none" spc="0" normalizeH="0" noProof="0" dirty="0">
                <a:ln>
                  <a:noFill/>
                </a:ln>
                <a:solidFill>
                  <a:srgbClr val="000000"/>
                </a:solidFill>
                <a:effectLst/>
                <a:uLnTx/>
                <a:uFillTx/>
                <a:latin typeface="Century Gothic"/>
                <a:ea typeface="+mn-ea"/>
                <a:cs typeface="+mn-cs"/>
              </a:rPr>
              <a:t> Millionen Kinder haben </a:t>
            </a:r>
            <a:r>
              <a:rPr kumimoji="0" lang="de-DE" sz="2400" b="1" i="0" u="none" strike="noStrike" kern="1200" cap="none" spc="0" normalizeH="0" noProof="0" dirty="0">
                <a:ln>
                  <a:noFill/>
                </a:ln>
                <a:solidFill>
                  <a:srgbClr val="000000"/>
                </a:solidFill>
                <a:effectLst/>
                <a:uLnTx/>
                <a:uFillTx/>
                <a:latin typeface="Century Gothic"/>
                <a:ea typeface="+mn-ea"/>
                <a:cs typeface="+mn-cs"/>
              </a:rPr>
              <a:t>schon einmal </a:t>
            </a:r>
            <a:r>
              <a:rPr kumimoji="0" lang="de-DE" sz="2400" b="0" i="0" u="none" strike="noStrike" kern="1200" cap="none" spc="0" normalizeH="0" noProof="0" dirty="0">
                <a:ln>
                  <a:noFill/>
                </a:ln>
                <a:solidFill>
                  <a:srgbClr val="000000"/>
                </a:solidFill>
                <a:effectLst/>
                <a:uLnTx/>
                <a:uFillTx/>
                <a:latin typeface="Century Gothic"/>
                <a:ea typeface="+mn-ea"/>
                <a:cs typeface="+mn-cs"/>
              </a:rPr>
              <a:t>eine Heidi-Geschichte gelesen.</a:t>
            </a:r>
            <a:endParaRPr kumimoji="0" lang="de-DE" sz="2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EA148BCD-0C47-389C-5153-B40538319090}"/>
              </a:ext>
            </a:extLst>
          </p:cNvPr>
          <p:cNvSpPr txBox="1"/>
          <p:nvPr/>
        </p:nvSpPr>
        <p:spPr>
          <a:xfrm>
            <a:off x="373063" y="3345333"/>
            <a:ext cx="10765992"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222222"/>
                </a:solidFill>
                <a:effectLst/>
                <a:uLnTx/>
                <a:uFillTx/>
                <a:latin typeface="Century Gothic"/>
                <a:ea typeface="+mn-ea"/>
                <a:cs typeface="+mn-cs"/>
              </a:rPr>
              <a:t>Johanna met her husband Bernhard</a:t>
            </a:r>
            <a:r>
              <a:rPr lang="en-GB" sz="2400" i="1" dirty="0">
                <a:solidFill>
                  <a:srgbClr val="222222"/>
                </a:solidFill>
                <a:latin typeface="Century Gothic"/>
              </a:rPr>
              <a:t>, </a:t>
            </a:r>
            <a:r>
              <a:rPr lang="en-GB" sz="2400" b="1" i="1" dirty="0">
                <a:solidFill>
                  <a:srgbClr val="222222"/>
                </a:solidFill>
                <a:latin typeface="Century Gothic"/>
              </a:rPr>
              <a:t>(once) before</a:t>
            </a:r>
            <a:r>
              <a:rPr lang="en-GB" sz="2400" i="1" dirty="0">
                <a:solidFill>
                  <a:srgbClr val="222222"/>
                </a:solidFill>
                <a:latin typeface="Century Gothic"/>
              </a:rPr>
              <a:t>, as a child.</a:t>
            </a:r>
            <a:endParaRPr kumimoji="0" lang="en-GB" sz="2400" b="0" i="1" u="none" strike="noStrike" kern="1200" cap="none" spc="0" normalizeH="0" baseline="0" noProof="0" dirty="0">
              <a:ln>
                <a:noFill/>
              </a:ln>
              <a:solidFill>
                <a:srgbClr val="00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46F702FB-E479-5AFD-D3EE-0F3DB57CBC36}"/>
              </a:ext>
            </a:extLst>
          </p:cNvPr>
          <p:cNvSpPr txBox="1"/>
          <p:nvPr/>
        </p:nvSpPr>
        <p:spPr>
          <a:xfrm>
            <a:off x="373063" y="4430242"/>
            <a:ext cx="10765992"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222222"/>
                </a:solidFill>
                <a:effectLst/>
                <a:uLnTx/>
                <a:uFillTx/>
                <a:latin typeface="Century Gothic"/>
                <a:ea typeface="+mn-ea"/>
                <a:cs typeface="+mn-cs"/>
              </a:rPr>
              <a:t>Was Johanna </a:t>
            </a:r>
            <a:r>
              <a:rPr kumimoji="0" lang="en-GB" sz="2400" b="1" i="1" u="none" strike="noStrike" kern="1200" cap="none" spc="0" normalizeH="0" baseline="0" noProof="0" dirty="0">
                <a:ln>
                  <a:noFill/>
                </a:ln>
                <a:solidFill>
                  <a:srgbClr val="222222"/>
                </a:solidFill>
                <a:effectLst/>
                <a:uLnTx/>
                <a:uFillTx/>
                <a:latin typeface="Century Gothic"/>
                <a:ea typeface="+mn-ea"/>
                <a:cs typeface="+mn-cs"/>
              </a:rPr>
              <a:t>ever</a:t>
            </a:r>
            <a:r>
              <a:rPr kumimoji="0" lang="en-GB" sz="2400" b="0" i="1" u="none" strike="noStrike" kern="1200" cap="none" spc="0" normalizeH="0" baseline="0" noProof="0" dirty="0">
                <a:ln>
                  <a:noFill/>
                </a:ln>
                <a:solidFill>
                  <a:srgbClr val="222222"/>
                </a:solidFill>
                <a:effectLst/>
                <a:uLnTx/>
                <a:uFillTx/>
                <a:latin typeface="Century Gothic"/>
                <a:ea typeface="+mn-ea"/>
                <a:cs typeface="+mn-cs"/>
              </a:rPr>
              <a:t> in </a:t>
            </a:r>
            <a:r>
              <a:rPr kumimoji="0" lang="en-GB" sz="2400" b="0" i="1" u="none" strike="noStrike" kern="1200" cap="none" spc="0" normalizeH="0" baseline="0" noProof="0" dirty="0" err="1">
                <a:ln>
                  <a:noFill/>
                </a:ln>
                <a:solidFill>
                  <a:srgbClr val="222222"/>
                </a:solidFill>
                <a:effectLst/>
                <a:uLnTx/>
                <a:uFillTx/>
                <a:latin typeface="Century Gothic"/>
                <a:ea typeface="+mn-ea"/>
                <a:cs typeface="+mn-cs"/>
              </a:rPr>
              <a:t>Dörfli</a:t>
            </a:r>
            <a:r>
              <a:rPr kumimoji="0" lang="en-GB" sz="2400" b="0" i="1" u="none" strike="noStrike" kern="1200" cap="none" spc="0" normalizeH="0" baseline="0" noProof="0" dirty="0">
                <a:ln>
                  <a:noFill/>
                </a:ln>
                <a:solidFill>
                  <a:srgbClr val="222222"/>
                </a:solidFill>
                <a:effectLst/>
                <a:uLnTx/>
                <a:uFillTx/>
                <a:latin typeface="Century Gothic"/>
                <a:ea typeface="+mn-ea"/>
                <a:cs typeface="+mn-cs"/>
              </a:rPr>
              <a:t>, where Heidi’s home was?</a:t>
            </a:r>
          </a:p>
        </p:txBody>
      </p:sp>
      <p:sp>
        <p:nvSpPr>
          <p:cNvPr id="13" name="TextBox 12">
            <a:extLst>
              <a:ext uri="{FF2B5EF4-FFF2-40B4-BE49-F238E27FC236}">
                <a16:creationId xmlns:a16="http://schemas.microsoft.com/office/drawing/2014/main" id="{51CC31CC-5BAA-3006-36FF-B819DE50D8B5}"/>
              </a:ext>
            </a:extLst>
          </p:cNvPr>
          <p:cNvSpPr txBox="1"/>
          <p:nvPr/>
        </p:nvSpPr>
        <p:spPr>
          <a:xfrm>
            <a:off x="373063" y="5618098"/>
            <a:ext cx="10765992"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222222"/>
                </a:solidFill>
                <a:effectLst/>
                <a:uLnTx/>
                <a:uFillTx/>
                <a:latin typeface="Century Gothic"/>
                <a:ea typeface="+mn-ea"/>
                <a:cs typeface="+mn-cs"/>
              </a:rPr>
              <a:t>Many millions of children have </a:t>
            </a:r>
            <a:r>
              <a:rPr kumimoji="0" lang="en-GB" sz="2400" b="1" i="1" u="none" strike="noStrike" kern="1200" cap="none" spc="0" normalizeH="0" baseline="0" noProof="0" dirty="0">
                <a:ln>
                  <a:noFill/>
                </a:ln>
                <a:solidFill>
                  <a:srgbClr val="222222"/>
                </a:solidFill>
                <a:effectLst/>
                <a:uLnTx/>
                <a:uFillTx/>
                <a:latin typeface="Century Gothic"/>
                <a:ea typeface="+mn-ea"/>
                <a:cs typeface="+mn-cs"/>
              </a:rPr>
              <a:t>already </a:t>
            </a:r>
            <a:r>
              <a:rPr kumimoji="0" lang="en-GB" sz="2400" b="0" i="1" u="none" strike="noStrike" kern="1200" cap="none" spc="0" normalizeH="0" baseline="0" noProof="0" dirty="0">
                <a:ln>
                  <a:noFill/>
                </a:ln>
                <a:solidFill>
                  <a:srgbClr val="222222"/>
                </a:solidFill>
                <a:effectLst/>
                <a:uLnTx/>
                <a:uFillTx/>
                <a:latin typeface="Century Gothic"/>
                <a:ea typeface="+mn-ea"/>
                <a:cs typeface="+mn-cs"/>
              </a:rPr>
              <a:t>read a/</a:t>
            </a:r>
            <a:r>
              <a:rPr kumimoji="0" lang="en-GB" sz="2400" b="1" i="1" u="none" strike="noStrike" kern="1200" cap="none" spc="0" normalizeH="0" baseline="0" noProof="0" dirty="0">
                <a:ln>
                  <a:noFill/>
                </a:ln>
                <a:solidFill>
                  <a:srgbClr val="222222"/>
                </a:solidFill>
                <a:effectLst/>
                <a:uLnTx/>
                <a:uFillTx/>
                <a:latin typeface="Century Gothic"/>
                <a:ea typeface="+mn-ea"/>
                <a:cs typeface="+mn-cs"/>
              </a:rPr>
              <a:t>at</a:t>
            </a:r>
            <a:r>
              <a:rPr kumimoji="0" lang="en-GB" sz="2400" b="1" i="1" u="none" strike="noStrike" kern="1200" cap="none" spc="0" normalizeH="0" noProof="0" dirty="0">
                <a:ln>
                  <a:noFill/>
                </a:ln>
                <a:solidFill>
                  <a:srgbClr val="222222"/>
                </a:solidFill>
                <a:effectLst/>
                <a:uLnTx/>
                <a:uFillTx/>
                <a:latin typeface="Century Gothic"/>
                <a:ea typeface="+mn-ea"/>
                <a:cs typeface="+mn-cs"/>
              </a:rPr>
              <a:t> least one</a:t>
            </a:r>
            <a:r>
              <a:rPr kumimoji="0" lang="en-GB" sz="2400" b="1" i="1" u="none" strike="noStrike" kern="1200" cap="none" spc="0" normalizeH="0" baseline="0" noProof="0" dirty="0">
                <a:ln>
                  <a:noFill/>
                </a:ln>
                <a:solidFill>
                  <a:srgbClr val="222222"/>
                </a:solidFill>
                <a:effectLst/>
                <a:uLnTx/>
                <a:uFillTx/>
                <a:latin typeface="Century Gothic"/>
                <a:ea typeface="+mn-ea"/>
                <a:cs typeface="+mn-cs"/>
              </a:rPr>
              <a:t> </a:t>
            </a:r>
            <a:r>
              <a:rPr kumimoji="0" lang="en-GB" sz="2400" b="0" i="1" u="none" strike="noStrike" kern="1200" cap="none" spc="0" normalizeH="0" baseline="0" noProof="0" dirty="0">
                <a:ln>
                  <a:noFill/>
                </a:ln>
                <a:solidFill>
                  <a:srgbClr val="222222"/>
                </a:solidFill>
                <a:effectLst/>
                <a:uLnTx/>
                <a:uFillTx/>
                <a:latin typeface="Century Gothic"/>
                <a:ea typeface="+mn-ea"/>
                <a:cs typeface="+mn-cs"/>
              </a:rPr>
              <a:t>Heidi story.</a:t>
            </a:r>
          </a:p>
        </p:txBody>
      </p:sp>
      <p:sp>
        <p:nvSpPr>
          <p:cNvPr id="14" name="Rectangle: Rounded Corners 13">
            <a:extLst>
              <a:ext uri="{FF2B5EF4-FFF2-40B4-BE49-F238E27FC236}">
                <a16:creationId xmlns:a16="http://schemas.microsoft.com/office/drawing/2014/main" id="{6D565D1B-C484-E857-396D-B5025056BA2C}"/>
              </a:ext>
            </a:extLst>
          </p:cNvPr>
          <p:cNvSpPr/>
          <p:nvPr/>
        </p:nvSpPr>
        <p:spPr>
          <a:xfrm>
            <a:off x="10396847" y="213557"/>
            <a:ext cx="1484416" cy="3320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Tree>
    <p:extLst>
      <p:ext uri="{BB962C8B-B14F-4D97-AF65-F5344CB8AC3E}">
        <p14:creationId xmlns:p14="http://schemas.microsoft.com/office/powerpoint/2010/main" val="2369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8319-E64D-4BDE-C8A2-E7DDD059CCB0}"/>
              </a:ext>
            </a:extLst>
          </p:cNvPr>
          <p:cNvSpPr>
            <a:spLocks noGrp="1"/>
          </p:cNvSpPr>
          <p:nvPr>
            <p:ph type="title"/>
          </p:nvPr>
        </p:nvSpPr>
        <p:spPr>
          <a:xfrm>
            <a:off x="0" y="213557"/>
            <a:ext cx="3872753" cy="647577"/>
          </a:xfrm>
        </p:spPr>
        <p:txBody>
          <a:bodyPr/>
          <a:lstStyle/>
          <a:p>
            <a:r>
              <a:rPr lang="en-GB" dirty="0"/>
              <a:t>Heidi und Heidi!</a:t>
            </a:r>
          </a:p>
        </p:txBody>
      </p:sp>
      <p:sp>
        <p:nvSpPr>
          <p:cNvPr id="3" name="Text Placeholder 2">
            <a:extLst>
              <a:ext uri="{FF2B5EF4-FFF2-40B4-BE49-F238E27FC236}">
                <a16:creationId xmlns:a16="http://schemas.microsoft.com/office/drawing/2014/main" id="{6EDA5C2E-9BD8-FACF-509D-B1A6C4E06A7B}"/>
              </a:ext>
            </a:extLst>
          </p:cNvPr>
          <p:cNvSpPr>
            <a:spLocks noGrp="1"/>
          </p:cNvSpPr>
          <p:nvPr>
            <p:ph type="body" sz="quarter" idx="10"/>
          </p:nvPr>
        </p:nvSpPr>
        <p:spPr>
          <a:xfrm>
            <a:off x="373063" y="1065213"/>
            <a:ext cx="9972207" cy="5105400"/>
          </a:xfrm>
        </p:spPr>
        <p:txBody>
          <a:bodyPr/>
          <a:lstStyle/>
          <a:p>
            <a:r>
              <a:rPr lang="de-DE" dirty="0"/>
              <a:t>Heidi mag die Heidi Bücher sehr! Sie fragt ihre Familie und Freunde nach dem Buch. Hör zu. Wer hat das Buch schon gelesen? </a:t>
            </a:r>
            <a:endParaRPr lang="en-GB" dirty="0"/>
          </a:p>
        </p:txBody>
      </p:sp>
      <p:sp>
        <p:nvSpPr>
          <p:cNvPr id="7" name="Rectangle: Rounded Corners 6">
            <a:extLst>
              <a:ext uri="{FF2B5EF4-FFF2-40B4-BE49-F238E27FC236}">
                <a16:creationId xmlns:a16="http://schemas.microsoft.com/office/drawing/2014/main" id="{360E8ABE-29C9-27E6-E3BC-DBB7481571D9}"/>
              </a:ext>
            </a:extLst>
          </p:cNvPr>
          <p:cNvSpPr/>
          <p:nvPr/>
        </p:nvSpPr>
        <p:spPr>
          <a:xfrm>
            <a:off x="373063" y="5576049"/>
            <a:ext cx="1473667" cy="5945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never</a:t>
            </a:r>
          </a:p>
        </p:txBody>
      </p:sp>
      <p:sp>
        <p:nvSpPr>
          <p:cNvPr id="8" name="Rectangle: Rounded Corners 7">
            <a:extLst>
              <a:ext uri="{FF2B5EF4-FFF2-40B4-BE49-F238E27FC236}">
                <a16:creationId xmlns:a16="http://schemas.microsoft.com/office/drawing/2014/main" id="{7793CA35-85F2-AF6F-4CD5-A9F6075FAF8F}"/>
              </a:ext>
            </a:extLst>
          </p:cNvPr>
          <p:cNvSpPr/>
          <p:nvPr/>
        </p:nvSpPr>
        <p:spPr>
          <a:xfrm>
            <a:off x="3697132" y="5576049"/>
            <a:ext cx="1473667" cy="5945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already</a:t>
            </a:r>
          </a:p>
        </p:txBody>
      </p:sp>
      <p:sp>
        <p:nvSpPr>
          <p:cNvPr id="9" name="Rectangle: Rounded Corners 8">
            <a:extLst>
              <a:ext uri="{FF2B5EF4-FFF2-40B4-BE49-F238E27FC236}">
                <a16:creationId xmlns:a16="http://schemas.microsoft.com/office/drawing/2014/main" id="{C9A0EAD8-14F0-6FBA-2976-70B17F4E5447}"/>
              </a:ext>
            </a:extLst>
          </p:cNvPr>
          <p:cNvSpPr/>
          <p:nvPr/>
        </p:nvSpPr>
        <p:spPr>
          <a:xfrm>
            <a:off x="7021201" y="5576047"/>
            <a:ext cx="1473667" cy="5945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not yet</a:t>
            </a:r>
          </a:p>
        </p:txBody>
      </p:sp>
      <p:sp>
        <p:nvSpPr>
          <p:cNvPr id="10" name="Rectangle: Rounded Corners 9">
            <a:extLst>
              <a:ext uri="{FF2B5EF4-FFF2-40B4-BE49-F238E27FC236}">
                <a16:creationId xmlns:a16="http://schemas.microsoft.com/office/drawing/2014/main" id="{E0E97B75-3D55-DF6B-8FCB-DB86050AFB3D}"/>
              </a:ext>
            </a:extLst>
          </p:cNvPr>
          <p:cNvSpPr/>
          <p:nvPr/>
        </p:nvSpPr>
        <p:spPr>
          <a:xfrm>
            <a:off x="10170966" y="5576047"/>
            <a:ext cx="1473667" cy="5945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ever?</a:t>
            </a:r>
          </a:p>
        </p:txBody>
      </p:sp>
      <p:sp>
        <p:nvSpPr>
          <p:cNvPr id="11" name="Rectangle: Rounded Corners 10">
            <a:extLst>
              <a:ext uri="{FF2B5EF4-FFF2-40B4-BE49-F238E27FC236}">
                <a16:creationId xmlns:a16="http://schemas.microsoft.com/office/drawing/2014/main" id="{384A3FFA-26E4-07B5-E3D1-624009F0FD05}"/>
              </a:ext>
            </a:extLst>
          </p:cNvPr>
          <p:cNvSpPr/>
          <p:nvPr/>
        </p:nvSpPr>
        <p:spPr>
          <a:xfrm>
            <a:off x="4279404" y="4266548"/>
            <a:ext cx="1733643" cy="80497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Heidis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Mutter</a:t>
            </a:r>
          </a:p>
        </p:txBody>
      </p:sp>
      <p:sp>
        <p:nvSpPr>
          <p:cNvPr id="12" name="Rectangle: Rounded Corners 11">
            <a:extLst>
              <a:ext uri="{FF2B5EF4-FFF2-40B4-BE49-F238E27FC236}">
                <a16:creationId xmlns:a16="http://schemas.microsoft.com/office/drawing/2014/main" id="{2567E922-5EA7-B8D7-0BD3-039CC5C8510D}"/>
              </a:ext>
            </a:extLst>
          </p:cNvPr>
          <p:cNvSpPr/>
          <p:nvPr/>
        </p:nvSpPr>
        <p:spPr>
          <a:xfrm>
            <a:off x="2344108" y="4266548"/>
            <a:ext cx="1733643" cy="80497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Heidis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Bruder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CCBEAD76-D921-7D83-4985-E2316400339C}"/>
              </a:ext>
            </a:extLst>
          </p:cNvPr>
          <p:cNvSpPr/>
          <p:nvPr/>
        </p:nvSpPr>
        <p:spPr>
          <a:xfrm>
            <a:off x="408812" y="4266548"/>
            <a:ext cx="1733643" cy="80497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Katja</a:t>
            </a:r>
          </a:p>
        </p:txBody>
      </p:sp>
      <p:sp>
        <p:nvSpPr>
          <p:cNvPr id="14" name="Rectangle: Rounded Corners 13">
            <a:extLst>
              <a:ext uri="{FF2B5EF4-FFF2-40B4-BE49-F238E27FC236}">
                <a16:creationId xmlns:a16="http://schemas.microsoft.com/office/drawing/2014/main" id="{ADA19B16-22F9-7D44-4D02-F04FAAF62047}"/>
              </a:ext>
            </a:extLst>
          </p:cNvPr>
          <p:cNvSpPr/>
          <p:nvPr/>
        </p:nvSpPr>
        <p:spPr>
          <a:xfrm>
            <a:off x="6214700" y="4266548"/>
            <a:ext cx="1733643" cy="80497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Mehmet</a:t>
            </a:r>
          </a:p>
        </p:txBody>
      </p:sp>
      <p:sp>
        <p:nvSpPr>
          <p:cNvPr id="15" name="Rectangle: Rounded Corners 14">
            <a:extLst>
              <a:ext uri="{FF2B5EF4-FFF2-40B4-BE49-F238E27FC236}">
                <a16:creationId xmlns:a16="http://schemas.microsoft.com/office/drawing/2014/main" id="{2693B09D-9E7A-2902-864E-712DABC234C7}"/>
              </a:ext>
            </a:extLst>
          </p:cNvPr>
          <p:cNvSpPr/>
          <p:nvPr/>
        </p:nvSpPr>
        <p:spPr>
          <a:xfrm>
            <a:off x="8149996" y="4266548"/>
            <a:ext cx="1733643" cy="80497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Ismet</a:t>
            </a:r>
          </a:p>
        </p:txBody>
      </p:sp>
      <p:sp>
        <p:nvSpPr>
          <p:cNvPr id="16" name="Rectangle: Rounded Corners 15">
            <a:extLst>
              <a:ext uri="{FF2B5EF4-FFF2-40B4-BE49-F238E27FC236}">
                <a16:creationId xmlns:a16="http://schemas.microsoft.com/office/drawing/2014/main" id="{8B20C901-FB81-5B05-60AA-C18746C2A969}"/>
              </a:ext>
            </a:extLst>
          </p:cNvPr>
          <p:cNvSpPr/>
          <p:nvPr/>
        </p:nvSpPr>
        <p:spPr>
          <a:xfrm>
            <a:off x="10085294" y="4266548"/>
            <a:ext cx="1733643" cy="80497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Katrin</a:t>
            </a:r>
          </a:p>
        </p:txBody>
      </p:sp>
      <p:sp>
        <p:nvSpPr>
          <p:cNvPr id="17" name="Rectangle: Rounded Corners 16">
            <a:extLst>
              <a:ext uri="{FF2B5EF4-FFF2-40B4-BE49-F238E27FC236}">
                <a16:creationId xmlns:a16="http://schemas.microsoft.com/office/drawing/2014/main" id="{149E2A60-4B9A-2C2F-6DAC-C78DB05E40E4}"/>
              </a:ext>
            </a:extLst>
          </p:cNvPr>
          <p:cNvSpPr/>
          <p:nvPr/>
        </p:nvSpPr>
        <p:spPr>
          <a:xfrm>
            <a:off x="10632141" y="213557"/>
            <a:ext cx="1186796" cy="396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9" name="Picture 18" descr="A picture containing text, vector graphics&#10;&#10;Description automatically generated">
            <a:extLst>
              <a:ext uri="{FF2B5EF4-FFF2-40B4-BE49-F238E27FC236}">
                <a16:creationId xmlns:a16="http://schemas.microsoft.com/office/drawing/2014/main" id="{27F8D147-56F0-C523-1903-1A3AE6F4D81C}"/>
              </a:ext>
            </a:extLst>
          </p:cNvPr>
          <p:cNvPicPr>
            <a:picLocks noChangeAspect="1"/>
          </p:cNvPicPr>
          <p:nvPr/>
        </p:nvPicPr>
        <p:blipFill rotWithShape="1">
          <a:blip r:embed="rId5">
            <a:extLst>
              <a:ext uri="{28A0092B-C50C-407E-A947-70E740481C1C}">
                <a14:useLocalDpi xmlns:a14="http://schemas.microsoft.com/office/drawing/2010/main" val="0"/>
              </a:ext>
            </a:extLst>
          </a:blip>
          <a:srcRect r="-10659" b="22719"/>
          <a:stretch/>
        </p:blipFill>
        <p:spPr>
          <a:xfrm>
            <a:off x="10545224" y="739800"/>
            <a:ext cx="1186796" cy="1172594"/>
          </a:xfrm>
          <a:prstGeom prst="rect">
            <a:avLst/>
          </a:prstGeom>
        </p:spPr>
      </p:pic>
      <p:pic>
        <p:nvPicPr>
          <p:cNvPr id="21" name="Picture 20" descr="A cartoon of a child&#10;&#10;Description automatically generated with low confidence">
            <a:extLst>
              <a:ext uri="{FF2B5EF4-FFF2-40B4-BE49-F238E27FC236}">
                <a16:creationId xmlns:a16="http://schemas.microsoft.com/office/drawing/2014/main" id="{351FF524-1672-3A7E-2332-22E0305A3E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56" y="2208232"/>
            <a:ext cx="1332354" cy="185423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1FC588B-CE9E-7924-9D2E-5719F7084145}"/>
              </a:ext>
            </a:extLst>
          </p:cNvPr>
          <p:cNvPicPr>
            <a:picLocks noChangeAspect="1"/>
          </p:cNvPicPr>
          <p:nvPr/>
        </p:nvPicPr>
        <p:blipFill rotWithShape="1">
          <a:blip r:embed="rId7">
            <a:extLst>
              <a:ext uri="{28A0092B-C50C-407E-A947-70E740481C1C}">
                <a14:useLocalDpi xmlns:a14="http://schemas.microsoft.com/office/drawing/2010/main" val="0"/>
              </a:ext>
            </a:extLst>
          </a:blip>
          <a:srcRect b="19093"/>
          <a:stretch/>
        </p:blipFill>
        <p:spPr>
          <a:xfrm>
            <a:off x="6260911" y="2063269"/>
            <a:ext cx="1579192" cy="2021612"/>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77748B8-3DD9-0D2D-3A10-3B3382B8FC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3740" y="2162565"/>
            <a:ext cx="1291681" cy="1945569"/>
          </a:xfrm>
          <a:prstGeom prst="rect">
            <a:avLst/>
          </a:prstGeom>
        </p:spPr>
      </p:pic>
      <p:pic>
        <p:nvPicPr>
          <p:cNvPr id="30" name="Picture 29" descr="A person wearing glasses&#10;&#10;Description automatically generated with low confidence">
            <a:extLst>
              <a:ext uri="{FF2B5EF4-FFF2-40B4-BE49-F238E27FC236}">
                <a16:creationId xmlns:a16="http://schemas.microsoft.com/office/drawing/2014/main" id="{BD8A61DF-233D-BC39-C919-849AE3601C85}"/>
              </a:ext>
            </a:extLst>
          </p:cNvPr>
          <p:cNvPicPr>
            <a:picLocks noChangeAspect="1"/>
          </p:cNvPicPr>
          <p:nvPr/>
        </p:nvPicPr>
        <p:blipFill rotWithShape="1">
          <a:blip r:embed="rId9">
            <a:extLst>
              <a:ext uri="{28A0092B-C50C-407E-A947-70E740481C1C}">
                <a14:useLocalDpi xmlns:a14="http://schemas.microsoft.com/office/drawing/2010/main" val="0"/>
              </a:ext>
            </a:extLst>
          </a:blip>
          <a:srcRect b="48074"/>
          <a:stretch/>
        </p:blipFill>
        <p:spPr>
          <a:xfrm>
            <a:off x="10083580" y="2368007"/>
            <a:ext cx="1648440" cy="1649747"/>
          </a:xfrm>
          <a:prstGeom prst="rect">
            <a:avLst/>
          </a:prstGeom>
        </p:spPr>
      </p:pic>
      <p:pic>
        <p:nvPicPr>
          <p:cNvPr id="31" name="Picture 30" descr="A cartoon of a child&#10;&#10;Description automatically generated with low confidence">
            <a:extLst>
              <a:ext uri="{FF2B5EF4-FFF2-40B4-BE49-F238E27FC236}">
                <a16:creationId xmlns:a16="http://schemas.microsoft.com/office/drawing/2014/main" id="{1C70CBE3-9A0D-465F-6E08-4EDE33092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2116" y="5592414"/>
            <a:ext cx="415461" cy="578197"/>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0C99D274-D4FE-DD45-5FD3-585C4A2AF437}"/>
              </a:ext>
            </a:extLst>
          </p:cNvPr>
          <p:cNvPicPr>
            <a:picLocks noChangeAspect="1"/>
          </p:cNvPicPr>
          <p:nvPr/>
        </p:nvPicPr>
        <p:blipFill rotWithShape="1">
          <a:blip r:embed="rId7">
            <a:extLst>
              <a:ext uri="{28A0092B-C50C-407E-A947-70E740481C1C}">
                <a14:useLocalDpi xmlns:a14="http://schemas.microsoft.com/office/drawing/2010/main" val="0"/>
              </a:ext>
            </a:extLst>
          </a:blip>
          <a:srcRect b="19093"/>
          <a:stretch/>
        </p:blipFill>
        <p:spPr>
          <a:xfrm>
            <a:off x="11637611" y="5630287"/>
            <a:ext cx="406192" cy="519989"/>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47A0EE05-7449-F19F-DD26-A23EC72325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5554" y="5560908"/>
            <a:ext cx="394737" cy="594565"/>
          </a:xfrm>
          <a:prstGeom prst="rect">
            <a:avLst/>
          </a:prstGeom>
        </p:spPr>
      </p:pic>
      <p:pic>
        <p:nvPicPr>
          <p:cNvPr id="36" name="Picture 35" descr="A person wearing glasses&#10;&#10;Description automatically generated with low confidence">
            <a:extLst>
              <a:ext uri="{FF2B5EF4-FFF2-40B4-BE49-F238E27FC236}">
                <a16:creationId xmlns:a16="http://schemas.microsoft.com/office/drawing/2014/main" id="{195458A5-1DB0-66CA-3F02-2AB421B1F9E3}"/>
              </a:ext>
            </a:extLst>
          </p:cNvPr>
          <p:cNvPicPr>
            <a:picLocks noChangeAspect="1"/>
          </p:cNvPicPr>
          <p:nvPr/>
        </p:nvPicPr>
        <p:blipFill rotWithShape="1">
          <a:blip r:embed="rId9">
            <a:extLst>
              <a:ext uri="{28A0092B-C50C-407E-A947-70E740481C1C}">
                <a14:useLocalDpi xmlns:a14="http://schemas.microsoft.com/office/drawing/2010/main" val="0"/>
              </a:ext>
            </a:extLst>
          </a:blip>
          <a:srcRect b="48074"/>
          <a:stretch/>
        </p:blipFill>
        <p:spPr>
          <a:xfrm>
            <a:off x="1913890" y="5531030"/>
            <a:ext cx="594093" cy="5945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3A65EB63-BBB4-4F6B-806E-09E6ACEA31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6847" y="2330805"/>
            <a:ext cx="1215906" cy="173166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ADFA6CF5-AB8D-4507-BA77-682DF892B9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3675" y="1987856"/>
            <a:ext cx="1473667" cy="2097025"/>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5B51374-8AD2-4F16-8BCE-2B98BE0D41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6564" y="5364407"/>
            <a:ext cx="551806" cy="785869"/>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767C6E9C-3296-42FF-BA8F-4DB9E4B37C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3652" y="5318641"/>
            <a:ext cx="584355" cy="831536"/>
          </a:xfrm>
          <a:prstGeom prst="rect">
            <a:avLst/>
          </a:prstGeom>
        </p:spPr>
      </p:pic>
      <p:pic>
        <p:nvPicPr>
          <p:cNvPr id="4" name="10.1.1.7 L1 slide 9.mp3">
            <a:hlinkClick r:id="" action="ppaction://media"/>
            <a:extLst>
              <a:ext uri="{FF2B5EF4-FFF2-40B4-BE49-F238E27FC236}">
                <a16:creationId xmlns:a16="http://schemas.microsoft.com/office/drawing/2014/main" id="{34432C0C-0F33-51EE-F79C-B51DC203C02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532470" y="48334"/>
            <a:ext cx="812800" cy="812800"/>
          </a:xfrm>
          <a:prstGeom prst="rect">
            <a:avLst/>
          </a:prstGeom>
        </p:spPr>
      </p:pic>
    </p:spTree>
    <p:extLst>
      <p:ext uri="{BB962C8B-B14F-4D97-AF65-F5344CB8AC3E}">
        <p14:creationId xmlns:p14="http://schemas.microsoft.com/office/powerpoint/2010/main" val="67373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9996</Words>
  <Application>Microsoft Office PowerPoint</Application>
  <PresentationFormat>Widescreen</PresentationFormat>
  <Paragraphs>1014</Paragraphs>
  <Slides>32</Slides>
  <Notes>32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Georgia</vt:lpstr>
      <vt:lpstr>1_NCELP_German_2022</vt:lpstr>
      <vt:lpstr>PowerPoint Presentation</vt:lpstr>
      <vt:lpstr>Vokabeln</vt:lpstr>
      <vt:lpstr>PowerPoint Presentation</vt:lpstr>
      <vt:lpstr>Go-Kart fahren</vt:lpstr>
      <vt:lpstr>-ieren verbs</vt:lpstr>
      <vt:lpstr>Johanna Spyri</vt:lpstr>
      <vt:lpstr>Johanna Spyri</vt:lpstr>
      <vt:lpstr>Schon einmal</vt:lpstr>
      <vt:lpstr>Heidi und Heidi!</vt:lpstr>
      <vt:lpstr>Wer hat was gemacht?</vt:lpstr>
      <vt:lpstr>Wer hat was gemacht?</vt:lpstr>
      <vt:lpstr>Hausaufgaben</vt:lpstr>
      <vt:lpstr>PowerPoint Presentation</vt:lpstr>
      <vt:lpstr>Vokabeln</vt:lpstr>
      <vt:lpstr>Phonetik</vt:lpstr>
      <vt:lpstr>Astronauten</vt:lpstr>
      <vt:lpstr>Matthias Maurer</vt:lpstr>
      <vt:lpstr>Matthias Maurer</vt:lpstr>
      <vt:lpstr>Imperfekt – Fragen</vt:lpstr>
      <vt:lpstr>Matthias Maurer</vt:lpstr>
      <vt:lpstr>Matthias Maurer</vt:lpstr>
      <vt:lpstr>Matthias Maurer</vt:lpstr>
      <vt:lpstr>Matthias Maurer</vt:lpstr>
      <vt:lpstr>PowerPoint Presentation</vt:lpstr>
      <vt:lpstr>Hausaufgaben</vt:lpstr>
      <vt:lpstr>Wie schreibt man das?</vt:lpstr>
      <vt:lpstr>Marietta Slomka</vt:lpstr>
      <vt:lpstr>Marietta Slomka</vt:lpstr>
      <vt:lpstr>Marietta Slomka</vt:lpstr>
      <vt:lpstr>Hausaufgaben</vt:lpstr>
      <vt:lpstr>Hausaufgaben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cp:revision>
  <dcterms:created xsi:type="dcterms:W3CDTF">2024-04-01T13:44:43Z</dcterms:created>
  <dcterms:modified xsi:type="dcterms:W3CDTF">2024-04-01T16:17:10Z</dcterms:modified>
</cp:coreProperties>
</file>