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7" r:id="rId2"/>
    <p:sldId id="713" r:id="rId3"/>
    <p:sldId id="314" r:id="rId4"/>
    <p:sldId id="756" r:id="rId5"/>
    <p:sldId id="705" r:id="rId6"/>
    <p:sldId id="647" r:id="rId7"/>
    <p:sldId id="743" r:id="rId8"/>
    <p:sldId id="759" r:id="rId9"/>
    <p:sldId id="646" r:id="rId10"/>
    <p:sldId id="648" r:id="rId11"/>
    <p:sldId id="745" r:id="rId12"/>
    <p:sldId id="280" r:id="rId13"/>
    <p:sldId id="641" r:id="rId14"/>
    <p:sldId id="708" r:id="rId15"/>
    <p:sldId id="709" r:id="rId16"/>
    <p:sldId id="710" r:id="rId17"/>
    <p:sldId id="711" r:id="rId18"/>
    <p:sldId id="712" r:id="rId19"/>
    <p:sldId id="715" r:id="rId20"/>
    <p:sldId id="734" r:id="rId21"/>
    <p:sldId id="735" r:id="rId22"/>
    <p:sldId id="747" r:id="rId23"/>
    <p:sldId id="736" r:id="rId24"/>
    <p:sldId id="749" r:id="rId25"/>
    <p:sldId id="748" r:id="rId26"/>
    <p:sldId id="750" r:id="rId27"/>
    <p:sldId id="649" r:id="rId28"/>
    <p:sldId id="269" r:id="rId29"/>
    <p:sldId id="650" r:id="rId30"/>
    <p:sldId id="733" r:id="rId31"/>
    <p:sldId id="738" r:id="rId32"/>
    <p:sldId id="739" r:id="rId33"/>
    <p:sldId id="753" r:id="rId34"/>
    <p:sldId id="754" r:id="rId35"/>
    <p:sldId id="755" r:id="rId36"/>
    <p:sldId id="640" r:id="rId37"/>
    <p:sldId id="744" r:id="rId38"/>
    <p:sldId id="642" r:id="rId39"/>
    <p:sldId id="761" r:id="rId40"/>
    <p:sldId id="742" r:id="rId41"/>
    <p:sldId id="741" r:id="rId42"/>
    <p:sldId id="29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39718" autoAdjust="0"/>
  </p:normalViewPr>
  <p:slideViewPr>
    <p:cSldViewPr snapToGrid="0">
      <p:cViewPr varScale="1">
        <p:scale>
          <a:sx n="45" d="100"/>
          <a:sy n="45" d="100"/>
        </p:scale>
        <p:origin x="3000"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97C62C-4E2E-450B-902A-2128B0BEE665}" type="datetimeFigureOut">
              <a:rPr lang="en-GB" smtClean="0"/>
              <a:t>01/04/2024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8514E1-58E8-413B-BA4B-C3023BDB4118}" type="slidenum">
              <a:rPr lang="en-GB" smtClean="0"/>
              <a:t>‹#›</a:t>
            </a:fld>
            <a:endParaRPr lang="en-GB"/>
          </a:p>
        </p:txBody>
      </p:sp>
    </p:spTree>
    <p:extLst>
      <p:ext uri="{BB962C8B-B14F-4D97-AF65-F5344CB8AC3E}">
        <p14:creationId xmlns:p14="http://schemas.microsoft.com/office/powerpoint/2010/main" val="253905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u-dresden.de/tu-dresden/organisation/ressourcen/dateien/Gleichstellungsbeauftragte/Unsere-Themen/geschlechtergerechte-sprache/Anlage-AG-Sprache-SKGDM-15-01.20?lang=d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youtu.be/4rFSotQ-RSo?t=1030"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youtu.be/4rFSotQ-RSo?t=1057"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klexikon.zum.de/wiki/Deutsche_Kolonien"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youtube.com/watch?v=91u0pgwoJ6c" TargetMode="External"/><Relationship Id="rId5" Type="http://schemas.openxmlformats.org/officeDocument/2006/relationships/hyperlink" Target="https://www.hanisauland.de/wissen/lexikon/grosses-lexikon/k/kolonialismus.html" TargetMode="External"/><Relationship Id="rId4" Type="http://schemas.openxmlformats.org/officeDocument/2006/relationships/hyperlink" Target="https://studyflix.de/geschichte/deutsche-kolonien-404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Afrika, </a:t>
            </a:r>
            <a:r>
              <a:rPr lang="en-CA" sz="1200" b="1" i="0" u="none" strike="noStrike" kern="1200" dirty="0" err="1">
                <a:solidFill>
                  <a:schemeClr val="tx1"/>
                </a:solidFill>
                <a:effectLst/>
                <a:latin typeface="+mn-lt"/>
                <a:ea typeface="+mn-ea"/>
                <a:cs typeface="+mn-cs"/>
              </a:rPr>
              <a:t>Kanzler</a:t>
            </a:r>
            <a:r>
              <a:rPr lang="en-CA" sz="1200" b="1" i="0" u="none" strike="noStrike" kern="1200" dirty="0">
                <a:solidFill>
                  <a:schemeClr val="tx1"/>
                </a:solidFill>
                <a:effectLst/>
                <a:latin typeface="+mn-lt"/>
                <a:ea typeface="+mn-ea"/>
                <a:cs typeface="+mn-cs"/>
              </a:rPr>
              <a:t>, Integration,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mischen</a:t>
            </a:r>
            <a:r>
              <a:rPr lang="en-CA" sz="1200" b="1" i="0" u="none" strike="noStrike" kern="1200" dirty="0">
                <a:solidFill>
                  <a:schemeClr val="tx1"/>
                </a:solidFill>
                <a:effectLst/>
                <a:latin typeface="+mn-lt"/>
                <a:ea typeface="+mn-ea"/>
                <a:cs typeface="+mn-cs"/>
              </a:rPr>
              <a:t>, Angriff</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Kanzler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ließ</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zog</a:t>
            </a:r>
            <a:r>
              <a:rPr lang="en-CA" sz="1200" b="1" i="0" u="none" strike="noStrike" kern="1200" dirty="0">
                <a:solidFill>
                  <a:schemeClr val="tx1"/>
                </a:solidFill>
                <a:effectLst/>
                <a:latin typeface="+mn-lt"/>
                <a:ea typeface="+mn-ea"/>
                <a:cs typeface="+mn-cs"/>
              </a:rPr>
              <a:t>, Gerecht, </a:t>
            </a:r>
            <a:r>
              <a:rPr lang="en-CA" sz="1200" b="1" i="0" u="none" strike="noStrike" kern="1200" dirty="0" err="1">
                <a:solidFill>
                  <a:schemeClr val="tx1"/>
                </a:solidFill>
                <a:effectLst/>
                <a:latin typeface="+mn-lt"/>
                <a:ea typeface="+mn-ea"/>
                <a:cs typeface="+mn-cs"/>
              </a:rPr>
              <a:t>Reihe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Satz</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merken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Ausdruck</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mischen</a:t>
            </a:r>
            <a:r>
              <a:rPr lang="en-CA" sz="1200" b="1" i="0" u="none" strike="noStrike" kern="1200" dirty="0">
                <a:solidFill>
                  <a:schemeClr val="tx1"/>
                </a:solidFill>
                <a:effectLst/>
                <a:latin typeface="+mn-lt"/>
                <a:ea typeface="+mn-ea"/>
                <a:cs typeface="+mn-cs"/>
              </a:rPr>
              <a:t> Angriff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Simple past weak and strong plural (H)</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Perfect tense irregular past participles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000000"/>
                </a:solidFill>
                <a:effectLst/>
                <a:latin typeface="Century Gothic" panose="020B0502020202020204" pitchFamily="34" charset="0"/>
              </a:rPr>
              <a:t>Perfect tense weak verbs (+HABEN) with meaning 'did' and 'have done’ </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000000"/>
                </a:solidFill>
                <a:effectLst/>
                <a:latin typeface="Century Gothic" panose="020B0502020202020204" pitchFamily="34" charset="0"/>
              </a:rPr>
              <a:t>Simple past (HABEN, SEIN, es gab) as single verb option for past</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FF6600"/>
                </a:solidFill>
                <a:effectLst/>
                <a:latin typeface="Century Gothic" panose="020B0502020202020204" pitchFamily="34" charset="0"/>
              </a:rPr>
              <a:t>Simple past weak verbs (singular) (H); simple past strong verbs (singular) (H); </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GB" sz="1800" b="1" i="0" u="none" strike="noStrike" dirty="0">
                <a:solidFill>
                  <a:srgbClr val="000000"/>
                </a:solidFill>
                <a:effectLst/>
                <a:latin typeface="Century Gothic" panose="020B0502020202020204" pitchFamily="34" charset="0"/>
              </a:rPr>
              <a:t>long and short [a]|[o] [u]</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[link to grammar: </a:t>
            </a:r>
            <a:r>
              <a:rPr lang="en-GB" sz="1800" b="0" i="0" u="none" strike="noStrike" dirty="0">
                <a:solidFill>
                  <a:srgbClr val="FF6600"/>
                </a:solidFill>
                <a:effectLst/>
                <a:latin typeface="Century Gothic" panose="020B0502020202020204" pitchFamily="34" charset="0"/>
              </a:rPr>
              <a:t>simple past (H),</a:t>
            </a:r>
            <a:r>
              <a:rPr lang="en-GB" sz="1800" b="0" i="0" u="none" strike="noStrike" dirty="0">
                <a:solidFill>
                  <a:srgbClr val="000000"/>
                </a:solidFill>
                <a:effectLst/>
                <a:latin typeface="Century Gothic" panose="020B0502020202020204" pitchFamily="34" charset="0"/>
              </a:rPr>
              <a:t> past participles]</a:t>
            </a:r>
            <a:br>
              <a:rPr lang="en-GB" sz="1800" b="0" i="0" u="none" strike="noStrike" dirty="0">
                <a:solidFill>
                  <a:srgbClr val="000000"/>
                </a:solidFill>
                <a:effectLst/>
                <a:latin typeface="Century Gothic" panose="020B0502020202020204" pitchFamily="34" charset="0"/>
              </a:rPr>
            </a:br>
            <a:r>
              <a:rPr lang="en-GB" sz="1800" b="1" i="0" u="none" strike="noStrike" dirty="0">
                <a:solidFill>
                  <a:srgbClr val="000000"/>
                </a:solidFill>
                <a:effectLst/>
                <a:latin typeface="Century Gothic" panose="020B0502020202020204" pitchFamily="34" charset="0"/>
              </a:rPr>
              <a:t>hard and soft [</a:t>
            </a:r>
            <a:r>
              <a:rPr lang="en-GB" sz="1800" b="1" i="0" u="none" strike="noStrike" dirty="0" err="1">
                <a:solidFill>
                  <a:srgbClr val="000000"/>
                </a:solidFill>
                <a:effectLst/>
                <a:latin typeface="Century Gothic" panose="020B0502020202020204" pitchFamily="34" charset="0"/>
              </a:rPr>
              <a:t>ch</a:t>
            </a:r>
            <a:r>
              <a:rPr lang="en-GB" sz="1800" b="1"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[link to grammar: simple past, plural rule 7]</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(aux)…gedacht [128] (aux)…genannt [191] (aux)…getan [123] (aux)…gewusst [78] (aux)…gezogen [193] hattest [6] warst [4] Afrika [2010] Kanzler [1983] Land2 [134] Situation [423] meiner Meinung nach [n/a] brachte (H) [163] dachte (H) [128] entschied (H) [414] lag (H) [107] ließ (H) [83] saß (H) [231] zog (H) [193] wusste (H) [78] Integration (H) [1282] gerecht (H) [2080] </a:t>
            </a:r>
          </a:p>
          <a:p>
            <a:pPr>
              <a:lnSpc>
                <a:spcPct val="107000"/>
              </a:lnSpc>
              <a:spcAft>
                <a:spcPts val="800"/>
              </a:spcAft>
            </a:pPr>
            <a:endParaRPr lang="de-DE" sz="1200" b="0" i="0" u="none" strike="noStrike" dirty="0">
              <a:solidFill>
                <a:srgbClr val="000000"/>
              </a:solidFill>
              <a:effectLst/>
              <a:latin typeface="Century Gothic" panose="020B0502020202020204" pitchFamily="34" charset="0"/>
            </a:endParaRPr>
          </a:p>
          <a:p>
            <a:pPr>
              <a:lnSpc>
                <a:spcPct val="107000"/>
              </a:lnSpc>
              <a:spcAft>
                <a:spcPts val="800"/>
              </a:spcAft>
            </a:pPr>
            <a:r>
              <a:rPr lang="de-DE" sz="1200" b="1" i="0" u="none" strike="noStrike" dirty="0">
                <a:solidFill>
                  <a:srgbClr val="000000"/>
                </a:solidFill>
                <a:effectLst/>
                <a:latin typeface="Century Gothic" panose="020B0502020202020204" pitchFamily="34" charset="0"/>
              </a:rPr>
              <a:t>Revisited vocabulary: </a:t>
            </a:r>
            <a:r>
              <a:rPr lang="de-DE" sz="1200" b="0" i="0" u="none" strike="noStrike" dirty="0">
                <a:solidFill>
                  <a:srgbClr val="000000"/>
                </a:solidFill>
                <a:effectLst/>
                <a:latin typeface="Century Gothic" panose="020B0502020202020204" pitchFamily="34" charset="0"/>
              </a:rPr>
              <a:t>beantworten [1865] bedeuten [398] Aktion1 [1838] Artikel [1378] Bedeutung [484] Gespräch [517] Reihe [738] Satz [432] Sinn [380] Unterschied [632] anders [303] betonen (H) [782] bilden1 (H) [315] klingen (H) [700] merken (H) [566] unterrichten (H) [3188] Ausdruck (H) [970] Begriff1 (H) [569] Übung (H) [1434] deutlich (H) [302] international (H) [426] verschieden (H) [254]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a:t>
            </a:r>
            <a:r>
              <a:rPr lang="en-GB" sz="1200" b="0" i="0" dirty="0">
                <a:solidFill>
                  <a:srgbClr val="000000"/>
                </a:solidFill>
                <a:effectLst/>
                <a:latin typeface="Century Gothic" panose="020B0502020202020204" pitchFamily="34" charset="0"/>
              </a:rPr>
              <a:t> </a:t>
            </a:r>
            <a:r>
              <a:rPr lang="de-DE" sz="1200" b="0" i="0" dirty="0">
                <a:solidFill>
                  <a:srgbClr val="000000"/>
                </a:solidFill>
                <a:effectLst/>
                <a:latin typeface="Century Gothic" panose="020B0502020202020204" pitchFamily="34" charset="0"/>
              </a:rPr>
              <a:t>(aux)…gebracht [163] bringen [163] glauben1 [156] heißen [126] lachen [444] lernen [288] tun1 [123] wohnen [560] ziehen [193] Baum [1013] Blick [306] Feld [834] Herr1 [154] Land1 [134] Mutter [218] Ort [341] Religion [1976] Sohn [596] Tochter [694] ganz1 [69] gleich1 [141] aß (H) [323] begann (H) [251] ging (H) [66] kam (H) [62] mischen (H) [2160] Angriff (H) [1489] Sorge (H) [888] </a:t>
            </a:r>
            <a:endParaRPr lang="en-GB" sz="1200" b="0" i="0" dirty="0">
              <a:solidFill>
                <a:srgbClr val="000000"/>
              </a:solidFill>
              <a:effectLst/>
              <a:latin typeface="Century Gothic" panose="020B0502020202020204" pitchFamily="34" charset="0"/>
            </a:endParaRPr>
          </a:p>
          <a:p>
            <a:pPr>
              <a:lnSpc>
                <a:spcPct val="107000"/>
              </a:lnSpc>
              <a:spcAft>
                <a:spcPts val="800"/>
              </a:spcAft>
            </a:pPr>
            <a:endPar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hatte, hatten, hattet, war, waren, wart, es gab </a:t>
            </a:r>
          </a:p>
          <a:p>
            <a:pPr>
              <a:lnSpc>
                <a:spcPct val="107000"/>
              </a:lnSpc>
              <a:spcAft>
                <a:spcPts val="800"/>
              </a:spcAft>
            </a:pP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586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F+H</a:t>
            </a:r>
            <a:br>
              <a:rPr lang="en-GB" sz="1200" b="1" dirty="0"/>
            </a:br>
            <a:r>
              <a:rPr lang="en-GB" sz="1200" b="1" dirty="0"/>
              <a:t>Timing: </a:t>
            </a:r>
            <a:r>
              <a:rPr lang="en-GB" sz="1200" b="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Aim: </a:t>
            </a:r>
            <a:r>
              <a:rPr lang="en-GB" sz="1200" b="0" dirty="0"/>
              <a:t>to practise vocabulary, irregular past participles, the perfect tense with </a:t>
            </a:r>
            <a:r>
              <a:rPr lang="en-GB" sz="1200" b="0" dirty="0" err="1"/>
              <a:t>haben</a:t>
            </a:r>
            <a:r>
              <a:rPr lang="en-GB" sz="1200" b="0" dirty="0"/>
              <a:t>, and to contrast the perfect tense with the present tense.</a:t>
            </a:r>
            <a:br>
              <a:rPr lang="en-GB" sz="1200" dirty="0"/>
            </a:br>
            <a:br>
              <a:rPr lang="en-GB" sz="1200" dirty="0"/>
            </a:br>
            <a:r>
              <a:rPr lang="en-GB" sz="1200" b="1" dirty="0"/>
              <a:t>Procedure:</a:t>
            </a:r>
          </a:p>
          <a:p>
            <a:pPr marL="228600" indent="-228600">
              <a:buAutoNum type="arabicPeriod"/>
            </a:pPr>
            <a:r>
              <a:rPr lang="en-GB" dirty="0"/>
              <a:t>Explain the task. Firas </a:t>
            </a:r>
            <a:r>
              <a:rPr lang="en-GB" dirty="0" err="1"/>
              <a:t>Alshater</a:t>
            </a:r>
            <a:r>
              <a:rPr lang="en-GB" dirty="0"/>
              <a:t> is a Syrian who has made a career out of his national identity in Germany. </a:t>
            </a:r>
          </a:p>
          <a:p>
            <a:pPr marL="228600" indent="-228600">
              <a:buAutoNum type="arabicPeriod"/>
            </a:pPr>
            <a:r>
              <a:rPr lang="en-GB" dirty="0"/>
              <a:t>Students must use the infinitives at the bottom of the slide to fill in the gaps in the text. They will need to conjugate the verbs either in the present tense or the perfect tense, depending on the presence of an auxiliary in the sentence. They will need to use their knowledge of vocabulary to decide where each verb should go.</a:t>
            </a:r>
          </a:p>
          <a:p>
            <a:pPr marL="228600" indent="-228600">
              <a:buAutoNum type="arabicPeriod"/>
            </a:pPr>
            <a:r>
              <a:rPr lang="en-GB" dirty="0"/>
              <a:t>Click to reveal the answers.</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a:t>
            </a:r>
            <a:r>
              <a:rPr lang="en-GB" sz="1200" b="0" dirty="0"/>
              <a:t>The following slide is a continuation of this exercise and would make a good homework task.</a:t>
            </a:r>
            <a:endParaRPr lang="en-GB" sz="1200" b="1" dirty="0"/>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sz="1200" dirty="0" err="1"/>
              <a:t>Flüchtling</a:t>
            </a:r>
            <a:r>
              <a:rPr lang="en-GB" baseline="0" dirty="0"/>
              <a:t> [410] </a:t>
            </a:r>
            <a:r>
              <a:rPr lang="en-GB" baseline="0" dirty="0" err="1"/>
              <a:t>Syrier</a:t>
            </a:r>
            <a:r>
              <a:rPr lang="en-GB" baseline="0" dirty="0"/>
              <a:t> [&gt;5000] </a:t>
            </a:r>
            <a:r>
              <a:rPr lang="en-GB" sz="1200" dirty="0" err="1"/>
              <a:t>Gefängnis</a:t>
            </a:r>
            <a:r>
              <a:rPr lang="en-GB" baseline="0" dirty="0"/>
              <a:t> [2523]</a:t>
            </a:r>
            <a:br>
              <a:rPr lang="en-GB" baseline="0" dirty="0"/>
            </a:br>
            <a:r>
              <a:rPr lang="en-GB" i="1" dirty="0"/>
              <a:t>Source:  Jones, R.L. &amp; </a:t>
            </a:r>
            <a:r>
              <a:rPr lang="en-GB" i="1" dirty="0" err="1"/>
              <a:t>Tschirner</a:t>
            </a:r>
            <a:r>
              <a:rPr lang="en-GB" i="1" dirty="0"/>
              <a:t>, E. (2019). A frequency dictionary of German: core vocabulary for learners. Routledge </a:t>
            </a:r>
            <a:endParaRPr lang="en-GB" dirty="0"/>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86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SUGGESTED HOMEWORK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sz="1200" dirty="0" err="1"/>
              <a:t>Flüchtling</a:t>
            </a:r>
            <a:r>
              <a:rPr lang="en-GB" baseline="0" dirty="0"/>
              <a:t> [410] </a:t>
            </a:r>
            <a:r>
              <a:rPr lang="en-GB" baseline="0" dirty="0" err="1"/>
              <a:t>vertrauen</a:t>
            </a:r>
            <a:r>
              <a:rPr lang="en-GB" baseline="0" dirty="0"/>
              <a:t> [1122] </a:t>
            </a:r>
            <a:r>
              <a:rPr lang="en-GB" baseline="0" dirty="0" err="1"/>
              <a:t>umarmen</a:t>
            </a:r>
            <a:r>
              <a:rPr lang="en-GB" baseline="0" dirty="0"/>
              <a:t> [3807]</a:t>
            </a:r>
            <a:br>
              <a:rPr lang="en-GB" baseline="0" dirty="0"/>
            </a:br>
            <a:r>
              <a:rPr lang="en-GB" i="1" dirty="0"/>
              <a:t>Source:  Jones, R.L. &amp; </a:t>
            </a:r>
            <a:r>
              <a:rPr lang="en-GB" i="1" dirty="0" err="1"/>
              <a:t>Tschirner</a:t>
            </a:r>
            <a:r>
              <a:rPr lang="en-GB" i="1" dirty="0"/>
              <a:t>, E. (2019). A frequency dictionary of German: core vocabulary for learners. Routledge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35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this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57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Afrika, </a:t>
            </a:r>
            <a:r>
              <a:rPr lang="en-CA" sz="1200" b="1" i="0" u="none" strike="noStrike" kern="1200" dirty="0" err="1">
                <a:solidFill>
                  <a:schemeClr val="tx1"/>
                </a:solidFill>
                <a:effectLst/>
                <a:latin typeface="+mn-lt"/>
                <a:ea typeface="+mn-ea"/>
                <a:cs typeface="+mn-cs"/>
              </a:rPr>
              <a:t>Kanzler</a:t>
            </a:r>
            <a:r>
              <a:rPr lang="en-CA" sz="1200" b="1" i="0" u="none" strike="noStrike" kern="1200" dirty="0">
                <a:solidFill>
                  <a:schemeClr val="tx1"/>
                </a:solidFill>
                <a:effectLst/>
                <a:latin typeface="+mn-lt"/>
                <a:ea typeface="+mn-ea"/>
                <a:cs typeface="+mn-cs"/>
              </a:rPr>
              <a:t>, Integration,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mischen</a:t>
            </a:r>
            <a:r>
              <a:rPr lang="en-CA" sz="1200" b="1" i="0" u="none" strike="noStrike" kern="1200" dirty="0">
                <a:solidFill>
                  <a:schemeClr val="tx1"/>
                </a:solidFill>
                <a:effectLst/>
                <a:latin typeface="+mn-lt"/>
                <a:ea typeface="+mn-ea"/>
                <a:cs typeface="+mn-cs"/>
              </a:rPr>
              <a:t>, Angriff</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Kanzler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ließ</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zog</a:t>
            </a:r>
            <a:r>
              <a:rPr lang="en-CA" sz="1200" b="1" i="0" u="none" strike="noStrike" kern="1200" dirty="0">
                <a:solidFill>
                  <a:schemeClr val="tx1"/>
                </a:solidFill>
                <a:effectLst/>
                <a:latin typeface="+mn-lt"/>
                <a:ea typeface="+mn-ea"/>
                <a:cs typeface="+mn-cs"/>
              </a:rPr>
              <a:t>, Gerecht, </a:t>
            </a:r>
            <a:r>
              <a:rPr lang="en-CA" sz="1200" b="1" i="0" u="none" strike="noStrike" kern="1200" dirty="0" err="1">
                <a:solidFill>
                  <a:schemeClr val="tx1"/>
                </a:solidFill>
                <a:effectLst/>
                <a:latin typeface="+mn-lt"/>
                <a:ea typeface="+mn-ea"/>
                <a:cs typeface="+mn-cs"/>
              </a:rPr>
              <a:t>Reihe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Satz</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merken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Ausdruck</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mischen</a:t>
            </a:r>
            <a:r>
              <a:rPr lang="en-CA" sz="1200" b="1" i="0" u="none" strike="noStrike" kern="1200" dirty="0">
                <a:solidFill>
                  <a:schemeClr val="tx1"/>
                </a:solidFill>
                <a:effectLst/>
                <a:latin typeface="+mn-lt"/>
                <a:ea typeface="+mn-ea"/>
                <a:cs typeface="+mn-cs"/>
              </a:rPr>
              <a:t> Angriff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Simple past weak and strong plural (H)</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Perfect tense irregular past participles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000000"/>
                </a:solidFill>
                <a:effectLst/>
                <a:latin typeface="Century Gothic" panose="020B0502020202020204" pitchFamily="34" charset="0"/>
              </a:rPr>
              <a:t>Perfect tense weak verbs (+HABEN) with meaning 'did' and 'have done’ </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000000"/>
                </a:solidFill>
                <a:effectLst/>
                <a:latin typeface="Century Gothic" panose="020B0502020202020204" pitchFamily="34" charset="0"/>
              </a:rPr>
              <a:t>Simple past (HABEN, SEIN, es gab) as single verb option for past</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FF6600"/>
                </a:solidFill>
                <a:effectLst/>
                <a:latin typeface="Century Gothic" panose="020B0502020202020204" pitchFamily="34" charset="0"/>
              </a:rPr>
              <a:t>Simple past weak verbs (singular) (H); simple past strong verbs (singular) (H); </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GB" sz="1800" b="1" i="0" u="none" strike="noStrike" dirty="0">
                <a:solidFill>
                  <a:srgbClr val="000000"/>
                </a:solidFill>
                <a:effectLst/>
                <a:latin typeface="Century Gothic" panose="020B0502020202020204" pitchFamily="34" charset="0"/>
              </a:rPr>
              <a:t>long and short [a]|[o] [u]</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[link to grammar: </a:t>
            </a:r>
            <a:r>
              <a:rPr lang="en-GB" sz="1800" b="0" i="0" u="none" strike="noStrike" dirty="0">
                <a:solidFill>
                  <a:srgbClr val="FF6600"/>
                </a:solidFill>
                <a:effectLst/>
                <a:latin typeface="Century Gothic" panose="020B0502020202020204" pitchFamily="34" charset="0"/>
              </a:rPr>
              <a:t>simple past (H),</a:t>
            </a:r>
            <a:r>
              <a:rPr lang="en-GB" sz="1800" b="0" i="0" u="none" strike="noStrike" dirty="0">
                <a:solidFill>
                  <a:srgbClr val="000000"/>
                </a:solidFill>
                <a:effectLst/>
                <a:latin typeface="Century Gothic" panose="020B0502020202020204" pitchFamily="34" charset="0"/>
              </a:rPr>
              <a:t> past participles]</a:t>
            </a:r>
            <a:br>
              <a:rPr lang="en-GB" sz="1800" b="0" i="0" u="none" strike="noStrike" dirty="0">
                <a:solidFill>
                  <a:srgbClr val="000000"/>
                </a:solidFill>
                <a:effectLst/>
                <a:latin typeface="Century Gothic" panose="020B0502020202020204" pitchFamily="34" charset="0"/>
              </a:rPr>
            </a:br>
            <a:r>
              <a:rPr lang="en-GB" sz="1800" b="1" i="0" u="none" strike="noStrike" dirty="0">
                <a:solidFill>
                  <a:srgbClr val="000000"/>
                </a:solidFill>
                <a:effectLst/>
                <a:latin typeface="Century Gothic" panose="020B0502020202020204" pitchFamily="34" charset="0"/>
              </a:rPr>
              <a:t>hard and soft [</a:t>
            </a:r>
            <a:r>
              <a:rPr lang="en-GB" sz="1800" b="1" i="0" u="none" strike="noStrike" dirty="0" err="1">
                <a:solidFill>
                  <a:srgbClr val="000000"/>
                </a:solidFill>
                <a:effectLst/>
                <a:latin typeface="Century Gothic" panose="020B0502020202020204" pitchFamily="34" charset="0"/>
              </a:rPr>
              <a:t>ch</a:t>
            </a:r>
            <a:r>
              <a:rPr lang="en-GB" sz="1800" b="1"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[link to grammar: simple past, plural rule 7]</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(aux)…gedacht [128] (aux)…genannt [191] (aux)…getan [123] (aux)…gewusst [78] (aux)…gezogen [193] hattest [6] warst [4] Afrika [2010] Kanzler [1983] Land2 [134] Situation [423] meiner Meinung nach [n/a] brachte (H) [163] dachte (H) [128] entschied (H) [414] lag (H) [107] ließ (H) [83] saß (H) [231] zog (H) [193] wusste (H) [78] Integration (H) [1282] gerecht (H) [2080] </a:t>
            </a:r>
          </a:p>
          <a:p>
            <a:pPr>
              <a:lnSpc>
                <a:spcPct val="107000"/>
              </a:lnSpc>
              <a:spcAft>
                <a:spcPts val="800"/>
              </a:spcAft>
            </a:pPr>
            <a:endParaRPr lang="de-DE" sz="1200" b="0" i="0" u="none" strike="noStrike" dirty="0">
              <a:solidFill>
                <a:srgbClr val="000000"/>
              </a:solidFill>
              <a:effectLst/>
              <a:latin typeface="Century Gothic" panose="020B0502020202020204" pitchFamily="34" charset="0"/>
            </a:endParaRPr>
          </a:p>
          <a:p>
            <a:pPr>
              <a:lnSpc>
                <a:spcPct val="107000"/>
              </a:lnSpc>
              <a:spcAft>
                <a:spcPts val="800"/>
              </a:spcAft>
            </a:pPr>
            <a:r>
              <a:rPr lang="de-DE" sz="1200" b="1" i="0" u="none" strike="noStrike" dirty="0">
                <a:solidFill>
                  <a:srgbClr val="000000"/>
                </a:solidFill>
                <a:effectLst/>
                <a:latin typeface="Century Gothic" panose="020B0502020202020204" pitchFamily="34" charset="0"/>
              </a:rPr>
              <a:t>Revisited vocabulary: </a:t>
            </a:r>
            <a:r>
              <a:rPr lang="de-DE" sz="1200" b="0" i="0" u="none" strike="noStrike" dirty="0">
                <a:solidFill>
                  <a:srgbClr val="000000"/>
                </a:solidFill>
                <a:effectLst/>
                <a:latin typeface="Century Gothic" panose="020B0502020202020204" pitchFamily="34" charset="0"/>
              </a:rPr>
              <a:t>beantworten [1865] bedeuten [398] Aktion1 [1838] Artikel [1378] Bedeutung [484] Gespräch [517] Reihe [738] Satz [432] Sinn [380] Unterschied [632] anders [303] betonen (H) [782] bilden1 (H) [315] klingen (H) [700] merken (H) [566] unterrichten (H) [3188] Ausdruck (H) [970] Begriff1 (H) [569] Übung (H) [1434] deutlich (H) [302] international (H) [426] verschieden (H) [254]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a:t>
            </a:r>
            <a:r>
              <a:rPr lang="en-GB" sz="1200" b="0" i="0" dirty="0">
                <a:solidFill>
                  <a:srgbClr val="000000"/>
                </a:solidFill>
                <a:effectLst/>
                <a:latin typeface="Century Gothic" panose="020B0502020202020204" pitchFamily="34" charset="0"/>
              </a:rPr>
              <a:t> </a:t>
            </a:r>
            <a:r>
              <a:rPr lang="de-DE" sz="1200" b="0" i="0" dirty="0">
                <a:solidFill>
                  <a:srgbClr val="000000"/>
                </a:solidFill>
                <a:effectLst/>
                <a:latin typeface="Century Gothic" panose="020B0502020202020204" pitchFamily="34" charset="0"/>
              </a:rPr>
              <a:t>(aux)…gebracht [163] bringen [163] glauben1 [156] heißen [126] lachen [444] lernen [288] tun1 [123] wohnen [560] ziehen [193] Baum [1013] Blick [306] Feld [834] Herr1 [154] Land1 [134] Mutter [218] Ort [341] Religion [1976] Sohn [596] Tochter [694] ganz1 [69] gleich1 [141] aß (H) [323] begann (H) [251] ging (H) [66] kam (H) [62] mischen (H) [2160] Angriff (H) [1489] Sorge (H) [888] </a:t>
            </a:r>
            <a:endParaRPr lang="en-GB" sz="1200" b="0" i="0" dirty="0">
              <a:solidFill>
                <a:srgbClr val="000000"/>
              </a:solidFill>
              <a:effectLst/>
              <a:latin typeface="Century Gothic" panose="020B0502020202020204" pitchFamily="34" charset="0"/>
            </a:endParaRPr>
          </a:p>
          <a:p>
            <a:pPr>
              <a:lnSpc>
                <a:spcPct val="107000"/>
              </a:lnSpc>
              <a:spcAft>
                <a:spcPts val="800"/>
              </a:spcAft>
            </a:pPr>
            <a:endPar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hatte, hatten, hattet, war, waren, wart, es gab </a:t>
            </a:r>
          </a:p>
          <a:p>
            <a:pPr>
              <a:lnSpc>
                <a:spcPct val="107000"/>
              </a:lnSpc>
              <a:spcAft>
                <a:spcPts val="800"/>
              </a:spcAft>
            </a:pP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85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a:t>
            </a:r>
            <a:r>
              <a:rPr lang="en-GB" dirty="0"/>
              <a:t>: 8 minutes (6 slides)</a:t>
            </a:r>
          </a:p>
          <a:p>
            <a:endParaRPr lang="en-GB" dirty="0"/>
          </a:p>
          <a:p>
            <a:r>
              <a:rPr lang="en-US" b="1" dirty="0"/>
              <a:t>Aim</a:t>
            </a:r>
            <a:r>
              <a:rPr lang="en-US" dirty="0"/>
              <a:t>: to </a:t>
            </a:r>
            <a:r>
              <a:rPr lang="en-US" dirty="0" err="1"/>
              <a:t>practise</a:t>
            </a:r>
            <a:r>
              <a:rPr lang="en-US" dirty="0"/>
              <a:t> productive (oral) recall of 18 words from this week’s revisited vocabulary</a:t>
            </a:r>
            <a:r>
              <a:rPr lang="en-US" baseline="0" dirty="0"/>
              <a:t> </a:t>
            </a:r>
            <a:r>
              <a:rPr lang="en-US" dirty="0"/>
              <a:t>within a given time. </a:t>
            </a:r>
          </a:p>
          <a:p>
            <a:endParaRPr lang="en-US" dirty="0"/>
          </a:p>
          <a:p>
            <a:r>
              <a:rPr lang="en-US" b="1" dirty="0"/>
              <a:t>Note: </a:t>
            </a:r>
            <a:r>
              <a:rPr lang="en-US" b="0" dirty="0"/>
              <a:t>each slide contains two foundation words and two higher words. The higher words are on the right-hand side and have a star next to them.</a:t>
            </a:r>
            <a:endParaRPr lang="en-US" b="1" dirty="0"/>
          </a:p>
          <a:p>
            <a:endParaRPr lang="en-US" b="1" dirty="0"/>
          </a:p>
          <a:p>
            <a:r>
              <a:rPr lang="en-US" b="1" dirty="0"/>
              <a:t>Procedure:</a:t>
            </a:r>
          </a:p>
          <a:p>
            <a:pPr marL="0" indent="0">
              <a:buFont typeface="+mj-lt"/>
              <a:buNone/>
            </a:pPr>
            <a:r>
              <a:rPr lang="en-US" dirty="0"/>
              <a:t>1. Higher students say all four words before 8 seconds elapse. Foundation students say the first two words.</a:t>
            </a:r>
          </a:p>
          <a:p>
            <a:pPr marL="0" indent="0">
              <a:buFont typeface="+mj-lt"/>
              <a:buNone/>
            </a:pPr>
            <a:r>
              <a:rPr lang="en-US" dirty="0"/>
              <a:t>2. Teachers click to reveal answers.</a:t>
            </a:r>
          </a:p>
          <a:p>
            <a:pPr marL="0" indent="0">
              <a:buFont typeface="+mj-lt"/>
              <a:buNone/>
            </a:pPr>
            <a:r>
              <a:rPr lang="en-US" dirty="0"/>
              <a:t>3. Repeat if additional practice needed.</a:t>
            </a:r>
          </a:p>
          <a:p>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385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05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[3/6]</a:t>
            </a:r>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815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[4/6]</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36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[5/6]</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719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[6/6]</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839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i="0" dirty="0">
                <a:solidFill>
                  <a:srgbClr val="000000"/>
                </a:solidFill>
                <a:effectLst/>
                <a:latin typeface="Helvetica" pitchFamily="2" charset="0"/>
              </a:rPr>
              <a:t>F+H</a:t>
            </a:r>
          </a:p>
          <a:p>
            <a:r>
              <a:rPr lang="en-GB" b="1" dirty="0"/>
              <a:t>Timing: </a:t>
            </a:r>
            <a:r>
              <a:rPr lang="en-GB" b="0" dirty="0"/>
              <a:t>6 minutes</a:t>
            </a:r>
            <a:br>
              <a:rPr lang="en-GB" dirty="0"/>
            </a:br>
            <a:br>
              <a:rPr lang="en-GB" b="1" dirty="0"/>
            </a:br>
            <a:r>
              <a:rPr lang="en-GB" b="1" dirty="0"/>
              <a:t>Aim: </a:t>
            </a:r>
            <a:r>
              <a:rPr lang="en-GB" b="0" dirty="0"/>
              <a:t>to revisit some of this week’s vocabulary items.</a:t>
            </a:r>
            <a:br>
              <a:rPr lang="en-GB" dirty="0"/>
            </a:br>
            <a:br>
              <a:rPr lang="en-GB" dirty="0"/>
            </a:br>
            <a:r>
              <a:rPr lang="en-GB" b="1" dirty="0"/>
              <a:t>Procedure:</a:t>
            </a:r>
            <a:br>
              <a:rPr lang="en-GB" dirty="0"/>
            </a:br>
            <a:r>
              <a:rPr lang="en-GB" dirty="0"/>
              <a:t>1. Click on the action buttons to hear the definitions.</a:t>
            </a:r>
          </a:p>
          <a:p>
            <a:r>
              <a:rPr lang="en-GB" dirty="0"/>
              <a:t>2. Students decide which word is the correct answer</a:t>
            </a:r>
          </a:p>
          <a:p>
            <a:r>
              <a:rPr lang="en-GB" dirty="0"/>
              <a:t>3. The first letter of each answer will spell out the secret word.</a:t>
            </a:r>
          </a:p>
          <a:p>
            <a:r>
              <a:rPr lang="en-GB" dirty="0"/>
              <a:t>4. Click to reveal the answers (the secret word) along the door.</a:t>
            </a:r>
          </a:p>
          <a:p>
            <a:r>
              <a:rPr lang="en-GB" dirty="0"/>
              <a:t>5. When all the correct answers have been revealed, the door will open, revealing a picture of Syria.</a:t>
            </a:r>
          </a:p>
          <a:p>
            <a:r>
              <a:rPr lang="en-GB" dirty="0"/>
              <a:t>6. Ask students whether they know anything about Syria or why a lot of Syrians came to Germany.</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342900" indent="-342900" algn="l" fontAlgn="base">
              <a:buFont typeface="+mj-lt"/>
              <a:buAutoNum type="arabicPeriod"/>
            </a:pPr>
            <a:r>
              <a:rPr lang="en-GB" sz="1800" b="0" i="0" dirty="0">
                <a:solidFill>
                  <a:srgbClr val="000000"/>
                </a:solidFill>
                <a:effectLst/>
                <a:latin typeface="Helvetica" pitchFamily="2" charset="0"/>
              </a:rPr>
              <a:t>Du </a:t>
            </a:r>
            <a:r>
              <a:rPr lang="en-GB" sz="1800" b="0" i="0" dirty="0" err="1">
                <a:solidFill>
                  <a:srgbClr val="000000"/>
                </a:solidFill>
                <a:effectLst/>
                <a:latin typeface="Helvetica" pitchFamily="2" charset="0"/>
              </a:rPr>
              <a:t>warst</a:t>
            </a:r>
            <a:r>
              <a:rPr lang="en-GB" sz="1800" b="0" i="0" dirty="0">
                <a:solidFill>
                  <a:srgbClr val="000000"/>
                </a:solidFill>
                <a:effectLst/>
                <a:latin typeface="Helvetica" pitchFamily="2" charset="0"/>
              </a:rPr>
              <a:t> </a:t>
            </a:r>
            <a:r>
              <a:rPr lang="en-GB" sz="1800" b="0" i="0" dirty="0" err="1">
                <a:solidFill>
                  <a:srgbClr val="000000"/>
                </a:solidFill>
                <a:effectLst/>
                <a:latin typeface="Helvetica" pitchFamily="2" charset="0"/>
              </a:rPr>
              <a:t>letzte</a:t>
            </a:r>
            <a:r>
              <a:rPr lang="en-GB" sz="1800" b="0" i="0" dirty="0">
                <a:solidFill>
                  <a:srgbClr val="000000"/>
                </a:solidFill>
                <a:effectLst/>
                <a:latin typeface="Helvetica" pitchFamily="2" charset="0"/>
              </a:rPr>
              <a:t> </a:t>
            </a:r>
            <a:r>
              <a:rPr lang="en-GB" sz="1800" b="0" i="0" dirty="0" err="1">
                <a:solidFill>
                  <a:srgbClr val="000000"/>
                </a:solidFill>
                <a:effectLst/>
                <a:latin typeface="Helvetica" pitchFamily="2" charset="0"/>
              </a:rPr>
              <a:t>Woche</a:t>
            </a:r>
            <a:r>
              <a:rPr lang="en-GB" sz="1800" b="0" i="0" dirty="0">
                <a:solidFill>
                  <a:srgbClr val="000000"/>
                </a:solidFill>
                <a:effectLst/>
                <a:latin typeface="Helvetica" pitchFamily="2" charset="0"/>
              </a:rPr>
              <a:t> in der </a:t>
            </a:r>
            <a:r>
              <a:rPr lang="en-GB" sz="1800" b="0" i="0" dirty="0" err="1">
                <a:solidFill>
                  <a:srgbClr val="000000"/>
                </a:solidFill>
                <a:effectLst/>
                <a:latin typeface="Helvetica" pitchFamily="2" charset="0"/>
              </a:rPr>
              <a:t>gleichen</a:t>
            </a:r>
            <a:r>
              <a:rPr lang="en-GB" sz="1800" b="0" i="0" dirty="0">
                <a:solidFill>
                  <a:srgbClr val="000000"/>
                </a:solidFill>
                <a:effectLst/>
                <a:latin typeface="Helvetica" pitchFamily="2" charset="0"/>
              </a:rPr>
              <a:t> [Situation].</a:t>
            </a:r>
          </a:p>
          <a:p>
            <a:pPr marL="342900" indent="-342900" algn="l" fontAlgn="base">
              <a:buFont typeface="+mj-lt"/>
              <a:buAutoNum type="arabicPeriod"/>
            </a:pPr>
            <a:r>
              <a:rPr lang="en-GB" sz="1800" b="0" i="0" dirty="0" err="1">
                <a:solidFill>
                  <a:srgbClr val="000000"/>
                </a:solidFill>
                <a:effectLst/>
                <a:latin typeface="Helvetica" pitchFamily="2" charset="0"/>
              </a:rPr>
              <a:t>Hattest</a:t>
            </a:r>
            <a:r>
              <a:rPr lang="en-GB" sz="1800" b="0" i="0" dirty="0">
                <a:solidFill>
                  <a:srgbClr val="000000"/>
                </a:solidFill>
                <a:effectLst/>
                <a:latin typeface="Helvetica" pitchFamily="2" charset="0"/>
              </a:rPr>
              <a:t> du </a:t>
            </a:r>
            <a:r>
              <a:rPr lang="en-GB" sz="1800" b="0" i="0" dirty="0" err="1">
                <a:solidFill>
                  <a:srgbClr val="000000"/>
                </a:solidFill>
                <a:effectLst/>
                <a:latin typeface="Helvetica" pitchFamily="2" charset="0"/>
              </a:rPr>
              <a:t>wieder</a:t>
            </a:r>
            <a:r>
              <a:rPr lang="en-GB" sz="1800" b="0" i="0" dirty="0">
                <a:solidFill>
                  <a:srgbClr val="000000"/>
                </a:solidFill>
                <a:effectLst/>
                <a:latin typeface="Helvetica" pitchFamily="2" charset="0"/>
              </a:rPr>
              <a:t> [</a:t>
            </a:r>
            <a:r>
              <a:rPr lang="en-GB" sz="1800" b="0" i="0" dirty="0">
                <a:solidFill>
                  <a:srgbClr val="E6851E"/>
                </a:solidFill>
                <a:effectLst/>
                <a:latin typeface="Helvetica" pitchFamily="2" charset="0"/>
              </a:rPr>
              <a:t>Yoga]</a:t>
            </a:r>
            <a:r>
              <a:rPr lang="en-GB" sz="1800" b="0" i="0" dirty="0">
                <a:solidFill>
                  <a:srgbClr val="000000"/>
                </a:solidFill>
                <a:effectLst/>
                <a:latin typeface="Helvetica" pitchFamily="2" charset="0"/>
              </a:rPr>
              <a:t>? </a:t>
            </a:r>
          </a:p>
          <a:p>
            <a:pPr marL="342900" indent="-342900" algn="l" fontAlgn="base">
              <a:buFont typeface="+mj-lt"/>
              <a:buAutoNum type="arabicPeriod"/>
            </a:pPr>
            <a:r>
              <a:rPr lang="en-GB" sz="1800" b="0" i="0" dirty="0">
                <a:solidFill>
                  <a:srgbClr val="000000"/>
                </a:solidFill>
                <a:effectLst/>
                <a:latin typeface="Helvetica" pitchFamily="2" charset="0"/>
              </a:rPr>
              <a:t>Die </a:t>
            </a:r>
            <a:r>
              <a:rPr lang="en-GB" sz="1800" b="0" i="0" dirty="0" err="1">
                <a:solidFill>
                  <a:srgbClr val="000000"/>
                </a:solidFill>
                <a:effectLst/>
                <a:latin typeface="Helvetica" pitchFamily="2" charset="0"/>
              </a:rPr>
              <a:t>Kanzler</a:t>
            </a:r>
            <a:r>
              <a:rPr lang="en-GB" sz="1800" b="0" i="0" dirty="0">
                <a:solidFill>
                  <a:srgbClr val="000000"/>
                </a:solidFill>
                <a:effectLst/>
                <a:latin typeface="Helvetica" pitchFamily="2" charset="0"/>
              </a:rPr>
              <a:t> [</a:t>
            </a:r>
            <a:r>
              <a:rPr lang="en-GB" sz="1800" b="0" i="0" dirty="0" err="1">
                <a:solidFill>
                  <a:srgbClr val="000000"/>
                </a:solidFill>
                <a:effectLst/>
                <a:latin typeface="Helvetica" pitchFamily="2" charset="0"/>
              </a:rPr>
              <a:t>Reise</a:t>
            </a:r>
            <a:r>
              <a:rPr lang="en-GB" sz="1800" b="0" i="0" dirty="0">
                <a:solidFill>
                  <a:srgbClr val="000000"/>
                </a:solidFill>
                <a:effectLst/>
                <a:latin typeface="Helvetica" pitchFamily="2" charset="0"/>
              </a:rPr>
              <a:t>] </a:t>
            </a:r>
            <a:r>
              <a:rPr lang="en-GB" sz="1800" b="0" i="0" dirty="0" err="1">
                <a:solidFill>
                  <a:srgbClr val="000000"/>
                </a:solidFill>
                <a:effectLst/>
                <a:latin typeface="Helvetica" pitchFamily="2" charset="0"/>
              </a:rPr>
              <a:t>nach</a:t>
            </a:r>
            <a:r>
              <a:rPr lang="en-GB" sz="1800" b="0" i="0" dirty="0">
                <a:solidFill>
                  <a:srgbClr val="000000"/>
                </a:solidFill>
                <a:effectLst/>
                <a:latin typeface="Helvetica" pitchFamily="2" charset="0"/>
              </a:rPr>
              <a:t> Afrika war </a:t>
            </a:r>
            <a:r>
              <a:rPr lang="en-GB" sz="1800" b="0" i="0" dirty="0" err="1">
                <a:solidFill>
                  <a:srgbClr val="E6851E"/>
                </a:solidFill>
                <a:effectLst/>
                <a:latin typeface="Helvetica" pitchFamily="2" charset="0"/>
              </a:rPr>
              <a:t>kurz</a:t>
            </a:r>
            <a:r>
              <a:rPr lang="en-GB" sz="1800" b="0" i="0" dirty="0">
                <a:solidFill>
                  <a:srgbClr val="E6851E"/>
                </a:solidFill>
                <a:effectLst/>
                <a:latin typeface="Helvetica" pitchFamily="2" charset="0"/>
              </a:rPr>
              <a:t>.</a:t>
            </a:r>
            <a:endParaRPr lang="en-GB" sz="1800" b="0" i="0" dirty="0">
              <a:solidFill>
                <a:srgbClr val="000000"/>
              </a:solidFill>
              <a:effectLst/>
              <a:latin typeface="Helvetica" pitchFamily="2" charset="0"/>
            </a:endParaRPr>
          </a:p>
          <a:p>
            <a:pPr marL="342900" indent="-342900" algn="l" fontAlgn="base">
              <a:buFont typeface="+mj-lt"/>
              <a:buAutoNum type="arabicPeriod"/>
            </a:pPr>
            <a:r>
              <a:rPr lang="en-GB" sz="1800" b="0" dirty="0" err="1">
                <a:solidFill>
                  <a:srgbClr val="000000"/>
                </a:solidFill>
                <a:latin typeface="Helvetica" pitchFamily="2" charset="0"/>
              </a:rPr>
              <a:t>M</a:t>
            </a:r>
            <a:r>
              <a:rPr lang="en-GB" sz="1800" b="0" i="0" dirty="0" err="1">
                <a:solidFill>
                  <a:srgbClr val="000000"/>
                </a:solidFill>
                <a:effectLst/>
                <a:latin typeface="Helvetica" pitchFamily="2" charset="0"/>
              </a:rPr>
              <a:t>einer</a:t>
            </a:r>
            <a:r>
              <a:rPr lang="en-GB" sz="1800" b="0" i="0" dirty="0">
                <a:solidFill>
                  <a:srgbClr val="000000"/>
                </a:solidFill>
                <a:effectLst/>
                <a:latin typeface="Helvetica" pitchFamily="2" charset="0"/>
              </a:rPr>
              <a:t> </a:t>
            </a:r>
            <a:r>
              <a:rPr lang="en-GB" sz="1800" b="0" i="0" dirty="0" err="1">
                <a:solidFill>
                  <a:srgbClr val="000000"/>
                </a:solidFill>
                <a:effectLst/>
                <a:latin typeface="Helvetica" pitchFamily="2" charset="0"/>
              </a:rPr>
              <a:t>Meinung</a:t>
            </a:r>
            <a:r>
              <a:rPr lang="en-GB" sz="1800" b="0" i="0" dirty="0">
                <a:solidFill>
                  <a:srgbClr val="000000"/>
                </a:solidFill>
                <a:effectLst/>
                <a:latin typeface="Helvetica" pitchFamily="2" charset="0"/>
              </a:rPr>
              <a:t> </a:t>
            </a:r>
            <a:r>
              <a:rPr lang="en-GB" sz="1800" b="0" i="0" dirty="0" err="1">
                <a:solidFill>
                  <a:srgbClr val="000000"/>
                </a:solidFill>
                <a:effectLst/>
                <a:latin typeface="Helvetica" pitchFamily="2" charset="0"/>
              </a:rPr>
              <a:t>nach</a:t>
            </a:r>
            <a:r>
              <a:rPr lang="en-GB" sz="1800" b="0" i="0" dirty="0">
                <a:solidFill>
                  <a:srgbClr val="000000"/>
                </a:solidFill>
                <a:effectLst/>
                <a:latin typeface="Helvetica" pitchFamily="2" charset="0"/>
              </a:rPr>
              <a:t> </a:t>
            </a:r>
            <a:r>
              <a:rPr lang="en-GB" sz="1800" b="0" dirty="0" err="1">
                <a:solidFill>
                  <a:srgbClr val="000000"/>
                </a:solidFill>
                <a:latin typeface="Helvetica" pitchFamily="2" charset="0"/>
              </a:rPr>
              <a:t>ist</a:t>
            </a:r>
            <a:r>
              <a:rPr lang="en-GB" sz="1800" b="0" i="0" dirty="0">
                <a:solidFill>
                  <a:srgbClr val="000000"/>
                </a:solidFill>
                <a:effectLst/>
                <a:latin typeface="Helvetica" pitchFamily="2" charset="0"/>
              </a:rPr>
              <a:t> das [Essen] auf </a:t>
            </a:r>
            <a:r>
              <a:rPr lang="en-GB" sz="1800" b="0" i="0" dirty="0" err="1">
                <a:solidFill>
                  <a:srgbClr val="000000"/>
                </a:solidFill>
                <a:effectLst/>
                <a:latin typeface="Helvetica" pitchFamily="2" charset="0"/>
              </a:rPr>
              <a:t>dem</a:t>
            </a:r>
            <a:r>
              <a:rPr lang="en-GB" sz="1800" b="0" i="0" dirty="0">
                <a:solidFill>
                  <a:srgbClr val="000000"/>
                </a:solidFill>
                <a:effectLst/>
                <a:latin typeface="Helvetica" pitchFamily="2" charset="0"/>
              </a:rPr>
              <a:t> Land </a:t>
            </a:r>
            <a:r>
              <a:rPr lang="en-GB" sz="1800" b="0" i="0" dirty="0" err="1">
                <a:solidFill>
                  <a:srgbClr val="000000"/>
                </a:solidFill>
                <a:effectLst/>
                <a:latin typeface="Helvetica" pitchFamily="2" charset="0"/>
              </a:rPr>
              <a:t>frisch</a:t>
            </a:r>
            <a:r>
              <a:rPr lang="en-GB" sz="1800" b="0" i="0" dirty="0">
                <a:solidFill>
                  <a:srgbClr val="000000"/>
                </a:solidFill>
                <a:effectLst/>
                <a:latin typeface="Helvetica" pitchFamily="2" charset="0"/>
              </a:rPr>
              <a:t> und </a:t>
            </a:r>
            <a:r>
              <a:rPr lang="en-GB" sz="1800" b="0" i="0" dirty="0" err="1">
                <a:solidFill>
                  <a:srgbClr val="000000"/>
                </a:solidFill>
                <a:effectLst/>
                <a:latin typeface="Helvetica" pitchFamily="2" charset="0"/>
              </a:rPr>
              <a:t>lecker</a:t>
            </a:r>
            <a:r>
              <a:rPr lang="en-GB" sz="1800" b="0" i="0" dirty="0">
                <a:solidFill>
                  <a:srgbClr val="000000"/>
                </a:solidFill>
                <a:effectLst/>
                <a:latin typeface="Helvetica" pitchFamily="2" charset="0"/>
              </a:rPr>
              <a:t>.</a:t>
            </a:r>
          </a:p>
          <a:p>
            <a:pPr marL="342900" indent="-342900" algn="l" fontAlgn="base">
              <a:buFont typeface="+mj-lt"/>
              <a:buAutoNum type="arabicPeriod"/>
            </a:pPr>
            <a:r>
              <a:rPr lang="en-GB" sz="1800" b="0" i="0" dirty="0" err="1">
                <a:solidFill>
                  <a:srgbClr val="000000"/>
                </a:solidFill>
                <a:effectLst/>
                <a:latin typeface="Helvetica" pitchFamily="2" charset="0"/>
              </a:rPr>
              <a:t>Freie</a:t>
            </a:r>
            <a:r>
              <a:rPr lang="en-GB" sz="1800" b="0" i="0" dirty="0">
                <a:solidFill>
                  <a:srgbClr val="000000"/>
                </a:solidFill>
                <a:effectLst/>
                <a:latin typeface="Helvetica" pitchFamily="2" charset="0"/>
              </a:rPr>
              <a:t> und </a:t>
            </a:r>
            <a:r>
              <a:rPr lang="en-GB" sz="1800" b="0" i="0" dirty="0" err="1">
                <a:solidFill>
                  <a:srgbClr val="000000"/>
                </a:solidFill>
                <a:effectLst/>
                <a:latin typeface="Helvetica" pitchFamily="2" charset="0"/>
              </a:rPr>
              <a:t>gerechte</a:t>
            </a:r>
            <a:r>
              <a:rPr lang="en-GB" sz="1800" b="0" i="0" dirty="0">
                <a:solidFill>
                  <a:srgbClr val="000000"/>
                </a:solidFill>
                <a:effectLst/>
                <a:latin typeface="Helvetica" pitchFamily="2" charset="0"/>
              </a:rPr>
              <a:t> [Rede] </a:t>
            </a:r>
            <a:r>
              <a:rPr lang="en-GB" sz="1800" b="0" i="0" dirty="0" err="1">
                <a:solidFill>
                  <a:srgbClr val="000000"/>
                </a:solidFill>
                <a:effectLst/>
                <a:latin typeface="Helvetica" pitchFamily="2" charset="0"/>
              </a:rPr>
              <a:t>ist</a:t>
            </a:r>
            <a:r>
              <a:rPr lang="en-GB" sz="1800" b="0" i="0" dirty="0">
                <a:solidFill>
                  <a:srgbClr val="000000"/>
                </a:solidFill>
                <a:effectLst/>
                <a:latin typeface="Helvetica" pitchFamily="2" charset="0"/>
              </a:rPr>
              <a:t> </a:t>
            </a:r>
            <a:r>
              <a:rPr lang="en-GB" sz="1800" b="0" i="0" dirty="0" err="1">
                <a:solidFill>
                  <a:srgbClr val="000000"/>
                </a:solidFill>
                <a:effectLst/>
                <a:latin typeface="Helvetica" pitchFamily="2" charset="0"/>
              </a:rPr>
              <a:t>wichtig</a:t>
            </a:r>
            <a:r>
              <a:rPr lang="en-GB" sz="1800" b="0" i="0" dirty="0">
                <a:solidFill>
                  <a:srgbClr val="000000"/>
                </a:solidFill>
                <a:effectLst/>
                <a:latin typeface="Helvetica" pitchFamily="2" charset="0"/>
              </a:rPr>
              <a:t> für die Integration.</a:t>
            </a:r>
          </a:p>
          <a:p>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i="0" dirty="0">
              <a:solidFill>
                <a:srgbClr val="000000"/>
              </a:solidFill>
              <a:effectLst/>
              <a:latin typeface="Helvetica"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605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recap knowledge of the imperfect tense with </a:t>
            </a:r>
            <a:r>
              <a:rPr lang="en-GB" b="0" i="1" dirty="0"/>
              <a:t>sein</a:t>
            </a:r>
            <a:r>
              <a:rPr lang="en-GB" b="0" dirty="0"/>
              <a:t>, </a:t>
            </a:r>
            <a:r>
              <a:rPr lang="en-GB" b="0" i="1" dirty="0" err="1"/>
              <a:t>haben</a:t>
            </a:r>
            <a:r>
              <a:rPr lang="en-GB" b="0" dirty="0"/>
              <a:t> and </a:t>
            </a:r>
            <a:r>
              <a:rPr lang="en-GB" b="0" i="1" dirty="0"/>
              <a:t>es gab</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Click on the</a:t>
            </a:r>
            <a:r>
              <a:rPr lang="en-GB" baseline="0" dirty="0"/>
              <a:t> mouse to animate the 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Elicit the English meanings for the imperfect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Clarify that the perfect tense sentences are not wrong, they are less common because the same meaning can be expressed in fewer words!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6580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Foundation</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if teaching a mixed ability class, this exercise can be completed as a handout while the board is used to teach higher grammar and exercises.</a:t>
            </a:r>
            <a:endParaRPr lang="en-GB" dirty="0"/>
          </a:p>
          <a:p>
            <a:endParaRPr lang="en-GB" dirty="0"/>
          </a:p>
          <a:p>
            <a:r>
              <a:rPr lang="en-GB" b="1" dirty="0"/>
              <a:t>Aim</a:t>
            </a:r>
            <a:r>
              <a:rPr lang="en-GB" dirty="0"/>
              <a:t>: to practise written /grammatical distinction between auxiliary verbs and the imperfect forms of </a:t>
            </a:r>
            <a:r>
              <a:rPr lang="en-GB" dirty="0" err="1"/>
              <a:t>haben</a:t>
            </a:r>
            <a:r>
              <a:rPr lang="en-GB" dirty="0"/>
              <a:t>, </a:t>
            </a:r>
            <a:r>
              <a:rPr lang="en-GB" dirty="0" err="1"/>
              <a:t>geben</a:t>
            </a:r>
            <a:r>
              <a:rPr lang="en-GB" dirty="0"/>
              <a:t> and sein.</a:t>
            </a:r>
          </a:p>
          <a:p>
            <a:endParaRPr lang="en-GB" dirty="0"/>
          </a:p>
          <a:p>
            <a:r>
              <a:rPr lang="en-GB" b="1" dirty="0"/>
              <a:t>Procedure</a:t>
            </a:r>
            <a:r>
              <a:rPr lang="en-GB" dirty="0"/>
              <a:t>:</a:t>
            </a:r>
          </a:p>
          <a:p>
            <a:pPr marL="228600" indent="-228600">
              <a:buAutoNum type="arabicPeriod"/>
            </a:pPr>
            <a:r>
              <a:rPr lang="en-GB" dirty="0"/>
              <a:t>Explain the task: Martin is describing the experience of transitioning, both with friends and with family.</a:t>
            </a:r>
          </a:p>
          <a:p>
            <a:pPr marL="228600" indent="-228600">
              <a:buAutoNum type="arabicPeriod"/>
            </a:pPr>
            <a:r>
              <a:rPr lang="en-GB" dirty="0"/>
              <a:t>Students decide whether they should fill the gaps with either an auxiliary verb or gab, </a:t>
            </a:r>
            <a:r>
              <a:rPr lang="en-GB" dirty="0" err="1"/>
              <a:t>hatte</a:t>
            </a:r>
            <a:r>
              <a:rPr lang="en-GB" dirty="0"/>
              <a:t> or war, based on whether there is a past participle in the sentence.</a:t>
            </a:r>
          </a:p>
          <a:p>
            <a:pPr marL="228600" indent="-228600">
              <a:buAutoNum type="arabicPeriod" startAt="3"/>
            </a:pPr>
            <a:r>
              <a:rPr lang="en-GB" dirty="0"/>
              <a:t>Click to correct and clarify any misunderstandings.</a:t>
            </a:r>
          </a:p>
          <a:p>
            <a:pPr marL="0" indent="0">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Additional/extension task</a:t>
            </a:r>
            <a:r>
              <a:rPr lang="en-GB" dirty="0"/>
              <a:t>: </a:t>
            </a:r>
            <a:r>
              <a:rPr lang="en-GB" b="0" dirty="0"/>
              <a:t>This is an optional extra exercise in case foundation students need more exercises while higher students are learning their new grammar. It could also be used as a homework, or an extra task for higher students to give them more practice using </a:t>
            </a:r>
            <a:r>
              <a:rPr lang="en-GB" b="0" dirty="0" err="1"/>
              <a:t>hatte</a:t>
            </a:r>
            <a:r>
              <a:rPr lang="en-GB" b="0" dirty="0"/>
              <a:t>, war, and gab in perfect tense texts.</a:t>
            </a:r>
          </a:p>
          <a:p>
            <a:br>
              <a:rPr lang="en-GB" dirty="0"/>
            </a:br>
            <a:r>
              <a:rPr lang="en-GB" b="1" dirty="0"/>
              <a:t>Aim</a:t>
            </a:r>
            <a:r>
              <a:rPr lang="en-GB" dirty="0"/>
              <a:t>: to practise translating verbs in the past tense into English, with meaning “did” rather than “have done”; to practise using </a:t>
            </a:r>
            <a:r>
              <a:rPr lang="en-GB" dirty="0" err="1"/>
              <a:t>hatte</a:t>
            </a:r>
            <a:r>
              <a:rPr lang="en-GB" dirty="0"/>
              <a:t>, war, and gab in the perfect tense.</a:t>
            </a:r>
          </a:p>
          <a:p>
            <a:endParaRPr lang="en-GB" dirty="0"/>
          </a:p>
          <a:p>
            <a:r>
              <a:rPr lang="en-GB" b="1" dirty="0"/>
              <a:t>Procedure:</a:t>
            </a:r>
            <a:r>
              <a:rPr lang="en-GB" dirty="0"/>
              <a:t> </a:t>
            </a:r>
          </a:p>
          <a:p>
            <a:pPr marL="228600" indent="-228600">
              <a:buAutoNum type="arabicPeriod"/>
            </a:pPr>
            <a:r>
              <a:rPr lang="en-GB" dirty="0"/>
              <a:t>Students use the text (with the answers revealed) and translate it into English.</a:t>
            </a:r>
          </a:p>
          <a:p>
            <a:pPr marL="228600" indent="-228600">
              <a:buAutoNum type="arabicPeriod"/>
            </a:pPr>
            <a:r>
              <a:rPr lang="en-GB" dirty="0"/>
              <a:t>Use the following slide to provide a suggested translation.</a:t>
            </a:r>
          </a:p>
          <a:p>
            <a:endParaRPr lang="en-GB" dirty="0"/>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8945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a:t>
            </a:r>
            <a:r>
              <a:rPr lang="en-GB" dirty="0"/>
              <a:t> </a:t>
            </a:r>
          </a:p>
          <a:p>
            <a:endParaRPr lang="en-GB" dirty="0"/>
          </a:p>
          <a:p>
            <a:r>
              <a:rPr lang="en-GB" b="1" dirty="0"/>
              <a:t>Answer slide</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38222F-5564-4A16-B0FA-145299EE8E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358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Foundation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12 </a:t>
            </a:r>
            <a:r>
              <a:rPr lang="en-GB" dirty="0"/>
              <a:t>minutes (4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t>
            </a:r>
            <a:r>
              <a:rPr lang="en-GB" b="0" dirty="0" err="1"/>
              <a:t>hatte</a:t>
            </a:r>
            <a:r>
              <a:rPr lang="en-GB" b="0" dirty="0"/>
              <a:t>, war, gab and irregular past participles in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if teaching a mixed ability class, this exercise can be completed as a handout while the board is used to teach higher grammar and exercises.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Students read the information on Kim </a:t>
            </a:r>
            <a:r>
              <a:rPr lang="en-GB" dirty="0" err="1"/>
              <a:t>Petras</a:t>
            </a:r>
            <a:r>
              <a:rPr lang="en-GB" dirty="0"/>
              <a:t> and Andreas Krieger.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They then write the text on the right in the perfect tense, changing the verbs in bold.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If doing this exercise on the board, click to reveal the two answer slides. Or if the board is being used for higher students, give students the answers as handouts.</a:t>
            </a:r>
          </a:p>
          <a:p>
            <a:endParaRPr lang="en-GB" dirty="0"/>
          </a:p>
          <a:p>
            <a:endParaRPr lang="en-GB" dirty="0"/>
          </a:p>
          <a:p>
            <a:r>
              <a:rPr lang="en-GB" b="1" dirty="0"/>
              <a:t>Note</a:t>
            </a:r>
            <a:r>
              <a:rPr lang="en-GB" dirty="0"/>
              <a:t>:</a:t>
            </a:r>
          </a:p>
          <a:p>
            <a:r>
              <a:rPr lang="en-US" sz="1800" dirty="0">
                <a:effectLst/>
                <a:latin typeface="Calibri" panose="020F0502020204030204" pitchFamily="34" charset="0"/>
                <a:ea typeface="Calibri" panose="020F0502020204030204" pitchFamily="34" charset="0"/>
                <a:cs typeface="Times New Roman" panose="02020603050405020304" pitchFamily="18" charset="0"/>
              </a:rPr>
              <a:t>Trans-Frau or trans Frau. Whilst using Trans- as a prefix is considered correct by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Duden</a:t>
            </a:r>
            <a:r>
              <a:rPr lang="en-US" sz="1800" dirty="0">
                <a:effectLst/>
                <a:latin typeface="Calibri" panose="020F0502020204030204" pitchFamily="34" charset="0"/>
                <a:ea typeface="Calibri" panose="020F0502020204030204" pitchFamily="34" charset="0"/>
                <a:cs typeface="Times New Roman" panose="02020603050405020304" pitchFamily="18" charset="0"/>
              </a:rPr>
              <a:t>, some in the LGBTQ+ community are expressing a preference for the adjective form because it is independent of the central identity as a woman. Here a glossary on current LGBTQ+ language in Germany: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https://tu-dresden.de/tu-dresden/organisation/ressourcen/dateien/Gleichstellungsbeauftragte/Unsere-Themen/geschlechtergerechte-sprache/Anlage-AG-Sprache-SKGDM-15-01.20?lang=de</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u="none" dirty="0">
                <a:solidFill>
                  <a:srgbClr val="0563C1"/>
                </a:solidFill>
                <a:effectLst/>
                <a:latin typeface="Calibri" panose="020F0502020204030204" pitchFamily="34" charset="0"/>
                <a:cs typeface="Times New Roman" panose="02020603050405020304" pitchFamily="18" charset="0"/>
              </a:rPr>
              <a:t>We have therefore opted for trans Frau and trans </a:t>
            </a:r>
            <a:r>
              <a:rPr lang="en-US" sz="1800" u="none" dirty="0" err="1">
                <a:solidFill>
                  <a:srgbClr val="0563C1"/>
                </a:solidFill>
                <a:effectLst/>
                <a:latin typeface="Calibri" panose="020F0502020204030204" pitchFamily="34" charset="0"/>
                <a:cs typeface="Times New Roman" panose="02020603050405020304" pitchFamily="18" charset="0"/>
              </a:rPr>
              <a:t>Sängerin</a:t>
            </a:r>
            <a:r>
              <a:rPr lang="en-US" sz="1800" u="none" dirty="0">
                <a:solidFill>
                  <a:srgbClr val="0563C1"/>
                </a:solidFill>
                <a:effectLst/>
                <a:latin typeface="Calibri" panose="020F0502020204030204" pitchFamily="34" charset="0"/>
                <a:cs typeface="Times New Roman" panose="02020603050405020304" pitchFamily="18" charset="0"/>
              </a:rPr>
              <a:t> in this text, on the basis that both prefix and adjective will be readily understood by students, and because it will be of interest to students to have an example of language change.</a:t>
            </a:r>
          </a:p>
          <a:p>
            <a:endParaRPr lang="en-US" sz="1800" u="none" dirty="0">
              <a:solidFill>
                <a:srgbClr val="0563C1"/>
              </a:solidFill>
              <a:effectLst/>
              <a:latin typeface="Calibri" panose="020F0502020204030204" pitchFamily="34" charset="0"/>
              <a:cs typeface="Times New Roman" panose="02020603050405020304" pitchFamily="18" charset="0"/>
            </a:endParaRPr>
          </a:p>
          <a:p>
            <a:r>
              <a:rPr lang="en-GB" u="none" dirty="0"/>
              <a:t>Photo:</a:t>
            </a:r>
            <a:br>
              <a:rPr lang="en-GB" u="none" dirty="0"/>
            </a:br>
            <a:r>
              <a:rPr lang="en-GB" u="none" dirty="0"/>
              <a:t>https://commons.wikimedia.org/wiki/File:Kim_Petras_2021.jpg</a:t>
            </a:r>
          </a:p>
          <a:p>
            <a:r>
              <a:rPr lang="en-GB" u="none" dirty="0"/>
              <a:t>Nokia621, CC BY-SA 4.0 &lt;https://creativecommons.org/licenses/by-sa/4.0&gt;,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477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[2/4]</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772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[3/4]</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837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[4/4]</a:t>
            </a:r>
          </a:p>
          <a:p>
            <a:endParaRPr lang="en-GB" dirty="0"/>
          </a:p>
          <a:p>
            <a:r>
              <a:rPr lang="en-GB" dirty="0"/>
              <a:t>Photo:</a:t>
            </a:r>
            <a:br>
              <a:rPr lang="en-GB" dirty="0"/>
            </a:br>
            <a:r>
              <a:rPr lang="en-GB" dirty="0"/>
              <a:t>https://commons.wikimedia.org/wiki/File:Bundesarchiv_Bild_183-1986-0826-036,_Stuttgart,_Leichtathletik-EM,_Kugelsto%C3%9Ferin_Heidi_Krieger_errang_den_ersten_Titel_f%C3%BCr_die_DDR.jpg</a:t>
            </a:r>
            <a:br>
              <a:rPr lang="en-GB" dirty="0"/>
            </a:br>
            <a:r>
              <a:rPr lang="en-GB" dirty="0" err="1"/>
              <a:t>Bundesarchiv</a:t>
            </a:r>
            <a:r>
              <a:rPr lang="en-GB" dirty="0"/>
              <a:t>, Bild 183-1986-0826-036 / </a:t>
            </a:r>
            <a:r>
              <a:rPr lang="en-GB" dirty="0" err="1"/>
              <a:t>Thieme</a:t>
            </a:r>
            <a:r>
              <a:rPr lang="en-GB" dirty="0"/>
              <a:t>, Wolfgang / CC-BY-SA 3.0, CC BY-SA 3.0 DE &lt;https://creativecommons.org/licenses/by-sa/3.0/de/deed.en&gt;,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764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a:t>
            </a:r>
          </a:p>
          <a:p>
            <a:r>
              <a:rPr lang="en-GB" b="1" dirty="0"/>
              <a:t>Timing: 4 minutes</a:t>
            </a:r>
            <a:br>
              <a:rPr lang="en-GB" dirty="0"/>
            </a:br>
            <a:br>
              <a:rPr lang="en-GB" b="1" dirty="0"/>
            </a:br>
            <a:r>
              <a:rPr lang="en-GB" b="1" dirty="0"/>
              <a:t>Aim: </a:t>
            </a:r>
            <a:r>
              <a:rPr lang="en-GB" b="0" dirty="0"/>
              <a:t>to revise the singular of weak and strong verbs in the imperfect tense. </a:t>
            </a:r>
            <a:br>
              <a:rPr lang="en-GB" dirty="0"/>
            </a:br>
            <a:br>
              <a:rPr lang="en-GB" dirty="0"/>
            </a:br>
            <a:r>
              <a:rPr lang="en-GB" b="1" dirty="0"/>
              <a:t>Procedure:</a:t>
            </a:r>
          </a:p>
          <a:p>
            <a:pPr marL="0" indent="0">
              <a:buNone/>
            </a:pPr>
            <a:r>
              <a:rPr lang="en-GB" dirty="0"/>
              <a:t>Click through the explanation.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705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a:t>
            </a:r>
          </a:p>
          <a:p>
            <a:r>
              <a:rPr lang="en-GB" b="1" dirty="0"/>
              <a:t>Timing: 4 minutes</a:t>
            </a:r>
            <a:br>
              <a:rPr lang="en-GB" dirty="0"/>
            </a:br>
            <a:br>
              <a:rPr lang="en-GB" b="1" dirty="0"/>
            </a:br>
            <a:r>
              <a:rPr lang="en-GB" b="1" dirty="0"/>
              <a:t>Aim: </a:t>
            </a:r>
            <a:r>
              <a:rPr lang="en-GB" b="0" dirty="0"/>
              <a:t>to learn how to form the plural of weak and strong verbs in the imperfect tense. </a:t>
            </a:r>
            <a:br>
              <a:rPr lang="en-GB" dirty="0"/>
            </a:br>
            <a:br>
              <a:rPr lang="en-GB" dirty="0"/>
            </a:br>
            <a:r>
              <a:rPr lang="en-GB" b="1" dirty="0"/>
              <a:t>Procedure:</a:t>
            </a:r>
          </a:p>
          <a:p>
            <a:pPr marL="0" indent="0">
              <a:buNone/>
            </a:pPr>
            <a:r>
              <a:rPr lang="en-GB" dirty="0"/>
              <a:t>Click through the explanation.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29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 Higher</a:t>
            </a:r>
          </a:p>
          <a:p>
            <a:r>
              <a:rPr lang="en-GB" b="1" dirty="0"/>
              <a:t>Timing: 8 minutes</a:t>
            </a:r>
            <a:br>
              <a:rPr lang="en-GB" dirty="0"/>
            </a:br>
            <a:br>
              <a:rPr lang="en-GB" b="1" dirty="0"/>
            </a:br>
            <a:r>
              <a:rPr lang="en-GB" b="1" dirty="0"/>
              <a:t>Aim: </a:t>
            </a:r>
            <a:r>
              <a:rPr lang="en-GB" b="0" dirty="0"/>
              <a:t>to practise aural distinction between </a:t>
            </a:r>
            <a:r>
              <a:rPr lang="en-GB" b="0" i="1" dirty="0" err="1"/>
              <a:t>ihr</a:t>
            </a:r>
            <a:r>
              <a:rPr lang="en-GB" b="0" dirty="0"/>
              <a:t> and </a:t>
            </a:r>
            <a:r>
              <a:rPr lang="en-GB" b="0" i="1" dirty="0" err="1"/>
              <a:t>sie</a:t>
            </a:r>
            <a:r>
              <a:rPr lang="en-GB" b="0" i="1" dirty="0"/>
              <a:t> </a:t>
            </a:r>
            <a:r>
              <a:rPr lang="en-GB" b="0" dirty="0"/>
              <a:t>imperfect forms. </a:t>
            </a:r>
            <a:br>
              <a:rPr lang="en-GB" dirty="0"/>
            </a:br>
            <a:br>
              <a:rPr lang="en-GB" dirty="0"/>
            </a:br>
            <a:r>
              <a:rPr lang="en-GB" b="1" dirty="0"/>
              <a:t>Procedure:</a:t>
            </a:r>
          </a:p>
          <a:p>
            <a:pPr marL="0" indent="0">
              <a:buNone/>
            </a:pPr>
            <a:r>
              <a:rPr lang="en-GB" dirty="0"/>
              <a:t>1. Explain the task. Martin is writing an update for an online forum for trans youth.</a:t>
            </a:r>
          </a:p>
          <a:p>
            <a:pPr marL="0" indent="0">
              <a:buNone/>
            </a:pPr>
            <a:r>
              <a:rPr lang="en-GB" dirty="0"/>
              <a:t>2. If they are writing about their parents they will use </a:t>
            </a:r>
            <a:r>
              <a:rPr lang="en-GB" i="1" dirty="0" err="1"/>
              <a:t>sie</a:t>
            </a:r>
            <a:r>
              <a:rPr lang="en-GB" i="1" dirty="0"/>
              <a:t> </a:t>
            </a:r>
            <a:r>
              <a:rPr lang="en-GB" i="0" dirty="0"/>
              <a:t>verb endings, and if they are writing to their friends they will use </a:t>
            </a:r>
            <a:r>
              <a:rPr lang="en-GB" i="1" dirty="0" err="1"/>
              <a:t>ihr</a:t>
            </a:r>
            <a:r>
              <a:rPr lang="en-GB" i="1" dirty="0"/>
              <a:t> </a:t>
            </a:r>
            <a:r>
              <a:rPr lang="en-GB" i="0" dirty="0"/>
              <a:t>verb endings. </a:t>
            </a:r>
          </a:p>
          <a:p>
            <a:pPr marL="0" indent="0">
              <a:buNone/>
            </a:pPr>
            <a:r>
              <a:rPr lang="en-GB" i="0" dirty="0"/>
              <a:t>3. </a:t>
            </a:r>
            <a:r>
              <a:rPr lang="en-GB" dirty="0"/>
              <a:t>Click the on the audio buttons to play the sentences. The pronouns in the audio are bleeped out. Based on the form of the verb, students select either </a:t>
            </a:r>
            <a:r>
              <a:rPr lang="en-GB" i="1" dirty="0" err="1"/>
              <a:t>ihr</a:t>
            </a:r>
            <a:r>
              <a:rPr lang="en-GB" i="1" dirty="0"/>
              <a:t> </a:t>
            </a:r>
            <a:r>
              <a:rPr lang="en-GB" dirty="0"/>
              <a:t>or </a:t>
            </a:r>
            <a:r>
              <a:rPr lang="en-GB" i="1" dirty="0" err="1"/>
              <a:t>sie</a:t>
            </a:r>
            <a:r>
              <a:rPr lang="en-GB" dirty="0"/>
              <a:t>. </a:t>
            </a:r>
          </a:p>
          <a:p>
            <a:r>
              <a:rPr lang="en-GB" dirty="0"/>
              <a:t>4. Click to reveal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dirty="0"/>
              <a:t>1. </a:t>
            </a:r>
            <a:r>
              <a:rPr lang="de-DE" sz="1200" dirty="0">
                <a:solidFill>
                  <a:srgbClr val="525050"/>
                </a:solidFill>
              </a:rPr>
              <a:t>Vor einem Jahr begannt [ihr], mich Martin zu nennen.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2. [Ihr] dachtet, ich sollte es meinen Eltern erzählen.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3. [Meine Eltern] entschieden sich, mich zu unterstützen.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4. [Sie] lernten viel über mich.</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5. [Sie] gingen zur Schule und sprachen mit meinen Lehrern.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6. [</a:t>
            </a:r>
            <a:r>
              <a:rPr lang="en-GB" sz="1200" dirty="0" err="1">
                <a:solidFill>
                  <a:srgbClr val="525050"/>
                </a:solidFill>
              </a:rPr>
              <a:t>Ihr</a:t>
            </a:r>
            <a:r>
              <a:rPr lang="en-GB" sz="1200" dirty="0">
                <a:solidFill>
                  <a:srgbClr val="525050"/>
                </a:solidFill>
              </a:rPr>
              <a:t>] </a:t>
            </a:r>
            <a:r>
              <a:rPr lang="en-GB" sz="1200" dirty="0" err="1">
                <a:solidFill>
                  <a:srgbClr val="525050"/>
                </a:solidFill>
              </a:rPr>
              <a:t>glaubtet</a:t>
            </a:r>
            <a:r>
              <a:rPr lang="en-GB" sz="1200" dirty="0">
                <a:solidFill>
                  <a:srgbClr val="525050"/>
                </a:solidFill>
              </a:rPr>
              <a:t> an </a:t>
            </a:r>
            <a:r>
              <a:rPr lang="en-GB" sz="1200" dirty="0" err="1">
                <a:solidFill>
                  <a:srgbClr val="525050"/>
                </a:solidFill>
              </a:rPr>
              <a:t>mich.</a:t>
            </a:r>
            <a:endParaRPr lang="en-GB" sz="120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25050"/>
                </a:solidFill>
              </a:rPr>
              <a:t>7. </a:t>
            </a:r>
            <a:r>
              <a:rPr lang="en-GB" sz="1200" dirty="0" err="1">
                <a:solidFill>
                  <a:srgbClr val="525050"/>
                </a:solidFill>
              </a:rPr>
              <a:t>Vor</a:t>
            </a:r>
            <a:r>
              <a:rPr lang="en-GB" sz="1200" dirty="0">
                <a:solidFill>
                  <a:srgbClr val="525050"/>
                </a:solidFill>
              </a:rPr>
              <a:t> </a:t>
            </a:r>
            <a:r>
              <a:rPr lang="en-GB" sz="1200" dirty="0" err="1">
                <a:solidFill>
                  <a:srgbClr val="525050"/>
                </a:solidFill>
              </a:rPr>
              <a:t>zwei</a:t>
            </a:r>
            <a:r>
              <a:rPr lang="en-GB" sz="1200" dirty="0">
                <a:solidFill>
                  <a:srgbClr val="525050"/>
                </a:solidFill>
              </a:rPr>
              <a:t> </a:t>
            </a:r>
            <a:r>
              <a:rPr lang="en-GB" sz="1200" dirty="0" err="1">
                <a:solidFill>
                  <a:srgbClr val="525050"/>
                </a:solidFill>
              </a:rPr>
              <a:t>Monaten</a:t>
            </a:r>
            <a:r>
              <a:rPr lang="en-GB" sz="1200" dirty="0">
                <a:solidFill>
                  <a:srgbClr val="525050"/>
                </a:solidFill>
              </a:rPr>
              <a:t> </a:t>
            </a:r>
            <a:r>
              <a:rPr lang="en-GB" sz="1200" dirty="0" err="1">
                <a:solidFill>
                  <a:srgbClr val="525050"/>
                </a:solidFill>
              </a:rPr>
              <a:t>zogen</a:t>
            </a:r>
            <a:r>
              <a:rPr lang="en-GB" sz="1200" dirty="0">
                <a:solidFill>
                  <a:srgbClr val="525050"/>
                </a:solidFill>
              </a:rPr>
              <a:t> [</a:t>
            </a:r>
            <a:r>
              <a:rPr lang="en-GB" sz="1200" dirty="0" err="1">
                <a:solidFill>
                  <a:srgbClr val="525050"/>
                </a:solidFill>
              </a:rPr>
              <a:t>meine</a:t>
            </a:r>
            <a:r>
              <a:rPr lang="en-GB" sz="1200" dirty="0">
                <a:solidFill>
                  <a:srgbClr val="525050"/>
                </a:solidFill>
              </a:rPr>
              <a:t> </a:t>
            </a:r>
            <a:r>
              <a:rPr lang="en-GB" sz="1200" dirty="0" err="1">
                <a:solidFill>
                  <a:srgbClr val="525050"/>
                </a:solidFill>
              </a:rPr>
              <a:t>Eltern</a:t>
            </a:r>
            <a:r>
              <a:rPr lang="en-GB" sz="1200" dirty="0">
                <a:solidFill>
                  <a:srgbClr val="525050"/>
                </a:solidFill>
              </a:rPr>
              <a:t>] </a:t>
            </a:r>
            <a:r>
              <a:rPr lang="en-GB" sz="1200" dirty="0" err="1">
                <a:solidFill>
                  <a:srgbClr val="525050"/>
                </a:solidFill>
              </a:rPr>
              <a:t>nach</a:t>
            </a:r>
            <a:r>
              <a:rPr lang="en-GB" sz="1200" dirty="0">
                <a:solidFill>
                  <a:srgbClr val="525050"/>
                </a:solidFill>
              </a:rPr>
              <a:t> Berlin.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525050"/>
                </a:solidFill>
              </a:rPr>
              <a:t>8. [Sie] </a:t>
            </a:r>
            <a:r>
              <a:rPr lang="en-GB" sz="1200" dirty="0" err="1">
                <a:solidFill>
                  <a:srgbClr val="525050"/>
                </a:solidFill>
              </a:rPr>
              <a:t>ließen</a:t>
            </a:r>
            <a:r>
              <a:rPr lang="en-GB" sz="1200" dirty="0">
                <a:solidFill>
                  <a:srgbClr val="525050"/>
                </a:solidFill>
              </a:rPr>
              <a:t> </a:t>
            </a:r>
            <a:r>
              <a:rPr lang="en-GB" sz="1200" dirty="0" err="1">
                <a:solidFill>
                  <a:srgbClr val="525050"/>
                </a:solidFill>
              </a:rPr>
              <a:t>meine</a:t>
            </a:r>
            <a:r>
              <a:rPr lang="en-GB" sz="1200" dirty="0">
                <a:solidFill>
                  <a:srgbClr val="525050"/>
                </a:solidFill>
              </a:rPr>
              <a:t> </a:t>
            </a:r>
            <a:r>
              <a:rPr lang="en-GB" sz="1200" dirty="0" err="1">
                <a:solidFill>
                  <a:srgbClr val="525050"/>
                </a:solidFill>
              </a:rPr>
              <a:t>neuen</a:t>
            </a:r>
            <a:r>
              <a:rPr lang="en-GB" sz="1200" dirty="0">
                <a:solidFill>
                  <a:srgbClr val="525050"/>
                </a:solidFill>
              </a:rPr>
              <a:t> Lehrer </a:t>
            </a:r>
            <a:r>
              <a:rPr lang="en-GB" sz="1200" dirty="0" err="1">
                <a:solidFill>
                  <a:srgbClr val="525050"/>
                </a:solidFill>
              </a:rPr>
              <a:t>wissen</a:t>
            </a:r>
            <a:r>
              <a:rPr lang="en-GB" sz="1200" dirty="0">
                <a:solidFill>
                  <a:srgbClr val="525050"/>
                </a:solidFill>
              </a:rPr>
              <a:t>, </a:t>
            </a:r>
            <a:r>
              <a:rPr lang="en-GB" sz="1200" dirty="0" err="1">
                <a:solidFill>
                  <a:srgbClr val="525050"/>
                </a:solidFill>
              </a:rPr>
              <a:t>dass</a:t>
            </a:r>
            <a:r>
              <a:rPr lang="en-GB" sz="1200" dirty="0">
                <a:solidFill>
                  <a:srgbClr val="525050"/>
                </a:solidFill>
              </a:rPr>
              <a:t> ich </a:t>
            </a:r>
            <a:r>
              <a:rPr lang="en-GB" sz="1200" dirty="0" err="1">
                <a:solidFill>
                  <a:srgbClr val="525050"/>
                </a:solidFill>
              </a:rPr>
              <a:t>jetzt</a:t>
            </a:r>
            <a:r>
              <a:rPr lang="en-GB" sz="1200" dirty="0">
                <a:solidFill>
                  <a:srgbClr val="525050"/>
                </a:solidFill>
              </a:rPr>
              <a:t> Martin bin.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52505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3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F+H</a:t>
            </a:r>
            <a:br>
              <a:rPr lang="en-GB" sz="1200" b="1" dirty="0"/>
            </a:br>
            <a:r>
              <a:rPr lang="en-GB" sz="1200" b="1" dirty="0"/>
              <a:t>Timing: </a:t>
            </a:r>
            <a:r>
              <a:rPr lang="en-GB" sz="1200" b="0" dirty="0"/>
              <a:t>5 minutes</a:t>
            </a:r>
            <a:br>
              <a:rPr lang="en-GB" sz="1200" dirty="0"/>
            </a:br>
            <a:br>
              <a:rPr lang="en-GB" sz="1200" b="1" dirty="0"/>
            </a:br>
            <a:r>
              <a:rPr lang="en-GB" sz="1200" b="1" dirty="0"/>
              <a:t>Aim: </a:t>
            </a:r>
            <a:r>
              <a:rPr lang="en-GB" sz="1200" b="0" dirty="0"/>
              <a:t>to practise irregular past participles and their infinitives. </a:t>
            </a:r>
            <a:br>
              <a:rPr lang="en-GB" sz="1200" dirty="0"/>
            </a:br>
            <a:br>
              <a:rPr lang="en-GB" sz="1200" dirty="0"/>
            </a:br>
            <a:r>
              <a:rPr lang="en-GB" sz="1200" b="1" dirty="0"/>
              <a:t>Procedure:</a:t>
            </a:r>
          </a:p>
          <a:p>
            <a:pPr marL="0" indent="0">
              <a:buNone/>
            </a:pPr>
            <a:r>
              <a:rPr lang="en-GB" sz="1200" dirty="0"/>
              <a:t>1. Click on the audio buttons to hear a past participle. All participles in this exercise are in this week’s vocabulary, so students should already be familiar with their meanings. </a:t>
            </a:r>
          </a:p>
          <a:p>
            <a:pPr marL="0" indent="0">
              <a:buNone/>
            </a:pPr>
            <a:r>
              <a:rPr lang="en-GB" sz="1200" dirty="0"/>
              <a:t>2. Students listen to the participle and note the infinitive on the right it refers to. </a:t>
            </a:r>
          </a:p>
          <a:p>
            <a:pPr marL="0" indent="0">
              <a:buNone/>
            </a:pPr>
            <a:r>
              <a:rPr lang="en-GB" sz="1200"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 getan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2. gebracht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3. gedacht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4. gezogen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5. gewusst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6. genannt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349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a:t>
            </a:r>
          </a:p>
          <a:p>
            <a:r>
              <a:rPr lang="en-GB" b="1" dirty="0"/>
              <a:t>Timing: 8 minutes</a:t>
            </a:r>
            <a:br>
              <a:rPr lang="en-GB" dirty="0"/>
            </a:br>
            <a:br>
              <a:rPr lang="en-GB" b="1" dirty="0"/>
            </a:br>
            <a:r>
              <a:rPr lang="en-GB" b="1" dirty="0"/>
              <a:t>Aim: </a:t>
            </a:r>
            <a:r>
              <a:rPr lang="en-GB" b="0" dirty="0"/>
              <a:t>to distinguish between singular and plural forms of the imperfect. </a:t>
            </a:r>
            <a:br>
              <a:rPr lang="en-GB" dirty="0"/>
            </a:br>
            <a:br>
              <a:rPr lang="en-GB" dirty="0"/>
            </a:br>
            <a:r>
              <a:rPr lang="en-GB" b="1" dirty="0"/>
              <a:t>Procedure:</a:t>
            </a:r>
          </a:p>
          <a:p>
            <a:pPr marL="0" indent="0">
              <a:buNone/>
            </a:pPr>
            <a:r>
              <a:rPr lang="en-GB" dirty="0"/>
              <a:t>1. Explain the task. Martin is writing their diary. Names and pronouns have been blanked out so that students must look at the conjugation of the first verb in the sentence and use their knowledge of the imperfect to decide which of the two verbs in bold to use.</a:t>
            </a:r>
          </a:p>
          <a:p>
            <a:r>
              <a:rPr lang="en-GB" dirty="0"/>
              <a:t>2. Click to reveal the names and pronouns and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981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H+F</a:t>
            </a:r>
          </a:p>
          <a:p>
            <a:r>
              <a:rPr lang="en-GB" b="1" dirty="0"/>
              <a:t>Timing: 4 minutes</a:t>
            </a:r>
            <a:br>
              <a:rPr lang="en-GB" dirty="0"/>
            </a:br>
            <a:br>
              <a:rPr lang="en-GB" b="1" dirty="0"/>
            </a:br>
            <a:r>
              <a:rPr lang="en-GB" b="1" dirty="0"/>
              <a:t>Aim: </a:t>
            </a:r>
            <a:r>
              <a:rPr lang="en-GB" b="0" dirty="0"/>
              <a:t>to practise listening comprehension of an authentic video. </a:t>
            </a:r>
            <a:br>
              <a:rPr lang="en-GB" dirty="0"/>
            </a:br>
            <a:br>
              <a:rPr lang="en-GB" dirty="0"/>
            </a:br>
            <a:r>
              <a:rPr lang="en-GB" b="1" dirty="0"/>
              <a:t>Procedure:</a:t>
            </a:r>
          </a:p>
          <a:p>
            <a:pPr marL="228600" indent="-228600">
              <a:buAutoNum type="arabicPeriod"/>
            </a:pPr>
            <a:r>
              <a:rPr lang="en-GB" dirty="0"/>
              <a:t>The teacher clicks on the three YouTube links below to play the excerpts. They pause the video at the time stamps listed next to each clip. As these are authentic excerpts, there are some words which will be unfamiliar to students. However, we believe this won’t affect comprehension in general, as the vast majority of the vocabulary and grammar should be familiar to them.</a:t>
            </a:r>
          </a:p>
          <a:p>
            <a:pPr marL="228600" indent="-228600">
              <a:buAutoNum type="arabicPeriod"/>
            </a:pPr>
            <a:r>
              <a:rPr lang="en-GB" dirty="0"/>
              <a:t>Students watch the video and then suggest in English facts that they know about Sophia.</a:t>
            </a:r>
          </a:p>
          <a:p>
            <a:pPr marL="228600" indent="-228600">
              <a:buAutoNum type="arabicPeriod"/>
            </a:pPr>
            <a:r>
              <a:rPr lang="en-GB" dirty="0"/>
              <a:t>Click to reveal answers.</a:t>
            </a:r>
          </a:p>
          <a:p>
            <a:pPr marL="228600" indent="-228600">
              <a:buAutoNum type="arabicPeriod"/>
            </a:pPr>
            <a:endParaRPr lang="en-GB" dirty="0">
              <a:hlinkClick r:id=""/>
            </a:endParaRPr>
          </a:p>
          <a:p>
            <a:pPr marL="0" indent="0">
              <a:buNone/>
            </a:pPr>
            <a:r>
              <a:rPr lang="en-GB" dirty="0">
                <a:hlinkClick r:id=""/>
              </a:rPr>
              <a:t>https://youtu.be/4rFSotQ-RSo?t=15</a:t>
            </a:r>
            <a:r>
              <a:rPr lang="en-GB" dirty="0"/>
              <a:t> 00:15- 00:30</a:t>
            </a:r>
          </a:p>
          <a:p>
            <a:endParaRPr lang="en-GB" dirty="0"/>
          </a:p>
          <a:p>
            <a:r>
              <a:rPr lang="en-GB" dirty="0">
                <a:hlinkClick r:id="rId3"/>
              </a:rPr>
              <a:t>https://youtu.be/4rFSotQ-RSo?t=1030</a:t>
            </a:r>
            <a:r>
              <a:rPr lang="en-GB" dirty="0"/>
              <a:t> 17:10 – 17:25</a:t>
            </a:r>
          </a:p>
          <a:p>
            <a:endParaRPr lang="en-GB" dirty="0"/>
          </a:p>
          <a:p>
            <a:r>
              <a:rPr lang="en-GB" dirty="0">
                <a:hlinkClick r:id="rId4"/>
              </a:rPr>
              <a:t>https://youtu.be/4rFSotQ-RSo?t=1057</a:t>
            </a:r>
            <a:r>
              <a:rPr lang="en-GB" dirty="0"/>
              <a:t> 17:33 – 17:52</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061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a:t>
            </a:r>
            <a:r>
              <a:rPr lang="en-GB" b="0" dirty="0"/>
              <a:t>to practise oral production of </a:t>
            </a:r>
            <a:r>
              <a:rPr lang="en-GB" dirty="0"/>
              <a:t>weak and strong verbs in the imperfect tense </a:t>
            </a:r>
            <a:r>
              <a:rPr lang="en-GB" b="0" dirty="0"/>
              <a:t>using the present tense text as a scaffold.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B turns away from the board. Click to reveal the first paragraph.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A reads the text aloud to student B, changing the verbs in bold to the imperfect tense.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B listens and notes down three facts about Sophia in English. They turn back to the board to check their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A turns away from the board. Click to reveal the second paragraph.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the text written in the imperfect on the answer slide.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334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a:t>
            </a:r>
            <a:r>
              <a:rPr lang="en-GB" b="0" dirty="0"/>
              <a:t>to practise oral production of </a:t>
            </a:r>
            <a:r>
              <a:rPr lang="en-GB" dirty="0"/>
              <a:t>the perfect tense </a:t>
            </a:r>
            <a:r>
              <a:rPr lang="en-GB" b="0" dirty="0"/>
              <a:t>using the present tense text as a scaffold.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This slide can also be used as a handout in a mixed-tier class.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work in pairs.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B turns away from the board. Click to reveal the first paragraph.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A reads the text aloud to student B, changing the verbs in bold to the imperfect tense.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B listens and notes down three facts about Sophia in English. They turn back to the board to check their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 A turns away from the board. Click to reveal the second paragraph.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the text written in the perfect tense on the answer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693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Higher Answers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659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Foundation Answers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9700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u="none" strike="noStrike" kern="1200" dirty="0">
                <a:solidFill>
                  <a:schemeClr val="tx1"/>
                </a:solidFill>
                <a:effectLst/>
                <a:latin typeface="+mn-lt"/>
                <a:ea typeface="+mn-ea"/>
                <a:cs typeface="+mn-cs"/>
              </a:rPr>
              <a:t>All words in this week’s lessons (new and revisited) appear on all three awarding organisation lists with the following exceptions:</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AQA list does not have: Afrika, </a:t>
            </a:r>
            <a:r>
              <a:rPr lang="en-CA" sz="1200" b="1" i="0" u="none" strike="noStrike" kern="1200" dirty="0" err="1">
                <a:solidFill>
                  <a:schemeClr val="tx1"/>
                </a:solidFill>
                <a:effectLst/>
                <a:latin typeface="+mn-lt"/>
                <a:ea typeface="+mn-ea"/>
                <a:cs typeface="+mn-cs"/>
              </a:rPr>
              <a:t>Kanzler</a:t>
            </a:r>
            <a:r>
              <a:rPr lang="en-CA" sz="1200" b="1" i="0" u="none" strike="noStrike" kern="1200" dirty="0">
                <a:solidFill>
                  <a:schemeClr val="tx1"/>
                </a:solidFill>
                <a:effectLst/>
                <a:latin typeface="+mn-lt"/>
                <a:ea typeface="+mn-ea"/>
                <a:cs typeface="+mn-cs"/>
              </a:rPr>
              <a:t>, Integration,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mischen</a:t>
            </a:r>
            <a:r>
              <a:rPr lang="en-CA" sz="1200" b="1" i="0" u="none" strike="noStrike" kern="1200" dirty="0">
                <a:solidFill>
                  <a:schemeClr val="tx1"/>
                </a:solidFill>
                <a:effectLst/>
                <a:latin typeface="+mn-lt"/>
                <a:ea typeface="+mn-ea"/>
                <a:cs typeface="+mn-cs"/>
              </a:rPr>
              <a:t>, Angriff</a:t>
            </a:r>
            <a:br>
              <a:rPr lang="en-CA" sz="1200" b="1" i="0" u="none" strike="noStrike" kern="1200" dirty="0">
                <a:solidFill>
                  <a:schemeClr val="tx1"/>
                </a:solidFill>
                <a:effectLst/>
                <a:latin typeface="+mn-lt"/>
                <a:ea typeface="+mn-ea"/>
                <a:cs typeface="+mn-cs"/>
              </a:rPr>
            </a:br>
            <a:r>
              <a:rPr lang="en-CA" sz="1200" b="1" i="0" u="none" strike="noStrike" kern="1200" dirty="0">
                <a:solidFill>
                  <a:schemeClr val="tx1"/>
                </a:solidFill>
                <a:effectLst/>
                <a:latin typeface="+mn-lt"/>
                <a:ea typeface="+mn-ea"/>
                <a:cs typeface="+mn-cs"/>
              </a:rPr>
              <a:t>Edexcel list does not have: </a:t>
            </a:r>
            <a:r>
              <a:rPr lang="en-CA" sz="1200" b="1" i="0" u="none" strike="noStrike" kern="1200" dirty="0" err="1">
                <a:solidFill>
                  <a:schemeClr val="tx1"/>
                </a:solidFill>
                <a:effectLst/>
                <a:latin typeface="+mn-lt"/>
                <a:ea typeface="+mn-ea"/>
                <a:cs typeface="+mn-cs"/>
              </a:rPr>
              <a:t>Kanzler</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ließ</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zog</a:t>
            </a:r>
            <a:r>
              <a:rPr lang="en-CA" sz="1200" b="1" i="0" u="none" strike="noStrike" kern="1200" dirty="0">
                <a:solidFill>
                  <a:schemeClr val="tx1"/>
                </a:solidFill>
                <a:effectLst/>
                <a:latin typeface="+mn-lt"/>
                <a:ea typeface="+mn-ea"/>
                <a:cs typeface="+mn-cs"/>
              </a:rPr>
              <a:t>, Gerecht, </a:t>
            </a:r>
            <a:r>
              <a:rPr lang="en-CA" sz="1200" b="1" i="0" u="none" strike="noStrike" kern="1200" dirty="0" err="1">
                <a:solidFill>
                  <a:schemeClr val="tx1"/>
                </a:solidFill>
                <a:effectLst/>
                <a:latin typeface="+mn-lt"/>
                <a:ea typeface="+mn-ea"/>
                <a:cs typeface="+mn-cs"/>
              </a:rPr>
              <a:t>Reihe</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Satz</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betonen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merken</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Ausdruck</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Begriff</a:t>
            </a:r>
            <a:r>
              <a:rPr lang="en-CA" sz="1200" b="1" i="0" u="none" strike="noStrike" kern="1200" dirty="0">
                <a:solidFill>
                  <a:schemeClr val="tx1"/>
                </a:solidFill>
                <a:effectLst/>
                <a:latin typeface="+mn-lt"/>
                <a:ea typeface="+mn-ea"/>
                <a:cs typeface="+mn-cs"/>
              </a:rPr>
              <a:t>, </a:t>
            </a:r>
            <a:r>
              <a:rPr lang="en-CA" sz="1200" b="1" i="0" u="none" strike="noStrike" kern="1200" dirty="0" err="1">
                <a:solidFill>
                  <a:schemeClr val="tx1"/>
                </a:solidFill>
                <a:effectLst/>
                <a:latin typeface="+mn-lt"/>
                <a:ea typeface="+mn-ea"/>
                <a:cs typeface="+mn-cs"/>
              </a:rPr>
              <a:t>mischen</a:t>
            </a:r>
            <a:r>
              <a:rPr lang="en-CA" sz="1200" b="1" i="0" u="none" strike="noStrike" kern="1200" dirty="0">
                <a:solidFill>
                  <a:schemeClr val="tx1"/>
                </a:solidFill>
                <a:effectLst/>
                <a:latin typeface="+mn-lt"/>
                <a:ea typeface="+mn-ea"/>
                <a:cs typeface="+mn-cs"/>
              </a:rPr>
              <a:t> Angriff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Simple past weak and strong plural (H)</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Perfect tense irregular past participles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000000"/>
                </a:solidFill>
                <a:effectLst/>
                <a:latin typeface="Century Gothic" panose="020B0502020202020204" pitchFamily="34" charset="0"/>
              </a:rPr>
              <a:t>Perfect tense weak verbs (+HABEN) with meaning 'did' and 'have done’ </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000000"/>
                </a:solidFill>
                <a:effectLst/>
                <a:latin typeface="Century Gothic" panose="020B0502020202020204" pitchFamily="34" charset="0"/>
              </a:rPr>
              <a:t>Simple past (HABEN, SEIN, es gab) as single verb option for past</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GB" sz="1200" b="1" i="0" u="none" strike="noStrike" dirty="0">
                <a:solidFill>
                  <a:srgbClr val="FF6600"/>
                </a:solidFill>
                <a:effectLst/>
                <a:latin typeface="Century Gothic" panose="020B0502020202020204" pitchFamily="34" charset="0"/>
              </a:rPr>
              <a:t>Simple past weak verbs (singular) (H); simple past strong verbs (singular) (H); </a:t>
            </a: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GB" sz="1800" b="1" i="0" u="none" strike="noStrike" dirty="0">
                <a:solidFill>
                  <a:srgbClr val="000000"/>
                </a:solidFill>
                <a:effectLst/>
                <a:latin typeface="Century Gothic" panose="020B0502020202020204" pitchFamily="34" charset="0"/>
              </a:rPr>
              <a:t>long and short [a]|[o] [u]</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[link to grammar: </a:t>
            </a:r>
            <a:r>
              <a:rPr lang="en-GB" sz="1800" b="0" i="0" u="none" strike="noStrike" dirty="0">
                <a:solidFill>
                  <a:srgbClr val="FF6600"/>
                </a:solidFill>
                <a:effectLst/>
                <a:latin typeface="Century Gothic" panose="020B0502020202020204" pitchFamily="34" charset="0"/>
              </a:rPr>
              <a:t>simple past (H),</a:t>
            </a:r>
            <a:r>
              <a:rPr lang="en-GB" sz="1800" b="0" i="0" u="none" strike="noStrike" dirty="0">
                <a:solidFill>
                  <a:srgbClr val="000000"/>
                </a:solidFill>
                <a:effectLst/>
                <a:latin typeface="Century Gothic" panose="020B0502020202020204" pitchFamily="34" charset="0"/>
              </a:rPr>
              <a:t> past participles]</a:t>
            </a:r>
            <a:br>
              <a:rPr lang="en-GB" sz="1800" b="0" i="0" u="none" strike="noStrike" dirty="0">
                <a:solidFill>
                  <a:srgbClr val="000000"/>
                </a:solidFill>
                <a:effectLst/>
                <a:latin typeface="Century Gothic" panose="020B0502020202020204" pitchFamily="34" charset="0"/>
              </a:rPr>
            </a:br>
            <a:r>
              <a:rPr lang="en-GB" sz="1800" b="1" i="0" u="none" strike="noStrike" dirty="0">
                <a:solidFill>
                  <a:srgbClr val="000000"/>
                </a:solidFill>
                <a:effectLst/>
                <a:latin typeface="Century Gothic" panose="020B0502020202020204" pitchFamily="34" charset="0"/>
              </a:rPr>
              <a:t>hard and soft [</a:t>
            </a:r>
            <a:r>
              <a:rPr lang="en-GB" sz="1800" b="1" i="0" u="none" strike="noStrike" dirty="0" err="1">
                <a:solidFill>
                  <a:srgbClr val="000000"/>
                </a:solidFill>
                <a:effectLst/>
                <a:latin typeface="Century Gothic" panose="020B0502020202020204" pitchFamily="34" charset="0"/>
              </a:rPr>
              <a:t>ch</a:t>
            </a:r>
            <a:r>
              <a:rPr lang="en-GB" sz="1800" b="1" i="0" u="none" strike="noStrike" dirty="0">
                <a:solidFill>
                  <a:srgbClr val="000000"/>
                </a:solidFill>
                <a:effectLst/>
                <a:latin typeface="Century Gothic" panose="020B0502020202020204" pitchFamily="34" charset="0"/>
              </a:rPr>
              <a:t>]</a:t>
            </a:r>
            <a:br>
              <a:rPr lang="en-GB" sz="1800" b="0" i="0" u="none" strike="noStrike" dirty="0">
                <a:solidFill>
                  <a:srgbClr val="000000"/>
                </a:solidFill>
                <a:effectLst/>
                <a:latin typeface="Century Gothic" panose="020B0502020202020204" pitchFamily="34" charset="0"/>
              </a:rPr>
            </a:br>
            <a:r>
              <a:rPr lang="en-GB" sz="1800" b="0" i="0" u="none" strike="noStrike" dirty="0">
                <a:solidFill>
                  <a:srgbClr val="000000"/>
                </a:solidFill>
                <a:effectLst/>
                <a:latin typeface="Century Gothic" panose="020B0502020202020204" pitchFamily="34" charset="0"/>
              </a:rPr>
              <a:t>[link to grammar: simple past, plural rule 7]</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(aux)…gedacht [128] (aux)…genannt [191] (aux)…getan [123] (aux)…gewusst [78] (aux)…gezogen [193] hattest [6] warst [4] Afrika [2010] Kanzler [1983] Land2 [134] Situation [423] meiner Meinung nach [n/a] brachte (H) [163] dachte (H) [128] entschied (H) [414] lag (H) [107] ließ (H) [83] saß (H) [231] zog (H) [193] wusste (H) [78] Integration (H) [1282] gerecht (H) [2080] </a:t>
            </a:r>
          </a:p>
          <a:p>
            <a:pPr>
              <a:lnSpc>
                <a:spcPct val="107000"/>
              </a:lnSpc>
              <a:spcAft>
                <a:spcPts val="800"/>
              </a:spcAft>
            </a:pPr>
            <a:endParaRPr lang="de-DE" sz="1200" b="0" i="0" u="none" strike="noStrike" dirty="0">
              <a:solidFill>
                <a:srgbClr val="000000"/>
              </a:solidFill>
              <a:effectLst/>
              <a:latin typeface="Century Gothic" panose="020B0502020202020204" pitchFamily="34" charset="0"/>
            </a:endParaRPr>
          </a:p>
          <a:p>
            <a:pPr>
              <a:lnSpc>
                <a:spcPct val="107000"/>
              </a:lnSpc>
              <a:spcAft>
                <a:spcPts val="800"/>
              </a:spcAft>
            </a:pPr>
            <a:r>
              <a:rPr lang="de-DE" sz="1200" b="1" i="0" u="none" strike="noStrike" dirty="0">
                <a:solidFill>
                  <a:srgbClr val="000000"/>
                </a:solidFill>
                <a:effectLst/>
                <a:latin typeface="Century Gothic" panose="020B0502020202020204" pitchFamily="34" charset="0"/>
              </a:rPr>
              <a:t>Revisited vocabulary: </a:t>
            </a:r>
            <a:r>
              <a:rPr lang="de-DE" sz="1200" b="0" i="0" u="none" strike="noStrike" dirty="0">
                <a:solidFill>
                  <a:srgbClr val="000000"/>
                </a:solidFill>
                <a:effectLst/>
                <a:latin typeface="Century Gothic" panose="020B0502020202020204" pitchFamily="34" charset="0"/>
              </a:rPr>
              <a:t>beantworten [1865] bedeuten [398] Aktion1 [1838] Artikel [1378] Bedeutung [484] Gespräch [517] Reihe [738] Satz [432] Sinn [380] Unterschied [632] anders [303] betonen (H) [782] bilden1 (H) [315] klingen (H) [700] merken (H) [566] unterrichten (H) [3188] Ausdruck (H) [970] Begriff1 (H) [569] Übung (H) [1434] deutlich (H) [302] international (H) [426] verschieden (H) [254]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a:t>
            </a:r>
            <a:r>
              <a:rPr lang="en-GB" sz="1200" b="0" i="0" dirty="0">
                <a:solidFill>
                  <a:srgbClr val="000000"/>
                </a:solidFill>
                <a:effectLst/>
                <a:latin typeface="Century Gothic" panose="020B0502020202020204" pitchFamily="34" charset="0"/>
              </a:rPr>
              <a:t> </a:t>
            </a:r>
            <a:r>
              <a:rPr lang="de-DE" sz="1200" b="0" i="0" dirty="0">
                <a:solidFill>
                  <a:srgbClr val="000000"/>
                </a:solidFill>
                <a:effectLst/>
                <a:latin typeface="Century Gothic" panose="020B0502020202020204" pitchFamily="34" charset="0"/>
              </a:rPr>
              <a:t>(aux)…gebracht [163] bringen [163] glauben1 [156] heißen [126] lachen [444] lernen [288] tun1 [123] wohnen [560] ziehen [193] Baum [1013] Blick [306] Feld [834] Herr1 [154] Land1 [134] Mutter [218] Ort [341] Religion [1976] Sohn [596] Tochter [694] ganz1 [69] gleich1 [141] aß (H) [323] begann (H) [251] ging (H) [66] kam (H) [62] mischen (H) [2160] Angriff (H) [1489] Sorge (H) [888] </a:t>
            </a:r>
            <a:endParaRPr lang="en-GB" sz="1200" b="0" i="0" dirty="0">
              <a:solidFill>
                <a:srgbClr val="000000"/>
              </a:solidFill>
              <a:effectLst/>
              <a:latin typeface="Century Gothic" panose="020B0502020202020204" pitchFamily="34" charset="0"/>
            </a:endParaRPr>
          </a:p>
          <a:p>
            <a:pPr>
              <a:lnSpc>
                <a:spcPct val="107000"/>
              </a:lnSpc>
              <a:spcAft>
                <a:spcPts val="800"/>
              </a:spcAft>
            </a:pPr>
            <a:endPar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hatte, hatten, hattet, war, waren, wart, es gab </a:t>
            </a:r>
          </a:p>
          <a:p>
            <a:pPr>
              <a:lnSpc>
                <a:spcPct val="107000"/>
              </a:lnSpc>
              <a:spcAft>
                <a:spcPts val="800"/>
              </a:spcAft>
            </a:pP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915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 20 minutes </a:t>
            </a:r>
            <a:br>
              <a:rPr lang="en-GB" dirty="0"/>
            </a:br>
            <a:br>
              <a:rPr lang="en-GB" dirty="0"/>
            </a:br>
            <a:r>
              <a:rPr lang="en-GB" b="1" dirty="0"/>
              <a:t>Note</a:t>
            </a:r>
            <a:r>
              <a:rPr lang="en-GB" dirty="0"/>
              <a:t>: Lesson 3 in every week has less directed time to allow teachers the opportunity to adapt (consolidate and/or extend) the learning for their students.</a:t>
            </a:r>
          </a:p>
          <a:p>
            <a:endParaRPr lang="en-GB" b="1" dirty="0"/>
          </a:p>
          <a:p>
            <a:r>
              <a:rPr lang="en-GB" b="1" dirty="0"/>
              <a:t>Aim</a:t>
            </a:r>
            <a:r>
              <a:rPr lang="en-GB" dirty="0"/>
              <a:t>: to allow the opportunity for following up on homework from the previous week.</a:t>
            </a:r>
            <a:br>
              <a:rPr lang="en-GB" dirty="0"/>
            </a:br>
            <a:br>
              <a:rPr lang="en-GB" dirty="0"/>
            </a:br>
            <a:r>
              <a:rPr lang="en-GB" b="1" dirty="0"/>
              <a:t>Procedure:</a:t>
            </a:r>
            <a:br>
              <a:rPr lang="en-GB" dirty="0"/>
            </a:br>
            <a:r>
              <a:rPr lang="en-GB" dirty="0"/>
              <a:t>Teachers to use the time as appropriate to their students for whole class homework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882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r>
              <a:rPr lang="en-GB" b="1" dirty="0"/>
              <a:t>Timing: </a:t>
            </a:r>
            <a:r>
              <a:rPr lang="en-GB" dirty="0"/>
              <a:t>5 minutes</a:t>
            </a:r>
          </a:p>
          <a:p>
            <a:endParaRPr lang="en-US" b="1" dirty="0"/>
          </a:p>
          <a:p>
            <a:r>
              <a:rPr lang="en-US" b="1" dirty="0"/>
              <a:t>Aim: </a:t>
            </a:r>
            <a:r>
              <a:rPr lang="en-US" b="0" dirty="0"/>
              <a:t>to recognize thematic vocabulary at word level.</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r>
              <a:rPr lang="en-US" b="0" dirty="0"/>
              <a:t>: the two squares in grey are higher only vocabulary. In a foundation only class, the teacher could click to reveal the picture underneath these two squares before starting the exercise.</a:t>
            </a:r>
          </a:p>
          <a:p>
            <a:endParaRPr lang="en-US" b="1" dirty="0"/>
          </a:p>
          <a:p>
            <a:r>
              <a:rPr lang="en-US" b="1" dirty="0"/>
              <a:t>Procedure:</a:t>
            </a:r>
          </a:p>
          <a:p>
            <a:pPr marL="0" indent="0">
              <a:buNone/>
            </a:pPr>
            <a:r>
              <a:rPr lang="en-US" b="0" dirty="0"/>
              <a:t>1. Students volunteer a letter/number combination relating to a square on the grid. </a:t>
            </a:r>
          </a:p>
          <a:p>
            <a:pPr marL="0" indent="0">
              <a:buNone/>
            </a:pPr>
            <a:r>
              <a:rPr lang="en-US" b="0" dirty="0"/>
              <a:t>2. The whole class say the English translation in chorus.</a:t>
            </a:r>
          </a:p>
          <a:p>
            <a:pPr marL="0" indent="0">
              <a:buNone/>
            </a:pPr>
            <a:r>
              <a:rPr lang="en-US" b="0" dirty="0"/>
              <a:t>3. Click the yellow box to reveal answer.</a:t>
            </a:r>
          </a:p>
          <a:p>
            <a:pPr marL="0" indent="0">
              <a:buNone/>
            </a:pPr>
            <a:r>
              <a:rPr lang="en-US" b="0" dirty="0"/>
              <a:t>4. If the majority of the class says the correct answer, click the pale yellow box to reveal part of the underlying image.</a:t>
            </a:r>
          </a:p>
          <a:p>
            <a:pPr marL="0" indent="0">
              <a:buNone/>
            </a:pPr>
            <a:r>
              <a:rPr lang="en-US" b="0" dirty="0"/>
              <a:t>5. Students guess what the image represents as more is revealed.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Ask students what they know about Namibia.</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a:t>
            </a:r>
            <a:r>
              <a:rPr lang="en-GB" b="0" baseline="0" dirty="0"/>
              <a:t>: </a:t>
            </a:r>
            <a:r>
              <a:rPr lang="en-GB" b="0" baseline="0" dirty="0" err="1"/>
              <a:t>Deadvlei</a:t>
            </a:r>
            <a:r>
              <a:rPr lang="en-GB" b="0" baseline="0" dirty="0"/>
              <a:t> in Namibia</a:t>
            </a:r>
            <a:endParaRPr lang="en-GB" sz="1200" kern="1200" dirty="0">
              <a:solidFill>
                <a:schemeClr val="tx1"/>
              </a:solidFill>
              <a:effectLst/>
              <a:latin typeface="Century Gothic" panose="020B0502020202020204" pitchFamily="34" charset="0"/>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0240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below for links to further information about colonialism in Germany.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practise recognition of long and short [a] [o] [u].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work in pairs using handouts. Student A reads the first paragraph to their partner, who circles any examples of short a o and u and underlines any examples of long a o and u that they hear. Students then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hear a native speaker read aloud the text. Students double check their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reveal a callout which explains </a:t>
            </a:r>
            <a:r>
              <a:rPr lang="en-GB" i="1" dirty="0" err="1"/>
              <a:t>einen</a:t>
            </a:r>
            <a:r>
              <a:rPr lang="en-GB" i="1" dirty="0"/>
              <a:t> Platz in der </a:t>
            </a:r>
            <a:r>
              <a:rPr lang="en-GB" i="1" dirty="0" err="1"/>
              <a:t>Sonne</a:t>
            </a:r>
            <a:r>
              <a:rPr lang="en-GB" i="1" dirty="0"/>
              <a: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hide the callout and then students discuss in English what they have learned about the colonial history of Namibia.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de-DE" sz="1200" dirty="0"/>
              <a:t>1900 hatten die Franzosen* und die Engländer schon viel Macht in Afrika und Deutschland wollte auch </a:t>
            </a:r>
            <a:r>
              <a:rPr lang="de-DE" sz="1200" i="1" dirty="0"/>
              <a:t>einen Platz in der Sonne </a:t>
            </a:r>
            <a:r>
              <a:rPr lang="de-DE" sz="1200" dirty="0"/>
              <a:t>haben.</a:t>
            </a:r>
          </a:p>
          <a:p>
            <a:r>
              <a:rPr lang="de-DE" sz="1200" dirty="0"/>
              <a:t>Deutschland hat Namibia kolonisiert und deshalb sprechen einige hier noch Deutsch. Die Deutschen haben ihre Kultur nach Afrika gebracht</a:t>
            </a:r>
          </a:p>
          <a:p>
            <a:r>
              <a:rPr lang="de-DE" sz="1200" dirty="0"/>
              <a:t>und deshalb kann man sie in dem Land von Namibia noch wahrnehmen.</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525050"/>
                </a:solidFill>
              </a:rPr>
              <a:t>Die Kolonisierung hat große Probleme für die Menschen in Afrika verursacht. Im Osten von Namibia haben die Deutschen den Namibiern Tiere und Gebäude weggenommen. Deutsche haben 80000 Herera und Nama getötet. Jetzt denken viele Wissenschaftler sehr schlecht über die deutsche Kolonialzeit.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Franzose</a:t>
            </a:r>
            <a:r>
              <a:rPr lang="en-GB" baseline="0" dirty="0"/>
              <a:t> [2349] </a:t>
            </a:r>
            <a:r>
              <a:rPr lang="en-GB" baseline="0" dirty="0" err="1"/>
              <a:t>verursachen</a:t>
            </a:r>
            <a:r>
              <a:rPr lang="en-GB" baseline="0" dirty="0"/>
              <a:t> [1767] </a:t>
            </a:r>
            <a:r>
              <a:rPr lang="en-GB" baseline="0" dirty="0" err="1"/>
              <a:t>töten</a:t>
            </a:r>
            <a:r>
              <a:rPr lang="en-GB" baseline="0" dirty="0"/>
              <a:t> [1134]</a:t>
            </a:r>
            <a:br>
              <a:rPr lang="en-GB" baseline="0" dirty="0"/>
            </a:br>
            <a:r>
              <a:rPr lang="en-GB" i="1" dirty="0"/>
              <a:t>Source:  Jones, R.L. &amp; </a:t>
            </a:r>
            <a:r>
              <a:rPr lang="en-GB" i="1" dirty="0" err="1"/>
              <a:t>Tschirner</a:t>
            </a:r>
            <a:r>
              <a:rPr lang="en-GB" i="1" dirty="0"/>
              <a:t>, E. (2019). A frequency dictionary of German: core vocabulary for learners. Routledge</a:t>
            </a:r>
            <a:endParaRPr lang="de-DE" sz="120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pPr>
              <a:lnSpc>
                <a:spcPct val="107000"/>
              </a:lnSpc>
              <a:spcAft>
                <a:spcPts val="800"/>
              </a:spcAft>
            </a:pPr>
            <a:r>
              <a:rPr lang="de-DE" sz="1200" b="1" dirty="0">
                <a:solidFill>
                  <a:srgbClr val="525050"/>
                </a:solidFill>
              </a:rPr>
              <a:t>Further information about Germany‘s colonial past can be found here</a:t>
            </a:r>
            <a:r>
              <a:rPr lang="de-DE" sz="1200" dirty="0">
                <a:solidFill>
                  <a:srgbClr val="525050"/>
                </a:solidFill>
              </a:rPr>
              <a:t>:</a:t>
            </a:r>
            <a:br>
              <a:rPr lang="de-DE" sz="1200" dirty="0">
                <a:solidFill>
                  <a:srgbClr val="525050"/>
                </a:solidFill>
              </a:rPr>
            </a:b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Deutsche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Kolonien</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Klexikon</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 das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Kinderlexikon</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 (zum.de)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Deutsche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Kolonien</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Deutscher</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Kolonialismus</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in Afrika ·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mit</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 Video] (studyflix.de)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Kolonialismus</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Kolonien</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Politik</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für</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Kinder,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einfach</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a:t>
            </a: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erklärt</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 - HanisauLand.de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Nirgendwo</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 in Afrika </a:t>
            </a:r>
            <a:r>
              <a:rPr lang="en-GB" sz="1800" u="sng" dirty="0">
                <a:solidFill>
                  <a:srgbClr val="0000FF"/>
                </a:solidFill>
                <a:effectLst/>
                <a:latin typeface="Cambria Math" panose="02040503050406030204" pitchFamily="18" charset="0"/>
                <a:ea typeface="Calibri" panose="020F0502020204030204" pitchFamily="34" charset="0"/>
                <a:cs typeface="Cambria Math" panose="02040503050406030204" pitchFamily="18" charset="0"/>
                <a:hlinkClick r:id="rId6"/>
              </a:rPr>
              <a:t>≣</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 2001 </a:t>
            </a:r>
            <a:r>
              <a:rPr lang="en-GB" sz="1800" u="sng" dirty="0">
                <a:solidFill>
                  <a:srgbClr val="0000FF"/>
                </a:solidFill>
                <a:effectLst/>
                <a:latin typeface="Cambria Math" panose="02040503050406030204" pitchFamily="18" charset="0"/>
                <a:ea typeface="Calibri" panose="020F0502020204030204" pitchFamily="34" charset="0"/>
                <a:cs typeface="Cambria Math" panose="02040503050406030204" pitchFamily="18" charset="0"/>
                <a:hlinkClick r:id="rId6"/>
              </a:rPr>
              <a:t>≣</a:t>
            </a:r>
            <a:r>
              <a:rPr lang="en-GB"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 Trailer - YouTube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endParaRPr lang="en-GB" dirty="0"/>
          </a:p>
        </p:txBody>
      </p:sp>
      <p:sp>
        <p:nvSpPr>
          <p:cNvPr id="4" name="Slide Number Placeholder 3"/>
          <p:cNvSpPr>
            <a:spLocks noGrp="1"/>
          </p:cNvSpPr>
          <p:nvPr>
            <p:ph type="sldNum" sz="quarter" idx="5"/>
          </p:nvPr>
        </p:nvSpPr>
        <p:spPr/>
        <p:txBody>
          <a:bodyPr/>
          <a:lstStyle/>
          <a:p>
            <a:fld id="{EC4EF476-980F-41D9-90A0-6BCF13613397}" type="slidenum">
              <a:rPr lang="en-GB" smtClean="0"/>
              <a:t>39</a:t>
            </a:fld>
            <a:endParaRPr lang="en-GB"/>
          </a:p>
        </p:txBody>
      </p:sp>
    </p:spTree>
    <p:extLst>
      <p:ext uri="{BB962C8B-B14F-4D97-AF65-F5344CB8AC3E}">
        <p14:creationId xmlns:p14="http://schemas.microsoft.com/office/powerpoint/2010/main" val="739253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Higher</a:t>
            </a:r>
            <a:br>
              <a:rPr lang="en-GB" sz="1200" b="1" dirty="0"/>
            </a:br>
            <a:r>
              <a:rPr lang="en-GB" sz="1200" b="1" dirty="0"/>
              <a:t>Timing: </a:t>
            </a:r>
            <a:r>
              <a:rPr lang="en-GB" sz="1200" b="0" dirty="0"/>
              <a:t>5 minutes</a:t>
            </a:r>
            <a:br>
              <a:rPr lang="en-GB" sz="1200" dirty="0"/>
            </a:br>
            <a:br>
              <a:rPr lang="en-GB" sz="1200" b="1" dirty="0"/>
            </a:br>
            <a:r>
              <a:rPr lang="en-GB" sz="1200" b="1" dirty="0"/>
              <a:t>Aim: </a:t>
            </a:r>
            <a:r>
              <a:rPr lang="en-GB" sz="1200" b="0" dirty="0"/>
              <a:t>to practise irregular imperfect verbs and their infinitives. </a:t>
            </a:r>
            <a:br>
              <a:rPr lang="en-GB" sz="1200" dirty="0"/>
            </a:br>
            <a:br>
              <a:rPr lang="en-GB" sz="1200" dirty="0"/>
            </a:br>
            <a:r>
              <a:rPr lang="en-GB" sz="1200" b="1" dirty="0"/>
              <a:t>Procedure:</a:t>
            </a:r>
          </a:p>
          <a:p>
            <a:pPr marL="0" indent="0">
              <a:buNone/>
            </a:pPr>
            <a:r>
              <a:rPr lang="en-GB" sz="1200" dirty="0"/>
              <a:t>1. Click on the audio buttons to hear a verb. All verbs in this exercise are in this week’s vocabulary, so students should already be familiar with their meanings. </a:t>
            </a:r>
          </a:p>
          <a:p>
            <a:pPr marL="0" indent="0">
              <a:buNone/>
            </a:pPr>
            <a:r>
              <a:rPr lang="en-GB" sz="1200" dirty="0"/>
              <a:t>2. Students listen to the verb and note the corresponding infinitive on the right. </a:t>
            </a:r>
          </a:p>
          <a:p>
            <a:pPr marL="0" indent="0">
              <a:buNone/>
            </a:pPr>
            <a:r>
              <a:rPr lang="en-GB" sz="1200" dirty="0"/>
              <a:t>3. 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brachte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wusste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ließ</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lag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dachte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zog</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a:t>
            </a:r>
            <a:r>
              <a:rPr lang="en-GB" dirty="0" err="1"/>
              <a:t>saß</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entschied</a:t>
            </a:r>
            <a:r>
              <a:rPr lang="en-GB"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349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dirty="0"/>
              <a:t>: to practise comprehension of a longer test; to revise the perfect tense.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r>
              <a:rPr lang="en-GB"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read the text about Namibia. </a:t>
            </a:r>
            <a:endParaRPr lang="en-GB" b="1" dirty="0"/>
          </a:p>
          <a:p>
            <a:r>
              <a:rPr lang="en-GB" dirty="0"/>
              <a:t>2. They read the statements and decide whether they are true or false.</a:t>
            </a:r>
          </a:p>
          <a:p>
            <a:r>
              <a:rPr lang="en-GB" dirty="0"/>
              <a:t>3. Click to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083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bring together this week’s main grammar (perfect/imperfect tenses) and vocabulary in a writing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write five sentences about colonialism in Namibia.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Foundation students should write their sentences in the perfect tense. Higher students should use the imperfect.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Students must use the minimum number of words from each box at the bottom of the slide. Foundation students look at the numbers in the yellow circles (i.e., 3 from box 1 and 2 from box 2) and Higher students look at the numbers in the grey circles (i.e., 1 from the 2</a:t>
            </a:r>
            <a:r>
              <a:rPr lang="en-GB" b="0" baseline="30000" dirty="0"/>
              <a:t>nd</a:t>
            </a:r>
            <a:r>
              <a:rPr lang="en-GB" b="0" dirty="0"/>
              <a:t> gold box, 1 from the first grey box, and 3 from the 2</a:t>
            </a:r>
            <a:r>
              <a:rPr lang="en-GB" b="0" baseline="30000" dirty="0"/>
              <a:t>nd</a:t>
            </a:r>
            <a:r>
              <a:rPr lang="en-GB" b="0" dirty="0"/>
              <a:t> grey 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Kolonie</a:t>
            </a:r>
            <a:r>
              <a:rPr lang="en-GB" baseline="0" dirty="0"/>
              <a:t> [&gt;5000] </a:t>
            </a:r>
            <a:r>
              <a:rPr lang="en-GB" baseline="0" dirty="0" err="1"/>
              <a:t>kolonial</a:t>
            </a:r>
            <a:r>
              <a:rPr lang="en-GB" baseline="0" dirty="0"/>
              <a:t> [&gt;5000] Gold [2413]</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1075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Timing: 2 minutes</a:t>
            </a:r>
            <a:br>
              <a:rPr lang="en-US" dirty="0"/>
            </a:br>
            <a:br>
              <a:rPr lang="en-US" b="1" dirty="0"/>
            </a:br>
            <a:r>
              <a:rPr lang="en-US" b="1" dirty="0"/>
              <a:t>Aim: </a:t>
            </a:r>
            <a:r>
              <a:rPr lang="en-US" b="0" dirty="0"/>
              <a:t>to remind students of the vocabulary they are learning and revisiting as pre-learning for next week.</a:t>
            </a:r>
            <a:br>
              <a:rPr lang="en-US" b="0" dirty="0"/>
            </a:br>
            <a:br>
              <a:rPr lang="en-US" b="0" dirty="0"/>
            </a:br>
            <a:r>
              <a:rPr lang="en-US" b="1" dirty="0"/>
              <a:t>Procedure:</a:t>
            </a:r>
            <a:br>
              <a:rPr lang="en-US" b="1" dirty="0"/>
            </a:br>
            <a:r>
              <a:rPr lang="en-US" b="0" dirty="0"/>
              <a:t>1. Display the slide. Explain the tasks.</a:t>
            </a:r>
            <a:br>
              <a:rPr lang="en-US" b="0" dirty="0"/>
            </a:br>
            <a:r>
              <a:rPr lang="en-US" b="0" dirty="0"/>
              <a:t>2. Post this slide or its information for students, using the usual school system for this.</a:t>
            </a:r>
            <a:br>
              <a:rPr lang="en-US" dirty="0"/>
            </a:br>
            <a:endParaRPr lang="en-US" dirty="0"/>
          </a:p>
          <a:p>
            <a:pPr marL="0" lvl="0" indent="0" algn="l" rtl="0">
              <a:lnSpc>
                <a:spcPct val="100000"/>
              </a:lnSpc>
              <a:spcBef>
                <a:spcPts val="0"/>
              </a:spcBef>
              <a:spcAft>
                <a:spcPts val="0"/>
              </a:spcAft>
              <a:buSzPts val="1400"/>
              <a:buNone/>
            </a:pPr>
            <a:r>
              <a:rPr lang="en-US" b="1" dirty="0"/>
              <a:t>Notes</a:t>
            </a:r>
            <a:r>
              <a:rPr lang="en-US" dirty="0"/>
              <a:t>: </a:t>
            </a:r>
            <a:br>
              <a:rPr lang="en-US" dirty="0"/>
            </a:br>
            <a:r>
              <a:rPr lang="en-US" dirty="0"/>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a:t>
            </a:r>
            <a:r>
              <a:rPr lang="en-US" dirty="0" err="1"/>
              <a:t>LanguageNut</a:t>
            </a:r>
            <a:r>
              <a:rPr lang="en-US" dirty="0"/>
              <a:t>. Teachers may of course create their own versions of vocabulary learning activities in any of the different platforms available.</a:t>
            </a:r>
            <a:br>
              <a:rPr lang="en-US" dirty="0"/>
            </a:br>
            <a:br>
              <a:rPr lang="en-US" dirty="0"/>
            </a:br>
            <a:r>
              <a:rPr lang="en-US" dirty="0"/>
              <a:t>At KS4, there are several sets for learning/revisiting:</a:t>
            </a:r>
            <a:br>
              <a:rPr lang="en-US" dirty="0"/>
            </a:br>
            <a:r>
              <a:rPr lang="en-US" dirty="0"/>
              <a:t>1. The new vocabulary for the following week.</a:t>
            </a:r>
            <a:br>
              <a:rPr lang="en-US" dirty="0"/>
            </a:br>
            <a:r>
              <a:rPr lang="en-US" dirty="0"/>
              <a:t>2. The revisited thematic vocabulary (from KS3 SOW) assigned to the week.</a:t>
            </a:r>
            <a:br>
              <a:rPr lang="en-US" dirty="0"/>
            </a:br>
            <a:r>
              <a:rPr lang="en-US" dirty="0"/>
              <a:t>3. The systematic revisiting (at +3 and +9 weekly intervals) of new vocabulary.</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In the KS4 SOW every word from the GCSE vocabulary list has been tracked to ensure that:</a:t>
            </a:r>
            <a:br>
              <a:rPr lang="en-US" dirty="0"/>
            </a:br>
            <a:r>
              <a:rPr lang="en-US" dirty="0"/>
              <a:t>1. New words are </a:t>
            </a:r>
            <a:r>
              <a:rPr lang="en-US" b="1" dirty="0"/>
              <a:t>introduced, revisited twice </a:t>
            </a:r>
            <a:r>
              <a:rPr lang="en-US" dirty="0"/>
              <a:t>at intervals during the course, and </a:t>
            </a:r>
            <a:r>
              <a:rPr lang="en-US" b="1" dirty="0"/>
              <a:t>once again </a:t>
            </a:r>
            <a:r>
              <a:rPr lang="en-US" dirty="0"/>
              <a:t>during the final 9-week revision phase.</a:t>
            </a:r>
            <a:br>
              <a:rPr lang="en-US" dirty="0"/>
            </a:br>
            <a:r>
              <a:rPr lang="en-US" dirty="0"/>
              <a:t>2. KS3 revisited thematic vocabulary is </a:t>
            </a:r>
            <a:r>
              <a:rPr lang="en-US" b="1" dirty="0"/>
              <a:t>revisited twice </a:t>
            </a:r>
            <a:r>
              <a:rPr lang="en-US" dirty="0"/>
              <a:t>during the course, and </a:t>
            </a:r>
            <a:r>
              <a:rPr lang="en-US" b="1" dirty="0"/>
              <a:t>once again</a:t>
            </a:r>
            <a:r>
              <a:rPr lang="en-US" dirty="0"/>
              <a:t> during the final 9-week revision phase.</a:t>
            </a:r>
            <a:br>
              <a:rPr lang="en-US" dirty="0"/>
            </a:br>
            <a:r>
              <a:rPr lang="en-US" dirty="0"/>
              <a:t>3. KS3 function words (listed as R(</a:t>
            </a:r>
            <a:r>
              <a:rPr lang="en-US" dirty="0" err="1"/>
              <a:t>equired</a:t>
            </a:r>
            <a:r>
              <a:rPr lang="en-US" dirty="0"/>
              <a:t>) on Annex E of the GCSE Subject Content are all </a:t>
            </a:r>
            <a:r>
              <a:rPr lang="en-US" b="1" dirty="0"/>
              <a:t>revisited multiple times </a:t>
            </a:r>
            <a:r>
              <a:rPr lang="en-US" dirty="0"/>
              <a:t>(Column D on the KS4 SOW) and the revisits are also tracked on the KS4 Vocabulary tracker.</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anticipate that students will spend on average 2 hours on homework per week at KS4.  </a:t>
            </a:r>
            <a:br>
              <a:rPr lang="en-US" dirty="0"/>
            </a:br>
            <a:r>
              <a:rPr lang="en-US" dirty="0"/>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US" baseline="30000" dirty="0"/>
              <a:t>nd</a:t>
            </a:r>
            <a:r>
              <a:rPr lang="en-US" dirty="0"/>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US" i="1" dirty="0"/>
              <a:t>might</a:t>
            </a:r>
            <a:r>
              <a:rPr lang="en-US" dirty="0"/>
              <a:t> best be undertaken in class, where teachers can replicate the conditions for written language production that will apply for students at GCSE.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57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a:t>
            </a:r>
          </a:p>
          <a:p>
            <a:r>
              <a:rPr lang="en-GB" b="1" dirty="0"/>
              <a:t>Timing: </a:t>
            </a:r>
            <a:r>
              <a:rPr lang="en-GB" b="0" dirty="0"/>
              <a:t>5 minutes</a:t>
            </a:r>
          </a:p>
          <a:p>
            <a:endParaRPr lang="en-GB" b="0" dirty="0"/>
          </a:p>
          <a:p>
            <a:r>
              <a:rPr lang="en-GB" b="1" dirty="0"/>
              <a:t>Aim: </a:t>
            </a:r>
            <a:r>
              <a:rPr lang="en-GB" b="0" dirty="0"/>
              <a:t>to revise some of this week’s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getan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2. gebracht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3. gedacht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4. gezogen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5. gewusst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6. genannt</a:t>
            </a:r>
            <a:endParaRPr lang="en-GB" b="0" dirty="0"/>
          </a:p>
          <a:p>
            <a:r>
              <a:rPr lang="en-GB" b="1" dirty="0"/>
              <a:t>Note: </a:t>
            </a:r>
            <a:r>
              <a:rPr lang="en-GB" b="0" dirty="0"/>
              <a:t>In mixed-tier classes this activity can be used as a handout for foundation students while higher students complete the vocab exercise on the previous slide.</a:t>
            </a:r>
          </a:p>
          <a:p>
            <a:endParaRPr lang="en-GB" b="0" dirty="0"/>
          </a:p>
          <a:p>
            <a:r>
              <a:rPr lang="en-GB" b="1" dirty="0"/>
              <a:t>Procedure: </a:t>
            </a:r>
          </a:p>
          <a:p>
            <a:pPr marL="228600" indent="-228600">
              <a:buAutoNum type="arabicPeriod"/>
            </a:pPr>
            <a:r>
              <a:rPr lang="en-GB" b="0" dirty="0"/>
              <a:t>Students translate the past participles into German.</a:t>
            </a:r>
          </a:p>
          <a:p>
            <a:pPr marL="228600" indent="-228600">
              <a:buAutoNum type="arabicPeriod"/>
            </a:pPr>
            <a:r>
              <a:rPr lang="en-GB" b="0" dirty="0"/>
              <a:t>Click to reveal answers.</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625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F+H</a:t>
            </a:r>
            <a:br>
              <a:rPr lang="en-GB" sz="1200" b="1" dirty="0"/>
            </a:br>
            <a:r>
              <a:rPr lang="en-GB" sz="1200" b="1" dirty="0"/>
              <a:t>Timing: </a:t>
            </a:r>
            <a:r>
              <a:rPr lang="en-GB" sz="1200" b="0" dirty="0"/>
              <a:t>8 minutes (2 slides)</a:t>
            </a:r>
            <a:br>
              <a:rPr lang="en-GB" sz="1200" dirty="0"/>
            </a:br>
            <a:br>
              <a:rPr lang="en-GB" sz="1200" b="1" dirty="0"/>
            </a:br>
            <a:r>
              <a:rPr lang="en-GB" sz="1200" b="1" dirty="0"/>
              <a:t>Aim: </a:t>
            </a:r>
            <a:r>
              <a:rPr lang="en-GB" sz="1200" b="0" dirty="0"/>
              <a:t>to practise listening to and speaking soft and hard [</a:t>
            </a:r>
            <a:r>
              <a:rPr lang="en-GB" sz="1200" b="0" dirty="0" err="1"/>
              <a:t>ch</a:t>
            </a:r>
            <a:r>
              <a:rPr lang="en-GB" sz="1200" b="0" dirty="0"/>
              <a:t>].</a:t>
            </a:r>
            <a:br>
              <a:rPr lang="en-GB" sz="1200" dirty="0"/>
            </a:br>
            <a:br>
              <a:rPr lang="en-GB" sz="1200" dirty="0"/>
            </a:br>
            <a:r>
              <a:rPr lang="en-GB" sz="1200"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t>Students read the first paragraph of each slide to themselves for background knowledge.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t>Students work in pairs. Student B turns away from the board. Click to revel the yellow box. Student A reads the text to student B, paying particular attention to their pronunciation of the words in bold. Student B notes down any words they hear that contain [</a:t>
            </a:r>
            <a:r>
              <a:rPr lang="en-GB" sz="1200" b="0" dirty="0" err="1"/>
              <a:t>ch</a:t>
            </a:r>
            <a:r>
              <a:rPr lang="en-GB" sz="1200" b="0" dirty="0"/>
              <a:t>] and whether it is soft or hard. Student B then turns back to face the board to check their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t>Click the gold text box to hear the text pronounced.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dirty="0"/>
              <a:t>Click to reveal the following slide. Students repeat steps one and two, but swap roles for step two.  </a:t>
            </a:r>
          </a:p>
          <a:p>
            <a:endParaRPr lang="en-GB" dirty="0"/>
          </a:p>
          <a:p>
            <a:r>
              <a:rPr lang="en-GB" dirty="0"/>
              <a:t>Angela Merkel: By © </a:t>
            </a:r>
            <a:r>
              <a:rPr lang="en-GB" dirty="0" err="1"/>
              <a:t>Raimond</a:t>
            </a:r>
            <a:r>
              <a:rPr lang="en-GB" dirty="0"/>
              <a:t> </a:t>
            </a:r>
            <a:r>
              <a:rPr lang="en-GB" dirty="0" err="1"/>
              <a:t>Spekking</a:t>
            </a:r>
            <a:r>
              <a:rPr lang="en-GB" dirty="0"/>
              <a:t> / CC BY-SA 4.0 (via Wikimedia Commons), CC BY-SA 4.0, https://commons.wikimedia.org/w/index.php?curid=96378820</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Syrer</a:t>
            </a:r>
            <a:r>
              <a:rPr lang="en-GB" baseline="0" dirty="0"/>
              <a:t> [4860] </a:t>
            </a:r>
            <a:r>
              <a:rPr lang="en-GB" sz="1200" dirty="0" err="1"/>
              <a:t>Flüchtling</a:t>
            </a:r>
            <a:r>
              <a:rPr lang="en-GB" baseline="0" dirty="0"/>
              <a:t> [410]</a:t>
            </a:r>
            <a:br>
              <a:rPr lang="en-GB" baseline="0" dirty="0"/>
            </a:br>
            <a:r>
              <a:rPr lang="en-GB" i="1" dirty="0"/>
              <a:t>Source:  Jones, R.L. &amp; </a:t>
            </a:r>
            <a:r>
              <a:rPr lang="en-GB" i="1" dirty="0" err="1"/>
              <a:t>Tschirner</a:t>
            </a:r>
            <a:r>
              <a:rPr lang="en-GB" i="1" dirty="0"/>
              <a:t>, E. (2019). A frequency dictionary of German: core vocabulary for learners. Routledge </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692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Syrer</a:t>
            </a:r>
            <a:r>
              <a:rPr lang="en-GB" baseline="0" dirty="0"/>
              <a:t> [4860] </a:t>
            </a:r>
            <a:r>
              <a:rPr lang="en-GB" sz="1200" dirty="0" err="1"/>
              <a:t>gespalten</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 </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0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F+H</a:t>
            </a:r>
            <a:br>
              <a:rPr lang="en-GB" sz="1200" b="1" dirty="0"/>
            </a:br>
            <a:r>
              <a:rPr lang="en-GB" sz="1200" b="1" dirty="0"/>
              <a:t>Timing: </a:t>
            </a:r>
            <a:r>
              <a:rPr lang="en-GB" sz="1200" b="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dirty="0"/>
            </a:br>
            <a:r>
              <a:rPr lang="en-GB" sz="1200" b="1" dirty="0"/>
              <a:t>Aim: </a:t>
            </a:r>
            <a:r>
              <a:rPr lang="en-GB" sz="1200" b="0" dirty="0"/>
              <a:t>to quickly recap the two English translations of the German perfect tense.</a:t>
            </a:r>
            <a:br>
              <a:rPr lang="en-GB" sz="1200" dirty="0"/>
            </a:br>
            <a:br>
              <a:rPr lang="en-GB" sz="1200" dirty="0"/>
            </a:br>
            <a:r>
              <a:rPr lang="en-GB" sz="1200" b="1" dirty="0"/>
              <a:t>Procedure:</a:t>
            </a:r>
          </a:p>
          <a:p>
            <a:pPr marL="228600" indent="-228600">
              <a:buAutoNum type="arabicPeriod"/>
            </a:pPr>
            <a:r>
              <a:rPr lang="en-GB" dirty="0"/>
              <a:t>Students read the quick reminder.</a:t>
            </a:r>
          </a:p>
          <a:p>
            <a:pPr marL="228600" indent="-228600">
              <a:buAutoNum type="arabicPeriod"/>
            </a:pPr>
            <a:r>
              <a:rPr lang="en-GB" dirty="0"/>
              <a:t>Ask students to suggest translations for the two German sentences, chorally.</a:t>
            </a:r>
          </a:p>
          <a:p>
            <a:pPr marL="228600" indent="-228600">
              <a:buAutoNum type="arabicPeriod"/>
            </a:pPr>
            <a:r>
              <a:rPr lang="en-GB" dirty="0"/>
              <a:t>Click to reveal the answers and callouts explaining why each translation has been used.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652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F+H</a:t>
            </a:r>
            <a:br>
              <a:rPr lang="en-GB" sz="1200" b="1" dirty="0"/>
            </a:br>
            <a:r>
              <a:rPr lang="en-GB" sz="1200" b="1" dirty="0"/>
              <a:t>Timing: </a:t>
            </a:r>
            <a:r>
              <a:rPr lang="en-GB" sz="1200" b="0" dirty="0"/>
              <a:t>10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1" dirty="0"/>
            </a:br>
            <a:r>
              <a:rPr lang="en-GB" sz="1200" b="1" dirty="0"/>
              <a:t>Aim: </a:t>
            </a:r>
            <a:r>
              <a:rPr lang="en-GB" sz="1200" b="0" dirty="0"/>
              <a:t>to practise the two English translations of the German perfect tense.</a:t>
            </a:r>
            <a:br>
              <a:rPr lang="en-GB" sz="1200" dirty="0"/>
            </a:br>
            <a:br>
              <a:rPr lang="en-GB" sz="1200" dirty="0"/>
            </a:br>
            <a:r>
              <a:rPr lang="en-GB" sz="1200" b="1" dirty="0"/>
              <a:t>Procedure:</a:t>
            </a:r>
          </a:p>
          <a:p>
            <a:pPr marL="228600" indent="-228600">
              <a:buAutoNum type="arabicPeriod"/>
            </a:pPr>
            <a:r>
              <a:rPr lang="en-GB" dirty="0"/>
              <a:t>Click to reveal the first sentence. Students chorally translate the sentence to English and then decide whether they have translated the sentence as ‘did’ or ‘have done’. </a:t>
            </a:r>
          </a:p>
          <a:p>
            <a:pPr marL="228600" indent="-228600">
              <a:buAutoNum type="arabicPeriod"/>
            </a:pPr>
            <a:r>
              <a:rPr lang="en-GB" dirty="0"/>
              <a:t>Click to reveal the answer.</a:t>
            </a:r>
          </a:p>
          <a:p>
            <a:pPr marL="228600" indent="-228600">
              <a:buAutoNum type="arabicPeriod"/>
            </a:pPr>
            <a:r>
              <a:rPr lang="en-GB" dirty="0"/>
              <a:t>Click to reveal the next sentence and repeat steps one and two.</a:t>
            </a:r>
          </a:p>
          <a:p>
            <a:pPr marL="0" indent="0">
              <a:buNone/>
            </a:pPr>
            <a:endParaRPr lang="en-GB" dirty="0"/>
          </a:p>
          <a:p>
            <a:pPr marL="0" indent="0">
              <a:buNone/>
            </a:pPr>
            <a:r>
              <a:rPr lang="en-GB" b="1" dirty="0"/>
              <a:t>Note</a:t>
            </a:r>
            <a:r>
              <a:rPr lang="en-GB" dirty="0"/>
              <a:t>:</a:t>
            </a:r>
            <a:br>
              <a:rPr lang="en-GB" dirty="0"/>
            </a:br>
            <a:r>
              <a:rPr lang="en-GB" dirty="0"/>
              <a:t>We begin with the sentences that have adverbial time phrases that strongly suggest the correct English tense.</a:t>
            </a:r>
            <a:br>
              <a:rPr lang="en-GB" dirty="0"/>
            </a:br>
            <a:r>
              <a:rPr lang="en-GB" dirty="0"/>
              <a:t>The final three sentences have no time indicator, and students need prompting to consider / refer back to the context for a ‘best fit’.</a:t>
            </a:r>
            <a:br>
              <a:rPr lang="en-GB" dirty="0"/>
            </a:br>
            <a:r>
              <a:rPr lang="en-GB" dirty="0"/>
              <a:t>Without a time phrase, either translation is usually possible:</a:t>
            </a:r>
          </a:p>
          <a:p>
            <a:pPr marL="0" indent="0">
              <a:buNone/>
            </a:pPr>
            <a:r>
              <a:rPr lang="en-GB" dirty="0"/>
              <a:t>1. Wie </a:t>
            </a:r>
            <a:r>
              <a:rPr lang="en-GB" dirty="0" err="1"/>
              <a:t>viele</a:t>
            </a:r>
            <a:r>
              <a:rPr lang="en-GB" dirty="0"/>
              <a:t> </a:t>
            </a:r>
            <a:r>
              <a:rPr lang="en-GB" dirty="0" err="1"/>
              <a:t>Syrer</a:t>
            </a:r>
            <a:r>
              <a:rPr lang="en-GB" dirty="0"/>
              <a:t> hat </a:t>
            </a:r>
            <a:r>
              <a:rPr lang="en-GB" dirty="0" err="1"/>
              <a:t>sie</a:t>
            </a:r>
            <a:r>
              <a:rPr lang="en-GB" dirty="0"/>
              <a:t> </a:t>
            </a:r>
            <a:r>
              <a:rPr lang="en-GB" dirty="0" err="1"/>
              <a:t>Gefahr</a:t>
            </a:r>
            <a:r>
              <a:rPr lang="en-GB" dirty="0"/>
              <a:t>, auch </a:t>
            </a:r>
            <a:r>
              <a:rPr lang="en-GB" dirty="0" err="1"/>
              <a:t>Angriffe</a:t>
            </a:r>
            <a:r>
              <a:rPr lang="en-GB" dirty="0"/>
              <a:t>, </a:t>
            </a:r>
            <a:r>
              <a:rPr lang="en-GB" dirty="0" err="1"/>
              <a:t>erlebt</a:t>
            </a:r>
            <a:r>
              <a:rPr lang="en-GB" dirty="0"/>
              <a:t>. (Like many Syrians, she (has) experienced danger, even/also attacks).  The choice here depends on whether we choose to emphasise that this happened but is completely over (simple past) or whether it is still something that has an ongoing effect on her life (present perfect).</a:t>
            </a:r>
            <a:br>
              <a:rPr lang="en-GB" dirty="0"/>
            </a:br>
            <a:r>
              <a:rPr lang="en-GB" dirty="0"/>
              <a:t>2. Aber in Berlin hat </a:t>
            </a:r>
            <a:r>
              <a:rPr lang="en-GB" dirty="0" err="1"/>
              <a:t>sie</a:t>
            </a:r>
            <a:r>
              <a:rPr lang="en-GB" dirty="0"/>
              <a:t> </a:t>
            </a:r>
            <a:r>
              <a:rPr lang="en-GB" dirty="0" err="1"/>
              <a:t>immer</a:t>
            </a:r>
            <a:r>
              <a:rPr lang="en-GB" dirty="0"/>
              <a:t> in </a:t>
            </a:r>
            <a:r>
              <a:rPr lang="en-GB" dirty="0" err="1"/>
              <a:t>Sicherheit</a:t>
            </a:r>
            <a:r>
              <a:rPr lang="en-GB" dirty="0"/>
              <a:t> </a:t>
            </a:r>
            <a:r>
              <a:rPr lang="en-GB" dirty="0" err="1"/>
              <a:t>gelebt</a:t>
            </a:r>
            <a:r>
              <a:rPr lang="en-GB" dirty="0"/>
              <a:t>. (But in Berlin she (has) always lived in safety).  If this were the biography of someone who had either since died or moved to a different city now, then we would prefer the simple past here, but given that she is still living in Berlin now, we prefer the present perfect.</a:t>
            </a:r>
            <a:br>
              <a:rPr lang="en-GB" dirty="0"/>
            </a:br>
            <a:r>
              <a:rPr lang="en-GB" dirty="0"/>
              <a:t>3. </a:t>
            </a:r>
            <a:r>
              <a:rPr lang="en-GB" dirty="0" err="1"/>
              <a:t>Wir</a:t>
            </a:r>
            <a:r>
              <a:rPr lang="en-GB" dirty="0"/>
              <a:t> </a:t>
            </a:r>
            <a:r>
              <a:rPr lang="en-GB" dirty="0" err="1"/>
              <a:t>schaffen</a:t>
            </a:r>
            <a:r>
              <a:rPr lang="en-GB" dirty="0"/>
              <a:t> das!, hat </a:t>
            </a:r>
            <a:r>
              <a:rPr lang="en-GB" dirty="0" err="1"/>
              <a:t>sie</a:t>
            </a:r>
            <a:r>
              <a:rPr lang="en-GB" dirty="0"/>
              <a:t> </a:t>
            </a:r>
            <a:r>
              <a:rPr lang="en-GB" dirty="0" err="1"/>
              <a:t>gesagt</a:t>
            </a:r>
            <a:r>
              <a:rPr lang="en-GB" dirty="0"/>
              <a:t> and </a:t>
            </a:r>
            <a:r>
              <a:rPr lang="en-GB" dirty="0" err="1"/>
              <a:t>gedacht</a:t>
            </a:r>
            <a:r>
              <a:rPr lang="en-GB" dirty="0"/>
              <a:t>.  (Even without a time phrase here, the fact that it is an utterance – we’ll do this! – suggests that it was said once and thought once, so we prefer the simple past here.  However, in a different context, and the addition of ‘</a:t>
            </a:r>
            <a:r>
              <a:rPr lang="en-GB" dirty="0" err="1"/>
              <a:t>immer</a:t>
            </a:r>
            <a:r>
              <a:rPr lang="en-GB" dirty="0"/>
              <a:t>’ it would be possible to translate it ‘’We’ll do this!” she has always said and thought.</a:t>
            </a:r>
            <a:br>
              <a:rPr lang="en-GB"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351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3" name="Picture 2">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854384" y="6009187"/>
            <a:ext cx="1337616" cy="947465"/>
          </a:xfrm>
          <a:prstGeom prst="rect">
            <a:avLst/>
          </a:prstGeom>
        </p:spPr>
      </p:pic>
    </p:spTree>
    <p:extLst>
      <p:ext uri="{BB962C8B-B14F-4D97-AF65-F5344CB8AC3E}">
        <p14:creationId xmlns:p14="http://schemas.microsoft.com/office/powerpoint/2010/main" val="358229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04451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50315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93082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583889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532905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21422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4672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_&amp;_Text Box">
  <p:cSld name="1_Title_&amp;_Text Box">
    <p:spTree>
      <p:nvGrpSpPr>
        <p:cNvPr id="1" name="Shape 19"/>
        <p:cNvGrpSpPr/>
        <p:nvPr/>
      </p:nvGrpSpPr>
      <p:grpSpPr>
        <a:xfrm>
          <a:off x="0" y="0"/>
          <a:ext cx="0" cy="0"/>
          <a:chOff x="0" y="0"/>
          <a:chExt cx="0" cy="0"/>
        </a:xfrm>
      </p:grpSpPr>
      <p:sp>
        <p:nvSpPr>
          <p:cNvPr id="20" name="Google Shape;20;p2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84599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56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2175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3702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94681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4266270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550023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4339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10623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567671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6.png"/><Relationship Id="rId7" Type="http://schemas.openxmlformats.org/officeDocument/2006/relationships/audio" Target="../media/audio4.wav"/><Relationship Id="rId12"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3.wav"/><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image" Target="../media/image8.gif"/><Relationship Id="rId4" Type="http://schemas.openxmlformats.org/officeDocument/2006/relationships/audio" Target="../media/audio1.wav"/><Relationship Id="rId9"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39.gif"/><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9.gif"/><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43.sv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46.png"/><Relationship Id="rId7" Type="http://schemas.openxmlformats.org/officeDocument/2006/relationships/audio" Target="../media/audio23.wav"/><Relationship Id="rId12" Type="http://schemas.openxmlformats.org/officeDocument/2006/relationships/image" Target="../media/image39.gif"/><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audio" Target="../media/audio22.wav"/><Relationship Id="rId11" Type="http://schemas.openxmlformats.org/officeDocument/2006/relationships/audio" Target="../media/audio19.wav"/><Relationship Id="rId5" Type="http://schemas.openxmlformats.org/officeDocument/2006/relationships/audio" Target="../media/audio21.wav"/><Relationship Id="rId10" Type="http://schemas.openxmlformats.org/officeDocument/2006/relationships/audio" Target="../media/audio18.wav"/><Relationship Id="rId4" Type="http://schemas.openxmlformats.org/officeDocument/2006/relationships/audio" Target="../media/audio20.wav"/><Relationship Id="rId9" Type="http://schemas.openxmlformats.org/officeDocument/2006/relationships/audio" Target="../media/audio25.wav"/></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39.gif"/><Relationship Id="rId7"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47.jpeg"/><Relationship Id="rId5" Type="http://schemas.microsoft.com/office/2007/relationships/hdphoto" Target="../media/hdphoto1.wdp"/><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1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notesSlide" Target="../notesSlides/notesSlide39.xml"/><Relationship Id="rId5" Type="http://schemas.openxmlformats.org/officeDocument/2006/relationships/slideLayout" Target="../slideLayouts/slideLayout3.xml"/><Relationship Id="rId4" Type="http://schemas.openxmlformats.org/officeDocument/2006/relationships/audio" Target="../media/media4.mp3"/></Relationships>
</file>

<file path=ppt/slides/_rels/slide4.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audio" Target="../media/audio12.wav"/><Relationship Id="rId7" Type="http://schemas.openxmlformats.org/officeDocument/2006/relationships/audio" Target="../media/audio16.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15.wav"/><Relationship Id="rId5" Type="http://schemas.openxmlformats.org/officeDocument/2006/relationships/audio" Target="../media/audio14.wav"/><Relationship Id="rId10" Type="http://schemas.openxmlformats.org/officeDocument/2006/relationships/audio" Target="../media/audio19.wav"/><Relationship Id="rId4" Type="http://schemas.openxmlformats.org/officeDocument/2006/relationships/audio" Target="../media/audio13.wav"/><Relationship Id="rId9" Type="http://schemas.openxmlformats.org/officeDocument/2006/relationships/audio" Target="../media/audio18.wav"/></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6.wav"/><Relationship Id="rId7"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88EB18-745E-499E-7142-43FCE5537547}"/>
              </a:ext>
            </a:extLst>
          </p:cNvPr>
          <p:cNvSpPr>
            <a:spLocks noGrp="1"/>
          </p:cNvSpPr>
          <p:nvPr>
            <p:ph type="body" sz="quarter" idx="12"/>
          </p:nvPr>
        </p:nvSpPr>
        <p:spPr>
          <a:xfrm>
            <a:off x="162202" y="5703888"/>
            <a:ext cx="2974975" cy="1154112"/>
          </a:xfrm>
        </p:spPr>
        <p:txBody>
          <a:bodyPr>
            <a:normAutofit fontScale="62500" lnSpcReduction="20000"/>
          </a:bodyPr>
          <a:lstStyle/>
          <a:p>
            <a:r>
              <a:rPr lang="en-GB" sz="2400" dirty="0"/>
              <a:t>Charlotte Moss / Janine Turner</a:t>
            </a:r>
          </a:p>
          <a:p>
            <a:pPr rtl="0">
              <a:lnSpc>
                <a:spcPct val="120000"/>
              </a:lnSpc>
              <a:spcBef>
                <a:spcPts val="0"/>
              </a:spcBef>
              <a:spcAft>
                <a:spcPts val="0"/>
              </a:spcAft>
            </a:pPr>
            <a:endParaRPr lang="en-GB" sz="2400" b="0" dirty="0">
              <a:effectLst/>
            </a:endParaRPr>
          </a:p>
          <a:p>
            <a:pPr rtl="0">
              <a:lnSpc>
                <a:spcPct val="120000"/>
              </a:lnSpc>
              <a:spcBef>
                <a:spcPts val="0"/>
              </a:spcBef>
              <a:spcAft>
                <a:spcPts val="0"/>
              </a:spcAft>
            </a:pPr>
            <a:r>
              <a:rPr lang="en-GB" sz="2400" b="0" dirty="0">
                <a:effectLst/>
              </a:rPr>
              <a:t>Artwork: Steve Clarke</a:t>
            </a:r>
          </a:p>
          <a:p>
            <a:pPr rtl="0">
              <a:lnSpc>
                <a:spcPct val="120000"/>
              </a:lnSpc>
              <a:spcBef>
                <a:spcPts val="0"/>
              </a:spcBef>
              <a:spcAft>
                <a:spcPts val="0"/>
              </a:spcAft>
            </a:pPr>
            <a:r>
              <a:rPr lang="en-GB" sz="2400" b="0" dirty="0">
                <a:effectLst/>
              </a:rPr>
              <a:t>Date updated: 01/04/24</a:t>
            </a:r>
          </a:p>
          <a:p>
            <a:endParaRPr lang="en-GB" dirty="0"/>
          </a:p>
        </p:txBody>
      </p:sp>
      <p:sp>
        <p:nvSpPr>
          <p:cNvPr id="4" name="Text Placeholder 3">
            <a:extLst>
              <a:ext uri="{FF2B5EF4-FFF2-40B4-BE49-F238E27FC236}">
                <a16:creationId xmlns:a16="http://schemas.microsoft.com/office/drawing/2014/main" id="{9FB9DC26-DFA7-29C3-84D9-048BD867BF6D}"/>
              </a:ext>
            </a:extLst>
          </p:cNvPr>
          <p:cNvSpPr>
            <a:spLocks noGrp="1"/>
          </p:cNvSpPr>
          <p:nvPr>
            <p:ph type="body" sz="quarter" idx="14"/>
          </p:nvPr>
        </p:nvSpPr>
        <p:spPr>
          <a:xfrm>
            <a:off x="363538" y="1952624"/>
            <a:ext cx="6640512" cy="1476375"/>
          </a:xfrm>
        </p:spPr>
        <p:txBody>
          <a:bodyPr>
            <a:normAutofit/>
          </a:bodyPr>
          <a:lstStyle/>
          <a:p>
            <a:r>
              <a:rPr lang="en-GB" sz="5000" dirty="0" err="1"/>
              <a:t>Identität</a:t>
            </a:r>
            <a:endParaRPr lang="en-GB" sz="5000" dirty="0"/>
          </a:p>
          <a:p>
            <a:r>
              <a:rPr lang="en-GB" sz="3200" b="0" dirty="0" err="1"/>
              <a:t>Syrer</a:t>
            </a:r>
            <a:r>
              <a:rPr lang="en-GB" sz="3200" b="0" dirty="0"/>
              <a:t> in Deutschland</a:t>
            </a:r>
          </a:p>
        </p:txBody>
      </p:sp>
      <p:sp>
        <p:nvSpPr>
          <p:cNvPr id="11" name="Text Placeholder 2">
            <a:extLst>
              <a:ext uri="{FF2B5EF4-FFF2-40B4-BE49-F238E27FC236}">
                <a16:creationId xmlns:a16="http://schemas.microsoft.com/office/drawing/2014/main" id="{1B39CD47-B51A-6B76-8CD2-9DD9AD8D1247}"/>
              </a:ext>
            </a:extLst>
          </p:cNvPr>
          <p:cNvSpPr>
            <a:spLocks noGrp="1"/>
          </p:cNvSpPr>
          <p:nvPr>
            <p:ph type="body" sz="quarter" idx="13"/>
          </p:nvPr>
        </p:nvSpPr>
        <p:spPr>
          <a:xfrm>
            <a:off x="363538" y="3429000"/>
            <a:ext cx="4864546" cy="479394"/>
          </a:xfrm>
        </p:spPr>
        <p:txBody>
          <a:bodyPr>
            <a:normAutofit fontScale="92500"/>
          </a:bodyPr>
          <a:lstStyle/>
          <a:p>
            <a:pPr marL="0" lvl="0" indent="0" algn="l" rtl="0">
              <a:lnSpc>
                <a:spcPct val="90000"/>
              </a:lnSpc>
              <a:spcBef>
                <a:spcPts val="0"/>
              </a:spcBef>
              <a:spcAft>
                <a:spcPts val="0"/>
              </a:spcAft>
              <a:buClr>
                <a:schemeClr val="lt1"/>
              </a:buClr>
              <a:buSzPts val="2400"/>
              <a:buNone/>
            </a:pPr>
            <a:r>
              <a:rPr lang="en-GB" dirty="0"/>
              <a:t>Year 10 Term 1.1 Week 6 Lesson 1</a:t>
            </a:r>
          </a:p>
        </p:txBody>
      </p:sp>
    </p:spTree>
    <p:extLst>
      <p:ext uri="{BB962C8B-B14F-4D97-AF65-F5344CB8AC3E}">
        <p14:creationId xmlns:p14="http://schemas.microsoft.com/office/powerpoint/2010/main" val="3336380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8E48-AEA2-FA6B-97A6-F9EE423AFF5F}"/>
              </a:ext>
            </a:extLst>
          </p:cNvPr>
          <p:cNvSpPr>
            <a:spLocks noGrp="1"/>
          </p:cNvSpPr>
          <p:nvPr>
            <p:ph type="title"/>
          </p:nvPr>
        </p:nvSpPr>
        <p:spPr>
          <a:xfrm>
            <a:off x="0" y="213557"/>
            <a:ext cx="3353693" cy="647577"/>
          </a:xfrm>
        </p:spPr>
        <p:txBody>
          <a:bodyPr/>
          <a:lstStyle/>
          <a:p>
            <a:r>
              <a:rPr lang="en-GB" dirty="0"/>
              <a:t>Firas </a:t>
            </a:r>
            <a:r>
              <a:rPr lang="en-GB" dirty="0" err="1"/>
              <a:t>Alshater</a:t>
            </a:r>
            <a:endParaRPr lang="en-GB" dirty="0"/>
          </a:p>
        </p:txBody>
      </p:sp>
      <p:sp>
        <p:nvSpPr>
          <p:cNvPr id="3" name="Text Placeholder 2">
            <a:extLst>
              <a:ext uri="{FF2B5EF4-FFF2-40B4-BE49-F238E27FC236}">
                <a16:creationId xmlns:a16="http://schemas.microsoft.com/office/drawing/2014/main" id="{6A4BEA25-917C-958E-ECA8-41509EA9E457}"/>
              </a:ext>
            </a:extLst>
          </p:cNvPr>
          <p:cNvSpPr>
            <a:spLocks noGrp="1"/>
          </p:cNvSpPr>
          <p:nvPr>
            <p:ph type="body" sz="quarter" idx="10"/>
          </p:nvPr>
        </p:nvSpPr>
        <p:spPr>
          <a:xfrm>
            <a:off x="230894" y="931749"/>
            <a:ext cx="11927274" cy="890200"/>
          </a:xfrm>
        </p:spPr>
        <p:txBody>
          <a:bodyPr>
            <a:normAutofit/>
          </a:bodyPr>
          <a:lstStyle/>
          <a:p>
            <a:r>
              <a:rPr lang="en-GB" dirty="0"/>
              <a:t>Firas </a:t>
            </a:r>
            <a:r>
              <a:rPr lang="en-GB" dirty="0" err="1"/>
              <a:t>Alshater</a:t>
            </a:r>
            <a:r>
              <a:rPr lang="en-GB" dirty="0"/>
              <a:t> </a:t>
            </a:r>
            <a:r>
              <a:rPr lang="en-GB" dirty="0" err="1"/>
              <a:t>ist</a:t>
            </a:r>
            <a:r>
              <a:rPr lang="en-GB" dirty="0"/>
              <a: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Syrier. Lies seine Geschichte und schreib die richtigen Verben auf. </a:t>
            </a:r>
            <a:endParaRPr lang="en-GB" dirty="0"/>
          </a:p>
        </p:txBody>
      </p:sp>
      <p:sp>
        <p:nvSpPr>
          <p:cNvPr id="7" name="Rectangle: Rounded Corners 6">
            <a:extLst>
              <a:ext uri="{FF2B5EF4-FFF2-40B4-BE49-F238E27FC236}">
                <a16:creationId xmlns:a16="http://schemas.microsoft.com/office/drawing/2014/main" id="{3E6E66A3-C985-7B27-8094-5E5AC17F5E22}"/>
              </a:ext>
            </a:extLst>
          </p:cNvPr>
          <p:cNvSpPr/>
          <p:nvPr/>
        </p:nvSpPr>
        <p:spPr>
          <a:xfrm>
            <a:off x="304800" y="5844207"/>
            <a:ext cx="1217198" cy="445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lieben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46A14BBF-198A-2704-8F07-9A255BF2B536}"/>
              </a:ext>
            </a:extLst>
          </p:cNvPr>
          <p:cNvSpPr/>
          <p:nvPr/>
        </p:nvSpPr>
        <p:spPr>
          <a:xfrm>
            <a:off x="9330083" y="5844207"/>
            <a:ext cx="1278838" cy="445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leben</a:t>
            </a:r>
          </a:p>
        </p:txBody>
      </p:sp>
      <p:sp>
        <p:nvSpPr>
          <p:cNvPr id="9" name="Rectangle: Rounded Corners 8">
            <a:extLst>
              <a:ext uri="{FF2B5EF4-FFF2-40B4-BE49-F238E27FC236}">
                <a16:creationId xmlns:a16="http://schemas.microsoft.com/office/drawing/2014/main" id="{EFC1267B-E4B3-54E7-7D2D-65D99CB00ECB}"/>
              </a:ext>
            </a:extLst>
          </p:cNvPr>
          <p:cNvSpPr/>
          <p:nvPr/>
        </p:nvSpPr>
        <p:spPr>
          <a:xfrm>
            <a:off x="7593602" y="5844207"/>
            <a:ext cx="1641267" cy="445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machen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E365B1A6-074A-5698-2037-935CAEDD9378}"/>
              </a:ext>
            </a:extLst>
          </p:cNvPr>
          <p:cNvSpPr/>
          <p:nvPr/>
        </p:nvSpPr>
        <p:spPr>
          <a:xfrm>
            <a:off x="1617212" y="5844207"/>
            <a:ext cx="1641267" cy="445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studieren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C376A2E2-2EFC-3F26-CE9D-3E5D8FA7CE2D}"/>
              </a:ext>
            </a:extLst>
          </p:cNvPr>
          <p:cNvSpPr/>
          <p:nvPr/>
        </p:nvSpPr>
        <p:spPr>
          <a:xfrm>
            <a:off x="4807252" y="5844207"/>
            <a:ext cx="1358345" cy="445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denken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3115CFF7-E3C1-D52A-5018-361098F7785A}"/>
              </a:ext>
            </a:extLst>
          </p:cNvPr>
          <p:cNvSpPr/>
          <p:nvPr/>
        </p:nvSpPr>
        <p:spPr>
          <a:xfrm>
            <a:off x="10704132" y="5844207"/>
            <a:ext cx="1217199" cy="445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wissen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EB0A50D7-4521-64FB-A934-2D9E4312C87F}"/>
              </a:ext>
            </a:extLst>
          </p:cNvPr>
          <p:cNvSpPr/>
          <p:nvPr/>
        </p:nvSpPr>
        <p:spPr>
          <a:xfrm>
            <a:off x="3353693" y="5844207"/>
            <a:ext cx="1358345" cy="445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kaufen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E009978C-8AE2-290D-117F-30F873230889}"/>
              </a:ext>
            </a:extLst>
          </p:cNvPr>
          <p:cNvSpPr/>
          <p:nvPr/>
        </p:nvSpPr>
        <p:spPr>
          <a:xfrm>
            <a:off x="6260811" y="5844207"/>
            <a:ext cx="1237577" cy="44567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ziehen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E6F2D341-6404-3D65-32B8-137C0B3FC811}"/>
              </a:ext>
            </a:extLst>
          </p:cNvPr>
          <p:cNvSpPr txBox="1"/>
          <p:nvPr/>
        </p:nvSpPr>
        <p:spPr>
          <a:xfrm>
            <a:off x="329425" y="1835131"/>
            <a:ext cx="11730212" cy="3785652"/>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Firas Alshater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lebt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in Berlin, wo er Filme macht. Firas ist Syrier* und junge Deutsche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lieben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ihn. Firas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macht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t>
            </a:r>
            <a:r>
              <a:rPr kumimoji="0" lang="de-DE" sz="2400" b="0" i="0" u="none" strike="noStrike" kern="1200" cap="none" spc="0" normalizeH="0" baseline="0" noProof="0" dirty="0" err="1">
                <a:ln>
                  <a:noFill/>
                </a:ln>
                <a:solidFill>
                  <a:srgbClr val="525050"/>
                </a:solidFill>
                <a:effectLst/>
                <a:uLnTx/>
                <a:uFillTx/>
                <a:latin typeface="Century Gothic"/>
                <a:ea typeface="+mn-ea"/>
                <a:cs typeface="+mn-cs"/>
              </a:rPr>
              <a:t>Youtube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-Comedy durch die Augen von einem politischen Flüchtling*.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In seiner Heimatstadt, Damaskus, hat Firas einige Jahre lang Theater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studiert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dann hat er sein eigenes Filmunternehmen entwickelt. Firas hat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gedacht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er kann seine politischen Meinungen durch Film aussprechen. Er hat zum Beispiel den Diktator Baschar al-Assad gefilmt. Firas hat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gewusst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wie gefährlich das war.  Die Folge? Firas musste einige Monate im Gefängnis* verbringen. Seine Familie hat oft seine Freiheit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gekauft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Bis 2013. Dann hat ein Projekt ihn nach Deutschland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gezogen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6" name="Rectangle: Rounded Corners 15">
            <a:extLst>
              <a:ext uri="{FF2B5EF4-FFF2-40B4-BE49-F238E27FC236}">
                <a16:creationId xmlns:a16="http://schemas.microsoft.com/office/drawing/2014/main" id="{2810BC4C-058E-F835-5CB0-CCD9C3DE8C07}"/>
              </a:ext>
            </a:extLst>
          </p:cNvPr>
          <p:cNvSpPr/>
          <p:nvPr/>
        </p:nvSpPr>
        <p:spPr>
          <a:xfrm>
            <a:off x="9932670" y="83797"/>
            <a:ext cx="2109932" cy="3545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r>
              <a:rPr lang="en-GB" dirty="0">
                <a:solidFill>
                  <a:srgbClr val="3D3C3C"/>
                </a:solidFill>
                <a:latin typeface="Century Gothic"/>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 name="Rectangle: Rounded Corners 3">
            <a:extLst>
              <a:ext uri="{FF2B5EF4-FFF2-40B4-BE49-F238E27FC236}">
                <a16:creationId xmlns:a16="http://schemas.microsoft.com/office/drawing/2014/main" id="{73DE69A2-65A9-D026-34E1-AC2B8931685E}"/>
              </a:ext>
            </a:extLst>
          </p:cNvPr>
          <p:cNvSpPr/>
          <p:nvPr/>
        </p:nvSpPr>
        <p:spPr>
          <a:xfrm>
            <a:off x="4823921" y="528067"/>
            <a:ext cx="7235716" cy="3545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Syrier</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Syrian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Flüchtling</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refugee |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Gefängnis</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prison</a:t>
            </a:r>
          </a:p>
        </p:txBody>
      </p:sp>
      <p:sp>
        <p:nvSpPr>
          <p:cNvPr id="20" name="Rectangle: Rounded Corners 19">
            <a:extLst>
              <a:ext uri="{FF2B5EF4-FFF2-40B4-BE49-F238E27FC236}">
                <a16:creationId xmlns:a16="http://schemas.microsoft.com/office/drawing/2014/main" id="{893A960E-4795-85D9-7252-4D29A5B692C9}"/>
              </a:ext>
            </a:extLst>
          </p:cNvPr>
          <p:cNvSpPr/>
          <p:nvPr/>
        </p:nvSpPr>
        <p:spPr>
          <a:xfrm>
            <a:off x="2343230" y="1888089"/>
            <a:ext cx="1358345"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1._______</a:t>
            </a:r>
          </a:p>
        </p:txBody>
      </p:sp>
      <p:sp>
        <p:nvSpPr>
          <p:cNvPr id="21" name="Rectangle: Rounded Corners 20">
            <a:extLst>
              <a:ext uri="{FF2B5EF4-FFF2-40B4-BE49-F238E27FC236}">
                <a16:creationId xmlns:a16="http://schemas.microsoft.com/office/drawing/2014/main" id="{40BAFA03-BA6F-3AEB-098F-4153FAA8309F}"/>
              </a:ext>
            </a:extLst>
          </p:cNvPr>
          <p:cNvSpPr/>
          <p:nvPr/>
        </p:nvSpPr>
        <p:spPr>
          <a:xfrm>
            <a:off x="1810926" y="2294194"/>
            <a:ext cx="1358345"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srgbClr val="3D3C3C"/>
                </a:solidFill>
              </a:rPr>
              <a:t>2._______</a:t>
            </a:r>
          </a:p>
        </p:txBody>
      </p:sp>
      <p:sp>
        <p:nvSpPr>
          <p:cNvPr id="22" name="Rectangle: Rounded Corners 21">
            <a:extLst>
              <a:ext uri="{FF2B5EF4-FFF2-40B4-BE49-F238E27FC236}">
                <a16:creationId xmlns:a16="http://schemas.microsoft.com/office/drawing/2014/main" id="{717E8B5E-3C18-56F1-D16D-61CFD919C29D}"/>
              </a:ext>
            </a:extLst>
          </p:cNvPr>
          <p:cNvSpPr/>
          <p:nvPr/>
        </p:nvSpPr>
        <p:spPr>
          <a:xfrm>
            <a:off x="4427746" y="2294484"/>
            <a:ext cx="1358345"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3._______</a:t>
            </a:r>
          </a:p>
        </p:txBody>
      </p:sp>
      <p:sp>
        <p:nvSpPr>
          <p:cNvPr id="23" name="Rectangle: Rounded Corners 22">
            <a:extLst>
              <a:ext uri="{FF2B5EF4-FFF2-40B4-BE49-F238E27FC236}">
                <a16:creationId xmlns:a16="http://schemas.microsoft.com/office/drawing/2014/main" id="{DBACD2B2-1D94-6B60-474B-28154D3EA85E}"/>
              </a:ext>
            </a:extLst>
          </p:cNvPr>
          <p:cNvSpPr/>
          <p:nvPr/>
        </p:nvSpPr>
        <p:spPr>
          <a:xfrm>
            <a:off x="10427289" y="3017888"/>
            <a:ext cx="1358345"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3D3C3C"/>
                </a:solidFill>
                <a:latin typeface="Century Gothic"/>
              </a:rPr>
              <a:t>4._______</a:t>
            </a:r>
            <a:endParaRPr kumimoji="0" lang="en-GB" sz="2000" b="1" i="0" u="none" strike="noStrike" kern="1200" cap="none" spc="0" normalizeH="0" baseline="0" noProof="0" dirty="0">
              <a:ln>
                <a:noFill/>
              </a:ln>
              <a:solidFill>
                <a:srgbClr val="3D3C3C"/>
              </a:solidFill>
              <a:effectLst/>
              <a:uLnTx/>
              <a:uFillTx/>
              <a:latin typeface="Century Gothic"/>
            </a:endParaRPr>
          </a:p>
        </p:txBody>
      </p:sp>
      <p:sp>
        <p:nvSpPr>
          <p:cNvPr id="24" name="Rectangle: Rounded Corners 23">
            <a:extLst>
              <a:ext uri="{FF2B5EF4-FFF2-40B4-BE49-F238E27FC236}">
                <a16:creationId xmlns:a16="http://schemas.microsoft.com/office/drawing/2014/main" id="{AD25CEB6-90C9-EE0D-CBA7-FB0B1DD40148}"/>
              </a:ext>
            </a:extLst>
          </p:cNvPr>
          <p:cNvSpPr/>
          <p:nvPr/>
        </p:nvSpPr>
        <p:spPr>
          <a:xfrm>
            <a:off x="9772650" y="3380000"/>
            <a:ext cx="1263171"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5._____</a:t>
            </a:r>
          </a:p>
        </p:txBody>
      </p:sp>
      <p:sp>
        <p:nvSpPr>
          <p:cNvPr id="25" name="Rectangle: Rounded Corners 24">
            <a:extLst>
              <a:ext uri="{FF2B5EF4-FFF2-40B4-BE49-F238E27FC236}">
                <a16:creationId xmlns:a16="http://schemas.microsoft.com/office/drawing/2014/main" id="{A7C7CE41-A08E-E84D-3BBF-2022497EB773}"/>
              </a:ext>
            </a:extLst>
          </p:cNvPr>
          <p:cNvSpPr/>
          <p:nvPr/>
        </p:nvSpPr>
        <p:spPr>
          <a:xfrm>
            <a:off x="7376007" y="4115841"/>
            <a:ext cx="1207924"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6.______</a:t>
            </a:r>
          </a:p>
        </p:txBody>
      </p:sp>
      <p:sp>
        <p:nvSpPr>
          <p:cNvPr id="26" name="Rectangle: Rounded Corners 25">
            <a:extLst>
              <a:ext uri="{FF2B5EF4-FFF2-40B4-BE49-F238E27FC236}">
                <a16:creationId xmlns:a16="http://schemas.microsoft.com/office/drawing/2014/main" id="{BA621639-8E93-5EF9-8DDA-1F341B42EA32}"/>
              </a:ext>
            </a:extLst>
          </p:cNvPr>
          <p:cNvSpPr/>
          <p:nvPr/>
        </p:nvSpPr>
        <p:spPr>
          <a:xfrm>
            <a:off x="4494995" y="4845921"/>
            <a:ext cx="1358345"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7._______</a:t>
            </a:r>
          </a:p>
        </p:txBody>
      </p:sp>
      <p:sp>
        <p:nvSpPr>
          <p:cNvPr id="27" name="Rectangle: Rounded Corners 26">
            <a:extLst>
              <a:ext uri="{FF2B5EF4-FFF2-40B4-BE49-F238E27FC236}">
                <a16:creationId xmlns:a16="http://schemas.microsoft.com/office/drawing/2014/main" id="{CF0A882D-78F1-42D7-2265-4F348DA043FB}"/>
              </a:ext>
            </a:extLst>
          </p:cNvPr>
          <p:cNvSpPr/>
          <p:nvPr/>
        </p:nvSpPr>
        <p:spPr>
          <a:xfrm>
            <a:off x="2343231" y="5227392"/>
            <a:ext cx="1358345"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 ______</a:t>
            </a:r>
          </a:p>
        </p:txBody>
      </p:sp>
    </p:spTree>
    <p:extLst>
      <p:ext uri="{BB962C8B-B14F-4D97-AF65-F5344CB8AC3E}">
        <p14:creationId xmlns:p14="http://schemas.microsoft.com/office/powerpoint/2010/main" val="296643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2000" fill="hold"/>
                                        <p:tgtEl>
                                          <p:spTgt spid="8"/>
                                        </p:tgtEl>
                                        <p:attrNameLst>
                                          <p:attrName>fillcolor</p:attrName>
                                        </p:attrNameLst>
                                      </p:cBhvr>
                                      <p:to>
                                        <a:srgbClr val="D8D8D8"/>
                                      </p:to>
                                    </p:animClr>
                                    <p:set>
                                      <p:cBhvr>
                                        <p:cTn id="9" dur="2000" fill="hold"/>
                                        <p:tgtEl>
                                          <p:spTgt spid="8"/>
                                        </p:tgtEl>
                                        <p:attrNameLst>
                                          <p:attrName>fill.type</p:attrName>
                                        </p:attrNameLst>
                                      </p:cBhvr>
                                      <p:to>
                                        <p:strVal val="solid"/>
                                      </p:to>
                                    </p:set>
                                    <p:set>
                                      <p:cBhvr>
                                        <p:cTn id="10" dur="2000" fill="hold"/>
                                        <p:tgtEl>
                                          <p:spTgt spid="8"/>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mph" presetSubtype="2" fill="hold" nodeType="withEffect">
                                  <p:stCondLst>
                                    <p:cond delay="0"/>
                                  </p:stCondLst>
                                  <p:childTnLst>
                                    <p:animClr clrSpc="rgb" dir="cw">
                                      <p:cBhvr>
                                        <p:cTn id="16" dur="2000" fill="hold"/>
                                        <p:tgtEl>
                                          <p:spTgt spid="7"/>
                                        </p:tgtEl>
                                        <p:attrNameLst>
                                          <p:attrName>fillcolor</p:attrName>
                                        </p:attrNameLst>
                                      </p:cBhvr>
                                      <p:to>
                                        <a:srgbClr val="D8D8D8"/>
                                      </p:to>
                                    </p:animClr>
                                    <p:set>
                                      <p:cBhvr>
                                        <p:cTn id="17" dur="2000" fill="hold"/>
                                        <p:tgtEl>
                                          <p:spTgt spid="7"/>
                                        </p:tgtEl>
                                        <p:attrNameLst>
                                          <p:attrName>fill.type</p:attrName>
                                        </p:attrNameLst>
                                      </p:cBhvr>
                                      <p:to>
                                        <p:strVal val="solid"/>
                                      </p:to>
                                    </p:set>
                                    <p:set>
                                      <p:cBhvr>
                                        <p:cTn id="18" dur="2000" fill="hold"/>
                                        <p:tgtEl>
                                          <p:spTgt spid="7"/>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mph" presetSubtype="2" fill="hold" nodeType="withEffect">
                                  <p:stCondLst>
                                    <p:cond delay="0"/>
                                  </p:stCondLst>
                                  <p:childTnLst>
                                    <p:animClr clrSpc="rgb" dir="cw">
                                      <p:cBhvr>
                                        <p:cTn id="24" dur="2000" fill="hold"/>
                                        <p:tgtEl>
                                          <p:spTgt spid="9"/>
                                        </p:tgtEl>
                                        <p:attrNameLst>
                                          <p:attrName>fillcolor</p:attrName>
                                        </p:attrNameLst>
                                      </p:cBhvr>
                                      <p:to>
                                        <a:srgbClr val="D8D8D8"/>
                                      </p:to>
                                    </p:animClr>
                                    <p:set>
                                      <p:cBhvr>
                                        <p:cTn id="25" dur="2000" fill="hold"/>
                                        <p:tgtEl>
                                          <p:spTgt spid="9"/>
                                        </p:tgtEl>
                                        <p:attrNameLst>
                                          <p:attrName>fill.type</p:attrName>
                                        </p:attrNameLst>
                                      </p:cBhvr>
                                      <p:to>
                                        <p:strVal val="solid"/>
                                      </p:to>
                                    </p:set>
                                    <p:set>
                                      <p:cBhvr>
                                        <p:cTn id="26" dur="2000" fill="hold"/>
                                        <p:tgtEl>
                                          <p:spTgt spid="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hidden"/>
                                      </p:to>
                                    </p:set>
                                  </p:childTnLst>
                                </p:cTn>
                              </p:par>
                              <p:par>
                                <p:cTn id="31" presetID="1" presetClass="emph" presetSubtype="2" fill="hold" nodeType="withEffect">
                                  <p:stCondLst>
                                    <p:cond delay="0"/>
                                  </p:stCondLst>
                                  <p:childTnLst>
                                    <p:animClr clrSpc="rgb" dir="cw">
                                      <p:cBhvr>
                                        <p:cTn id="32" dur="2000" fill="hold"/>
                                        <p:tgtEl>
                                          <p:spTgt spid="10"/>
                                        </p:tgtEl>
                                        <p:attrNameLst>
                                          <p:attrName>fillcolor</p:attrName>
                                        </p:attrNameLst>
                                      </p:cBhvr>
                                      <p:to>
                                        <a:srgbClr val="D8D8D8"/>
                                      </p:to>
                                    </p:animClr>
                                    <p:set>
                                      <p:cBhvr>
                                        <p:cTn id="33" dur="2000" fill="hold"/>
                                        <p:tgtEl>
                                          <p:spTgt spid="10"/>
                                        </p:tgtEl>
                                        <p:attrNameLst>
                                          <p:attrName>fill.type</p:attrName>
                                        </p:attrNameLst>
                                      </p:cBhvr>
                                      <p:to>
                                        <p:strVal val="solid"/>
                                      </p:to>
                                    </p:set>
                                    <p:set>
                                      <p:cBhvr>
                                        <p:cTn id="34" dur="2000" fill="hold"/>
                                        <p:tgtEl>
                                          <p:spTgt spid="10"/>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mph" presetSubtype="2" fill="hold" nodeType="withEffect">
                                  <p:stCondLst>
                                    <p:cond delay="0"/>
                                  </p:stCondLst>
                                  <p:childTnLst>
                                    <p:animClr clrSpc="rgb" dir="cw">
                                      <p:cBhvr>
                                        <p:cTn id="40" dur="2000" fill="hold"/>
                                        <p:tgtEl>
                                          <p:spTgt spid="11"/>
                                        </p:tgtEl>
                                        <p:attrNameLst>
                                          <p:attrName>fillcolor</p:attrName>
                                        </p:attrNameLst>
                                      </p:cBhvr>
                                      <p:to>
                                        <a:srgbClr val="D8D8D8"/>
                                      </p:to>
                                    </p:animClr>
                                    <p:set>
                                      <p:cBhvr>
                                        <p:cTn id="41" dur="2000" fill="hold"/>
                                        <p:tgtEl>
                                          <p:spTgt spid="11"/>
                                        </p:tgtEl>
                                        <p:attrNameLst>
                                          <p:attrName>fill.type</p:attrName>
                                        </p:attrNameLst>
                                      </p:cBhvr>
                                      <p:to>
                                        <p:strVal val="solid"/>
                                      </p:to>
                                    </p:set>
                                    <p:set>
                                      <p:cBhvr>
                                        <p:cTn id="42" dur="2000" fill="hold"/>
                                        <p:tgtEl>
                                          <p:spTgt spid="11"/>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par>
                                <p:cTn id="47" presetID="1" presetClass="emph" presetSubtype="2" fill="hold" nodeType="withEffect">
                                  <p:stCondLst>
                                    <p:cond delay="0"/>
                                  </p:stCondLst>
                                  <p:childTnLst>
                                    <p:animClr clrSpc="rgb" dir="cw">
                                      <p:cBhvr>
                                        <p:cTn id="48" dur="2000" fill="hold"/>
                                        <p:tgtEl>
                                          <p:spTgt spid="12"/>
                                        </p:tgtEl>
                                        <p:attrNameLst>
                                          <p:attrName>fillcolor</p:attrName>
                                        </p:attrNameLst>
                                      </p:cBhvr>
                                      <p:to>
                                        <a:srgbClr val="D8D8D8"/>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mph" presetSubtype="2" fill="hold" nodeType="withEffect">
                                  <p:stCondLst>
                                    <p:cond delay="0"/>
                                  </p:stCondLst>
                                  <p:childTnLst>
                                    <p:animClr clrSpc="rgb" dir="cw">
                                      <p:cBhvr>
                                        <p:cTn id="56" dur="2000" fill="hold"/>
                                        <p:tgtEl>
                                          <p:spTgt spid="13"/>
                                        </p:tgtEl>
                                        <p:attrNameLst>
                                          <p:attrName>fillcolor</p:attrName>
                                        </p:attrNameLst>
                                      </p:cBhvr>
                                      <p:to>
                                        <a:srgbClr val="D8D8D8"/>
                                      </p:to>
                                    </p:animClr>
                                    <p:set>
                                      <p:cBhvr>
                                        <p:cTn id="57" dur="2000" fill="hold"/>
                                        <p:tgtEl>
                                          <p:spTgt spid="13"/>
                                        </p:tgtEl>
                                        <p:attrNameLst>
                                          <p:attrName>fill.type</p:attrName>
                                        </p:attrNameLst>
                                      </p:cBhvr>
                                      <p:to>
                                        <p:strVal val="solid"/>
                                      </p:to>
                                    </p:set>
                                    <p:set>
                                      <p:cBhvr>
                                        <p:cTn id="58" dur="2000" fill="hold"/>
                                        <p:tgtEl>
                                          <p:spTgt spid="13"/>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2000" fill="hold"/>
                                        <p:tgtEl>
                                          <p:spTgt spid="14"/>
                                        </p:tgtEl>
                                        <p:attrNameLst>
                                          <p:attrName>fillcolor</p:attrName>
                                        </p:attrNameLst>
                                      </p:cBhvr>
                                      <p:to>
                                        <a:srgbClr val="D8D8D8"/>
                                      </p:to>
                                    </p:animClr>
                                    <p:set>
                                      <p:cBhvr>
                                        <p:cTn id="65" dur="2000" fill="hold"/>
                                        <p:tgtEl>
                                          <p:spTgt spid="14"/>
                                        </p:tgtEl>
                                        <p:attrNameLst>
                                          <p:attrName>fill.type</p:attrName>
                                        </p:attrNameLst>
                                      </p:cBhvr>
                                      <p:to>
                                        <p:strVal val="solid"/>
                                      </p:to>
                                    </p:set>
                                    <p:set>
                                      <p:cBhvr>
                                        <p:cTn id="66"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B8E48-AEA2-FA6B-97A6-F9EE423AFF5F}"/>
              </a:ext>
            </a:extLst>
          </p:cNvPr>
          <p:cNvSpPr>
            <a:spLocks noGrp="1"/>
          </p:cNvSpPr>
          <p:nvPr>
            <p:ph type="title"/>
          </p:nvPr>
        </p:nvSpPr>
        <p:spPr>
          <a:xfrm>
            <a:off x="0" y="213557"/>
            <a:ext cx="3353693" cy="647577"/>
          </a:xfrm>
        </p:spPr>
        <p:txBody>
          <a:bodyPr/>
          <a:lstStyle/>
          <a:p>
            <a:r>
              <a:rPr lang="en-GB" dirty="0"/>
              <a:t>Firas </a:t>
            </a:r>
            <a:r>
              <a:rPr lang="en-GB" dirty="0" err="1"/>
              <a:t>Alshater</a:t>
            </a:r>
            <a:endParaRPr lang="en-GB" dirty="0"/>
          </a:p>
        </p:txBody>
      </p:sp>
      <p:sp>
        <p:nvSpPr>
          <p:cNvPr id="3" name="Text Placeholder 2">
            <a:extLst>
              <a:ext uri="{FF2B5EF4-FFF2-40B4-BE49-F238E27FC236}">
                <a16:creationId xmlns:a16="http://schemas.microsoft.com/office/drawing/2014/main" id="{6A4BEA25-917C-958E-ECA8-41509EA9E457}"/>
              </a:ext>
            </a:extLst>
          </p:cNvPr>
          <p:cNvSpPr>
            <a:spLocks noGrp="1"/>
          </p:cNvSpPr>
          <p:nvPr>
            <p:ph type="body" sz="quarter" idx="10"/>
          </p:nvPr>
        </p:nvSpPr>
        <p:spPr>
          <a:xfrm>
            <a:off x="132363" y="1213200"/>
            <a:ext cx="11927274" cy="890200"/>
          </a:xfrm>
        </p:spPr>
        <p:txBody>
          <a:bodyPr/>
          <a:lstStyle/>
          <a:p>
            <a:r>
              <a:rPr lang="en-GB" dirty="0"/>
              <a:t>Firas </a:t>
            </a:r>
            <a:r>
              <a:rPr lang="en-GB" dirty="0" err="1"/>
              <a:t>Alshater</a:t>
            </a:r>
            <a:r>
              <a:rPr lang="en-GB" dirty="0"/>
              <a:t> is a Syrian who has made a career out of his national identity in Germany. Read his story and fill in the gaps using the verbs at the bottom. </a:t>
            </a:r>
          </a:p>
          <a:p>
            <a:endParaRPr lang="en-GB" dirty="0"/>
          </a:p>
        </p:txBody>
      </p:sp>
      <p:sp>
        <p:nvSpPr>
          <p:cNvPr id="7" name="Rectangle: Rounded Corners 6">
            <a:extLst>
              <a:ext uri="{FF2B5EF4-FFF2-40B4-BE49-F238E27FC236}">
                <a16:creationId xmlns:a16="http://schemas.microsoft.com/office/drawing/2014/main" id="{3E6E66A3-C985-7B27-8094-5E5AC17F5E22}"/>
              </a:ext>
            </a:extLst>
          </p:cNvPr>
          <p:cNvSpPr/>
          <p:nvPr/>
        </p:nvSpPr>
        <p:spPr>
          <a:xfrm>
            <a:off x="285008" y="5844207"/>
            <a:ext cx="821354"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sein</a:t>
            </a:r>
          </a:p>
        </p:txBody>
      </p:sp>
      <p:sp>
        <p:nvSpPr>
          <p:cNvPr id="8" name="Rectangle: Rounded Corners 7">
            <a:extLst>
              <a:ext uri="{FF2B5EF4-FFF2-40B4-BE49-F238E27FC236}">
                <a16:creationId xmlns:a16="http://schemas.microsoft.com/office/drawing/2014/main" id="{46A14BBF-198A-2704-8F07-9A255BF2B536}"/>
              </a:ext>
            </a:extLst>
          </p:cNvPr>
          <p:cNvSpPr/>
          <p:nvPr/>
        </p:nvSpPr>
        <p:spPr>
          <a:xfrm>
            <a:off x="10317183" y="5842960"/>
            <a:ext cx="1641267" cy="4444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schauen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EFC1267B-E4B3-54E7-7D2D-65D99CB00ECB}"/>
              </a:ext>
            </a:extLst>
          </p:cNvPr>
          <p:cNvSpPr/>
          <p:nvPr/>
        </p:nvSpPr>
        <p:spPr>
          <a:xfrm>
            <a:off x="8351058" y="5844207"/>
            <a:ext cx="1823530"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beginnen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E365B1A6-074A-5698-2037-935CAEDD9378}"/>
              </a:ext>
            </a:extLst>
          </p:cNvPr>
          <p:cNvSpPr/>
          <p:nvPr/>
        </p:nvSpPr>
        <p:spPr>
          <a:xfrm>
            <a:off x="1248958" y="5842960"/>
            <a:ext cx="1217198"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fühlen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C376A2E2-2EFC-3F26-CE9D-3E5D8FA7CE2D}"/>
              </a:ext>
            </a:extLst>
          </p:cNvPr>
          <p:cNvSpPr/>
          <p:nvPr/>
        </p:nvSpPr>
        <p:spPr>
          <a:xfrm>
            <a:off x="4534804" y="5844207"/>
            <a:ext cx="1823530"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brauchen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EB0A50D7-4521-64FB-A934-2D9E4312C87F}"/>
              </a:ext>
            </a:extLst>
          </p:cNvPr>
          <p:cNvSpPr/>
          <p:nvPr/>
        </p:nvSpPr>
        <p:spPr>
          <a:xfrm>
            <a:off x="2608752" y="5844207"/>
            <a:ext cx="1783456"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E009978C-8AE2-290D-117F-30F873230889}"/>
              </a:ext>
            </a:extLst>
          </p:cNvPr>
          <p:cNvSpPr/>
          <p:nvPr/>
        </p:nvSpPr>
        <p:spPr>
          <a:xfrm>
            <a:off x="6500930" y="5844207"/>
            <a:ext cx="1707532" cy="443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stellen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x2</a:t>
            </a:r>
          </a:p>
        </p:txBody>
      </p:sp>
      <p:sp>
        <p:nvSpPr>
          <p:cNvPr id="15" name="TextBox 14">
            <a:extLst>
              <a:ext uri="{FF2B5EF4-FFF2-40B4-BE49-F238E27FC236}">
                <a16:creationId xmlns:a16="http://schemas.microsoft.com/office/drawing/2014/main" id="{E6F2D341-6404-3D65-32B8-137C0B3FC811}"/>
              </a:ext>
            </a:extLst>
          </p:cNvPr>
          <p:cNvSpPr txBox="1"/>
          <p:nvPr/>
        </p:nvSpPr>
        <p:spPr>
          <a:xfrm>
            <a:off x="329425" y="2336716"/>
            <a:ext cx="11730212" cy="3046988"/>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Firas Youtube-Comedy ˵Zukar”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stellt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die Frage: Wann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beginnt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die Integration? Letzte Woche hat er sich mit geschlossen Augen an den Alexanderplatz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gestellt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Ein Meter vor ihm hat 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geschrieben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Ich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bin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Flüchtling*. Ich vertraue* dir. Vertraust* du mir? Umarme* mich! Auf den ersten Blick hat man sich sehr unsicher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gefühlt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Aber bald umarmt* man ihn.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Durch Firas Augen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schaut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die ganze Welt Deutschland an. Die Deutschen sind ein freundliches Volk. Sie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brauchen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nur ein bisschen Zeit.</a:t>
            </a:r>
          </a:p>
        </p:txBody>
      </p:sp>
      <p:sp>
        <p:nvSpPr>
          <p:cNvPr id="16" name="Rectangle: Rounded Corners 15">
            <a:extLst>
              <a:ext uri="{FF2B5EF4-FFF2-40B4-BE49-F238E27FC236}">
                <a16:creationId xmlns:a16="http://schemas.microsoft.com/office/drawing/2014/main" id="{2810BC4C-058E-F835-5CB0-CCD9C3DE8C07}"/>
              </a:ext>
            </a:extLst>
          </p:cNvPr>
          <p:cNvSpPr/>
          <p:nvPr/>
        </p:nvSpPr>
        <p:spPr>
          <a:xfrm>
            <a:off x="9818370" y="134297"/>
            <a:ext cx="2214285" cy="3545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8B63F875-BCA2-4CC0-BB06-4FED639B3F37}"/>
              </a:ext>
            </a:extLst>
          </p:cNvPr>
          <p:cNvSpPr/>
          <p:nvPr/>
        </p:nvSpPr>
        <p:spPr>
          <a:xfrm>
            <a:off x="4009115" y="664892"/>
            <a:ext cx="8050522" cy="35456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Flüchtling</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refugee |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vertrauen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to trust |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umarmen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to hug</a:t>
            </a:r>
          </a:p>
        </p:txBody>
      </p:sp>
      <p:sp>
        <p:nvSpPr>
          <p:cNvPr id="28" name="Rectangle: Rounded Corners 27">
            <a:extLst>
              <a:ext uri="{FF2B5EF4-FFF2-40B4-BE49-F238E27FC236}">
                <a16:creationId xmlns:a16="http://schemas.microsoft.com/office/drawing/2014/main" id="{44746FC2-524A-49EA-8483-04DB59E1A834}"/>
              </a:ext>
            </a:extLst>
          </p:cNvPr>
          <p:cNvSpPr/>
          <p:nvPr/>
        </p:nvSpPr>
        <p:spPr>
          <a:xfrm>
            <a:off x="4999990" y="2379026"/>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1._____</a:t>
            </a:r>
          </a:p>
        </p:txBody>
      </p:sp>
      <p:sp>
        <p:nvSpPr>
          <p:cNvPr id="29" name="Rectangle: Rounded Corners 28">
            <a:extLst>
              <a:ext uri="{FF2B5EF4-FFF2-40B4-BE49-F238E27FC236}">
                <a16:creationId xmlns:a16="http://schemas.microsoft.com/office/drawing/2014/main" id="{BEB5F9C6-55A4-4893-BFE0-575D5823C519}"/>
              </a:ext>
            </a:extLst>
          </p:cNvPr>
          <p:cNvSpPr/>
          <p:nvPr/>
        </p:nvSpPr>
        <p:spPr>
          <a:xfrm>
            <a:off x="8697950" y="2389924"/>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2._____</a:t>
            </a:r>
          </a:p>
        </p:txBody>
      </p:sp>
      <p:sp>
        <p:nvSpPr>
          <p:cNvPr id="30" name="Rectangle: Rounded Corners 29">
            <a:extLst>
              <a:ext uri="{FF2B5EF4-FFF2-40B4-BE49-F238E27FC236}">
                <a16:creationId xmlns:a16="http://schemas.microsoft.com/office/drawing/2014/main" id="{74281FB5-312E-4B68-93C8-ADC7CDE88A3B}"/>
              </a:ext>
            </a:extLst>
          </p:cNvPr>
          <p:cNvSpPr/>
          <p:nvPr/>
        </p:nvSpPr>
        <p:spPr>
          <a:xfrm>
            <a:off x="2723870" y="3125254"/>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3._____.</a:t>
            </a:r>
          </a:p>
        </p:txBody>
      </p:sp>
      <p:sp>
        <p:nvSpPr>
          <p:cNvPr id="31" name="Rectangle: Rounded Corners 30">
            <a:extLst>
              <a:ext uri="{FF2B5EF4-FFF2-40B4-BE49-F238E27FC236}">
                <a16:creationId xmlns:a16="http://schemas.microsoft.com/office/drawing/2014/main" id="{0ECF3B59-1EF4-4B82-99F2-C472AF902253}"/>
              </a:ext>
            </a:extLst>
          </p:cNvPr>
          <p:cNvSpPr/>
          <p:nvPr/>
        </p:nvSpPr>
        <p:spPr>
          <a:xfrm>
            <a:off x="7600950" y="3129368"/>
            <a:ext cx="18671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4.__________</a:t>
            </a:r>
          </a:p>
        </p:txBody>
      </p:sp>
      <p:sp>
        <p:nvSpPr>
          <p:cNvPr id="32" name="Rectangle: Rounded Corners 31">
            <a:extLst>
              <a:ext uri="{FF2B5EF4-FFF2-40B4-BE49-F238E27FC236}">
                <a16:creationId xmlns:a16="http://schemas.microsoft.com/office/drawing/2014/main" id="{50F3D165-EC40-40DF-92BA-F4F3FB9575C7}"/>
              </a:ext>
            </a:extLst>
          </p:cNvPr>
          <p:cNvSpPr/>
          <p:nvPr/>
        </p:nvSpPr>
        <p:spPr>
          <a:xfrm>
            <a:off x="10174588" y="3125253"/>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5._____</a:t>
            </a:r>
          </a:p>
        </p:txBody>
      </p:sp>
      <p:sp>
        <p:nvSpPr>
          <p:cNvPr id="33" name="Rectangle: Rounded Corners 32">
            <a:extLst>
              <a:ext uri="{FF2B5EF4-FFF2-40B4-BE49-F238E27FC236}">
                <a16:creationId xmlns:a16="http://schemas.microsoft.com/office/drawing/2014/main" id="{860A6A71-DBC3-43E6-AF10-60BF430F7F7B}"/>
              </a:ext>
            </a:extLst>
          </p:cNvPr>
          <p:cNvSpPr/>
          <p:nvPr/>
        </p:nvSpPr>
        <p:spPr>
          <a:xfrm>
            <a:off x="5108401" y="3860210"/>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6._____.</a:t>
            </a:r>
          </a:p>
        </p:txBody>
      </p:sp>
      <p:sp>
        <p:nvSpPr>
          <p:cNvPr id="34" name="Rectangle: Rounded Corners 33">
            <a:extLst>
              <a:ext uri="{FF2B5EF4-FFF2-40B4-BE49-F238E27FC236}">
                <a16:creationId xmlns:a16="http://schemas.microsoft.com/office/drawing/2014/main" id="{85AA51B1-8825-4839-9B51-3E8A810B9BBD}"/>
              </a:ext>
            </a:extLst>
          </p:cNvPr>
          <p:cNvSpPr/>
          <p:nvPr/>
        </p:nvSpPr>
        <p:spPr>
          <a:xfrm>
            <a:off x="3248928" y="4576864"/>
            <a:ext cx="1143280"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7._____</a:t>
            </a:r>
          </a:p>
        </p:txBody>
      </p:sp>
      <p:sp>
        <p:nvSpPr>
          <p:cNvPr id="35" name="Rectangle: Rounded Corners 34">
            <a:extLst>
              <a:ext uri="{FF2B5EF4-FFF2-40B4-BE49-F238E27FC236}">
                <a16:creationId xmlns:a16="http://schemas.microsoft.com/office/drawing/2014/main" id="{0DF1379E-134B-4AC5-8A2B-18339701BE57}"/>
              </a:ext>
            </a:extLst>
          </p:cNvPr>
          <p:cNvSpPr/>
          <p:nvPr/>
        </p:nvSpPr>
        <p:spPr>
          <a:xfrm>
            <a:off x="4724119" y="4928935"/>
            <a:ext cx="1527561" cy="34795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D3C3C"/>
                </a:solidFill>
                <a:effectLst/>
                <a:uLnTx/>
                <a:uFillTx/>
                <a:latin typeface="Century Gothic"/>
                <a:ea typeface="+mn-ea"/>
                <a:cs typeface="+mn-cs"/>
              </a:rPr>
              <a:t>8._______</a:t>
            </a:r>
          </a:p>
        </p:txBody>
      </p:sp>
    </p:spTree>
    <p:extLst>
      <p:ext uri="{BB962C8B-B14F-4D97-AF65-F5344CB8AC3E}">
        <p14:creationId xmlns:p14="http://schemas.microsoft.com/office/powerpoint/2010/main" val="117691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2000" fill="hold"/>
                                        <p:tgtEl>
                                          <p:spTgt spid="14"/>
                                        </p:tgtEl>
                                        <p:attrNameLst>
                                          <p:attrName>fillcolor</p:attrName>
                                        </p:attrNameLst>
                                      </p:cBhvr>
                                      <p:to>
                                        <a:srgbClr val="D8D8D8"/>
                                      </p:to>
                                    </p:animClr>
                                    <p:set>
                                      <p:cBhvr>
                                        <p:cTn id="9" dur="2000" fill="hold"/>
                                        <p:tgtEl>
                                          <p:spTgt spid="14"/>
                                        </p:tgtEl>
                                        <p:attrNameLst>
                                          <p:attrName>fill.type</p:attrName>
                                        </p:attrNameLst>
                                      </p:cBhvr>
                                      <p:to>
                                        <p:strVal val="solid"/>
                                      </p:to>
                                    </p:set>
                                    <p:set>
                                      <p:cBhvr>
                                        <p:cTn id="10" dur="2000" fill="hold"/>
                                        <p:tgtEl>
                                          <p:spTgt spid="1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par>
                                <p:cTn id="15" presetID="1" presetClass="emph" presetSubtype="2" fill="hold" nodeType="withEffect">
                                  <p:stCondLst>
                                    <p:cond delay="0"/>
                                  </p:stCondLst>
                                  <p:childTnLst>
                                    <p:animClr clrSpc="rgb" dir="cw">
                                      <p:cBhvr>
                                        <p:cTn id="16" dur="2000" fill="hold"/>
                                        <p:tgtEl>
                                          <p:spTgt spid="9"/>
                                        </p:tgtEl>
                                        <p:attrNameLst>
                                          <p:attrName>fillcolor</p:attrName>
                                        </p:attrNameLst>
                                      </p:cBhvr>
                                      <p:to>
                                        <a:srgbClr val="D8D8D8"/>
                                      </p:to>
                                    </p:animClr>
                                    <p:set>
                                      <p:cBhvr>
                                        <p:cTn id="17" dur="2000" fill="hold"/>
                                        <p:tgtEl>
                                          <p:spTgt spid="9"/>
                                        </p:tgtEl>
                                        <p:attrNameLst>
                                          <p:attrName>fill.type</p:attrName>
                                        </p:attrNameLst>
                                      </p:cBhvr>
                                      <p:to>
                                        <p:strVal val="solid"/>
                                      </p:to>
                                    </p:set>
                                    <p:set>
                                      <p:cBhvr>
                                        <p:cTn id="18" dur="2000" fill="hold"/>
                                        <p:tgtEl>
                                          <p:spTgt spid="9"/>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14"/>
                                        </p:tgtEl>
                                        <p:attrNameLst>
                                          <p:attrName>ppt_x</p:attrName>
                                          <p:attrName>ppt_y</p:attrName>
                                        </p:attrNameLst>
                                      </p:cBhvr>
                                    </p:animMotion>
                                    <p:animRot by="1500000">
                                      <p:cBhvr>
                                        <p:cTn id="25" dur="125" fill="hold">
                                          <p:stCondLst>
                                            <p:cond delay="0"/>
                                          </p:stCondLst>
                                        </p:cTn>
                                        <p:tgtEl>
                                          <p:spTgt spid="14"/>
                                        </p:tgtEl>
                                        <p:attrNameLst>
                                          <p:attrName>r</p:attrName>
                                        </p:attrNameLst>
                                      </p:cBhvr>
                                    </p:animRot>
                                    <p:animRot by="-1500000">
                                      <p:cBhvr>
                                        <p:cTn id="26" dur="125" fill="hold">
                                          <p:stCondLst>
                                            <p:cond delay="125"/>
                                          </p:stCondLst>
                                        </p:cTn>
                                        <p:tgtEl>
                                          <p:spTgt spid="14"/>
                                        </p:tgtEl>
                                        <p:attrNameLst>
                                          <p:attrName>r</p:attrName>
                                        </p:attrNameLst>
                                      </p:cBhvr>
                                    </p:animRot>
                                    <p:animRot by="-1500000">
                                      <p:cBhvr>
                                        <p:cTn id="27" dur="125" fill="hold">
                                          <p:stCondLst>
                                            <p:cond delay="250"/>
                                          </p:stCondLst>
                                        </p:cTn>
                                        <p:tgtEl>
                                          <p:spTgt spid="14"/>
                                        </p:tgtEl>
                                        <p:attrNameLst>
                                          <p:attrName>r</p:attrName>
                                        </p:attrNameLst>
                                      </p:cBhvr>
                                    </p:animRot>
                                    <p:animRot by="1500000">
                                      <p:cBhvr>
                                        <p:cTn id="28" dur="125" fill="hold">
                                          <p:stCondLst>
                                            <p:cond delay="375"/>
                                          </p:stCondLst>
                                        </p:cTn>
                                        <p:tgtEl>
                                          <p:spTgt spid="1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hidden"/>
                                      </p:to>
                                    </p:set>
                                  </p:childTnLst>
                                </p:cTn>
                              </p:par>
                              <p:par>
                                <p:cTn id="33" presetID="1" presetClass="emph" presetSubtype="2" fill="hold" nodeType="withEffect">
                                  <p:stCondLst>
                                    <p:cond delay="0"/>
                                  </p:stCondLst>
                                  <p:childTnLst>
                                    <p:animClr clrSpc="rgb" dir="cw">
                                      <p:cBhvr>
                                        <p:cTn id="34" dur="2000" fill="hold"/>
                                        <p:tgtEl>
                                          <p:spTgt spid="13"/>
                                        </p:tgtEl>
                                        <p:attrNameLst>
                                          <p:attrName>fillcolor</p:attrName>
                                        </p:attrNameLst>
                                      </p:cBhvr>
                                      <p:to>
                                        <a:srgbClr val="D8D8D8"/>
                                      </p:to>
                                    </p:animClr>
                                    <p:set>
                                      <p:cBhvr>
                                        <p:cTn id="35" dur="2000" fill="hold"/>
                                        <p:tgtEl>
                                          <p:spTgt spid="13"/>
                                        </p:tgtEl>
                                        <p:attrNameLst>
                                          <p:attrName>fill.type</p:attrName>
                                        </p:attrNameLst>
                                      </p:cBhvr>
                                      <p:to>
                                        <p:strVal val="solid"/>
                                      </p:to>
                                    </p:set>
                                    <p:set>
                                      <p:cBhvr>
                                        <p:cTn id="36" dur="2000" fill="hold"/>
                                        <p:tgtEl>
                                          <p:spTgt spid="13"/>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hidden"/>
                                      </p:to>
                                    </p:set>
                                  </p:childTnLst>
                                </p:cTn>
                              </p:par>
                              <p:par>
                                <p:cTn id="41" presetID="1" presetClass="emph" presetSubtype="2" fill="hold" nodeType="withEffect">
                                  <p:stCondLst>
                                    <p:cond delay="0"/>
                                  </p:stCondLst>
                                  <p:childTnLst>
                                    <p:animClr clrSpc="rgb" dir="cw">
                                      <p:cBhvr>
                                        <p:cTn id="42" dur="2000" fill="hold"/>
                                        <p:tgtEl>
                                          <p:spTgt spid="7"/>
                                        </p:tgtEl>
                                        <p:attrNameLst>
                                          <p:attrName>fillcolor</p:attrName>
                                        </p:attrNameLst>
                                      </p:cBhvr>
                                      <p:to>
                                        <a:srgbClr val="D8D8D8"/>
                                      </p:to>
                                    </p:animClr>
                                    <p:set>
                                      <p:cBhvr>
                                        <p:cTn id="43" dur="2000" fill="hold"/>
                                        <p:tgtEl>
                                          <p:spTgt spid="7"/>
                                        </p:tgtEl>
                                        <p:attrNameLst>
                                          <p:attrName>fill.type</p:attrName>
                                        </p:attrNameLst>
                                      </p:cBhvr>
                                      <p:to>
                                        <p:strVal val="solid"/>
                                      </p:to>
                                    </p:set>
                                    <p:set>
                                      <p:cBhvr>
                                        <p:cTn id="44" dur="2000" fill="hold"/>
                                        <p:tgtEl>
                                          <p:spTgt spid="7"/>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2000" fill="hold"/>
                                        <p:tgtEl>
                                          <p:spTgt spid="10"/>
                                        </p:tgtEl>
                                        <p:attrNameLst>
                                          <p:attrName>fillcolor</p:attrName>
                                        </p:attrNameLst>
                                      </p:cBhvr>
                                      <p:to>
                                        <a:srgbClr val="D8D8D8"/>
                                      </p:to>
                                    </p:animClr>
                                    <p:set>
                                      <p:cBhvr>
                                        <p:cTn id="51" dur="2000" fill="hold"/>
                                        <p:tgtEl>
                                          <p:spTgt spid="10"/>
                                        </p:tgtEl>
                                        <p:attrNameLst>
                                          <p:attrName>fill.type</p:attrName>
                                        </p:attrNameLst>
                                      </p:cBhvr>
                                      <p:to>
                                        <p:strVal val="solid"/>
                                      </p:to>
                                    </p:set>
                                    <p:set>
                                      <p:cBhvr>
                                        <p:cTn id="52" dur="2000" fill="hold"/>
                                        <p:tgtEl>
                                          <p:spTgt spid="10"/>
                                        </p:tgtEl>
                                        <p:attrNameLst>
                                          <p:attrName>fill.on</p:attrName>
                                        </p:attrNameLst>
                                      </p:cBhvr>
                                      <p:to>
                                        <p:strVal val="tru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hidden"/>
                                      </p:to>
                                    </p:set>
                                  </p:childTnLst>
                                </p:cTn>
                              </p:par>
                              <p:par>
                                <p:cTn id="57" presetID="1" presetClass="emph" presetSubtype="2" fill="hold" nodeType="withEffect">
                                  <p:stCondLst>
                                    <p:cond delay="0"/>
                                  </p:stCondLst>
                                  <p:childTnLst>
                                    <p:animClr clrSpc="rgb" dir="cw">
                                      <p:cBhvr>
                                        <p:cTn id="58" dur="2000" fill="hold"/>
                                        <p:tgtEl>
                                          <p:spTgt spid="8"/>
                                        </p:tgtEl>
                                        <p:attrNameLst>
                                          <p:attrName>fillcolor</p:attrName>
                                        </p:attrNameLst>
                                      </p:cBhvr>
                                      <p:to>
                                        <a:srgbClr val="D8D8D8"/>
                                      </p:to>
                                    </p:animClr>
                                    <p:set>
                                      <p:cBhvr>
                                        <p:cTn id="59" dur="2000" fill="hold"/>
                                        <p:tgtEl>
                                          <p:spTgt spid="8"/>
                                        </p:tgtEl>
                                        <p:attrNameLst>
                                          <p:attrName>fill.type</p:attrName>
                                        </p:attrNameLst>
                                      </p:cBhvr>
                                      <p:to>
                                        <p:strVal val="solid"/>
                                      </p:to>
                                    </p:set>
                                    <p:set>
                                      <p:cBhvr>
                                        <p:cTn id="60" dur="2000" fill="hold"/>
                                        <p:tgtEl>
                                          <p:spTgt spid="8"/>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hidden"/>
                                      </p:to>
                                    </p:set>
                                  </p:childTnLst>
                                </p:cTn>
                              </p:par>
                              <p:par>
                                <p:cTn id="65" presetID="1" presetClass="emph" presetSubtype="2" fill="hold" nodeType="withEffect">
                                  <p:stCondLst>
                                    <p:cond delay="0"/>
                                  </p:stCondLst>
                                  <p:childTnLst>
                                    <p:animClr clrSpc="rgb" dir="cw">
                                      <p:cBhvr>
                                        <p:cTn id="66" dur="2000" fill="hold"/>
                                        <p:tgtEl>
                                          <p:spTgt spid="11"/>
                                        </p:tgtEl>
                                        <p:attrNameLst>
                                          <p:attrName>fillcolor</p:attrName>
                                        </p:attrNameLst>
                                      </p:cBhvr>
                                      <p:to>
                                        <a:srgbClr val="D8D8D8"/>
                                      </p:to>
                                    </p:animClr>
                                    <p:set>
                                      <p:cBhvr>
                                        <p:cTn id="67" dur="2000" fill="hold"/>
                                        <p:tgtEl>
                                          <p:spTgt spid="11"/>
                                        </p:tgtEl>
                                        <p:attrNameLst>
                                          <p:attrName>fill.type</p:attrName>
                                        </p:attrNameLst>
                                      </p:cBhvr>
                                      <p:to>
                                        <p:strVal val="solid"/>
                                      </p:to>
                                    </p:set>
                                    <p:set>
                                      <p:cBhvr>
                                        <p:cTn id="6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38006-BB57-49C8-45D6-391C8751C2F9}"/>
              </a:ext>
            </a:extLst>
          </p:cNvPr>
          <p:cNvSpPr>
            <a:spLocks noGrp="1"/>
          </p:cNvSpPr>
          <p:nvPr>
            <p:ph type="title"/>
          </p:nvPr>
        </p:nvSpPr>
        <p:spPr/>
        <p:txBody>
          <a:bodyPr/>
          <a:lstStyle/>
          <a:p>
            <a:r>
              <a:rPr lang="en-US" dirty="0" err="1"/>
              <a:t>Hausaufgaben</a:t>
            </a:r>
            <a:endParaRPr lang="en-GB" dirty="0"/>
          </a:p>
        </p:txBody>
      </p:sp>
      <p:sp>
        <p:nvSpPr>
          <p:cNvPr id="4" name="Text Placeholder 3">
            <a:extLst>
              <a:ext uri="{FF2B5EF4-FFF2-40B4-BE49-F238E27FC236}">
                <a16:creationId xmlns:a16="http://schemas.microsoft.com/office/drawing/2014/main" id="{4ABF5267-DE23-D9AC-D060-7D6EAB1E717A}"/>
              </a:ext>
            </a:extLst>
          </p:cNvPr>
          <p:cNvSpPr>
            <a:spLocks noGrp="1"/>
          </p:cNvSpPr>
          <p:nvPr>
            <p:ph type="body" sz="quarter" idx="10"/>
          </p:nvPr>
        </p:nvSpPr>
        <p:spPr>
          <a:xfrm>
            <a:off x="363071" y="1021977"/>
            <a:ext cx="11524129" cy="461624"/>
          </a:xfrm>
        </p:spPr>
        <p:txBody>
          <a:bodyPr/>
          <a:lstStyle/>
          <a:p>
            <a:r>
              <a:rPr lang="en-US" dirty="0"/>
              <a:t>10.1.1.6 new vocabulary </a:t>
            </a:r>
          </a:p>
          <a:p>
            <a:endParaRPr lang="en-GB" dirty="0"/>
          </a:p>
        </p:txBody>
      </p:sp>
      <p:sp>
        <p:nvSpPr>
          <p:cNvPr id="6" name="Google Shape;753;p17">
            <a:extLst>
              <a:ext uri="{FF2B5EF4-FFF2-40B4-BE49-F238E27FC236}">
                <a16:creationId xmlns:a16="http://schemas.microsoft.com/office/drawing/2014/main" id="{75B3F290-7162-129C-E062-3DA1FB39F867}"/>
              </a:ext>
            </a:extLst>
          </p:cNvPr>
          <p:cNvSpPr txBox="1"/>
          <p:nvPr/>
        </p:nvSpPr>
        <p:spPr>
          <a:xfrm>
            <a:off x="5887265" y="2758182"/>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753;p17">
            <a:extLst>
              <a:ext uri="{FF2B5EF4-FFF2-40B4-BE49-F238E27FC236}">
                <a16:creationId xmlns:a16="http://schemas.microsoft.com/office/drawing/2014/main" id="{983AA9EB-F09E-E9B1-2707-CA98EC3497C4}"/>
              </a:ext>
            </a:extLst>
          </p:cNvPr>
          <p:cNvSpPr txBox="1"/>
          <p:nvPr/>
        </p:nvSpPr>
        <p:spPr>
          <a:xfrm>
            <a:off x="9341282" y="2696689"/>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753;p17">
            <a:extLst>
              <a:ext uri="{FF2B5EF4-FFF2-40B4-BE49-F238E27FC236}">
                <a16:creationId xmlns:a16="http://schemas.microsoft.com/office/drawing/2014/main" id="{1350BA87-AC40-C591-F669-E48F701DE99B}"/>
              </a:ext>
            </a:extLst>
          </p:cNvPr>
          <p:cNvSpPr txBox="1"/>
          <p:nvPr/>
        </p:nvSpPr>
        <p:spPr>
          <a:xfrm>
            <a:off x="5887265" y="5752225"/>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753;p17">
            <a:extLst>
              <a:ext uri="{FF2B5EF4-FFF2-40B4-BE49-F238E27FC236}">
                <a16:creationId xmlns:a16="http://schemas.microsoft.com/office/drawing/2014/main" id="{F83DB5C4-9A75-0E69-0C44-D6F3C14C32E0}"/>
              </a:ext>
            </a:extLst>
          </p:cNvPr>
          <p:cNvSpPr txBox="1"/>
          <p:nvPr/>
        </p:nvSpPr>
        <p:spPr>
          <a:xfrm>
            <a:off x="9570428" y="5688783"/>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 name="Text Placeholder 3">
            <a:extLst>
              <a:ext uri="{FF2B5EF4-FFF2-40B4-BE49-F238E27FC236}">
                <a16:creationId xmlns:a16="http://schemas.microsoft.com/office/drawing/2014/main" id="{A2EA6CBC-3E5D-4D74-B5AF-FDB368F1BEAB}"/>
              </a:ext>
            </a:extLst>
          </p:cNvPr>
          <p:cNvSpPr txBox="1">
            <a:spLocks/>
          </p:cNvSpPr>
          <p:nvPr/>
        </p:nvSpPr>
        <p:spPr>
          <a:xfrm>
            <a:off x="363071" y="3982493"/>
            <a:ext cx="4540399" cy="461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Revisited vocabulary </a:t>
            </a:r>
          </a:p>
          <a:p>
            <a:endParaRPr lang="en-GB" dirty="0"/>
          </a:p>
        </p:txBody>
      </p:sp>
      <p:pic>
        <p:nvPicPr>
          <p:cNvPr id="5" name="Picture 4" descr="Qr code&#10;&#10;Description automatically generated">
            <a:extLst>
              <a:ext uri="{FF2B5EF4-FFF2-40B4-BE49-F238E27FC236}">
                <a16:creationId xmlns:a16="http://schemas.microsoft.com/office/drawing/2014/main" id="{0A40414C-0997-3028-3E5F-7A10707E9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2137" y="3353312"/>
            <a:ext cx="2338431" cy="2338431"/>
          </a:xfrm>
          <a:prstGeom prst="rect">
            <a:avLst/>
          </a:prstGeom>
        </p:spPr>
      </p:pic>
      <p:pic>
        <p:nvPicPr>
          <p:cNvPr id="11" name="Picture 10" descr="Qr code&#10;&#10;Description automatically generated">
            <a:extLst>
              <a:ext uri="{FF2B5EF4-FFF2-40B4-BE49-F238E27FC236}">
                <a16:creationId xmlns:a16="http://schemas.microsoft.com/office/drawing/2014/main" id="{74DCAB21-AD28-7C2F-6BFC-F17F19EC3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689" y="3350352"/>
            <a:ext cx="2338431" cy="2338431"/>
          </a:xfrm>
          <a:prstGeom prst="rect">
            <a:avLst/>
          </a:prstGeom>
        </p:spPr>
      </p:pic>
      <p:pic>
        <p:nvPicPr>
          <p:cNvPr id="14" name="Picture 13" descr="Qr code&#10;&#10;Description automatically generated">
            <a:extLst>
              <a:ext uri="{FF2B5EF4-FFF2-40B4-BE49-F238E27FC236}">
                <a16:creationId xmlns:a16="http://schemas.microsoft.com/office/drawing/2014/main" id="{6B5EC5D8-8492-0D1B-A517-EB02876AE2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12137" y="286244"/>
            <a:ext cx="2338432" cy="2338432"/>
          </a:xfrm>
          <a:prstGeom prst="rect">
            <a:avLst/>
          </a:prstGeom>
        </p:spPr>
      </p:pic>
      <p:pic>
        <p:nvPicPr>
          <p:cNvPr id="17" name="Picture 16" descr="Qr code&#10;&#10;Description automatically generated">
            <a:extLst>
              <a:ext uri="{FF2B5EF4-FFF2-40B4-BE49-F238E27FC236}">
                <a16:creationId xmlns:a16="http://schemas.microsoft.com/office/drawing/2014/main" id="{8ADE2254-9F38-6373-E906-261B78932B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7688" y="314385"/>
            <a:ext cx="2338432" cy="2338432"/>
          </a:xfrm>
          <a:prstGeom prst="rect">
            <a:avLst/>
          </a:prstGeom>
        </p:spPr>
      </p:pic>
    </p:spTree>
    <p:extLst>
      <p:ext uri="{BB962C8B-B14F-4D97-AF65-F5344CB8AC3E}">
        <p14:creationId xmlns:p14="http://schemas.microsoft.com/office/powerpoint/2010/main" val="2280923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BBAED374-6951-64E5-D6BB-7D99DBFDC35C}"/>
              </a:ext>
            </a:extLst>
          </p:cNvPr>
          <p:cNvSpPr>
            <a:spLocks noGrp="1"/>
          </p:cNvSpPr>
          <p:nvPr>
            <p:ph type="body" sz="quarter" idx="12"/>
          </p:nvPr>
        </p:nvSpPr>
        <p:spPr>
          <a:xfrm>
            <a:off x="0" y="5782492"/>
            <a:ext cx="2974975" cy="1154112"/>
          </a:xfrm>
        </p:spPr>
        <p:txBody>
          <a:bodyPr>
            <a:normAutofit fontScale="62500" lnSpcReduction="20000"/>
          </a:bodyPr>
          <a:lstStyle/>
          <a:p>
            <a:r>
              <a:rPr lang="en-GB" sz="2400" dirty="0"/>
              <a:t>Charlotte Moss / Janine Turner</a:t>
            </a:r>
          </a:p>
          <a:p>
            <a:pPr rtl="0">
              <a:lnSpc>
                <a:spcPct val="120000"/>
              </a:lnSpc>
              <a:spcBef>
                <a:spcPts val="0"/>
              </a:spcBef>
              <a:spcAft>
                <a:spcPts val="0"/>
              </a:spcAft>
            </a:pPr>
            <a:endParaRPr lang="en-GB" sz="2400" b="0" dirty="0">
              <a:effectLst/>
            </a:endParaRPr>
          </a:p>
          <a:p>
            <a:pPr rtl="0">
              <a:lnSpc>
                <a:spcPct val="120000"/>
              </a:lnSpc>
              <a:spcBef>
                <a:spcPts val="0"/>
              </a:spcBef>
              <a:spcAft>
                <a:spcPts val="0"/>
              </a:spcAft>
            </a:pPr>
            <a:r>
              <a:rPr lang="en-GB" sz="2400" b="0" dirty="0">
                <a:effectLst/>
              </a:rPr>
              <a:t>Artwork: Steve Clarke</a:t>
            </a:r>
          </a:p>
          <a:p>
            <a:pPr rtl="0">
              <a:lnSpc>
                <a:spcPct val="120000"/>
              </a:lnSpc>
              <a:spcBef>
                <a:spcPts val="0"/>
              </a:spcBef>
              <a:spcAft>
                <a:spcPts val="0"/>
              </a:spcAft>
            </a:pPr>
            <a:r>
              <a:rPr lang="en-GB" sz="2400" b="0" dirty="0">
                <a:effectLst/>
              </a:rPr>
              <a:t>Date updated: </a:t>
            </a:r>
            <a:r>
              <a:rPr lang="en-GB" dirty="0"/>
              <a:t>01/04/24</a:t>
            </a:r>
            <a:endParaRPr lang="en-GB" sz="2400" b="0" dirty="0">
              <a:effectLst/>
            </a:endParaRPr>
          </a:p>
          <a:p>
            <a:endParaRPr lang="en-GB" dirty="0"/>
          </a:p>
        </p:txBody>
      </p:sp>
      <p:sp>
        <p:nvSpPr>
          <p:cNvPr id="8" name="Text Placeholder 3">
            <a:extLst>
              <a:ext uri="{FF2B5EF4-FFF2-40B4-BE49-F238E27FC236}">
                <a16:creationId xmlns:a16="http://schemas.microsoft.com/office/drawing/2014/main" id="{1F6AF9A8-DBE0-4752-C280-D1960F5099CC}"/>
              </a:ext>
            </a:extLst>
          </p:cNvPr>
          <p:cNvSpPr txBox="1">
            <a:spLocks/>
          </p:cNvSpPr>
          <p:nvPr/>
        </p:nvSpPr>
        <p:spPr>
          <a:xfrm>
            <a:off x="363538" y="1952624"/>
            <a:ext cx="6640512" cy="14763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0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Identität</a:t>
            </a:r>
            <a:endParaRPr kumimoji="0" lang="en-GB" sz="5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Transgender in Deutschland</a:t>
            </a:r>
          </a:p>
        </p:txBody>
      </p:sp>
      <p:sp>
        <p:nvSpPr>
          <p:cNvPr id="9" name="Text Placeholder 2">
            <a:extLst>
              <a:ext uri="{FF2B5EF4-FFF2-40B4-BE49-F238E27FC236}">
                <a16:creationId xmlns:a16="http://schemas.microsoft.com/office/drawing/2014/main" id="{CE637094-7101-C87F-052F-F09772818EB4}"/>
              </a:ext>
            </a:extLst>
          </p:cNvPr>
          <p:cNvSpPr>
            <a:spLocks noGrp="1"/>
          </p:cNvSpPr>
          <p:nvPr>
            <p:ph type="body" sz="quarter" idx="13"/>
          </p:nvPr>
        </p:nvSpPr>
        <p:spPr>
          <a:xfrm>
            <a:off x="363538" y="3429000"/>
            <a:ext cx="4864546" cy="479394"/>
          </a:xfrm>
        </p:spPr>
        <p:txBody>
          <a:bodyPr>
            <a:normAutofit fontScale="92500"/>
          </a:bodyPr>
          <a:lstStyle/>
          <a:p>
            <a:pPr marL="0" lvl="0" indent="0" algn="l" rtl="0">
              <a:lnSpc>
                <a:spcPct val="90000"/>
              </a:lnSpc>
              <a:spcBef>
                <a:spcPts val="0"/>
              </a:spcBef>
              <a:spcAft>
                <a:spcPts val="0"/>
              </a:spcAft>
              <a:buClr>
                <a:schemeClr val="lt1"/>
              </a:buClr>
              <a:buSzPts val="2400"/>
              <a:buNone/>
            </a:pPr>
            <a:r>
              <a:rPr lang="en-GB" dirty="0"/>
              <a:t>Year 10 Term 1.1 Week 6 Lesson 2</a:t>
            </a:r>
          </a:p>
        </p:txBody>
      </p:sp>
    </p:spTree>
    <p:extLst>
      <p:ext uri="{BB962C8B-B14F-4D97-AF65-F5344CB8AC3E}">
        <p14:creationId xmlns:p14="http://schemas.microsoft.com/office/powerpoint/2010/main" val="3307614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BE71-FC21-C00E-D77E-2BBB2C5DD77F}"/>
              </a:ext>
            </a:extLst>
          </p:cNvPr>
          <p:cNvSpPr>
            <a:spLocks noGrp="1"/>
          </p:cNvSpPr>
          <p:nvPr>
            <p:ph type="title"/>
          </p:nvPr>
        </p:nvSpPr>
        <p:spPr/>
        <p:txBody>
          <a:bodyPr/>
          <a:lstStyle/>
          <a:p>
            <a:r>
              <a:rPr lang="en-GB" dirty="0" err="1"/>
              <a:t>Vokabeln</a:t>
            </a:r>
            <a:r>
              <a:rPr lang="en-GB" dirty="0"/>
              <a:t> [1/6]</a:t>
            </a:r>
          </a:p>
        </p:txBody>
      </p:sp>
      <p:sp>
        <p:nvSpPr>
          <p:cNvPr id="16" name="Rectangle 2" descr="rectangle that moves down the slide to show the 60 second timer">
            <a:extLst>
              <a:ext uri="{FF2B5EF4-FFF2-40B4-BE49-F238E27FC236}">
                <a16:creationId xmlns:a16="http://schemas.microsoft.com/office/drawing/2014/main" id="{FCB5B80B-CEA9-C442-7782-B7512EE3CFD4}"/>
              </a:ext>
            </a:extLst>
          </p:cNvPr>
          <p:cNvSpPr>
            <a:spLocks noChangeArrowheads="1"/>
          </p:cNvSpPr>
          <p:nvPr/>
        </p:nvSpPr>
        <p:spPr bwMode="auto">
          <a:xfrm>
            <a:off x="10599734" y="12272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7" name="Rectangle 3" descr="rectangle for timer">
            <a:extLst>
              <a:ext uri="{FF2B5EF4-FFF2-40B4-BE49-F238E27FC236}">
                <a16:creationId xmlns:a16="http://schemas.microsoft.com/office/drawing/2014/main" id="{39A24C6B-868F-CE8B-F210-6CE4643876D9}"/>
              </a:ext>
            </a:extLst>
          </p:cNvPr>
          <p:cNvSpPr>
            <a:spLocks noChangeArrowheads="1"/>
          </p:cNvSpPr>
          <p:nvPr/>
        </p:nvSpPr>
        <p:spPr bwMode="auto">
          <a:xfrm>
            <a:off x="10597368" y="122723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8" name="Line 7" descr="top line for timer, 60 seconds">
            <a:extLst>
              <a:ext uri="{FF2B5EF4-FFF2-40B4-BE49-F238E27FC236}">
                <a16:creationId xmlns:a16="http://schemas.microsoft.com/office/drawing/2014/main" id="{7C08292C-2633-2D5B-CAD3-49920075E8CF}"/>
              </a:ext>
            </a:extLst>
          </p:cNvPr>
          <p:cNvSpPr>
            <a:spLocks noChangeShapeType="1"/>
          </p:cNvSpPr>
          <p:nvPr/>
        </p:nvSpPr>
        <p:spPr bwMode="auto">
          <a:xfrm>
            <a:off x="11307795" y="12158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 Box 12">
            <a:extLst>
              <a:ext uri="{FF2B5EF4-FFF2-40B4-BE49-F238E27FC236}">
                <a16:creationId xmlns:a16="http://schemas.microsoft.com/office/drawing/2014/main" id="{4586B74B-582F-4CD1-8999-55D4CD7CFBEE}"/>
              </a:ext>
            </a:extLst>
          </p:cNvPr>
          <p:cNvSpPr txBox="1">
            <a:spLocks noChangeArrowheads="1"/>
          </p:cNvSpPr>
          <p:nvPr/>
        </p:nvSpPr>
        <p:spPr bwMode="auto">
          <a:xfrm>
            <a:off x="11524586" y="10579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rPr>
              <a:t>8</a:t>
            </a:r>
          </a:p>
        </p:txBody>
      </p:sp>
      <p:sp>
        <p:nvSpPr>
          <p:cNvPr id="20" name="Line 4" descr="line to show the length of 60 seconds">
            <a:extLst>
              <a:ext uri="{FF2B5EF4-FFF2-40B4-BE49-F238E27FC236}">
                <a16:creationId xmlns:a16="http://schemas.microsoft.com/office/drawing/2014/main" id="{D244CAF6-35C6-3E1A-E17E-B2010AF3041E}"/>
              </a:ext>
            </a:extLst>
          </p:cNvPr>
          <p:cNvSpPr>
            <a:spLocks noChangeShapeType="1"/>
          </p:cNvSpPr>
          <p:nvPr/>
        </p:nvSpPr>
        <p:spPr bwMode="auto">
          <a:xfrm>
            <a:off x="11283107" y="12158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 Box 10">
            <a:extLst>
              <a:ext uri="{FF2B5EF4-FFF2-40B4-BE49-F238E27FC236}">
                <a16:creationId xmlns:a16="http://schemas.microsoft.com/office/drawing/2014/main" id="{8C6529AF-DB2C-F603-26E1-DF01CFC26CEC}"/>
              </a:ext>
            </a:extLst>
          </p:cNvPr>
          <p:cNvSpPr txBox="1">
            <a:spLocks noChangeArrowheads="1"/>
          </p:cNvSpPr>
          <p:nvPr/>
        </p:nvSpPr>
        <p:spPr bwMode="auto">
          <a:xfrm>
            <a:off x="10752138" y="1666449"/>
            <a:ext cx="1439862" cy="327782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K</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U</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p:txBody>
      </p:sp>
      <p:sp>
        <p:nvSpPr>
          <p:cNvPr id="22" name="Line 9" descr="bottom line for timer, 0 seconds">
            <a:extLst>
              <a:ext uri="{FF2B5EF4-FFF2-40B4-BE49-F238E27FC236}">
                <a16:creationId xmlns:a16="http://schemas.microsoft.com/office/drawing/2014/main" id="{9819C705-E1A7-3473-B6FA-6F12AC074106}"/>
              </a:ext>
            </a:extLst>
          </p:cNvPr>
          <p:cNvSpPr>
            <a:spLocks noChangeShapeType="1"/>
          </p:cNvSpPr>
          <p:nvPr/>
        </p:nvSpPr>
        <p:spPr bwMode="auto">
          <a:xfrm>
            <a:off x="11283107" y="53720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 Box 14">
            <a:extLst>
              <a:ext uri="{FF2B5EF4-FFF2-40B4-BE49-F238E27FC236}">
                <a16:creationId xmlns:a16="http://schemas.microsoft.com/office/drawing/2014/main" id="{FB85DA15-6AD7-9016-E361-1D74869ECE6E}"/>
              </a:ext>
            </a:extLst>
          </p:cNvPr>
          <p:cNvSpPr txBox="1">
            <a:spLocks noChangeArrowheads="1"/>
          </p:cNvSpPr>
          <p:nvPr/>
        </p:nvSpPr>
        <p:spPr bwMode="auto">
          <a:xfrm>
            <a:off x="11499898" y="51915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24" name="AutoShape 11">
            <a:hlinkClick r:id="" action="ppaction://noaction" highlightClick="1"/>
            <a:extLst>
              <a:ext uri="{FF2B5EF4-FFF2-40B4-BE49-F238E27FC236}">
                <a16:creationId xmlns:a16="http://schemas.microsoft.com/office/drawing/2014/main" id="{205CE2AF-40D3-809B-E15F-8018D18BCFD1}"/>
              </a:ext>
            </a:extLst>
          </p:cNvPr>
          <p:cNvSpPr>
            <a:spLocks noChangeArrowheads="1"/>
          </p:cNvSpPr>
          <p:nvPr/>
        </p:nvSpPr>
        <p:spPr bwMode="auto">
          <a:xfrm>
            <a:off x="10336470" y="5602483"/>
            <a:ext cx="1058732" cy="382082"/>
          </a:xfrm>
          <a:prstGeom prst="actionButtonBlank">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6" name="Rectangle 25">
            <a:extLst>
              <a:ext uri="{FF2B5EF4-FFF2-40B4-BE49-F238E27FC236}">
                <a16:creationId xmlns:a16="http://schemas.microsoft.com/office/drawing/2014/main" id="{4DDB7133-A3E2-B51B-AE86-A611966824C3}"/>
              </a:ext>
            </a:extLst>
          </p:cNvPr>
          <p:cNvSpPr/>
          <p:nvPr/>
        </p:nvSpPr>
        <p:spPr>
          <a:xfrm rot="20342167">
            <a:off x="-385194" y="2612863"/>
            <a:ext cx="3046316" cy="175432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0"/>
                <a:solidFill>
                  <a:srgbClr val="FFCC00"/>
                </a:solidFill>
                <a:effectLst>
                  <a:outerShdw blurRad="38100" dist="25400" dir="5400000" algn="ctr" rotWithShape="0">
                    <a:srgbClr val="6E747A">
                      <a:alpha val="43000"/>
                    </a:srgbClr>
                  </a:outerShdw>
                </a:effectLst>
                <a:uLnTx/>
                <a:uFillTx/>
                <a:latin typeface="Century Gothic"/>
                <a:ea typeface="+mn-ea"/>
                <a:cs typeface="+mn-cs"/>
              </a:rPr>
              <a:t>to answer </a:t>
            </a:r>
          </a:p>
        </p:txBody>
      </p:sp>
      <p:pic>
        <p:nvPicPr>
          <p:cNvPr id="27" name="Picture 26">
            <a:extLst>
              <a:ext uri="{FF2B5EF4-FFF2-40B4-BE49-F238E27FC236}">
                <a16:creationId xmlns:a16="http://schemas.microsoft.com/office/drawing/2014/main" id="{611B8F75-1C50-781F-EB29-53B95832CA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5685" y="2890822"/>
            <a:ext cx="2807514" cy="1403757"/>
          </a:xfrm>
          <a:prstGeom prst="rect">
            <a:avLst/>
          </a:prstGeom>
        </p:spPr>
      </p:pic>
      <p:sp>
        <p:nvSpPr>
          <p:cNvPr id="31" name="TextBox 30">
            <a:extLst>
              <a:ext uri="{FF2B5EF4-FFF2-40B4-BE49-F238E27FC236}">
                <a16:creationId xmlns:a16="http://schemas.microsoft.com/office/drawing/2014/main" id="{67DD61A1-0AB7-C188-CE38-229BCFAC43C2}"/>
              </a:ext>
            </a:extLst>
          </p:cNvPr>
          <p:cNvSpPr txBox="1"/>
          <p:nvPr/>
        </p:nvSpPr>
        <p:spPr>
          <a:xfrm>
            <a:off x="3440438" y="4294579"/>
            <a:ext cx="119542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article</a:t>
            </a:r>
          </a:p>
        </p:txBody>
      </p:sp>
      <p:pic>
        <p:nvPicPr>
          <p:cNvPr id="33" name="Picture 32">
            <a:extLst>
              <a:ext uri="{FF2B5EF4-FFF2-40B4-BE49-F238E27FC236}">
                <a16:creationId xmlns:a16="http://schemas.microsoft.com/office/drawing/2014/main" id="{A18AB996-5C1F-CF4A-39F8-E9CBE819FF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57784" y="2714383"/>
            <a:ext cx="1531077" cy="1550458"/>
          </a:xfrm>
          <a:prstGeom prst="rect">
            <a:avLst/>
          </a:prstGeom>
        </p:spPr>
      </p:pic>
      <p:sp>
        <p:nvSpPr>
          <p:cNvPr id="34" name="TextBox 33">
            <a:extLst>
              <a:ext uri="{FF2B5EF4-FFF2-40B4-BE49-F238E27FC236}">
                <a16:creationId xmlns:a16="http://schemas.microsoft.com/office/drawing/2014/main" id="{58D63CDF-7674-9876-178D-58CC65317FA4}"/>
              </a:ext>
            </a:extLst>
          </p:cNvPr>
          <p:cNvSpPr txBox="1"/>
          <p:nvPr/>
        </p:nvSpPr>
        <p:spPr>
          <a:xfrm>
            <a:off x="5744585" y="4294578"/>
            <a:ext cx="21574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international</a:t>
            </a:r>
          </a:p>
        </p:txBody>
      </p:sp>
      <p:pic>
        <p:nvPicPr>
          <p:cNvPr id="35" name="Picture 34">
            <a:extLst>
              <a:ext uri="{FF2B5EF4-FFF2-40B4-BE49-F238E27FC236}">
                <a16:creationId xmlns:a16="http://schemas.microsoft.com/office/drawing/2014/main" id="{5C8FE241-5A85-4322-5C35-D67D9F8968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52621" y="1462132"/>
            <a:ext cx="1736207" cy="2849161"/>
          </a:xfrm>
          <a:prstGeom prst="rect">
            <a:avLst/>
          </a:prstGeom>
        </p:spPr>
      </p:pic>
      <p:sp>
        <p:nvSpPr>
          <p:cNvPr id="36" name="TextBox 35">
            <a:extLst>
              <a:ext uri="{FF2B5EF4-FFF2-40B4-BE49-F238E27FC236}">
                <a16:creationId xmlns:a16="http://schemas.microsoft.com/office/drawing/2014/main" id="{28F5EAFB-035E-E9B7-2E1A-571516DAC050}"/>
              </a:ext>
            </a:extLst>
          </p:cNvPr>
          <p:cNvSpPr txBox="1"/>
          <p:nvPr/>
        </p:nvSpPr>
        <p:spPr>
          <a:xfrm>
            <a:off x="8471533" y="4294578"/>
            <a:ext cx="162952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xercise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practise</a:t>
            </a:r>
          </a:p>
        </p:txBody>
      </p:sp>
      <p:sp>
        <p:nvSpPr>
          <p:cNvPr id="39" name="TextBox 38">
            <a:extLst>
              <a:ext uri="{FF2B5EF4-FFF2-40B4-BE49-F238E27FC236}">
                <a16:creationId xmlns:a16="http://schemas.microsoft.com/office/drawing/2014/main" id="{BBE1E217-5CF2-E6AE-2C43-EC8A7BF86066}"/>
              </a:ext>
            </a:extLst>
          </p:cNvPr>
          <p:cNvSpPr txBox="1"/>
          <p:nvPr/>
        </p:nvSpPr>
        <p:spPr>
          <a:xfrm>
            <a:off x="180198" y="1094310"/>
            <a:ext cx="8291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3" name="5-point Star 2">
            <a:extLst>
              <a:ext uri="{FF2B5EF4-FFF2-40B4-BE49-F238E27FC236}">
                <a16:creationId xmlns:a16="http://schemas.microsoft.com/office/drawing/2014/main" id="{732BA56D-C221-8A8C-14CD-879307173918}"/>
              </a:ext>
            </a:extLst>
          </p:cNvPr>
          <p:cNvSpPr/>
          <p:nvPr/>
        </p:nvSpPr>
        <p:spPr>
          <a:xfrm>
            <a:off x="7710848" y="4264841"/>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5" name="5-point Star 4">
            <a:extLst>
              <a:ext uri="{FF2B5EF4-FFF2-40B4-BE49-F238E27FC236}">
                <a16:creationId xmlns:a16="http://schemas.microsoft.com/office/drawing/2014/main" id="{5616378F-6330-FD35-31F0-704DC41E8942}"/>
              </a:ext>
            </a:extLst>
          </p:cNvPr>
          <p:cNvSpPr/>
          <p:nvPr/>
        </p:nvSpPr>
        <p:spPr>
          <a:xfrm>
            <a:off x="10042083" y="4279201"/>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CCBF76B4-AFBA-D02F-11E8-FA427D0BE686}"/>
              </a:ext>
            </a:extLst>
          </p:cNvPr>
          <p:cNvSpPr txBox="1"/>
          <p:nvPr/>
        </p:nvSpPr>
        <p:spPr>
          <a:xfrm>
            <a:off x="584673" y="5087690"/>
            <a:ext cx="2340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beantworten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36341F72-75AD-82F2-0D35-4165EE62EDCF}"/>
              </a:ext>
            </a:extLst>
          </p:cNvPr>
          <p:cNvSpPr txBox="1"/>
          <p:nvPr/>
        </p:nvSpPr>
        <p:spPr>
          <a:xfrm>
            <a:off x="3271993" y="5087690"/>
            <a:ext cx="2340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der Artikel</a:t>
            </a:r>
          </a:p>
        </p:txBody>
      </p:sp>
      <p:sp>
        <p:nvSpPr>
          <p:cNvPr id="9" name="TextBox 8">
            <a:extLst>
              <a:ext uri="{FF2B5EF4-FFF2-40B4-BE49-F238E27FC236}">
                <a16:creationId xmlns:a16="http://schemas.microsoft.com/office/drawing/2014/main" id="{39FD77BA-7522-633A-56F9-07E138E6BD8A}"/>
              </a:ext>
            </a:extLst>
          </p:cNvPr>
          <p:cNvSpPr txBox="1"/>
          <p:nvPr/>
        </p:nvSpPr>
        <p:spPr>
          <a:xfrm>
            <a:off x="5742825" y="5087690"/>
            <a:ext cx="21574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international</a:t>
            </a:r>
          </a:p>
        </p:txBody>
      </p:sp>
      <p:sp>
        <p:nvSpPr>
          <p:cNvPr id="10" name="TextBox 9">
            <a:extLst>
              <a:ext uri="{FF2B5EF4-FFF2-40B4-BE49-F238E27FC236}">
                <a16:creationId xmlns:a16="http://schemas.microsoft.com/office/drawing/2014/main" id="{E5BFE8E7-E096-771C-6C5C-1527600A610E}"/>
              </a:ext>
            </a:extLst>
          </p:cNvPr>
          <p:cNvSpPr txBox="1"/>
          <p:nvPr/>
        </p:nvSpPr>
        <p:spPr>
          <a:xfrm>
            <a:off x="8428960" y="5087690"/>
            <a:ext cx="17591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Übung</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278618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2" presetClass="exit" presetSubtype="4" fill="hold" nodeType="afterEffect">
                                  <p:stCondLst>
                                    <p:cond delay="0"/>
                                  </p:stCondLst>
                                  <p:childTnLst>
                                    <p:animEffect transition="out" filter="slide(fromBottom)">
                                      <p:cBhvr>
                                        <p:cTn id="17" dur="8000"/>
                                        <p:tgtEl>
                                          <p:spTgt spid="17"/>
                                        </p:tgtEl>
                                      </p:cBhvr>
                                    </p:animEffect>
                                    <p:set>
                                      <p:cBhvr>
                                        <p:cTn id="18" dur="1" fill="hold">
                                          <p:stCondLst>
                                            <p:cond delay="7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7" grpId="0"/>
      <p:bldP spid="8"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BE71-FC21-C00E-D77E-2BBB2C5DD77F}"/>
              </a:ext>
            </a:extLst>
          </p:cNvPr>
          <p:cNvSpPr>
            <a:spLocks noGrp="1"/>
          </p:cNvSpPr>
          <p:nvPr>
            <p:ph type="title"/>
          </p:nvPr>
        </p:nvSpPr>
        <p:spPr/>
        <p:txBody>
          <a:bodyPr/>
          <a:lstStyle/>
          <a:p>
            <a:r>
              <a:rPr lang="en-GB" dirty="0" err="1"/>
              <a:t>Vokabeln</a:t>
            </a:r>
            <a:r>
              <a:rPr lang="en-GB" dirty="0"/>
              <a:t> [2/6]</a:t>
            </a:r>
          </a:p>
        </p:txBody>
      </p:sp>
      <p:pic>
        <p:nvPicPr>
          <p:cNvPr id="27" name="Picture 26">
            <a:extLst>
              <a:ext uri="{FF2B5EF4-FFF2-40B4-BE49-F238E27FC236}">
                <a16:creationId xmlns:a16="http://schemas.microsoft.com/office/drawing/2014/main" id="{611B8F75-1C50-781F-EB29-53B95832CA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6647" y="2109535"/>
            <a:ext cx="2807514" cy="1403757"/>
          </a:xfrm>
          <a:prstGeom prst="rect">
            <a:avLst/>
          </a:prstGeom>
        </p:spPr>
      </p:pic>
      <p:sp>
        <p:nvSpPr>
          <p:cNvPr id="31" name="TextBox 30">
            <a:extLst>
              <a:ext uri="{FF2B5EF4-FFF2-40B4-BE49-F238E27FC236}">
                <a16:creationId xmlns:a16="http://schemas.microsoft.com/office/drawing/2014/main" id="{67DD61A1-0AB7-C188-CE38-229BCFAC43C2}"/>
              </a:ext>
            </a:extLst>
          </p:cNvPr>
          <p:cNvSpPr txBox="1"/>
          <p:nvPr/>
        </p:nvSpPr>
        <p:spPr>
          <a:xfrm>
            <a:off x="3260866" y="4320626"/>
            <a:ext cx="19404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row, line</a:t>
            </a:r>
          </a:p>
        </p:txBody>
      </p:sp>
      <p:pic>
        <p:nvPicPr>
          <p:cNvPr id="35" name="Picture 34">
            <a:extLst>
              <a:ext uri="{FF2B5EF4-FFF2-40B4-BE49-F238E27FC236}">
                <a16:creationId xmlns:a16="http://schemas.microsoft.com/office/drawing/2014/main" id="{5C8FE241-5A85-4322-5C35-D67D9F89688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53857" y="1693993"/>
            <a:ext cx="2683624" cy="2532670"/>
          </a:xfrm>
          <a:prstGeom prst="rect">
            <a:avLst/>
          </a:prstGeom>
        </p:spPr>
      </p:pic>
      <p:sp>
        <p:nvSpPr>
          <p:cNvPr id="36" name="TextBox 35">
            <a:extLst>
              <a:ext uri="{FF2B5EF4-FFF2-40B4-BE49-F238E27FC236}">
                <a16:creationId xmlns:a16="http://schemas.microsoft.com/office/drawing/2014/main" id="{28F5EAFB-035E-E9B7-2E1A-571516DAC050}"/>
              </a:ext>
            </a:extLst>
          </p:cNvPr>
          <p:cNvSpPr txBox="1"/>
          <p:nvPr/>
        </p:nvSpPr>
        <p:spPr>
          <a:xfrm>
            <a:off x="8431412" y="4277925"/>
            <a:ext cx="146403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c</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lear</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clearly</a:t>
            </a:r>
          </a:p>
        </p:txBody>
      </p:sp>
      <p:sp>
        <p:nvSpPr>
          <p:cNvPr id="5" name="5-point Star 4">
            <a:extLst>
              <a:ext uri="{FF2B5EF4-FFF2-40B4-BE49-F238E27FC236}">
                <a16:creationId xmlns:a16="http://schemas.microsoft.com/office/drawing/2014/main" id="{5616378F-6330-FD35-31F0-704DC41E8942}"/>
              </a:ext>
            </a:extLst>
          </p:cNvPr>
          <p:cNvSpPr/>
          <p:nvPr/>
        </p:nvSpPr>
        <p:spPr>
          <a:xfrm>
            <a:off x="9737730" y="4329426"/>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34C8B47F-D283-D1DE-40B9-11679B9D241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8831" y="1963253"/>
            <a:ext cx="2085813" cy="2301588"/>
          </a:xfrm>
          <a:prstGeom prst="rect">
            <a:avLst/>
          </a:prstGeom>
        </p:spPr>
      </p:pic>
      <p:sp>
        <p:nvSpPr>
          <p:cNvPr id="6" name="TextBox 5">
            <a:extLst>
              <a:ext uri="{FF2B5EF4-FFF2-40B4-BE49-F238E27FC236}">
                <a16:creationId xmlns:a16="http://schemas.microsoft.com/office/drawing/2014/main" id="{94E547A8-8868-9C56-37FD-89EA59CA750E}"/>
              </a:ext>
            </a:extLst>
          </p:cNvPr>
          <p:cNvSpPr txBox="1"/>
          <p:nvPr/>
        </p:nvSpPr>
        <p:spPr>
          <a:xfrm>
            <a:off x="559986" y="4259276"/>
            <a:ext cx="218334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m</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eaning</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significance</a:t>
            </a:r>
          </a:p>
        </p:txBody>
      </p:sp>
      <p:pic>
        <p:nvPicPr>
          <p:cNvPr id="7" name="Picture 6">
            <a:extLst>
              <a:ext uri="{FF2B5EF4-FFF2-40B4-BE49-F238E27FC236}">
                <a16:creationId xmlns:a16="http://schemas.microsoft.com/office/drawing/2014/main" id="{9CC74A43-2740-B07A-BB8A-2644D386C28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57132" y="1848379"/>
            <a:ext cx="2546157" cy="2331326"/>
          </a:xfrm>
          <a:prstGeom prst="rect">
            <a:avLst/>
          </a:prstGeom>
        </p:spPr>
      </p:pic>
      <p:sp>
        <p:nvSpPr>
          <p:cNvPr id="8" name="TextBox 7">
            <a:extLst>
              <a:ext uri="{FF2B5EF4-FFF2-40B4-BE49-F238E27FC236}">
                <a16:creationId xmlns:a16="http://schemas.microsoft.com/office/drawing/2014/main" id="{1E65B426-FFF2-6AC8-16E4-E3BB5EA09A11}"/>
              </a:ext>
            </a:extLst>
          </p:cNvPr>
          <p:cNvSpPr txBox="1"/>
          <p:nvPr/>
        </p:nvSpPr>
        <p:spPr>
          <a:xfrm>
            <a:off x="5901996" y="4245698"/>
            <a:ext cx="194048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expression, term</a:t>
            </a:r>
          </a:p>
        </p:txBody>
      </p:sp>
      <p:sp>
        <p:nvSpPr>
          <p:cNvPr id="9" name="5-point Star 8">
            <a:extLst>
              <a:ext uri="{FF2B5EF4-FFF2-40B4-BE49-F238E27FC236}">
                <a16:creationId xmlns:a16="http://schemas.microsoft.com/office/drawing/2014/main" id="{561FE03C-55E7-DE3E-497A-508146A39D01}"/>
              </a:ext>
            </a:extLst>
          </p:cNvPr>
          <p:cNvSpPr/>
          <p:nvPr/>
        </p:nvSpPr>
        <p:spPr>
          <a:xfrm>
            <a:off x="6896240" y="4570732"/>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10" name="Picture 9">
            <a:extLst>
              <a:ext uri="{FF2B5EF4-FFF2-40B4-BE49-F238E27FC236}">
                <a16:creationId xmlns:a16="http://schemas.microsoft.com/office/drawing/2014/main" id="{F224DFAE-7970-D881-5107-EE58FD1F90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6647" y="3166975"/>
            <a:ext cx="2807514" cy="1403757"/>
          </a:xfrm>
          <a:prstGeom prst="rect">
            <a:avLst/>
          </a:prstGeom>
        </p:spPr>
      </p:pic>
      <p:pic>
        <p:nvPicPr>
          <p:cNvPr id="11" name="Picture 10">
            <a:extLst>
              <a:ext uri="{FF2B5EF4-FFF2-40B4-BE49-F238E27FC236}">
                <a16:creationId xmlns:a16="http://schemas.microsoft.com/office/drawing/2014/main" id="{E650709A-9865-3F9F-A362-D3009A1A80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65210" y="2638255"/>
            <a:ext cx="2807514" cy="1403757"/>
          </a:xfrm>
          <a:prstGeom prst="rect">
            <a:avLst/>
          </a:prstGeom>
        </p:spPr>
      </p:pic>
      <p:sp>
        <p:nvSpPr>
          <p:cNvPr id="13" name="Rectangle 2" descr="rectangle that moves down the slide to show the 60 second timer">
            <a:extLst>
              <a:ext uri="{FF2B5EF4-FFF2-40B4-BE49-F238E27FC236}">
                <a16:creationId xmlns:a16="http://schemas.microsoft.com/office/drawing/2014/main" id="{361442F5-307A-009F-E23A-5BDE20E26A9B}"/>
              </a:ext>
            </a:extLst>
          </p:cNvPr>
          <p:cNvSpPr>
            <a:spLocks noChangeArrowheads="1"/>
          </p:cNvSpPr>
          <p:nvPr/>
        </p:nvSpPr>
        <p:spPr bwMode="auto">
          <a:xfrm>
            <a:off x="10599734" y="12272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Rectangle 3" descr="rectangle for timer">
            <a:extLst>
              <a:ext uri="{FF2B5EF4-FFF2-40B4-BE49-F238E27FC236}">
                <a16:creationId xmlns:a16="http://schemas.microsoft.com/office/drawing/2014/main" id="{31F8DC07-8473-3372-A47E-C8CD14912FE6}"/>
              </a:ext>
            </a:extLst>
          </p:cNvPr>
          <p:cNvSpPr>
            <a:spLocks noChangeArrowheads="1"/>
          </p:cNvSpPr>
          <p:nvPr/>
        </p:nvSpPr>
        <p:spPr bwMode="auto">
          <a:xfrm>
            <a:off x="10597368" y="122723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5" name="Line 7" descr="top line for timer, 60 seconds">
            <a:extLst>
              <a:ext uri="{FF2B5EF4-FFF2-40B4-BE49-F238E27FC236}">
                <a16:creationId xmlns:a16="http://schemas.microsoft.com/office/drawing/2014/main" id="{4D8FE940-B58C-052C-2822-20C379EA434B}"/>
              </a:ext>
            </a:extLst>
          </p:cNvPr>
          <p:cNvSpPr>
            <a:spLocks noChangeShapeType="1"/>
          </p:cNvSpPr>
          <p:nvPr/>
        </p:nvSpPr>
        <p:spPr bwMode="auto">
          <a:xfrm>
            <a:off x="11307795" y="12158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 Box 12">
            <a:extLst>
              <a:ext uri="{FF2B5EF4-FFF2-40B4-BE49-F238E27FC236}">
                <a16:creationId xmlns:a16="http://schemas.microsoft.com/office/drawing/2014/main" id="{5185C3C4-60AF-4011-2C9F-C0EDB2EDED18}"/>
              </a:ext>
            </a:extLst>
          </p:cNvPr>
          <p:cNvSpPr txBox="1">
            <a:spLocks noChangeArrowheads="1"/>
          </p:cNvSpPr>
          <p:nvPr/>
        </p:nvSpPr>
        <p:spPr bwMode="auto">
          <a:xfrm>
            <a:off x="11524586" y="10579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rPr>
              <a:t>8</a:t>
            </a:r>
          </a:p>
        </p:txBody>
      </p:sp>
      <p:sp>
        <p:nvSpPr>
          <p:cNvPr id="26" name="Line 4" descr="line to show the length of 60 seconds">
            <a:extLst>
              <a:ext uri="{FF2B5EF4-FFF2-40B4-BE49-F238E27FC236}">
                <a16:creationId xmlns:a16="http://schemas.microsoft.com/office/drawing/2014/main" id="{68555BC4-FA5F-59FD-9888-F439424253A7}"/>
              </a:ext>
            </a:extLst>
          </p:cNvPr>
          <p:cNvSpPr>
            <a:spLocks noChangeShapeType="1"/>
          </p:cNvSpPr>
          <p:nvPr/>
        </p:nvSpPr>
        <p:spPr bwMode="auto">
          <a:xfrm>
            <a:off x="11283107" y="12158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 Box 10">
            <a:extLst>
              <a:ext uri="{FF2B5EF4-FFF2-40B4-BE49-F238E27FC236}">
                <a16:creationId xmlns:a16="http://schemas.microsoft.com/office/drawing/2014/main" id="{F2A8CC38-A9E3-A5D3-FE9D-0432787F00BA}"/>
              </a:ext>
            </a:extLst>
          </p:cNvPr>
          <p:cNvSpPr txBox="1">
            <a:spLocks noChangeArrowheads="1"/>
          </p:cNvSpPr>
          <p:nvPr/>
        </p:nvSpPr>
        <p:spPr bwMode="auto">
          <a:xfrm>
            <a:off x="10752138" y="1666449"/>
            <a:ext cx="1439862" cy="327782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K</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U</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p:txBody>
      </p:sp>
      <p:sp>
        <p:nvSpPr>
          <p:cNvPr id="29" name="Line 9" descr="bottom line for timer, 0 seconds">
            <a:extLst>
              <a:ext uri="{FF2B5EF4-FFF2-40B4-BE49-F238E27FC236}">
                <a16:creationId xmlns:a16="http://schemas.microsoft.com/office/drawing/2014/main" id="{4232663E-63F3-C20F-5606-16BC3BEA0BAE}"/>
              </a:ext>
            </a:extLst>
          </p:cNvPr>
          <p:cNvSpPr>
            <a:spLocks noChangeShapeType="1"/>
          </p:cNvSpPr>
          <p:nvPr/>
        </p:nvSpPr>
        <p:spPr bwMode="auto">
          <a:xfrm>
            <a:off x="11283107" y="53720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0" name="AutoShape 11">
            <a:hlinkClick r:id="" action="ppaction://noaction" highlightClick="1"/>
            <a:extLst>
              <a:ext uri="{FF2B5EF4-FFF2-40B4-BE49-F238E27FC236}">
                <a16:creationId xmlns:a16="http://schemas.microsoft.com/office/drawing/2014/main" id="{1786BBCD-4E8E-0D69-36CD-078162B063B5}"/>
              </a:ext>
            </a:extLst>
          </p:cNvPr>
          <p:cNvSpPr>
            <a:spLocks noChangeArrowheads="1"/>
          </p:cNvSpPr>
          <p:nvPr/>
        </p:nvSpPr>
        <p:spPr bwMode="auto">
          <a:xfrm>
            <a:off x="10336470" y="5602483"/>
            <a:ext cx="1058732" cy="382082"/>
          </a:xfrm>
          <a:prstGeom prst="actionButtonBlank">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12" name="TextBox 11">
            <a:extLst>
              <a:ext uri="{FF2B5EF4-FFF2-40B4-BE49-F238E27FC236}">
                <a16:creationId xmlns:a16="http://schemas.microsoft.com/office/drawing/2014/main" id="{9D0C7FFA-8131-974C-320D-C3DDD32908FB}"/>
              </a:ext>
            </a:extLst>
          </p:cNvPr>
          <p:cNvSpPr txBox="1"/>
          <p:nvPr/>
        </p:nvSpPr>
        <p:spPr>
          <a:xfrm>
            <a:off x="533399" y="5087690"/>
            <a:ext cx="23920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Bedeutung</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13BFC1E3-0157-939E-65C5-568D198318FC}"/>
              </a:ext>
            </a:extLst>
          </p:cNvPr>
          <p:cNvSpPr txBox="1"/>
          <p:nvPr/>
        </p:nvSpPr>
        <p:spPr>
          <a:xfrm>
            <a:off x="3271993" y="5087690"/>
            <a:ext cx="2340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Reihe</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CA41D93D-7223-90E0-7117-4294532D85D7}"/>
              </a:ext>
            </a:extLst>
          </p:cNvPr>
          <p:cNvSpPr txBox="1"/>
          <p:nvPr/>
        </p:nvSpPr>
        <p:spPr>
          <a:xfrm>
            <a:off x="5817502" y="5087690"/>
            <a:ext cx="21574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der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Ausdruck</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51BC18FB-8937-7B32-BC95-6F7DEA72F374}"/>
              </a:ext>
            </a:extLst>
          </p:cNvPr>
          <p:cNvSpPr txBox="1"/>
          <p:nvPr/>
        </p:nvSpPr>
        <p:spPr>
          <a:xfrm>
            <a:off x="8428960" y="5087690"/>
            <a:ext cx="17591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deutlich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BD9D483B-87DD-F7F3-78C7-E4494ED46B96}"/>
              </a:ext>
            </a:extLst>
          </p:cNvPr>
          <p:cNvSpPr txBox="1"/>
          <p:nvPr/>
        </p:nvSpPr>
        <p:spPr>
          <a:xfrm>
            <a:off x="180198" y="1094310"/>
            <a:ext cx="8291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3" name="Text Box 14">
            <a:extLst>
              <a:ext uri="{FF2B5EF4-FFF2-40B4-BE49-F238E27FC236}">
                <a16:creationId xmlns:a16="http://schemas.microsoft.com/office/drawing/2014/main" id="{BFABA323-A1BB-38B1-AED0-8EE2CD152024}"/>
              </a:ext>
            </a:extLst>
          </p:cNvPr>
          <p:cNvSpPr txBox="1">
            <a:spLocks noChangeArrowheads="1"/>
          </p:cNvSpPr>
          <p:nvPr/>
        </p:nvSpPr>
        <p:spPr bwMode="auto">
          <a:xfrm>
            <a:off x="11499898" y="51915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Tree>
    <p:extLst>
      <p:ext uri="{BB962C8B-B14F-4D97-AF65-F5344CB8AC3E}">
        <p14:creationId xmlns:p14="http://schemas.microsoft.com/office/powerpoint/2010/main" val="331202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12" presetClass="exit" presetSubtype="4" fill="hold" nodeType="afterEffect">
                                  <p:stCondLst>
                                    <p:cond delay="0"/>
                                  </p:stCondLst>
                                  <p:childTnLst>
                                    <p:animEffect transition="out" filter="slide(fromBottom)">
                                      <p:cBhvr>
                                        <p:cTn id="17" dur="8000"/>
                                        <p:tgtEl>
                                          <p:spTgt spid="14"/>
                                        </p:tgtEl>
                                      </p:cBhvr>
                                    </p:animEffect>
                                    <p:set>
                                      <p:cBhvr>
                                        <p:cTn id="18" dur="1" fill="hold">
                                          <p:stCondLst>
                                            <p:cond delay="7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12"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BE71-FC21-C00E-D77E-2BBB2C5DD77F}"/>
              </a:ext>
            </a:extLst>
          </p:cNvPr>
          <p:cNvSpPr>
            <a:spLocks noGrp="1"/>
          </p:cNvSpPr>
          <p:nvPr>
            <p:ph type="title"/>
          </p:nvPr>
        </p:nvSpPr>
        <p:spPr/>
        <p:txBody>
          <a:bodyPr/>
          <a:lstStyle/>
          <a:p>
            <a:r>
              <a:rPr lang="en-GB" dirty="0" err="1"/>
              <a:t>Vokabeln</a:t>
            </a:r>
            <a:r>
              <a:rPr lang="en-GB" dirty="0"/>
              <a:t> [3/6]</a:t>
            </a:r>
          </a:p>
        </p:txBody>
      </p:sp>
      <p:sp>
        <p:nvSpPr>
          <p:cNvPr id="31" name="TextBox 30">
            <a:extLst>
              <a:ext uri="{FF2B5EF4-FFF2-40B4-BE49-F238E27FC236}">
                <a16:creationId xmlns:a16="http://schemas.microsoft.com/office/drawing/2014/main" id="{67DD61A1-0AB7-C188-CE38-229BCFAC43C2}"/>
              </a:ext>
            </a:extLst>
          </p:cNvPr>
          <p:cNvSpPr txBox="1"/>
          <p:nvPr/>
        </p:nvSpPr>
        <p:spPr>
          <a:xfrm>
            <a:off x="3104045" y="4240655"/>
            <a:ext cx="21159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conversation</a:t>
            </a:r>
          </a:p>
        </p:txBody>
      </p:sp>
      <p:pic>
        <p:nvPicPr>
          <p:cNvPr id="35" name="Picture 34">
            <a:extLst>
              <a:ext uri="{FF2B5EF4-FFF2-40B4-BE49-F238E27FC236}">
                <a16:creationId xmlns:a16="http://schemas.microsoft.com/office/drawing/2014/main" id="{5C8FE241-5A85-4322-5C35-D67D9F8968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57035" y="1693993"/>
            <a:ext cx="2477267" cy="2532670"/>
          </a:xfrm>
          <a:prstGeom prst="rect">
            <a:avLst/>
          </a:prstGeom>
        </p:spPr>
      </p:pic>
      <p:sp>
        <p:nvSpPr>
          <p:cNvPr id="36" name="TextBox 35">
            <a:extLst>
              <a:ext uri="{FF2B5EF4-FFF2-40B4-BE49-F238E27FC236}">
                <a16:creationId xmlns:a16="http://schemas.microsoft.com/office/drawing/2014/main" id="{28F5EAFB-035E-E9B7-2E1A-571516DAC050}"/>
              </a:ext>
            </a:extLst>
          </p:cNvPr>
          <p:cNvSpPr txBox="1"/>
          <p:nvPr/>
        </p:nvSpPr>
        <p:spPr>
          <a:xfrm>
            <a:off x="8448337" y="4294578"/>
            <a:ext cx="14640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to sound</a:t>
            </a:r>
          </a:p>
        </p:txBody>
      </p:sp>
      <p:sp>
        <p:nvSpPr>
          <p:cNvPr id="5" name="5-point Star 4">
            <a:extLst>
              <a:ext uri="{FF2B5EF4-FFF2-40B4-BE49-F238E27FC236}">
                <a16:creationId xmlns:a16="http://schemas.microsoft.com/office/drawing/2014/main" id="{5616378F-6330-FD35-31F0-704DC41E8942}"/>
              </a:ext>
            </a:extLst>
          </p:cNvPr>
          <p:cNvSpPr/>
          <p:nvPr/>
        </p:nvSpPr>
        <p:spPr>
          <a:xfrm>
            <a:off x="10042083" y="4279201"/>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4" name="Picture 3">
            <a:extLst>
              <a:ext uri="{FF2B5EF4-FFF2-40B4-BE49-F238E27FC236}">
                <a16:creationId xmlns:a16="http://schemas.microsoft.com/office/drawing/2014/main" id="{34C8B47F-D283-D1DE-40B9-11679B9D241F}"/>
              </a:ext>
            </a:extLst>
          </p:cNvPr>
          <p:cNvPicPr>
            <a:picLocks noChangeAspect="1"/>
          </p:cNvPicPr>
          <p:nvPr/>
        </p:nvPicPr>
        <p:blipFill rotWithShape="1">
          <a:blip r:embed="rId4">
            <a:extLst>
              <a:ext uri="{28A0092B-C50C-407E-A947-70E740481C1C}">
                <a14:useLocalDpi xmlns:a14="http://schemas.microsoft.com/office/drawing/2010/main" val="0"/>
              </a:ext>
            </a:extLst>
          </a:blip>
          <a:srcRect l="6103"/>
          <a:stretch/>
        </p:blipFill>
        <p:spPr>
          <a:xfrm>
            <a:off x="0" y="2192531"/>
            <a:ext cx="3272548" cy="2102047"/>
          </a:xfrm>
          <a:prstGeom prst="rect">
            <a:avLst/>
          </a:prstGeom>
        </p:spPr>
      </p:pic>
      <p:sp>
        <p:nvSpPr>
          <p:cNvPr id="6" name="TextBox 5">
            <a:extLst>
              <a:ext uri="{FF2B5EF4-FFF2-40B4-BE49-F238E27FC236}">
                <a16:creationId xmlns:a16="http://schemas.microsoft.com/office/drawing/2014/main" id="{94E547A8-8868-9C56-37FD-89EA59CA750E}"/>
              </a:ext>
            </a:extLst>
          </p:cNvPr>
          <p:cNvSpPr txBox="1"/>
          <p:nvPr/>
        </p:nvSpPr>
        <p:spPr>
          <a:xfrm>
            <a:off x="513531" y="4294578"/>
            <a:ext cx="233132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different, differently</a:t>
            </a:r>
          </a:p>
        </p:txBody>
      </p:sp>
      <p:sp>
        <p:nvSpPr>
          <p:cNvPr id="8" name="TextBox 7">
            <a:extLst>
              <a:ext uri="{FF2B5EF4-FFF2-40B4-BE49-F238E27FC236}">
                <a16:creationId xmlns:a16="http://schemas.microsoft.com/office/drawing/2014/main" id="{1E65B426-FFF2-6AC8-16E4-E3BB5EA09A11}"/>
              </a:ext>
            </a:extLst>
          </p:cNvPr>
          <p:cNvSpPr txBox="1"/>
          <p:nvPr/>
        </p:nvSpPr>
        <p:spPr>
          <a:xfrm>
            <a:off x="5809597" y="4279200"/>
            <a:ext cx="19404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to form</a:t>
            </a:r>
          </a:p>
        </p:txBody>
      </p:sp>
      <p:sp>
        <p:nvSpPr>
          <p:cNvPr id="9" name="5-point Star 8">
            <a:extLst>
              <a:ext uri="{FF2B5EF4-FFF2-40B4-BE49-F238E27FC236}">
                <a16:creationId xmlns:a16="http://schemas.microsoft.com/office/drawing/2014/main" id="{561FE03C-55E7-DE3E-497A-508146A39D01}"/>
              </a:ext>
            </a:extLst>
          </p:cNvPr>
          <p:cNvSpPr/>
          <p:nvPr/>
        </p:nvSpPr>
        <p:spPr>
          <a:xfrm>
            <a:off x="7545366" y="4308859"/>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13" name="Picture 12">
            <a:extLst>
              <a:ext uri="{FF2B5EF4-FFF2-40B4-BE49-F238E27FC236}">
                <a16:creationId xmlns:a16="http://schemas.microsoft.com/office/drawing/2014/main" id="{876A138C-44FF-485D-951B-D65BB3172E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18151" y="1963252"/>
            <a:ext cx="2331326" cy="2331326"/>
          </a:xfrm>
          <a:prstGeom prst="rect">
            <a:avLst/>
          </a:prstGeom>
        </p:spPr>
      </p:pic>
      <p:sp>
        <p:nvSpPr>
          <p:cNvPr id="10" name="Rectangle 2" descr="rectangle that moves down the slide to show the 60 second timer">
            <a:extLst>
              <a:ext uri="{FF2B5EF4-FFF2-40B4-BE49-F238E27FC236}">
                <a16:creationId xmlns:a16="http://schemas.microsoft.com/office/drawing/2014/main" id="{420B51D1-53F8-3313-F8BE-0512E3B7E954}"/>
              </a:ext>
            </a:extLst>
          </p:cNvPr>
          <p:cNvSpPr>
            <a:spLocks noChangeArrowheads="1"/>
          </p:cNvSpPr>
          <p:nvPr/>
        </p:nvSpPr>
        <p:spPr bwMode="auto">
          <a:xfrm>
            <a:off x="10599734" y="12272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Rectangle 3" descr="rectangle for timer">
            <a:extLst>
              <a:ext uri="{FF2B5EF4-FFF2-40B4-BE49-F238E27FC236}">
                <a16:creationId xmlns:a16="http://schemas.microsoft.com/office/drawing/2014/main" id="{59AFE245-3914-AB34-7053-6F4D58F856FF}"/>
              </a:ext>
            </a:extLst>
          </p:cNvPr>
          <p:cNvSpPr>
            <a:spLocks noChangeArrowheads="1"/>
          </p:cNvSpPr>
          <p:nvPr/>
        </p:nvSpPr>
        <p:spPr bwMode="auto">
          <a:xfrm>
            <a:off x="10597368" y="122723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Line 7" descr="top line for timer, 60 seconds">
            <a:extLst>
              <a:ext uri="{FF2B5EF4-FFF2-40B4-BE49-F238E27FC236}">
                <a16:creationId xmlns:a16="http://schemas.microsoft.com/office/drawing/2014/main" id="{802F8584-5AA0-1D1F-DA44-D2DD335630D6}"/>
              </a:ext>
            </a:extLst>
          </p:cNvPr>
          <p:cNvSpPr>
            <a:spLocks noChangeShapeType="1"/>
          </p:cNvSpPr>
          <p:nvPr/>
        </p:nvSpPr>
        <p:spPr bwMode="auto">
          <a:xfrm>
            <a:off x="11307795" y="12158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2">
            <a:extLst>
              <a:ext uri="{FF2B5EF4-FFF2-40B4-BE49-F238E27FC236}">
                <a16:creationId xmlns:a16="http://schemas.microsoft.com/office/drawing/2014/main" id="{ABCC9C15-6447-51A6-32FB-424011526227}"/>
              </a:ext>
            </a:extLst>
          </p:cNvPr>
          <p:cNvSpPr txBox="1">
            <a:spLocks noChangeArrowheads="1"/>
          </p:cNvSpPr>
          <p:nvPr/>
        </p:nvSpPr>
        <p:spPr bwMode="auto">
          <a:xfrm>
            <a:off x="11524586" y="10579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rPr>
              <a:t>8</a:t>
            </a:r>
          </a:p>
        </p:txBody>
      </p:sp>
      <p:sp>
        <p:nvSpPr>
          <p:cNvPr id="15" name="Line 4" descr="line to show the length of 60 seconds">
            <a:extLst>
              <a:ext uri="{FF2B5EF4-FFF2-40B4-BE49-F238E27FC236}">
                <a16:creationId xmlns:a16="http://schemas.microsoft.com/office/drawing/2014/main" id="{7B8D033C-8A4C-7ED6-1B49-1C8A45D4F555}"/>
              </a:ext>
            </a:extLst>
          </p:cNvPr>
          <p:cNvSpPr>
            <a:spLocks noChangeShapeType="1"/>
          </p:cNvSpPr>
          <p:nvPr/>
        </p:nvSpPr>
        <p:spPr bwMode="auto">
          <a:xfrm>
            <a:off x="11283107" y="12158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 Box 10">
            <a:extLst>
              <a:ext uri="{FF2B5EF4-FFF2-40B4-BE49-F238E27FC236}">
                <a16:creationId xmlns:a16="http://schemas.microsoft.com/office/drawing/2014/main" id="{5F578C78-AF88-72E0-9032-648644181BC2}"/>
              </a:ext>
            </a:extLst>
          </p:cNvPr>
          <p:cNvSpPr txBox="1">
            <a:spLocks noChangeArrowheads="1"/>
          </p:cNvSpPr>
          <p:nvPr/>
        </p:nvSpPr>
        <p:spPr bwMode="auto">
          <a:xfrm>
            <a:off x="10752138" y="1666449"/>
            <a:ext cx="1439862" cy="327782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K</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U</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p:txBody>
      </p:sp>
      <p:sp>
        <p:nvSpPr>
          <p:cNvPr id="26" name="Line 9" descr="bottom line for timer, 0 seconds">
            <a:extLst>
              <a:ext uri="{FF2B5EF4-FFF2-40B4-BE49-F238E27FC236}">
                <a16:creationId xmlns:a16="http://schemas.microsoft.com/office/drawing/2014/main" id="{53EAE261-B43C-7E06-9654-23FCEFEB38C2}"/>
              </a:ext>
            </a:extLst>
          </p:cNvPr>
          <p:cNvSpPr>
            <a:spLocks noChangeShapeType="1"/>
          </p:cNvSpPr>
          <p:nvPr/>
        </p:nvSpPr>
        <p:spPr bwMode="auto">
          <a:xfrm>
            <a:off x="11283107" y="53720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AutoShape 11">
            <a:hlinkClick r:id="" action="ppaction://noaction" highlightClick="1"/>
            <a:extLst>
              <a:ext uri="{FF2B5EF4-FFF2-40B4-BE49-F238E27FC236}">
                <a16:creationId xmlns:a16="http://schemas.microsoft.com/office/drawing/2014/main" id="{C9697378-D10B-0EBA-4506-0B51FD20C685}"/>
              </a:ext>
            </a:extLst>
          </p:cNvPr>
          <p:cNvSpPr>
            <a:spLocks noChangeArrowheads="1"/>
          </p:cNvSpPr>
          <p:nvPr/>
        </p:nvSpPr>
        <p:spPr bwMode="auto">
          <a:xfrm>
            <a:off x="10336470" y="5602483"/>
            <a:ext cx="1058732" cy="382082"/>
          </a:xfrm>
          <a:prstGeom prst="actionButtonBlank">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3" name="TextBox 2">
            <a:extLst>
              <a:ext uri="{FF2B5EF4-FFF2-40B4-BE49-F238E27FC236}">
                <a16:creationId xmlns:a16="http://schemas.microsoft.com/office/drawing/2014/main" id="{145BA55D-E9E0-1236-B129-38F2623592B4}"/>
              </a:ext>
            </a:extLst>
          </p:cNvPr>
          <p:cNvSpPr txBox="1"/>
          <p:nvPr/>
        </p:nvSpPr>
        <p:spPr>
          <a:xfrm>
            <a:off x="533399" y="5087690"/>
            <a:ext cx="23920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anders</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3FC11BDA-BBDD-0561-105B-E59BFEE78105}"/>
              </a:ext>
            </a:extLst>
          </p:cNvPr>
          <p:cNvSpPr txBox="1"/>
          <p:nvPr/>
        </p:nvSpPr>
        <p:spPr>
          <a:xfrm>
            <a:off x="3126852" y="5087690"/>
            <a:ext cx="2340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das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Gespräch</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86D3450B-20B3-584A-B97B-DF828DAD04D6}"/>
              </a:ext>
            </a:extLst>
          </p:cNvPr>
          <p:cNvSpPr txBox="1"/>
          <p:nvPr/>
        </p:nvSpPr>
        <p:spPr>
          <a:xfrm>
            <a:off x="5817502" y="5087690"/>
            <a:ext cx="21574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bilden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DE3397C5-3E35-A360-AE56-3C82FF3AA064}"/>
              </a:ext>
            </a:extLst>
          </p:cNvPr>
          <p:cNvSpPr txBox="1"/>
          <p:nvPr/>
        </p:nvSpPr>
        <p:spPr>
          <a:xfrm>
            <a:off x="8428960" y="5087690"/>
            <a:ext cx="175917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klingen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2050" name="Picture 2" descr="Free photos of Mosaic">
            <a:extLst>
              <a:ext uri="{FF2B5EF4-FFF2-40B4-BE49-F238E27FC236}">
                <a16:creationId xmlns:a16="http://schemas.microsoft.com/office/drawing/2014/main" id="{F9B63E61-E2EA-EC4D-0C24-BE04334D3D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2408" y="2398690"/>
            <a:ext cx="2373372" cy="158224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94DFDDE-9C74-8187-A261-FB48DD6B78FB}"/>
              </a:ext>
            </a:extLst>
          </p:cNvPr>
          <p:cNvSpPr txBox="1"/>
          <p:nvPr/>
        </p:nvSpPr>
        <p:spPr>
          <a:xfrm>
            <a:off x="180198" y="1094310"/>
            <a:ext cx="8291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7" name="Text Box 14">
            <a:extLst>
              <a:ext uri="{FF2B5EF4-FFF2-40B4-BE49-F238E27FC236}">
                <a16:creationId xmlns:a16="http://schemas.microsoft.com/office/drawing/2014/main" id="{982864FA-5FE0-D213-61FF-B260D8D13F52}"/>
              </a:ext>
            </a:extLst>
          </p:cNvPr>
          <p:cNvSpPr txBox="1">
            <a:spLocks noChangeArrowheads="1"/>
          </p:cNvSpPr>
          <p:nvPr/>
        </p:nvSpPr>
        <p:spPr bwMode="auto">
          <a:xfrm>
            <a:off x="11499898" y="51915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Tree>
    <p:extLst>
      <p:ext uri="{BB962C8B-B14F-4D97-AF65-F5344CB8AC3E}">
        <p14:creationId xmlns:p14="http://schemas.microsoft.com/office/powerpoint/2010/main" val="32662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2" presetClass="exit" presetSubtype="4" fill="hold" nodeType="afterEffect">
                                  <p:stCondLst>
                                    <p:cond delay="0"/>
                                  </p:stCondLst>
                                  <p:childTnLst>
                                    <p:animEffect transition="out" filter="slide(fromBottom)">
                                      <p:cBhvr>
                                        <p:cTn id="17" dur="8000"/>
                                        <p:tgtEl>
                                          <p:spTgt spid="11"/>
                                        </p:tgtEl>
                                      </p:cBhvr>
                                    </p:animEffect>
                                    <p:set>
                                      <p:cBhvr>
                                        <p:cTn id="18" dur="1" fill="hold">
                                          <p:stCondLst>
                                            <p:cond delay="7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BE71-FC21-C00E-D77E-2BBB2C5DD77F}"/>
              </a:ext>
            </a:extLst>
          </p:cNvPr>
          <p:cNvSpPr>
            <a:spLocks noGrp="1"/>
          </p:cNvSpPr>
          <p:nvPr>
            <p:ph type="title"/>
          </p:nvPr>
        </p:nvSpPr>
        <p:spPr/>
        <p:txBody>
          <a:bodyPr/>
          <a:lstStyle/>
          <a:p>
            <a:r>
              <a:rPr lang="en-GB" dirty="0" err="1"/>
              <a:t>Vokabeln</a:t>
            </a:r>
            <a:r>
              <a:rPr lang="en-GB" dirty="0"/>
              <a:t> [4/6]</a:t>
            </a:r>
          </a:p>
        </p:txBody>
      </p:sp>
      <p:sp>
        <p:nvSpPr>
          <p:cNvPr id="31" name="TextBox 30">
            <a:extLst>
              <a:ext uri="{FF2B5EF4-FFF2-40B4-BE49-F238E27FC236}">
                <a16:creationId xmlns:a16="http://schemas.microsoft.com/office/drawing/2014/main" id="{67DD61A1-0AB7-C188-CE38-229BCFAC43C2}"/>
              </a:ext>
            </a:extLst>
          </p:cNvPr>
          <p:cNvSpPr txBox="1"/>
          <p:nvPr/>
        </p:nvSpPr>
        <p:spPr>
          <a:xfrm>
            <a:off x="3080671" y="4256033"/>
            <a:ext cx="211594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action</a:t>
            </a:r>
          </a:p>
        </p:txBody>
      </p:sp>
      <p:sp>
        <p:nvSpPr>
          <p:cNvPr id="36" name="TextBox 35">
            <a:extLst>
              <a:ext uri="{FF2B5EF4-FFF2-40B4-BE49-F238E27FC236}">
                <a16:creationId xmlns:a16="http://schemas.microsoft.com/office/drawing/2014/main" id="{28F5EAFB-035E-E9B7-2E1A-571516DAC050}"/>
              </a:ext>
            </a:extLst>
          </p:cNvPr>
          <p:cNvSpPr txBox="1"/>
          <p:nvPr/>
        </p:nvSpPr>
        <p:spPr>
          <a:xfrm>
            <a:off x="8095646" y="4260077"/>
            <a:ext cx="146403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to teach</a:t>
            </a:r>
          </a:p>
        </p:txBody>
      </p:sp>
      <p:sp>
        <p:nvSpPr>
          <p:cNvPr id="5" name="5-point Star 4">
            <a:extLst>
              <a:ext uri="{FF2B5EF4-FFF2-40B4-BE49-F238E27FC236}">
                <a16:creationId xmlns:a16="http://schemas.microsoft.com/office/drawing/2014/main" id="{5616378F-6330-FD35-31F0-704DC41E8942}"/>
              </a:ext>
            </a:extLst>
          </p:cNvPr>
          <p:cNvSpPr/>
          <p:nvPr/>
        </p:nvSpPr>
        <p:spPr>
          <a:xfrm>
            <a:off x="9544250" y="4244700"/>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1E65B426-FFF2-6AC8-16E4-E3BB5EA09A11}"/>
              </a:ext>
            </a:extLst>
          </p:cNvPr>
          <p:cNvSpPr txBox="1"/>
          <p:nvPr/>
        </p:nvSpPr>
        <p:spPr>
          <a:xfrm>
            <a:off x="5267878" y="4294578"/>
            <a:ext cx="194048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to notice</a:t>
            </a:r>
          </a:p>
        </p:txBody>
      </p:sp>
      <p:sp>
        <p:nvSpPr>
          <p:cNvPr id="9" name="5-point Star 8">
            <a:extLst>
              <a:ext uri="{FF2B5EF4-FFF2-40B4-BE49-F238E27FC236}">
                <a16:creationId xmlns:a16="http://schemas.microsoft.com/office/drawing/2014/main" id="{561FE03C-55E7-DE3E-497A-508146A39D01}"/>
              </a:ext>
            </a:extLst>
          </p:cNvPr>
          <p:cNvSpPr/>
          <p:nvPr/>
        </p:nvSpPr>
        <p:spPr>
          <a:xfrm>
            <a:off x="6726099" y="4294578"/>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A007EC67-DE65-AE03-DFD8-8B0D9CDC3629}"/>
              </a:ext>
            </a:extLst>
          </p:cNvPr>
          <p:cNvSpPr/>
          <p:nvPr/>
        </p:nvSpPr>
        <p:spPr>
          <a:xfrm rot="20342167">
            <a:off x="134540" y="2967334"/>
            <a:ext cx="304631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0"/>
                <a:solidFill>
                  <a:srgbClr val="FFCC00"/>
                </a:solidFill>
                <a:effectLst>
                  <a:outerShdw blurRad="38100" dist="25400" dir="5400000" algn="ctr" rotWithShape="0">
                    <a:srgbClr val="6E747A">
                      <a:alpha val="43000"/>
                    </a:srgbClr>
                  </a:outerShdw>
                </a:effectLst>
                <a:uLnTx/>
                <a:uFillTx/>
                <a:latin typeface="Century Gothic"/>
                <a:ea typeface="+mn-ea"/>
                <a:cs typeface="+mn-cs"/>
              </a:rPr>
              <a:t>to mean</a:t>
            </a:r>
          </a:p>
        </p:txBody>
      </p:sp>
      <p:pic>
        <p:nvPicPr>
          <p:cNvPr id="4" name="Picture 3">
            <a:extLst>
              <a:ext uri="{FF2B5EF4-FFF2-40B4-BE49-F238E27FC236}">
                <a16:creationId xmlns:a16="http://schemas.microsoft.com/office/drawing/2014/main" id="{811DA986-60EE-41FB-CB9C-CEF7324913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13071" y="2207909"/>
            <a:ext cx="2331326" cy="1602786"/>
          </a:xfrm>
          <a:prstGeom prst="rect">
            <a:avLst/>
          </a:prstGeom>
        </p:spPr>
      </p:pic>
      <p:pic>
        <p:nvPicPr>
          <p:cNvPr id="6" name="Picture 5">
            <a:extLst>
              <a:ext uri="{FF2B5EF4-FFF2-40B4-BE49-F238E27FC236}">
                <a16:creationId xmlns:a16="http://schemas.microsoft.com/office/drawing/2014/main" id="{643C7692-3AB4-1E41-49FC-C829AF83E1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03488" y="1961134"/>
            <a:ext cx="2331326" cy="2258472"/>
          </a:xfrm>
          <a:prstGeom prst="rect">
            <a:avLst/>
          </a:prstGeom>
        </p:spPr>
      </p:pic>
      <p:pic>
        <p:nvPicPr>
          <p:cNvPr id="7" name="Picture 6">
            <a:extLst>
              <a:ext uri="{FF2B5EF4-FFF2-40B4-BE49-F238E27FC236}">
                <a16:creationId xmlns:a16="http://schemas.microsoft.com/office/drawing/2014/main" id="{4466E4F3-4314-6E81-25EC-C27FB9907D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30010" y="2020800"/>
            <a:ext cx="2331326" cy="2076337"/>
          </a:xfrm>
          <a:prstGeom prst="rect">
            <a:avLst/>
          </a:prstGeom>
        </p:spPr>
      </p:pic>
      <p:sp>
        <p:nvSpPr>
          <p:cNvPr id="11" name="Rectangle 2" descr="rectangle that moves down the slide to show the 60 second timer">
            <a:extLst>
              <a:ext uri="{FF2B5EF4-FFF2-40B4-BE49-F238E27FC236}">
                <a16:creationId xmlns:a16="http://schemas.microsoft.com/office/drawing/2014/main" id="{0020B5DF-F6B7-6252-8BEB-97A9C04F7F56}"/>
              </a:ext>
            </a:extLst>
          </p:cNvPr>
          <p:cNvSpPr>
            <a:spLocks noChangeArrowheads="1"/>
          </p:cNvSpPr>
          <p:nvPr/>
        </p:nvSpPr>
        <p:spPr bwMode="auto">
          <a:xfrm>
            <a:off x="10599734" y="12272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2" name="Rectangle 3" descr="rectangle for timer">
            <a:extLst>
              <a:ext uri="{FF2B5EF4-FFF2-40B4-BE49-F238E27FC236}">
                <a16:creationId xmlns:a16="http://schemas.microsoft.com/office/drawing/2014/main" id="{3348A078-241E-A98C-AEC2-8F19DAF147B3}"/>
              </a:ext>
            </a:extLst>
          </p:cNvPr>
          <p:cNvSpPr>
            <a:spLocks noChangeArrowheads="1"/>
          </p:cNvSpPr>
          <p:nvPr/>
        </p:nvSpPr>
        <p:spPr bwMode="auto">
          <a:xfrm>
            <a:off x="10597368" y="122723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Line 7" descr="top line for timer, 60 seconds">
            <a:extLst>
              <a:ext uri="{FF2B5EF4-FFF2-40B4-BE49-F238E27FC236}">
                <a16:creationId xmlns:a16="http://schemas.microsoft.com/office/drawing/2014/main" id="{35C9F983-F5AA-B11F-3E60-59823D00734B}"/>
              </a:ext>
            </a:extLst>
          </p:cNvPr>
          <p:cNvSpPr>
            <a:spLocks noChangeShapeType="1"/>
          </p:cNvSpPr>
          <p:nvPr/>
        </p:nvSpPr>
        <p:spPr bwMode="auto">
          <a:xfrm>
            <a:off x="11307795" y="12158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 Box 12">
            <a:extLst>
              <a:ext uri="{FF2B5EF4-FFF2-40B4-BE49-F238E27FC236}">
                <a16:creationId xmlns:a16="http://schemas.microsoft.com/office/drawing/2014/main" id="{8A387A13-E89C-AD9A-AE3E-338252F95822}"/>
              </a:ext>
            </a:extLst>
          </p:cNvPr>
          <p:cNvSpPr txBox="1">
            <a:spLocks noChangeArrowheads="1"/>
          </p:cNvSpPr>
          <p:nvPr/>
        </p:nvSpPr>
        <p:spPr bwMode="auto">
          <a:xfrm>
            <a:off x="11524586" y="10579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rPr>
              <a:t>8</a:t>
            </a:r>
          </a:p>
        </p:txBody>
      </p:sp>
      <p:sp>
        <p:nvSpPr>
          <p:cNvPr id="15" name="Line 4" descr="line to show the length of 60 seconds">
            <a:extLst>
              <a:ext uri="{FF2B5EF4-FFF2-40B4-BE49-F238E27FC236}">
                <a16:creationId xmlns:a16="http://schemas.microsoft.com/office/drawing/2014/main" id="{D1AB0600-E853-CC16-260F-83B4BC71252E}"/>
              </a:ext>
            </a:extLst>
          </p:cNvPr>
          <p:cNvSpPr>
            <a:spLocks noChangeShapeType="1"/>
          </p:cNvSpPr>
          <p:nvPr/>
        </p:nvSpPr>
        <p:spPr bwMode="auto">
          <a:xfrm>
            <a:off x="11283107" y="12158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 Box 10">
            <a:extLst>
              <a:ext uri="{FF2B5EF4-FFF2-40B4-BE49-F238E27FC236}">
                <a16:creationId xmlns:a16="http://schemas.microsoft.com/office/drawing/2014/main" id="{3C98636C-D147-E0AA-0BA2-A6B5CED4B00F}"/>
              </a:ext>
            </a:extLst>
          </p:cNvPr>
          <p:cNvSpPr txBox="1">
            <a:spLocks noChangeArrowheads="1"/>
          </p:cNvSpPr>
          <p:nvPr/>
        </p:nvSpPr>
        <p:spPr bwMode="auto">
          <a:xfrm>
            <a:off x="10752138" y="1666449"/>
            <a:ext cx="1439862" cy="327782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K</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U</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p:txBody>
      </p:sp>
      <p:sp>
        <p:nvSpPr>
          <p:cNvPr id="26" name="Line 9" descr="bottom line for timer, 0 seconds">
            <a:extLst>
              <a:ext uri="{FF2B5EF4-FFF2-40B4-BE49-F238E27FC236}">
                <a16:creationId xmlns:a16="http://schemas.microsoft.com/office/drawing/2014/main" id="{29A8CFE7-59EA-639F-FA1C-695E3FDED8EC}"/>
              </a:ext>
            </a:extLst>
          </p:cNvPr>
          <p:cNvSpPr>
            <a:spLocks noChangeShapeType="1"/>
          </p:cNvSpPr>
          <p:nvPr/>
        </p:nvSpPr>
        <p:spPr bwMode="auto">
          <a:xfrm>
            <a:off x="11283107" y="53720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AutoShape 11">
            <a:hlinkClick r:id="" action="ppaction://noaction" highlightClick="1"/>
            <a:extLst>
              <a:ext uri="{FF2B5EF4-FFF2-40B4-BE49-F238E27FC236}">
                <a16:creationId xmlns:a16="http://schemas.microsoft.com/office/drawing/2014/main" id="{A8D9E790-E35B-BC43-EDDF-713BA129B2E8}"/>
              </a:ext>
            </a:extLst>
          </p:cNvPr>
          <p:cNvSpPr>
            <a:spLocks noChangeArrowheads="1"/>
          </p:cNvSpPr>
          <p:nvPr/>
        </p:nvSpPr>
        <p:spPr bwMode="auto">
          <a:xfrm>
            <a:off x="10336470" y="5602483"/>
            <a:ext cx="1058732" cy="382082"/>
          </a:xfrm>
          <a:prstGeom prst="actionButtonBlank">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3" name="TextBox 2">
            <a:extLst>
              <a:ext uri="{FF2B5EF4-FFF2-40B4-BE49-F238E27FC236}">
                <a16:creationId xmlns:a16="http://schemas.microsoft.com/office/drawing/2014/main" id="{2BA18E71-EF8C-F319-C4E8-30A26661F264}"/>
              </a:ext>
            </a:extLst>
          </p:cNvPr>
          <p:cNvSpPr txBox="1"/>
          <p:nvPr/>
        </p:nvSpPr>
        <p:spPr>
          <a:xfrm>
            <a:off x="533399" y="5087690"/>
            <a:ext cx="23920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bedeuten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2803C1AC-17AA-26CC-FCC7-98D3C64C19B1}"/>
              </a:ext>
            </a:extLst>
          </p:cNvPr>
          <p:cNvSpPr txBox="1"/>
          <p:nvPr/>
        </p:nvSpPr>
        <p:spPr>
          <a:xfrm>
            <a:off x="3039766" y="5087690"/>
            <a:ext cx="2340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die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Aktion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35DF3364-C5E1-31B6-8F36-96C8A44A744A}"/>
              </a:ext>
            </a:extLst>
          </p:cNvPr>
          <p:cNvSpPr txBox="1"/>
          <p:nvPr/>
        </p:nvSpPr>
        <p:spPr>
          <a:xfrm>
            <a:off x="5236931" y="5087690"/>
            <a:ext cx="21574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merken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C628DA46-447B-80ED-350A-50197A141786}"/>
              </a:ext>
            </a:extLst>
          </p:cNvPr>
          <p:cNvSpPr txBox="1"/>
          <p:nvPr/>
        </p:nvSpPr>
        <p:spPr>
          <a:xfrm>
            <a:off x="8066618" y="5087690"/>
            <a:ext cx="20924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unterrichten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11E47A81-AEE6-395A-EA07-6B2F405D43E4}"/>
              </a:ext>
            </a:extLst>
          </p:cNvPr>
          <p:cNvSpPr txBox="1"/>
          <p:nvPr/>
        </p:nvSpPr>
        <p:spPr>
          <a:xfrm>
            <a:off x="180198" y="1094310"/>
            <a:ext cx="8291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20" name="Text Box 14">
            <a:extLst>
              <a:ext uri="{FF2B5EF4-FFF2-40B4-BE49-F238E27FC236}">
                <a16:creationId xmlns:a16="http://schemas.microsoft.com/office/drawing/2014/main" id="{248CDA0F-0CCE-AA44-5332-6065E9344175}"/>
              </a:ext>
            </a:extLst>
          </p:cNvPr>
          <p:cNvSpPr txBox="1">
            <a:spLocks noChangeArrowheads="1"/>
          </p:cNvSpPr>
          <p:nvPr/>
        </p:nvSpPr>
        <p:spPr bwMode="auto">
          <a:xfrm>
            <a:off x="11499898" y="51915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Tree>
    <p:extLst>
      <p:ext uri="{BB962C8B-B14F-4D97-AF65-F5344CB8AC3E}">
        <p14:creationId xmlns:p14="http://schemas.microsoft.com/office/powerpoint/2010/main" val="158585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7"/>
                    </p:tgtEl>
                  </p:cond>
                </p:stCondLst>
                <p:endSync evt="end" delay="0">
                  <p:rtn val="all"/>
                </p:endSync>
                <p:childTnLst>
                  <p:par>
                    <p:cTn id="14" fill="hold">
                      <p:stCondLst>
                        <p:cond delay="0"/>
                      </p:stCondLst>
                      <p:childTnLst>
                        <p:par>
                          <p:cTn id="15" fill="hold">
                            <p:stCondLst>
                              <p:cond delay="0"/>
                            </p:stCondLst>
                            <p:childTnLst>
                              <p:par>
                                <p:cTn id="16" presetID="12" presetClass="exit" presetSubtype="4" fill="hold" nodeType="afterEffect">
                                  <p:stCondLst>
                                    <p:cond delay="0"/>
                                  </p:stCondLst>
                                  <p:childTnLst>
                                    <p:animEffect transition="out" filter="slide(fromBottom)">
                                      <p:cBhvr>
                                        <p:cTn id="17" dur="8000"/>
                                        <p:tgtEl>
                                          <p:spTgt spid="12"/>
                                        </p:tgtEl>
                                      </p:cBhvr>
                                    </p:animEffect>
                                    <p:set>
                                      <p:cBhvr>
                                        <p:cTn id="18" dur="1" fill="hold">
                                          <p:stCondLst>
                                            <p:cond delay="7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3"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BE71-FC21-C00E-D77E-2BBB2C5DD77F}"/>
              </a:ext>
            </a:extLst>
          </p:cNvPr>
          <p:cNvSpPr>
            <a:spLocks noGrp="1"/>
          </p:cNvSpPr>
          <p:nvPr>
            <p:ph type="title"/>
          </p:nvPr>
        </p:nvSpPr>
        <p:spPr/>
        <p:txBody>
          <a:bodyPr/>
          <a:lstStyle/>
          <a:p>
            <a:r>
              <a:rPr lang="en-GB" dirty="0" err="1"/>
              <a:t>Vokabeln</a:t>
            </a:r>
            <a:r>
              <a:rPr lang="en-GB" dirty="0"/>
              <a:t> [5/6]</a:t>
            </a:r>
          </a:p>
        </p:txBody>
      </p:sp>
      <p:sp>
        <p:nvSpPr>
          <p:cNvPr id="31" name="TextBox 30">
            <a:extLst>
              <a:ext uri="{FF2B5EF4-FFF2-40B4-BE49-F238E27FC236}">
                <a16:creationId xmlns:a16="http://schemas.microsoft.com/office/drawing/2014/main" id="{67DD61A1-0AB7-C188-CE38-229BCFAC43C2}"/>
              </a:ext>
            </a:extLst>
          </p:cNvPr>
          <p:cNvSpPr txBox="1"/>
          <p:nvPr/>
        </p:nvSpPr>
        <p:spPr>
          <a:xfrm>
            <a:off x="3412468" y="4280112"/>
            <a:ext cx="211594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s</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ense</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 meaning</a:t>
            </a:r>
          </a:p>
        </p:txBody>
      </p:sp>
      <p:sp>
        <p:nvSpPr>
          <p:cNvPr id="36" name="TextBox 35">
            <a:extLst>
              <a:ext uri="{FF2B5EF4-FFF2-40B4-BE49-F238E27FC236}">
                <a16:creationId xmlns:a16="http://schemas.microsoft.com/office/drawing/2014/main" id="{28F5EAFB-035E-E9B7-2E1A-571516DAC050}"/>
              </a:ext>
            </a:extLst>
          </p:cNvPr>
          <p:cNvSpPr txBox="1"/>
          <p:nvPr/>
        </p:nvSpPr>
        <p:spPr>
          <a:xfrm>
            <a:off x="8177752" y="4259927"/>
            <a:ext cx="21625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concept, idea</a:t>
            </a:r>
          </a:p>
        </p:txBody>
      </p:sp>
      <p:sp>
        <p:nvSpPr>
          <p:cNvPr id="5" name="5-point Star 4">
            <a:extLst>
              <a:ext uri="{FF2B5EF4-FFF2-40B4-BE49-F238E27FC236}">
                <a16:creationId xmlns:a16="http://schemas.microsoft.com/office/drawing/2014/main" id="{5616378F-6330-FD35-31F0-704DC41E8942}"/>
              </a:ext>
            </a:extLst>
          </p:cNvPr>
          <p:cNvSpPr/>
          <p:nvPr/>
        </p:nvSpPr>
        <p:spPr>
          <a:xfrm>
            <a:off x="10042083" y="4279201"/>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1E65B426-FFF2-6AC8-16E4-E3BB5EA09A11}"/>
              </a:ext>
            </a:extLst>
          </p:cNvPr>
          <p:cNvSpPr txBox="1"/>
          <p:nvPr/>
        </p:nvSpPr>
        <p:spPr>
          <a:xfrm>
            <a:off x="5518769" y="4279201"/>
            <a:ext cx="2481594"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to stress, emphasise</a:t>
            </a:r>
          </a:p>
        </p:txBody>
      </p:sp>
      <p:sp>
        <p:nvSpPr>
          <p:cNvPr id="9" name="5-point Star 8">
            <a:extLst>
              <a:ext uri="{FF2B5EF4-FFF2-40B4-BE49-F238E27FC236}">
                <a16:creationId xmlns:a16="http://schemas.microsoft.com/office/drawing/2014/main" id="{561FE03C-55E7-DE3E-497A-508146A39D01}"/>
              </a:ext>
            </a:extLst>
          </p:cNvPr>
          <p:cNvSpPr/>
          <p:nvPr/>
        </p:nvSpPr>
        <p:spPr>
          <a:xfrm>
            <a:off x="7430301" y="4342109"/>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A007EC67-DE65-AE03-DFD8-8B0D9CDC3629}"/>
              </a:ext>
            </a:extLst>
          </p:cNvPr>
          <p:cNvSpPr/>
          <p:nvPr/>
        </p:nvSpPr>
        <p:spPr>
          <a:xfrm rot="1086198">
            <a:off x="114171" y="2857242"/>
            <a:ext cx="3661732"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w="0"/>
                <a:solidFill>
                  <a:srgbClr val="FFCC00"/>
                </a:solidFill>
                <a:effectLst>
                  <a:outerShdw blurRad="38100" dist="25400" dir="5400000" algn="ctr" rotWithShape="0">
                    <a:srgbClr val="6E747A">
                      <a:alpha val="43000"/>
                    </a:srgbClr>
                  </a:outerShdw>
                </a:effectLst>
                <a:uLnTx/>
                <a:uFillTx/>
                <a:latin typeface="Century Gothic"/>
                <a:ea typeface="+mn-ea"/>
                <a:cs typeface="+mn-cs"/>
              </a:rPr>
              <a:t>sentence</a:t>
            </a:r>
          </a:p>
        </p:txBody>
      </p:sp>
      <p:pic>
        <p:nvPicPr>
          <p:cNvPr id="4" name="Picture 3">
            <a:extLst>
              <a:ext uri="{FF2B5EF4-FFF2-40B4-BE49-F238E27FC236}">
                <a16:creationId xmlns:a16="http://schemas.microsoft.com/office/drawing/2014/main" id="{A9703C74-4FBC-4A70-AEC5-D4BFEB5DE08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88523" y="2507783"/>
            <a:ext cx="2331326" cy="1675640"/>
          </a:xfrm>
          <a:prstGeom prst="rect">
            <a:avLst/>
          </a:prstGeom>
        </p:spPr>
      </p:pic>
      <p:pic>
        <p:nvPicPr>
          <p:cNvPr id="6" name="Picture 5">
            <a:extLst>
              <a:ext uri="{FF2B5EF4-FFF2-40B4-BE49-F238E27FC236}">
                <a16:creationId xmlns:a16="http://schemas.microsoft.com/office/drawing/2014/main" id="{396072D5-A0A3-7153-702E-D471D72751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96160" y="2002730"/>
            <a:ext cx="2331326" cy="2090908"/>
          </a:xfrm>
          <a:prstGeom prst="rect">
            <a:avLst/>
          </a:prstGeom>
        </p:spPr>
      </p:pic>
      <p:pic>
        <p:nvPicPr>
          <p:cNvPr id="7" name="Picture 6">
            <a:extLst>
              <a:ext uri="{FF2B5EF4-FFF2-40B4-BE49-F238E27FC236}">
                <a16:creationId xmlns:a16="http://schemas.microsoft.com/office/drawing/2014/main" id="{0DE18BCA-1FE2-103B-0156-7F9E3E3A47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39033" y="1780007"/>
            <a:ext cx="2060855" cy="2258472"/>
          </a:xfrm>
          <a:prstGeom prst="rect">
            <a:avLst/>
          </a:prstGeom>
        </p:spPr>
      </p:pic>
      <p:sp>
        <p:nvSpPr>
          <p:cNvPr id="12" name="Rectangle 2" descr="rectangle that moves down the slide to show the 60 second timer">
            <a:extLst>
              <a:ext uri="{FF2B5EF4-FFF2-40B4-BE49-F238E27FC236}">
                <a16:creationId xmlns:a16="http://schemas.microsoft.com/office/drawing/2014/main" id="{F24106AC-9399-A1CD-EB41-B347E3B84E58}"/>
              </a:ext>
            </a:extLst>
          </p:cNvPr>
          <p:cNvSpPr>
            <a:spLocks noChangeArrowheads="1"/>
          </p:cNvSpPr>
          <p:nvPr/>
        </p:nvSpPr>
        <p:spPr bwMode="auto">
          <a:xfrm>
            <a:off x="10599734" y="12272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Rectangle 3" descr="rectangle for timer">
            <a:extLst>
              <a:ext uri="{FF2B5EF4-FFF2-40B4-BE49-F238E27FC236}">
                <a16:creationId xmlns:a16="http://schemas.microsoft.com/office/drawing/2014/main" id="{E4E444E5-6F8B-417A-D34E-6FAAC5AE6CB1}"/>
              </a:ext>
            </a:extLst>
          </p:cNvPr>
          <p:cNvSpPr>
            <a:spLocks noChangeArrowheads="1"/>
          </p:cNvSpPr>
          <p:nvPr/>
        </p:nvSpPr>
        <p:spPr bwMode="auto">
          <a:xfrm>
            <a:off x="10597368" y="122723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Line 7" descr="top line for timer, 60 seconds">
            <a:extLst>
              <a:ext uri="{FF2B5EF4-FFF2-40B4-BE49-F238E27FC236}">
                <a16:creationId xmlns:a16="http://schemas.microsoft.com/office/drawing/2014/main" id="{505EDC4F-CBCE-5A41-CBBF-509AB61AE57A}"/>
              </a:ext>
            </a:extLst>
          </p:cNvPr>
          <p:cNvSpPr>
            <a:spLocks noChangeShapeType="1"/>
          </p:cNvSpPr>
          <p:nvPr/>
        </p:nvSpPr>
        <p:spPr bwMode="auto">
          <a:xfrm>
            <a:off x="11307795" y="12158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 Box 12">
            <a:extLst>
              <a:ext uri="{FF2B5EF4-FFF2-40B4-BE49-F238E27FC236}">
                <a16:creationId xmlns:a16="http://schemas.microsoft.com/office/drawing/2014/main" id="{B88EE893-067D-6C90-85C0-890101B18DF7}"/>
              </a:ext>
            </a:extLst>
          </p:cNvPr>
          <p:cNvSpPr txBox="1">
            <a:spLocks noChangeArrowheads="1"/>
          </p:cNvSpPr>
          <p:nvPr/>
        </p:nvSpPr>
        <p:spPr bwMode="auto">
          <a:xfrm>
            <a:off x="11524586" y="10579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rPr>
              <a:t>8</a:t>
            </a:r>
          </a:p>
        </p:txBody>
      </p:sp>
      <p:sp>
        <p:nvSpPr>
          <p:cNvPr id="25" name="Line 4" descr="line to show the length of 60 seconds">
            <a:extLst>
              <a:ext uri="{FF2B5EF4-FFF2-40B4-BE49-F238E27FC236}">
                <a16:creationId xmlns:a16="http://schemas.microsoft.com/office/drawing/2014/main" id="{7CF3D704-8A94-580C-426A-3527DD233DF5}"/>
              </a:ext>
            </a:extLst>
          </p:cNvPr>
          <p:cNvSpPr>
            <a:spLocks noChangeShapeType="1"/>
          </p:cNvSpPr>
          <p:nvPr/>
        </p:nvSpPr>
        <p:spPr bwMode="auto">
          <a:xfrm>
            <a:off x="11283107" y="12158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 Box 10">
            <a:extLst>
              <a:ext uri="{FF2B5EF4-FFF2-40B4-BE49-F238E27FC236}">
                <a16:creationId xmlns:a16="http://schemas.microsoft.com/office/drawing/2014/main" id="{47B032B3-D015-EF19-C6DD-CDAF4F1ED09E}"/>
              </a:ext>
            </a:extLst>
          </p:cNvPr>
          <p:cNvSpPr txBox="1">
            <a:spLocks noChangeArrowheads="1"/>
          </p:cNvSpPr>
          <p:nvPr/>
        </p:nvSpPr>
        <p:spPr bwMode="auto">
          <a:xfrm>
            <a:off x="10752138" y="1666449"/>
            <a:ext cx="1439862" cy="327782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K</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U</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p:txBody>
      </p:sp>
      <p:sp>
        <p:nvSpPr>
          <p:cNvPr id="27" name="Line 9" descr="bottom line for timer, 0 seconds">
            <a:extLst>
              <a:ext uri="{FF2B5EF4-FFF2-40B4-BE49-F238E27FC236}">
                <a16:creationId xmlns:a16="http://schemas.microsoft.com/office/drawing/2014/main" id="{157362AC-0DB8-8910-453A-1ECEFCC5D756}"/>
              </a:ext>
            </a:extLst>
          </p:cNvPr>
          <p:cNvSpPr>
            <a:spLocks noChangeShapeType="1"/>
          </p:cNvSpPr>
          <p:nvPr/>
        </p:nvSpPr>
        <p:spPr bwMode="auto">
          <a:xfrm>
            <a:off x="11283107" y="53720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AutoShape 11">
            <a:hlinkClick r:id="" action="ppaction://noaction" highlightClick="1"/>
            <a:extLst>
              <a:ext uri="{FF2B5EF4-FFF2-40B4-BE49-F238E27FC236}">
                <a16:creationId xmlns:a16="http://schemas.microsoft.com/office/drawing/2014/main" id="{89CAA039-A44E-D929-5337-DCE1F05950E6}"/>
              </a:ext>
            </a:extLst>
          </p:cNvPr>
          <p:cNvSpPr>
            <a:spLocks noChangeArrowheads="1"/>
          </p:cNvSpPr>
          <p:nvPr/>
        </p:nvSpPr>
        <p:spPr bwMode="auto">
          <a:xfrm>
            <a:off x="10336470" y="5602483"/>
            <a:ext cx="1058732" cy="382082"/>
          </a:xfrm>
          <a:prstGeom prst="actionButtonBlank">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3" name="TextBox 2">
            <a:extLst>
              <a:ext uri="{FF2B5EF4-FFF2-40B4-BE49-F238E27FC236}">
                <a16:creationId xmlns:a16="http://schemas.microsoft.com/office/drawing/2014/main" id="{1A7F546D-1993-B4CD-14AF-9D7BF30F117B}"/>
              </a:ext>
            </a:extLst>
          </p:cNvPr>
          <p:cNvSpPr txBox="1"/>
          <p:nvPr/>
        </p:nvSpPr>
        <p:spPr>
          <a:xfrm>
            <a:off x="533399" y="5087690"/>
            <a:ext cx="23920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der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Satz</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57E3559A-D091-6CDD-0E10-5DB96B3E06EA}"/>
              </a:ext>
            </a:extLst>
          </p:cNvPr>
          <p:cNvSpPr txBox="1"/>
          <p:nvPr/>
        </p:nvSpPr>
        <p:spPr>
          <a:xfrm>
            <a:off x="3373595" y="5087690"/>
            <a:ext cx="23407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der Sinn</a:t>
            </a:r>
          </a:p>
        </p:txBody>
      </p:sp>
      <p:sp>
        <p:nvSpPr>
          <p:cNvPr id="16" name="TextBox 15">
            <a:extLst>
              <a:ext uri="{FF2B5EF4-FFF2-40B4-BE49-F238E27FC236}">
                <a16:creationId xmlns:a16="http://schemas.microsoft.com/office/drawing/2014/main" id="{AFA5C549-3550-6898-0941-0B34E90D94D2}"/>
              </a:ext>
            </a:extLst>
          </p:cNvPr>
          <p:cNvSpPr txBox="1"/>
          <p:nvPr/>
        </p:nvSpPr>
        <p:spPr>
          <a:xfrm>
            <a:off x="5512699" y="5087690"/>
            <a:ext cx="215747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betonen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95955B67-FAFE-51CE-05B1-B5A71E9D3CFD}"/>
              </a:ext>
            </a:extLst>
          </p:cNvPr>
          <p:cNvSpPr txBox="1"/>
          <p:nvPr/>
        </p:nvSpPr>
        <p:spPr>
          <a:xfrm>
            <a:off x="8066618" y="5087690"/>
            <a:ext cx="20924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der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Begriff</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1E94B992-593D-F5E6-90DB-6A5F09486CA8}"/>
              </a:ext>
            </a:extLst>
          </p:cNvPr>
          <p:cNvSpPr txBox="1"/>
          <p:nvPr/>
        </p:nvSpPr>
        <p:spPr>
          <a:xfrm>
            <a:off x="180198" y="1094310"/>
            <a:ext cx="8291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19" name="Text Box 14">
            <a:extLst>
              <a:ext uri="{FF2B5EF4-FFF2-40B4-BE49-F238E27FC236}">
                <a16:creationId xmlns:a16="http://schemas.microsoft.com/office/drawing/2014/main" id="{970263B5-2AB1-B949-E087-313D50BBD4A8}"/>
              </a:ext>
            </a:extLst>
          </p:cNvPr>
          <p:cNvSpPr txBox="1">
            <a:spLocks noChangeArrowheads="1"/>
          </p:cNvSpPr>
          <p:nvPr/>
        </p:nvSpPr>
        <p:spPr bwMode="auto">
          <a:xfrm>
            <a:off x="11499898" y="51915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Tree>
    <p:extLst>
      <p:ext uri="{BB962C8B-B14F-4D97-AF65-F5344CB8AC3E}">
        <p14:creationId xmlns:p14="http://schemas.microsoft.com/office/powerpoint/2010/main" val="33115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8"/>
                    </p:tgtEl>
                  </p:cond>
                </p:stCondLst>
                <p:endSync evt="end" delay="0">
                  <p:rtn val="all"/>
                </p:endSync>
                <p:childTnLst>
                  <p:par>
                    <p:cTn id="14" fill="hold">
                      <p:stCondLst>
                        <p:cond delay="0"/>
                      </p:stCondLst>
                      <p:childTnLst>
                        <p:par>
                          <p:cTn id="15" fill="hold">
                            <p:stCondLst>
                              <p:cond delay="0"/>
                            </p:stCondLst>
                            <p:childTnLst>
                              <p:par>
                                <p:cTn id="16" presetID="12" presetClass="exit" presetSubtype="4" fill="hold" nodeType="afterEffect">
                                  <p:stCondLst>
                                    <p:cond delay="0"/>
                                  </p:stCondLst>
                                  <p:childTnLst>
                                    <p:animEffect transition="out" filter="slide(fromBottom)">
                                      <p:cBhvr>
                                        <p:cTn id="17" dur="8000"/>
                                        <p:tgtEl>
                                          <p:spTgt spid="13"/>
                                        </p:tgtEl>
                                      </p:cBhvr>
                                    </p:animEffect>
                                    <p:set>
                                      <p:cBhvr>
                                        <p:cTn id="18" dur="1" fill="hold">
                                          <p:stCondLst>
                                            <p:cond delay="7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3" grpId="0"/>
      <p:bldP spid="11"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BE71-FC21-C00E-D77E-2BBB2C5DD77F}"/>
              </a:ext>
            </a:extLst>
          </p:cNvPr>
          <p:cNvSpPr>
            <a:spLocks noGrp="1"/>
          </p:cNvSpPr>
          <p:nvPr>
            <p:ph type="title"/>
          </p:nvPr>
        </p:nvSpPr>
        <p:spPr/>
        <p:txBody>
          <a:bodyPr/>
          <a:lstStyle/>
          <a:p>
            <a:r>
              <a:rPr lang="en-GB" dirty="0" err="1"/>
              <a:t>Vokabeln</a:t>
            </a:r>
            <a:r>
              <a:rPr lang="en-GB" dirty="0"/>
              <a:t> [6/6]</a:t>
            </a:r>
          </a:p>
        </p:txBody>
      </p:sp>
      <p:sp>
        <p:nvSpPr>
          <p:cNvPr id="9" name="5-point Star 8">
            <a:extLst>
              <a:ext uri="{FF2B5EF4-FFF2-40B4-BE49-F238E27FC236}">
                <a16:creationId xmlns:a16="http://schemas.microsoft.com/office/drawing/2014/main" id="{561FE03C-55E7-DE3E-497A-508146A39D01}"/>
              </a:ext>
            </a:extLst>
          </p:cNvPr>
          <p:cNvSpPr/>
          <p:nvPr/>
        </p:nvSpPr>
        <p:spPr>
          <a:xfrm>
            <a:off x="8918744" y="4359505"/>
            <a:ext cx="410405" cy="42311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BD66D468-5D2E-2193-4A00-58F28E98A502}"/>
              </a:ext>
            </a:extLst>
          </p:cNvPr>
          <p:cNvSpPr txBox="1"/>
          <p:nvPr/>
        </p:nvSpPr>
        <p:spPr>
          <a:xfrm>
            <a:off x="1558270" y="4359505"/>
            <a:ext cx="33774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difference</a:t>
            </a:r>
          </a:p>
        </p:txBody>
      </p:sp>
      <p:sp>
        <p:nvSpPr>
          <p:cNvPr id="12" name="TextBox 11">
            <a:extLst>
              <a:ext uri="{FF2B5EF4-FFF2-40B4-BE49-F238E27FC236}">
                <a16:creationId xmlns:a16="http://schemas.microsoft.com/office/drawing/2014/main" id="{5B297E15-CB61-1B7A-E8F4-F5E3F025A762}"/>
              </a:ext>
            </a:extLst>
          </p:cNvPr>
          <p:cNvSpPr txBox="1"/>
          <p:nvPr/>
        </p:nvSpPr>
        <p:spPr>
          <a:xfrm>
            <a:off x="6978220" y="4263810"/>
            <a:ext cx="19212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d</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ifferent</a:t>
            </a: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 diverse</a:t>
            </a:r>
          </a:p>
        </p:txBody>
      </p:sp>
      <p:pic>
        <p:nvPicPr>
          <p:cNvPr id="13" name="Picture 12">
            <a:extLst>
              <a:ext uri="{FF2B5EF4-FFF2-40B4-BE49-F238E27FC236}">
                <a16:creationId xmlns:a16="http://schemas.microsoft.com/office/drawing/2014/main" id="{A81FCEC6-9834-B1DD-1EE6-416A8807920D}"/>
              </a:ext>
            </a:extLst>
          </p:cNvPr>
          <p:cNvPicPr>
            <a:picLocks noChangeAspect="1"/>
          </p:cNvPicPr>
          <p:nvPr/>
        </p:nvPicPr>
        <p:blipFill>
          <a:blip r:embed="rId3">
            <a:extLst>
              <a:ext uri="{28A0092B-C50C-407E-A947-70E740481C1C}">
                <a14:useLocalDpi xmlns:a14="http://schemas.microsoft.com/office/drawing/2010/main" val="0"/>
              </a:ext>
            </a:extLst>
          </a:blip>
          <a:srcRect t="9538" b="9538"/>
          <a:stretch/>
        </p:blipFill>
        <p:spPr>
          <a:xfrm>
            <a:off x="1220724" y="1891122"/>
            <a:ext cx="3901663" cy="2506145"/>
          </a:xfrm>
          <a:prstGeom prst="rect">
            <a:avLst/>
          </a:prstGeom>
        </p:spPr>
      </p:pic>
      <p:pic>
        <p:nvPicPr>
          <p:cNvPr id="14" name="Picture 13">
            <a:extLst>
              <a:ext uri="{FF2B5EF4-FFF2-40B4-BE49-F238E27FC236}">
                <a16:creationId xmlns:a16="http://schemas.microsoft.com/office/drawing/2014/main" id="{10A0F10C-3940-B16F-FB3B-0ED0AAF51B49}"/>
              </a:ext>
            </a:extLst>
          </p:cNvPr>
          <p:cNvPicPr>
            <a:picLocks noChangeAspect="1"/>
          </p:cNvPicPr>
          <p:nvPr/>
        </p:nvPicPr>
        <p:blipFill>
          <a:blip r:embed="rId4">
            <a:extLst>
              <a:ext uri="{28A0092B-C50C-407E-A947-70E740481C1C}">
                <a14:useLocalDpi xmlns:a14="http://schemas.microsoft.com/office/drawing/2010/main" val="0"/>
              </a:ext>
            </a:extLst>
          </a:blip>
          <a:srcRect t="17165" b="17165"/>
          <a:stretch/>
        </p:blipFill>
        <p:spPr>
          <a:xfrm>
            <a:off x="5988017" y="1757665"/>
            <a:ext cx="3901663" cy="2506145"/>
          </a:xfrm>
          <a:prstGeom prst="rect">
            <a:avLst/>
          </a:prstGeom>
        </p:spPr>
      </p:pic>
      <p:sp>
        <p:nvSpPr>
          <p:cNvPr id="15" name="Rectangle 2" descr="rectangle that moves down the slide to show the 60 second timer">
            <a:extLst>
              <a:ext uri="{FF2B5EF4-FFF2-40B4-BE49-F238E27FC236}">
                <a16:creationId xmlns:a16="http://schemas.microsoft.com/office/drawing/2014/main" id="{CCD50462-A403-696E-2C0D-2F59B41C658A}"/>
              </a:ext>
            </a:extLst>
          </p:cNvPr>
          <p:cNvSpPr>
            <a:spLocks noChangeArrowheads="1"/>
          </p:cNvSpPr>
          <p:nvPr/>
        </p:nvSpPr>
        <p:spPr bwMode="auto">
          <a:xfrm>
            <a:off x="10599734" y="122723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3" descr="rectangle for timer">
            <a:extLst>
              <a:ext uri="{FF2B5EF4-FFF2-40B4-BE49-F238E27FC236}">
                <a16:creationId xmlns:a16="http://schemas.microsoft.com/office/drawing/2014/main" id="{4380B8FE-DCAC-FA0E-BC71-202858DD0162}"/>
              </a:ext>
            </a:extLst>
          </p:cNvPr>
          <p:cNvSpPr>
            <a:spLocks noChangeArrowheads="1"/>
          </p:cNvSpPr>
          <p:nvPr/>
        </p:nvSpPr>
        <p:spPr bwMode="auto">
          <a:xfrm>
            <a:off x="10597368" y="122723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6" name="Line 7" descr="top line for timer, 60 seconds">
            <a:extLst>
              <a:ext uri="{FF2B5EF4-FFF2-40B4-BE49-F238E27FC236}">
                <a16:creationId xmlns:a16="http://schemas.microsoft.com/office/drawing/2014/main" id="{AA6605F9-C28B-20CB-7C47-09C38369B3AC}"/>
              </a:ext>
            </a:extLst>
          </p:cNvPr>
          <p:cNvSpPr>
            <a:spLocks noChangeShapeType="1"/>
          </p:cNvSpPr>
          <p:nvPr/>
        </p:nvSpPr>
        <p:spPr bwMode="auto">
          <a:xfrm>
            <a:off x="11307795" y="121580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 Box 12">
            <a:extLst>
              <a:ext uri="{FF2B5EF4-FFF2-40B4-BE49-F238E27FC236}">
                <a16:creationId xmlns:a16="http://schemas.microsoft.com/office/drawing/2014/main" id="{C825DEFA-6145-D1B8-686D-E6DF783CAD69}"/>
              </a:ext>
            </a:extLst>
          </p:cNvPr>
          <p:cNvSpPr txBox="1">
            <a:spLocks noChangeArrowheads="1"/>
          </p:cNvSpPr>
          <p:nvPr/>
        </p:nvSpPr>
        <p:spPr bwMode="auto">
          <a:xfrm>
            <a:off x="11524586" y="105795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Arial" charset="0"/>
              </a:rPr>
              <a:t>8</a:t>
            </a:r>
          </a:p>
        </p:txBody>
      </p:sp>
      <p:sp>
        <p:nvSpPr>
          <p:cNvPr id="28" name="Line 4" descr="line to show the length of 60 seconds">
            <a:extLst>
              <a:ext uri="{FF2B5EF4-FFF2-40B4-BE49-F238E27FC236}">
                <a16:creationId xmlns:a16="http://schemas.microsoft.com/office/drawing/2014/main" id="{7E2DAD00-5716-7E02-1D83-93695718F34A}"/>
              </a:ext>
            </a:extLst>
          </p:cNvPr>
          <p:cNvSpPr>
            <a:spLocks noChangeShapeType="1"/>
          </p:cNvSpPr>
          <p:nvPr/>
        </p:nvSpPr>
        <p:spPr bwMode="auto">
          <a:xfrm>
            <a:off x="11283107" y="121580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B5254F2B-9D86-AA63-38BD-7024066C3E0D}"/>
              </a:ext>
            </a:extLst>
          </p:cNvPr>
          <p:cNvSpPr txBox="1">
            <a:spLocks noChangeArrowheads="1"/>
          </p:cNvSpPr>
          <p:nvPr/>
        </p:nvSpPr>
        <p:spPr bwMode="auto">
          <a:xfrm>
            <a:off x="10752138" y="1666449"/>
            <a:ext cx="1439862" cy="3277820"/>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K</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U</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D</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E</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a:ln>
                  <a:noFill/>
                </a:ln>
                <a:solidFill>
                  <a:srgbClr val="FFFFFF">
                    <a:lumMod val="25000"/>
                  </a:srgbClr>
                </a:solidFill>
                <a:effectLst/>
                <a:uLnTx/>
                <a:uFillTx/>
                <a:latin typeface="Century Gothic" panose="020B0502020202020204" pitchFamily="34" charset="0"/>
                <a:ea typeface="+mn-ea"/>
                <a:cs typeface="Arial" charset="0"/>
              </a:rPr>
              <a:t>N</a:t>
            </a:r>
          </a:p>
        </p:txBody>
      </p:sp>
      <p:sp>
        <p:nvSpPr>
          <p:cNvPr id="30" name="Line 9" descr="bottom line for timer, 0 seconds">
            <a:extLst>
              <a:ext uri="{FF2B5EF4-FFF2-40B4-BE49-F238E27FC236}">
                <a16:creationId xmlns:a16="http://schemas.microsoft.com/office/drawing/2014/main" id="{4FF26BDB-C031-9472-777C-B173C3D362A7}"/>
              </a:ext>
            </a:extLst>
          </p:cNvPr>
          <p:cNvSpPr>
            <a:spLocks noChangeShapeType="1"/>
          </p:cNvSpPr>
          <p:nvPr/>
        </p:nvSpPr>
        <p:spPr bwMode="auto">
          <a:xfrm>
            <a:off x="11283107" y="537206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2" name="AutoShape 11">
            <a:hlinkClick r:id="" action="ppaction://noaction" highlightClick="1"/>
            <a:extLst>
              <a:ext uri="{FF2B5EF4-FFF2-40B4-BE49-F238E27FC236}">
                <a16:creationId xmlns:a16="http://schemas.microsoft.com/office/drawing/2014/main" id="{23CC2986-65AB-162C-CC6A-EEC74790B66D}"/>
              </a:ext>
            </a:extLst>
          </p:cNvPr>
          <p:cNvSpPr>
            <a:spLocks noChangeArrowheads="1"/>
          </p:cNvSpPr>
          <p:nvPr/>
        </p:nvSpPr>
        <p:spPr bwMode="auto">
          <a:xfrm>
            <a:off x="10336470" y="5602483"/>
            <a:ext cx="1058732" cy="382082"/>
          </a:xfrm>
          <a:prstGeom prst="actionButtonBlank">
            <a:avLst/>
          </a:prstGeom>
          <a:solidFill>
            <a:schemeClr val="accent2"/>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3" name="TextBox 2">
            <a:extLst>
              <a:ext uri="{FF2B5EF4-FFF2-40B4-BE49-F238E27FC236}">
                <a16:creationId xmlns:a16="http://schemas.microsoft.com/office/drawing/2014/main" id="{73BC11A3-3FC2-1654-258B-5A70F642C863}"/>
              </a:ext>
            </a:extLst>
          </p:cNvPr>
          <p:cNvSpPr txBox="1"/>
          <p:nvPr/>
        </p:nvSpPr>
        <p:spPr>
          <a:xfrm>
            <a:off x="2008136" y="5194774"/>
            <a:ext cx="31967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a:ea typeface="+mn-ea"/>
                <a:cs typeface="+mn-cs"/>
              </a:rPr>
              <a:t>der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Unterschied</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85FD2B6E-12AF-13CD-E110-ECB821A8163B}"/>
              </a:ext>
            </a:extLst>
          </p:cNvPr>
          <p:cNvSpPr txBox="1"/>
          <p:nvPr/>
        </p:nvSpPr>
        <p:spPr>
          <a:xfrm>
            <a:off x="7031453" y="5200922"/>
            <a:ext cx="20924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verschieden</a:t>
            </a:r>
            <a:endParaRPr kumimoji="0" lang="en-GB" sz="2400" b="1"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73DE3AFA-BB32-7192-49C4-14B1257A56AE}"/>
              </a:ext>
            </a:extLst>
          </p:cNvPr>
          <p:cNvSpPr txBox="1"/>
          <p:nvPr/>
        </p:nvSpPr>
        <p:spPr>
          <a:xfrm>
            <a:off x="180198" y="1094310"/>
            <a:ext cx="8291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deutschen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so schnell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wie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möglich</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a:t>
            </a:r>
          </a:p>
        </p:txBody>
      </p:sp>
      <p:sp>
        <p:nvSpPr>
          <p:cNvPr id="4" name="Text Box 14">
            <a:extLst>
              <a:ext uri="{FF2B5EF4-FFF2-40B4-BE49-F238E27FC236}">
                <a16:creationId xmlns:a16="http://schemas.microsoft.com/office/drawing/2014/main" id="{A6260BCF-8A23-9287-1F30-72BB51D96AFF}"/>
              </a:ext>
            </a:extLst>
          </p:cNvPr>
          <p:cNvSpPr txBox="1">
            <a:spLocks noChangeArrowheads="1"/>
          </p:cNvSpPr>
          <p:nvPr/>
        </p:nvSpPr>
        <p:spPr bwMode="auto">
          <a:xfrm>
            <a:off x="11499898" y="519153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Tree>
    <p:extLst>
      <p:ext uri="{BB962C8B-B14F-4D97-AF65-F5344CB8AC3E}">
        <p14:creationId xmlns:p14="http://schemas.microsoft.com/office/powerpoint/2010/main" val="414645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2"/>
                    </p:tgtEl>
                  </p:cond>
                </p:stCondLst>
                <p:endSync evt="end" delay="0">
                  <p:rtn val="all"/>
                </p:endSync>
                <p:childTnLst>
                  <p:par>
                    <p:cTn id="10" fill="hold">
                      <p:stCondLst>
                        <p:cond delay="0"/>
                      </p:stCondLst>
                      <p:childTnLst>
                        <p:par>
                          <p:cTn id="11" fill="hold">
                            <p:stCondLst>
                              <p:cond delay="0"/>
                            </p:stCondLst>
                            <p:childTnLst>
                              <p:par>
                                <p:cTn id="12" presetID="12" presetClass="exit" presetSubtype="4" fill="hold" nodeType="afterEffect">
                                  <p:stCondLst>
                                    <p:cond delay="0"/>
                                  </p:stCondLst>
                                  <p:childTnLst>
                                    <p:animEffect transition="out" filter="slide(fromBottom)">
                                      <p:cBhvr>
                                        <p:cTn id="13" dur="8000"/>
                                        <p:tgtEl>
                                          <p:spTgt spid="25"/>
                                        </p:tgtEl>
                                      </p:cBhvr>
                                    </p:animEffect>
                                    <p:set>
                                      <p:cBhvr>
                                        <p:cTn id="14" dur="1" fill="hold">
                                          <p:stCondLst>
                                            <p:cond delay="7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Graphic, Door, Entry, Exterior, House, Building">
            <a:extLst>
              <a:ext uri="{FF2B5EF4-FFF2-40B4-BE49-F238E27FC236}">
                <a16:creationId xmlns:a16="http://schemas.microsoft.com/office/drawing/2014/main" id="{5B994EDD-CFE7-824B-841B-6E42C52C3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2769" y="2246411"/>
            <a:ext cx="2335107" cy="399353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B600965-ECAC-FC01-37DA-B21E29BFC60D}"/>
              </a:ext>
            </a:extLst>
          </p:cNvPr>
          <p:cNvSpPr>
            <a:spLocks noGrp="1"/>
          </p:cNvSpPr>
          <p:nvPr>
            <p:ph type="title"/>
          </p:nvPr>
        </p:nvSpPr>
        <p:spPr>
          <a:xfrm>
            <a:off x="0" y="213557"/>
            <a:ext cx="2634018" cy="647577"/>
          </a:xfrm>
        </p:spPr>
        <p:txBody>
          <a:bodyPr/>
          <a:lstStyle/>
          <a:p>
            <a:r>
              <a:rPr lang="en-GB" dirty="0" err="1"/>
              <a:t>Vokabeln</a:t>
            </a:r>
            <a:endParaRPr lang="en-GB" dirty="0"/>
          </a:p>
        </p:txBody>
      </p:sp>
      <p:sp>
        <p:nvSpPr>
          <p:cNvPr id="4" name="Rectangle 3">
            <a:extLst>
              <a:ext uri="{FF2B5EF4-FFF2-40B4-BE49-F238E27FC236}">
                <a16:creationId xmlns:a16="http://schemas.microsoft.com/office/drawing/2014/main" id="{C972593D-3E1C-AA10-182B-0A2ED856A97F}"/>
              </a:ext>
            </a:extLst>
          </p:cNvPr>
          <p:cNvSpPr/>
          <p:nvPr/>
        </p:nvSpPr>
        <p:spPr>
          <a:xfrm>
            <a:off x="497711" y="2070181"/>
            <a:ext cx="10695008" cy="3722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DA81DF4-F136-902E-530A-BBCB40E001F8}"/>
              </a:ext>
            </a:extLst>
          </p:cNvPr>
          <p:cNvSpPr txBox="1"/>
          <p:nvPr/>
        </p:nvSpPr>
        <p:spPr>
          <a:xfrm>
            <a:off x="304800" y="1065213"/>
            <a:ext cx="901537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Wolfgang und Mia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machen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t> Online-Escape-Room. </a:t>
            </a:r>
            <a:b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mn-cs"/>
              </a:rPr>
            </a:br>
            <a:r>
              <a:rPr kumimoji="0" lang="en-US"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Hör</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zu</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 Welches Wort </a:t>
            </a:r>
            <a:r>
              <a:rPr kumimoji="0" lang="en-US"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ist</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richtig</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 Welches Wort </a:t>
            </a:r>
            <a:r>
              <a:rPr kumimoji="0" lang="en-US"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ist</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 das? Was </a:t>
            </a:r>
            <a:r>
              <a:rPr kumimoji="0" lang="en-US"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ist</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 das Thema für </a:t>
            </a:r>
            <a:r>
              <a:rPr kumimoji="0" lang="en-US"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diese</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525050"/>
                </a:solidFill>
                <a:effectLst/>
                <a:uLnTx/>
                <a:uFillTx/>
                <a:latin typeface="Century Gothic" panose="020F0302020204030204"/>
                <a:ea typeface="+mn-ea"/>
                <a:cs typeface="+mn-cs"/>
              </a:rPr>
              <a:t>Stunde</a:t>
            </a:r>
            <a:r>
              <a:rPr kumimoji="0" lang="en-US" sz="2000" b="1" i="0" u="none" strike="noStrike" kern="1200" cap="none" spc="0" normalizeH="0" baseline="0" noProof="0" dirty="0">
                <a:ln>
                  <a:noFill/>
                </a:ln>
                <a:solidFill>
                  <a:srgbClr val="525050"/>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graphicFrame>
        <p:nvGraphicFramePr>
          <p:cNvPr id="6" name="Table 6">
            <a:extLst>
              <a:ext uri="{FF2B5EF4-FFF2-40B4-BE49-F238E27FC236}">
                <a16:creationId xmlns:a16="http://schemas.microsoft.com/office/drawing/2014/main" id="{D00497F3-7284-773F-F2F4-741A6BE52E8F}"/>
              </a:ext>
            </a:extLst>
          </p:cNvPr>
          <p:cNvGraphicFramePr>
            <a:graphicFrameLocks noGrp="1"/>
          </p:cNvGraphicFramePr>
          <p:nvPr/>
        </p:nvGraphicFramePr>
        <p:xfrm>
          <a:off x="525247" y="2776182"/>
          <a:ext cx="8703535" cy="2982402"/>
        </p:xfrm>
        <a:graphic>
          <a:graphicData uri="http://schemas.openxmlformats.org/drawingml/2006/table">
            <a:tbl>
              <a:tblPr firstRow="1" bandRow="1">
                <a:tableStyleId>{00A15C55-8517-42AA-B614-E9B94910E393}</a:tableStyleId>
              </a:tblPr>
              <a:tblGrid>
                <a:gridCol w="622279">
                  <a:extLst>
                    <a:ext uri="{9D8B030D-6E8A-4147-A177-3AD203B41FA5}">
                      <a16:colId xmlns:a16="http://schemas.microsoft.com/office/drawing/2014/main" val="2607353726"/>
                    </a:ext>
                  </a:extLst>
                </a:gridCol>
                <a:gridCol w="2020314">
                  <a:extLst>
                    <a:ext uri="{9D8B030D-6E8A-4147-A177-3AD203B41FA5}">
                      <a16:colId xmlns:a16="http://schemas.microsoft.com/office/drawing/2014/main" val="4128092149"/>
                    </a:ext>
                  </a:extLst>
                </a:gridCol>
                <a:gridCol w="2020314">
                  <a:extLst>
                    <a:ext uri="{9D8B030D-6E8A-4147-A177-3AD203B41FA5}">
                      <a16:colId xmlns:a16="http://schemas.microsoft.com/office/drawing/2014/main" val="2609792770"/>
                    </a:ext>
                  </a:extLst>
                </a:gridCol>
                <a:gridCol w="2020314">
                  <a:extLst>
                    <a:ext uri="{9D8B030D-6E8A-4147-A177-3AD203B41FA5}">
                      <a16:colId xmlns:a16="http://schemas.microsoft.com/office/drawing/2014/main" val="2976815109"/>
                    </a:ext>
                  </a:extLst>
                </a:gridCol>
                <a:gridCol w="2020314">
                  <a:extLst>
                    <a:ext uri="{9D8B030D-6E8A-4147-A177-3AD203B41FA5}">
                      <a16:colId xmlns:a16="http://schemas.microsoft.com/office/drawing/2014/main" val="1260280611"/>
                    </a:ext>
                  </a:extLst>
                </a:gridCol>
              </a:tblGrid>
              <a:tr h="497067">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solidFill>
                            <a:schemeClr val="tx1"/>
                          </a:solidFill>
                          <a:effectLst/>
                          <a:uLnTx/>
                          <a:uFillTx/>
                        </a:rPr>
                        <a:t>1</a:t>
                      </a:r>
                      <a:endParaRPr lang="en-GB" sz="2000" b="0" dirty="0">
                        <a:solidFill>
                          <a:schemeClr val="tx1"/>
                        </a:solidFill>
                      </a:endParaRP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tx1"/>
                          </a:solidFill>
                        </a:rPr>
                        <a:t>2</a:t>
                      </a:r>
                      <a:endParaRPr lang="en-GB" sz="2000" b="0" dirty="0">
                        <a:solidFill>
                          <a:schemeClr val="tx1"/>
                        </a:solidFill>
                      </a:endParaRP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3</a:t>
                      </a:r>
                    </a:p>
                  </a:txBody>
                  <a:tcP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4</a:t>
                      </a:r>
                    </a:p>
                  </a:txBody>
                  <a:tcPr>
                    <a:solidFill>
                      <a:schemeClr val="tx2"/>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solidFill>
                      <a:schemeClr val="accent4"/>
                    </a:solidFill>
                  </a:tcPr>
                </a:tc>
                <a:tc>
                  <a:txBody>
                    <a:bodyPr/>
                    <a:lstStyle/>
                    <a:p>
                      <a:pPr algn="ctr"/>
                      <a:r>
                        <a:rPr lang="en-GB" sz="2000" dirty="0" err="1">
                          <a:solidFill>
                            <a:schemeClr val="tx1"/>
                          </a:solidFill>
                        </a:rPr>
                        <a:t>Punkt</a:t>
                      </a:r>
                      <a:endParaRPr lang="en-GB" sz="2000" dirty="0">
                        <a:solidFill>
                          <a:schemeClr val="tx1"/>
                        </a:solidFill>
                      </a:endParaRPr>
                    </a:p>
                  </a:txBody>
                  <a:tcPr anchor="ctr">
                    <a:solidFill>
                      <a:schemeClr val="accent4"/>
                    </a:solidFill>
                  </a:tcPr>
                </a:tc>
                <a:tc>
                  <a:txBody>
                    <a:bodyPr/>
                    <a:lstStyle/>
                    <a:p>
                      <a:pPr algn="ctr"/>
                      <a:r>
                        <a:rPr lang="en-GB" sz="2000" dirty="0">
                          <a:solidFill>
                            <a:schemeClr val="tx1"/>
                          </a:solidFill>
                        </a:rPr>
                        <a:t>Situation</a:t>
                      </a:r>
                    </a:p>
                  </a:txBody>
                  <a:tcPr anchor="ctr">
                    <a:solidFill>
                      <a:schemeClr val="accent4"/>
                    </a:solidFill>
                  </a:tcPr>
                </a:tc>
                <a:tc>
                  <a:txBody>
                    <a:bodyPr/>
                    <a:lstStyle/>
                    <a:p>
                      <a:pPr algn="ctr"/>
                      <a:r>
                        <a:rPr lang="en-GB" sz="2000" dirty="0" err="1">
                          <a:solidFill>
                            <a:schemeClr val="tx1"/>
                          </a:solidFill>
                        </a:rPr>
                        <a:t>warnen</a:t>
                      </a:r>
                      <a:endParaRPr lang="en-GB" sz="2000" dirty="0">
                        <a:solidFill>
                          <a:schemeClr val="tx1"/>
                        </a:solidFill>
                      </a:endParaRPr>
                    </a:p>
                  </a:txBody>
                  <a:tcPr anchor="ctr">
                    <a:solidFill>
                      <a:schemeClr val="accent4"/>
                    </a:solidFill>
                  </a:tcPr>
                </a:tc>
                <a:tc>
                  <a:txBody>
                    <a:bodyPr/>
                    <a:lstStyle/>
                    <a:p>
                      <a:pPr algn="ctr"/>
                      <a:r>
                        <a:rPr lang="en-GB" sz="2000" dirty="0" err="1">
                          <a:solidFill>
                            <a:schemeClr val="tx1"/>
                          </a:solidFill>
                        </a:rPr>
                        <a:t>Liste</a:t>
                      </a:r>
                      <a:endParaRPr lang="en-GB" sz="2000" dirty="0">
                        <a:solidFill>
                          <a:schemeClr val="tx1"/>
                        </a:solidFill>
                      </a:endParaRPr>
                    </a:p>
                  </a:txBody>
                  <a:tcPr anchor="ctr">
                    <a:solidFill>
                      <a:schemeClr val="accent4"/>
                    </a:solidFill>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solidFill>
                      <a:schemeClr val="accent6"/>
                    </a:solidFill>
                  </a:tcPr>
                </a:tc>
                <a:tc>
                  <a:txBody>
                    <a:bodyPr/>
                    <a:lstStyle/>
                    <a:p>
                      <a:pPr algn="ctr"/>
                      <a:r>
                        <a:rPr lang="en-GB" sz="2000" dirty="0" err="1">
                          <a:solidFill>
                            <a:schemeClr val="tx1"/>
                          </a:solidFill>
                        </a:rPr>
                        <a:t>erwarten</a:t>
                      </a:r>
                      <a:endParaRPr lang="en-GB" sz="2000" dirty="0">
                        <a:solidFill>
                          <a:schemeClr val="tx1"/>
                        </a:solidFill>
                      </a:endParaRPr>
                    </a:p>
                  </a:txBody>
                  <a:tcPr anchor="ctr">
                    <a:solidFill>
                      <a:schemeClr val="accent6"/>
                    </a:solidFill>
                  </a:tcPr>
                </a:tc>
                <a:tc>
                  <a:txBody>
                    <a:bodyPr/>
                    <a:lstStyle/>
                    <a:p>
                      <a:pPr algn="ctr"/>
                      <a:r>
                        <a:rPr lang="en-GB" sz="2000" dirty="0">
                          <a:solidFill>
                            <a:schemeClr val="tx1"/>
                          </a:solidFill>
                        </a:rPr>
                        <a:t>Hobby</a:t>
                      </a:r>
                    </a:p>
                  </a:txBody>
                  <a:tcPr anchor="ctr">
                    <a:solidFill>
                      <a:schemeClr val="accent6"/>
                    </a:solidFill>
                  </a:tcPr>
                </a:tc>
                <a:tc>
                  <a:txBody>
                    <a:bodyPr/>
                    <a:lstStyle/>
                    <a:p>
                      <a:pPr algn="ctr"/>
                      <a:r>
                        <a:rPr lang="en-GB" sz="2000" dirty="0">
                          <a:solidFill>
                            <a:schemeClr val="tx1"/>
                          </a:solidFill>
                        </a:rPr>
                        <a:t>Yoga</a:t>
                      </a:r>
                    </a:p>
                  </a:txBody>
                  <a:tcPr anchor="ctr">
                    <a:solidFill>
                      <a:schemeClr val="accent6"/>
                    </a:solidFill>
                  </a:tcPr>
                </a:tc>
                <a:tc>
                  <a:txBody>
                    <a:bodyPr/>
                    <a:lstStyle/>
                    <a:p>
                      <a:pPr algn="ctr"/>
                      <a:r>
                        <a:rPr lang="en-GB" sz="2000" dirty="0" err="1">
                          <a:solidFill>
                            <a:schemeClr val="tx1"/>
                          </a:solidFill>
                        </a:rPr>
                        <a:t>immer</a:t>
                      </a:r>
                      <a:endParaRPr lang="en-GB" sz="2000" dirty="0">
                        <a:solidFill>
                          <a:schemeClr val="tx1"/>
                        </a:solidFill>
                      </a:endParaRPr>
                    </a:p>
                  </a:txBody>
                  <a:tcPr anchor="ctr">
                    <a:solidFill>
                      <a:schemeClr val="accent6"/>
                    </a:solidFill>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solidFill>
                      <a:schemeClr val="accent4"/>
                    </a:solidFill>
                  </a:tcPr>
                </a:tc>
                <a:tc>
                  <a:txBody>
                    <a:bodyPr/>
                    <a:lstStyle/>
                    <a:p>
                      <a:pPr algn="ctr"/>
                      <a:r>
                        <a:rPr lang="en-GB" sz="2000" dirty="0" err="1">
                          <a:solidFill>
                            <a:schemeClr val="tx1"/>
                          </a:solidFill>
                        </a:rPr>
                        <a:t>zahlen</a:t>
                      </a:r>
                      <a:endParaRPr lang="en-GB" sz="2000" dirty="0">
                        <a:solidFill>
                          <a:schemeClr val="tx1"/>
                        </a:solidFill>
                      </a:endParaRPr>
                    </a:p>
                  </a:txBody>
                  <a:tcPr anchor="ctr">
                    <a:solidFill>
                      <a:schemeClr val="accent4"/>
                    </a:solidFill>
                  </a:tcPr>
                </a:tc>
                <a:tc>
                  <a:txBody>
                    <a:bodyPr/>
                    <a:lstStyle/>
                    <a:p>
                      <a:pPr algn="ctr"/>
                      <a:r>
                        <a:rPr lang="en-GB" sz="2000" dirty="0" err="1">
                          <a:solidFill>
                            <a:schemeClr val="tx1"/>
                          </a:solidFill>
                        </a:rPr>
                        <a:t>Reise</a:t>
                      </a:r>
                      <a:endParaRPr lang="en-GB" sz="2000" dirty="0">
                        <a:solidFill>
                          <a:schemeClr val="tx1"/>
                        </a:solidFill>
                      </a:endParaRPr>
                    </a:p>
                  </a:txBody>
                  <a:tcPr anchor="ctr">
                    <a:solidFill>
                      <a:schemeClr val="accent4"/>
                    </a:solidFill>
                  </a:tcPr>
                </a:tc>
                <a:tc>
                  <a:txBody>
                    <a:bodyPr/>
                    <a:lstStyle/>
                    <a:p>
                      <a:pPr algn="ctr"/>
                      <a:r>
                        <a:rPr lang="en-GB" sz="2000" dirty="0" err="1">
                          <a:solidFill>
                            <a:schemeClr val="tx1"/>
                          </a:solidFill>
                        </a:rPr>
                        <a:t>Blick</a:t>
                      </a:r>
                      <a:endParaRPr lang="en-GB" sz="2000" dirty="0">
                        <a:solidFill>
                          <a:schemeClr val="tx1"/>
                        </a:solidFill>
                      </a:endParaRPr>
                    </a:p>
                  </a:txBody>
                  <a:tcPr anchor="ctr">
                    <a:solidFill>
                      <a:schemeClr val="accent4"/>
                    </a:solidFill>
                  </a:tcPr>
                </a:tc>
                <a:tc>
                  <a:txBody>
                    <a:bodyPr/>
                    <a:lstStyle/>
                    <a:p>
                      <a:pPr algn="ctr"/>
                      <a:r>
                        <a:rPr lang="en-GB" sz="2000" dirty="0" err="1">
                          <a:solidFill>
                            <a:schemeClr val="tx1"/>
                          </a:solidFill>
                        </a:rPr>
                        <a:t>Eintritt</a:t>
                      </a:r>
                      <a:endParaRPr lang="en-GB" sz="2000" dirty="0">
                        <a:solidFill>
                          <a:schemeClr val="tx1"/>
                        </a:solidFill>
                      </a:endParaRPr>
                    </a:p>
                  </a:txBody>
                  <a:tcPr anchor="ctr">
                    <a:solidFill>
                      <a:schemeClr val="accent4"/>
                    </a:solidFill>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solidFill>
                      <a:schemeClr val="accent6"/>
                    </a:solidFill>
                  </a:tcPr>
                </a:tc>
                <a:tc>
                  <a:txBody>
                    <a:bodyPr/>
                    <a:lstStyle/>
                    <a:p>
                      <a:pPr algn="ctr"/>
                      <a:r>
                        <a:rPr lang="en-GB" sz="2000" dirty="0">
                          <a:solidFill>
                            <a:schemeClr val="tx1"/>
                          </a:solidFill>
                        </a:rPr>
                        <a:t>Berg</a:t>
                      </a:r>
                    </a:p>
                  </a:txBody>
                  <a:tcPr anchor="ctr">
                    <a:solidFill>
                      <a:schemeClr val="accent6"/>
                    </a:solidFill>
                  </a:tcPr>
                </a:tc>
                <a:tc>
                  <a:txBody>
                    <a:bodyPr/>
                    <a:lstStyle/>
                    <a:p>
                      <a:pPr algn="ctr"/>
                      <a:r>
                        <a:rPr lang="en-GB" sz="2000" dirty="0" err="1">
                          <a:solidFill>
                            <a:schemeClr val="tx1"/>
                          </a:solidFill>
                        </a:rPr>
                        <a:t>ohne</a:t>
                      </a:r>
                      <a:endParaRPr lang="en-GB" sz="2000" dirty="0">
                        <a:solidFill>
                          <a:schemeClr val="tx1"/>
                        </a:solidFill>
                      </a:endParaRPr>
                    </a:p>
                  </a:txBody>
                  <a:tcPr anchor="ctr">
                    <a:solidFill>
                      <a:schemeClr val="accent6"/>
                    </a:solidFill>
                  </a:tcPr>
                </a:tc>
                <a:tc>
                  <a:txBody>
                    <a:bodyPr/>
                    <a:lstStyle/>
                    <a:p>
                      <a:pPr algn="ctr"/>
                      <a:r>
                        <a:rPr lang="en-GB" sz="2000" dirty="0" err="1">
                          <a:solidFill>
                            <a:schemeClr val="tx1"/>
                          </a:solidFill>
                        </a:rPr>
                        <a:t>Küste</a:t>
                      </a:r>
                      <a:endParaRPr lang="en-GB" sz="2000" dirty="0">
                        <a:solidFill>
                          <a:schemeClr val="tx1"/>
                        </a:solidFill>
                      </a:endParaRPr>
                    </a:p>
                  </a:txBody>
                  <a:tcPr anchor="ctr">
                    <a:solidFill>
                      <a:schemeClr val="accent6"/>
                    </a:solidFill>
                  </a:tcPr>
                </a:tc>
                <a:tc>
                  <a:txBody>
                    <a:bodyPr/>
                    <a:lstStyle/>
                    <a:p>
                      <a:pPr algn="ctr"/>
                      <a:r>
                        <a:rPr lang="en-GB" sz="2000" dirty="0">
                          <a:solidFill>
                            <a:schemeClr val="tx1"/>
                          </a:solidFill>
                        </a:rPr>
                        <a:t>Essen</a:t>
                      </a:r>
                    </a:p>
                  </a:txBody>
                  <a:tcPr anchor="ctr">
                    <a:solidFill>
                      <a:schemeClr val="accent6"/>
                    </a:solidFill>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solidFill>
                      <a:schemeClr val="accent4"/>
                    </a:solidFill>
                  </a:tcPr>
                </a:tc>
                <a:tc>
                  <a:txBody>
                    <a:bodyPr/>
                    <a:lstStyle/>
                    <a:p>
                      <a:pPr algn="ctr"/>
                      <a:r>
                        <a:rPr lang="en-GB" sz="2000" dirty="0">
                          <a:solidFill>
                            <a:schemeClr val="tx1"/>
                          </a:solidFill>
                        </a:rPr>
                        <a:t>Abend</a:t>
                      </a:r>
                    </a:p>
                  </a:txBody>
                  <a:tcPr anchor="ctr">
                    <a:solidFill>
                      <a:schemeClr val="accent4"/>
                    </a:solidFill>
                  </a:tcPr>
                </a:tc>
                <a:tc>
                  <a:txBody>
                    <a:bodyPr/>
                    <a:lstStyle/>
                    <a:p>
                      <a:pPr algn="ctr"/>
                      <a:r>
                        <a:rPr lang="en-GB" sz="2000" dirty="0">
                          <a:solidFill>
                            <a:schemeClr val="tx1"/>
                          </a:solidFill>
                        </a:rPr>
                        <a:t>Angst</a:t>
                      </a:r>
                    </a:p>
                  </a:txBody>
                  <a:tcPr anchor="ctr">
                    <a:solidFill>
                      <a:schemeClr val="accent4"/>
                    </a:solidFill>
                  </a:tcPr>
                </a:tc>
                <a:tc>
                  <a:txBody>
                    <a:bodyPr/>
                    <a:lstStyle/>
                    <a:p>
                      <a:pPr algn="ctr"/>
                      <a:r>
                        <a:rPr lang="en-GB" sz="2000" dirty="0">
                          <a:solidFill>
                            <a:schemeClr val="tx1"/>
                          </a:solidFill>
                        </a:rPr>
                        <a:t>Rede</a:t>
                      </a:r>
                    </a:p>
                  </a:txBody>
                  <a:tcPr anchor="ctr">
                    <a:solidFill>
                      <a:schemeClr val="accent4"/>
                    </a:solidFill>
                  </a:tcPr>
                </a:tc>
                <a:tc>
                  <a:txBody>
                    <a:bodyPr/>
                    <a:lstStyle/>
                    <a:p>
                      <a:pPr algn="ctr"/>
                      <a:r>
                        <a:rPr lang="en-GB" sz="2000" dirty="0" err="1">
                          <a:solidFill>
                            <a:schemeClr val="tx1"/>
                          </a:solidFill>
                        </a:rPr>
                        <a:t>besonders</a:t>
                      </a:r>
                      <a:endParaRPr lang="en-GB" sz="2000" dirty="0">
                        <a:solidFill>
                          <a:schemeClr val="tx1"/>
                        </a:solidFill>
                      </a:endParaRPr>
                    </a:p>
                  </a:txBody>
                  <a:tcPr anchor="ctr">
                    <a:solidFill>
                      <a:schemeClr val="accent4"/>
                    </a:solidFill>
                  </a:tcPr>
                </a:tc>
                <a:extLst>
                  <a:ext uri="{0D108BD9-81ED-4DB2-BD59-A6C34878D82A}">
                    <a16:rowId xmlns:a16="http://schemas.microsoft.com/office/drawing/2014/main" val="1972389626"/>
                  </a:ext>
                </a:extLst>
              </a:tr>
            </a:tbl>
          </a:graphicData>
        </a:graphic>
      </p:graphicFrame>
      <p:sp>
        <p:nvSpPr>
          <p:cNvPr id="7" name="Action Button: Custom 16">
            <a:hlinkClick r:id="" action="ppaction://noaction" highlightClick="1">
              <a:snd r:embed="rId4" name="10.1.1.6 L1 Slide 2 1.wav"/>
            </a:hlinkClick>
            <a:extLst>
              <a:ext uri="{FF2B5EF4-FFF2-40B4-BE49-F238E27FC236}">
                <a16:creationId xmlns:a16="http://schemas.microsoft.com/office/drawing/2014/main" id="{03B4339A-1451-9B1A-8DD4-C4B1451A57BF}"/>
              </a:ext>
            </a:extLst>
          </p:cNvPr>
          <p:cNvSpPr/>
          <p:nvPr/>
        </p:nvSpPr>
        <p:spPr>
          <a:xfrm>
            <a:off x="641627" y="3335821"/>
            <a:ext cx="393922" cy="357939"/>
          </a:xfrm>
          <a:prstGeom prst="actionButtonBlank">
            <a:avLst/>
          </a:prstGeom>
          <a:solidFill>
            <a:schemeClr val="tx2"/>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a:t>
            </a:r>
          </a:p>
        </p:txBody>
      </p:sp>
      <p:sp>
        <p:nvSpPr>
          <p:cNvPr id="8" name="Action Button: Custom 16">
            <a:hlinkClick r:id="" action="ppaction://noaction" highlightClick="1">
              <a:snd r:embed="rId5" name="10.1.1.6 L1 Slide 2 3.wav"/>
            </a:hlinkClick>
            <a:extLst>
              <a:ext uri="{FF2B5EF4-FFF2-40B4-BE49-F238E27FC236}">
                <a16:creationId xmlns:a16="http://schemas.microsoft.com/office/drawing/2014/main" id="{0F132240-744C-0E67-6400-9CD678F8AF89}"/>
              </a:ext>
            </a:extLst>
          </p:cNvPr>
          <p:cNvSpPr/>
          <p:nvPr/>
        </p:nvSpPr>
        <p:spPr>
          <a:xfrm>
            <a:off x="639549" y="4298353"/>
            <a:ext cx="396000" cy="396000"/>
          </a:xfrm>
          <a:prstGeom prst="actionButtonBlank">
            <a:avLst/>
          </a:prstGeom>
          <a:solidFill>
            <a:schemeClr val="tx2"/>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C</a:t>
            </a:r>
          </a:p>
        </p:txBody>
      </p:sp>
      <p:sp>
        <p:nvSpPr>
          <p:cNvPr id="9" name="Action Button: Custom 16">
            <a:hlinkClick r:id="" action="ppaction://noaction" highlightClick="1">
              <a:snd r:embed="rId6" name="10.1.1.6 L1 Slide 2 2.wav"/>
            </a:hlinkClick>
            <a:extLst>
              <a:ext uri="{FF2B5EF4-FFF2-40B4-BE49-F238E27FC236}">
                <a16:creationId xmlns:a16="http://schemas.microsoft.com/office/drawing/2014/main" id="{21A9FBA9-660D-23B8-E0C1-269FF5854999}"/>
              </a:ext>
            </a:extLst>
          </p:cNvPr>
          <p:cNvSpPr/>
          <p:nvPr/>
        </p:nvSpPr>
        <p:spPr>
          <a:xfrm>
            <a:off x="639549" y="3803965"/>
            <a:ext cx="396000" cy="396000"/>
          </a:xfrm>
          <a:prstGeom prst="actionButtonBlank">
            <a:avLst/>
          </a:prstGeom>
          <a:solidFill>
            <a:schemeClr val="tx2"/>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B</a:t>
            </a:r>
          </a:p>
        </p:txBody>
      </p:sp>
      <p:sp>
        <p:nvSpPr>
          <p:cNvPr id="10" name="Action Button: Custom 16">
            <a:hlinkClick r:id="" action="ppaction://noaction" highlightClick="1">
              <a:snd r:embed="rId7" name="10.1.1.6 L1 Slide 2 4.wav"/>
            </a:hlinkClick>
            <a:extLst>
              <a:ext uri="{FF2B5EF4-FFF2-40B4-BE49-F238E27FC236}">
                <a16:creationId xmlns:a16="http://schemas.microsoft.com/office/drawing/2014/main" id="{7BFAED22-0A09-8A7E-5F32-8A77E8D1A40C}"/>
              </a:ext>
            </a:extLst>
          </p:cNvPr>
          <p:cNvSpPr/>
          <p:nvPr/>
        </p:nvSpPr>
        <p:spPr>
          <a:xfrm>
            <a:off x="639549" y="4804558"/>
            <a:ext cx="396000" cy="396000"/>
          </a:xfrm>
          <a:prstGeom prst="actionButtonBlank">
            <a:avLst/>
          </a:prstGeom>
          <a:solidFill>
            <a:schemeClr val="tx2"/>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a:t>
            </a:r>
          </a:p>
        </p:txBody>
      </p:sp>
      <p:sp>
        <p:nvSpPr>
          <p:cNvPr id="11" name="Action Button: Custom 16">
            <a:hlinkClick r:id="" action="ppaction://noaction" highlightClick="1">
              <a:snd r:embed="rId8" name="10.1.1.6 L1 Slide 2 5.wav"/>
            </a:hlinkClick>
            <a:extLst>
              <a:ext uri="{FF2B5EF4-FFF2-40B4-BE49-F238E27FC236}">
                <a16:creationId xmlns:a16="http://schemas.microsoft.com/office/drawing/2014/main" id="{F1EB07DD-8610-EB8D-E218-225E35D28691}"/>
              </a:ext>
            </a:extLst>
          </p:cNvPr>
          <p:cNvSpPr/>
          <p:nvPr/>
        </p:nvSpPr>
        <p:spPr>
          <a:xfrm>
            <a:off x="639549" y="5274692"/>
            <a:ext cx="396000" cy="396000"/>
          </a:xfrm>
          <a:prstGeom prst="actionButtonBlank">
            <a:avLst/>
          </a:prstGeom>
          <a:solidFill>
            <a:schemeClr val="tx2"/>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a:t>
            </a:r>
          </a:p>
        </p:txBody>
      </p:sp>
      <p:pic>
        <p:nvPicPr>
          <p:cNvPr id="12" name="Picture 11" descr="A close up of a logo&#10;&#10;Description automatically generated">
            <a:extLst>
              <a:ext uri="{FF2B5EF4-FFF2-40B4-BE49-F238E27FC236}">
                <a16:creationId xmlns:a16="http://schemas.microsoft.com/office/drawing/2014/main" id="{2011BE97-8BF4-5113-8C69-FEAA6EB3C8B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14790" y="142592"/>
            <a:ext cx="1160566" cy="1344764"/>
          </a:xfrm>
          <a:prstGeom prst="rect">
            <a:avLst/>
          </a:prstGeom>
        </p:spPr>
      </p:pic>
      <p:pic>
        <p:nvPicPr>
          <p:cNvPr id="13" name="Picture 12" descr="Wolfgang smiling">
            <a:extLst>
              <a:ext uri="{FF2B5EF4-FFF2-40B4-BE49-F238E27FC236}">
                <a16:creationId xmlns:a16="http://schemas.microsoft.com/office/drawing/2014/main" id="{50E75704-BC87-C73A-74CF-8F229508E6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9290" y="92054"/>
            <a:ext cx="1511419" cy="1454384"/>
          </a:xfrm>
          <a:prstGeom prst="rect">
            <a:avLst/>
          </a:prstGeom>
        </p:spPr>
      </p:pic>
      <p:pic>
        <p:nvPicPr>
          <p:cNvPr id="14" name="Picture 13" descr="Icon&#10;&#10;Description automatically generated">
            <a:extLst>
              <a:ext uri="{FF2B5EF4-FFF2-40B4-BE49-F238E27FC236}">
                <a16:creationId xmlns:a16="http://schemas.microsoft.com/office/drawing/2014/main" id="{7ABCC29A-B004-5E75-3E9D-0461DA31D0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32672" y="989540"/>
            <a:ext cx="1198604" cy="1133992"/>
          </a:xfrm>
          <a:prstGeom prst="rect">
            <a:avLst/>
          </a:prstGeom>
        </p:spPr>
      </p:pic>
      <p:sp>
        <p:nvSpPr>
          <p:cNvPr id="15" name="Action Button: Custom 16">
            <a:hlinkClick r:id="" action="ppaction://noaction" highlightClick="1"/>
            <a:extLst>
              <a:ext uri="{FF2B5EF4-FFF2-40B4-BE49-F238E27FC236}">
                <a16:creationId xmlns:a16="http://schemas.microsoft.com/office/drawing/2014/main" id="{BF6E3241-4860-B170-FCF4-3D1576F45C7B}"/>
              </a:ext>
            </a:extLst>
          </p:cNvPr>
          <p:cNvSpPr/>
          <p:nvPr/>
        </p:nvSpPr>
        <p:spPr>
          <a:xfrm>
            <a:off x="10523362" y="3273113"/>
            <a:ext cx="393922" cy="357939"/>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extLst>
              <a:ext uri="{FF2B5EF4-FFF2-40B4-BE49-F238E27FC236}">
                <a16:creationId xmlns:a16="http://schemas.microsoft.com/office/drawing/2014/main" id="{09C49BCA-5CDB-ADF3-7737-62D44D5AF8AD}"/>
              </a:ext>
            </a:extLst>
          </p:cNvPr>
          <p:cNvSpPr/>
          <p:nvPr/>
        </p:nvSpPr>
        <p:spPr>
          <a:xfrm>
            <a:off x="10511780" y="4243178"/>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Action Button: Custom 16">
            <a:hlinkClick r:id="" action="ppaction://noaction" highlightClick="1"/>
            <a:extLst>
              <a:ext uri="{FF2B5EF4-FFF2-40B4-BE49-F238E27FC236}">
                <a16:creationId xmlns:a16="http://schemas.microsoft.com/office/drawing/2014/main" id="{D27361ED-CBFE-D5F2-375F-9BEF2F2AD787}"/>
              </a:ext>
            </a:extLst>
          </p:cNvPr>
          <p:cNvSpPr/>
          <p:nvPr/>
        </p:nvSpPr>
        <p:spPr>
          <a:xfrm>
            <a:off x="10515536" y="3734598"/>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Action Button: Custom 16">
            <a:hlinkClick r:id="" action="ppaction://noaction" highlightClick="1"/>
            <a:extLst>
              <a:ext uri="{FF2B5EF4-FFF2-40B4-BE49-F238E27FC236}">
                <a16:creationId xmlns:a16="http://schemas.microsoft.com/office/drawing/2014/main" id="{A50E960B-6AD9-CD59-4E83-3DD0E69835AE}"/>
              </a:ext>
            </a:extLst>
          </p:cNvPr>
          <p:cNvSpPr/>
          <p:nvPr/>
        </p:nvSpPr>
        <p:spPr>
          <a:xfrm>
            <a:off x="10502093" y="4774325"/>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Action Button: Custom 16">
            <a:hlinkClick r:id="" action="ppaction://noaction" highlightClick="1"/>
            <a:extLst>
              <a:ext uri="{FF2B5EF4-FFF2-40B4-BE49-F238E27FC236}">
                <a16:creationId xmlns:a16="http://schemas.microsoft.com/office/drawing/2014/main" id="{6D83F314-6E98-B49F-09CF-80E5DEE86F63}"/>
              </a:ext>
            </a:extLst>
          </p:cNvPr>
          <p:cNvSpPr/>
          <p:nvPr/>
        </p:nvSpPr>
        <p:spPr>
          <a:xfrm>
            <a:off x="10497000" y="5323878"/>
            <a:ext cx="396000" cy="396000"/>
          </a:xfrm>
          <a:prstGeom prst="actionButtonBlank">
            <a:avLst/>
          </a:prstGeom>
          <a:solidFill>
            <a:srgbClr val="DAA520"/>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C8AB6AE-833E-1969-6AEB-5271FA8F11E5}"/>
              </a:ext>
            </a:extLst>
          </p:cNvPr>
          <p:cNvSpPr txBox="1"/>
          <p:nvPr/>
        </p:nvSpPr>
        <p:spPr>
          <a:xfrm>
            <a:off x="10517622" y="3242824"/>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S</a:t>
            </a:r>
          </a:p>
        </p:txBody>
      </p:sp>
      <p:sp>
        <p:nvSpPr>
          <p:cNvPr id="21" name="TextBox 20">
            <a:extLst>
              <a:ext uri="{FF2B5EF4-FFF2-40B4-BE49-F238E27FC236}">
                <a16:creationId xmlns:a16="http://schemas.microsoft.com/office/drawing/2014/main" id="{78F61D66-447E-9B42-F5E1-496C33BAD237}"/>
              </a:ext>
            </a:extLst>
          </p:cNvPr>
          <p:cNvSpPr txBox="1"/>
          <p:nvPr/>
        </p:nvSpPr>
        <p:spPr>
          <a:xfrm>
            <a:off x="10523362" y="3732543"/>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a:t>
            </a:r>
          </a:p>
        </p:txBody>
      </p:sp>
      <p:sp>
        <p:nvSpPr>
          <p:cNvPr id="22" name="TextBox 21">
            <a:extLst>
              <a:ext uri="{FF2B5EF4-FFF2-40B4-BE49-F238E27FC236}">
                <a16:creationId xmlns:a16="http://schemas.microsoft.com/office/drawing/2014/main" id="{223BAE20-7B51-183D-7E66-C34CA7261D79}"/>
              </a:ext>
            </a:extLst>
          </p:cNvPr>
          <p:cNvSpPr txBox="1"/>
          <p:nvPr/>
        </p:nvSpPr>
        <p:spPr>
          <a:xfrm>
            <a:off x="10508365" y="4245796"/>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R</a:t>
            </a:r>
          </a:p>
        </p:txBody>
      </p:sp>
      <p:sp>
        <p:nvSpPr>
          <p:cNvPr id="23" name="TextBox 22">
            <a:extLst>
              <a:ext uri="{FF2B5EF4-FFF2-40B4-BE49-F238E27FC236}">
                <a16:creationId xmlns:a16="http://schemas.microsoft.com/office/drawing/2014/main" id="{20E38252-50A5-605B-42DD-4CEBB87C3AD6}"/>
              </a:ext>
            </a:extLst>
          </p:cNvPr>
          <p:cNvSpPr txBox="1"/>
          <p:nvPr/>
        </p:nvSpPr>
        <p:spPr>
          <a:xfrm>
            <a:off x="10508365" y="4772270"/>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a:t>
            </a:r>
          </a:p>
        </p:txBody>
      </p:sp>
      <p:sp>
        <p:nvSpPr>
          <p:cNvPr id="24" name="TextBox 23">
            <a:extLst>
              <a:ext uri="{FF2B5EF4-FFF2-40B4-BE49-F238E27FC236}">
                <a16:creationId xmlns:a16="http://schemas.microsoft.com/office/drawing/2014/main" id="{8BE686A6-AF92-FDAC-D8C4-919657895588}"/>
              </a:ext>
            </a:extLst>
          </p:cNvPr>
          <p:cNvSpPr txBox="1"/>
          <p:nvPr/>
        </p:nvSpPr>
        <p:spPr>
          <a:xfrm>
            <a:off x="10504171" y="5319976"/>
            <a:ext cx="393922" cy="400110"/>
          </a:xfrm>
          <a:prstGeom prst="rect">
            <a:avLst/>
          </a:prstGeom>
          <a:solidFill>
            <a:srgbClr val="FFF4E7"/>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R</a:t>
            </a:r>
          </a:p>
        </p:txBody>
      </p:sp>
      <p:grpSp>
        <p:nvGrpSpPr>
          <p:cNvPr id="37" name="Group 36">
            <a:extLst>
              <a:ext uri="{FF2B5EF4-FFF2-40B4-BE49-F238E27FC236}">
                <a16:creationId xmlns:a16="http://schemas.microsoft.com/office/drawing/2014/main" id="{BC3451BE-F4A4-1619-C91C-BDEC6599CB08}"/>
              </a:ext>
            </a:extLst>
          </p:cNvPr>
          <p:cNvGrpSpPr/>
          <p:nvPr/>
        </p:nvGrpSpPr>
        <p:grpSpPr>
          <a:xfrm>
            <a:off x="9290362" y="1846724"/>
            <a:ext cx="2767048" cy="4466285"/>
            <a:chOff x="9336251" y="3165450"/>
            <a:chExt cx="3132067" cy="3966635"/>
          </a:xfrm>
        </p:grpSpPr>
        <p:grpSp>
          <p:nvGrpSpPr>
            <p:cNvPr id="34" name="Group 33">
              <a:extLst>
                <a:ext uri="{FF2B5EF4-FFF2-40B4-BE49-F238E27FC236}">
                  <a16:creationId xmlns:a16="http://schemas.microsoft.com/office/drawing/2014/main" id="{2B35147D-5E72-1880-3F5A-0E5612F1AF0F}"/>
                </a:ext>
              </a:extLst>
            </p:cNvPr>
            <p:cNvGrpSpPr/>
            <p:nvPr/>
          </p:nvGrpSpPr>
          <p:grpSpPr>
            <a:xfrm>
              <a:off x="9336251" y="3165450"/>
              <a:ext cx="3132067" cy="3966635"/>
              <a:chOff x="8190301" y="1934623"/>
              <a:chExt cx="2232050" cy="4066143"/>
            </a:xfrm>
            <a:solidFill>
              <a:schemeClr val="bg2"/>
            </a:solidFill>
          </p:grpSpPr>
          <p:sp>
            <p:nvSpPr>
              <p:cNvPr id="35" name="Rectangle 34">
                <a:extLst>
                  <a:ext uri="{FF2B5EF4-FFF2-40B4-BE49-F238E27FC236}">
                    <a16:creationId xmlns:a16="http://schemas.microsoft.com/office/drawing/2014/main" id="{F463B529-07C7-0194-86D0-7DDA8C4AC874}"/>
                  </a:ext>
                </a:extLst>
              </p:cNvPr>
              <p:cNvSpPr/>
              <p:nvPr/>
            </p:nvSpPr>
            <p:spPr>
              <a:xfrm>
                <a:off x="8190301" y="1934623"/>
                <a:ext cx="2215224" cy="4066143"/>
              </a:xfrm>
              <a:prstGeom prst="rect">
                <a:avLst/>
              </a:prstGeom>
              <a:gr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39892F00-5FC0-AC83-DEE5-86CBD6B5DCA4}"/>
                  </a:ext>
                </a:extLst>
              </p:cNvPr>
              <p:cNvSpPr txBox="1"/>
              <p:nvPr/>
            </p:nvSpPr>
            <p:spPr>
              <a:xfrm>
                <a:off x="8306698" y="2114020"/>
                <a:ext cx="2115653" cy="523220"/>
              </a:xfrm>
              <a:prstGeom prst="rect">
                <a:avLst/>
              </a:prstGeom>
              <a:grpFill/>
              <a:ln>
                <a:solidFill>
                  <a:schemeClr val="bg2"/>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Broadway" panose="04040905080B02020502" pitchFamily="82" charset="0"/>
                    <a:ea typeface="+mn-ea"/>
                    <a:cs typeface="+mn-cs"/>
                  </a:rPr>
                  <a:t>SUCCESS!</a:t>
                </a:r>
              </a:p>
            </p:txBody>
          </p:sp>
        </p:grpSp>
        <p:sp>
          <p:nvSpPr>
            <p:cNvPr id="25" name="TextBox 24">
              <a:extLst>
                <a:ext uri="{FF2B5EF4-FFF2-40B4-BE49-F238E27FC236}">
                  <a16:creationId xmlns:a16="http://schemas.microsoft.com/office/drawing/2014/main" id="{AA30BA24-5750-BCD5-461E-AD87D3DC2597}"/>
                </a:ext>
              </a:extLst>
            </p:cNvPr>
            <p:cNvSpPr txBox="1"/>
            <p:nvPr/>
          </p:nvSpPr>
          <p:spPr>
            <a:xfrm>
              <a:off x="9633274" y="3855405"/>
              <a:ext cx="2643146" cy="738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SYRER (in Deutschland)</a:t>
              </a:r>
            </a:p>
          </p:txBody>
        </p:sp>
      </p:grpSp>
      <p:pic>
        <p:nvPicPr>
          <p:cNvPr id="39" name="Picture 38" descr="A picture containing sky, outdoor, building, old&#10;&#10;Description automatically generated">
            <a:extLst>
              <a:ext uri="{FF2B5EF4-FFF2-40B4-BE49-F238E27FC236}">
                <a16:creationId xmlns:a16="http://schemas.microsoft.com/office/drawing/2014/main" id="{18D0C747-691F-8F8D-3093-FBD8A1794D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47868" y="3571852"/>
            <a:ext cx="1996896" cy="1329184"/>
          </a:xfrm>
          <a:prstGeom prst="rect">
            <a:avLst/>
          </a:prstGeom>
        </p:spPr>
      </p:pic>
      <p:sp>
        <p:nvSpPr>
          <p:cNvPr id="27" name="Rounded Rectangle 26">
            <a:extLst>
              <a:ext uri="{FF2B5EF4-FFF2-40B4-BE49-F238E27FC236}">
                <a16:creationId xmlns:a16="http://schemas.microsoft.com/office/drawing/2014/main" id="{5478208F-EBDA-2BD4-EEEE-5BB62B7FEC45}"/>
              </a:ext>
            </a:extLst>
          </p:cNvPr>
          <p:cNvSpPr/>
          <p:nvPr/>
        </p:nvSpPr>
        <p:spPr>
          <a:xfrm>
            <a:off x="3399343" y="3316429"/>
            <a:ext cx="1494693" cy="396722"/>
          </a:xfrm>
          <a:prstGeom prst="round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8" name="Rounded Rectangle 27">
            <a:extLst>
              <a:ext uri="{FF2B5EF4-FFF2-40B4-BE49-F238E27FC236}">
                <a16:creationId xmlns:a16="http://schemas.microsoft.com/office/drawing/2014/main" id="{A604EE73-6B53-4EB8-D73A-1B048C77C293}"/>
              </a:ext>
            </a:extLst>
          </p:cNvPr>
          <p:cNvSpPr/>
          <p:nvPr/>
        </p:nvSpPr>
        <p:spPr>
          <a:xfrm>
            <a:off x="5503635" y="3829449"/>
            <a:ext cx="1494693" cy="396722"/>
          </a:xfrm>
          <a:prstGeom prst="round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9" name="Rounded Rectangle 28">
            <a:extLst>
              <a:ext uri="{FF2B5EF4-FFF2-40B4-BE49-F238E27FC236}">
                <a16:creationId xmlns:a16="http://schemas.microsoft.com/office/drawing/2014/main" id="{481A1C5B-1984-8C4A-0F98-09D85FF7761D}"/>
              </a:ext>
            </a:extLst>
          </p:cNvPr>
          <p:cNvSpPr/>
          <p:nvPr/>
        </p:nvSpPr>
        <p:spPr>
          <a:xfrm>
            <a:off x="3399343" y="4339145"/>
            <a:ext cx="1494693" cy="396722"/>
          </a:xfrm>
          <a:prstGeom prst="round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1" name="Rounded Rectangle 30">
            <a:extLst>
              <a:ext uri="{FF2B5EF4-FFF2-40B4-BE49-F238E27FC236}">
                <a16:creationId xmlns:a16="http://schemas.microsoft.com/office/drawing/2014/main" id="{79EAD882-37D5-7438-B1EE-FB282816DE9C}"/>
              </a:ext>
            </a:extLst>
          </p:cNvPr>
          <p:cNvSpPr/>
          <p:nvPr/>
        </p:nvSpPr>
        <p:spPr>
          <a:xfrm>
            <a:off x="7523353" y="4804558"/>
            <a:ext cx="1494693" cy="396722"/>
          </a:xfrm>
          <a:prstGeom prst="round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32" name="Rounded Rectangle 31">
            <a:extLst>
              <a:ext uri="{FF2B5EF4-FFF2-40B4-BE49-F238E27FC236}">
                <a16:creationId xmlns:a16="http://schemas.microsoft.com/office/drawing/2014/main" id="{B84C946E-E052-9686-BAA0-407FE31CAA5E}"/>
              </a:ext>
            </a:extLst>
          </p:cNvPr>
          <p:cNvSpPr/>
          <p:nvPr/>
        </p:nvSpPr>
        <p:spPr>
          <a:xfrm>
            <a:off x="5505503" y="5319976"/>
            <a:ext cx="1494693" cy="396722"/>
          </a:xfrm>
          <a:prstGeom prst="roundRect">
            <a:avLst/>
          </a:prstGeom>
          <a:no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29776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7" grpId="0" animBg="1"/>
      <p:bldP spid="28" grpId="0" animBg="1"/>
      <p:bldP spid="29" grpId="0" animBg="1"/>
      <p:bldP spid="31" grpId="0" animBg="1"/>
      <p:bldP spid="3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FD0E-89A3-D1EA-1E94-C383D2912579}"/>
              </a:ext>
            </a:extLst>
          </p:cNvPr>
          <p:cNvSpPr>
            <a:spLocks noGrp="1"/>
          </p:cNvSpPr>
          <p:nvPr>
            <p:ph type="title"/>
          </p:nvPr>
        </p:nvSpPr>
        <p:spPr/>
        <p:txBody>
          <a:bodyPr/>
          <a:lstStyle/>
          <a:p>
            <a:r>
              <a:rPr lang="en-GB" dirty="0" err="1"/>
              <a:t>Hatte</a:t>
            </a:r>
            <a:r>
              <a:rPr lang="en-GB" dirty="0"/>
              <a:t>, war, gab</a:t>
            </a:r>
          </a:p>
        </p:txBody>
      </p:sp>
      <p:sp>
        <p:nvSpPr>
          <p:cNvPr id="3" name="Text Placeholder 2">
            <a:extLst>
              <a:ext uri="{FF2B5EF4-FFF2-40B4-BE49-F238E27FC236}">
                <a16:creationId xmlns:a16="http://schemas.microsoft.com/office/drawing/2014/main" id="{C5A99CE0-5CA8-E87B-EF96-CABE007BFEEC}"/>
              </a:ext>
            </a:extLst>
          </p:cNvPr>
          <p:cNvSpPr>
            <a:spLocks noGrp="1"/>
          </p:cNvSpPr>
          <p:nvPr>
            <p:ph type="body" sz="quarter" idx="10"/>
          </p:nvPr>
        </p:nvSpPr>
        <p:spPr>
          <a:xfrm>
            <a:off x="195639" y="1065213"/>
            <a:ext cx="11800722" cy="955334"/>
          </a:xfrm>
        </p:spPr>
        <p:txBody>
          <a:bodyPr>
            <a:normAutofit/>
          </a:bodyPr>
          <a:lstStyle/>
          <a:p>
            <a:r>
              <a:rPr lang="en-GB" dirty="0"/>
              <a:t>Remember! We can use the shorter imperfect forms of </a:t>
            </a:r>
            <a:r>
              <a:rPr lang="en-GB" i="1" dirty="0" err="1"/>
              <a:t>haben</a:t>
            </a:r>
            <a:r>
              <a:rPr lang="en-GB" i="1" dirty="0"/>
              <a:t>, sein </a:t>
            </a:r>
            <a:r>
              <a:rPr lang="en-GB" dirty="0"/>
              <a:t>and </a:t>
            </a:r>
            <a:r>
              <a:rPr lang="en-GB" i="1" dirty="0" err="1"/>
              <a:t>geben</a:t>
            </a:r>
            <a:r>
              <a:rPr lang="en-GB" i="1" dirty="0"/>
              <a:t> </a:t>
            </a:r>
            <a:r>
              <a:rPr lang="en-GB" dirty="0"/>
              <a:t>to talk about the past, instead of the perfect tense.</a:t>
            </a:r>
          </a:p>
          <a:p>
            <a:endParaRPr lang="en-GB" dirty="0"/>
          </a:p>
        </p:txBody>
      </p:sp>
      <p:sp>
        <p:nvSpPr>
          <p:cNvPr id="4" name="TextBox 3">
            <a:extLst>
              <a:ext uri="{FF2B5EF4-FFF2-40B4-BE49-F238E27FC236}">
                <a16:creationId xmlns:a16="http://schemas.microsoft.com/office/drawing/2014/main" id="{ACEE5F56-B6E9-9B6C-984E-28E7D2602991}"/>
              </a:ext>
            </a:extLst>
          </p:cNvPr>
          <p:cNvSpPr txBox="1"/>
          <p:nvPr/>
        </p:nvSpPr>
        <p:spPr>
          <a:xfrm>
            <a:off x="7871063" y="2408859"/>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Er </a:t>
            </a:r>
            <a:r>
              <a:rPr kumimoji="0" lang="en-GB" sz="2400" b="1" i="0" u="none" strike="noStrike" kern="1200" cap="none" spc="0" normalizeH="0" baseline="0" noProof="0" dirty="0">
                <a:ln>
                  <a:noFill/>
                </a:ln>
                <a:solidFill>
                  <a:srgbClr val="AD1519"/>
                </a:solidFill>
                <a:effectLst/>
                <a:uLnTx/>
                <a:uFillTx/>
                <a:latin typeface="Century Gothic" panose="020B0502020202020204" pitchFamily="34" charset="0"/>
                <a:ea typeface="+mn-ea"/>
                <a:cs typeface="+mn-cs"/>
              </a:rPr>
              <a:t>war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Kanzler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81AB9218-CAB5-5491-DC58-9E61F0E09C9C}"/>
              </a:ext>
            </a:extLst>
          </p:cNvPr>
          <p:cNvSpPr txBox="1"/>
          <p:nvPr/>
        </p:nvSpPr>
        <p:spPr>
          <a:xfrm>
            <a:off x="7871063" y="3561052"/>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panose="020B0502020202020204" pitchFamily="34" charset="0"/>
                <a:ea typeface="+mn-ea"/>
                <a:cs typeface="+mn-cs"/>
              </a:rPr>
              <a:t>hatten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Gespräch</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FAB806B7-112F-8A2A-39C2-86CE8F84B302}"/>
              </a:ext>
            </a:extLst>
          </p:cNvPr>
          <p:cNvSpPr txBox="1"/>
          <p:nvPr/>
        </p:nvSpPr>
        <p:spPr>
          <a:xfrm>
            <a:off x="7871063" y="489426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panose="020B0502020202020204" pitchFamily="34" charset="0"/>
                <a:ea typeface="+mn-ea"/>
                <a:cs typeface="+mn-cs"/>
              </a:rPr>
              <a:t>Es gab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keinen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Unterschied</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6" name="Rectangle: Rounded Corners 15">
            <a:extLst>
              <a:ext uri="{FF2B5EF4-FFF2-40B4-BE49-F238E27FC236}">
                <a16:creationId xmlns:a16="http://schemas.microsoft.com/office/drawing/2014/main" id="{7783239A-D93C-7E7A-B522-95CA664F2D51}"/>
              </a:ext>
            </a:extLst>
          </p:cNvPr>
          <p:cNvSpPr/>
          <p:nvPr/>
        </p:nvSpPr>
        <p:spPr>
          <a:xfrm>
            <a:off x="195639" y="2408859"/>
            <a:ext cx="1264668"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sein</a:t>
            </a:r>
          </a:p>
        </p:txBody>
      </p:sp>
      <p:sp>
        <p:nvSpPr>
          <p:cNvPr id="18" name="Rectangle: Rounded Corners 17">
            <a:extLst>
              <a:ext uri="{FF2B5EF4-FFF2-40B4-BE49-F238E27FC236}">
                <a16:creationId xmlns:a16="http://schemas.microsoft.com/office/drawing/2014/main" id="{97125883-7A22-7F45-6958-9BD47D45DEF2}"/>
              </a:ext>
            </a:extLst>
          </p:cNvPr>
          <p:cNvSpPr/>
          <p:nvPr/>
        </p:nvSpPr>
        <p:spPr>
          <a:xfrm>
            <a:off x="195639" y="3617913"/>
            <a:ext cx="1264668"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haben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9" name="Rectangle: Rounded Corners 18">
            <a:extLst>
              <a:ext uri="{FF2B5EF4-FFF2-40B4-BE49-F238E27FC236}">
                <a16:creationId xmlns:a16="http://schemas.microsoft.com/office/drawing/2014/main" id="{D5CB2225-9451-197B-8FDF-C5DC3162F61F}"/>
              </a:ext>
            </a:extLst>
          </p:cNvPr>
          <p:cNvSpPr/>
          <p:nvPr/>
        </p:nvSpPr>
        <p:spPr>
          <a:xfrm>
            <a:off x="195639" y="4894263"/>
            <a:ext cx="1264668" cy="4616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geben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869A37F6-59B1-D79A-F961-78DFE7F69B62}"/>
              </a:ext>
            </a:extLst>
          </p:cNvPr>
          <p:cNvSpPr txBox="1"/>
          <p:nvPr/>
        </p:nvSpPr>
        <p:spPr>
          <a:xfrm>
            <a:off x="1509633" y="2371750"/>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Er </a:t>
            </a:r>
            <a:r>
              <a:rPr kumimoji="0" lang="en-GB" sz="2400" b="1" i="0" u="none" strike="noStrike" kern="1200" cap="none" spc="0" normalizeH="0" baseline="0" noProof="0" dirty="0" err="1">
                <a:ln>
                  <a:noFill/>
                </a:ln>
                <a:solidFill>
                  <a:srgbClr val="AD1519"/>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Kanzler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panose="020B0502020202020204" pitchFamily="34" charset="0"/>
                <a:ea typeface="+mn-ea"/>
                <a:cs typeface="+mn-cs"/>
              </a:rPr>
              <a:t>gewesen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8999192A-6545-35CA-FF03-4F342AC9DAB7}"/>
              </a:ext>
            </a:extLst>
          </p:cNvPr>
          <p:cNvSpPr txBox="1"/>
          <p:nvPr/>
        </p:nvSpPr>
        <p:spPr>
          <a:xfrm>
            <a:off x="1509632" y="3561053"/>
            <a:ext cx="5799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panose="020B0502020202020204" pitchFamily="34" charset="0"/>
                <a:ea typeface="+mn-ea"/>
                <a:cs typeface="+mn-cs"/>
              </a:rPr>
              <a:t>haben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Gespräch</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panose="020B0502020202020204" pitchFamily="34" charset="0"/>
                <a:ea typeface="+mn-ea"/>
                <a:cs typeface="+mn-cs"/>
              </a:rPr>
              <a:t>gehabt</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6B7A986-BEF4-F5E4-274D-7B74AE21EABF}"/>
              </a:ext>
            </a:extLst>
          </p:cNvPr>
          <p:cNvSpPr txBox="1"/>
          <p:nvPr/>
        </p:nvSpPr>
        <p:spPr>
          <a:xfrm>
            <a:off x="1509632" y="4905788"/>
            <a:ext cx="57994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panose="020B0502020202020204" pitchFamily="34" charset="0"/>
                <a:ea typeface="+mn-ea"/>
                <a:cs typeface="+mn-cs"/>
              </a:rPr>
              <a:t>Es hat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keinen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Unterschied</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AD1519"/>
                </a:solidFill>
                <a:effectLst/>
                <a:uLnTx/>
                <a:uFillTx/>
                <a:latin typeface="Century Gothic" panose="020B0502020202020204" pitchFamily="34" charset="0"/>
                <a:ea typeface="+mn-ea"/>
                <a:cs typeface="+mn-cs"/>
              </a:rPr>
              <a:t>gegeben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cxnSp>
        <p:nvCxnSpPr>
          <p:cNvPr id="40" name="Straight Arrow Connector 39">
            <a:extLst>
              <a:ext uri="{FF2B5EF4-FFF2-40B4-BE49-F238E27FC236}">
                <a16:creationId xmlns:a16="http://schemas.microsoft.com/office/drawing/2014/main" id="{457F0A5D-AA67-3423-2956-98A62B754DB1}"/>
              </a:ext>
            </a:extLst>
          </p:cNvPr>
          <p:cNvCxnSpPr/>
          <p:nvPr/>
        </p:nvCxnSpPr>
        <p:spPr>
          <a:xfrm>
            <a:off x="7003572" y="2593074"/>
            <a:ext cx="755175"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41" name="Straight Arrow Connector 40">
            <a:extLst>
              <a:ext uri="{FF2B5EF4-FFF2-40B4-BE49-F238E27FC236}">
                <a16:creationId xmlns:a16="http://schemas.microsoft.com/office/drawing/2014/main" id="{5666797F-AE27-6146-0B03-EDD04FEA5077}"/>
              </a:ext>
            </a:extLst>
          </p:cNvPr>
          <p:cNvCxnSpPr/>
          <p:nvPr/>
        </p:nvCxnSpPr>
        <p:spPr>
          <a:xfrm>
            <a:off x="7003572" y="5161129"/>
            <a:ext cx="755175"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204CC354-709A-B890-8DC8-047F018824FC}"/>
              </a:ext>
            </a:extLst>
          </p:cNvPr>
          <p:cNvCxnSpPr/>
          <p:nvPr/>
        </p:nvCxnSpPr>
        <p:spPr>
          <a:xfrm>
            <a:off x="7003572" y="3825923"/>
            <a:ext cx="755175" cy="0"/>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43" name="Rectangle: Rounded Corners 42">
            <a:extLst>
              <a:ext uri="{FF2B5EF4-FFF2-40B4-BE49-F238E27FC236}">
                <a16:creationId xmlns:a16="http://schemas.microsoft.com/office/drawing/2014/main" id="{C33C92C1-B937-C56F-AA53-B2A4FB6CEE5F}"/>
              </a:ext>
            </a:extLst>
          </p:cNvPr>
          <p:cNvSpPr/>
          <p:nvPr/>
        </p:nvSpPr>
        <p:spPr>
          <a:xfrm>
            <a:off x="10454164" y="261905"/>
            <a:ext cx="1542197" cy="4306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5" name="TextBox 4">
            <a:extLst>
              <a:ext uri="{FF2B5EF4-FFF2-40B4-BE49-F238E27FC236}">
                <a16:creationId xmlns:a16="http://schemas.microsoft.com/office/drawing/2014/main" id="{7CC03358-DF8A-4950-909B-66A6F3E1F8D1}"/>
              </a:ext>
            </a:extLst>
          </p:cNvPr>
          <p:cNvSpPr txBox="1"/>
          <p:nvPr/>
        </p:nvSpPr>
        <p:spPr>
          <a:xfrm>
            <a:off x="7871063" y="2892093"/>
            <a:ext cx="3777522" cy="461665"/>
          </a:xfrm>
          <a:prstGeom prst="rect">
            <a:avLst/>
          </a:prstGeom>
          <a:noFill/>
        </p:spPr>
        <p:txBody>
          <a:bodyPr wrap="square" rtlCol="0">
            <a:spAutoFit/>
          </a:bodyPr>
          <a:lstStyle/>
          <a:p>
            <a:r>
              <a:rPr lang="en-GB" sz="2400" dirty="0"/>
              <a:t>He </a:t>
            </a:r>
            <a:r>
              <a:rPr lang="en-GB" sz="2400" b="1" dirty="0"/>
              <a:t>was</a:t>
            </a:r>
            <a:r>
              <a:rPr lang="en-GB" sz="2400" dirty="0"/>
              <a:t> chancellor.</a:t>
            </a:r>
          </a:p>
        </p:txBody>
      </p:sp>
      <p:sp>
        <p:nvSpPr>
          <p:cNvPr id="26" name="TextBox 25">
            <a:extLst>
              <a:ext uri="{FF2B5EF4-FFF2-40B4-BE49-F238E27FC236}">
                <a16:creationId xmlns:a16="http://schemas.microsoft.com/office/drawing/2014/main" id="{753C2D27-6886-4CC0-B9E2-887A843DAB92}"/>
              </a:ext>
            </a:extLst>
          </p:cNvPr>
          <p:cNvSpPr txBox="1"/>
          <p:nvPr/>
        </p:nvSpPr>
        <p:spPr>
          <a:xfrm>
            <a:off x="7871063" y="4130098"/>
            <a:ext cx="3777522" cy="461665"/>
          </a:xfrm>
          <a:prstGeom prst="rect">
            <a:avLst/>
          </a:prstGeom>
          <a:noFill/>
        </p:spPr>
        <p:txBody>
          <a:bodyPr wrap="square" rtlCol="0">
            <a:spAutoFit/>
          </a:bodyPr>
          <a:lstStyle/>
          <a:p>
            <a:r>
              <a:rPr lang="en-GB" sz="2400" dirty="0"/>
              <a:t>We </a:t>
            </a:r>
            <a:r>
              <a:rPr lang="en-GB" sz="2400" b="1" dirty="0"/>
              <a:t>had</a:t>
            </a:r>
            <a:r>
              <a:rPr lang="en-GB" sz="2400" dirty="0"/>
              <a:t> a conversation.</a:t>
            </a:r>
          </a:p>
        </p:txBody>
      </p:sp>
      <p:sp>
        <p:nvSpPr>
          <p:cNvPr id="27" name="TextBox 26">
            <a:extLst>
              <a:ext uri="{FF2B5EF4-FFF2-40B4-BE49-F238E27FC236}">
                <a16:creationId xmlns:a16="http://schemas.microsoft.com/office/drawing/2014/main" id="{69DB896F-7BA3-49D6-AA60-87F806779D14}"/>
              </a:ext>
            </a:extLst>
          </p:cNvPr>
          <p:cNvSpPr txBox="1"/>
          <p:nvPr/>
        </p:nvSpPr>
        <p:spPr>
          <a:xfrm>
            <a:off x="7871063" y="5463309"/>
            <a:ext cx="4125298" cy="461665"/>
          </a:xfrm>
          <a:prstGeom prst="rect">
            <a:avLst/>
          </a:prstGeom>
          <a:noFill/>
        </p:spPr>
        <p:txBody>
          <a:bodyPr wrap="square" rtlCol="0">
            <a:spAutoFit/>
          </a:bodyPr>
          <a:lstStyle/>
          <a:p>
            <a:r>
              <a:rPr lang="en-GB" sz="2400" b="1" dirty="0"/>
              <a:t>There</a:t>
            </a:r>
            <a:r>
              <a:rPr lang="en-GB" sz="2400" dirty="0"/>
              <a:t> </a:t>
            </a:r>
            <a:r>
              <a:rPr lang="en-GB" sz="2400" b="1" dirty="0"/>
              <a:t>was</a:t>
            </a:r>
            <a:r>
              <a:rPr lang="en-GB" sz="2400" dirty="0"/>
              <a:t> no difference.</a:t>
            </a:r>
          </a:p>
        </p:txBody>
      </p:sp>
    </p:spTree>
    <p:extLst>
      <p:ext uri="{BB962C8B-B14F-4D97-AF65-F5344CB8AC3E}">
        <p14:creationId xmlns:p14="http://schemas.microsoft.com/office/powerpoint/2010/main" val="162880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20" grpId="0"/>
      <p:bldP spid="21" grpId="0"/>
      <p:bldP spid="22" grpId="0"/>
      <p:bldP spid="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Book, Blank, Write, Writing, Pen, Blank Book, Paper">
            <a:extLst>
              <a:ext uri="{FF2B5EF4-FFF2-40B4-BE49-F238E27FC236}">
                <a16:creationId xmlns:a16="http://schemas.microsoft.com/office/drawing/2014/main" id="{FD2D1ADB-7BF2-F1A4-9C24-234A55C4119C}"/>
              </a:ext>
            </a:extLst>
          </p:cNvPr>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14527" t="12417" r="16069" b="16236"/>
          <a:stretch/>
        </p:blipFill>
        <p:spPr bwMode="auto">
          <a:xfrm>
            <a:off x="0" y="1508711"/>
            <a:ext cx="12012787" cy="48872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57B9322-D043-D74B-D987-61E14C43522A}"/>
              </a:ext>
            </a:extLst>
          </p:cNvPr>
          <p:cNvSpPr>
            <a:spLocks noGrp="1"/>
          </p:cNvSpPr>
          <p:nvPr>
            <p:ph type="title"/>
          </p:nvPr>
        </p:nvSpPr>
        <p:spPr>
          <a:xfrm>
            <a:off x="0" y="213557"/>
            <a:ext cx="5219700" cy="647577"/>
          </a:xfrm>
        </p:spPr>
        <p:txBody>
          <a:bodyPr/>
          <a:lstStyle/>
          <a:p>
            <a:r>
              <a:rPr lang="en-GB" dirty="0"/>
              <a:t>Ich </a:t>
            </a:r>
            <a:r>
              <a:rPr lang="en-GB" dirty="0" err="1"/>
              <a:t>heiße</a:t>
            </a:r>
            <a:r>
              <a:rPr lang="en-GB" dirty="0"/>
              <a:t> </a:t>
            </a:r>
            <a:r>
              <a:rPr lang="en-GB" dirty="0" err="1"/>
              <a:t>jetzt</a:t>
            </a:r>
            <a:r>
              <a:rPr lang="en-GB" dirty="0"/>
              <a:t> Martin</a:t>
            </a:r>
          </a:p>
        </p:txBody>
      </p:sp>
      <p:sp>
        <p:nvSpPr>
          <p:cNvPr id="4" name="Text Placeholder 2">
            <a:extLst>
              <a:ext uri="{FF2B5EF4-FFF2-40B4-BE49-F238E27FC236}">
                <a16:creationId xmlns:a16="http://schemas.microsoft.com/office/drawing/2014/main" id="{9CDA1EF9-537F-84C7-5DAB-8201FF3DC131}"/>
              </a:ext>
            </a:extLst>
          </p:cNvPr>
          <p:cNvSpPr txBox="1">
            <a:spLocks/>
          </p:cNvSpPr>
          <p:nvPr/>
        </p:nvSpPr>
        <p:spPr>
          <a:xfrm>
            <a:off x="15254" y="802189"/>
            <a:ext cx="11514137" cy="755631"/>
          </a:xfrm>
          <a:prstGeom prst="rect">
            <a:avLst/>
          </a:prstGeom>
          <a:no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3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Martin is describing their experience of transitioning. </a:t>
            </a:r>
            <a:br>
              <a:rPr kumimoji="0" lang="en-GB" sz="23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br>
            <a:r>
              <a:rPr kumimoji="0" lang="en-GB" sz="23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Have they used the perfect tense or </a:t>
            </a:r>
            <a:r>
              <a:rPr kumimoji="0" lang="en-GB" sz="23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hatte</a:t>
            </a:r>
            <a:r>
              <a:rPr kumimoji="0" lang="en-GB" sz="23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war/ gab?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3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82ADD38F-2389-BB88-BC67-06B62DD6D39A}"/>
              </a:ext>
            </a:extLst>
          </p:cNvPr>
          <p:cNvSpPr/>
          <p:nvPr/>
        </p:nvSpPr>
        <p:spPr>
          <a:xfrm>
            <a:off x="11078817" y="213557"/>
            <a:ext cx="901148" cy="36953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8D19A8DE-4396-A195-EF8B-7597A4DE191F}"/>
              </a:ext>
            </a:extLst>
          </p:cNvPr>
          <p:cNvSpPr txBox="1"/>
          <p:nvPr/>
        </p:nvSpPr>
        <p:spPr>
          <a:xfrm>
            <a:off x="338933" y="1684066"/>
            <a:ext cx="563780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Letztes</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Jahr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gab     </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es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Probleme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 der Schule.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besten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Freunde</a:t>
            </a:r>
            <a:br>
              <a:rPr kumimoji="0" lang="en-GB" sz="2000" b="0" i="0" u="none" strike="noStrike" kern="1200" cap="none" spc="0" normalizeH="0" baseline="0" noProof="0" dirty="0">
                <a:ln>
                  <a:noFill/>
                </a:ln>
                <a:solidFill>
                  <a:srgbClr val="525050"/>
                </a:solidFill>
                <a:effectLst/>
                <a:uLnTx/>
                <a:uFillTx/>
                <a:latin typeface="Century Gothic"/>
                <a:ea typeface="+mn-ea"/>
                <a:cs typeface="+mn-cs"/>
              </a:rPr>
            </a:b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mich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schnell Martin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genannt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Sie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gedacht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ich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sollte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mit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Eltern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sprechen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ich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gemacht</a:t>
            </a:r>
            <a:r>
              <a:rPr lang="en-GB" sz="2000" dirty="0">
                <a:solidFill>
                  <a:srgbClr val="525050"/>
                </a:solidFill>
                <a:latin typeface="Century Gothic"/>
              </a:rPr>
              <a:t> u</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es     </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war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so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schön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denn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ich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viel</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Unterstützung</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bekommen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auch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Hause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FEF964F7-E8A0-B421-2CF1-A68BDD984A8A}"/>
              </a:ext>
            </a:extLst>
          </p:cNvPr>
          <p:cNvSpPr txBox="1"/>
          <p:nvPr/>
        </p:nvSpPr>
        <p:spPr>
          <a:xfrm>
            <a:off x="313530" y="4122143"/>
            <a:ext cx="550527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Mein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Vater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und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Mutter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gewusst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wie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wichtig</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es für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mich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war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ihre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Fragen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gern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beantwortet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und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br>
              <a:rPr kumimoji="0" lang="en-GB" sz="2000" b="0" i="0" u="none" strike="noStrike" kern="1200" cap="none" spc="0" normalizeH="0" baseline="0" noProof="0" dirty="0">
                <a:ln>
                  <a:noFill/>
                </a:ln>
                <a:solidFill>
                  <a:srgbClr val="525050"/>
                </a:solidFill>
                <a:effectLst/>
                <a:uLnTx/>
                <a:uFillTx/>
                <a:latin typeface="Century Gothic"/>
                <a:ea typeface="+mn-ea"/>
                <a:cs typeface="+mn-cs"/>
              </a:rPr>
            </a:b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viel</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mich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Martin,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gelernt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11" name="Rectangle: Rounded Corners 10">
            <a:extLst>
              <a:ext uri="{FF2B5EF4-FFF2-40B4-BE49-F238E27FC236}">
                <a16:creationId xmlns:a16="http://schemas.microsoft.com/office/drawing/2014/main" id="{E9D13A2F-125E-867F-4DF7-42A62D8087A4}"/>
              </a:ext>
            </a:extLst>
          </p:cNvPr>
          <p:cNvSpPr/>
          <p:nvPr/>
        </p:nvSpPr>
        <p:spPr>
          <a:xfrm>
            <a:off x="1885622" y="1761189"/>
            <a:ext cx="1245704" cy="3658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ist|gab</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407C1B28-BBF7-0365-5A25-D9DF7BD8B42B}"/>
              </a:ext>
            </a:extLst>
          </p:cNvPr>
          <p:cNvSpPr/>
          <p:nvPr/>
        </p:nvSpPr>
        <p:spPr>
          <a:xfrm>
            <a:off x="92629" y="2347845"/>
            <a:ext cx="2043300" cy="3658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haben|hatten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376FF892-0AF4-6FF4-969E-FF4185054116}"/>
              </a:ext>
            </a:extLst>
          </p:cNvPr>
          <p:cNvSpPr/>
          <p:nvPr/>
        </p:nvSpPr>
        <p:spPr>
          <a:xfrm>
            <a:off x="775072" y="2693920"/>
            <a:ext cx="2043300" cy="3658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haben|hatten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CA9D5F91-F791-FFEA-F230-71F3BF86777D}"/>
              </a:ext>
            </a:extLst>
          </p:cNvPr>
          <p:cNvSpPr/>
          <p:nvPr/>
        </p:nvSpPr>
        <p:spPr>
          <a:xfrm>
            <a:off x="3933430" y="2983598"/>
            <a:ext cx="1910779" cy="3658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habe|hatte</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5A8E90BB-32D5-1BC0-ED2A-206CE509541D}"/>
              </a:ext>
            </a:extLst>
          </p:cNvPr>
          <p:cNvSpPr/>
          <p:nvPr/>
        </p:nvSpPr>
        <p:spPr>
          <a:xfrm>
            <a:off x="2924362" y="3219392"/>
            <a:ext cx="1136079" cy="3677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ist|war</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8A1EC88C-86F9-8B30-D852-CAD6BE72A508}"/>
              </a:ext>
            </a:extLst>
          </p:cNvPr>
          <p:cNvSpPr/>
          <p:nvPr/>
        </p:nvSpPr>
        <p:spPr>
          <a:xfrm>
            <a:off x="1553085" y="3563941"/>
            <a:ext cx="1774732" cy="36587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habe|hatte</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9" name="Rectangle: Rounded Corners 18">
            <a:extLst>
              <a:ext uri="{FF2B5EF4-FFF2-40B4-BE49-F238E27FC236}">
                <a16:creationId xmlns:a16="http://schemas.microsoft.com/office/drawing/2014/main" id="{CEC8B14E-9602-629F-07F7-318777892D2B}"/>
              </a:ext>
            </a:extLst>
          </p:cNvPr>
          <p:cNvSpPr/>
          <p:nvPr/>
        </p:nvSpPr>
        <p:spPr>
          <a:xfrm>
            <a:off x="4001898" y="4449505"/>
            <a:ext cx="2043302" cy="3210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haben|hatten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0" name="Rectangle: Rounded Corners 19">
            <a:extLst>
              <a:ext uri="{FF2B5EF4-FFF2-40B4-BE49-F238E27FC236}">
                <a16:creationId xmlns:a16="http://schemas.microsoft.com/office/drawing/2014/main" id="{44DC3D96-27D4-5DB9-815D-C724F2020B4D}"/>
              </a:ext>
            </a:extLst>
          </p:cNvPr>
          <p:cNvSpPr/>
          <p:nvPr/>
        </p:nvSpPr>
        <p:spPr>
          <a:xfrm>
            <a:off x="4320779" y="4734282"/>
            <a:ext cx="1136079" cy="3911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ist|war</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9D7DC20B-2906-A973-4453-04AABCC7D85D}"/>
              </a:ext>
            </a:extLst>
          </p:cNvPr>
          <p:cNvSpPr/>
          <p:nvPr/>
        </p:nvSpPr>
        <p:spPr>
          <a:xfrm>
            <a:off x="774751" y="5108632"/>
            <a:ext cx="1764385" cy="2912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habe|hatte</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0DDEF151-372B-DDE7-59FD-0522F5E33EFB}"/>
              </a:ext>
            </a:extLst>
          </p:cNvPr>
          <p:cNvSpPr/>
          <p:nvPr/>
        </p:nvSpPr>
        <p:spPr>
          <a:xfrm>
            <a:off x="2924362" y="5377597"/>
            <a:ext cx="2043302" cy="3210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haben|hatten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2657911E-83D1-8AF2-5A06-FF66CBD27309}"/>
              </a:ext>
            </a:extLst>
          </p:cNvPr>
          <p:cNvSpPr txBox="1"/>
          <p:nvPr/>
        </p:nvSpPr>
        <p:spPr>
          <a:xfrm>
            <a:off x="6086888" y="1715176"/>
            <a:ext cx="5766179" cy="1938992"/>
          </a:xfrm>
          <a:prstGeom prst="rect">
            <a:avLst/>
          </a:prstGeom>
          <a:noFill/>
        </p:spPr>
        <p:txBody>
          <a:bodyPr wrap="square">
            <a:spAutoFit/>
          </a:bodyPr>
          <a:lstStyle/>
          <a:p>
            <a:pPr lvl="0">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Dann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Eltern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Schule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gegangen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Hier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br>
              <a:rPr kumimoji="0" lang="en-GB" sz="2000" b="0" i="0" u="none" strike="noStrike" kern="1200" cap="none" spc="0" normalizeH="0" baseline="0" noProof="0" dirty="0">
                <a:ln>
                  <a:noFill/>
                </a:ln>
                <a:solidFill>
                  <a:srgbClr val="525050"/>
                </a:solidFill>
                <a:effectLst/>
                <a:uLnTx/>
                <a:uFillTx/>
                <a:latin typeface="Century Gothic"/>
                <a:ea typeface="+mn-ea"/>
                <a:cs typeface="+mn-cs"/>
              </a:rPr>
            </a:b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mit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Lehrer </a:t>
            </a:r>
            <a:r>
              <a:rPr lang="en-GB" sz="2000" dirty="0" err="1">
                <a:solidFill>
                  <a:srgbClr val="525050"/>
                </a:solidFill>
              </a:rPr>
              <a:t>über</a:t>
            </a:r>
            <a:r>
              <a:rPr lang="en-GB" sz="2000" dirty="0">
                <a:solidFill>
                  <a:srgbClr val="525050"/>
                </a:solidFill>
              </a:rPr>
              <a:t> die Situation </a:t>
            </a:r>
            <a:r>
              <a:rPr lang="en-GB" sz="2000" dirty="0" err="1">
                <a:solidFill>
                  <a:srgbClr val="525050"/>
                </a:solidFill>
              </a:rPr>
              <a:t>gesprochen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Es     </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gab</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positive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Gespräche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Ihre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Worte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haben</a:t>
            </a:r>
            <a:br>
              <a:rPr kumimoji="0" lang="en-GB" sz="2000" b="0" i="0" u="none" strike="noStrike" kern="1200" cap="none" spc="0" normalizeH="0" baseline="0" noProof="0" dirty="0">
                <a:ln>
                  <a:noFill/>
                </a:ln>
                <a:solidFill>
                  <a:srgbClr val="525050"/>
                </a:solidFill>
                <a:effectLst/>
                <a:uLnTx/>
                <a:uFillTx/>
                <a:latin typeface="Century Gothic"/>
                <a:ea typeface="+mn-ea"/>
                <a:cs typeface="+mn-cs"/>
              </a:rPr>
            </a:b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viel</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Sinn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gemacht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26" name="Rectangle: Rounded Corners 25">
            <a:extLst>
              <a:ext uri="{FF2B5EF4-FFF2-40B4-BE49-F238E27FC236}">
                <a16:creationId xmlns:a16="http://schemas.microsoft.com/office/drawing/2014/main" id="{F61A1D3C-7F63-27A3-0AA8-59ADF74EB33F}"/>
              </a:ext>
            </a:extLst>
          </p:cNvPr>
          <p:cNvSpPr/>
          <p:nvPr/>
        </p:nvSpPr>
        <p:spPr>
          <a:xfrm>
            <a:off x="6842003" y="1768967"/>
            <a:ext cx="1681291" cy="3503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sind|waren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7" name="Rectangle: Rounded Corners 26">
            <a:extLst>
              <a:ext uri="{FF2B5EF4-FFF2-40B4-BE49-F238E27FC236}">
                <a16:creationId xmlns:a16="http://schemas.microsoft.com/office/drawing/2014/main" id="{78373022-5EB9-E314-841B-FF63D962EE47}"/>
              </a:ext>
            </a:extLst>
          </p:cNvPr>
          <p:cNvSpPr/>
          <p:nvPr/>
        </p:nvSpPr>
        <p:spPr>
          <a:xfrm>
            <a:off x="9035515" y="2092501"/>
            <a:ext cx="2043302" cy="3210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haben|hatten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8" name="Rectangle: Rounded Corners 27">
            <a:extLst>
              <a:ext uri="{FF2B5EF4-FFF2-40B4-BE49-F238E27FC236}">
                <a16:creationId xmlns:a16="http://schemas.microsoft.com/office/drawing/2014/main" id="{0ED40787-724F-C7B9-5CF6-7DF9C210C331}"/>
              </a:ext>
            </a:extLst>
          </p:cNvPr>
          <p:cNvSpPr/>
          <p:nvPr/>
        </p:nvSpPr>
        <p:spPr>
          <a:xfrm>
            <a:off x="8102448" y="2672023"/>
            <a:ext cx="1166895" cy="31157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ist|gab</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9" name="Rectangle: Rounded Corners 28">
            <a:extLst>
              <a:ext uri="{FF2B5EF4-FFF2-40B4-BE49-F238E27FC236}">
                <a16:creationId xmlns:a16="http://schemas.microsoft.com/office/drawing/2014/main" id="{990E77A1-9C2B-B90E-A5B1-9A91F1A03E04}"/>
              </a:ext>
            </a:extLst>
          </p:cNvPr>
          <p:cNvSpPr/>
          <p:nvPr/>
        </p:nvSpPr>
        <p:spPr>
          <a:xfrm>
            <a:off x="9081571" y="2997791"/>
            <a:ext cx="2043302" cy="32109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haben|hatten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E0254CEF-2FD0-A193-2398-F1D16C0E57F9}"/>
              </a:ext>
            </a:extLst>
          </p:cNvPr>
          <p:cNvSpPr txBox="1"/>
          <p:nvPr/>
        </p:nvSpPr>
        <p:spPr>
          <a:xfrm>
            <a:off x="6141623" y="3991416"/>
            <a:ext cx="56378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Letzten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Monat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Eltern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nach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Berlin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gezogen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Ich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wohne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jetzt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 der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Nähe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von Lukas. </a:t>
            </a:r>
          </a:p>
        </p:txBody>
      </p:sp>
      <p:sp>
        <p:nvSpPr>
          <p:cNvPr id="32" name="Rectangle: Rounded Corners 31">
            <a:extLst>
              <a:ext uri="{FF2B5EF4-FFF2-40B4-BE49-F238E27FC236}">
                <a16:creationId xmlns:a16="http://schemas.microsoft.com/office/drawing/2014/main" id="{5BC0180F-6D76-4D45-B2C6-A5970FC08293}"/>
              </a:ext>
            </a:extLst>
          </p:cNvPr>
          <p:cNvSpPr/>
          <p:nvPr/>
        </p:nvSpPr>
        <p:spPr>
          <a:xfrm>
            <a:off x="7996192" y="4028442"/>
            <a:ext cx="1681291" cy="35032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sind|waren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33" name="Picture 32">
            <a:extLst>
              <a:ext uri="{FF2B5EF4-FFF2-40B4-BE49-F238E27FC236}">
                <a16:creationId xmlns:a16="http://schemas.microsoft.com/office/drawing/2014/main" id="{A9D99A9D-2064-86EB-7D9F-316CA6A8CC9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475" b="72045"/>
          <a:stretch/>
        </p:blipFill>
        <p:spPr>
          <a:xfrm>
            <a:off x="9654004" y="101893"/>
            <a:ext cx="1424813" cy="1444659"/>
          </a:xfrm>
          <a:prstGeom prst="rect">
            <a:avLst/>
          </a:prstGeom>
        </p:spPr>
      </p:pic>
      <p:sp>
        <p:nvSpPr>
          <p:cNvPr id="34" name="Speech Bubble: Rectangle with Corners Rounded 33">
            <a:extLst>
              <a:ext uri="{FF2B5EF4-FFF2-40B4-BE49-F238E27FC236}">
                <a16:creationId xmlns:a16="http://schemas.microsoft.com/office/drawing/2014/main" id="{C3FA8AB9-67A9-4D10-818E-312832C4A506}"/>
              </a:ext>
            </a:extLst>
          </p:cNvPr>
          <p:cNvSpPr/>
          <p:nvPr/>
        </p:nvSpPr>
        <p:spPr>
          <a:xfrm>
            <a:off x="6357532" y="5044104"/>
            <a:ext cx="5505279" cy="1219655"/>
          </a:xfrm>
          <a:prstGeom prst="wedgeRoundRectCallout">
            <a:avLst>
              <a:gd name="adj1" fmla="val 49061"/>
              <a:gd name="adj2" fmla="val -1753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*There are two plurals for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das Wort</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1" i="0" u="none" strike="noStrike" kern="1200" cap="none" spc="0" normalizeH="0" baseline="0" noProof="0" dirty="0">
                <a:ln>
                  <a:noFill/>
                </a:ln>
                <a:solidFill>
                  <a:srgbClr val="3D3C3C"/>
                </a:solidFill>
                <a:effectLst/>
                <a:uLnTx/>
                <a:uFillTx/>
                <a:latin typeface="Century Gothic"/>
                <a:ea typeface="+mn-ea"/>
                <a:cs typeface="+mn-cs"/>
              </a:rPr>
              <a:t>die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Wörter</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individual words (e.g., in a list)</a:t>
            </a:r>
            <a:br>
              <a:rPr kumimoji="0" lang="en-GB" sz="2000" b="0" i="0" u="none" strike="noStrike" kern="1200" cap="none" spc="0" normalizeH="0" baseline="0" noProof="0" dirty="0">
                <a:ln>
                  <a:noFill/>
                </a:ln>
                <a:solidFill>
                  <a:srgbClr val="3D3C3C"/>
                </a:solidFill>
                <a:effectLst/>
                <a:uLnTx/>
                <a:uFillTx/>
                <a:latin typeface="Century Gothic"/>
                <a:ea typeface="+mn-ea"/>
                <a:cs typeface="+mn-cs"/>
              </a:rPr>
            </a:br>
            <a:r>
              <a:rPr kumimoji="0" lang="en-GB" sz="2000" b="1" i="0" u="none" strike="noStrike" kern="1200" cap="none" spc="0" normalizeH="0" baseline="0" noProof="0" dirty="0">
                <a:ln>
                  <a:noFill/>
                </a:ln>
                <a:solidFill>
                  <a:srgbClr val="3D3C3C"/>
                </a:solidFill>
                <a:effectLst/>
                <a:uLnTx/>
                <a:uFillTx/>
                <a:latin typeface="Century Gothic"/>
                <a:ea typeface="+mn-ea"/>
                <a:cs typeface="+mn-cs"/>
              </a:rPr>
              <a:t>die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Worte</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what someone says or writes (e.g., a saying or speech)</a:t>
            </a:r>
          </a:p>
        </p:txBody>
      </p:sp>
    </p:spTree>
    <p:extLst>
      <p:ext uri="{BB962C8B-B14F-4D97-AF65-F5344CB8AC3E}">
        <p14:creationId xmlns:p14="http://schemas.microsoft.com/office/powerpoint/2010/main" val="401856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6" grpId="0" animBg="1"/>
      <p:bldP spid="17" grpId="0" animBg="1"/>
      <p:bldP spid="18" grpId="0" animBg="1"/>
      <p:bldP spid="19" grpId="0" animBg="1"/>
      <p:bldP spid="20" grpId="0" animBg="1"/>
      <p:bldP spid="21" grpId="0" animBg="1"/>
      <p:bldP spid="23" grpId="0" animBg="1"/>
      <p:bldP spid="26" grpId="0" animBg="1"/>
      <p:bldP spid="27" grpId="0" animBg="1"/>
      <p:bldP spid="28" grpId="0" animBg="1"/>
      <p:bldP spid="29"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58F42-A249-7D27-ACC6-7846BC6F1B21}"/>
              </a:ext>
            </a:extLst>
          </p:cNvPr>
          <p:cNvSpPr>
            <a:spLocks noGrp="1"/>
          </p:cNvSpPr>
          <p:nvPr>
            <p:ph type="title"/>
          </p:nvPr>
        </p:nvSpPr>
        <p:spPr>
          <a:xfrm>
            <a:off x="-1" y="213557"/>
            <a:ext cx="5148197" cy="647577"/>
          </a:xfrm>
        </p:spPr>
        <p:txBody>
          <a:bodyPr/>
          <a:lstStyle/>
          <a:p>
            <a:r>
              <a:rPr lang="en-GB" dirty="0"/>
              <a:t>Ich </a:t>
            </a:r>
            <a:r>
              <a:rPr lang="en-GB" dirty="0" err="1"/>
              <a:t>heiße</a:t>
            </a:r>
            <a:r>
              <a:rPr lang="en-GB" dirty="0"/>
              <a:t> </a:t>
            </a:r>
            <a:r>
              <a:rPr lang="en-GB" dirty="0" err="1"/>
              <a:t>jetzt</a:t>
            </a:r>
            <a:r>
              <a:rPr lang="en-GB" dirty="0"/>
              <a:t> Martin</a:t>
            </a:r>
          </a:p>
        </p:txBody>
      </p:sp>
      <p:pic>
        <p:nvPicPr>
          <p:cNvPr id="7" name="Picture 4" descr="Book, Blank, Write, Writing, Pen, Blank Book, Paper">
            <a:extLst>
              <a:ext uri="{FF2B5EF4-FFF2-40B4-BE49-F238E27FC236}">
                <a16:creationId xmlns:a16="http://schemas.microsoft.com/office/drawing/2014/main" id="{260E6CBF-F5A1-F388-2D25-899791219248}"/>
              </a:ext>
            </a:extLst>
          </p:cNvPr>
          <p:cNvPicPr>
            <a:picLocks noChangeAspect="1" noChangeArrowheads="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14527" t="12417" r="16069" b="16236"/>
          <a:stretch/>
        </p:blipFill>
        <p:spPr bwMode="auto">
          <a:xfrm>
            <a:off x="76906" y="1512887"/>
            <a:ext cx="12012787" cy="48872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9F7B7FA-38A6-36A9-F038-2E53818A8B36}"/>
              </a:ext>
            </a:extLst>
          </p:cNvPr>
          <p:cNvSpPr txBox="1"/>
          <p:nvPr/>
        </p:nvSpPr>
        <p:spPr>
          <a:xfrm>
            <a:off x="676394" y="1956203"/>
            <a:ext cx="5406905" cy="204280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Last year there were no problems at school. My best friends quickly called me Martin. They thought I should speak with my parents about it. I did that</a:t>
            </a:r>
            <a:r>
              <a:rPr lang="en-GB" sz="2000" dirty="0">
                <a:solidFill>
                  <a:srgbClr val="525050"/>
                </a:solidFill>
                <a:latin typeface="Century Gothic"/>
                <a:ea typeface="Calibri" panose="020F0502020204030204" pitchFamily="34" charset="0"/>
                <a:cs typeface="Times New Roman" panose="02020603050405020304" pitchFamily="18" charset="0"/>
              </a:rPr>
              <a:t> and </a:t>
            </a:r>
            <a:r>
              <a:rPr lang="en-GB" sz="2000" dirty="0" err="1">
                <a:solidFill>
                  <a:srgbClr val="525050"/>
                </a:solidFill>
                <a:latin typeface="Century Gothic"/>
                <a:ea typeface="Calibri" panose="020F0502020204030204" pitchFamily="34" charset="0"/>
                <a:cs typeface="Times New Roman" panose="02020603050405020304" pitchFamily="18" charset="0"/>
              </a:rPr>
              <a:t>i</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t was so nice because I got lots of support at home.</a:t>
            </a:r>
          </a:p>
        </p:txBody>
      </p:sp>
      <p:sp>
        <p:nvSpPr>
          <p:cNvPr id="11" name="TextBox 10">
            <a:extLst>
              <a:ext uri="{FF2B5EF4-FFF2-40B4-BE49-F238E27FC236}">
                <a16:creationId xmlns:a16="http://schemas.microsoft.com/office/drawing/2014/main" id="{A5946A43-C97A-0F89-AC44-72BD8548600A}"/>
              </a:ext>
            </a:extLst>
          </p:cNvPr>
          <p:cNvSpPr txBox="1"/>
          <p:nvPr/>
        </p:nvSpPr>
        <p:spPr>
          <a:xfrm>
            <a:off x="694497" y="4442321"/>
            <a:ext cx="5211003" cy="138416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My father and my mother knew how important it was. I answered their questions willingly and they learned a lot about me, Martin.</a:t>
            </a:r>
          </a:p>
        </p:txBody>
      </p:sp>
      <p:sp>
        <p:nvSpPr>
          <p:cNvPr id="13" name="TextBox 12">
            <a:extLst>
              <a:ext uri="{FF2B5EF4-FFF2-40B4-BE49-F238E27FC236}">
                <a16:creationId xmlns:a16="http://schemas.microsoft.com/office/drawing/2014/main" id="{69C7FDB2-1D9F-9854-0571-15DA615B3876}"/>
              </a:ext>
            </a:extLst>
          </p:cNvPr>
          <p:cNvSpPr txBox="1"/>
          <p:nvPr/>
        </p:nvSpPr>
        <p:spPr>
          <a:xfrm>
            <a:off x="6277096" y="2082401"/>
            <a:ext cx="5213110" cy="171348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Then my parents went into school. Here they spoke about the situation with my teacher. There were positive conversations. Their words made good sense.</a:t>
            </a:r>
          </a:p>
        </p:txBody>
      </p:sp>
      <p:sp>
        <p:nvSpPr>
          <p:cNvPr id="15" name="TextBox 14">
            <a:extLst>
              <a:ext uri="{FF2B5EF4-FFF2-40B4-BE49-F238E27FC236}">
                <a16:creationId xmlns:a16="http://schemas.microsoft.com/office/drawing/2014/main" id="{B9649A78-31A6-673C-6F50-E029CF0FCBB8}"/>
              </a:ext>
            </a:extLst>
          </p:cNvPr>
          <p:cNvSpPr txBox="1"/>
          <p:nvPr/>
        </p:nvSpPr>
        <p:spPr>
          <a:xfrm>
            <a:off x="6261102" y="4442321"/>
            <a:ext cx="5676901" cy="72552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Last month my parents moved to Berlin. I now live near Lukas.</a:t>
            </a:r>
          </a:p>
        </p:txBody>
      </p:sp>
      <p:sp>
        <p:nvSpPr>
          <p:cNvPr id="16" name="Rectangle: Rounded Corners 15">
            <a:extLst>
              <a:ext uri="{FF2B5EF4-FFF2-40B4-BE49-F238E27FC236}">
                <a16:creationId xmlns:a16="http://schemas.microsoft.com/office/drawing/2014/main" id="{0A1D9EAA-F15E-BA06-17FC-3A9928D45C18}"/>
              </a:ext>
            </a:extLst>
          </p:cNvPr>
          <p:cNvSpPr/>
          <p:nvPr/>
        </p:nvSpPr>
        <p:spPr>
          <a:xfrm>
            <a:off x="10456162" y="141653"/>
            <a:ext cx="1570386" cy="3456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übersetzen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7" name="Picture 16">
            <a:extLst>
              <a:ext uri="{FF2B5EF4-FFF2-40B4-BE49-F238E27FC236}">
                <a16:creationId xmlns:a16="http://schemas.microsoft.com/office/drawing/2014/main" id="{616E537A-78BE-B433-FA63-46B6C269BA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1475" b="72045"/>
          <a:stretch/>
        </p:blipFill>
        <p:spPr>
          <a:xfrm>
            <a:off x="9176823" y="137801"/>
            <a:ext cx="1279339" cy="1297159"/>
          </a:xfrm>
          <a:prstGeom prst="rect">
            <a:avLst/>
          </a:prstGeom>
        </p:spPr>
      </p:pic>
    </p:spTree>
    <p:extLst>
      <p:ext uri="{BB962C8B-B14F-4D97-AF65-F5344CB8AC3E}">
        <p14:creationId xmlns:p14="http://schemas.microsoft.com/office/powerpoint/2010/main" val="10733010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B9322-D043-D74B-D987-61E14C43522A}"/>
              </a:ext>
            </a:extLst>
          </p:cNvPr>
          <p:cNvSpPr>
            <a:spLocks noGrp="1"/>
          </p:cNvSpPr>
          <p:nvPr>
            <p:ph type="title"/>
          </p:nvPr>
        </p:nvSpPr>
        <p:spPr>
          <a:xfrm>
            <a:off x="0" y="213557"/>
            <a:ext cx="2505413" cy="647577"/>
          </a:xfrm>
        </p:spPr>
        <p:txBody>
          <a:bodyPr/>
          <a:lstStyle/>
          <a:p>
            <a:r>
              <a:rPr lang="en-GB" dirty="0"/>
              <a:t>Kim </a:t>
            </a:r>
            <a:r>
              <a:rPr lang="en-GB" dirty="0" err="1"/>
              <a:t>Petras</a:t>
            </a:r>
            <a:endParaRPr lang="en-GB" dirty="0"/>
          </a:p>
        </p:txBody>
      </p:sp>
      <p:sp>
        <p:nvSpPr>
          <p:cNvPr id="3" name="Text Placeholder 2">
            <a:extLst>
              <a:ext uri="{FF2B5EF4-FFF2-40B4-BE49-F238E27FC236}">
                <a16:creationId xmlns:a16="http://schemas.microsoft.com/office/drawing/2014/main" id="{9DA388B4-9E3C-A316-01AD-FB0A8409F156}"/>
              </a:ext>
            </a:extLst>
          </p:cNvPr>
          <p:cNvSpPr>
            <a:spLocks noGrp="1"/>
          </p:cNvSpPr>
          <p:nvPr>
            <p:ph type="body" sz="quarter" idx="10"/>
          </p:nvPr>
        </p:nvSpPr>
        <p:spPr>
          <a:xfrm>
            <a:off x="2608191" y="113433"/>
            <a:ext cx="7805809" cy="787026"/>
          </a:xfrm>
        </p:spPr>
        <p:txBody>
          <a:bodyPr>
            <a:normAutofit/>
          </a:bodyPr>
          <a:lstStyle/>
          <a:p>
            <a:r>
              <a:rPr lang="en-GB" dirty="0"/>
              <a:t>Read the texts and write them in the perfect tense, changing the words in bold.</a:t>
            </a:r>
          </a:p>
          <a:p>
            <a:endParaRPr lang="en-GB" dirty="0"/>
          </a:p>
        </p:txBody>
      </p:sp>
      <p:sp>
        <p:nvSpPr>
          <p:cNvPr id="18" name="Rectangle: Rounded Corners 59">
            <a:extLst>
              <a:ext uri="{FF2B5EF4-FFF2-40B4-BE49-F238E27FC236}">
                <a16:creationId xmlns:a16="http://schemas.microsoft.com/office/drawing/2014/main" id="{BC6220AE-0ACE-B224-D6C2-77B25A85C1D7}"/>
              </a:ext>
            </a:extLst>
          </p:cNvPr>
          <p:cNvSpPr/>
          <p:nvPr/>
        </p:nvSpPr>
        <p:spPr>
          <a:xfrm>
            <a:off x="412670" y="978346"/>
            <a:ext cx="5563891" cy="5293755"/>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115781A-C53A-1962-A6D4-F53A94394AA0}"/>
              </a:ext>
            </a:extLst>
          </p:cNvPr>
          <p:cNvSpPr txBox="1"/>
          <p:nvPr/>
        </p:nvSpPr>
        <p:spPr>
          <a:xfrm>
            <a:off x="987432" y="1294301"/>
            <a:ext cx="4617953"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Kennt</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ihr</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das Lied „I don’t want it at all”? Es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von Kim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Petras</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Kim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eine deutsche </a:t>
            </a:r>
            <a:r>
              <a:rPr lang="en-GB" sz="2000" kern="0" dirty="0">
                <a:solidFill>
                  <a:srgbClr val="525050"/>
                </a:solidFill>
                <a:latin typeface="Century Gothic"/>
              </a:rPr>
              <a:t>trans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Sängerin</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die in Los Angeles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lebt</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Was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wissen</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wir</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über</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diese</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trans Frau? </a:t>
            </a:r>
            <a:endParaRPr kumimoji="0" lang="de-DE" altLang="en-US"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9CAC37C8-E6AD-7507-B793-4520E58C7F79}"/>
              </a:ext>
            </a:extLst>
          </p:cNvPr>
          <p:cNvSpPr/>
          <p:nvPr/>
        </p:nvSpPr>
        <p:spPr>
          <a:xfrm>
            <a:off x="1786586" y="5862471"/>
            <a:ext cx="30196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525050"/>
                </a:solidFill>
                <a:effectLst/>
                <a:uLnTx/>
                <a:uFillTx/>
                <a:latin typeface="Century Gothic"/>
                <a:ea typeface="+mn-ea"/>
                <a:cs typeface="+mn-cs"/>
              </a:rPr>
              <a:t>Von Nokia621 - </a:t>
            </a:r>
            <a:r>
              <a:rPr kumimoji="0" lang="en-GB" sz="1000" b="0" i="0" u="none" strike="noStrike" kern="0" cap="none" spc="0" normalizeH="0" baseline="0" noProof="0" dirty="0" err="1">
                <a:ln>
                  <a:noFill/>
                </a:ln>
                <a:solidFill>
                  <a:srgbClr val="525050"/>
                </a:solidFill>
                <a:effectLst/>
                <a:uLnTx/>
                <a:uFillTx/>
                <a:latin typeface="Century Gothic"/>
                <a:ea typeface="+mn-ea"/>
                <a:cs typeface="+mn-cs"/>
              </a:rPr>
              <a:t>Eigenes</a:t>
            </a:r>
            <a:r>
              <a:rPr kumimoji="0" lang="en-GB" sz="1000" b="0" i="0" u="none" strike="noStrike" kern="0" cap="none" spc="0" normalizeH="0" baseline="0" noProof="0" dirty="0">
                <a:ln>
                  <a:noFill/>
                </a:ln>
                <a:solidFill>
                  <a:srgbClr val="525050"/>
                </a:solidFill>
                <a:effectLst/>
                <a:uLnTx/>
                <a:uFillTx/>
                <a:latin typeface="Century Gothic"/>
                <a:ea typeface="+mn-ea"/>
                <a:cs typeface="+mn-cs"/>
              </a:rPr>
              <a:t> </a:t>
            </a:r>
            <a:r>
              <a:rPr kumimoji="0" lang="en-GB" sz="1000" b="0" i="0" u="none" strike="noStrike" kern="0" cap="none" spc="0" normalizeH="0" baseline="0" noProof="0" dirty="0" err="1">
                <a:ln>
                  <a:noFill/>
                </a:ln>
                <a:solidFill>
                  <a:srgbClr val="525050"/>
                </a:solidFill>
                <a:effectLst/>
                <a:uLnTx/>
                <a:uFillTx/>
                <a:latin typeface="Century Gothic"/>
                <a:ea typeface="+mn-ea"/>
                <a:cs typeface="+mn-cs"/>
              </a:rPr>
              <a:t>Werk</a:t>
            </a:r>
            <a:r>
              <a:rPr kumimoji="0" lang="en-GB" sz="1000" b="0" i="0" u="none" strike="noStrike" kern="0" cap="none" spc="0" normalizeH="0" baseline="0" noProof="0" dirty="0">
                <a:ln>
                  <a:noFill/>
                </a:ln>
                <a:solidFill>
                  <a:srgbClr val="525050"/>
                </a:solidFill>
                <a:effectLst/>
                <a:uLnTx/>
                <a:uFillTx/>
                <a:latin typeface="Century Gothic"/>
                <a:ea typeface="+mn-ea"/>
                <a:cs typeface="+mn-cs"/>
              </a:rPr>
              <a:t>, CC BY-SA 4.0,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104F75"/>
              </a:solidFill>
              <a:effectLst/>
              <a:uLnTx/>
              <a:uFillTx/>
              <a:latin typeface="Century Gothic"/>
              <a:ea typeface="+mn-ea"/>
              <a:cs typeface="+mn-cs"/>
            </a:endParaRPr>
          </a:p>
        </p:txBody>
      </p:sp>
      <p:pic>
        <p:nvPicPr>
          <p:cNvPr id="28" name="Picture 27" descr="Kim Petras - Wikipedia">
            <a:extLst>
              <a:ext uri="{FF2B5EF4-FFF2-40B4-BE49-F238E27FC236}">
                <a16:creationId xmlns:a16="http://schemas.microsoft.com/office/drawing/2014/main" id="{1B0CFC2E-1EE1-3DF4-CB4A-BD5802DB38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076" y="3052093"/>
            <a:ext cx="1970824" cy="2606788"/>
          </a:xfrm>
          <a:prstGeom prst="rect">
            <a:avLst/>
          </a:prstGeom>
          <a:noFill/>
          <a:ln>
            <a:noFill/>
          </a:ln>
        </p:spPr>
      </p:pic>
      <p:sp>
        <p:nvSpPr>
          <p:cNvPr id="29" name="Rectangle: Rounded Corners 59">
            <a:extLst>
              <a:ext uri="{FF2B5EF4-FFF2-40B4-BE49-F238E27FC236}">
                <a16:creationId xmlns:a16="http://schemas.microsoft.com/office/drawing/2014/main" id="{DDC72E02-A177-9D6A-0DA3-8707D4BB49E6}"/>
              </a:ext>
            </a:extLst>
          </p:cNvPr>
          <p:cNvSpPr/>
          <p:nvPr/>
        </p:nvSpPr>
        <p:spPr>
          <a:xfrm>
            <a:off x="6218985" y="968826"/>
            <a:ext cx="5563891" cy="5293755"/>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00982A4-B6A4-4A1D-E18F-867E3D2E12BC}"/>
              </a:ext>
            </a:extLst>
          </p:cNvPr>
          <p:cNvSpPr txBox="1"/>
          <p:nvPr/>
        </p:nvSpPr>
        <p:spPr>
          <a:xfrm>
            <a:off x="6348995" y="1172414"/>
            <a:ext cx="5566398" cy="52937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Als junges Kind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weiß</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Kim schon, dass sie kein Junge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Kims Mutter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hilft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Kim, wenn Kim alt genug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Viele Ärzte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nennen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Kim und die Mutter verrückt*.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In der Schule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es nicht einfach für Kim.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Es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gibt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Jahre, die für Kim sogar sehr schlecht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sind</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Kim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zieht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sich in die Welt der Popmusik zurück.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2005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bringt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Stern-TV Kim in die Öffentlichkeit*.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Als trans Frau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macht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Kim Musik in Amerika, denn Deutschland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findet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ihre Musik ˵zu Pop”.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5E5DF915-5428-C969-7CE1-318DA1DE2C11}"/>
              </a:ext>
            </a:extLst>
          </p:cNvPr>
          <p:cNvSpPr/>
          <p:nvPr/>
        </p:nvSpPr>
        <p:spPr>
          <a:xfrm>
            <a:off x="10643191" y="154573"/>
            <a:ext cx="1352336" cy="339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59">
            <a:extLst>
              <a:ext uri="{FF2B5EF4-FFF2-40B4-BE49-F238E27FC236}">
                <a16:creationId xmlns:a16="http://schemas.microsoft.com/office/drawing/2014/main" id="{9A0435E4-8E6D-4142-A51C-9310D4E89AEC}"/>
              </a:ext>
            </a:extLst>
          </p:cNvPr>
          <p:cNvSpPr/>
          <p:nvPr/>
        </p:nvSpPr>
        <p:spPr>
          <a:xfrm>
            <a:off x="6170099" y="900459"/>
            <a:ext cx="5668416" cy="5420479"/>
          </a:xfrm>
          <a:prstGeom prst="roundRect">
            <a:avLst/>
          </a:prstGeom>
          <a:noFill/>
          <a:ln w="762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ectangle: Rounded Corners 59">
            <a:extLst>
              <a:ext uri="{FF2B5EF4-FFF2-40B4-BE49-F238E27FC236}">
                <a16:creationId xmlns:a16="http://schemas.microsoft.com/office/drawing/2014/main" id="{089EB028-A7E3-4442-B677-EE3379EFF453}"/>
              </a:ext>
            </a:extLst>
          </p:cNvPr>
          <p:cNvSpPr/>
          <p:nvPr/>
        </p:nvSpPr>
        <p:spPr>
          <a:xfrm>
            <a:off x="363549" y="909984"/>
            <a:ext cx="5668416" cy="5420479"/>
          </a:xfrm>
          <a:prstGeom prst="roundRect">
            <a:avLst/>
          </a:prstGeom>
          <a:noFill/>
          <a:ln w="76200" cap="flat" cmpd="sng" algn="ctr">
            <a:solidFill>
              <a:schemeClr val="accent4">
                <a:lumMod val="75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Rectangle: Rounded Corners 6">
            <a:extLst>
              <a:ext uri="{FF2B5EF4-FFF2-40B4-BE49-F238E27FC236}">
                <a16:creationId xmlns:a16="http://schemas.microsoft.com/office/drawing/2014/main" id="{34DE84E6-40D4-4FE4-94DF-D4110FA0CCB1}"/>
              </a:ext>
            </a:extLst>
          </p:cNvPr>
          <p:cNvSpPr/>
          <p:nvPr/>
        </p:nvSpPr>
        <p:spPr>
          <a:xfrm>
            <a:off x="4470592" y="6336133"/>
            <a:ext cx="3245258" cy="494158"/>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verrückt</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mad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4">
                    <a:lumMod val="20000"/>
                    <a:lumOff val="80000"/>
                  </a:schemeClr>
                </a:solidFill>
                <a:latin typeface="Century Gothic"/>
              </a:rPr>
              <a:t>*die </a:t>
            </a:r>
            <a:r>
              <a:rPr lang="en-GB" dirty="0" err="1">
                <a:solidFill>
                  <a:schemeClr val="accent4">
                    <a:lumMod val="20000"/>
                    <a:lumOff val="80000"/>
                  </a:schemeClr>
                </a:solidFill>
                <a:latin typeface="Century Gothic"/>
              </a:rPr>
              <a:t>Öffentlichkeit</a:t>
            </a:r>
            <a:r>
              <a:rPr lang="en-GB" dirty="0">
                <a:solidFill>
                  <a:schemeClr val="accent4">
                    <a:lumMod val="20000"/>
                    <a:lumOff val="80000"/>
                  </a:schemeClr>
                </a:solidFill>
                <a:latin typeface="Century Gothic"/>
              </a:rPr>
              <a:t> – public</a:t>
            </a:r>
            <a:endPar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p:txBody>
      </p:sp>
    </p:spTree>
    <p:extLst>
      <p:ext uri="{BB962C8B-B14F-4D97-AF65-F5344CB8AC3E}">
        <p14:creationId xmlns:p14="http://schemas.microsoft.com/office/powerpoint/2010/main" val="3697310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B9322-D043-D74B-D987-61E14C43522A}"/>
              </a:ext>
            </a:extLst>
          </p:cNvPr>
          <p:cNvSpPr>
            <a:spLocks noGrp="1"/>
          </p:cNvSpPr>
          <p:nvPr>
            <p:ph type="title"/>
          </p:nvPr>
        </p:nvSpPr>
        <p:spPr>
          <a:xfrm>
            <a:off x="0" y="213557"/>
            <a:ext cx="3862347" cy="647577"/>
          </a:xfrm>
        </p:spPr>
        <p:txBody>
          <a:bodyPr>
            <a:normAutofit/>
          </a:bodyPr>
          <a:lstStyle/>
          <a:p>
            <a:r>
              <a:rPr lang="en-GB" dirty="0"/>
              <a:t>Andreas Krieger</a:t>
            </a:r>
          </a:p>
        </p:txBody>
      </p:sp>
      <p:sp>
        <p:nvSpPr>
          <p:cNvPr id="18" name="Rectangle: Rounded Corners 59">
            <a:extLst>
              <a:ext uri="{FF2B5EF4-FFF2-40B4-BE49-F238E27FC236}">
                <a16:creationId xmlns:a16="http://schemas.microsoft.com/office/drawing/2014/main" id="{BC6220AE-0ACE-B224-D6C2-77B25A85C1D7}"/>
              </a:ext>
            </a:extLst>
          </p:cNvPr>
          <p:cNvSpPr/>
          <p:nvPr/>
        </p:nvSpPr>
        <p:spPr>
          <a:xfrm>
            <a:off x="279320" y="1073665"/>
            <a:ext cx="5563891" cy="4948126"/>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with Corners Rounded 56">
            <a:extLst>
              <a:ext uri="{FF2B5EF4-FFF2-40B4-BE49-F238E27FC236}">
                <a16:creationId xmlns:a16="http://schemas.microsoft.com/office/drawing/2014/main" id="{21AC326D-A2F1-1ED3-DDF8-EC0772773AAC}"/>
              </a:ext>
            </a:extLst>
          </p:cNvPr>
          <p:cNvSpPr/>
          <p:nvPr/>
        </p:nvSpPr>
        <p:spPr>
          <a:xfrm rot="5400000">
            <a:off x="532916" y="713765"/>
            <a:ext cx="5052811" cy="5674337"/>
          </a:xfrm>
          <a:prstGeom prst="wedgeRoundRectCallout">
            <a:avLst>
              <a:gd name="adj1" fmla="val 29681"/>
              <a:gd name="adj2" fmla="val 49048"/>
              <a:gd name="adj3" fmla="val 16667"/>
            </a:avLst>
          </a:prstGeom>
          <a:noFill/>
          <a:ln w="57150" cap="flat" cmpd="sng" algn="ctr">
            <a:solidFill>
              <a:schemeClr val="accent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B115781A-C53A-1962-A6D4-F53A94394AA0}"/>
              </a:ext>
            </a:extLst>
          </p:cNvPr>
          <p:cNvSpPr txBox="1"/>
          <p:nvPr/>
        </p:nvSpPr>
        <p:spPr>
          <a:xfrm>
            <a:off x="713816" y="1155983"/>
            <a:ext cx="4691009"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0" cap="none" spc="0" normalizeH="0" baseline="0" noProof="0" dirty="0">
                <a:ln>
                  <a:noFill/>
                </a:ln>
                <a:solidFill>
                  <a:srgbClr val="525050"/>
                </a:solidFill>
                <a:effectLst/>
                <a:uLnTx/>
                <a:uFillTx/>
                <a:latin typeface="Century Gothic"/>
                <a:ea typeface="+mn-ea"/>
                <a:cs typeface="+mn-cs"/>
              </a:rPr>
              <a:t>Andreas Krieger ist 1965 in Ost-Berlin als Heidi Krieger zur Welt gekommen. Was wissen wir über diesen </a:t>
            </a:r>
            <a:r>
              <a:rPr lang="de-DE" sz="2000" kern="0" dirty="0">
                <a:solidFill>
                  <a:srgbClr val="525050"/>
                </a:solidFill>
                <a:latin typeface="Century Gothic"/>
              </a:rPr>
              <a:t>trans </a:t>
            </a:r>
            <a:r>
              <a:rPr kumimoji="0" lang="de-DE" sz="2000" b="0" i="0" u="none" strike="noStrike" kern="0" cap="none" spc="0" normalizeH="0" baseline="0" noProof="0" dirty="0">
                <a:ln>
                  <a:noFill/>
                </a:ln>
                <a:solidFill>
                  <a:srgbClr val="525050"/>
                </a:solidFill>
                <a:effectLst/>
                <a:uLnTx/>
                <a:uFillTx/>
                <a:latin typeface="Century Gothic"/>
                <a:ea typeface="+mn-ea"/>
                <a:cs typeface="+mn-cs"/>
              </a:rPr>
              <a:t>Mann? </a:t>
            </a:r>
            <a:endParaRPr kumimoji="0" lang="de-DE" altLang="en-US"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9CAC37C8-E6AD-7507-B793-4520E58C7F79}"/>
              </a:ext>
            </a:extLst>
          </p:cNvPr>
          <p:cNvSpPr/>
          <p:nvPr/>
        </p:nvSpPr>
        <p:spPr>
          <a:xfrm>
            <a:off x="1572787" y="5459200"/>
            <a:ext cx="337887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525050"/>
                </a:solidFill>
                <a:effectLst/>
                <a:uLnTx/>
                <a:uFillTx/>
                <a:latin typeface="Century Gothic"/>
                <a:ea typeface="+mn-ea"/>
                <a:cs typeface="+mn-cs"/>
              </a:rPr>
              <a:t>Von </a:t>
            </a:r>
            <a:r>
              <a:rPr kumimoji="0" lang="en-GB" sz="1000" b="0" i="0" u="none" strike="noStrike" kern="0" cap="none" spc="0" normalizeH="0" baseline="0" noProof="0" dirty="0" err="1">
                <a:ln>
                  <a:noFill/>
                </a:ln>
                <a:solidFill>
                  <a:srgbClr val="525050"/>
                </a:solidFill>
                <a:effectLst/>
                <a:uLnTx/>
                <a:uFillTx/>
                <a:latin typeface="Century Gothic"/>
                <a:ea typeface="+mn-ea"/>
                <a:cs typeface="+mn-cs"/>
              </a:rPr>
              <a:t>Bundesarchiv</a:t>
            </a:r>
            <a:r>
              <a:rPr kumimoji="0" lang="en-GB" sz="1000" b="0" i="0" u="none" strike="noStrike" kern="0" cap="none" spc="0" normalizeH="0" baseline="0" noProof="0" dirty="0">
                <a:ln>
                  <a:noFill/>
                </a:ln>
                <a:solidFill>
                  <a:srgbClr val="525050"/>
                </a:solidFill>
                <a:effectLst/>
                <a:uLnTx/>
                <a:uFillTx/>
                <a:latin typeface="Century Gothic"/>
                <a:ea typeface="+mn-ea"/>
                <a:cs typeface="+mn-cs"/>
              </a:rPr>
              <a:t>, Bild 183-1986-0826-036 / </a:t>
            </a:r>
            <a:r>
              <a:rPr kumimoji="0" lang="en-GB" sz="1000" b="0" i="0" u="none" strike="noStrike" kern="0" cap="none" spc="0" normalizeH="0" baseline="0" noProof="0" dirty="0" err="1">
                <a:ln>
                  <a:noFill/>
                </a:ln>
                <a:solidFill>
                  <a:srgbClr val="525050"/>
                </a:solidFill>
                <a:effectLst/>
                <a:uLnTx/>
                <a:uFillTx/>
                <a:latin typeface="Century Gothic"/>
                <a:ea typeface="+mn-ea"/>
                <a:cs typeface="+mn-cs"/>
              </a:rPr>
              <a:t>Thieme</a:t>
            </a:r>
            <a:r>
              <a:rPr kumimoji="0" lang="en-GB" sz="1000" b="0" i="0" u="none" strike="noStrike" kern="0" cap="none" spc="0" normalizeH="0" baseline="0" noProof="0" dirty="0">
                <a:ln>
                  <a:noFill/>
                </a:ln>
                <a:solidFill>
                  <a:srgbClr val="525050"/>
                </a:solidFill>
                <a:effectLst/>
                <a:uLnTx/>
                <a:uFillTx/>
                <a:latin typeface="Century Gothic"/>
                <a:ea typeface="+mn-ea"/>
                <a:cs typeface="+mn-cs"/>
              </a:rPr>
              <a:t>, Wolfgang / CC-BY-SA 3.0, CC BY-SA 3.0 de,</a:t>
            </a:r>
            <a:endParaRPr kumimoji="0" lang="en-GB" sz="1000" b="0" i="0" u="none" strike="noStrike" kern="0" cap="none" spc="0" normalizeH="0" baseline="0" noProof="0" dirty="0">
              <a:ln>
                <a:noFill/>
              </a:ln>
              <a:solidFill>
                <a:srgbClr val="104F75"/>
              </a:solidFill>
              <a:effectLst/>
              <a:uLnTx/>
              <a:uFillTx/>
              <a:latin typeface="Century Gothic"/>
              <a:ea typeface="+mn-ea"/>
              <a:cs typeface="+mn-cs"/>
            </a:endParaRPr>
          </a:p>
        </p:txBody>
      </p:sp>
      <p:sp>
        <p:nvSpPr>
          <p:cNvPr id="29" name="Rectangle: Rounded Corners 59">
            <a:extLst>
              <a:ext uri="{FF2B5EF4-FFF2-40B4-BE49-F238E27FC236}">
                <a16:creationId xmlns:a16="http://schemas.microsoft.com/office/drawing/2014/main" id="{DDC72E02-A177-9D6A-0DA3-8707D4BB49E6}"/>
              </a:ext>
            </a:extLst>
          </p:cNvPr>
          <p:cNvSpPr/>
          <p:nvPr/>
        </p:nvSpPr>
        <p:spPr>
          <a:xfrm>
            <a:off x="6085635" y="1064145"/>
            <a:ext cx="5563891" cy="4948126"/>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00982A4-B6A4-4A1D-E18F-867E3D2E12BC}"/>
              </a:ext>
            </a:extLst>
          </p:cNvPr>
          <p:cNvSpPr txBox="1"/>
          <p:nvPr/>
        </p:nvSpPr>
        <p:spPr>
          <a:xfrm>
            <a:off x="6245131" y="1432319"/>
            <a:ext cx="5107299"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Als 13-Jährige*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Heidi Krieger sehr stark </a:t>
            </a:r>
            <a:r>
              <a:rPr lang="de-DE" dirty="0">
                <a:solidFill>
                  <a:srgbClr val="525050"/>
                </a:solidFill>
                <a:latin typeface="Century Gothic"/>
              </a:rPr>
              <a:t>und gut im</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Sport.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In der DDR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denkt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man: Heidi ist noch besser, wenn sie noch stärker 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Heidi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weiß</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nicht: ihre Trainer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geben</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ihr Testosteron.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Aber dann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sieht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sie: ihr Körper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kein Frauenkörper mehr.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Das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tut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weh. Krieger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will</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ihr Geschlecht* selbst entscheiden.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Krieger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viele Probleme als Frau.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fühlt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sich wie ein Mann.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1997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Krieger eine Operation und man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nennt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ihn Andreas Krieger.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5E5DF915-5428-C969-7CE1-318DA1DE2C11}"/>
              </a:ext>
            </a:extLst>
          </p:cNvPr>
          <p:cNvSpPr/>
          <p:nvPr/>
        </p:nvSpPr>
        <p:spPr>
          <a:xfrm>
            <a:off x="10643191" y="154573"/>
            <a:ext cx="1352336" cy="339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5" name="Speech Bubble: Rectangle with Corners Rounded 56">
            <a:extLst>
              <a:ext uri="{FF2B5EF4-FFF2-40B4-BE49-F238E27FC236}">
                <a16:creationId xmlns:a16="http://schemas.microsoft.com/office/drawing/2014/main" id="{7398576C-A1B5-4505-CAA9-E175C0256359}"/>
              </a:ext>
            </a:extLst>
          </p:cNvPr>
          <p:cNvSpPr/>
          <p:nvPr/>
        </p:nvSpPr>
        <p:spPr>
          <a:xfrm rot="5400000">
            <a:off x="6333894" y="713765"/>
            <a:ext cx="5052811" cy="5674336"/>
          </a:xfrm>
          <a:prstGeom prst="wedgeRoundRectCallout">
            <a:avLst>
              <a:gd name="adj1" fmla="val 29681"/>
              <a:gd name="adj2" fmla="val 49048"/>
              <a:gd name="adj3" fmla="val 16667"/>
            </a:avLst>
          </a:prstGeom>
          <a:noFill/>
          <a:ln w="57150" cap="flat" cmpd="sng" algn="ctr">
            <a:solidFill>
              <a:schemeClr val="accent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4" name="Picture 3" descr="A picture containing track and field, person, outdoor, person&#10;&#10;Description automatically generated">
            <a:extLst>
              <a:ext uri="{FF2B5EF4-FFF2-40B4-BE49-F238E27FC236}">
                <a16:creationId xmlns:a16="http://schemas.microsoft.com/office/drawing/2014/main" id="{B2D1E7F6-F2A8-972D-E910-64AB1E859E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6799" y="2547935"/>
            <a:ext cx="1954492" cy="2718441"/>
          </a:xfrm>
          <a:prstGeom prst="rect">
            <a:avLst/>
          </a:prstGeom>
          <a:noFill/>
          <a:ln>
            <a:noFill/>
          </a:ln>
        </p:spPr>
      </p:pic>
      <p:sp>
        <p:nvSpPr>
          <p:cNvPr id="3" name="Speech Bubble: Rectangle with Corners Rounded 2">
            <a:extLst>
              <a:ext uri="{FF2B5EF4-FFF2-40B4-BE49-F238E27FC236}">
                <a16:creationId xmlns:a16="http://schemas.microsoft.com/office/drawing/2014/main" id="{62F306BF-C28F-0C2B-FA00-D9FCB2173D25}"/>
              </a:ext>
            </a:extLst>
          </p:cNvPr>
          <p:cNvSpPr/>
          <p:nvPr/>
        </p:nvSpPr>
        <p:spPr>
          <a:xfrm>
            <a:off x="345329" y="1155983"/>
            <a:ext cx="5427982" cy="4746338"/>
          </a:xfrm>
          <a:prstGeom prst="wedgeRoundRectCallout">
            <a:avLst>
              <a:gd name="adj1" fmla="val -1089"/>
              <a:gd name="adj2" fmla="val -3911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22222"/>
                </a:solidFill>
                <a:effectLst/>
                <a:uLnTx/>
                <a:uFillTx/>
                <a:latin typeface="Century Gothic"/>
                <a:ea typeface="+mn-ea"/>
                <a:cs typeface="+mn-cs"/>
              </a:rPr>
              <a:t>In the GDR, you were soon “noticed” if you were good at athletics. There were training schools sponsored by the STASI, which prepared children for the Olympics and fed them “vitamins”. These “vitamins” were testosterone and girls who received these had 37 times more male hormones than an average woman. It was a classified plan, and 15,000 East German athletes were unknowingly doped.</a:t>
            </a:r>
          </a:p>
        </p:txBody>
      </p:sp>
      <p:sp>
        <p:nvSpPr>
          <p:cNvPr id="5" name="Rectangle: Rounded Corners 6">
            <a:extLst>
              <a:ext uri="{FF2B5EF4-FFF2-40B4-BE49-F238E27FC236}">
                <a16:creationId xmlns:a16="http://schemas.microsoft.com/office/drawing/2014/main" id="{0C70997D-A5BF-98FB-7E6A-1390D5E1022A}"/>
              </a:ext>
            </a:extLst>
          </p:cNvPr>
          <p:cNvSpPr/>
          <p:nvPr/>
        </p:nvSpPr>
        <p:spPr>
          <a:xfrm>
            <a:off x="6967763" y="107445"/>
            <a:ext cx="3555332" cy="71779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jährig</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year-old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4">
                    <a:lumMod val="20000"/>
                    <a:lumOff val="80000"/>
                  </a:schemeClr>
                </a:solidFill>
                <a:latin typeface="Century Gothic"/>
              </a:rPr>
              <a:t>*das </a:t>
            </a:r>
            <a:r>
              <a:rPr lang="en-GB" sz="2000" dirty="0" err="1">
                <a:solidFill>
                  <a:schemeClr val="accent4">
                    <a:lumMod val="20000"/>
                    <a:lumOff val="80000"/>
                  </a:schemeClr>
                </a:solidFill>
                <a:latin typeface="Century Gothic"/>
              </a:rPr>
              <a:t>Geschlecht</a:t>
            </a:r>
            <a:r>
              <a:rPr lang="en-GB" sz="2000" dirty="0">
                <a:solidFill>
                  <a:schemeClr val="accent4">
                    <a:lumMod val="20000"/>
                    <a:lumOff val="80000"/>
                  </a:schemeClr>
                </a:solidFill>
                <a:latin typeface="Century Gothic"/>
              </a:rPr>
              <a:t> – gender</a:t>
            </a:r>
            <a:endPar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p:txBody>
      </p:sp>
    </p:spTree>
    <p:extLst>
      <p:ext uri="{BB962C8B-B14F-4D97-AF65-F5344CB8AC3E}">
        <p14:creationId xmlns:p14="http://schemas.microsoft.com/office/powerpoint/2010/main" val="35298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B9322-D043-D74B-D987-61E14C43522A}"/>
              </a:ext>
            </a:extLst>
          </p:cNvPr>
          <p:cNvSpPr>
            <a:spLocks noGrp="1"/>
          </p:cNvSpPr>
          <p:nvPr>
            <p:ph type="title"/>
          </p:nvPr>
        </p:nvSpPr>
        <p:spPr>
          <a:xfrm>
            <a:off x="0" y="213557"/>
            <a:ext cx="5422900" cy="647577"/>
          </a:xfrm>
        </p:spPr>
        <p:txBody>
          <a:bodyPr/>
          <a:lstStyle/>
          <a:p>
            <a:r>
              <a:rPr lang="en-GB" dirty="0"/>
              <a:t>Kim </a:t>
            </a:r>
            <a:r>
              <a:rPr lang="en-GB" dirty="0" err="1"/>
              <a:t>Petras</a:t>
            </a:r>
            <a:r>
              <a:rPr lang="en-GB" dirty="0"/>
              <a:t> – </a:t>
            </a:r>
            <a:r>
              <a:rPr lang="en-GB" dirty="0" err="1"/>
              <a:t>Antworten</a:t>
            </a:r>
            <a:endParaRPr lang="en-GB" dirty="0"/>
          </a:p>
        </p:txBody>
      </p:sp>
      <p:sp>
        <p:nvSpPr>
          <p:cNvPr id="18" name="Rectangle: Rounded Corners 59">
            <a:extLst>
              <a:ext uri="{FF2B5EF4-FFF2-40B4-BE49-F238E27FC236}">
                <a16:creationId xmlns:a16="http://schemas.microsoft.com/office/drawing/2014/main" id="{BC6220AE-0ACE-B224-D6C2-77B25A85C1D7}"/>
              </a:ext>
            </a:extLst>
          </p:cNvPr>
          <p:cNvSpPr/>
          <p:nvPr/>
        </p:nvSpPr>
        <p:spPr>
          <a:xfrm>
            <a:off x="392574" y="967632"/>
            <a:ext cx="5563891" cy="5321734"/>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with Corners Rounded 56">
            <a:extLst>
              <a:ext uri="{FF2B5EF4-FFF2-40B4-BE49-F238E27FC236}">
                <a16:creationId xmlns:a16="http://schemas.microsoft.com/office/drawing/2014/main" id="{21AC326D-A2F1-1ED3-DDF8-EC0772773AAC}"/>
              </a:ext>
            </a:extLst>
          </p:cNvPr>
          <p:cNvSpPr/>
          <p:nvPr/>
        </p:nvSpPr>
        <p:spPr>
          <a:xfrm rot="5400000">
            <a:off x="485752" y="794687"/>
            <a:ext cx="5382026" cy="5674346"/>
          </a:xfrm>
          <a:prstGeom prst="wedgeRoundRectCallout">
            <a:avLst>
              <a:gd name="adj1" fmla="val 29681"/>
              <a:gd name="adj2" fmla="val 49048"/>
              <a:gd name="adj3" fmla="val 16667"/>
            </a:avLst>
          </a:prstGeom>
          <a:noFill/>
          <a:ln w="57150" cap="flat" cmpd="sng" algn="ctr">
            <a:solidFill>
              <a:schemeClr val="accent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B115781A-C53A-1962-A6D4-F53A94394AA0}"/>
              </a:ext>
            </a:extLst>
          </p:cNvPr>
          <p:cNvSpPr txBox="1"/>
          <p:nvPr/>
        </p:nvSpPr>
        <p:spPr>
          <a:xfrm>
            <a:off x="987432" y="1294301"/>
            <a:ext cx="4617953" cy="163121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Kennt</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ihr</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das Lied „I don’t want it at all”? Es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von Kim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Petras</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Kim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eine deutsche </a:t>
            </a:r>
            <a:r>
              <a:rPr lang="en-GB" sz="2000" kern="0" dirty="0">
                <a:solidFill>
                  <a:srgbClr val="525050"/>
                </a:solidFill>
                <a:latin typeface="Century Gothic"/>
              </a:rPr>
              <a:t>trans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Sängerin</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die in Los Angeles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lebt</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Was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wissen</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wir</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über</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25050"/>
                </a:solidFill>
                <a:effectLst/>
                <a:uLnTx/>
                <a:uFillTx/>
                <a:latin typeface="Century Gothic"/>
                <a:ea typeface="+mn-ea"/>
                <a:cs typeface="+mn-cs"/>
              </a:rPr>
              <a:t>diese</a:t>
            </a:r>
            <a:r>
              <a:rPr kumimoji="0" lang="en-GB" sz="2000" b="0" i="0" u="none" strike="noStrike" kern="0" cap="none" spc="0" normalizeH="0" baseline="0" noProof="0" dirty="0">
                <a:ln>
                  <a:noFill/>
                </a:ln>
                <a:solidFill>
                  <a:srgbClr val="525050"/>
                </a:solidFill>
                <a:effectLst/>
                <a:uLnTx/>
                <a:uFillTx/>
                <a:latin typeface="Century Gothic"/>
                <a:ea typeface="+mn-ea"/>
                <a:cs typeface="+mn-cs"/>
              </a:rPr>
              <a:t> trans Frau? </a:t>
            </a:r>
            <a:endParaRPr kumimoji="0" lang="de-DE" altLang="en-US"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9CAC37C8-E6AD-7507-B793-4520E58C7F79}"/>
              </a:ext>
            </a:extLst>
          </p:cNvPr>
          <p:cNvSpPr/>
          <p:nvPr/>
        </p:nvSpPr>
        <p:spPr>
          <a:xfrm>
            <a:off x="1786586" y="5862471"/>
            <a:ext cx="301964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525050"/>
                </a:solidFill>
                <a:effectLst/>
                <a:uLnTx/>
                <a:uFillTx/>
                <a:latin typeface="Century Gothic"/>
                <a:ea typeface="+mn-ea"/>
                <a:cs typeface="+mn-cs"/>
              </a:rPr>
              <a:t>Von Nokia621 - </a:t>
            </a:r>
            <a:r>
              <a:rPr kumimoji="0" lang="en-GB" sz="1000" b="0" i="0" u="none" strike="noStrike" kern="0" cap="none" spc="0" normalizeH="0" baseline="0" noProof="0" dirty="0" err="1">
                <a:ln>
                  <a:noFill/>
                </a:ln>
                <a:solidFill>
                  <a:srgbClr val="525050"/>
                </a:solidFill>
                <a:effectLst/>
                <a:uLnTx/>
                <a:uFillTx/>
                <a:latin typeface="Century Gothic"/>
                <a:ea typeface="+mn-ea"/>
                <a:cs typeface="+mn-cs"/>
              </a:rPr>
              <a:t>Eigenes</a:t>
            </a:r>
            <a:r>
              <a:rPr kumimoji="0" lang="en-GB" sz="1000" b="0" i="0" u="none" strike="noStrike" kern="0" cap="none" spc="0" normalizeH="0" baseline="0" noProof="0" dirty="0">
                <a:ln>
                  <a:noFill/>
                </a:ln>
                <a:solidFill>
                  <a:srgbClr val="525050"/>
                </a:solidFill>
                <a:effectLst/>
                <a:uLnTx/>
                <a:uFillTx/>
                <a:latin typeface="Century Gothic"/>
                <a:ea typeface="+mn-ea"/>
                <a:cs typeface="+mn-cs"/>
              </a:rPr>
              <a:t> </a:t>
            </a:r>
            <a:r>
              <a:rPr kumimoji="0" lang="en-GB" sz="1000" b="0" i="0" u="none" strike="noStrike" kern="0" cap="none" spc="0" normalizeH="0" baseline="0" noProof="0" dirty="0" err="1">
                <a:ln>
                  <a:noFill/>
                </a:ln>
                <a:solidFill>
                  <a:srgbClr val="525050"/>
                </a:solidFill>
                <a:effectLst/>
                <a:uLnTx/>
                <a:uFillTx/>
                <a:latin typeface="Century Gothic"/>
                <a:ea typeface="+mn-ea"/>
                <a:cs typeface="+mn-cs"/>
              </a:rPr>
              <a:t>Werk</a:t>
            </a:r>
            <a:r>
              <a:rPr kumimoji="0" lang="en-GB" sz="1000" b="0" i="0" u="none" strike="noStrike" kern="0" cap="none" spc="0" normalizeH="0" baseline="0" noProof="0" dirty="0">
                <a:ln>
                  <a:noFill/>
                </a:ln>
                <a:solidFill>
                  <a:srgbClr val="525050"/>
                </a:solidFill>
                <a:effectLst/>
                <a:uLnTx/>
                <a:uFillTx/>
                <a:latin typeface="Century Gothic"/>
                <a:ea typeface="+mn-ea"/>
                <a:cs typeface="+mn-cs"/>
              </a:rPr>
              <a:t>, CC BY-SA 4.0,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104F75"/>
              </a:solidFill>
              <a:effectLst/>
              <a:uLnTx/>
              <a:uFillTx/>
              <a:latin typeface="Century Gothic"/>
              <a:ea typeface="+mn-ea"/>
              <a:cs typeface="+mn-cs"/>
            </a:endParaRPr>
          </a:p>
        </p:txBody>
      </p:sp>
      <p:pic>
        <p:nvPicPr>
          <p:cNvPr id="28" name="Picture 27" descr="Kim Petras - Wikipedia">
            <a:extLst>
              <a:ext uri="{FF2B5EF4-FFF2-40B4-BE49-F238E27FC236}">
                <a16:creationId xmlns:a16="http://schemas.microsoft.com/office/drawing/2014/main" id="{1B0CFC2E-1EE1-3DF4-CB4A-BD5802DB38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253" y="2988013"/>
            <a:ext cx="1932724" cy="2556394"/>
          </a:xfrm>
          <a:prstGeom prst="rect">
            <a:avLst/>
          </a:prstGeom>
          <a:noFill/>
          <a:ln>
            <a:noFill/>
          </a:ln>
        </p:spPr>
      </p:pic>
      <p:sp>
        <p:nvSpPr>
          <p:cNvPr id="29" name="Rectangle: Rounded Corners 59">
            <a:extLst>
              <a:ext uri="{FF2B5EF4-FFF2-40B4-BE49-F238E27FC236}">
                <a16:creationId xmlns:a16="http://schemas.microsoft.com/office/drawing/2014/main" id="{DDC72E02-A177-9D6A-0DA3-8707D4BB49E6}"/>
              </a:ext>
            </a:extLst>
          </p:cNvPr>
          <p:cNvSpPr/>
          <p:nvPr/>
        </p:nvSpPr>
        <p:spPr>
          <a:xfrm>
            <a:off x="6218985" y="918000"/>
            <a:ext cx="5776542" cy="5382026"/>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00982A4-B6A4-4A1D-E18F-867E3D2E12BC}"/>
              </a:ext>
            </a:extLst>
          </p:cNvPr>
          <p:cNvSpPr txBox="1"/>
          <p:nvPr/>
        </p:nvSpPr>
        <p:spPr>
          <a:xfrm>
            <a:off x="6457679" y="1045491"/>
            <a:ext cx="5295797" cy="560153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Als junges Kind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Kim schon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gewusst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dass sie kein Junge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Kims Mutter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Kim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geholfen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als Kim alt genug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Viele Ärzte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haben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Kim und die Mutter verrückt*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genannt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In der Schule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es nicht einfach für Kim.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Es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gab</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Jahre, die für Kim sogar sehr schlecht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waren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Kim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sich in die Welt der Popmusik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zurückgezogen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2005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Stern-TV Kim in die Öffentlichkeit*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gebracht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Als trans Frau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Kim Musik in Amerika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gemacht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denn Deutschland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ihre Musik ˵zu Pop” </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gefunden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5E5DF915-5428-C969-7CE1-318DA1DE2C11}"/>
              </a:ext>
            </a:extLst>
          </p:cNvPr>
          <p:cNvSpPr/>
          <p:nvPr/>
        </p:nvSpPr>
        <p:spPr>
          <a:xfrm>
            <a:off x="10643191" y="154573"/>
            <a:ext cx="1352336" cy="339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5" name="Speech Bubble: Rectangle with Corners Rounded 56">
            <a:extLst>
              <a:ext uri="{FF2B5EF4-FFF2-40B4-BE49-F238E27FC236}">
                <a16:creationId xmlns:a16="http://schemas.microsoft.com/office/drawing/2014/main" id="{7398576C-A1B5-4505-CAA9-E175C0256359}"/>
              </a:ext>
            </a:extLst>
          </p:cNvPr>
          <p:cNvSpPr/>
          <p:nvPr/>
        </p:nvSpPr>
        <p:spPr>
          <a:xfrm rot="5400000">
            <a:off x="6364320" y="658849"/>
            <a:ext cx="5482518" cy="5887092"/>
          </a:xfrm>
          <a:prstGeom prst="wedgeRoundRectCallout">
            <a:avLst>
              <a:gd name="adj1" fmla="val 29681"/>
              <a:gd name="adj2" fmla="val 49048"/>
              <a:gd name="adj3" fmla="val 16667"/>
            </a:avLst>
          </a:prstGeom>
          <a:noFill/>
          <a:ln w="57150" cap="flat" cmpd="sng" algn="ctr">
            <a:solidFill>
              <a:schemeClr val="accent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3" name="Rectangle: Rounded Corners 6">
            <a:extLst>
              <a:ext uri="{FF2B5EF4-FFF2-40B4-BE49-F238E27FC236}">
                <a16:creationId xmlns:a16="http://schemas.microsoft.com/office/drawing/2014/main" id="{F4828BEA-C01E-17AA-4A25-3BF495075639}"/>
              </a:ext>
            </a:extLst>
          </p:cNvPr>
          <p:cNvSpPr/>
          <p:nvPr/>
        </p:nvSpPr>
        <p:spPr>
          <a:xfrm>
            <a:off x="7307498" y="80518"/>
            <a:ext cx="3245258" cy="570379"/>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verrückt</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mad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4">
                    <a:lumMod val="20000"/>
                    <a:lumOff val="80000"/>
                  </a:schemeClr>
                </a:solidFill>
                <a:latin typeface="Century Gothic"/>
              </a:rPr>
              <a:t>*die </a:t>
            </a:r>
            <a:r>
              <a:rPr lang="en-GB" dirty="0" err="1">
                <a:solidFill>
                  <a:schemeClr val="accent4">
                    <a:lumMod val="20000"/>
                    <a:lumOff val="80000"/>
                  </a:schemeClr>
                </a:solidFill>
                <a:latin typeface="Century Gothic"/>
              </a:rPr>
              <a:t>Öffentlichkeit</a:t>
            </a:r>
            <a:r>
              <a:rPr lang="en-GB" dirty="0">
                <a:solidFill>
                  <a:schemeClr val="accent4">
                    <a:lumMod val="20000"/>
                    <a:lumOff val="80000"/>
                  </a:schemeClr>
                </a:solidFill>
                <a:latin typeface="Century Gothic"/>
              </a:rPr>
              <a:t> – public</a:t>
            </a:r>
            <a:endPar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p:txBody>
      </p:sp>
    </p:spTree>
    <p:extLst>
      <p:ext uri="{BB962C8B-B14F-4D97-AF65-F5344CB8AC3E}">
        <p14:creationId xmlns:p14="http://schemas.microsoft.com/office/powerpoint/2010/main" val="1248348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B9322-D043-D74B-D987-61E14C43522A}"/>
              </a:ext>
            </a:extLst>
          </p:cNvPr>
          <p:cNvSpPr>
            <a:spLocks noGrp="1"/>
          </p:cNvSpPr>
          <p:nvPr>
            <p:ph type="title"/>
          </p:nvPr>
        </p:nvSpPr>
        <p:spPr>
          <a:xfrm>
            <a:off x="0" y="213557"/>
            <a:ext cx="6946900" cy="647577"/>
          </a:xfrm>
        </p:spPr>
        <p:txBody>
          <a:bodyPr>
            <a:normAutofit/>
          </a:bodyPr>
          <a:lstStyle/>
          <a:p>
            <a:r>
              <a:rPr lang="en-GB" dirty="0"/>
              <a:t>Andreas Krieger – </a:t>
            </a:r>
            <a:r>
              <a:rPr lang="en-GB" dirty="0" err="1"/>
              <a:t>Antworten</a:t>
            </a:r>
            <a:endParaRPr lang="en-GB" dirty="0"/>
          </a:p>
        </p:txBody>
      </p:sp>
      <p:sp>
        <p:nvSpPr>
          <p:cNvPr id="18" name="Rectangle: Rounded Corners 59">
            <a:extLst>
              <a:ext uri="{FF2B5EF4-FFF2-40B4-BE49-F238E27FC236}">
                <a16:creationId xmlns:a16="http://schemas.microsoft.com/office/drawing/2014/main" id="{BC6220AE-0ACE-B224-D6C2-77B25A85C1D7}"/>
              </a:ext>
            </a:extLst>
          </p:cNvPr>
          <p:cNvSpPr/>
          <p:nvPr/>
        </p:nvSpPr>
        <p:spPr>
          <a:xfrm>
            <a:off x="412670" y="1323975"/>
            <a:ext cx="5563891" cy="4948126"/>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with Corners Rounded 56">
            <a:extLst>
              <a:ext uri="{FF2B5EF4-FFF2-40B4-BE49-F238E27FC236}">
                <a16:creationId xmlns:a16="http://schemas.microsoft.com/office/drawing/2014/main" id="{21AC326D-A2F1-1ED3-DDF8-EC0772773AAC}"/>
              </a:ext>
            </a:extLst>
          </p:cNvPr>
          <p:cNvSpPr/>
          <p:nvPr/>
        </p:nvSpPr>
        <p:spPr>
          <a:xfrm rot="5400000">
            <a:off x="683766" y="965122"/>
            <a:ext cx="5035650" cy="5674935"/>
          </a:xfrm>
          <a:prstGeom prst="wedgeRoundRectCallout">
            <a:avLst>
              <a:gd name="adj1" fmla="val 29681"/>
              <a:gd name="adj2" fmla="val 49048"/>
              <a:gd name="adj3" fmla="val 16667"/>
            </a:avLst>
          </a:prstGeom>
          <a:noFill/>
          <a:ln w="57150" cap="flat" cmpd="sng" algn="ctr">
            <a:solidFill>
              <a:schemeClr val="accent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B115781A-C53A-1962-A6D4-F53A94394AA0}"/>
              </a:ext>
            </a:extLst>
          </p:cNvPr>
          <p:cNvSpPr txBox="1"/>
          <p:nvPr/>
        </p:nvSpPr>
        <p:spPr>
          <a:xfrm>
            <a:off x="828845" y="1517734"/>
            <a:ext cx="4691009"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000" b="0" i="0" u="none" strike="noStrike" kern="0" cap="none" spc="0" normalizeH="0" baseline="0" noProof="0" dirty="0">
                <a:ln>
                  <a:noFill/>
                </a:ln>
                <a:solidFill>
                  <a:srgbClr val="525050"/>
                </a:solidFill>
                <a:effectLst/>
                <a:uLnTx/>
                <a:uFillTx/>
                <a:latin typeface="Century Gothic"/>
                <a:ea typeface="+mn-ea"/>
                <a:cs typeface="+mn-cs"/>
              </a:rPr>
              <a:t>Andreas Krieger ist 1965 in Ost-Berlin als Heidi Krieger zur Welt gekommen. Was wissen wir über diesen transMann? </a:t>
            </a:r>
            <a:endParaRPr kumimoji="0" lang="de-DE" altLang="en-US" sz="2000" b="0" i="0" u="none" strike="noStrike" kern="0" cap="none" spc="0" normalizeH="0" baseline="0" noProof="0" dirty="0">
              <a:ln>
                <a:noFill/>
              </a:ln>
              <a:solidFill>
                <a:srgbClr val="525050"/>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9CAC37C8-E6AD-7507-B793-4520E58C7F79}"/>
              </a:ext>
            </a:extLst>
          </p:cNvPr>
          <p:cNvSpPr/>
          <p:nvPr/>
        </p:nvSpPr>
        <p:spPr>
          <a:xfrm>
            <a:off x="1706137" y="5709510"/>
            <a:ext cx="337887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525050"/>
                </a:solidFill>
                <a:effectLst/>
                <a:uLnTx/>
                <a:uFillTx/>
                <a:latin typeface="Century Gothic"/>
                <a:ea typeface="+mn-ea"/>
                <a:cs typeface="+mn-cs"/>
              </a:rPr>
              <a:t>Von </a:t>
            </a:r>
            <a:r>
              <a:rPr kumimoji="0" lang="en-GB" sz="1000" b="0" i="0" u="none" strike="noStrike" kern="0" cap="none" spc="0" normalizeH="0" baseline="0" noProof="0" dirty="0" err="1">
                <a:ln>
                  <a:noFill/>
                </a:ln>
                <a:solidFill>
                  <a:srgbClr val="525050"/>
                </a:solidFill>
                <a:effectLst/>
                <a:uLnTx/>
                <a:uFillTx/>
                <a:latin typeface="Century Gothic"/>
                <a:ea typeface="+mn-ea"/>
                <a:cs typeface="+mn-cs"/>
              </a:rPr>
              <a:t>Bundesarchiv</a:t>
            </a:r>
            <a:r>
              <a:rPr kumimoji="0" lang="en-GB" sz="1000" b="0" i="0" u="none" strike="noStrike" kern="0" cap="none" spc="0" normalizeH="0" baseline="0" noProof="0" dirty="0">
                <a:ln>
                  <a:noFill/>
                </a:ln>
                <a:solidFill>
                  <a:srgbClr val="525050"/>
                </a:solidFill>
                <a:effectLst/>
                <a:uLnTx/>
                <a:uFillTx/>
                <a:latin typeface="Century Gothic"/>
                <a:ea typeface="+mn-ea"/>
                <a:cs typeface="+mn-cs"/>
              </a:rPr>
              <a:t>, Bild 183-1986-0826-036 / </a:t>
            </a:r>
            <a:r>
              <a:rPr kumimoji="0" lang="en-GB" sz="1000" b="0" i="0" u="none" strike="noStrike" kern="0" cap="none" spc="0" normalizeH="0" baseline="0" noProof="0" dirty="0" err="1">
                <a:ln>
                  <a:noFill/>
                </a:ln>
                <a:solidFill>
                  <a:srgbClr val="525050"/>
                </a:solidFill>
                <a:effectLst/>
                <a:uLnTx/>
                <a:uFillTx/>
                <a:latin typeface="Century Gothic"/>
                <a:ea typeface="+mn-ea"/>
                <a:cs typeface="+mn-cs"/>
              </a:rPr>
              <a:t>Thieme</a:t>
            </a:r>
            <a:r>
              <a:rPr kumimoji="0" lang="en-GB" sz="1000" b="0" i="0" u="none" strike="noStrike" kern="0" cap="none" spc="0" normalizeH="0" baseline="0" noProof="0" dirty="0">
                <a:ln>
                  <a:noFill/>
                </a:ln>
                <a:solidFill>
                  <a:srgbClr val="525050"/>
                </a:solidFill>
                <a:effectLst/>
                <a:uLnTx/>
                <a:uFillTx/>
                <a:latin typeface="Century Gothic"/>
                <a:ea typeface="+mn-ea"/>
                <a:cs typeface="+mn-cs"/>
              </a:rPr>
              <a:t>, Wolfgang / CC-BY-SA 3.0, CC BY-SA 3.0 de,</a:t>
            </a:r>
            <a:endParaRPr kumimoji="0" lang="en-GB" sz="1000" b="0" i="0" u="none" strike="noStrike" kern="0" cap="none" spc="0" normalizeH="0" baseline="0" noProof="0" dirty="0">
              <a:ln>
                <a:noFill/>
              </a:ln>
              <a:solidFill>
                <a:srgbClr val="104F75"/>
              </a:solidFill>
              <a:effectLst/>
              <a:uLnTx/>
              <a:uFillTx/>
              <a:latin typeface="Century Gothic"/>
              <a:ea typeface="+mn-ea"/>
              <a:cs typeface="+mn-cs"/>
            </a:endParaRPr>
          </a:p>
        </p:txBody>
      </p:sp>
      <p:sp>
        <p:nvSpPr>
          <p:cNvPr id="29" name="Rectangle: Rounded Corners 59">
            <a:extLst>
              <a:ext uri="{FF2B5EF4-FFF2-40B4-BE49-F238E27FC236}">
                <a16:creationId xmlns:a16="http://schemas.microsoft.com/office/drawing/2014/main" id="{DDC72E02-A177-9D6A-0DA3-8707D4BB49E6}"/>
              </a:ext>
            </a:extLst>
          </p:cNvPr>
          <p:cNvSpPr/>
          <p:nvPr/>
        </p:nvSpPr>
        <p:spPr>
          <a:xfrm>
            <a:off x="6218985" y="1314455"/>
            <a:ext cx="5563891" cy="4948126"/>
          </a:xfrm>
          <a:prstGeom prst="roundRect">
            <a:avLst/>
          </a:prstGeom>
          <a:solidFill>
            <a:sysClr val="window" lastClr="FFFFFF"/>
          </a:solidFill>
          <a:ln w="5715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200982A4-B6A4-4A1D-E18F-867E3D2E12BC}"/>
              </a:ext>
            </a:extLst>
          </p:cNvPr>
          <p:cNvSpPr txBox="1"/>
          <p:nvPr/>
        </p:nvSpPr>
        <p:spPr>
          <a:xfrm>
            <a:off x="6413126" y="1661744"/>
            <a:ext cx="5107299"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Als 13-Jährige*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Heidi Krieger sehr stark und gut im Sport.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In der DDR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man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gedacht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Heidi ist noch besser, wenn sie noch stärker 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Heidi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nicht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gewusst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ihre Trainer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haben</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ihr Testosteron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gegeben</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Aber dann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sie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gesehen</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ihr Körper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kein Frauenkörper mehr.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Das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weh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getan</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Krieger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wollte</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ihr Geschlecht* selbst entscheiden.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Krieger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hatte</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viele Probleme als Frau.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sich wie ein Mann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gefühlt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25050"/>
                </a:solidFill>
                <a:effectLst/>
                <a:uLnTx/>
                <a:uFillTx/>
                <a:latin typeface="Century Gothic"/>
                <a:ea typeface="+mn-ea"/>
                <a:cs typeface="+mn-cs"/>
              </a:rPr>
              <a:t>1997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hatte</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Krieger eine Operation und man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 ihn Andreas Krieger </a:t>
            </a:r>
            <a:r>
              <a:rPr kumimoji="0" lang="de-DE" sz="1800" b="1" i="0" u="none" strike="noStrike" kern="1200" cap="none" spc="0" normalizeH="0" baseline="0" noProof="0" dirty="0">
                <a:ln>
                  <a:noFill/>
                </a:ln>
                <a:solidFill>
                  <a:srgbClr val="525050"/>
                </a:solidFill>
                <a:effectLst/>
                <a:uLnTx/>
                <a:uFillTx/>
                <a:latin typeface="Century Gothic"/>
                <a:ea typeface="+mn-ea"/>
                <a:cs typeface="+mn-cs"/>
              </a:rPr>
              <a:t>genannt</a:t>
            </a:r>
            <a:r>
              <a:rPr kumimoji="0" lang="de-DE" sz="1800" b="0" i="0" u="none" strike="noStrike" kern="1200" cap="none" spc="0" normalizeH="0" baseline="0" noProof="0" dirty="0">
                <a:ln>
                  <a:noFill/>
                </a:ln>
                <a:solidFill>
                  <a:srgbClr val="52505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4" name="Rectangle: Rounded Corners 33">
            <a:extLst>
              <a:ext uri="{FF2B5EF4-FFF2-40B4-BE49-F238E27FC236}">
                <a16:creationId xmlns:a16="http://schemas.microsoft.com/office/drawing/2014/main" id="{5E5DF915-5428-C969-7CE1-318DA1DE2C11}"/>
              </a:ext>
            </a:extLst>
          </p:cNvPr>
          <p:cNvSpPr/>
          <p:nvPr/>
        </p:nvSpPr>
        <p:spPr>
          <a:xfrm>
            <a:off x="10643191" y="154573"/>
            <a:ext cx="1352336" cy="3391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5" name="Speech Bubble: Rectangle with Corners Rounded 56">
            <a:extLst>
              <a:ext uri="{FF2B5EF4-FFF2-40B4-BE49-F238E27FC236}">
                <a16:creationId xmlns:a16="http://schemas.microsoft.com/office/drawing/2014/main" id="{7398576C-A1B5-4505-CAA9-E175C0256359}"/>
              </a:ext>
            </a:extLst>
          </p:cNvPr>
          <p:cNvSpPr/>
          <p:nvPr/>
        </p:nvSpPr>
        <p:spPr>
          <a:xfrm rot="5400000">
            <a:off x="6484376" y="947936"/>
            <a:ext cx="5035651" cy="5674935"/>
          </a:xfrm>
          <a:prstGeom prst="wedgeRoundRectCallout">
            <a:avLst>
              <a:gd name="adj1" fmla="val 29681"/>
              <a:gd name="adj2" fmla="val 49048"/>
              <a:gd name="adj3" fmla="val 16667"/>
            </a:avLst>
          </a:prstGeom>
          <a:noFill/>
          <a:ln w="57150" cap="flat" cmpd="sng" algn="ctr">
            <a:solidFill>
              <a:schemeClr val="accent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1F4E79"/>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prstClr val="white"/>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4" name="Picture 3" descr="A picture containing track and field, person, outdoor, person&#10;&#10;Description automatically generated">
            <a:extLst>
              <a:ext uri="{FF2B5EF4-FFF2-40B4-BE49-F238E27FC236}">
                <a16:creationId xmlns:a16="http://schemas.microsoft.com/office/drawing/2014/main" id="{B2D1E7F6-F2A8-972D-E910-64AB1E859E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1573" y="2854794"/>
            <a:ext cx="1954492" cy="2718441"/>
          </a:xfrm>
          <a:prstGeom prst="rect">
            <a:avLst/>
          </a:prstGeom>
          <a:noFill/>
          <a:ln>
            <a:noFill/>
          </a:ln>
        </p:spPr>
      </p:pic>
      <p:sp>
        <p:nvSpPr>
          <p:cNvPr id="9" name="Speech Bubble: Rectangle with Corners Rounded 8">
            <a:extLst>
              <a:ext uri="{FF2B5EF4-FFF2-40B4-BE49-F238E27FC236}">
                <a16:creationId xmlns:a16="http://schemas.microsoft.com/office/drawing/2014/main" id="{40703C50-C205-4304-501A-503F962DF1E4}"/>
              </a:ext>
            </a:extLst>
          </p:cNvPr>
          <p:cNvSpPr/>
          <p:nvPr/>
        </p:nvSpPr>
        <p:spPr>
          <a:xfrm>
            <a:off x="2714921" y="2808939"/>
            <a:ext cx="3346902" cy="2810153"/>
          </a:xfrm>
          <a:prstGeom prst="wedgeRoundRectCallout">
            <a:avLst>
              <a:gd name="adj1" fmla="val 69483"/>
              <a:gd name="adj2" fmla="val -2965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We could also say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ihre</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 Trainer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gaben</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ihr</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Testosteron</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but in the perfect tense it is more common to use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es gab</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to mean ‘</a:t>
            </a:r>
            <a:r>
              <a:rPr kumimoji="0" lang="en-GB" sz="2000" b="0" i="1" u="none" strike="noStrike" kern="1200" cap="none" spc="0" normalizeH="0" baseline="0" noProof="0" dirty="0">
                <a:ln>
                  <a:noFill/>
                </a:ln>
                <a:solidFill>
                  <a:srgbClr val="3D3C3C"/>
                </a:solidFill>
                <a:effectLst/>
                <a:uLnTx/>
                <a:uFillTx/>
                <a:latin typeface="Century Gothic"/>
                <a:ea typeface="+mn-ea"/>
                <a:cs typeface="+mn-cs"/>
              </a:rPr>
              <a:t>there was’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and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haben</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gegeben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to mean </a:t>
            </a:r>
            <a:r>
              <a:rPr kumimoji="0" lang="en-GB" sz="2000" b="0" i="1" u="none" strike="noStrike" kern="1200" cap="none" spc="0" normalizeH="0" baseline="0" noProof="0" dirty="0">
                <a:ln>
                  <a:noFill/>
                </a:ln>
                <a:solidFill>
                  <a:srgbClr val="3D3C3C"/>
                </a:solidFill>
                <a:effectLst/>
                <a:uLnTx/>
                <a:uFillTx/>
                <a:latin typeface="Century Gothic"/>
                <a:ea typeface="+mn-ea"/>
                <a:cs typeface="+mn-cs"/>
              </a:rPr>
              <a:t>‘they gave’.</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p>
        </p:txBody>
      </p:sp>
      <p:sp>
        <p:nvSpPr>
          <p:cNvPr id="3" name="Rectangle: Rounded Corners 6">
            <a:extLst>
              <a:ext uri="{FF2B5EF4-FFF2-40B4-BE49-F238E27FC236}">
                <a16:creationId xmlns:a16="http://schemas.microsoft.com/office/drawing/2014/main" id="{54B3D9E1-A27A-D84E-95FE-74C49A7F9C43}"/>
              </a:ext>
            </a:extLst>
          </p:cNvPr>
          <p:cNvSpPr/>
          <p:nvPr/>
        </p:nvSpPr>
        <p:spPr>
          <a:xfrm>
            <a:off x="7366244" y="98394"/>
            <a:ext cx="3201065" cy="53564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jährig</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year-old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chemeClr val="accent4">
                    <a:lumMod val="20000"/>
                    <a:lumOff val="80000"/>
                  </a:schemeClr>
                </a:solidFill>
                <a:latin typeface="Century Gothic"/>
              </a:rPr>
              <a:t>*das </a:t>
            </a:r>
            <a:r>
              <a:rPr lang="en-GB" dirty="0" err="1">
                <a:solidFill>
                  <a:schemeClr val="accent4">
                    <a:lumMod val="20000"/>
                    <a:lumOff val="80000"/>
                  </a:schemeClr>
                </a:solidFill>
                <a:latin typeface="Century Gothic"/>
              </a:rPr>
              <a:t>Geschlecht</a:t>
            </a:r>
            <a:r>
              <a:rPr lang="en-GB" dirty="0">
                <a:solidFill>
                  <a:schemeClr val="accent4">
                    <a:lumMod val="20000"/>
                    <a:lumOff val="80000"/>
                  </a:schemeClr>
                </a:solidFill>
                <a:latin typeface="Century Gothic"/>
              </a:rPr>
              <a:t> – gender</a:t>
            </a:r>
            <a:endPar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p:txBody>
      </p:sp>
    </p:spTree>
    <p:extLst>
      <p:ext uri="{BB962C8B-B14F-4D97-AF65-F5344CB8AC3E}">
        <p14:creationId xmlns:p14="http://schemas.microsoft.com/office/powerpoint/2010/main" val="3736915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2C76A-97B0-ED45-F45D-86ADAD8096C7}"/>
              </a:ext>
            </a:extLst>
          </p:cNvPr>
          <p:cNvSpPr>
            <a:spLocks noGrp="1"/>
          </p:cNvSpPr>
          <p:nvPr>
            <p:ph type="title"/>
          </p:nvPr>
        </p:nvSpPr>
        <p:spPr>
          <a:xfrm>
            <a:off x="0" y="213557"/>
            <a:ext cx="4667250" cy="647577"/>
          </a:xfrm>
        </p:spPr>
        <p:txBody>
          <a:bodyPr/>
          <a:lstStyle/>
          <a:p>
            <a:r>
              <a:rPr lang="en-GB" dirty="0"/>
              <a:t>Das </a:t>
            </a:r>
            <a:r>
              <a:rPr lang="en-GB" dirty="0" err="1"/>
              <a:t>Imperfekt</a:t>
            </a:r>
            <a:r>
              <a:rPr lang="en-GB" dirty="0"/>
              <a:t> [1/2]</a:t>
            </a:r>
          </a:p>
        </p:txBody>
      </p:sp>
      <p:sp>
        <p:nvSpPr>
          <p:cNvPr id="3" name="Text Placeholder 2">
            <a:extLst>
              <a:ext uri="{FF2B5EF4-FFF2-40B4-BE49-F238E27FC236}">
                <a16:creationId xmlns:a16="http://schemas.microsoft.com/office/drawing/2014/main" id="{B7279184-69F3-EFF0-4E4F-A55AAEE21947}"/>
              </a:ext>
            </a:extLst>
          </p:cNvPr>
          <p:cNvSpPr>
            <a:spLocks noGrp="1"/>
          </p:cNvSpPr>
          <p:nvPr>
            <p:ph type="body" sz="quarter" idx="10"/>
          </p:nvPr>
        </p:nvSpPr>
        <p:spPr/>
        <p:txBody>
          <a:bodyPr/>
          <a:lstStyle/>
          <a:p>
            <a:r>
              <a:rPr lang="en-GB" dirty="0"/>
              <a:t>You already know the imperfect is used to narrate past events in written German. You also know how to form the singular of weak and strong verbs.</a:t>
            </a:r>
          </a:p>
        </p:txBody>
      </p:sp>
      <p:sp>
        <p:nvSpPr>
          <p:cNvPr id="4" name="Rectangle: Rounded Corners 3">
            <a:extLst>
              <a:ext uri="{FF2B5EF4-FFF2-40B4-BE49-F238E27FC236}">
                <a16:creationId xmlns:a16="http://schemas.microsoft.com/office/drawing/2014/main" id="{CA9159C3-79D9-3C71-67DD-826CF7B1E462}"/>
              </a:ext>
            </a:extLst>
          </p:cNvPr>
          <p:cNvSpPr/>
          <p:nvPr/>
        </p:nvSpPr>
        <p:spPr>
          <a:xfrm>
            <a:off x="253722" y="5669639"/>
            <a:ext cx="11846560" cy="436090"/>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B91C8262-DA98-1C82-83E4-201A8FDA0124}"/>
              </a:ext>
            </a:extLst>
          </p:cNvPr>
          <p:cNvSpPr/>
          <p:nvPr/>
        </p:nvSpPr>
        <p:spPr>
          <a:xfrm>
            <a:off x="6053654" y="3287874"/>
            <a:ext cx="4805688"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31AC341C-2C85-D5BB-C5E8-829100B1CBF4}"/>
              </a:ext>
            </a:extLst>
          </p:cNvPr>
          <p:cNvSpPr/>
          <p:nvPr/>
        </p:nvSpPr>
        <p:spPr>
          <a:xfrm>
            <a:off x="6053653" y="3911280"/>
            <a:ext cx="4790915"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EAC15DCA-2A7B-E30C-6CD6-31E3BB1949B8}"/>
              </a:ext>
            </a:extLst>
          </p:cNvPr>
          <p:cNvSpPr/>
          <p:nvPr/>
        </p:nvSpPr>
        <p:spPr>
          <a:xfrm>
            <a:off x="6069788" y="4547794"/>
            <a:ext cx="4774780"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A450F861-AF91-815D-0AE6-17EB70643A01}"/>
              </a:ext>
            </a:extLst>
          </p:cNvPr>
          <p:cNvSpPr/>
          <p:nvPr/>
        </p:nvSpPr>
        <p:spPr>
          <a:xfrm>
            <a:off x="6038880" y="2552596"/>
            <a:ext cx="4805688"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01C58588-1B39-CD75-A560-950C80A06CF0}"/>
              </a:ext>
            </a:extLst>
          </p:cNvPr>
          <p:cNvSpPr txBox="1"/>
          <p:nvPr/>
        </p:nvSpPr>
        <p:spPr>
          <a:xfrm>
            <a:off x="19050" y="1919641"/>
            <a:ext cx="11777328" cy="461665"/>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form the imperfect singular of all weak verbs:</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3021C87-B7FA-BC27-F5AC-6C1C733FB6DC}"/>
              </a:ext>
            </a:extLst>
          </p:cNvPr>
          <p:cNvSpPr/>
          <p:nvPr/>
        </p:nvSpPr>
        <p:spPr>
          <a:xfrm>
            <a:off x="350886" y="2629749"/>
            <a:ext cx="8645236" cy="461665"/>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1. </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remove </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and add </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te</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p:txBody>
      </p:sp>
      <p:sp>
        <p:nvSpPr>
          <p:cNvPr id="12" name="Rectangle 11">
            <a:extLst>
              <a:ext uri="{FF2B5EF4-FFF2-40B4-BE49-F238E27FC236}">
                <a16:creationId xmlns:a16="http://schemas.microsoft.com/office/drawing/2014/main" id="{AC114DC0-C470-5743-1AD9-7D4EE937A8FB}"/>
              </a:ext>
            </a:extLst>
          </p:cNvPr>
          <p:cNvSpPr/>
          <p:nvPr/>
        </p:nvSpPr>
        <p:spPr>
          <a:xfrm>
            <a:off x="324420" y="3351852"/>
            <a:ext cx="57144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2</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use this stem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fo</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r </a:t>
            </a:r>
            <a:r>
              <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rPr>
              <a:t>ich</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sng" strike="noStrike" kern="1200" cap="none" spc="0" normalizeH="0" baseline="0" noProof="0" dirty="0">
                <a:ln>
                  <a:noFill/>
                </a:ln>
                <a:solidFill>
                  <a:srgbClr val="525050"/>
                </a:solidFill>
                <a:effectLst/>
                <a:uLnTx/>
                <a:uFillTx/>
                <a:latin typeface="Century Gothic" panose="020F0302020204030204"/>
                <a:ea typeface="+mn-ea"/>
                <a:cs typeface="+mn-cs"/>
              </a:rPr>
              <a:t>and</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525050"/>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525050"/>
                </a:solidFill>
                <a:effectLst/>
                <a:uLnTx/>
                <a:uFillTx/>
                <a:latin typeface="Century Gothic" panose="020F0302020204030204"/>
                <a:ea typeface="+mn-ea"/>
                <a:cs typeface="+mn-cs"/>
              </a:rPr>
              <a:t>sie</a:t>
            </a:r>
            <a:r>
              <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rPr>
              <a:t>/es</a:t>
            </a:r>
            <a:endParaRPr kumimoji="0" lang="en-GB" sz="2400" b="1" i="1"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59F4CBCD-FD1D-3088-392A-CB1D364D053B}"/>
              </a:ext>
            </a:extLst>
          </p:cNvPr>
          <p:cNvSpPr/>
          <p:nvPr/>
        </p:nvSpPr>
        <p:spPr>
          <a:xfrm>
            <a:off x="375481" y="4547793"/>
            <a:ext cx="3903633"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3</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add </a:t>
            </a: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st</a:t>
            </a: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for the </a:t>
            </a:r>
            <a:r>
              <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rPr>
              <a:t>du</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form</a:t>
            </a:r>
          </a:p>
        </p:txBody>
      </p:sp>
      <p:sp>
        <p:nvSpPr>
          <p:cNvPr id="14" name="TextBox 13">
            <a:extLst>
              <a:ext uri="{FF2B5EF4-FFF2-40B4-BE49-F238E27FC236}">
                <a16:creationId xmlns:a16="http://schemas.microsoft.com/office/drawing/2014/main" id="{7BF4ECE6-65F3-DE19-00F4-F3AEFD581F0A}"/>
              </a:ext>
            </a:extLst>
          </p:cNvPr>
          <p:cNvSpPr txBox="1"/>
          <p:nvPr/>
        </p:nvSpPr>
        <p:spPr>
          <a:xfrm>
            <a:off x="6061887" y="2565726"/>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42F394D-BA8D-4440-A190-530D791B7AAC}"/>
              </a:ext>
            </a:extLst>
          </p:cNvPr>
          <p:cNvSpPr txBox="1"/>
          <p:nvPr/>
        </p:nvSpPr>
        <p:spPr>
          <a:xfrm>
            <a:off x="6053653" y="3296627"/>
            <a:ext cx="2180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te</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EDB993B6-6FF3-0AA4-F219-993BE077EE88}"/>
              </a:ext>
            </a:extLst>
          </p:cNvPr>
          <p:cNvSpPr txBox="1"/>
          <p:nvPr/>
        </p:nvSpPr>
        <p:spPr>
          <a:xfrm>
            <a:off x="6018482" y="4547794"/>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test</a:t>
            </a:r>
            <a:endPar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endParaRPr>
          </a:p>
        </p:txBody>
      </p:sp>
      <p:pic>
        <p:nvPicPr>
          <p:cNvPr id="17" name="Graphic 16" descr="Line arrow Straight">
            <a:extLst>
              <a:ext uri="{FF2B5EF4-FFF2-40B4-BE49-F238E27FC236}">
                <a16:creationId xmlns:a16="http://schemas.microsoft.com/office/drawing/2014/main" id="{B025FE6E-E3BE-ACBF-B52A-881D93C1E4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261773" y="2360687"/>
            <a:ext cx="772243" cy="914400"/>
          </a:xfrm>
          <a:prstGeom prst="rect">
            <a:avLst/>
          </a:prstGeom>
        </p:spPr>
      </p:pic>
      <p:sp>
        <p:nvSpPr>
          <p:cNvPr id="18" name="TextBox 17">
            <a:extLst>
              <a:ext uri="{FF2B5EF4-FFF2-40B4-BE49-F238E27FC236}">
                <a16:creationId xmlns:a16="http://schemas.microsoft.com/office/drawing/2014/main" id="{728F0A96-DCFB-0E88-AF2D-5EFDBED7839E}"/>
              </a:ext>
            </a:extLst>
          </p:cNvPr>
          <p:cNvSpPr txBox="1"/>
          <p:nvPr/>
        </p:nvSpPr>
        <p:spPr>
          <a:xfrm>
            <a:off x="8133683" y="2557979"/>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te</a:t>
            </a:r>
            <a:endPar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F4CCB11-7E74-9728-33F9-357737AC98D2}"/>
              </a:ext>
            </a:extLst>
          </p:cNvPr>
          <p:cNvSpPr txBox="1"/>
          <p:nvPr/>
        </p:nvSpPr>
        <p:spPr>
          <a:xfrm>
            <a:off x="9533378" y="2600478"/>
            <a:ext cx="1371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(learned)</a:t>
            </a:r>
          </a:p>
        </p:txBody>
      </p:sp>
      <p:sp>
        <p:nvSpPr>
          <p:cNvPr id="20" name="TextBox 19">
            <a:extLst>
              <a:ext uri="{FF2B5EF4-FFF2-40B4-BE49-F238E27FC236}">
                <a16:creationId xmlns:a16="http://schemas.microsoft.com/office/drawing/2014/main" id="{6C1A7FE2-9901-1BF5-197E-22E6CC4CBCB6}"/>
              </a:ext>
            </a:extLst>
          </p:cNvPr>
          <p:cNvSpPr txBox="1"/>
          <p:nvPr/>
        </p:nvSpPr>
        <p:spPr>
          <a:xfrm>
            <a:off x="8984500" y="4600508"/>
            <a:ext cx="19417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(you learned)</a:t>
            </a:r>
          </a:p>
        </p:txBody>
      </p:sp>
      <p:sp>
        <p:nvSpPr>
          <p:cNvPr id="21" name="TextBox 20">
            <a:extLst>
              <a:ext uri="{FF2B5EF4-FFF2-40B4-BE49-F238E27FC236}">
                <a16:creationId xmlns:a16="http://schemas.microsoft.com/office/drawing/2014/main" id="{FFAA8D30-5734-8968-2C41-C8763B96CF78}"/>
              </a:ext>
            </a:extLst>
          </p:cNvPr>
          <p:cNvSpPr txBox="1"/>
          <p:nvPr/>
        </p:nvSpPr>
        <p:spPr>
          <a:xfrm>
            <a:off x="9390202" y="3348697"/>
            <a:ext cx="15426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 learned)</a:t>
            </a:r>
          </a:p>
        </p:txBody>
      </p:sp>
      <p:sp>
        <p:nvSpPr>
          <p:cNvPr id="22" name="TextBox 21">
            <a:extLst>
              <a:ext uri="{FF2B5EF4-FFF2-40B4-BE49-F238E27FC236}">
                <a16:creationId xmlns:a16="http://schemas.microsoft.com/office/drawing/2014/main" id="{3ED88C23-7837-D5B7-CBC0-F1E6D5D98C81}"/>
              </a:ext>
            </a:extLst>
          </p:cNvPr>
          <p:cNvSpPr txBox="1"/>
          <p:nvPr/>
        </p:nvSpPr>
        <p:spPr>
          <a:xfrm>
            <a:off x="8353861" y="3958911"/>
            <a:ext cx="26100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(he/she/it learned)</a:t>
            </a:r>
          </a:p>
        </p:txBody>
      </p:sp>
      <p:sp>
        <p:nvSpPr>
          <p:cNvPr id="23" name="Rectangle 22">
            <a:extLst>
              <a:ext uri="{FF2B5EF4-FFF2-40B4-BE49-F238E27FC236}">
                <a16:creationId xmlns:a16="http://schemas.microsoft.com/office/drawing/2014/main" id="{C02D473B-7B90-5475-E290-C1014641D895}"/>
              </a:ext>
            </a:extLst>
          </p:cNvPr>
          <p:cNvSpPr/>
          <p:nvPr/>
        </p:nvSpPr>
        <p:spPr>
          <a:xfrm>
            <a:off x="6010048" y="3895156"/>
            <a:ext cx="237757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te</a:t>
            </a:r>
            <a:endParaRPr kumimoji="0" lang="en-GB" sz="1800" b="0" i="0" u="none" strike="noStrike" kern="1200" cap="none" spc="0" normalizeH="0" baseline="0" noProof="0" dirty="0">
              <a:ln>
                <a:noFill/>
              </a:ln>
              <a:solidFill>
                <a:srgbClr val="EA5559"/>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17348B42-C924-A7A1-C584-7FC995DFAAA1}"/>
              </a:ext>
            </a:extLst>
          </p:cNvPr>
          <p:cNvSpPr txBox="1"/>
          <p:nvPr/>
        </p:nvSpPr>
        <p:spPr>
          <a:xfrm>
            <a:off x="129818" y="5249623"/>
            <a:ext cx="11777328"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Strong verbs have irregular forms without -</a:t>
            </a:r>
            <a:r>
              <a:rPr kumimoji="0" lang="en-US" sz="2400" b="0"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te</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 but add -</a:t>
            </a:r>
            <a:r>
              <a:rPr kumimoji="0" lang="en-US" sz="2400" b="1"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st</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 for the du form:</a:t>
            </a:r>
            <a:endParaRPr kumimoji="0" lang="en-GB" sz="2400" b="0" i="0" u="none" strike="noStrike" kern="1400" cap="none" spc="0" normalizeH="0" baseline="0" noProof="0" dirty="0">
              <a:ln>
                <a:noFill/>
              </a:ln>
              <a:solidFill>
                <a:srgbClr val="525050"/>
              </a:solidFill>
              <a:effectLst/>
              <a:uLnTx/>
              <a:uFillTx/>
              <a:latin typeface="Times New Roman" panose="02020603050405020304" pitchFamily="18" charset="0"/>
              <a:ea typeface="Times New Roman" panose="02020603050405020304" pitchFamily="18" charset="0"/>
              <a:cs typeface="+mn-cs"/>
            </a:endParaRPr>
          </a:p>
        </p:txBody>
      </p:sp>
      <p:sp>
        <p:nvSpPr>
          <p:cNvPr id="25" name="TextBox 24">
            <a:extLst>
              <a:ext uri="{FF2B5EF4-FFF2-40B4-BE49-F238E27FC236}">
                <a16:creationId xmlns:a16="http://schemas.microsoft.com/office/drawing/2014/main" id="{496DD676-FB55-F904-1410-320BB544C758}"/>
              </a:ext>
            </a:extLst>
          </p:cNvPr>
          <p:cNvSpPr txBox="1"/>
          <p:nvPr/>
        </p:nvSpPr>
        <p:spPr>
          <a:xfrm>
            <a:off x="273396" y="5652275"/>
            <a:ext cx="1392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Beispiel</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a:t>
            </a:r>
            <a:endParaRPr kumimoji="0" lang="en-GB" sz="2400" b="0" i="0" u="none" strike="noStrike" kern="1400" cap="none" spc="0" normalizeH="0" baseline="0" noProof="0" dirty="0">
              <a:ln>
                <a:noFill/>
              </a:ln>
              <a:solidFill>
                <a:srgbClr val="525050"/>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02F55778-B17C-4E8D-94C0-165FB746B21A}"/>
              </a:ext>
            </a:extLst>
          </p:cNvPr>
          <p:cNvSpPr txBox="1"/>
          <p:nvPr/>
        </p:nvSpPr>
        <p:spPr>
          <a:xfrm>
            <a:off x="1577238" y="5644063"/>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liegen</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27" name="Graphic 26" descr="Line arrow Straight">
            <a:extLst>
              <a:ext uri="{FF2B5EF4-FFF2-40B4-BE49-F238E27FC236}">
                <a16:creationId xmlns:a16="http://schemas.microsoft.com/office/drawing/2014/main" id="{FC9D307D-3D94-A15F-E56C-479BB2EE84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863719" y="5451892"/>
            <a:ext cx="772243" cy="914400"/>
          </a:xfrm>
          <a:prstGeom prst="rect">
            <a:avLst/>
          </a:prstGeom>
        </p:spPr>
      </p:pic>
      <p:sp>
        <p:nvSpPr>
          <p:cNvPr id="28" name="TextBox 27">
            <a:extLst>
              <a:ext uri="{FF2B5EF4-FFF2-40B4-BE49-F238E27FC236}">
                <a16:creationId xmlns:a16="http://schemas.microsoft.com/office/drawing/2014/main" id="{DD96F919-5A28-2E60-B54E-9D5DBE8E9027}"/>
              </a:ext>
            </a:extLst>
          </p:cNvPr>
          <p:cNvSpPr txBox="1"/>
          <p:nvPr/>
        </p:nvSpPr>
        <p:spPr>
          <a:xfrm>
            <a:off x="3806765" y="5664510"/>
            <a:ext cx="944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rPr>
              <a:t>lag</a:t>
            </a:r>
          </a:p>
        </p:txBody>
      </p:sp>
      <p:sp>
        <p:nvSpPr>
          <p:cNvPr id="29" name="TextBox 28">
            <a:extLst>
              <a:ext uri="{FF2B5EF4-FFF2-40B4-BE49-F238E27FC236}">
                <a16:creationId xmlns:a16="http://schemas.microsoft.com/office/drawing/2014/main" id="{E97B6A0F-D9A3-7FF4-959C-A977FF09ECDE}"/>
              </a:ext>
            </a:extLst>
          </p:cNvPr>
          <p:cNvSpPr txBox="1"/>
          <p:nvPr/>
        </p:nvSpPr>
        <p:spPr>
          <a:xfrm>
            <a:off x="4792748" y="5672548"/>
            <a:ext cx="2028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ich </a:t>
            </a:r>
            <a:r>
              <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rPr>
              <a:t>lag</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2E59E768-8419-4AE2-27B7-701ADEE42F3F}"/>
              </a:ext>
            </a:extLst>
          </p:cNvPr>
          <p:cNvSpPr txBox="1"/>
          <p:nvPr/>
        </p:nvSpPr>
        <p:spPr>
          <a:xfrm>
            <a:off x="6633621" y="5678259"/>
            <a:ext cx="2555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er/</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/es </a:t>
            </a:r>
            <a:r>
              <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rPr>
              <a:t>lag</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AA6A4ED4-4D44-472B-7294-4BA52312E23E}"/>
              </a:ext>
            </a:extLst>
          </p:cNvPr>
          <p:cNvSpPr txBox="1"/>
          <p:nvPr/>
        </p:nvSpPr>
        <p:spPr>
          <a:xfrm>
            <a:off x="9240809" y="5664508"/>
            <a:ext cx="2555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du </a:t>
            </a:r>
            <a:r>
              <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rPr>
              <a:t>lag</a:t>
            </a:r>
            <a:r>
              <a:rPr kumimoji="0" lang="en-US" sz="2400" b="1"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st</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8352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p:bldP spid="11" grpId="0"/>
      <p:bldP spid="12" grpId="0"/>
      <p:bldP spid="13" grpId="0"/>
      <p:bldP spid="14" grpId="0"/>
      <p:bldP spid="15" grpId="0"/>
      <p:bldP spid="16" grpId="0"/>
      <p:bldP spid="18" grpId="0"/>
      <p:bldP spid="19" grpId="0"/>
      <p:bldP spid="20" grpId="0"/>
      <p:bldP spid="21" grpId="0"/>
      <p:bldP spid="22" grpId="0"/>
      <p:bldP spid="23" grpId="0"/>
      <p:bldP spid="24" grpId="0"/>
      <p:bldP spid="25" grpId="0"/>
      <p:bldP spid="26" grpId="0"/>
      <p:bldP spid="28" grpId="0"/>
      <p:bldP spid="29"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2C76A-97B0-ED45-F45D-86ADAD8096C7}"/>
              </a:ext>
            </a:extLst>
          </p:cNvPr>
          <p:cNvSpPr>
            <a:spLocks noGrp="1"/>
          </p:cNvSpPr>
          <p:nvPr>
            <p:ph type="title"/>
          </p:nvPr>
        </p:nvSpPr>
        <p:spPr>
          <a:xfrm>
            <a:off x="0" y="213557"/>
            <a:ext cx="4667250" cy="647577"/>
          </a:xfrm>
        </p:spPr>
        <p:txBody>
          <a:bodyPr/>
          <a:lstStyle/>
          <a:p>
            <a:r>
              <a:rPr lang="en-GB" dirty="0"/>
              <a:t>Das </a:t>
            </a:r>
            <a:r>
              <a:rPr lang="en-GB" dirty="0" err="1"/>
              <a:t>Imperfekt</a:t>
            </a:r>
            <a:r>
              <a:rPr lang="en-GB" dirty="0"/>
              <a:t> [2/2]</a:t>
            </a:r>
          </a:p>
        </p:txBody>
      </p:sp>
      <p:sp>
        <p:nvSpPr>
          <p:cNvPr id="4" name="Rectangle: Rounded Corners 3">
            <a:extLst>
              <a:ext uri="{FF2B5EF4-FFF2-40B4-BE49-F238E27FC236}">
                <a16:creationId xmlns:a16="http://schemas.microsoft.com/office/drawing/2014/main" id="{CA9159C3-79D9-3C71-67DD-826CF7B1E462}"/>
              </a:ext>
            </a:extLst>
          </p:cNvPr>
          <p:cNvSpPr/>
          <p:nvPr/>
        </p:nvSpPr>
        <p:spPr>
          <a:xfrm>
            <a:off x="234672" y="5602963"/>
            <a:ext cx="11846560"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B91C8262-DA98-1C82-83E4-201A8FDA0124}"/>
              </a:ext>
            </a:extLst>
          </p:cNvPr>
          <p:cNvSpPr/>
          <p:nvPr/>
        </p:nvSpPr>
        <p:spPr>
          <a:xfrm>
            <a:off x="6034604" y="2516349"/>
            <a:ext cx="4899584"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31AC341C-2C85-D5BB-C5E8-829100B1CBF4}"/>
              </a:ext>
            </a:extLst>
          </p:cNvPr>
          <p:cNvSpPr/>
          <p:nvPr/>
        </p:nvSpPr>
        <p:spPr>
          <a:xfrm>
            <a:off x="6034603" y="3139755"/>
            <a:ext cx="4899585"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EAC15DCA-2A7B-E30C-6CD6-31E3BB1949B8}"/>
              </a:ext>
            </a:extLst>
          </p:cNvPr>
          <p:cNvSpPr/>
          <p:nvPr/>
        </p:nvSpPr>
        <p:spPr>
          <a:xfrm>
            <a:off x="6050738" y="3776269"/>
            <a:ext cx="4883450"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A450F861-AF91-815D-0AE6-17EB70643A01}"/>
              </a:ext>
            </a:extLst>
          </p:cNvPr>
          <p:cNvSpPr/>
          <p:nvPr/>
        </p:nvSpPr>
        <p:spPr>
          <a:xfrm>
            <a:off x="6019830" y="1781071"/>
            <a:ext cx="4899584" cy="496575"/>
          </a:xfrm>
          <a:prstGeom prst="roundRect">
            <a:avLst/>
          </a:prstGeom>
          <a:solidFill>
            <a:schemeClr val="accent6"/>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01C58588-1B39-CD75-A560-950C80A06CF0}"/>
              </a:ext>
            </a:extLst>
          </p:cNvPr>
          <p:cNvSpPr txBox="1"/>
          <p:nvPr/>
        </p:nvSpPr>
        <p:spPr>
          <a:xfrm>
            <a:off x="0" y="1148116"/>
            <a:ext cx="11777328" cy="424732"/>
          </a:xfrm>
          <a:prstGeom prst="rect">
            <a:avLst/>
          </a:prstGeom>
        </p:spPr>
        <p:txBody>
          <a:bodyPr vert="horz" lIns="91440" tIns="45720" rIns="91440" bIns="45720" rtlCol="0">
            <a:normAutofit/>
          </a:bodyPr>
          <a:lstStyle>
            <a:lvl1pPr indent="0">
              <a:lnSpc>
                <a:spcPct val="90000"/>
              </a:lnSpc>
              <a:spcBef>
                <a:spcPts val="1000"/>
              </a:spcBef>
              <a:buFont typeface="Arial" panose="020B0604020202020204" pitchFamily="34" charset="0"/>
              <a:buNone/>
              <a:defRPr sz="2400">
                <a:solidFill>
                  <a:srgbClr val="525050"/>
                </a:solidFill>
                <a:latin typeface="Century Gothic" panose="020B0502020202020204" pitchFamily="34" charset="0"/>
              </a:defRPr>
            </a:lvl1pPr>
            <a:lvl2pPr indent="0">
              <a:lnSpc>
                <a:spcPct val="90000"/>
              </a:lnSpc>
              <a:spcBef>
                <a:spcPts val="500"/>
              </a:spcBef>
              <a:buFont typeface="Arial" panose="020B0604020202020204" pitchFamily="34" charset="0"/>
              <a:buNone/>
              <a:defRPr sz="2200">
                <a:solidFill>
                  <a:srgbClr val="525050"/>
                </a:solidFill>
                <a:latin typeface="Century Gothic" panose="020B0502020202020204" pitchFamily="34" charset="0"/>
              </a:defRPr>
            </a:lvl2pPr>
            <a:lvl3pPr indent="0">
              <a:lnSpc>
                <a:spcPct val="90000"/>
              </a:lnSpc>
              <a:spcBef>
                <a:spcPts val="500"/>
              </a:spcBef>
              <a:buFont typeface="Arial" panose="020B0604020202020204" pitchFamily="34" charset="0"/>
              <a:buNone/>
              <a:defRPr sz="2000">
                <a:solidFill>
                  <a:srgbClr val="525050"/>
                </a:solidFill>
                <a:latin typeface="Century Gothic" panose="020B0502020202020204" pitchFamily="34" charset="0"/>
              </a:defRPr>
            </a:lvl3pPr>
            <a:lvl4pPr indent="0">
              <a:lnSpc>
                <a:spcPct val="90000"/>
              </a:lnSpc>
              <a:spcBef>
                <a:spcPts val="500"/>
              </a:spcBef>
              <a:buFont typeface="Arial" panose="020B0604020202020204" pitchFamily="34" charset="0"/>
              <a:buNone/>
              <a:defRPr>
                <a:solidFill>
                  <a:srgbClr val="525050"/>
                </a:solidFill>
                <a:latin typeface="Century Gothic" panose="020B0502020202020204" pitchFamily="34" charset="0"/>
              </a:defRPr>
            </a:lvl4pPr>
            <a:lvl5pPr indent="0">
              <a:lnSpc>
                <a:spcPct val="90000"/>
              </a:lnSpc>
              <a:spcBef>
                <a:spcPts val="500"/>
              </a:spcBef>
              <a:buFont typeface="Arial" panose="020B0604020202020204" pitchFamily="34" charset="0"/>
              <a:buNone/>
              <a:defRPr sz="1600">
                <a:solidFill>
                  <a:srgbClr val="525050"/>
                </a:solidFill>
                <a:latin typeface="Century Gothic" panose="020B0502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To form the imperfect plural of weak verbs:</a:t>
            </a: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C3021C87-B7FA-BC27-F5AC-6C1C733FB6DC}"/>
              </a:ext>
            </a:extLst>
          </p:cNvPr>
          <p:cNvSpPr/>
          <p:nvPr/>
        </p:nvSpPr>
        <p:spPr>
          <a:xfrm>
            <a:off x="331836" y="1858224"/>
            <a:ext cx="8645236" cy="424732"/>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1. </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remove </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and add </a:t>
            </a:r>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p>
        </p:txBody>
      </p:sp>
      <p:sp>
        <p:nvSpPr>
          <p:cNvPr id="12" name="Rectangle 11">
            <a:extLst>
              <a:ext uri="{FF2B5EF4-FFF2-40B4-BE49-F238E27FC236}">
                <a16:creationId xmlns:a16="http://schemas.microsoft.com/office/drawing/2014/main" id="{AC114DC0-C470-5743-1AD9-7D4EE937A8FB}"/>
              </a:ext>
            </a:extLst>
          </p:cNvPr>
          <p:cNvSpPr/>
          <p:nvPr/>
        </p:nvSpPr>
        <p:spPr>
          <a:xfrm>
            <a:off x="305370" y="2580327"/>
            <a:ext cx="57144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2</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use this stem </a:t>
            </a:r>
            <a:r>
              <a:rPr kumimoji="0" lang="en-GB" sz="2400" b="0" i="0" u="none" strike="noStrike" kern="1200" cap="none" spc="0" normalizeH="0" baseline="0" noProof="0" dirty="0" err="1">
                <a:ln>
                  <a:noFill/>
                </a:ln>
                <a:solidFill>
                  <a:srgbClr val="525050"/>
                </a:solidFill>
                <a:effectLst/>
                <a:uLnTx/>
                <a:uFillTx/>
                <a:latin typeface="Century Gothic" panose="020F0302020204030204"/>
                <a:ea typeface="+mn-ea"/>
                <a:cs typeface="+mn-cs"/>
              </a:rPr>
              <a:t>fo</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r </a:t>
            </a:r>
            <a:r>
              <a:rPr kumimoji="0" lang="en-GB" sz="2400" b="0" i="1" u="none" strike="noStrike" kern="1200" cap="none" spc="0" normalizeH="0" baseline="0" noProof="0" dirty="0" err="1">
                <a:ln>
                  <a:noFill/>
                </a:ln>
                <a:solidFill>
                  <a:srgbClr val="525050"/>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sng" strike="noStrike" kern="1200" cap="none" spc="0" normalizeH="0" baseline="0" noProof="0" dirty="0">
                <a:ln>
                  <a:noFill/>
                </a:ln>
                <a:solidFill>
                  <a:srgbClr val="525050"/>
                </a:solidFill>
                <a:effectLst/>
                <a:uLnTx/>
                <a:uFillTx/>
                <a:latin typeface="Century Gothic" panose="020F0302020204030204"/>
                <a:ea typeface="+mn-ea"/>
                <a:cs typeface="+mn-cs"/>
              </a:rPr>
              <a:t>and</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525050"/>
                </a:solidFill>
                <a:effectLst/>
                <a:uLnTx/>
                <a:uFillTx/>
                <a:latin typeface="Century Gothic" panose="020F0302020204030204"/>
                <a:ea typeface="+mn-ea"/>
                <a:cs typeface="+mn-cs"/>
              </a:rPr>
              <a:t>sie</a:t>
            </a:r>
            <a:r>
              <a:rPr kumimoji="0" lang="en-GB" sz="2400" b="0" i="1" u="none" strike="noStrike" kern="1200" cap="none" spc="0" normalizeH="0" baseline="0" noProof="0" dirty="0">
                <a:ln>
                  <a:noFill/>
                </a:ln>
                <a:solidFill>
                  <a:srgbClr val="525050"/>
                </a:solidFill>
                <a:effectLst/>
                <a:uLnTx/>
                <a:uFillTx/>
                <a:latin typeface="Century Gothic" panose="020F0302020204030204"/>
                <a:ea typeface="+mn-ea"/>
                <a:cs typeface="+mn-cs"/>
              </a:rPr>
              <a:t>/Sie</a:t>
            </a:r>
            <a:endParaRPr kumimoji="0" lang="en-GB" sz="2400" b="1" i="1" u="none" strike="noStrike" kern="1200" cap="none" spc="0" normalizeH="0" baseline="0" noProof="0" dirty="0">
              <a:ln>
                <a:noFill/>
              </a:ln>
              <a:solidFill>
                <a:srgbClr val="525050"/>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59F4CBCD-FD1D-3088-392A-CB1D364D053B}"/>
              </a:ext>
            </a:extLst>
          </p:cNvPr>
          <p:cNvSpPr/>
          <p:nvPr/>
        </p:nvSpPr>
        <p:spPr>
          <a:xfrm>
            <a:off x="356431" y="3776268"/>
            <a:ext cx="400462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3</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add </a:t>
            </a: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a:t>
            </a:r>
            <a:r>
              <a:rPr kumimoji="0" lang="en-GB" sz="2400" b="1" i="0" u="none" strike="noStrike" kern="1200" cap="none" spc="0" normalizeH="0" baseline="0" noProof="0" dirty="0" err="1">
                <a:ln>
                  <a:noFill/>
                </a:ln>
                <a:solidFill>
                  <a:srgbClr val="525050"/>
                </a:solidFill>
                <a:effectLst/>
                <a:uLnTx/>
                <a:uFillTx/>
                <a:latin typeface="Century Gothic" panose="020F0302020204030204"/>
                <a:ea typeface="+mn-ea"/>
                <a:cs typeface="+mn-cs"/>
              </a:rPr>
              <a:t>tet</a:t>
            </a:r>
            <a:r>
              <a:rPr kumimoji="0" lang="en-GB" sz="2400" b="1" i="0" u="none" strike="noStrike" kern="1200" cap="none" spc="0" normalizeH="0" baseline="0" noProof="0" dirty="0">
                <a:ln>
                  <a:noFill/>
                </a:ln>
                <a:solidFill>
                  <a:srgbClr val="52505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for the </a:t>
            </a:r>
            <a:r>
              <a:rPr kumimoji="0" lang="en-GB" sz="2400" b="0" i="1" u="none" strike="noStrike" kern="1200" cap="none" spc="0" normalizeH="0" baseline="0" noProof="0" dirty="0" err="1">
                <a:ln>
                  <a:noFill/>
                </a:ln>
                <a:solidFill>
                  <a:srgbClr val="525050"/>
                </a:solidFill>
                <a:effectLst/>
                <a:uLnTx/>
                <a:uFillTx/>
                <a:latin typeface="Century Gothic" panose="020F0302020204030204"/>
                <a:ea typeface="+mn-ea"/>
                <a:cs typeface="+mn-cs"/>
              </a:rPr>
              <a:t>ihr</a:t>
            </a:r>
            <a:r>
              <a:rPr kumimoji="0" lang="en-GB" sz="2400" b="0" i="0" u="none" strike="noStrike" kern="1200" cap="none" spc="0" normalizeH="0" baseline="0" noProof="0" dirty="0">
                <a:ln>
                  <a:noFill/>
                </a:ln>
                <a:solidFill>
                  <a:srgbClr val="525050"/>
                </a:solidFill>
                <a:effectLst/>
                <a:uLnTx/>
                <a:uFillTx/>
                <a:latin typeface="Century Gothic" panose="020F0302020204030204"/>
                <a:ea typeface="+mn-ea"/>
                <a:cs typeface="+mn-cs"/>
              </a:rPr>
              <a:t> form</a:t>
            </a:r>
          </a:p>
        </p:txBody>
      </p:sp>
      <p:sp>
        <p:nvSpPr>
          <p:cNvPr id="14" name="TextBox 13">
            <a:extLst>
              <a:ext uri="{FF2B5EF4-FFF2-40B4-BE49-F238E27FC236}">
                <a16:creationId xmlns:a16="http://schemas.microsoft.com/office/drawing/2014/main" id="{7BF4ECE6-65F3-DE19-00F4-F3AEFD581F0A}"/>
              </a:ext>
            </a:extLst>
          </p:cNvPr>
          <p:cNvSpPr txBox="1"/>
          <p:nvPr/>
        </p:nvSpPr>
        <p:spPr>
          <a:xfrm>
            <a:off x="6042837" y="1794201"/>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42F394D-BA8D-4440-A190-530D791B7AAC}"/>
              </a:ext>
            </a:extLst>
          </p:cNvPr>
          <p:cNvSpPr txBox="1"/>
          <p:nvPr/>
        </p:nvSpPr>
        <p:spPr>
          <a:xfrm>
            <a:off x="6034603" y="2525102"/>
            <a:ext cx="2180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ten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EDB993B6-6FF3-0AA4-F219-993BE077EE88}"/>
              </a:ext>
            </a:extLst>
          </p:cNvPr>
          <p:cNvSpPr txBox="1"/>
          <p:nvPr/>
        </p:nvSpPr>
        <p:spPr>
          <a:xfrm>
            <a:off x="6028007" y="3776269"/>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ihr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tet</a:t>
            </a:r>
            <a:endPar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endParaRPr>
          </a:p>
        </p:txBody>
      </p:sp>
      <p:pic>
        <p:nvPicPr>
          <p:cNvPr id="17" name="Graphic 16" descr="Line arrow Straight">
            <a:extLst>
              <a:ext uri="{FF2B5EF4-FFF2-40B4-BE49-F238E27FC236}">
                <a16:creationId xmlns:a16="http://schemas.microsoft.com/office/drawing/2014/main" id="{B025FE6E-E3BE-ACBF-B52A-881D93C1E4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255756" y="1589210"/>
            <a:ext cx="772243" cy="914400"/>
          </a:xfrm>
          <a:prstGeom prst="rect">
            <a:avLst/>
          </a:prstGeom>
        </p:spPr>
      </p:pic>
      <p:sp>
        <p:nvSpPr>
          <p:cNvPr id="18" name="TextBox 17">
            <a:extLst>
              <a:ext uri="{FF2B5EF4-FFF2-40B4-BE49-F238E27FC236}">
                <a16:creationId xmlns:a16="http://schemas.microsoft.com/office/drawing/2014/main" id="{728F0A96-DCFB-0E88-AF2D-5EFDBED7839E}"/>
              </a:ext>
            </a:extLst>
          </p:cNvPr>
          <p:cNvSpPr txBox="1"/>
          <p:nvPr/>
        </p:nvSpPr>
        <p:spPr>
          <a:xfrm>
            <a:off x="8066780" y="1804504"/>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ten</a:t>
            </a:r>
            <a:endPar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1F4CCB11-7E74-9728-33F9-357737AC98D2}"/>
              </a:ext>
            </a:extLst>
          </p:cNvPr>
          <p:cNvSpPr txBox="1"/>
          <p:nvPr/>
        </p:nvSpPr>
        <p:spPr>
          <a:xfrm>
            <a:off x="9565426" y="1824676"/>
            <a:ext cx="235124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(learned)</a:t>
            </a:r>
          </a:p>
        </p:txBody>
      </p:sp>
      <p:sp>
        <p:nvSpPr>
          <p:cNvPr id="20" name="TextBox 19">
            <a:extLst>
              <a:ext uri="{FF2B5EF4-FFF2-40B4-BE49-F238E27FC236}">
                <a16:creationId xmlns:a16="http://schemas.microsoft.com/office/drawing/2014/main" id="{6C1A7FE2-9901-1BF5-197E-22E6CC4CBCB6}"/>
              </a:ext>
            </a:extLst>
          </p:cNvPr>
          <p:cNvSpPr txBox="1"/>
          <p:nvPr/>
        </p:nvSpPr>
        <p:spPr>
          <a:xfrm>
            <a:off x="9074594" y="3798662"/>
            <a:ext cx="194178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(you learned)</a:t>
            </a:r>
          </a:p>
        </p:txBody>
      </p:sp>
      <p:sp>
        <p:nvSpPr>
          <p:cNvPr id="21" name="TextBox 20">
            <a:extLst>
              <a:ext uri="{FF2B5EF4-FFF2-40B4-BE49-F238E27FC236}">
                <a16:creationId xmlns:a16="http://schemas.microsoft.com/office/drawing/2014/main" id="{FFAA8D30-5734-8968-2C41-C8763B96CF78}"/>
              </a:ext>
            </a:extLst>
          </p:cNvPr>
          <p:cNvSpPr txBox="1"/>
          <p:nvPr/>
        </p:nvSpPr>
        <p:spPr>
          <a:xfrm>
            <a:off x="9110756" y="2547390"/>
            <a:ext cx="2666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(we learned)</a:t>
            </a:r>
          </a:p>
        </p:txBody>
      </p:sp>
      <p:sp>
        <p:nvSpPr>
          <p:cNvPr id="22" name="TextBox 21">
            <a:extLst>
              <a:ext uri="{FF2B5EF4-FFF2-40B4-BE49-F238E27FC236}">
                <a16:creationId xmlns:a16="http://schemas.microsoft.com/office/drawing/2014/main" id="{3ED88C23-7837-D5B7-CBC0-F1E6D5D98C81}"/>
              </a:ext>
            </a:extLst>
          </p:cNvPr>
          <p:cNvSpPr txBox="1"/>
          <p:nvPr/>
        </p:nvSpPr>
        <p:spPr>
          <a:xfrm>
            <a:off x="8424950" y="3187987"/>
            <a:ext cx="26665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(they/you learned)</a:t>
            </a:r>
          </a:p>
        </p:txBody>
      </p:sp>
      <p:sp>
        <p:nvSpPr>
          <p:cNvPr id="23" name="Rectangle 22">
            <a:extLst>
              <a:ext uri="{FF2B5EF4-FFF2-40B4-BE49-F238E27FC236}">
                <a16:creationId xmlns:a16="http://schemas.microsoft.com/office/drawing/2014/main" id="{C02D473B-7B90-5475-E290-C1014641D895}"/>
              </a:ext>
            </a:extLst>
          </p:cNvPr>
          <p:cNvSpPr/>
          <p:nvPr/>
        </p:nvSpPr>
        <p:spPr>
          <a:xfrm>
            <a:off x="6028007" y="3152272"/>
            <a:ext cx="222849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lern</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ten</a:t>
            </a:r>
            <a:endParaRPr kumimoji="0" lang="en-GB" sz="1800" b="0" i="0" u="none" strike="noStrike" kern="1200" cap="none" spc="0" normalizeH="0" baseline="0" noProof="0" dirty="0">
              <a:ln>
                <a:noFill/>
              </a:ln>
              <a:solidFill>
                <a:srgbClr val="EA5559"/>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17348B42-C924-A7A1-C584-7FC995DFAAA1}"/>
              </a:ext>
            </a:extLst>
          </p:cNvPr>
          <p:cNvSpPr txBox="1"/>
          <p:nvPr/>
        </p:nvSpPr>
        <p:spPr>
          <a:xfrm>
            <a:off x="139343" y="4630734"/>
            <a:ext cx="11777328"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To form the imperfect plural of strong verbs, add -</a:t>
            </a:r>
            <a:r>
              <a:rPr kumimoji="0" lang="en-US" sz="2400" b="1"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en</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 for the </a:t>
            </a:r>
            <a:r>
              <a:rPr kumimoji="0" lang="en-US" sz="2400" b="0"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wir</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 and </a:t>
            </a:r>
            <a:r>
              <a:rPr kumimoji="0" lang="en-US" sz="2400" b="0"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sie</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 forms and –</a:t>
            </a:r>
            <a:r>
              <a:rPr kumimoji="0" lang="en-US" sz="2400" b="1"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t</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 for the </a:t>
            </a:r>
            <a:r>
              <a:rPr kumimoji="0" lang="en-US" sz="2400" b="0"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ihr</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 form:</a:t>
            </a:r>
            <a:endParaRPr kumimoji="0" lang="en-GB" sz="2400" b="0" i="0" u="none" strike="noStrike" kern="1400" cap="none" spc="0" normalizeH="0" baseline="0" noProof="0" dirty="0">
              <a:ln>
                <a:noFill/>
              </a:ln>
              <a:solidFill>
                <a:srgbClr val="525050"/>
              </a:solidFill>
              <a:effectLst/>
              <a:uLnTx/>
              <a:uFillTx/>
              <a:latin typeface="Times New Roman" panose="02020603050405020304" pitchFamily="18" charset="0"/>
              <a:ea typeface="Times New Roman" panose="02020603050405020304" pitchFamily="18" charset="0"/>
              <a:cs typeface="+mn-cs"/>
            </a:endParaRPr>
          </a:p>
        </p:txBody>
      </p:sp>
      <p:sp>
        <p:nvSpPr>
          <p:cNvPr id="25" name="TextBox 24">
            <a:extLst>
              <a:ext uri="{FF2B5EF4-FFF2-40B4-BE49-F238E27FC236}">
                <a16:creationId xmlns:a16="http://schemas.microsoft.com/office/drawing/2014/main" id="{496DD676-FB55-F904-1410-320BB544C758}"/>
              </a:ext>
            </a:extLst>
          </p:cNvPr>
          <p:cNvSpPr txBox="1"/>
          <p:nvPr/>
        </p:nvSpPr>
        <p:spPr>
          <a:xfrm>
            <a:off x="254346" y="5623700"/>
            <a:ext cx="1392834"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err="1">
                <a:ln>
                  <a:noFill/>
                </a:ln>
                <a:solidFill>
                  <a:srgbClr val="525050"/>
                </a:solidFill>
                <a:effectLst/>
                <a:uLnTx/>
                <a:uFillTx/>
                <a:latin typeface="Century Gothic" panose="020B0502020202020204" pitchFamily="34" charset="0"/>
                <a:ea typeface="Times New Roman" panose="02020603050405020304" pitchFamily="18" charset="0"/>
                <a:cs typeface="+mn-cs"/>
              </a:rPr>
              <a:t>Beispiel</a:t>
            </a:r>
            <a:r>
              <a:rPr kumimoji="0" lang="en-US" sz="2400" b="0"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a:t>
            </a:r>
            <a:endParaRPr kumimoji="0" lang="en-GB" sz="2400" b="0" i="0" u="none" strike="noStrike" kern="1400" cap="none" spc="0" normalizeH="0" baseline="0" noProof="0" dirty="0">
              <a:ln>
                <a:noFill/>
              </a:ln>
              <a:solidFill>
                <a:srgbClr val="525050"/>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02F55778-B17C-4E8D-94C0-165FB746B21A}"/>
              </a:ext>
            </a:extLst>
          </p:cNvPr>
          <p:cNvSpPr txBox="1"/>
          <p:nvPr/>
        </p:nvSpPr>
        <p:spPr>
          <a:xfrm>
            <a:off x="1558188" y="5615488"/>
            <a:ext cx="1576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liegen</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27" name="Graphic 26" descr="Line arrow Straight">
            <a:extLst>
              <a:ext uri="{FF2B5EF4-FFF2-40B4-BE49-F238E27FC236}">
                <a16:creationId xmlns:a16="http://schemas.microsoft.com/office/drawing/2014/main" id="{FC9D307D-3D94-A15F-E56C-479BB2EE84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2799719" y="5389120"/>
            <a:ext cx="772243" cy="914400"/>
          </a:xfrm>
          <a:prstGeom prst="rect">
            <a:avLst/>
          </a:prstGeom>
        </p:spPr>
      </p:pic>
      <p:sp>
        <p:nvSpPr>
          <p:cNvPr id="28" name="TextBox 27">
            <a:extLst>
              <a:ext uri="{FF2B5EF4-FFF2-40B4-BE49-F238E27FC236}">
                <a16:creationId xmlns:a16="http://schemas.microsoft.com/office/drawing/2014/main" id="{DD96F919-5A28-2E60-B54E-9D5DBE8E9027}"/>
              </a:ext>
            </a:extLst>
          </p:cNvPr>
          <p:cNvSpPr txBox="1"/>
          <p:nvPr/>
        </p:nvSpPr>
        <p:spPr>
          <a:xfrm>
            <a:off x="3787715" y="5597835"/>
            <a:ext cx="9446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rPr>
              <a:t>lag</a:t>
            </a:r>
          </a:p>
        </p:txBody>
      </p:sp>
      <p:sp>
        <p:nvSpPr>
          <p:cNvPr id="29" name="TextBox 28">
            <a:extLst>
              <a:ext uri="{FF2B5EF4-FFF2-40B4-BE49-F238E27FC236}">
                <a16:creationId xmlns:a16="http://schemas.microsoft.com/office/drawing/2014/main" id="{E97B6A0F-D9A3-7FF4-959C-A977FF09ECDE}"/>
              </a:ext>
            </a:extLst>
          </p:cNvPr>
          <p:cNvSpPr txBox="1"/>
          <p:nvPr/>
        </p:nvSpPr>
        <p:spPr>
          <a:xfrm>
            <a:off x="4773698" y="5605873"/>
            <a:ext cx="2028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lag</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2E59E768-8419-4AE2-27B7-701ADEE42F3F}"/>
              </a:ext>
            </a:extLst>
          </p:cNvPr>
          <p:cNvSpPr txBox="1"/>
          <p:nvPr/>
        </p:nvSpPr>
        <p:spPr>
          <a:xfrm>
            <a:off x="6696372" y="5609501"/>
            <a:ext cx="2555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sie</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EA5559"/>
                </a:solidFill>
                <a:effectLst/>
                <a:uLnTx/>
                <a:uFillTx/>
                <a:latin typeface="Century Gothic" panose="020B0502020202020204" pitchFamily="34" charset="0"/>
                <a:ea typeface="+mn-ea"/>
                <a:cs typeface="+mn-cs"/>
              </a:rPr>
              <a:t>lag</a:t>
            </a:r>
            <a:r>
              <a:rPr kumimoji="0" lang="en-GB" sz="2400" b="1"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AA6A4ED4-4D44-472B-7294-4BA52312E23E}"/>
              </a:ext>
            </a:extLst>
          </p:cNvPr>
          <p:cNvSpPr txBox="1"/>
          <p:nvPr/>
        </p:nvSpPr>
        <p:spPr>
          <a:xfrm>
            <a:off x="9221759" y="5607358"/>
            <a:ext cx="25555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panose="020B0502020202020204" pitchFamily="34" charset="0"/>
                <a:ea typeface="+mn-ea"/>
                <a:cs typeface="+mn-cs"/>
              </a:rPr>
              <a:t>ihr</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EA5559"/>
                </a:solidFill>
                <a:effectLst/>
                <a:uLnTx/>
                <a:uFillTx/>
                <a:latin typeface="Century Gothic" panose="020B0502020202020204" pitchFamily="34" charset="0"/>
                <a:ea typeface="+mn-ea"/>
                <a:cs typeface="+mn-cs"/>
              </a:rPr>
              <a:t>lag</a:t>
            </a:r>
            <a:r>
              <a:rPr kumimoji="0" lang="en-US" sz="2400" b="1" i="0" u="none" strike="noStrike" kern="1400" cap="none" spc="0" normalizeH="0" baseline="0" noProof="0" dirty="0">
                <a:ln>
                  <a:noFill/>
                </a:ln>
                <a:solidFill>
                  <a:srgbClr val="525050"/>
                </a:solidFill>
                <a:effectLst/>
                <a:uLnTx/>
                <a:uFillTx/>
                <a:latin typeface="Century Gothic" panose="020B0502020202020204" pitchFamily="34" charset="0"/>
                <a:ea typeface="Times New Roman" panose="02020603050405020304" pitchFamily="18" charset="0"/>
                <a:cs typeface="+mn-cs"/>
              </a:rPr>
              <a:t>t</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 </a:t>
            </a:r>
            <a:endPar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602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wipe(left)">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p:bldP spid="11" grpId="0"/>
      <p:bldP spid="12" grpId="0"/>
      <p:bldP spid="13" grpId="0"/>
      <p:bldP spid="14" grpId="0"/>
      <p:bldP spid="15" grpId="0"/>
      <p:bldP spid="16" grpId="0"/>
      <p:bldP spid="18" grpId="0"/>
      <p:bldP spid="19" grpId="0"/>
      <p:bldP spid="20" grpId="0"/>
      <p:bldP spid="21" grpId="0"/>
      <p:bldP spid="22" grpId="0"/>
      <p:bldP spid="23" grpId="0"/>
      <p:bldP spid="24" grpId="0"/>
      <p:bldP spid="25" grpId="0"/>
      <p:bldP spid="26" grpId="0"/>
      <p:bldP spid="28" grpId="0"/>
      <p:bldP spid="29"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a:xfrm>
            <a:off x="0" y="213557"/>
            <a:ext cx="3287210" cy="647577"/>
          </a:xfrm>
        </p:spPr>
        <p:txBody>
          <a:bodyPr/>
          <a:lstStyle/>
          <a:p>
            <a:r>
              <a:rPr lang="en-GB" dirty="0"/>
              <a:t>Ich bin Martin</a:t>
            </a:r>
          </a:p>
        </p:txBody>
      </p:sp>
      <p:graphicFrame>
        <p:nvGraphicFramePr>
          <p:cNvPr id="4" name="Table 6">
            <a:extLst>
              <a:ext uri="{FF2B5EF4-FFF2-40B4-BE49-F238E27FC236}">
                <a16:creationId xmlns:a16="http://schemas.microsoft.com/office/drawing/2014/main" id="{A5E84B08-6EFF-C27F-B2DF-C7A863F1A2FA}"/>
              </a:ext>
            </a:extLst>
          </p:cNvPr>
          <p:cNvGraphicFramePr>
            <a:graphicFrameLocks noGrp="1"/>
          </p:cNvGraphicFramePr>
          <p:nvPr/>
        </p:nvGraphicFramePr>
        <p:xfrm>
          <a:off x="188261" y="1601561"/>
          <a:ext cx="11709237" cy="4473603"/>
        </p:xfrm>
        <a:graphic>
          <a:graphicData uri="http://schemas.openxmlformats.org/drawingml/2006/table">
            <a:tbl>
              <a:tblPr firstRow="1" bandRow="1"/>
              <a:tblGrid>
                <a:gridCol w="502613">
                  <a:extLst>
                    <a:ext uri="{9D8B030D-6E8A-4147-A177-3AD203B41FA5}">
                      <a16:colId xmlns:a16="http://schemas.microsoft.com/office/drawing/2014/main" val="2607353726"/>
                    </a:ext>
                  </a:extLst>
                </a:gridCol>
                <a:gridCol w="8681358">
                  <a:extLst>
                    <a:ext uri="{9D8B030D-6E8A-4147-A177-3AD203B41FA5}">
                      <a16:colId xmlns:a16="http://schemas.microsoft.com/office/drawing/2014/main" val="1600817978"/>
                    </a:ext>
                  </a:extLst>
                </a:gridCol>
                <a:gridCol w="1243154">
                  <a:extLst>
                    <a:ext uri="{9D8B030D-6E8A-4147-A177-3AD203B41FA5}">
                      <a16:colId xmlns:a16="http://schemas.microsoft.com/office/drawing/2014/main" val="837666246"/>
                    </a:ext>
                  </a:extLst>
                </a:gridCol>
                <a:gridCol w="1282112">
                  <a:extLst>
                    <a:ext uri="{9D8B030D-6E8A-4147-A177-3AD203B41FA5}">
                      <a16:colId xmlns:a16="http://schemas.microsoft.com/office/drawing/2014/main" val="2609792770"/>
                    </a:ext>
                  </a:extLst>
                </a:gridCol>
              </a:tblGrid>
              <a:tr h="497067">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lt1"/>
                          </a:solidFill>
                          <a:latin typeface="+mn-lt"/>
                          <a:ea typeface="+mn-ea"/>
                          <a:cs typeface="+mn-cs"/>
                        </a:rPr>
                        <a:t>ihr</a:t>
                      </a:r>
                      <a:endParaRPr lang="en-GB" sz="2000" b="1" kern="1200" dirty="0">
                        <a:solidFill>
                          <a:schemeClr val="lt1"/>
                        </a:solidFill>
                        <a:latin typeface="+mn-lt"/>
                        <a:ea typeface="+mn-ea"/>
                        <a:cs typeface="+mn-cs"/>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FFCC00"/>
                    </a:solidFill>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sie</a:t>
                      </a:r>
                      <a:endParaRPr lang="en-GB" sz="2000" b="1"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CC00"/>
                    </a:solidFill>
                  </a:tcPr>
                </a:tc>
                <a:extLst>
                  <a:ext uri="{0D108BD9-81ED-4DB2-BD59-A6C34878D82A}">
                    <a16:rowId xmlns:a16="http://schemas.microsoft.com/office/drawing/2014/main" val="1153431983"/>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Vor einem Jahr begannt ihr, mich Martin zu nennen.</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7149271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25050"/>
                          </a:solidFill>
                        </a:rPr>
                        <a:t>Ihr dachtet, ich sollte es meinen Eltern erzählen.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961458278"/>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25050"/>
                          </a:solidFill>
                        </a:rPr>
                        <a:t>Meine Eltern entschieden sich, mich zu unterstützen.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18931396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de-DE" sz="2000" dirty="0">
                          <a:solidFill>
                            <a:srgbClr val="525050"/>
                          </a:solidFill>
                        </a:rPr>
                        <a:t>Sie lernten viel über mich.</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344197191"/>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525050"/>
                          </a:solidFill>
                        </a:rPr>
                        <a:t>Sie gingen zur Schule und sprachen mit meinen Lehrern.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7238962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525050"/>
                          </a:solidFill>
                        </a:rPr>
                        <a:t>Ihr</a:t>
                      </a:r>
                      <a:r>
                        <a:rPr lang="en-GB" sz="2000" dirty="0">
                          <a:solidFill>
                            <a:srgbClr val="525050"/>
                          </a:solidFill>
                        </a:rPr>
                        <a:t> </a:t>
                      </a:r>
                      <a:r>
                        <a:rPr lang="en-GB" sz="2000" dirty="0" err="1">
                          <a:solidFill>
                            <a:srgbClr val="525050"/>
                          </a:solidFill>
                        </a:rPr>
                        <a:t>glaubtet</a:t>
                      </a:r>
                      <a:r>
                        <a:rPr lang="en-GB" sz="2000" dirty="0">
                          <a:solidFill>
                            <a:srgbClr val="525050"/>
                          </a:solidFill>
                        </a:rPr>
                        <a:t> an </a:t>
                      </a:r>
                      <a:r>
                        <a:rPr lang="en-GB" sz="2000" dirty="0" err="1">
                          <a:solidFill>
                            <a:srgbClr val="525050"/>
                          </a:solidFill>
                        </a:rPr>
                        <a:t>mich.</a:t>
                      </a:r>
                      <a:endParaRPr lang="en-GB" sz="2000" dirty="0">
                        <a:solidFill>
                          <a:srgbClr val="525050"/>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664931564"/>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525050"/>
                          </a:solidFill>
                        </a:rPr>
                        <a:t>Vor</a:t>
                      </a:r>
                      <a:r>
                        <a:rPr lang="en-GB" sz="2000" dirty="0">
                          <a:solidFill>
                            <a:srgbClr val="525050"/>
                          </a:solidFill>
                        </a:rPr>
                        <a:t> </a:t>
                      </a:r>
                      <a:r>
                        <a:rPr lang="en-GB" sz="2000" dirty="0" err="1">
                          <a:solidFill>
                            <a:srgbClr val="525050"/>
                          </a:solidFill>
                        </a:rPr>
                        <a:t>zwei</a:t>
                      </a:r>
                      <a:r>
                        <a:rPr lang="en-GB" sz="2000" dirty="0">
                          <a:solidFill>
                            <a:srgbClr val="525050"/>
                          </a:solidFill>
                        </a:rPr>
                        <a:t> </a:t>
                      </a:r>
                      <a:r>
                        <a:rPr lang="en-GB" sz="2000" dirty="0" err="1">
                          <a:solidFill>
                            <a:srgbClr val="525050"/>
                          </a:solidFill>
                        </a:rPr>
                        <a:t>Monaten</a:t>
                      </a:r>
                      <a:r>
                        <a:rPr lang="en-GB" sz="2000" dirty="0">
                          <a:solidFill>
                            <a:srgbClr val="525050"/>
                          </a:solidFill>
                        </a:rPr>
                        <a:t> </a:t>
                      </a:r>
                      <a:r>
                        <a:rPr lang="en-GB" sz="2000" dirty="0" err="1">
                          <a:solidFill>
                            <a:srgbClr val="525050"/>
                          </a:solidFill>
                        </a:rPr>
                        <a:t>zogen</a:t>
                      </a:r>
                      <a:r>
                        <a:rPr lang="en-GB" sz="2000" dirty="0">
                          <a:solidFill>
                            <a:srgbClr val="525050"/>
                          </a:solidFill>
                        </a:rPr>
                        <a:t> </a:t>
                      </a:r>
                      <a:r>
                        <a:rPr lang="en-GB" sz="2000" dirty="0" err="1">
                          <a:solidFill>
                            <a:srgbClr val="525050"/>
                          </a:solidFill>
                        </a:rPr>
                        <a:t>meine</a:t>
                      </a:r>
                      <a:r>
                        <a:rPr lang="en-GB" sz="2000" dirty="0">
                          <a:solidFill>
                            <a:srgbClr val="525050"/>
                          </a:solidFill>
                        </a:rPr>
                        <a:t> </a:t>
                      </a:r>
                      <a:r>
                        <a:rPr lang="en-GB" sz="2000" dirty="0" err="1">
                          <a:solidFill>
                            <a:srgbClr val="525050"/>
                          </a:solidFill>
                        </a:rPr>
                        <a:t>Eltern</a:t>
                      </a:r>
                      <a:r>
                        <a:rPr lang="en-GB" sz="2000" dirty="0">
                          <a:solidFill>
                            <a:srgbClr val="525050"/>
                          </a:solidFill>
                        </a:rPr>
                        <a:t> </a:t>
                      </a:r>
                      <a:r>
                        <a:rPr lang="en-GB" sz="2000" dirty="0" err="1">
                          <a:solidFill>
                            <a:srgbClr val="525050"/>
                          </a:solidFill>
                        </a:rPr>
                        <a:t>nach</a:t>
                      </a:r>
                      <a:r>
                        <a:rPr lang="en-GB" sz="2000" dirty="0">
                          <a:solidFill>
                            <a:srgbClr val="525050"/>
                          </a:solidFill>
                        </a:rPr>
                        <a:t> Berlin.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71851735"/>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rgbClr val="525050"/>
                          </a:solidFill>
                        </a:rPr>
                        <a:t>Sie </a:t>
                      </a:r>
                      <a:r>
                        <a:rPr lang="en-GB" sz="2000" dirty="0" err="1">
                          <a:solidFill>
                            <a:srgbClr val="525050"/>
                          </a:solidFill>
                        </a:rPr>
                        <a:t>ließen</a:t>
                      </a:r>
                      <a:r>
                        <a:rPr lang="en-GB" sz="2000" dirty="0">
                          <a:solidFill>
                            <a:srgbClr val="525050"/>
                          </a:solidFill>
                        </a:rPr>
                        <a:t> </a:t>
                      </a:r>
                      <a:r>
                        <a:rPr lang="en-GB" sz="2000" dirty="0" err="1">
                          <a:solidFill>
                            <a:srgbClr val="525050"/>
                          </a:solidFill>
                        </a:rPr>
                        <a:t>meine</a:t>
                      </a:r>
                      <a:r>
                        <a:rPr lang="en-GB" sz="2000" dirty="0">
                          <a:solidFill>
                            <a:srgbClr val="525050"/>
                          </a:solidFill>
                        </a:rPr>
                        <a:t> </a:t>
                      </a:r>
                      <a:r>
                        <a:rPr lang="en-GB" sz="2000" dirty="0" err="1">
                          <a:solidFill>
                            <a:srgbClr val="525050"/>
                          </a:solidFill>
                        </a:rPr>
                        <a:t>neuen</a:t>
                      </a:r>
                      <a:r>
                        <a:rPr lang="en-GB" sz="2000" dirty="0">
                          <a:solidFill>
                            <a:srgbClr val="525050"/>
                          </a:solidFill>
                        </a:rPr>
                        <a:t> Lehrer </a:t>
                      </a:r>
                      <a:r>
                        <a:rPr lang="en-GB" sz="2000" dirty="0" err="1">
                          <a:solidFill>
                            <a:srgbClr val="525050"/>
                          </a:solidFill>
                        </a:rPr>
                        <a:t>wissen</a:t>
                      </a:r>
                      <a:r>
                        <a:rPr lang="en-GB" sz="2000" dirty="0">
                          <a:solidFill>
                            <a:srgbClr val="525050"/>
                          </a:solidFill>
                        </a:rPr>
                        <a:t>, </a:t>
                      </a:r>
                      <a:r>
                        <a:rPr lang="en-GB" sz="2000" dirty="0" err="1">
                          <a:solidFill>
                            <a:srgbClr val="525050"/>
                          </a:solidFill>
                        </a:rPr>
                        <a:t>dass</a:t>
                      </a:r>
                      <a:r>
                        <a:rPr lang="en-GB" sz="2000" dirty="0">
                          <a:solidFill>
                            <a:srgbClr val="525050"/>
                          </a:solidFill>
                        </a:rPr>
                        <a:t> ich </a:t>
                      </a:r>
                      <a:r>
                        <a:rPr lang="en-GB" sz="2000" dirty="0" err="1">
                          <a:solidFill>
                            <a:srgbClr val="525050"/>
                          </a:solidFill>
                        </a:rPr>
                        <a:t>jetzt</a:t>
                      </a:r>
                      <a:r>
                        <a:rPr lang="en-GB" sz="2000" dirty="0">
                          <a:solidFill>
                            <a:srgbClr val="525050"/>
                          </a:solidFill>
                        </a:rPr>
                        <a:t> Martin bin.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36239533"/>
                  </a:ext>
                </a:extLst>
              </a:tr>
            </a:tbl>
          </a:graphicData>
        </a:graphic>
      </p:graphicFrame>
      <p:sp>
        <p:nvSpPr>
          <p:cNvPr id="5" name="TextBox 4" descr="text box hiding answer">
            <a:extLst>
              <a:ext uri="{FF2B5EF4-FFF2-40B4-BE49-F238E27FC236}">
                <a16:creationId xmlns:a16="http://schemas.microsoft.com/office/drawing/2014/main" id="{11B7AB7B-ECAC-2435-7A41-686D857A7253}"/>
              </a:ext>
            </a:extLst>
          </p:cNvPr>
          <p:cNvSpPr txBox="1"/>
          <p:nvPr/>
        </p:nvSpPr>
        <p:spPr>
          <a:xfrm>
            <a:off x="735086" y="2158806"/>
            <a:ext cx="7796266" cy="419885"/>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6" name="Picture 5" descr="green checkmark">
            <a:extLst>
              <a:ext uri="{FF2B5EF4-FFF2-40B4-BE49-F238E27FC236}">
                <a16:creationId xmlns:a16="http://schemas.microsoft.com/office/drawing/2014/main" id="{0C624D7C-1EBA-6083-1BDC-0733D853DD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498" y="2188837"/>
            <a:ext cx="282522" cy="294294"/>
          </a:xfrm>
          <a:prstGeom prst="rect">
            <a:avLst/>
          </a:prstGeom>
        </p:spPr>
      </p:pic>
      <p:sp>
        <p:nvSpPr>
          <p:cNvPr id="7" name="TextBox 6" descr="text box hiding answer">
            <a:extLst>
              <a:ext uri="{FF2B5EF4-FFF2-40B4-BE49-F238E27FC236}">
                <a16:creationId xmlns:a16="http://schemas.microsoft.com/office/drawing/2014/main" id="{BC82680F-BD88-0791-B2D3-7700273114CE}"/>
              </a:ext>
            </a:extLst>
          </p:cNvPr>
          <p:cNvSpPr txBox="1"/>
          <p:nvPr/>
        </p:nvSpPr>
        <p:spPr>
          <a:xfrm>
            <a:off x="764922" y="2665732"/>
            <a:ext cx="6910076"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8" name="Picture 7" descr="green checkmark">
            <a:extLst>
              <a:ext uri="{FF2B5EF4-FFF2-40B4-BE49-F238E27FC236}">
                <a16:creationId xmlns:a16="http://schemas.microsoft.com/office/drawing/2014/main" id="{CF7D15B9-77D9-64B6-C19E-213C3D8141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0498" y="2684072"/>
            <a:ext cx="282522" cy="294294"/>
          </a:xfrm>
          <a:prstGeom prst="rect">
            <a:avLst/>
          </a:prstGeom>
        </p:spPr>
      </p:pic>
      <p:sp>
        <p:nvSpPr>
          <p:cNvPr id="9" name="TextBox 8" descr="text box hiding answer">
            <a:extLst>
              <a:ext uri="{FF2B5EF4-FFF2-40B4-BE49-F238E27FC236}">
                <a16:creationId xmlns:a16="http://schemas.microsoft.com/office/drawing/2014/main" id="{D2998886-C254-5E1B-504F-0288944217ED}"/>
              </a:ext>
            </a:extLst>
          </p:cNvPr>
          <p:cNvSpPr txBox="1"/>
          <p:nvPr/>
        </p:nvSpPr>
        <p:spPr>
          <a:xfrm>
            <a:off x="710450" y="3148098"/>
            <a:ext cx="6833350" cy="347361"/>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0" name="Picture 9" descr="green checkmark">
            <a:extLst>
              <a:ext uri="{FF2B5EF4-FFF2-40B4-BE49-F238E27FC236}">
                <a16:creationId xmlns:a16="http://schemas.microsoft.com/office/drawing/2014/main" id="{5C7F202D-626E-8E78-6B8C-1A6CB3425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1372" y="3203218"/>
            <a:ext cx="282522" cy="294294"/>
          </a:xfrm>
          <a:prstGeom prst="rect">
            <a:avLst/>
          </a:prstGeom>
        </p:spPr>
      </p:pic>
      <p:sp>
        <p:nvSpPr>
          <p:cNvPr id="11" name="TextBox 10" descr="text box hiding answer">
            <a:extLst>
              <a:ext uri="{FF2B5EF4-FFF2-40B4-BE49-F238E27FC236}">
                <a16:creationId xmlns:a16="http://schemas.microsoft.com/office/drawing/2014/main" id="{631E3661-1170-05EC-1CBB-6B9FE9645B0F}"/>
              </a:ext>
            </a:extLst>
          </p:cNvPr>
          <p:cNvSpPr txBox="1"/>
          <p:nvPr/>
        </p:nvSpPr>
        <p:spPr>
          <a:xfrm>
            <a:off x="764922" y="3678150"/>
            <a:ext cx="5008704" cy="30777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2" name="Picture 11" descr="green checkmark">
            <a:extLst>
              <a:ext uri="{FF2B5EF4-FFF2-40B4-BE49-F238E27FC236}">
                <a16:creationId xmlns:a16="http://schemas.microsoft.com/office/drawing/2014/main" id="{32567E1C-F6F4-C2AC-D864-6A078DA0DF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1372" y="3708752"/>
            <a:ext cx="282522" cy="294294"/>
          </a:xfrm>
          <a:prstGeom prst="rect">
            <a:avLst/>
          </a:prstGeom>
        </p:spPr>
      </p:pic>
      <p:sp>
        <p:nvSpPr>
          <p:cNvPr id="13" name="TextBox 12" descr="text box hiding answer">
            <a:extLst>
              <a:ext uri="{FF2B5EF4-FFF2-40B4-BE49-F238E27FC236}">
                <a16:creationId xmlns:a16="http://schemas.microsoft.com/office/drawing/2014/main" id="{76D29056-BB7F-9245-9ECB-503343AF4E52}"/>
              </a:ext>
            </a:extLst>
          </p:cNvPr>
          <p:cNvSpPr txBox="1"/>
          <p:nvPr/>
        </p:nvSpPr>
        <p:spPr>
          <a:xfrm>
            <a:off x="725427" y="4194654"/>
            <a:ext cx="6919735" cy="307778"/>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4" name="Picture 13" descr="green checkmark">
            <a:extLst>
              <a:ext uri="{FF2B5EF4-FFF2-40B4-BE49-F238E27FC236}">
                <a16:creationId xmlns:a16="http://schemas.microsoft.com/office/drawing/2014/main" id="{AAB0A2D9-1F2D-9E33-296D-D01426C3BB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5776" y="4152066"/>
            <a:ext cx="282522" cy="294294"/>
          </a:xfrm>
          <a:prstGeom prst="rect">
            <a:avLst/>
          </a:prstGeom>
        </p:spPr>
      </p:pic>
      <p:sp>
        <p:nvSpPr>
          <p:cNvPr id="15" name="TextBox 14" descr="text box hiding answer">
            <a:extLst>
              <a:ext uri="{FF2B5EF4-FFF2-40B4-BE49-F238E27FC236}">
                <a16:creationId xmlns:a16="http://schemas.microsoft.com/office/drawing/2014/main" id="{E41DAD8E-58D5-777F-E27B-46D1FBD1BE75}"/>
              </a:ext>
            </a:extLst>
          </p:cNvPr>
          <p:cNvSpPr txBox="1"/>
          <p:nvPr/>
        </p:nvSpPr>
        <p:spPr>
          <a:xfrm>
            <a:off x="788645" y="4610476"/>
            <a:ext cx="5254234" cy="402569"/>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6" name="Picture 15" descr="green checkmark">
            <a:extLst>
              <a:ext uri="{FF2B5EF4-FFF2-40B4-BE49-F238E27FC236}">
                <a16:creationId xmlns:a16="http://schemas.microsoft.com/office/drawing/2014/main" id="{BF8E18B9-4E08-72D9-84ED-1D6B7674C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1759" y="4669163"/>
            <a:ext cx="282522" cy="294294"/>
          </a:xfrm>
          <a:prstGeom prst="rect">
            <a:avLst/>
          </a:prstGeom>
        </p:spPr>
      </p:pic>
      <p:sp>
        <p:nvSpPr>
          <p:cNvPr id="17" name="TextBox 16" descr="text box hiding answer">
            <a:extLst>
              <a:ext uri="{FF2B5EF4-FFF2-40B4-BE49-F238E27FC236}">
                <a16:creationId xmlns:a16="http://schemas.microsoft.com/office/drawing/2014/main" id="{B1D22109-07F0-B822-1141-D93A01DF407B}"/>
              </a:ext>
            </a:extLst>
          </p:cNvPr>
          <p:cNvSpPr txBox="1"/>
          <p:nvPr/>
        </p:nvSpPr>
        <p:spPr>
          <a:xfrm>
            <a:off x="764922" y="5173013"/>
            <a:ext cx="6376542" cy="367346"/>
          </a:xfrm>
          <a:prstGeom prst="rect">
            <a:avLst/>
          </a:prstGeom>
          <a:solidFill>
            <a:schemeClr val="accent1">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18" name="Picture 17" descr="green checkmark">
            <a:extLst>
              <a:ext uri="{FF2B5EF4-FFF2-40B4-BE49-F238E27FC236}">
                <a16:creationId xmlns:a16="http://schemas.microsoft.com/office/drawing/2014/main" id="{96289A47-0775-94A3-5C0B-DEFB58D71A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3162" y="5164573"/>
            <a:ext cx="282522" cy="294294"/>
          </a:xfrm>
          <a:prstGeom prst="rect">
            <a:avLst/>
          </a:prstGeom>
        </p:spPr>
      </p:pic>
      <p:sp>
        <p:nvSpPr>
          <p:cNvPr id="19" name="TextBox 18" descr="text box hiding answer">
            <a:extLst>
              <a:ext uri="{FF2B5EF4-FFF2-40B4-BE49-F238E27FC236}">
                <a16:creationId xmlns:a16="http://schemas.microsoft.com/office/drawing/2014/main" id="{AE86EB81-2682-1C80-92FE-11692D5784DA}"/>
              </a:ext>
            </a:extLst>
          </p:cNvPr>
          <p:cNvSpPr txBox="1"/>
          <p:nvPr/>
        </p:nvSpPr>
        <p:spPr>
          <a:xfrm>
            <a:off x="788644" y="5631498"/>
            <a:ext cx="7742707" cy="345147"/>
          </a:xfrm>
          <a:prstGeom prst="rect">
            <a:avLst/>
          </a:prstGeom>
          <a:solidFill>
            <a:schemeClr val="accent4">
              <a:lumMod val="20000"/>
              <a:lumOff val="8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dirty="0">
              <a:ln>
                <a:noFill/>
              </a:ln>
              <a:solidFill>
                <a:srgbClr val="525050"/>
              </a:solidFill>
              <a:effectLst/>
              <a:uLnTx/>
              <a:uFillTx/>
              <a:latin typeface="Century Gothic"/>
              <a:ea typeface="+mn-ea"/>
              <a:cs typeface="+mn-cs"/>
            </a:endParaRPr>
          </a:p>
        </p:txBody>
      </p:sp>
      <p:pic>
        <p:nvPicPr>
          <p:cNvPr id="20" name="Picture 19" descr="green checkmark">
            <a:extLst>
              <a:ext uri="{FF2B5EF4-FFF2-40B4-BE49-F238E27FC236}">
                <a16:creationId xmlns:a16="http://schemas.microsoft.com/office/drawing/2014/main" id="{F9296C51-276A-1858-E1AB-A45DFB813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6037" y="5682351"/>
            <a:ext cx="282522" cy="294294"/>
          </a:xfrm>
          <a:prstGeom prst="rect">
            <a:avLst/>
          </a:prstGeom>
        </p:spPr>
      </p:pic>
      <p:sp>
        <p:nvSpPr>
          <p:cNvPr id="21" name="Action Button: Custom 16">
            <a:hlinkClick r:id="" action="ppaction://noaction" highlightClick="1">
              <a:snd r:embed="rId4" name="10.1.1.6 L2 slide 17 1.wav"/>
            </a:hlinkClick>
            <a:extLst>
              <a:ext uri="{FF2B5EF4-FFF2-40B4-BE49-F238E27FC236}">
                <a16:creationId xmlns:a16="http://schemas.microsoft.com/office/drawing/2014/main" id="{0CF75F57-368A-8641-4063-E9876CF447F2}"/>
              </a:ext>
            </a:extLst>
          </p:cNvPr>
          <p:cNvSpPr/>
          <p:nvPr/>
        </p:nvSpPr>
        <p:spPr>
          <a:xfrm>
            <a:off x="232096" y="2169036"/>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22" name="Action Button: Custom 16">
            <a:hlinkClick r:id="" action="ppaction://noaction" highlightClick="1">
              <a:snd r:embed="rId5" name="10.1.1.6 L2 slide 17 2.wav"/>
            </a:hlinkClick>
            <a:extLst>
              <a:ext uri="{FF2B5EF4-FFF2-40B4-BE49-F238E27FC236}">
                <a16:creationId xmlns:a16="http://schemas.microsoft.com/office/drawing/2014/main" id="{4624AE6D-ED71-E82E-B688-8FFFB0DA789E}"/>
              </a:ext>
            </a:extLst>
          </p:cNvPr>
          <p:cNvSpPr/>
          <p:nvPr/>
        </p:nvSpPr>
        <p:spPr>
          <a:xfrm>
            <a:off x="232096" y="2641670"/>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23" name="Action Button: Custom 16">
            <a:hlinkClick r:id="" action="ppaction://noaction" highlightClick="1">
              <a:snd r:embed="rId6" name="10.1.1.6 L2 slide 17 3.wav"/>
            </a:hlinkClick>
            <a:extLst>
              <a:ext uri="{FF2B5EF4-FFF2-40B4-BE49-F238E27FC236}">
                <a16:creationId xmlns:a16="http://schemas.microsoft.com/office/drawing/2014/main" id="{6871A866-3E8A-EF90-360C-EEF9F3F37472}"/>
              </a:ext>
            </a:extLst>
          </p:cNvPr>
          <p:cNvSpPr/>
          <p:nvPr/>
        </p:nvSpPr>
        <p:spPr>
          <a:xfrm>
            <a:off x="230018" y="315236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24" name="Action Button: Custom 16">
            <a:hlinkClick r:id="" action="ppaction://noaction" highlightClick="1">
              <a:snd r:embed="rId7" name="10.1.1.6 L2 slide 17 4.wav"/>
            </a:hlinkClick>
            <a:extLst>
              <a:ext uri="{FF2B5EF4-FFF2-40B4-BE49-F238E27FC236}">
                <a16:creationId xmlns:a16="http://schemas.microsoft.com/office/drawing/2014/main" id="{1721FF71-8F7E-A6AF-00C3-4A2A2F626C15}"/>
              </a:ext>
            </a:extLst>
          </p:cNvPr>
          <p:cNvSpPr/>
          <p:nvPr/>
        </p:nvSpPr>
        <p:spPr>
          <a:xfrm>
            <a:off x="230018" y="3634528"/>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25" name="Action Button: Custom 16">
            <a:hlinkClick r:id="" action="ppaction://noaction" highlightClick="1">
              <a:snd r:embed="rId8" name="10.1.1.6 L2 slide 17 5.wav"/>
            </a:hlinkClick>
            <a:extLst>
              <a:ext uri="{FF2B5EF4-FFF2-40B4-BE49-F238E27FC236}">
                <a16:creationId xmlns:a16="http://schemas.microsoft.com/office/drawing/2014/main" id="{A8481A72-F0CC-EAC6-2A65-BE7B3AFF3054}"/>
              </a:ext>
            </a:extLst>
          </p:cNvPr>
          <p:cNvSpPr/>
          <p:nvPr/>
        </p:nvSpPr>
        <p:spPr>
          <a:xfrm>
            <a:off x="230018" y="4152066"/>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26" name="Action Button: Custom 16">
            <a:hlinkClick r:id="" action="ppaction://noaction" highlightClick="1">
              <a:snd r:embed="rId9" name="10.1.1.6 L2 slide 17 6.wav"/>
            </a:hlinkClick>
            <a:extLst>
              <a:ext uri="{FF2B5EF4-FFF2-40B4-BE49-F238E27FC236}">
                <a16:creationId xmlns:a16="http://schemas.microsoft.com/office/drawing/2014/main" id="{37A8EB1D-72F9-275B-C3F9-D7819CD4969D}"/>
              </a:ext>
            </a:extLst>
          </p:cNvPr>
          <p:cNvSpPr/>
          <p:nvPr/>
        </p:nvSpPr>
        <p:spPr>
          <a:xfrm>
            <a:off x="234812" y="4637992"/>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27" name="Action Button: Custom 16">
            <a:hlinkClick r:id="" action="ppaction://noaction" highlightClick="1">
              <a:snd r:embed="rId10" name="10.1.1.6 L1 Slide 4 7.wav"/>
            </a:hlinkClick>
            <a:extLst>
              <a:ext uri="{FF2B5EF4-FFF2-40B4-BE49-F238E27FC236}">
                <a16:creationId xmlns:a16="http://schemas.microsoft.com/office/drawing/2014/main" id="{D9310D7C-BEBA-3CF9-246F-1E9C7718C82C}"/>
              </a:ext>
            </a:extLst>
          </p:cNvPr>
          <p:cNvSpPr/>
          <p:nvPr/>
        </p:nvSpPr>
        <p:spPr>
          <a:xfrm>
            <a:off x="240212" y="5144359"/>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7</a:t>
            </a:r>
          </a:p>
        </p:txBody>
      </p:sp>
      <p:sp>
        <p:nvSpPr>
          <p:cNvPr id="28" name="Action Button: Custom 16">
            <a:hlinkClick r:id="" action="ppaction://noaction" highlightClick="1">
              <a:snd r:embed="rId11" name="10.1.1.6 L1 Slide 4 8.wav"/>
            </a:hlinkClick>
            <a:extLst>
              <a:ext uri="{FF2B5EF4-FFF2-40B4-BE49-F238E27FC236}">
                <a16:creationId xmlns:a16="http://schemas.microsoft.com/office/drawing/2014/main" id="{AA7F6A7C-1910-0ED0-CC2A-7DC5BF3672FE}"/>
              </a:ext>
            </a:extLst>
          </p:cNvPr>
          <p:cNvSpPr/>
          <p:nvPr/>
        </p:nvSpPr>
        <p:spPr>
          <a:xfrm>
            <a:off x="230018" y="5631498"/>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8</a:t>
            </a:r>
          </a:p>
        </p:txBody>
      </p:sp>
      <p:pic>
        <p:nvPicPr>
          <p:cNvPr id="31" name="Picture 30">
            <a:extLst>
              <a:ext uri="{FF2B5EF4-FFF2-40B4-BE49-F238E27FC236}">
                <a16:creationId xmlns:a16="http://schemas.microsoft.com/office/drawing/2014/main" id="{C342DF9A-E82A-1A7E-37FF-19E9F0A1B9E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1475" b="72045"/>
          <a:stretch/>
        </p:blipFill>
        <p:spPr>
          <a:xfrm>
            <a:off x="9840498" y="121330"/>
            <a:ext cx="820600" cy="832030"/>
          </a:xfrm>
          <a:prstGeom prst="rect">
            <a:avLst/>
          </a:prstGeom>
        </p:spPr>
      </p:pic>
      <p:sp>
        <p:nvSpPr>
          <p:cNvPr id="32" name="TextBox 31">
            <a:extLst>
              <a:ext uri="{FF2B5EF4-FFF2-40B4-BE49-F238E27FC236}">
                <a16:creationId xmlns:a16="http://schemas.microsoft.com/office/drawing/2014/main" id="{3CD3E057-F645-8C5A-35D4-610868FD768A}"/>
              </a:ext>
            </a:extLst>
          </p:cNvPr>
          <p:cNvSpPr txBox="1"/>
          <p:nvPr/>
        </p:nvSpPr>
        <p:spPr>
          <a:xfrm>
            <a:off x="170986" y="914827"/>
            <a:ext cx="1183275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Martin is writing about their experiences in an online forum for trans youth. Martin reads the message aloud to check it. Listen, is Martin writing about the other young people (you all) or about their parents (they)?</a:t>
            </a:r>
          </a:p>
        </p:txBody>
      </p:sp>
      <p:sp>
        <p:nvSpPr>
          <p:cNvPr id="38" name="Rectangle: Rounded Corners 37">
            <a:extLst>
              <a:ext uri="{FF2B5EF4-FFF2-40B4-BE49-F238E27FC236}">
                <a16:creationId xmlns:a16="http://schemas.microsoft.com/office/drawing/2014/main" id="{3FE6D731-12CF-99F5-C812-56156C4A9723}"/>
              </a:ext>
            </a:extLst>
          </p:cNvPr>
          <p:cNvSpPr/>
          <p:nvPr/>
        </p:nvSpPr>
        <p:spPr>
          <a:xfrm>
            <a:off x="10854812" y="267567"/>
            <a:ext cx="1039653" cy="37790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75949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P spid="13" grpId="0" animBg="1"/>
      <p:bldP spid="15"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B5EC1FA-BFE8-0725-D748-61F427160C04}"/>
              </a:ext>
            </a:extLst>
          </p:cNvPr>
          <p:cNvSpPr>
            <a:spLocks noGrp="1"/>
          </p:cNvSpPr>
          <p:nvPr>
            <p:ph type="title"/>
          </p:nvPr>
        </p:nvSpPr>
        <p:spPr>
          <a:xfrm>
            <a:off x="0" y="213557"/>
            <a:ext cx="5585254" cy="647577"/>
          </a:xfrm>
        </p:spPr>
        <p:txBody>
          <a:bodyPr>
            <a:normAutofit/>
          </a:bodyPr>
          <a:lstStyle/>
          <a:p>
            <a:r>
              <a:rPr lang="en-GB" dirty="0"/>
              <a:t>Irregular Past Participles</a:t>
            </a:r>
          </a:p>
        </p:txBody>
      </p:sp>
      <p:sp>
        <p:nvSpPr>
          <p:cNvPr id="11" name="Rectangle: Rounded Corners 10">
            <a:extLst>
              <a:ext uri="{FF2B5EF4-FFF2-40B4-BE49-F238E27FC236}">
                <a16:creationId xmlns:a16="http://schemas.microsoft.com/office/drawing/2014/main" id="{FEC32A29-9564-3C0F-240C-656EB80267FC}"/>
              </a:ext>
            </a:extLst>
          </p:cNvPr>
          <p:cNvSpPr/>
          <p:nvPr/>
        </p:nvSpPr>
        <p:spPr>
          <a:xfrm>
            <a:off x="11140592" y="121485"/>
            <a:ext cx="963827" cy="4077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1EA9AE51-0E52-DAE7-3204-B45FDAB65584}"/>
              </a:ext>
            </a:extLst>
          </p:cNvPr>
          <p:cNvSpPr/>
          <p:nvPr/>
        </p:nvSpPr>
        <p:spPr>
          <a:xfrm>
            <a:off x="9377130" y="1734583"/>
            <a:ext cx="1541124" cy="63699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denken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5F5760B8-B709-F00C-2BA6-3BB8E5BAF7AE}"/>
              </a:ext>
            </a:extLst>
          </p:cNvPr>
          <p:cNvSpPr/>
          <p:nvPr/>
        </p:nvSpPr>
        <p:spPr>
          <a:xfrm>
            <a:off x="9377124" y="2481393"/>
            <a:ext cx="1541124" cy="63699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nennen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52BF2C67-C272-2BCD-5405-C1F1F283B87B}"/>
              </a:ext>
            </a:extLst>
          </p:cNvPr>
          <p:cNvSpPr/>
          <p:nvPr/>
        </p:nvSpPr>
        <p:spPr>
          <a:xfrm>
            <a:off x="9377124" y="3228203"/>
            <a:ext cx="1541124" cy="63699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tun</a:t>
            </a:r>
          </a:p>
        </p:txBody>
      </p:sp>
      <p:sp>
        <p:nvSpPr>
          <p:cNvPr id="15" name="Rectangle: Rounded Corners 14">
            <a:extLst>
              <a:ext uri="{FF2B5EF4-FFF2-40B4-BE49-F238E27FC236}">
                <a16:creationId xmlns:a16="http://schemas.microsoft.com/office/drawing/2014/main" id="{2A0C71DA-8E7D-B8D3-0FD7-69ACC3510421}"/>
              </a:ext>
            </a:extLst>
          </p:cNvPr>
          <p:cNvSpPr/>
          <p:nvPr/>
        </p:nvSpPr>
        <p:spPr>
          <a:xfrm>
            <a:off x="9377124" y="3975013"/>
            <a:ext cx="1541124" cy="63699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wissen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EC8424C9-7B6A-7BDE-3E37-C63D763B488D}"/>
              </a:ext>
            </a:extLst>
          </p:cNvPr>
          <p:cNvSpPr/>
          <p:nvPr/>
        </p:nvSpPr>
        <p:spPr>
          <a:xfrm>
            <a:off x="9377124" y="4721823"/>
            <a:ext cx="1541124" cy="63699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ziehen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102F34EC-7629-189E-03EE-6C08CAA45584}"/>
              </a:ext>
            </a:extLst>
          </p:cNvPr>
          <p:cNvSpPr/>
          <p:nvPr/>
        </p:nvSpPr>
        <p:spPr>
          <a:xfrm>
            <a:off x="9377124" y="5468632"/>
            <a:ext cx="1541124" cy="63699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bringen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0243C518-C539-AB61-DC70-A811DCCFC534}"/>
              </a:ext>
            </a:extLst>
          </p:cNvPr>
          <p:cNvSpPr txBox="1"/>
          <p:nvPr/>
        </p:nvSpPr>
        <p:spPr>
          <a:xfrm>
            <a:off x="98854" y="844960"/>
            <a:ext cx="115236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As you know, the past participles of some verbs do not follow a pattern. Listen to the following past participles. What is their infinitive version?</a:t>
            </a:r>
          </a:p>
        </p:txBody>
      </p:sp>
      <p:sp>
        <p:nvSpPr>
          <p:cNvPr id="8" name="Action Button: Custom 16">
            <a:hlinkClick r:id="" action="ppaction://noaction" highlightClick="1">
              <a:snd r:embed="rId3" name="10.1.1.6 L1 Slide 3 1.wav"/>
            </a:hlinkClick>
            <a:extLst>
              <a:ext uri="{FF2B5EF4-FFF2-40B4-BE49-F238E27FC236}">
                <a16:creationId xmlns:a16="http://schemas.microsoft.com/office/drawing/2014/main" id="{B332734D-95A1-2849-A130-E87AD5283792}"/>
              </a:ext>
            </a:extLst>
          </p:cNvPr>
          <p:cNvSpPr/>
          <p:nvPr/>
        </p:nvSpPr>
        <p:spPr>
          <a:xfrm>
            <a:off x="617564" y="1930400"/>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1</a:t>
            </a:r>
          </a:p>
        </p:txBody>
      </p:sp>
      <p:sp>
        <p:nvSpPr>
          <p:cNvPr id="34" name="Action Button: Custom 16">
            <a:hlinkClick r:id="" action="ppaction://noaction" highlightClick="1">
              <a:snd r:embed="rId4" name="10.1.1.6 L1 Slide 3 2.wav"/>
            </a:hlinkClick>
            <a:extLst>
              <a:ext uri="{FF2B5EF4-FFF2-40B4-BE49-F238E27FC236}">
                <a16:creationId xmlns:a16="http://schemas.microsoft.com/office/drawing/2014/main" id="{951528F1-7027-A61E-A0DF-DE2D1DBC9F91}"/>
              </a:ext>
            </a:extLst>
          </p:cNvPr>
          <p:cNvSpPr/>
          <p:nvPr/>
        </p:nvSpPr>
        <p:spPr>
          <a:xfrm>
            <a:off x="617564" y="2635997"/>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2</a:t>
            </a:r>
          </a:p>
        </p:txBody>
      </p:sp>
      <p:sp>
        <p:nvSpPr>
          <p:cNvPr id="35" name="Action Button: Custom 16">
            <a:hlinkClick r:id="" action="ppaction://noaction" highlightClick="1">
              <a:snd r:embed="rId5" name="10.1.1.6 L1 Slide 3 3.wav"/>
            </a:hlinkClick>
            <a:extLst>
              <a:ext uri="{FF2B5EF4-FFF2-40B4-BE49-F238E27FC236}">
                <a16:creationId xmlns:a16="http://schemas.microsoft.com/office/drawing/2014/main" id="{A0B2BF94-C5A5-9D5A-96E6-CAE1144A0A44}"/>
              </a:ext>
            </a:extLst>
          </p:cNvPr>
          <p:cNvSpPr/>
          <p:nvPr/>
        </p:nvSpPr>
        <p:spPr>
          <a:xfrm>
            <a:off x="617564" y="3352367"/>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a:t>
            </a:r>
          </a:p>
        </p:txBody>
      </p:sp>
      <p:sp>
        <p:nvSpPr>
          <p:cNvPr id="36" name="Action Button: Custom 16">
            <a:hlinkClick r:id="" action="ppaction://noaction" highlightClick="1">
              <a:snd r:embed="rId6" name="10.1.1.6 L1 Slide 3 4.wav"/>
            </a:hlinkClick>
            <a:extLst>
              <a:ext uri="{FF2B5EF4-FFF2-40B4-BE49-F238E27FC236}">
                <a16:creationId xmlns:a16="http://schemas.microsoft.com/office/drawing/2014/main" id="{F869188B-97E5-6ED3-2637-BC74A34DF9B2}"/>
              </a:ext>
            </a:extLst>
          </p:cNvPr>
          <p:cNvSpPr/>
          <p:nvPr/>
        </p:nvSpPr>
        <p:spPr>
          <a:xfrm>
            <a:off x="617564" y="4069796"/>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4</a:t>
            </a:r>
          </a:p>
        </p:txBody>
      </p:sp>
      <p:sp>
        <p:nvSpPr>
          <p:cNvPr id="37" name="Action Button: Custom 16">
            <a:hlinkClick r:id="" action="ppaction://noaction" highlightClick="1">
              <a:snd r:embed="rId7" name="10.1.1.6 L1 Slide 3 5.wav"/>
            </a:hlinkClick>
            <a:extLst>
              <a:ext uri="{FF2B5EF4-FFF2-40B4-BE49-F238E27FC236}">
                <a16:creationId xmlns:a16="http://schemas.microsoft.com/office/drawing/2014/main" id="{A683ED25-C4A2-84A9-65AD-6A217CF20F83}"/>
              </a:ext>
            </a:extLst>
          </p:cNvPr>
          <p:cNvSpPr/>
          <p:nvPr/>
        </p:nvSpPr>
        <p:spPr>
          <a:xfrm>
            <a:off x="617564" y="4775393"/>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a:t>
            </a:r>
          </a:p>
        </p:txBody>
      </p:sp>
      <p:sp>
        <p:nvSpPr>
          <p:cNvPr id="38" name="Action Button: Custom 16">
            <a:hlinkClick r:id="" action="ppaction://noaction" highlightClick="1">
              <a:snd r:embed="rId8" name="10.1.1.6 L1 Slide 3 6.wav"/>
            </a:hlinkClick>
            <a:extLst>
              <a:ext uri="{FF2B5EF4-FFF2-40B4-BE49-F238E27FC236}">
                <a16:creationId xmlns:a16="http://schemas.microsoft.com/office/drawing/2014/main" id="{B57DA472-24C8-D76E-4BE3-497D491DA228}"/>
              </a:ext>
            </a:extLst>
          </p:cNvPr>
          <p:cNvSpPr/>
          <p:nvPr/>
        </p:nvSpPr>
        <p:spPr>
          <a:xfrm>
            <a:off x="617564" y="5518169"/>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6</a:t>
            </a:r>
          </a:p>
        </p:txBody>
      </p:sp>
    </p:spTree>
    <p:extLst>
      <p:ext uri="{BB962C8B-B14F-4D97-AF65-F5344CB8AC3E}">
        <p14:creationId xmlns:p14="http://schemas.microsoft.com/office/powerpoint/2010/main" val="344652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1406 -0.00648 L -0.60443 -0.21204 " pathEditMode="relative" rAng="0" ptsTypes="AA">
                                      <p:cBhvr>
                                        <p:cTn id="6" dur="2000" fill="hold"/>
                                        <p:tgtEl>
                                          <p:spTgt spid="14"/>
                                        </p:tgtEl>
                                        <p:attrNameLst>
                                          <p:attrName>ppt_x</p:attrName>
                                          <p:attrName>ppt_y</p:attrName>
                                        </p:attrNameLst>
                                      </p:cBhvr>
                                      <p:rCtr x="-30924" y="-102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1406 0.00556 L -0.60443 -0.42986 " pathEditMode="relative" rAng="0" ptsTypes="AA">
                                      <p:cBhvr>
                                        <p:cTn id="10" dur="2000" fill="hold"/>
                                        <p:tgtEl>
                                          <p:spTgt spid="17"/>
                                        </p:tgtEl>
                                        <p:attrNameLst>
                                          <p:attrName>ppt_x</p:attrName>
                                          <p:attrName>ppt_y</p:attrName>
                                        </p:attrNameLst>
                                      </p:cBhvr>
                                      <p:rCtr x="-30924" y="-2178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01875 0.00023 L -0.60443 0.21759 " pathEditMode="relative" rAng="0" ptsTypes="AA">
                                      <p:cBhvr>
                                        <p:cTn id="14" dur="2000" fill="hold"/>
                                        <p:tgtEl>
                                          <p:spTgt spid="12"/>
                                        </p:tgtEl>
                                        <p:attrNameLst>
                                          <p:attrName>ppt_x</p:attrName>
                                          <p:attrName>ppt_y</p:attrName>
                                        </p:attrNameLst>
                                      </p:cBhvr>
                                      <p:rCtr x="-31159" y="1085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1328 -3.7037E-6 L -0.6043 -0.10833 " pathEditMode="relative" rAng="0" ptsTypes="AA">
                                      <p:cBhvr>
                                        <p:cTn id="18" dur="2000" fill="hold"/>
                                        <p:tgtEl>
                                          <p:spTgt spid="16"/>
                                        </p:tgtEl>
                                        <p:attrNameLst>
                                          <p:attrName>ppt_x</p:attrName>
                                          <p:attrName>ppt_y</p:attrName>
                                        </p:attrNameLst>
                                      </p:cBhvr>
                                      <p:rCtr x="-30885" y="-541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1133 4.07407E-6 L -0.60443 0.10902 " pathEditMode="relative" rAng="0" ptsTypes="AA">
                                      <p:cBhvr>
                                        <p:cTn id="22" dur="2000" fill="hold"/>
                                        <p:tgtEl>
                                          <p:spTgt spid="15"/>
                                        </p:tgtEl>
                                        <p:attrNameLst>
                                          <p:attrName>ppt_x</p:attrName>
                                          <p:attrName>ppt_y</p:attrName>
                                        </p:attrNameLst>
                                      </p:cBhvr>
                                      <p:rCtr x="-30794" y="544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1289 0.00162 L -0.60377 0.43681 " pathEditMode="relative" rAng="0" ptsTypes="AA">
                                      <p:cBhvr>
                                        <p:cTn id="26" dur="2000" fill="hold"/>
                                        <p:tgtEl>
                                          <p:spTgt spid="13"/>
                                        </p:tgtEl>
                                        <p:attrNameLst>
                                          <p:attrName>ppt_x</p:attrName>
                                          <p:attrName>ppt_y</p:attrName>
                                        </p:attrNameLst>
                                      </p:cBhvr>
                                      <p:rCtr x="-30833" y="2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a:xfrm>
            <a:off x="0" y="213557"/>
            <a:ext cx="4867276" cy="647577"/>
          </a:xfrm>
        </p:spPr>
        <p:txBody>
          <a:bodyPr>
            <a:normAutofit/>
          </a:bodyPr>
          <a:lstStyle/>
          <a:p>
            <a:r>
              <a:rPr lang="en-GB" dirty="0"/>
              <a:t>Singular </a:t>
            </a:r>
            <a:r>
              <a:rPr lang="en-GB" dirty="0" err="1"/>
              <a:t>oder</a:t>
            </a:r>
            <a:r>
              <a:rPr lang="en-GB" dirty="0"/>
              <a:t> Plural?</a:t>
            </a:r>
          </a:p>
        </p:txBody>
      </p:sp>
      <p:pic>
        <p:nvPicPr>
          <p:cNvPr id="31" name="Picture 30">
            <a:extLst>
              <a:ext uri="{FF2B5EF4-FFF2-40B4-BE49-F238E27FC236}">
                <a16:creationId xmlns:a16="http://schemas.microsoft.com/office/drawing/2014/main" id="{C342DF9A-E82A-1A7E-37FF-19E9F0A1B9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475" b="72045"/>
          <a:stretch/>
        </p:blipFill>
        <p:spPr>
          <a:xfrm>
            <a:off x="9699664" y="147211"/>
            <a:ext cx="1155148" cy="1171238"/>
          </a:xfrm>
          <a:prstGeom prst="rect">
            <a:avLst/>
          </a:prstGeom>
        </p:spPr>
      </p:pic>
      <p:sp>
        <p:nvSpPr>
          <p:cNvPr id="32" name="TextBox 31">
            <a:extLst>
              <a:ext uri="{FF2B5EF4-FFF2-40B4-BE49-F238E27FC236}">
                <a16:creationId xmlns:a16="http://schemas.microsoft.com/office/drawing/2014/main" id="{3CD3E057-F645-8C5A-35D4-610868FD768A}"/>
              </a:ext>
            </a:extLst>
          </p:cNvPr>
          <p:cNvSpPr txBox="1"/>
          <p:nvPr/>
        </p:nvSpPr>
        <p:spPr>
          <a:xfrm>
            <a:off x="170986" y="914827"/>
            <a:ext cx="11832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Martin is writing in their diary. Choose the right verb.</a:t>
            </a:r>
          </a:p>
        </p:txBody>
      </p:sp>
      <p:sp>
        <p:nvSpPr>
          <p:cNvPr id="38" name="Rectangle: Rounded Corners 37">
            <a:extLst>
              <a:ext uri="{FF2B5EF4-FFF2-40B4-BE49-F238E27FC236}">
                <a16:creationId xmlns:a16="http://schemas.microsoft.com/office/drawing/2014/main" id="{3FE6D731-12CF-99F5-C812-56156C4A9723}"/>
              </a:ext>
            </a:extLst>
          </p:cNvPr>
          <p:cNvSpPr/>
          <p:nvPr/>
        </p:nvSpPr>
        <p:spPr>
          <a:xfrm>
            <a:off x="10854812" y="267567"/>
            <a:ext cx="1039653" cy="37790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33" name="Picture 4" descr="Book, Blank, Write, Writing, Pen, Blank Book, Paper">
            <a:extLst>
              <a:ext uri="{FF2B5EF4-FFF2-40B4-BE49-F238E27FC236}">
                <a16:creationId xmlns:a16="http://schemas.microsoft.com/office/drawing/2014/main" id="{0B4AFC0B-DB19-7250-79D3-057701C8D872}"/>
              </a:ext>
            </a:extLst>
          </p:cNvPr>
          <p:cNvPicPr>
            <a:picLocks noChangeAspect="1" noChangeArrowheads="1"/>
          </p:cNvPicPr>
          <p:nvPr/>
        </p:nvPicPr>
        <p:blipFill rotWithShape="1">
          <a:blip r:embed="rId4">
            <a:duotone>
              <a:schemeClr val="accent3">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rcRect l="14527" t="12417" r="16069" b="16236"/>
          <a:stretch/>
        </p:blipFill>
        <p:spPr bwMode="auto">
          <a:xfrm>
            <a:off x="89606" y="1438968"/>
            <a:ext cx="12012787" cy="48872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48930BA-09A8-4C48-98DA-79774D161B00}"/>
              </a:ext>
            </a:extLst>
          </p:cNvPr>
          <p:cNvSpPr txBox="1"/>
          <p:nvPr/>
        </p:nvSpPr>
        <p:spPr>
          <a:xfrm>
            <a:off x="6197504" y="5016257"/>
            <a:ext cx="51771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Ich ging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einkaufen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und ich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kaufte</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|kauften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neue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Kleidung</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6" name="TextBox 15">
            <a:extLst>
              <a:ext uri="{FF2B5EF4-FFF2-40B4-BE49-F238E27FC236}">
                <a16:creationId xmlns:a16="http://schemas.microsoft.com/office/drawing/2014/main" id="{7831297E-77DF-7BAE-C8EB-1E6B92331B53}"/>
              </a:ext>
            </a:extLst>
          </p:cNvPr>
          <p:cNvSpPr txBox="1"/>
          <p:nvPr/>
        </p:nvSpPr>
        <p:spPr>
          <a:xfrm>
            <a:off x="363065" y="1810194"/>
            <a:ext cx="57329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Lukas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begann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seine Transition und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entschied</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|entschieden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für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einen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neuen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Namen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17" name="TextBox 16">
            <a:extLst>
              <a:ext uri="{FF2B5EF4-FFF2-40B4-BE49-F238E27FC236}">
                <a16:creationId xmlns:a16="http://schemas.microsoft.com/office/drawing/2014/main" id="{95777E24-D4DA-0F13-F65F-E8F01D7C9D79}"/>
              </a:ext>
            </a:extLst>
          </p:cNvPr>
          <p:cNvSpPr txBox="1"/>
          <p:nvPr/>
        </p:nvSpPr>
        <p:spPr>
          <a:xfrm>
            <a:off x="363065" y="2888333"/>
            <a:ext cx="57329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Leider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waren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einige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Menschen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böse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 und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fragte</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fragten</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Lukas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nach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dem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alten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Namen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8" name="TextBox 17">
            <a:extLst>
              <a:ext uri="{FF2B5EF4-FFF2-40B4-BE49-F238E27FC236}">
                <a16:creationId xmlns:a16="http://schemas.microsoft.com/office/drawing/2014/main" id="{1A55431D-3D9E-E0B4-83AB-70773EAA1442}"/>
              </a:ext>
            </a:extLst>
          </p:cNvPr>
          <p:cNvSpPr txBox="1"/>
          <p:nvPr/>
        </p:nvSpPr>
        <p:spPr>
          <a:xfrm>
            <a:off x="345100" y="4022223"/>
            <a:ext cx="56314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Wir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merkten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dass</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er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echt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traurig</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war und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wir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unterstützte</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unterstützten</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ihn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9" name="TextBox 18">
            <a:extLst>
              <a:ext uri="{FF2B5EF4-FFF2-40B4-BE49-F238E27FC236}">
                <a16:creationId xmlns:a16="http://schemas.microsoft.com/office/drawing/2014/main" id="{4E6B5E04-35FF-C83B-447F-1A09BB62B648}"/>
              </a:ext>
            </a:extLst>
          </p:cNvPr>
          <p:cNvSpPr txBox="1"/>
          <p:nvPr/>
        </p:nvSpPr>
        <p:spPr>
          <a:xfrm>
            <a:off x="363065" y="4935188"/>
            <a:ext cx="559550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Vor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Transition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hatte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ich Angst. Ich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wusste</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|wussten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dass</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einige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Menschen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gemein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20" name="TextBox 19">
            <a:extLst>
              <a:ext uri="{FF2B5EF4-FFF2-40B4-BE49-F238E27FC236}">
                <a16:creationId xmlns:a16="http://schemas.microsoft.com/office/drawing/2014/main" id="{7AE60854-8C0F-8D9C-33D5-FEDF51A1F5F6}"/>
              </a:ext>
            </a:extLst>
          </p:cNvPr>
          <p:cNvSpPr txBox="1"/>
          <p:nvPr/>
        </p:nvSpPr>
        <p:spPr>
          <a:xfrm>
            <a:off x="6197505" y="1848236"/>
            <a:ext cx="51771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Lukas und ich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wollten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kurze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Haare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Wir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saß</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saßen</a:t>
            </a:r>
            <a:r>
              <a:rPr kumimoji="0" lang="en-GB" sz="2000" b="1"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zusammen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beim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Friseur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1" name="TextBox 20">
            <a:extLst>
              <a:ext uri="{FF2B5EF4-FFF2-40B4-BE49-F238E27FC236}">
                <a16:creationId xmlns:a16="http://schemas.microsoft.com/office/drawing/2014/main" id="{A2E36E02-3823-32E5-9D7B-170A22E3AC47}"/>
              </a:ext>
            </a:extLst>
          </p:cNvPr>
          <p:cNvSpPr txBox="1"/>
          <p:nvPr/>
        </p:nvSpPr>
        <p:spPr>
          <a:xfrm>
            <a:off x="6182476" y="2827196"/>
            <a:ext cx="556062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Meine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Eltern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kamen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zum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Friseur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und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sie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sagte</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sagten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wie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schön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unsere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Haare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waren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2" name="TextBox 21">
            <a:extLst>
              <a:ext uri="{FF2B5EF4-FFF2-40B4-BE49-F238E27FC236}">
                <a16:creationId xmlns:a16="http://schemas.microsoft.com/office/drawing/2014/main" id="{1CF244AA-FBE4-0752-5837-27E8AB1AF3A7}"/>
              </a:ext>
            </a:extLst>
          </p:cNvPr>
          <p:cNvSpPr txBox="1"/>
          <p:nvPr/>
        </p:nvSpPr>
        <p:spPr>
          <a:xfrm>
            <a:off x="6182476" y="4037297"/>
            <a:ext cx="556062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dachte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Lukas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auch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Er </a:t>
            </a:r>
            <a:r>
              <a:rPr kumimoji="0" lang="en-GB" sz="2000" b="1" i="0" u="none" strike="noStrike" kern="1200" cap="none" spc="0" normalizeH="0" baseline="0" noProof="0" dirty="0" err="1">
                <a:ln>
                  <a:noFill/>
                </a:ln>
                <a:solidFill>
                  <a:srgbClr val="525050"/>
                </a:solidFill>
                <a:effectLst/>
                <a:uLnTx/>
                <a:uFillTx/>
                <a:latin typeface="Century Gothic"/>
                <a:ea typeface="+mn-ea"/>
                <a:cs typeface="+mn-cs"/>
              </a:rPr>
              <a:t>machte</a:t>
            </a:r>
            <a:r>
              <a:rPr kumimoji="0" lang="de-DE" sz="2000" b="1" i="0" u="none" strike="noStrike" kern="1200" cap="none" spc="0" normalizeH="0" baseline="0" noProof="0" dirty="0">
                <a:ln>
                  <a:noFill/>
                </a:ln>
                <a:solidFill>
                  <a:srgbClr val="525050"/>
                </a:solidFill>
                <a:effectLst/>
                <a:uLnTx/>
                <a:uFillTx/>
                <a:latin typeface="Century Gothic"/>
                <a:ea typeface="+mn-ea"/>
                <a:cs typeface="+mn-cs"/>
              </a:rPr>
              <a:t>|machten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Foto</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7" name="Rectangle: Rounded Corners 6">
            <a:extLst>
              <a:ext uri="{FF2B5EF4-FFF2-40B4-BE49-F238E27FC236}">
                <a16:creationId xmlns:a16="http://schemas.microsoft.com/office/drawing/2014/main" id="{54D444E2-85AE-9794-6CAC-55A625D999CB}"/>
              </a:ext>
            </a:extLst>
          </p:cNvPr>
          <p:cNvSpPr/>
          <p:nvPr/>
        </p:nvSpPr>
        <p:spPr>
          <a:xfrm>
            <a:off x="5878287" y="146152"/>
            <a:ext cx="3862539" cy="8556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beim</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Friseur</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at the hairdresser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accent4">
                    <a:lumMod val="20000"/>
                    <a:lumOff val="80000"/>
                  </a:schemeClr>
                </a:solidFill>
                <a:latin typeface="Century Gothic"/>
              </a:rPr>
              <a:t>böse</a:t>
            </a:r>
            <a:r>
              <a:rPr lang="en-GB" dirty="0">
                <a:solidFill>
                  <a:schemeClr val="accent4">
                    <a:lumMod val="20000"/>
                    <a:lumOff val="80000"/>
                  </a:schemeClr>
                </a:solidFill>
                <a:latin typeface="Century Gothic"/>
              </a:rPr>
              <a:t> – evil</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err="1">
                <a:solidFill>
                  <a:schemeClr val="accent4">
                    <a:lumMod val="20000"/>
                    <a:lumOff val="80000"/>
                  </a:schemeClr>
                </a:solidFill>
                <a:latin typeface="Century Gothic"/>
              </a:rPr>
              <a:t>gemein</a:t>
            </a:r>
            <a:r>
              <a:rPr lang="en-GB" dirty="0">
                <a:solidFill>
                  <a:schemeClr val="accent4">
                    <a:lumMod val="20000"/>
                    <a:lumOff val="80000"/>
                  </a:schemeClr>
                </a:solidFill>
                <a:latin typeface="Century Gothic"/>
              </a:rPr>
              <a:t> – mean </a:t>
            </a:r>
            <a:endPar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p:txBody>
      </p:sp>
      <p:pic>
        <p:nvPicPr>
          <p:cNvPr id="1026" name="Picture 2" descr="Free illustrations of Hatching">
            <a:extLst>
              <a:ext uri="{FF2B5EF4-FFF2-40B4-BE49-F238E27FC236}">
                <a16:creationId xmlns:a16="http://schemas.microsoft.com/office/drawing/2014/main" id="{02E9BD2C-4076-EFED-BE46-A70987A30BF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450" t="42777" r="38550" b="40151"/>
          <a:stretch/>
        </p:blipFill>
        <p:spPr bwMode="auto">
          <a:xfrm>
            <a:off x="363066" y="1891746"/>
            <a:ext cx="770410" cy="2755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Free illustrations of Hatching">
            <a:extLst>
              <a:ext uri="{FF2B5EF4-FFF2-40B4-BE49-F238E27FC236}">
                <a16:creationId xmlns:a16="http://schemas.microsoft.com/office/drawing/2014/main" id="{C4D8465F-3D27-F0DA-BD9D-F2921A848A2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450" t="42777" r="38550" b="40151"/>
          <a:stretch/>
        </p:blipFill>
        <p:spPr bwMode="auto">
          <a:xfrm>
            <a:off x="2201391" y="1891746"/>
            <a:ext cx="770410" cy="2755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AD3CD75-F42B-C25A-5D1A-F4B254D71A28}"/>
              </a:ext>
            </a:extLst>
          </p:cNvPr>
          <p:cNvSpPr/>
          <p:nvPr/>
        </p:nvSpPr>
        <p:spPr>
          <a:xfrm>
            <a:off x="1695450" y="2202179"/>
            <a:ext cx="1704975" cy="336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27" name="Picture 2" descr="Free illustrations of Hatching">
            <a:extLst>
              <a:ext uri="{FF2B5EF4-FFF2-40B4-BE49-F238E27FC236}">
                <a16:creationId xmlns:a16="http://schemas.microsoft.com/office/drawing/2014/main" id="{9563115B-2644-15AE-15A0-09902571856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450" t="42777" r="38550" b="40151"/>
          <a:stretch/>
        </p:blipFill>
        <p:spPr bwMode="auto">
          <a:xfrm>
            <a:off x="2048433" y="2956985"/>
            <a:ext cx="923368" cy="3302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ree illustrations of Hatching">
            <a:extLst>
              <a:ext uri="{FF2B5EF4-FFF2-40B4-BE49-F238E27FC236}">
                <a16:creationId xmlns:a16="http://schemas.microsoft.com/office/drawing/2014/main" id="{605627AA-C707-7968-6471-8D21F3D8FB3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450" t="42777" r="38550" b="40151"/>
          <a:stretch/>
        </p:blipFill>
        <p:spPr bwMode="auto">
          <a:xfrm>
            <a:off x="2938741" y="2956985"/>
            <a:ext cx="1376084" cy="3198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illustrations of Hatching">
            <a:extLst>
              <a:ext uri="{FF2B5EF4-FFF2-40B4-BE49-F238E27FC236}">
                <a16:creationId xmlns:a16="http://schemas.microsoft.com/office/drawing/2014/main" id="{4FC90FC3-E1A8-AB0A-FE85-D081F106F88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345100" y="3271368"/>
            <a:ext cx="481124" cy="34604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314F5C1F-BE2C-9166-C049-8E0F34026BA5}"/>
              </a:ext>
            </a:extLst>
          </p:cNvPr>
          <p:cNvSpPr/>
          <p:nvPr/>
        </p:nvSpPr>
        <p:spPr>
          <a:xfrm>
            <a:off x="826224" y="3287689"/>
            <a:ext cx="862918" cy="329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37" name="Picture 2" descr="Free illustrations of Hatching">
            <a:extLst>
              <a:ext uri="{FF2B5EF4-FFF2-40B4-BE49-F238E27FC236}">
                <a16:creationId xmlns:a16="http://schemas.microsoft.com/office/drawing/2014/main" id="{2B985C9B-2ADF-B9BB-B994-FE92AE3F1F5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369388" y="4081208"/>
            <a:ext cx="481124" cy="34604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Free illustrations of Hatching">
            <a:extLst>
              <a:ext uri="{FF2B5EF4-FFF2-40B4-BE49-F238E27FC236}">
                <a16:creationId xmlns:a16="http://schemas.microsoft.com/office/drawing/2014/main" id="{6A7B3E2C-4CF9-1FAD-1AFF-E314963DFB5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5495407" y="4081208"/>
            <a:ext cx="481124" cy="34604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B5E0D24-3387-6AC5-6A80-FECC7BC9D998}"/>
              </a:ext>
            </a:extLst>
          </p:cNvPr>
          <p:cNvSpPr/>
          <p:nvPr/>
        </p:nvSpPr>
        <p:spPr>
          <a:xfrm>
            <a:off x="395147" y="4370923"/>
            <a:ext cx="1576527" cy="2873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42" name="Picture 2" descr="Free illustrations of Hatching">
            <a:extLst>
              <a:ext uri="{FF2B5EF4-FFF2-40B4-BE49-F238E27FC236}">
                <a16:creationId xmlns:a16="http://schemas.microsoft.com/office/drawing/2014/main" id="{FB1F00A4-E0D5-A754-3357-48803540E91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450" t="42777" r="38550" b="40151"/>
          <a:stretch/>
        </p:blipFill>
        <p:spPr bwMode="auto">
          <a:xfrm>
            <a:off x="918731" y="4936974"/>
            <a:ext cx="938643" cy="3357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illustrations of Hatching">
            <a:extLst>
              <a:ext uri="{FF2B5EF4-FFF2-40B4-BE49-F238E27FC236}">
                <a16:creationId xmlns:a16="http://schemas.microsoft.com/office/drawing/2014/main" id="{B2EAB076-9949-D883-07D1-4BA0805B97B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3770436" y="4949720"/>
            <a:ext cx="481124" cy="34604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illustrations of Hatching">
            <a:extLst>
              <a:ext uri="{FF2B5EF4-FFF2-40B4-BE49-F238E27FC236}">
                <a16:creationId xmlns:a16="http://schemas.microsoft.com/office/drawing/2014/main" id="{81833AE1-FC0E-51E9-7B9A-4738A766701D}"/>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5024183" y="4971166"/>
            <a:ext cx="481124" cy="34604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F666AA2F-D6FC-D888-D71B-37F3384565BF}"/>
              </a:ext>
            </a:extLst>
          </p:cNvPr>
          <p:cNvSpPr/>
          <p:nvPr/>
        </p:nvSpPr>
        <p:spPr>
          <a:xfrm>
            <a:off x="1321517" y="5316697"/>
            <a:ext cx="1135934" cy="2459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46" name="Picture 2" descr="Free illustrations of Hatching">
            <a:extLst>
              <a:ext uri="{FF2B5EF4-FFF2-40B4-BE49-F238E27FC236}">
                <a16:creationId xmlns:a16="http://schemas.microsoft.com/office/drawing/2014/main" id="{34C9DACF-33FA-D9CE-D1ED-164D15D0BAB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450" t="42777" r="38550" b="40151"/>
          <a:stretch/>
        </p:blipFill>
        <p:spPr bwMode="auto">
          <a:xfrm>
            <a:off x="6224964" y="1863035"/>
            <a:ext cx="1709460" cy="39727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Free illustrations of Hatching">
            <a:extLst>
              <a:ext uri="{FF2B5EF4-FFF2-40B4-BE49-F238E27FC236}">
                <a16:creationId xmlns:a16="http://schemas.microsoft.com/office/drawing/2014/main" id="{1B7D6696-9665-BB5A-E0AB-D16D538F3AB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10496550" y="1865937"/>
            <a:ext cx="481124" cy="346042"/>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54C18B5E-156A-A5EA-21C3-AD09CBF766DE}"/>
              </a:ext>
            </a:extLst>
          </p:cNvPr>
          <p:cNvSpPr/>
          <p:nvPr/>
        </p:nvSpPr>
        <p:spPr>
          <a:xfrm>
            <a:off x="6182476" y="2260312"/>
            <a:ext cx="646949" cy="2958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49" name="Picture 2" descr="Free illustrations of Hatching">
            <a:extLst>
              <a:ext uri="{FF2B5EF4-FFF2-40B4-BE49-F238E27FC236}">
                <a16:creationId xmlns:a16="http://schemas.microsoft.com/office/drawing/2014/main" id="{66243BD3-87FA-867E-6A64-7556E30520E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450" t="42777" r="38550" b="40151"/>
          <a:stretch/>
        </p:blipFill>
        <p:spPr bwMode="auto">
          <a:xfrm>
            <a:off x="6145627" y="2824756"/>
            <a:ext cx="1709460" cy="39727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Free illustrations of Hatching">
            <a:extLst>
              <a:ext uri="{FF2B5EF4-FFF2-40B4-BE49-F238E27FC236}">
                <a16:creationId xmlns:a16="http://schemas.microsoft.com/office/drawing/2014/main" id="{FECDE153-CF8B-531C-374C-735B25CD7B1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10761999" y="2875991"/>
            <a:ext cx="481124" cy="346042"/>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49BA5212-48B7-DDD1-E214-0BF57308373F}"/>
              </a:ext>
            </a:extLst>
          </p:cNvPr>
          <p:cNvSpPr/>
          <p:nvPr/>
        </p:nvSpPr>
        <p:spPr>
          <a:xfrm>
            <a:off x="6182476" y="3183689"/>
            <a:ext cx="904124" cy="30697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52" name="Picture 2" descr="Free illustrations of Hatching">
            <a:extLst>
              <a:ext uri="{FF2B5EF4-FFF2-40B4-BE49-F238E27FC236}">
                <a16:creationId xmlns:a16="http://schemas.microsoft.com/office/drawing/2014/main" id="{B21FACB1-6D60-7F0B-C1A6-7EFEFB2EF79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450" t="42777" r="38550" b="40151"/>
          <a:stretch/>
        </p:blipFill>
        <p:spPr bwMode="auto">
          <a:xfrm>
            <a:off x="7721873" y="4075834"/>
            <a:ext cx="825038" cy="34376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Free illustrations of Hatching">
            <a:extLst>
              <a:ext uri="{FF2B5EF4-FFF2-40B4-BE49-F238E27FC236}">
                <a16:creationId xmlns:a16="http://schemas.microsoft.com/office/drawing/2014/main" id="{09FD0A19-DEDA-5C50-BCEF-3168FA280F17}"/>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9259702" y="4067612"/>
            <a:ext cx="481124" cy="346042"/>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668C5E8C-E960-8DC7-3D6A-C0EAE62BA201}"/>
              </a:ext>
            </a:extLst>
          </p:cNvPr>
          <p:cNvSpPr/>
          <p:nvPr/>
        </p:nvSpPr>
        <p:spPr>
          <a:xfrm>
            <a:off x="7269811" y="4413643"/>
            <a:ext cx="1277100" cy="3164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pic>
        <p:nvPicPr>
          <p:cNvPr id="55" name="Picture 2" descr="Free illustrations of Hatching">
            <a:extLst>
              <a:ext uri="{FF2B5EF4-FFF2-40B4-BE49-F238E27FC236}">
                <a16:creationId xmlns:a16="http://schemas.microsoft.com/office/drawing/2014/main" id="{B740D430-6337-40DB-D852-F0148CA9D8B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6250066" y="5052888"/>
            <a:ext cx="481124" cy="34604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ree illustrations of Hatching">
            <a:extLst>
              <a:ext uri="{FF2B5EF4-FFF2-40B4-BE49-F238E27FC236}">
                <a16:creationId xmlns:a16="http://schemas.microsoft.com/office/drawing/2014/main" id="{8C72AEEE-7EA9-6A74-5145-454CA44FF33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450" t="42777" r="38550" b="40151"/>
          <a:stretch/>
        </p:blipFill>
        <p:spPr bwMode="auto">
          <a:xfrm>
            <a:off x="9201576" y="5039994"/>
            <a:ext cx="481124" cy="346042"/>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7E311E4B-6B8C-DF52-15BF-7E6F824545C2}"/>
              </a:ext>
            </a:extLst>
          </p:cNvPr>
          <p:cNvSpPr/>
          <p:nvPr/>
        </p:nvSpPr>
        <p:spPr>
          <a:xfrm>
            <a:off x="7118932" y="5377043"/>
            <a:ext cx="1043993" cy="3460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10509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3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5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5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5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55"/>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56"/>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P spid="40" grpId="0" animBg="1"/>
      <p:bldP spid="45" grpId="0" animBg="1"/>
      <p:bldP spid="48" grpId="0" animBg="1"/>
      <p:bldP spid="51" grpId="0" animBg="1"/>
      <p:bldP spid="54" grpId="0" animBg="1"/>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8863-F721-08F4-B870-2D76BD1A9F0B}"/>
              </a:ext>
            </a:extLst>
          </p:cNvPr>
          <p:cNvSpPr>
            <a:spLocks noGrp="1"/>
          </p:cNvSpPr>
          <p:nvPr>
            <p:ph type="title"/>
          </p:nvPr>
        </p:nvSpPr>
        <p:spPr>
          <a:xfrm>
            <a:off x="0" y="213557"/>
            <a:ext cx="3759200" cy="647577"/>
          </a:xfrm>
        </p:spPr>
        <p:txBody>
          <a:bodyPr/>
          <a:lstStyle/>
          <a:p>
            <a:r>
              <a:rPr lang="en-GB" dirty="0"/>
              <a:t>Ich bin Sophia!</a:t>
            </a:r>
          </a:p>
        </p:txBody>
      </p:sp>
      <p:sp>
        <p:nvSpPr>
          <p:cNvPr id="4" name="TextBox 3">
            <a:extLst>
              <a:ext uri="{FF2B5EF4-FFF2-40B4-BE49-F238E27FC236}">
                <a16:creationId xmlns:a16="http://schemas.microsoft.com/office/drawing/2014/main" id="{D9D40FB2-5561-E095-91A1-0E0D716F3B3F}"/>
              </a:ext>
            </a:extLst>
          </p:cNvPr>
          <p:cNvSpPr txBox="1"/>
          <p:nvPr/>
        </p:nvSpPr>
        <p:spPr>
          <a:xfrm>
            <a:off x="373062" y="1083445"/>
            <a:ext cx="111828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Schau</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den Film an. 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wissen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Sophia?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6" name="Cloud 5">
            <a:extLst>
              <a:ext uri="{FF2B5EF4-FFF2-40B4-BE49-F238E27FC236}">
                <a16:creationId xmlns:a16="http://schemas.microsoft.com/office/drawing/2014/main" id="{7213DDA5-55B5-59DF-F265-8E72A208E3E7}"/>
              </a:ext>
            </a:extLst>
          </p:cNvPr>
          <p:cNvSpPr/>
          <p:nvPr/>
        </p:nvSpPr>
        <p:spPr>
          <a:xfrm>
            <a:off x="1763588" y="1803743"/>
            <a:ext cx="7977312" cy="4275612"/>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Sophia was born as a boy.</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She now lives as a girl.</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Sophia has a new name.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She doesn’t like being called by her old name.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She goes to school as a girl.</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She is out as trans. The school and parents know.</a:t>
            </a:r>
          </a:p>
        </p:txBody>
      </p:sp>
      <p:sp>
        <p:nvSpPr>
          <p:cNvPr id="7" name="Rectangle: Rounded Corners 6">
            <a:extLst>
              <a:ext uri="{FF2B5EF4-FFF2-40B4-BE49-F238E27FC236}">
                <a16:creationId xmlns:a16="http://schemas.microsoft.com/office/drawing/2014/main" id="{0C7690A4-33C0-A644-B9DB-DA9474A43905}"/>
              </a:ext>
            </a:extLst>
          </p:cNvPr>
          <p:cNvSpPr/>
          <p:nvPr/>
        </p:nvSpPr>
        <p:spPr>
          <a:xfrm>
            <a:off x="10795000" y="213557"/>
            <a:ext cx="1168400" cy="39604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97479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Trans">
            <a:extLst>
              <a:ext uri="{FF2B5EF4-FFF2-40B4-BE49-F238E27FC236}">
                <a16:creationId xmlns:a16="http://schemas.microsoft.com/office/drawing/2014/main" id="{98C8013E-2884-2CE5-7E0E-2F609D8B69C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301434" y="1075615"/>
            <a:ext cx="11551962" cy="5071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AF609F-01B9-B22D-09E4-C4DB8C6F43AF}"/>
              </a:ext>
            </a:extLst>
          </p:cNvPr>
          <p:cNvSpPr>
            <a:spLocks noGrp="1"/>
          </p:cNvSpPr>
          <p:nvPr>
            <p:ph type="title"/>
          </p:nvPr>
        </p:nvSpPr>
        <p:spPr>
          <a:xfrm>
            <a:off x="0" y="213557"/>
            <a:ext cx="3759200" cy="647577"/>
          </a:xfrm>
        </p:spPr>
        <p:txBody>
          <a:bodyPr/>
          <a:lstStyle/>
          <a:p>
            <a:r>
              <a:rPr lang="en-GB" dirty="0"/>
              <a:t>Ich bin Sophia!</a:t>
            </a:r>
          </a:p>
        </p:txBody>
      </p:sp>
      <p:sp>
        <p:nvSpPr>
          <p:cNvPr id="6" name="Rectangle: Rounded Corners 5">
            <a:extLst>
              <a:ext uri="{FF2B5EF4-FFF2-40B4-BE49-F238E27FC236}">
                <a16:creationId xmlns:a16="http://schemas.microsoft.com/office/drawing/2014/main" id="{A78B28ED-8092-5C84-32B1-5CB347044569}"/>
              </a:ext>
            </a:extLst>
          </p:cNvPr>
          <p:cNvSpPr/>
          <p:nvPr/>
        </p:nvSpPr>
        <p:spPr>
          <a:xfrm>
            <a:off x="10671718" y="213557"/>
            <a:ext cx="1338146"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3F95AA81-F280-709C-A8CD-E5CC7AEF801F}"/>
              </a:ext>
            </a:extLst>
          </p:cNvPr>
          <p:cNvSpPr txBox="1"/>
          <p:nvPr/>
        </p:nvSpPr>
        <p:spPr>
          <a:xfrm>
            <a:off x="434898" y="1075615"/>
            <a:ext cx="1124042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kommt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Junge auf die Welt.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weiß</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aber, dass sie ein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junges Kind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entscheidet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Sophia für lange Haare und Mädchenkleider. Ihre Eltern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lassen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dies machen und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lernen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schnell, dass es bei Sophia keine Phase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lacht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sogar mehr! An ihrer Grundschule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das erste Transgender-Kind.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0E9A7E3-2BBD-86A8-7673-33D727193786}"/>
              </a:ext>
            </a:extLst>
          </p:cNvPr>
          <p:cNvSpPr txBox="1"/>
          <p:nvPr/>
        </p:nvSpPr>
        <p:spPr>
          <a:xfrm>
            <a:off x="475785" y="4175908"/>
            <a:ext cx="11240429"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Das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ja nicht einfach! Die Lehrer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fragen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Auf welche Toilette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muss</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gehen? Wo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soll</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sich umziehen? Sie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entscheiden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Sophia sich bei den Mädchen umziehen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kann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Mit Unterstützung der Lehrer,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outet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Sophia auch bei ihren Mitschüler*innen. </a:t>
            </a:r>
            <a:r>
              <a:rPr lang="de-DE" sz="2400" dirty="0">
                <a:solidFill>
                  <a:srgbClr val="525050"/>
                </a:solidFill>
                <a:latin typeface="Century Gothic"/>
              </a:rPr>
              <a:t>Den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anderen Kindern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es ganz gleich. Wenn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sagt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sie ein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dann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11811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Trans">
            <a:extLst>
              <a:ext uri="{FF2B5EF4-FFF2-40B4-BE49-F238E27FC236}">
                <a16:creationId xmlns:a16="http://schemas.microsoft.com/office/drawing/2014/main" id="{98C8013E-2884-2CE5-7E0E-2F609D8B69C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301434" y="1075615"/>
            <a:ext cx="11551962" cy="5071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AF609F-01B9-B22D-09E4-C4DB8C6F43AF}"/>
              </a:ext>
            </a:extLst>
          </p:cNvPr>
          <p:cNvSpPr>
            <a:spLocks noGrp="1"/>
          </p:cNvSpPr>
          <p:nvPr>
            <p:ph type="title"/>
          </p:nvPr>
        </p:nvSpPr>
        <p:spPr>
          <a:xfrm>
            <a:off x="0" y="213557"/>
            <a:ext cx="3759200" cy="647577"/>
          </a:xfrm>
        </p:spPr>
        <p:txBody>
          <a:bodyPr/>
          <a:lstStyle/>
          <a:p>
            <a:r>
              <a:rPr lang="en-GB" dirty="0"/>
              <a:t>Ich bin Sophia!</a:t>
            </a:r>
          </a:p>
        </p:txBody>
      </p:sp>
      <p:sp>
        <p:nvSpPr>
          <p:cNvPr id="6" name="Rectangle: Rounded Corners 5">
            <a:extLst>
              <a:ext uri="{FF2B5EF4-FFF2-40B4-BE49-F238E27FC236}">
                <a16:creationId xmlns:a16="http://schemas.microsoft.com/office/drawing/2014/main" id="{A78B28ED-8092-5C84-32B1-5CB347044569}"/>
              </a:ext>
            </a:extLst>
          </p:cNvPr>
          <p:cNvSpPr/>
          <p:nvPr/>
        </p:nvSpPr>
        <p:spPr>
          <a:xfrm>
            <a:off x="10671718" y="213557"/>
            <a:ext cx="1338146"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3F95AA81-F280-709C-A8CD-E5CC7AEF801F}"/>
              </a:ext>
            </a:extLst>
          </p:cNvPr>
          <p:cNvSpPr txBox="1"/>
          <p:nvPr/>
        </p:nvSpPr>
        <p:spPr>
          <a:xfrm>
            <a:off x="434898" y="1075615"/>
            <a:ext cx="112404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kommt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Junge auf die Welt.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weiß</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aber, dass sie ein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junges Kind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entscheidet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Sophia für lange Haare und Mädchenkleider. Ihre Eltern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erlauben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ihr das. Sie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lernen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schnell, dass es bei Sophia keine Phase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lacht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sogar mehr! An ihrer Schule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das erste Transgender-Kind.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0E9A7E3-2BBD-86A8-7673-33D727193786}"/>
              </a:ext>
            </a:extLst>
          </p:cNvPr>
          <p:cNvSpPr txBox="1"/>
          <p:nvPr/>
        </p:nvSpPr>
        <p:spPr>
          <a:xfrm>
            <a:off x="475785" y="4175908"/>
            <a:ext cx="112404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Das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ja nicht einfach! Auf welche Toilette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muss</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gehen? Wo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soll</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sich umziehen? Man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entscheidet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kann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bei den Mädchen umziehen. Ihre Lehrer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unterstützen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und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outet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auch im Klassenzimmer. Den anderen Kindern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es ganz gleich.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sagt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sie ein Mädchen ist: also ist sie es.</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373239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Trans">
            <a:extLst>
              <a:ext uri="{FF2B5EF4-FFF2-40B4-BE49-F238E27FC236}">
                <a16:creationId xmlns:a16="http://schemas.microsoft.com/office/drawing/2014/main" id="{98C8013E-2884-2CE5-7E0E-2F609D8B69C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301434" y="1075615"/>
            <a:ext cx="11551962" cy="5071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AF609F-01B9-B22D-09E4-C4DB8C6F43AF}"/>
              </a:ext>
            </a:extLst>
          </p:cNvPr>
          <p:cNvSpPr>
            <a:spLocks noGrp="1"/>
          </p:cNvSpPr>
          <p:nvPr>
            <p:ph type="title"/>
          </p:nvPr>
        </p:nvSpPr>
        <p:spPr>
          <a:xfrm>
            <a:off x="-1" y="213557"/>
            <a:ext cx="6096001" cy="647577"/>
          </a:xfrm>
        </p:spPr>
        <p:txBody>
          <a:bodyPr/>
          <a:lstStyle/>
          <a:p>
            <a:r>
              <a:rPr lang="en-GB" dirty="0"/>
              <a:t>Ich bin Sophia! </a:t>
            </a:r>
            <a:r>
              <a:rPr lang="en-GB" dirty="0" err="1"/>
              <a:t>Antworten</a:t>
            </a:r>
            <a:endParaRPr lang="en-GB" dirty="0"/>
          </a:p>
        </p:txBody>
      </p:sp>
      <p:sp>
        <p:nvSpPr>
          <p:cNvPr id="6" name="Rectangle: Rounded Corners 5">
            <a:extLst>
              <a:ext uri="{FF2B5EF4-FFF2-40B4-BE49-F238E27FC236}">
                <a16:creationId xmlns:a16="http://schemas.microsoft.com/office/drawing/2014/main" id="{A78B28ED-8092-5C84-32B1-5CB347044569}"/>
              </a:ext>
            </a:extLst>
          </p:cNvPr>
          <p:cNvSpPr/>
          <p:nvPr/>
        </p:nvSpPr>
        <p:spPr>
          <a:xfrm>
            <a:off x="10671718" y="213557"/>
            <a:ext cx="1338146"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3F95AA81-F280-709C-A8CD-E5CC7AEF801F}"/>
              </a:ext>
            </a:extLst>
          </p:cNvPr>
          <p:cNvSpPr txBox="1"/>
          <p:nvPr/>
        </p:nvSpPr>
        <p:spPr>
          <a:xfrm>
            <a:off x="301434" y="1075615"/>
            <a:ext cx="1155196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kam</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Junge auf die Welt.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wusste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aber, dass sie ein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junges Kind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entschied</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Sophia für lange Haare und Mädchenkleider. Ihre Eltern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ließen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dies</a:t>
            </a:r>
            <a:r>
              <a:rPr kumimoji="0" lang="de-DE" sz="2400" b="0" i="0" u="none" strike="noStrike" kern="1200" cap="none" spc="0" normalizeH="0" noProof="0" dirty="0">
                <a:ln>
                  <a:noFill/>
                </a:ln>
                <a:solidFill>
                  <a:srgbClr val="525050"/>
                </a:solidFill>
                <a:effectLst/>
                <a:uLnTx/>
                <a:uFillTx/>
                <a:latin typeface="Century Gothic"/>
                <a:ea typeface="+mn-ea"/>
                <a:cs typeface="+mn-cs"/>
              </a:rPr>
              <a:t> machen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und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lernten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schnell, dass es bei Sophia keine Phase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lachte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sogar mehr!  An ihrer Grundschule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das erste Transgender-Kind.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0E9A7E3-2BBD-86A8-7673-33D727193786}"/>
              </a:ext>
            </a:extLst>
          </p:cNvPr>
          <p:cNvSpPr txBox="1"/>
          <p:nvPr/>
        </p:nvSpPr>
        <p:spPr>
          <a:xfrm>
            <a:off x="301434" y="4114642"/>
            <a:ext cx="11589132" cy="2246769"/>
          </a:xfrm>
          <a:prstGeom prst="rect">
            <a:avLst/>
          </a:prstGeom>
          <a:noFill/>
        </p:spPr>
        <p:txBody>
          <a:bodyPr wrap="square" rtlCol="0">
            <a:spAutoFit/>
          </a:bodyPr>
          <a:lstStyle/>
          <a:p>
            <a:pPr lvl="0">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Das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ja nicht einfach!  Die Lehrer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fragten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Auf welche Toilette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musste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gehen? Wo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sollte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sich umziehen? Sie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entschieden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Sophia sich bei den Mädchen umziehen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konnte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Mit Unterstützung der Lehrer,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outete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Sophia auch bei ihren </a:t>
            </a:r>
            <a:r>
              <a:rPr lang="de-DE" sz="2400" dirty="0">
                <a:solidFill>
                  <a:srgbClr val="525050"/>
                </a:solidFill>
              </a:rPr>
              <a:t>Mitschüler*innen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t>
            </a:r>
            <a:r>
              <a:rPr lang="de-DE" sz="2400" dirty="0">
                <a:solidFill>
                  <a:srgbClr val="525050"/>
                </a:solidFill>
                <a:latin typeface="Century Gothic"/>
              </a:rPr>
              <a:t>Den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anderen Kindern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es ganz gleich. Wenn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sagte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sie ein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dann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167634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Trans">
            <a:extLst>
              <a:ext uri="{FF2B5EF4-FFF2-40B4-BE49-F238E27FC236}">
                <a16:creationId xmlns:a16="http://schemas.microsoft.com/office/drawing/2014/main" id="{98C8013E-2884-2CE5-7E0E-2F609D8B69CA}"/>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301434" y="1075615"/>
            <a:ext cx="11551962" cy="50713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0AF609F-01B9-B22D-09E4-C4DB8C6F43AF}"/>
              </a:ext>
            </a:extLst>
          </p:cNvPr>
          <p:cNvSpPr>
            <a:spLocks noGrp="1"/>
          </p:cNvSpPr>
          <p:nvPr>
            <p:ph type="title"/>
          </p:nvPr>
        </p:nvSpPr>
        <p:spPr>
          <a:xfrm>
            <a:off x="0" y="213557"/>
            <a:ext cx="6010276" cy="647577"/>
          </a:xfrm>
        </p:spPr>
        <p:txBody>
          <a:bodyPr/>
          <a:lstStyle/>
          <a:p>
            <a:r>
              <a:rPr lang="en-GB" dirty="0"/>
              <a:t>Ich bin Sophia! </a:t>
            </a:r>
            <a:r>
              <a:rPr lang="en-GB" dirty="0" err="1"/>
              <a:t>Antworten</a:t>
            </a:r>
            <a:endParaRPr lang="en-GB" dirty="0"/>
          </a:p>
        </p:txBody>
      </p:sp>
      <p:sp>
        <p:nvSpPr>
          <p:cNvPr id="6" name="Rectangle: Rounded Corners 5">
            <a:extLst>
              <a:ext uri="{FF2B5EF4-FFF2-40B4-BE49-F238E27FC236}">
                <a16:creationId xmlns:a16="http://schemas.microsoft.com/office/drawing/2014/main" id="{A78B28ED-8092-5C84-32B1-5CB347044569}"/>
              </a:ext>
            </a:extLst>
          </p:cNvPr>
          <p:cNvSpPr/>
          <p:nvPr/>
        </p:nvSpPr>
        <p:spPr>
          <a:xfrm>
            <a:off x="10671718" y="213557"/>
            <a:ext cx="1338146"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3F95AA81-F280-709C-A8CD-E5CC7AEF801F}"/>
              </a:ext>
            </a:extLst>
          </p:cNvPr>
          <p:cNvSpPr txBox="1"/>
          <p:nvPr/>
        </p:nvSpPr>
        <p:spPr>
          <a:xfrm>
            <a:off x="338604" y="1116638"/>
            <a:ext cx="1158913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ist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Junge auf die Welt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gekommen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aber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gewusst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sie ein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junges Kind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Sophia für lange Haare und Mädchenkleider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entschieden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Ihre Eltern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haben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ihr das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erlaubt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haben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schnell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gelernt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es bei Sophia keine Phase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Als Mädchen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sogar mehr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gelacht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An ihrer Schule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das erste Transgender-Kind.</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0E9A7E3-2BBD-86A8-7673-33D727193786}"/>
              </a:ext>
            </a:extLst>
          </p:cNvPr>
          <p:cNvSpPr txBox="1"/>
          <p:nvPr/>
        </p:nvSpPr>
        <p:spPr>
          <a:xfrm>
            <a:off x="475785" y="4175908"/>
            <a:ext cx="1124042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525050"/>
                </a:solidFill>
                <a:effectLst/>
                <a:uLnTx/>
                <a:uFillTx/>
                <a:latin typeface="Century Gothic"/>
                <a:ea typeface="+mn-ea"/>
                <a:cs typeface="+mn-cs"/>
              </a:rPr>
              <a:t>Das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ja nicht einfach! Auf welche Toilette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musste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gehen? Wo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sollte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sie sich umziehen? Man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hat entschieden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konnte</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bei den Mädchen umziehen. Ihre Lehrer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haben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sie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unterstützt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und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hat </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sich auch im Klassenzimmer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geoutet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t>
            </a:r>
            <a:r>
              <a:rPr lang="de-DE" sz="2400" dirty="0">
                <a:solidFill>
                  <a:srgbClr val="525050"/>
                </a:solidFill>
                <a:latin typeface="Century Gothic"/>
              </a:rPr>
              <a:t>Den</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anderen Kindern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war</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es ganz gleich. Sophia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hat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a:t>
            </a:r>
            <a:r>
              <a:rPr kumimoji="0" lang="de-DE" sz="2400" b="1" i="0" u="none" strike="noStrike" kern="1200" cap="none" spc="0" normalizeH="0" baseline="0" noProof="0" dirty="0">
                <a:ln>
                  <a:noFill/>
                </a:ln>
                <a:solidFill>
                  <a:srgbClr val="525050"/>
                </a:solidFill>
                <a:effectLst/>
                <a:uLnTx/>
                <a:uFillTx/>
                <a:latin typeface="Century Gothic"/>
                <a:ea typeface="+mn-ea"/>
                <a:cs typeface="+mn-cs"/>
              </a:rPr>
              <a:t>gesagt</a:t>
            </a:r>
            <a:r>
              <a:rPr kumimoji="0" lang="de-DE" sz="2400" b="0" i="0" u="none" strike="noStrike" kern="1200" cap="none" spc="0" normalizeH="0" baseline="0" noProof="0" dirty="0">
                <a:ln>
                  <a:noFill/>
                </a:ln>
                <a:solidFill>
                  <a:srgbClr val="525050"/>
                </a:solidFill>
                <a:effectLst/>
                <a:uLnTx/>
                <a:uFillTx/>
                <a:latin typeface="Century Gothic"/>
                <a:ea typeface="+mn-ea"/>
                <a:cs typeface="+mn-cs"/>
              </a:rPr>
              <a:t>, dass sie ein Mädchen ist: also ist sie es.</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Tree>
    <p:extLst>
      <p:ext uri="{BB962C8B-B14F-4D97-AF65-F5344CB8AC3E}">
        <p14:creationId xmlns:p14="http://schemas.microsoft.com/office/powerpoint/2010/main" val="402901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EDEC412-C62E-5EC7-57D1-D18CD0D10D77}"/>
              </a:ext>
            </a:extLst>
          </p:cNvPr>
          <p:cNvSpPr>
            <a:spLocks noGrp="1"/>
          </p:cNvSpPr>
          <p:nvPr>
            <p:ph type="body" sz="quarter" idx="12"/>
          </p:nvPr>
        </p:nvSpPr>
        <p:spPr>
          <a:xfrm>
            <a:off x="78312" y="5790881"/>
            <a:ext cx="2974975" cy="1154112"/>
          </a:xfrm>
        </p:spPr>
        <p:txBody>
          <a:bodyPr>
            <a:normAutofit fontScale="62500" lnSpcReduction="20000"/>
          </a:bodyPr>
          <a:lstStyle/>
          <a:p>
            <a:r>
              <a:rPr lang="en-GB" sz="2400" dirty="0"/>
              <a:t>Charlotte Moss / Janine Turner</a:t>
            </a:r>
          </a:p>
          <a:p>
            <a:pPr rtl="0">
              <a:lnSpc>
                <a:spcPct val="120000"/>
              </a:lnSpc>
              <a:spcBef>
                <a:spcPts val="0"/>
              </a:spcBef>
              <a:spcAft>
                <a:spcPts val="0"/>
              </a:spcAft>
            </a:pPr>
            <a:endParaRPr lang="en-GB" sz="2400" b="0" dirty="0">
              <a:effectLst/>
            </a:endParaRPr>
          </a:p>
          <a:p>
            <a:pPr rtl="0">
              <a:lnSpc>
                <a:spcPct val="120000"/>
              </a:lnSpc>
              <a:spcBef>
                <a:spcPts val="0"/>
              </a:spcBef>
              <a:spcAft>
                <a:spcPts val="0"/>
              </a:spcAft>
            </a:pPr>
            <a:r>
              <a:rPr lang="en-GB" sz="2400" b="0" dirty="0">
                <a:effectLst/>
              </a:rPr>
              <a:t>Artwork: Steve Clarke</a:t>
            </a:r>
          </a:p>
          <a:p>
            <a:pPr rtl="0">
              <a:lnSpc>
                <a:spcPct val="120000"/>
              </a:lnSpc>
              <a:spcBef>
                <a:spcPts val="0"/>
              </a:spcBef>
              <a:spcAft>
                <a:spcPts val="0"/>
              </a:spcAft>
            </a:pPr>
            <a:r>
              <a:rPr lang="en-GB" sz="2400" b="0" dirty="0">
                <a:effectLst/>
              </a:rPr>
              <a:t>Date updated: </a:t>
            </a:r>
            <a:r>
              <a:rPr lang="en-GB" dirty="0"/>
              <a:t>01/04/24</a:t>
            </a:r>
            <a:endParaRPr lang="en-GB" sz="2400" b="0" dirty="0">
              <a:effectLst/>
            </a:endParaRPr>
          </a:p>
          <a:p>
            <a:endParaRPr lang="en-GB" dirty="0"/>
          </a:p>
        </p:txBody>
      </p:sp>
      <p:sp>
        <p:nvSpPr>
          <p:cNvPr id="8" name="Text Placeholder 3">
            <a:extLst>
              <a:ext uri="{FF2B5EF4-FFF2-40B4-BE49-F238E27FC236}">
                <a16:creationId xmlns:a16="http://schemas.microsoft.com/office/drawing/2014/main" id="{AFF36EC2-6F82-B192-4DA5-B79705C6DFBC}"/>
              </a:ext>
            </a:extLst>
          </p:cNvPr>
          <p:cNvSpPr txBox="1">
            <a:spLocks/>
          </p:cNvSpPr>
          <p:nvPr/>
        </p:nvSpPr>
        <p:spPr>
          <a:xfrm>
            <a:off x="363538" y="1952624"/>
            <a:ext cx="6640512" cy="14763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5000" b="1" i="0" u="none" strike="noStrike" kern="1200" cap="none" spc="0" normalizeH="0" baseline="0" noProof="0" dirty="0" err="1">
                <a:ln>
                  <a:noFill/>
                </a:ln>
                <a:solidFill>
                  <a:srgbClr val="3D3C3C"/>
                </a:solidFill>
                <a:effectLst/>
                <a:uLnTx/>
                <a:uFillTx/>
                <a:latin typeface="Century Gothic" panose="020B0502020202020204" pitchFamily="34" charset="0"/>
                <a:ea typeface="+mn-ea"/>
                <a:cs typeface="+mn-cs"/>
              </a:rPr>
              <a:t>Identität</a:t>
            </a:r>
            <a:endParaRPr kumimoji="0" lang="en-GB" sz="5000" b="1"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srgbClr val="3D3C3C"/>
                </a:solidFill>
                <a:effectLst/>
                <a:uLnTx/>
                <a:uFillTx/>
                <a:latin typeface="Century Gothic" panose="020B0502020202020204" pitchFamily="34" charset="0"/>
                <a:ea typeface="+mn-ea"/>
                <a:cs typeface="+mn-cs"/>
              </a:rPr>
              <a:t>Namibia</a:t>
            </a:r>
          </a:p>
        </p:txBody>
      </p:sp>
      <p:sp>
        <p:nvSpPr>
          <p:cNvPr id="9" name="Text Placeholder 2">
            <a:extLst>
              <a:ext uri="{FF2B5EF4-FFF2-40B4-BE49-F238E27FC236}">
                <a16:creationId xmlns:a16="http://schemas.microsoft.com/office/drawing/2014/main" id="{827AB888-A43B-72BC-584F-E3596358E919}"/>
              </a:ext>
            </a:extLst>
          </p:cNvPr>
          <p:cNvSpPr>
            <a:spLocks noGrp="1"/>
          </p:cNvSpPr>
          <p:nvPr>
            <p:ph type="body" sz="quarter" idx="13"/>
          </p:nvPr>
        </p:nvSpPr>
        <p:spPr>
          <a:xfrm>
            <a:off x="363538" y="3429000"/>
            <a:ext cx="4864546" cy="479394"/>
          </a:xfrm>
        </p:spPr>
        <p:txBody>
          <a:bodyPr>
            <a:normAutofit fontScale="92500"/>
          </a:bodyPr>
          <a:lstStyle/>
          <a:p>
            <a:pPr marL="0" lvl="0" indent="0" algn="l" rtl="0">
              <a:lnSpc>
                <a:spcPct val="90000"/>
              </a:lnSpc>
              <a:spcBef>
                <a:spcPts val="0"/>
              </a:spcBef>
              <a:spcAft>
                <a:spcPts val="0"/>
              </a:spcAft>
              <a:buClr>
                <a:schemeClr val="lt1"/>
              </a:buClr>
              <a:buSzPts val="2400"/>
              <a:buNone/>
            </a:pPr>
            <a:r>
              <a:rPr lang="en-GB" dirty="0"/>
              <a:t>Year 10 Term 1.1 Week 6 Lesson 3</a:t>
            </a:r>
          </a:p>
        </p:txBody>
      </p:sp>
    </p:spTree>
    <p:extLst>
      <p:ext uri="{BB962C8B-B14F-4D97-AF65-F5344CB8AC3E}">
        <p14:creationId xmlns:p14="http://schemas.microsoft.com/office/powerpoint/2010/main" val="20127788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E622-9191-EF9C-9570-C47321424591}"/>
              </a:ext>
            </a:extLst>
          </p:cNvPr>
          <p:cNvSpPr>
            <a:spLocks noGrp="1"/>
          </p:cNvSpPr>
          <p:nvPr>
            <p:ph type="title"/>
          </p:nvPr>
        </p:nvSpPr>
        <p:spPr/>
        <p:txBody>
          <a:bodyPr/>
          <a:lstStyle/>
          <a:p>
            <a:r>
              <a:rPr lang="en-GB" dirty="0" err="1"/>
              <a:t>Hausaufgaben</a:t>
            </a:r>
            <a:endParaRPr lang="en-GB" dirty="0"/>
          </a:p>
        </p:txBody>
      </p:sp>
      <p:sp>
        <p:nvSpPr>
          <p:cNvPr id="3" name="Text Placeholder 2">
            <a:extLst>
              <a:ext uri="{FF2B5EF4-FFF2-40B4-BE49-F238E27FC236}">
                <a16:creationId xmlns:a16="http://schemas.microsoft.com/office/drawing/2014/main" id="{B0DDBF8E-2883-A4DF-A93E-67E5598804D5}"/>
              </a:ext>
            </a:extLst>
          </p:cNvPr>
          <p:cNvSpPr>
            <a:spLocks noGrp="1"/>
          </p:cNvSpPr>
          <p:nvPr>
            <p:ph type="body" sz="quarter" idx="10"/>
          </p:nvPr>
        </p:nvSpPr>
        <p:spPr/>
        <p:txBody>
          <a:bodyPr/>
          <a:lstStyle/>
          <a:p>
            <a:r>
              <a:rPr lang="en-GB" dirty="0"/>
              <a:t>Recap 10.1.1.5 homework </a:t>
            </a:r>
          </a:p>
        </p:txBody>
      </p:sp>
      <p:pic>
        <p:nvPicPr>
          <p:cNvPr id="5" name="Picture 4">
            <a:extLst>
              <a:ext uri="{FF2B5EF4-FFF2-40B4-BE49-F238E27FC236}">
                <a16:creationId xmlns:a16="http://schemas.microsoft.com/office/drawing/2014/main" id="{BD0747DD-0EA3-0226-F225-35E7EAA09496}"/>
              </a:ext>
            </a:extLst>
          </p:cNvPr>
          <p:cNvPicPr>
            <a:picLocks noChangeAspect="1"/>
          </p:cNvPicPr>
          <p:nvPr/>
        </p:nvPicPr>
        <p:blipFill rotWithShape="1">
          <a:blip r:embed="rId3">
            <a:extLst>
              <a:ext uri="{28A0092B-C50C-407E-A947-70E740481C1C}">
                <a14:useLocalDpi xmlns:a14="http://schemas.microsoft.com/office/drawing/2010/main" val="0"/>
              </a:ext>
            </a:extLst>
          </a:blip>
          <a:srcRect l="12104" t="1690" r="12460" b="6089"/>
          <a:stretch/>
        </p:blipFill>
        <p:spPr>
          <a:xfrm>
            <a:off x="5270500" y="182880"/>
            <a:ext cx="5499100" cy="5987733"/>
          </a:xfrm>
          <a:prstGeom prst="rect">
            <a:avLst/>
          </a:prstGeom>
        </p:spPr>
      </p:pic>
    </p:spTree>
    <p:extLst>
      <p:ext uri="{BB962C8B-B14F-4D97-AF65-F5344CB8AC3E}">
        <p14:creationId xmlns:p14="http://schemas.microsoft.com/office/powerpoint/2010/main" val="21412149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5DEC-0CED-9E4C-E5C0-1742C31629CB}"/>
              </a:ext>
            </a:extLst>
          </p:cNvPr>
          <p:cNvSpPr>
            <a:spLocks noGrp="1"/>
          </p:cNvSpPr>
          <p:nvPr>
            <p:ph type="title"/>
          </p:nvPr>
        </p:nvSpPr>
        <p:spPr>
          <a:xfrm>
            <a:off x="0" y="213557"/>
            <a:ext cx="2442949" cy="647577"/>
          </a:xfrm>
        </p:spPr>
        <p:txBody>
          <a:bodyPr/>
          <a:lstStyle/>
          <a:p>
            <a:r>
              <a:rPr lang="en-GB" dirty="0" err="1"/>
              <a:t>Vokabeln</a:t>
            </a:r>
            <a:endParaRPr lang="en-GB" dirty="0"/>
          </a:p>
        </p:txBody>
      </p:sp>
      <p:sp>
        <p:nvSpPr>
          <p:cNvPr id="3" name="Text Placeholder 2">
            <a:extLst>
              <a:ext uri="{FF2B5EF4-FFF2-40B4-BE49-F238E27FC236}">
                <a16:creationId xmlns:a16="http://schemas.microsoft.com/office/drawing/2014/main" id="{1FFA92D7-B855-3377-6177-B620B0A28CAD}"/>
              </a:ext>
            </a:extLst>
          </p:cNvPr>
          <p:cNvSpPr>
            <a:spLocks noGrp="1"/>
          </p:cNvSpPr>
          <p:nvPr>
            <p:ph type="body" sz="quarter" idx="10"/>
          </p:nvPr>
        </p:nvSpPr>
        <p:spPr>
          <a:xfrm>
            <a:off x="2442949" y="296769"/>
            <a:ext cx="11514137" cy="647577"/>
          </a:xfrm>
        </p:spPr>
        <p:txBody>
          <a:bodyPr/>
          <a:lstStyle/>
          <a:p>
            <a:r>
              <a:rPr lang="de-DE" dirty="0"/>
              <a:t>Wie heißt das auf Englisch?  Was ist auf dem Foto?</a:t>
            </a:r>
          </a:p>
        </p:txBody>
      </p:sp>
      <p:pic>
        <p:nvPicPr>
          <p:cNvPr id="2052" name="Picture 4" descr="Free photos of Deadvlei">
            <a:extLst>
              <a:ext uri="{FF2B5EF4-FFF2-40B4-BE49-F238E27FC236}">
                <a16:creationId xmlns:a16="http://schemas.microsoft.com/office/drawing/2014/main" id="{C66EB72A-4D7E-95DF-6398-142BF80568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008" y="2202302"/>
            <a:ext cx="5326283" cy="35286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Group 239">
            <a:extLst>
              <a:ext uri="{FF2B5EF4-FFF2-40B4-BE49-F238E27FC236}">
                <a16:creationId xmlns:a16="http://schemas.microsoft.com/office/drawing/2014/main" id="{C122E5E9-94A8-9F37-4B78-78023BA98D48}"/>
              </a:ext>
            </a:extLst>
          </p:cNvPr>
          <p:cNvGraphicFramePr>
            <a:graphicFrameLocks noGrp="1"/>
          </p:cNvGraphicFramePr>
          <p:nvPr/>
        </p:nvGraphicFramePr>
        <p:xfrm>
          <a:off x="2865960" y="1290832"/>
          <a:ext cx="6480000" cy="4659968"/>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chemeClr val="tx1"/>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tx2"/>
                    </a:solidFill>
                  </a:tcPr>
                </a:tc>
                <a:tc>
                  <a:txBody>
                    <a:bodyPr/>
                    <a:lstStyle/>
                    <a:p>
                      <a:pPr algn="ctr"/>
                      <a:r>
                        <a:rPr lang="en-GB" sz="3200" b="1" dirty="0">
                          <a:solidFill>
                            <a:schemeClr val="tx1"/>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tx2"/>
                    </a:solidFill>
                  </a:tcPr>
                </a:tc>
                <a:tc>
                  <a:txBody>
                    <a:bodyPr/>
                    <a:lstStyle/>
                    <a:p>
                      <a:pPr algn="ctr"/>
                      <a:r>
                        <a:rPr lang="en-GB" sz="3200" b="1" dirty="0">
                          <a:solidFill>
                            <a:schemeClr val="tx1"/>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tx2"/>
                    </a:solidFill>
                  </a:tcPr>
                </a:tc>
                <a:tc>
                  <a:txBody>
                    <a:bodyPr/>
                    <a:lstStyle/>
                    <a:p>
                      <a:pPr algn="ctr"/>
                      <a:r>
                        <a:rPr lang="en-GB" sz="3200" b="1" dirty="0">
                          <a:solidFill>
                            <a:schemeClr val="tx1"/>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980897">
                <a:tc>
                  <a:txBody>
                    <a:bodyPr/>
                    <a:lstStyle/>
                    <a:p>
                      <a:pPr algn="ctr"/>
                      <a:r>
                        <a:rPr lang="en-GB" sz="3200" b="1" dirty="0">
                          <a:solidFill>
                            <a:schemeClr val="tx1"/>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chemeClr val="tx1"/>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chemeClr val="tx1"/>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0897">
                <a:tc>
                  <a:txBody>
                    <a:bodyPr/>
                    <a:lstStyle/>
                    <a:p>
                      <a:pPr algn="ctr"/>
                      <a:r>
                        <a:rPr lang="en-GB" sz="3200" b="1" dirty="0">
                          <a:solidFill>
                            <a:schemeClr val="tx1"/>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30" name="Rectangle: Rounded Corners 29">
            <a:extLst>
              <a:ext uri="{FF2B5EF4-FFF2-40B4-BE49-F238E27FC236}">
                <a16:creationId xmlns:a16="http://schemas.microsoft.com/office/drawing/2014/main" id="{D380B279-E39D-6AB2-34D6-A6D73E5B651F}"/>
              </a:ext>
            </a:extLst>
          </p:cNvPr>
          <p:cNvSpPr/>
          <p:nvPr/>
        </p:nvSpPr>
        <p:spPr>
          <a:xfrm>
            <a:off x="11041039" y="213557"/>
            <a:ext cx="955343" cy="3237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 name="je viens de France">
            <a:extLst>
              <a:ext uri="{FF2B5EF4-FFF2-40B4-BE49-F238E27FC236}">
                <a16:creationId xmlns:a16="http://schemas.microsoft.com/office/drawing/2014/main" id="{3E9288C3-3679-C676-D498-A46B8D01683A}"/>
              </a:ext>
            </a:extLst>
          </p:cNvPr>
          <p:cNvSpPr/>
          <p:nvPr/>
        </p:nvSpPr>
        <p:spPr>
          <a:xfrm>
            <a:off x="3940537" y="2003928"/>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to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believe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5" name="je viens de France">
            <a:extLst>
              <a:ext uri="{FF2B5EF4-FFF2-40B4-BE49-F238E27FC236}">
                <a16:creationId xmlns:a16="http://schemas.microsoft.com/office/drawing/2014/main" id="{03E72FE2-C40E-EC85-4F3A-041F79C29ECA}"/>
              </a:ext>
            </a:extLst>
          </p:cNvPr>
          <p:cNvSpPr/>
          <p:nvPr/>
        </p:nvSpPr>
        <p:spPr>
          <a:xfrm>
            <a:off x="5745960" y="2004157"/>
            <a:ext cx="1800000" cy="982800"/>
          </a:xfrm>
          <a:prstGeom prst="rect">
            <a:avLst/>
          </a:prstGeom>
          <a:solidFill>
            <a:schemeClr val="tx1">
              <a:lumMod val="40000"/>
              <a:lumOff val="6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ate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7" name="je viens de France">
            <a:extLst>
              <a:ext uri="{FF2B5EF4-FFF2-40B4-BE49-F238E27FC236}">
                <a16:creationId xmlns:a16="http://schemas.microsoft.com/office/drawing/2014/main" id="{81149BEE-4507-7BC8-27B5-D653D2FC7E71}"/>
              </a:ext>
            </a:extLst>
          </p:cNvPr>
          <p:cNvSpPr/>
          <p:nvPr/>
        </p:nvSpPr>
        <p:spPr>
          <a:xfrm>
            <a:off x="5735984" y="3000509"/>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religion</a:t>
            </a:r>
          </a:p>
        </p:txBody>
      </p:sp>
      <p:sp>
        <p:nvSpPr>
          <p:cNvPr id="8" name="je viens de France">
            <a:extLst>
              <a:ext uri="{FF2B5EF4-FFF2-40B4-BE49-F238E27FC236}">
                <a16:creationId xmlns:a16="http://schemas.microsoft.com/office/drawing/2014/main" id="{D72BF472-7791-8E5A-D627-07B0E0FC5E8C}"/>
              </a:ext>
            </a:extLst>
          </p:cNvPr>
          <p:cNvSpPr/>
          <p:nvPr/>
        </p:nvSpPr>
        <p:spPr>
          <a:xfrm>
            <a:off x="3934182" y="2989833"/>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Mr</a:t>
            </a:r>
          </a:p>
        </p:txBody>
      </p:sp>
      <p:sp>
        <p:nvSpPr>
          <p:cNvPr id="9" name="je viens de France">
            <a:extLst>
              <a:ext uri="{FF2B5EF4-FFF2-40B4-BE49-F238E27FC236}">
                <a16:creationId xmlns:a16="http://schemas.microsoft.com/office/drawing/2014/main" id="{106617D7-81A2-CD0D-92B4-C0BFA89F13C6}"/>
              </a:ext>
            </a:extLst>
          </p:cNvPr>
          <p:cNvSpPr/>
          <p:nvPr/>
        </p:nvSpPr>
        <p:spPr>
          <a:xfrm>
            <a:off x="7547463" y="2012716"/>
            <a:ext cx="1800000" cy="982800"/>
          </a:xfrm>
          <a:prstGeom prst="rect">
            <a:avLst/>
          </a:prstGeom>
          <a:solidFill>
            <a:schemeClr val="tx1">
              <a:lumMod val="40000"/>
              <a:lumOff val="6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to mix,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blend</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0" name="je viens de France">
            <a:extLst>
              <a:ext uri="{FF2B5EF4-FFF2-40B4-BE49-F238E27FC236}">
                <a16:creationId xmlns:a16="http://schemas.microsoft.com/office/drawing/2014/main" id="{F570ECF9-AD2A-5CDA-6678-0154972AD94D}"/>
              </a:ext>
            </a:extLst>
          </p:cNvPr>
          <p:cNvSpPr/>
          <p:nvPr/>
        </p:nvSpPr>
        <p:spPr>
          <a:xfrm>
            <a:off x="7537786" y="2988983"/>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son</a:t>
            </a:r>
          </a:p>
        </p:txBody>
      </p:sp>
      <p:sp>
        <p:nvSpPr>
          <p:cNvPr id="11" name="je viens de France">
            <a:extLst>
              <a:ext uri="{FF2B5EF4-FFF2-40B4-BE49-F238E27FC236}">
                <a16:creationId xmlns:a16="http://schemas.microsoft.com/office/drawing/2014/main" id="{D63EF464-5D05-F57B-0474-EEA32EC95F68}"/>
              </a:ext>
            </a:extLst>
          </p:cNvPr>
          <p:cNvSpPr/>
          <p:nvPr/>
        </p:nvSpPr>
        <p:spPr>
          <a:xfrm>
            <a:off x="7545960" y="3963454"/>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same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2" name="je viens de France">
            <a:extLst>
              <a:ext uri="{FF2B5EF4-FFF2-40B4-BE49-F238E27FC236}">
                <a16:creationId xmlns:a16="http://schemas.microsoft.com/office/drawing/2014/main" id="{3118ED7B-0776-A464-1214-1E45D6586856}"/>
              </a:ext>
            </a:extLst>
          </p:cNvPr>
          <p:cNvSpPr/>
          <p:nvPr/>
        </p:nvSpPr>
        <p:spPr>
          <a:xfrm>
            <a:off x="5740071" y="3974055"/>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daughter</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3" name="je viens de France">
            <a:extLst>
              <a:ext uri="{FF2B5EF4-FFF2-40B4-BE49-F238E27FC236}">
                <a16:creationId xmlns:a16="http://schemas.microsoft.com/office/drawing/2014/main" id="{01754D31-FE68-C425-E762-FE7AA680A9B5}"/>
              </a:ext>
            </a:extLst>
          </p:cNvPr>
          <p:cNvSpPr/>
          <p:nvPr/>
        </p:nvSpPr>
        <p:spPr>
          <a:xfrm>
            <a:off x="3940537" y="3981284"/>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field</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4" name="je viens de France">
            <a:extLst>
              <a:ext uri="{FF2B5EF4-FFF2-40B4-BE49-F238E27FC236}">
                <a16:creationId xmlns:a16="http://schemas.microsoft.com/office/drawing/2014/main" id="{28F3FAEA-6544-EA08-5B92-A21784B07EC3}"/>
              </a:ext>
            </a:extLst>
          </p:cNvPr>
          <p:cNvSpPr/>
          <p:nvPr/>
        </p:nvSpPr>
        <p:spPr>
          <a:xfrm>
            <a:off x="3940254" y="4962966"/>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to do</a:t>
            </a:r>
          </a:p>
        </p:txBody>
      </p:sp>
      <p:sp>
        <p:nvSpPr>
          <p:cNvPr id="15" name="je viens de France">
            <a:extLst>
              <a:ext uri="{FF2B5EF4-FFF2-40B4-BE49-F238E27FC236}">
                <a16:creationId xmlns:a16="http://schemas.microsoft.com/office/drawing/2014/main" id="{2C29444E-FA14-FFDC-DF82-AF7A8C25AB40}"/>
              </a:ext>
            </a:extLst>
          </p:cNvPr>
          <p:cNvSpPr/>
          <p:nvPr/>
        </p:nvSpPr>
        <p:spPr>
          <a:xfrm>
            <a:off x="5759608" y="4955508"/>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to live</a:t>
            </a:r>
          </a:p>
        </p:txBody>
      </p:sp>
      <p:sp>
        <p:nvSpPr>
          <p:cNvPr id="16" name="je viens de France">
            <a:extLst>
              <a:ext uri="{FF2B5EF4-FFF2-40B4-BE49-F238E27FC236}">
                <a16:creationId xmlns:a16="http://schemas.microsoft.com/office/drawing/2014/main" id="{26E312A4-552E-C027-A827-DF5B60ED2044}"/>
              </a:ext>
            </a:extLst>
          </p:cNvPr>
          <p:cNvSpPr/>
          <p:nvPr/>
        </p:nvSpPr>
        <p:spPr>
          <a:xfrm>
            <a:off x="7545960" y="4957798"/>
            <a:ext cx="1800000" cy="9828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tree</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6" name="I come from Paris">
            <a:extLst>
              <a:ext uri="{FF2B5EF4-FFF2-40B4-BE49-F238E27FC236}">
                <a16:creationId xmlns:a16="http://schemas.microsoft.com/office/drawing/2014/main" id="{5B7F72E1-32BB-B25F-55AE-129AEF967D2C}"/>
              </a:ext>
            </a:extLst>
          </p:cNvPr>
          <p:cNvSpPr/>
          <p:nvPr/>
        </p:nvSpPr>
        <p:spPr>
          <a:xfrm>
            <a:off x="3947789" y="2020252"/>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glauben</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7" name="I come from Paris">
            <a:extLst>
              <a:ext uri="{FF2B5EF4-FFF2-40B4-BE49-F238E27FC236}">
                <a16:creationId xmlns:a16="http://schemas.microsoft.com/office/drawing/2014/main" id="{319C634B-0BFB-AB42-42D6-4F140906E609}"/>
              </a:ext>
            </a:extLst>
          </p:cNvPr>
          <p:cNvSpPr/>
          <p:nvPr/>
        </p:nvSpPr>
        <p:spPr>
          <a:xfrm>
            <a:off x="5762651" y="2003210"/>
            <a:ext cx="1800000" cy="982800"/>
          </a:xfrm>
          <a:prstGeom prst="rect">
            <a:avLst/>
          </a:prstGeom>
          <a:solidFill>
            <a:schemeClr val="tx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FFFFFF"/>
                </a:solidFill>
                <a:effectLst/>
                <a:uLnTx/>
                <a:uFillTx/>
                <a:latin typeface="Century Gothic" panose="020F0302020204030204"/>
                <a:ea typeface="+mn-ea"/>
                <a:cs typeface="Arial" charset="0"/>
              </a:rPr>
              <a:t>aß</a:t>
            </a:r>
            <a:endParaRPr kumimoji="0" lang="fr-FR" sz="2000" b="1" i="0" u="none" strike="noStrike" kern="1200" cap="none" spc="0" normalizeH="0" baseline="0" noProof="0" dirty="0">
              <a:ln>
                <a:noFill/>
              </a:ln>
              <a:solidFill>
                <a:srgbClr val="FFFFFF"/>
              </a:solidFill>
              <a:effectLst/>
              <a:uLnTx/>
              <a:uFillTx/>
              <a:latin typeface="Century Gothic" panose="020F0302020204030204"/>
              <a:ea typeface="+mn-ea"/>
              <a:cs typeface="Arial" charset="0"/>
            </a:endParaRPr>
          </a:p>
        </p:txBody>
      </p:sp>
      <p:sp>
        <p:nvSpPr>
          <p:cNvPr id="18" name="I come from Paris">
            <a:extLst>
              <a:ext uri="{FF2B5EF4-FFF2-40B4-BE49-F238E27FC236}">
                <a16:creationId xmlns:a16="http://schemas.microsoft.com/office/drawing/2014/main" id="{29CC53ED-E5D3-3041-5761-F6D6D94F536F}"/>
              </a:ext>
            </a:extLst>
          </p:cNvPr>
          <p:cNvSpPr/>
          <p:nvPr/>
        </p:nvSpPr>
        <p:spPr>
          <a:xfrm>
            <a:off x="3947789" y="4957969"/>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tun</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19" name="I come from Paris">
            <a:extLst>
              <a:ext uri="{FF2B5EF4-FFF2-40B4-BE49-F238E27FC236}">
                <a16:creationId xmlns:a16="http://schemas.microsoft.com/office/drawing/2014/main" id="{9DC58002-32DD-5F5F-A687-45AF6E582BC7}"/>
              </a:ext>
            </a:extLst>
          </p:cNvPr>
          <p:cNvSpPr/>
          <p:nvPr/>
        </p:nvSpPr>
        <p:spPr>
          <a:xfrm>
            <a:off x="5762651" y="4969066"/>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wohnen</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20" name="I come from Paris">
            <a:extLst>
              <a:ext uri="{FF2B5EF4-FFF2-40B4-BE49-F238E27FC236}">
                <a16:creationId xmlns:a16="http://schemas.microsoft.com/office/drawing/2014/main" id="{9CB37EF9-CF13-A166-BF88-040CF2A37011}"/>
              </a:ext>
            </a:extLst>
          </p:cNvPr>
          <p:cNvSpPr/>
          <p:nvPr/>
        </p:nvSpPr>
        <p:spPr>
          <a:xfrm>
            <a:off x="3947789" y="3987283"/>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das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Feld</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21" name="I come from Paris">
            <a:extLst>
              <a:ext uri="{FF2B5EF4-FFF2-40B4-BE49-F238E27FC236}">
                <a16:creationId xmlns:a16="http://schemas.microsoft.com/office/drawing/2014/main" id="{36E582AE-E967-0D36-AA4F-BCB8A83A1D8F}"/>
              </a:ext>
            </a:extLst>
          </p:cNvPr>
          <p:cNvSpPr/>
          <p:nvPr/>
        </p:nvSpPr>
        <p:spPr>
          <a:xfrm>
            <a:off x="3947789" y="2998207"/>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der Herr</a:t>
            </a:r>
          </a:p>
        </p:txBody>
      </p:sp>
      <p:sp>
        <p:nvSpPr>
          <p:cNvPr id="22" name="I come from Paris">
            <a:extLst>
              <a:ext uri="{FF2B5EF4-FFF2-40B4-BE49-F238E27FC236}">
                <a16:creationId xmlns:a16="http://schemas.microsoft.com/office/drawing/2014/main" id="{43105FF0-8D4A-AF04-AD3D-29628A786679}"/>
              </a:ext>
            </a:extLst>
          </p:cNvPr>
          <p:cNvSpPr/>
          <p:nvPr/>
        </p:nvSpPr>
        <p:spPr>
          <a:xfrm>
            <a:off x="5762651" y="3984011"/>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d</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ie</a:t>
            </a: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 </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Tochter</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23" name="I come from Paris">
            <a:extLst>
              <a:ext uri="{FF2B5EF4-FFF2-40B4-BE49-F238E27FC236}">
                <a16:creationId xmlns:a16="http://schemas.microsoft.com/office/drawing/2014/main" id="{9C545985-E99C-10EA-BD6D-4449C951C196}"/>
              </a:ext>
            </a:extLst>
          </p:cNvPr>
          <p:cNvSpPr/>
          <p:nvPr/>
        </p:nvSpPr>
        <p:spPr>
          <a:xfrm>
            <a:off x="7552315" y="2003801"/>
            <a:ext cx="1800000" cy="982800"/>
          </a:xfrm>
          <a:prstGeom prst="rect">
            <a:avLst/>
          </a:prstGeom>
          <a:solidFill>
            <a:schemeClr val="tx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FFFFFF"/>
                </a:solidFill>
                <a:effectLst/>
                <a:uLnTx/>
                <a:uFillTx/>
                <a:latin typeface="Century Gothic" panose="020F0302020204030204"/>
                <a:ea typeface="+mn-ea"/>
                <a:cs typeface="Arial" charset="0"/>
              </a:rPr>
              <a:t>mischen</a:t>
            </a:r>
            <a:endParaRPr kumimoji="0" lang="fr-FR" sz="2000" b="1" i="0" u="none" strike="noStrike" kern="1200" cap="none" spc="0" normalizeH="0" baseline="0" noProof="0" dirty="0">
              <a:ln>
                <a:noFill/>
              </a:ln>
              <a:solidFill>
                <a:srgbClr val="FFFFFF"/>
              </a:solidFill>
              <a:effectLst/>
              <a:uLnTx/>
              <a:uFillTx/>
              <a:latin typeface="Century Gothic" panose="020F0302020204030204"/>
              <a:ea typeface="+mn-ea"/>
              <a:cs typeface="Arial" charset="0"/>
            </a:endParaRPr>
          </a:p>
        </p:txBody>
      </p:sp>
      <p:sp>
        <p:nvSpPr>
          <p:cNvPr id="24" name="I come from Paris">
            <a:extLst>
              <a:ext uri="{FF2B5EF4-FFF2-40B4-BE49-F238E27FC236}">
                <a16:creationId xmlns:a16="http://schemas.microsoft.com/office/drawing/2014/main" id="{586A9F9B-E8E9-34E2-6DFA-85F6991F51F6}"/>
              </a:ext>
            </a:extLst>
          </p:cNvPr>
          <p:cNvSpPr/>
          <p:nvPr/>
        </p:nvSpPr>
        <p:spPr>
          <a:xfrm>
            <a:off x="5762651" y="2993112"/>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d</a:t>
            </a: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ie</a:t>
            </a: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 Religion</a:t>
            </a:r>
          </a:p>
        </p:txBody>
      </p:sp>
      <p:sp>
        <p:nvSpPr>
          <p:cNvPr id="25" name="I come from Paris">
            <a:extLst>
              <a:ext uri="{FF2B5EF4-FFF2-40B4-BE49-F238E27FC236}">
                <a16:creationId xmlns:a16="http://schemas.microsoft.com/office/drawing/2014/main" id="{D9F23BDD-AEC8-B312-A8AB-E95D14BDA497}"/>
              </a:ext>
            </a:extLst>
          </p:cNvPr>
          <p:cNvSpPr/>
          <p:nvPr/>
        </p:nvSpPr>
        <p:spPr>
          <a:xfrm>
            <a:off x="7552315" y="4971292"/>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der Baum</a:t>
            </a:r>
          </a:p>
        </p:txBody>
      </p:sp>
      <p:sp>
        <p:nvSpPr>
          <p:cNvPr id="26" name="I come from Paris">
            <a:extLst>
              <a:ext uri="{FF2B5EF4-FFF2-40B4-BE49-F238E27FC236}">
                <a16:creationId xmlns:a16="http://schemas.microsoft.com/office/drawing/2014/main" id="{E9B6D861-5B5B-9F29-3AAF-ACC187BA5BA1}"/>
              </a:ext>
            </a:extLst>
          </p:cNvPr>
          <p:cNvSpPr/>
          <p:nvPr/>
        </p:nvSpPr>
        <p:spPr>
          <a:xfrm>
            <a:off x="7552315" y="3997925"/>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525050"/>
                </a:solidFill>
                <a:effectLst/>
                <a:uLnTx/>
                <a:uFillTx/>
                <a:latin typeface="Century Gothic" panose="020F0302020204030204"/>
                <a:ea typeface="+mn-ea"/>
                <a:cs typeface="Arial" charset="0"/>
              </a:rPr>
              <a:t>gleich</a:t>
            </a:r>
            <a:endPar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endParaRPr>
          </a:p>
        </p:txBody>
      </p:sp>
      <p:sp>
        <p:nvSpPr>
          <p:cNvPr id="27" name="I come from Paris">
            <a:extLst>
              <a:ext uri="{FF2B5EF4-FFF2-40B4-BE49-F238E27FC236}">
                <a16:creationId xmlns:a16="http://schemas.microsoft.com/office/drawing/2014/main" id="{5331115F-D211-7137-53AC-8B2561FA814C}"/>
              </a:ext>
            </a:extLst>
          </p:cNvPr>
          <p:cNvSpPr/>
          <p:nvPr/>
        </p:nvSpPr>
        <p:spPr>
          <a:xfrm>
            <a:off x="7552315" y="3000135"/>
            <a:ext cx="1800000" cy="982800"/>
          </a:xfrm>
          <a:prstGeom prst="rect">
            <a:avLst/>
          </a:prstGeom>
          <a:solidFill>
            <a:schemeClr val="accent1"/>
          </a:solidFill>
          <a:ln>
            <a:solidFill>
              <a:schemeClr val="tx1"/>
            </a:solidFill>
          </a:ln>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25050"/>
                </a:solidFill>
                <a:effectLst/>
                <a:uLnTx/>
                <a:uFillTx/>
                <a:latin typeface="Century Gothic" panose="020F0302020204030204"/>
                <a:ea typeface="+mn-ea"/>
                <a:cs typeface="Arial" charset="0"/>
              </a:rPr>
              <a:t>der Sohn</a:t>
            </a:r>
          </a:p>
        </p:txBody>
      </p:sp>
    </p:spTree>
    <p:extLst>
      <p:ext uri="{BB962C8B-B14F-4D97-AF65-F5344CB8AC3E}">
        <p14:creationId xmlns:p14="http://schemas.microsoft.com/office/powerpoint/2010/main" val="3473495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8" restart="whenNotActive" fill="hold" evtFilter="cancelBubble" nodeType="interactiveSeq">
                <p:stCondLst>
                  <p:cond evt="onClick" delay="0">
                    <p:tgtEl>
                      <p:spTgt spid="20"/>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20"/>
                                        </p:tgtEl>
                                      </p:cBhvr>
                                    </p:animEffect>
                                    <p:set>
                                      <p:cBhvr>
                                        <p:cTn id="10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04" restart="whenNotActive" fill="hold" evtFilter="cancelBubble" nodeType="interactiveSeq">
                <p:stCondLst>
                  <p:cond evt="onClick" delay="0">
                    <p:tgtEl>
                      <p:spTgt spid="21"/>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21"/>
                                        </p:tgtEl>
                                      </p:cBhvr>
                                    </p:animEffect>
                                    <p:set>
                                      <p:cBhvr>
                                        <p:cTn id="10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22"/>
                                        </p:tgtEl>
                                      </p:cBhvr>
                                    </p:animEffect>
                                    <p:set>
                                      <p:cBhvr>
                                        <p:cTn id="11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6" restart="whenNotActive" fill="hold" evtFilter="cancelBubble" nodeType="interactiveSeq">
                <p:stCondLst>
                  <p:cond evt="onClick" delay="0">
                    <p:tgtEl>
                      <p:spTgt spid="23"/>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23"/>
                                        </p:tgtEl>
                                      </p:cBhvr>
                                    </p:animEffect>
                                    <p:set>
                                      <p:cBhvr>
                                        <p:cTn id="12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22" restart="whenNotActive" fill="hold" evtFilter="cancelBubble" nodeType="interactiveSeq">
                <p:stCondLst>
                  <p:cond evt="onClick" delay="0">
                    <p:tgtEl>
                      <p:spTgt spid="24"/>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24"/>
                                        </p:tgtEl>
                                      </p:cBhvr>
                                    </p:animEffect>
                                    <p:set>
                                      <p:cBhvr>
                                        <p:cTn id="12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8" restart="whenNotActive" fill="hold" evtFilter="cancelBubble" nodeType="interactiveSeq">
                <p:stCondLst>
                  <p:cond evt="onClick" delay="0">
                    <p:tgtEl>
                      <p:spTgt spid="25"/>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25"/>
                                        </p:tgtEl>
                                      </p:cBhvr>
                                    </p:animEffect>
                                    <p:set>
                                      <p:cBhvr>
                                        <p:cTn id="13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26"/>
                                        </p:tgtEl>
                                      </p:cBhvr>
                                    </p:animEffect>
                                    <p:set>
                                      <p:cBhvr>
                                        <p:cTn id="13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0" restart="whenNotActive" fill="hold" evtFilter="cancelBubble" nodeType="interactiveSeq">
                <p:stCondLst>
                  <p:cond evt="onClick" delay="0">
                    <p:tgtEl>
                      <p:spTgt spid="27"/>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27"/>
                                        </p:tgtEl>
                                      </p:cBhvr>
                                    </p:animEffect>
                                    <p:set>
                                      <p:cBhvr>
                                        <p:cTn id="14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15B21-FB7B-CE21-B723-1EEA5AE95965}"/>
              </a:ext>
            </a:extLst>
          </p:cNvPr>
          <p:cNvSpPr>
            <a:spLocks noGrp="1"/>
          </p:cNvSpPr>
          <p:nvPr>
            <p:ph type="title"/>
          </p:nvPr>
        </p:nvSpPr>
        <p:spPr>
          <a:xfrm>
            <a:off x="0" y="213557"/>
            <a:ext cx="2071235" cy="647577"/>
          </a:xfrm>
        </p:spPr>
        <p:txBody>
          <a:bodyPr/>
          <a:lstStyle/>
          <a:p>
            <a:r>
              <a:rPr lang="en-GB" dirty="0"/>
              <a:t>Namibia</a:t>
            </a:r>
          </a:p>
        </p:txBody>
      </p:sp>
      <p:sp>
        <p:nvSpPr>
          <p:cNvPr id="3" name="Text Placeholder 2">
            <a:extLst>
              <a:ext uri="{FF2B5EF4-FFF2-40B4-BE49-F238E27FC236}">
                <a16:creationId xmlns:a16="http://schemas.microsoft.com/office/drawing/2014/main" id="{018FEB63-C2A5-A86A-1EC0-EE176A2C3541}"/>
              </a:ext>
            </a:extLst>
          </p:cNvPr>
          <p:cNvSpPr>
            <a:spLocks noGrp="1"/>
          </p:cNvSpPr>
          <p:nvPr>
            <p:ph type="body" sz="quarter" idx="10"/>
          </p:nvPr>
        </p:nvSpPr>
        <p:spPr>
          <a:xfrm>
            <a:off x="2129258" y="186676"/>
            <a:ext cx="11514137" cy="502330"/>
          </a:xfrm>
        </p:spPr>
        <p:txBody>
          <a:bodyPr/>
          <a:lstStyle/>
          <a:p>
            <a:r>
              <a:rPr lang="en-GB" dirty="0"/>
              <a:t>Lies den Text </a:t>
            </a:r>
            <a:r>
              <a:rPr lang="en-GB" dirty="0" err="1"/>
              <a:t>deinem</a:t>
            </a:r>
            <a:r>
              <a:rPr lang="en-GB" dirty="0"/>
              <a:t> Partner/</a:t>
            </a:r>
            <a:r>
              <a:rPr lang="en-GB" dirty="0" err="1"/>
              <a:t>deiner</a:t>
            </a:r>
            <a:r>
              <a:rPr lang="en-GB" dirty="0"/>
              <a:t> </a:t>
            </a:r>
            <a:r>
              <a:rPr lang="en-GB" dirty="0" err="1"/>
              <a:t>Partnerin</a:t>
            </a:r>
            <a:r>
              <a:rPr lang="en-GB" dirty="0"/>
              <a:t> </a:t>
            </a:r>
            <a:r>
              <a:rPr lang="en-GB" dirty="0" err="1"/>
              <a:t>vor</a:t>
            </a:r>
            <a:r>
              <a:rPr lang="en-GB" dirty="0"/>
              <a:t>.</a:t>
            </a:r>
          </a:p>
        </p:txBody>
      </p:sp>
      <p:sp>
        <p:nvSpPr>
          <p:cNvPr id="4" name="Rectangle: Rounded Corners 3">
            <a:extLst>
              <a:ext uri="{FF2B5EF4-FFF2-40B4-BE49-F238E27FC236}">
                <a16:creationId xmlns:a16="http://schemas.microsoft.com/office/drawing/2014/main" id="{89A5FA85-5EB5-9CBD-13CB-ABF6266A049C}"/>
              </a:ext>
            </a:extLst>
          </p:cNvPr>
          <p:cNvSpPr/>
          <p:nvPr/>
        </p:nvSpPr>
        <p:spPr>
          <a:xfrm>
            <a:off x="10580914" y="178130"/>
            <a:ext cx="1389413" cy="3443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Phonetik</a:t>
            </a:r>
            <a:endParaRPr lang="en-GB" dirty="0"/>
          </a:p>
        </p:txBody>
      </p:sp>
      <p:sp>
        <p:nvSpPr>
          <p:cNvPr id="5" name="Rectangle: Rounded Corners 4">
            <a:extLst>
              <a:ext uri="{FF2B5EF4-FFF2-40B4-BE49-F238E27FC236}">
                <a16:creationId xmlns:a16="http://schemas.microsoft.com/office/drawing/2014/main" id="{827DF850-E9CE-B418-D6E7-20E9686D42E7}"/>
              </a:ext>
            </a:extLst>
          </p:cNvPr>
          <p:cNvSpPr/>
          <p:nvPr/>
        </p:nvSpPr>
        <p:spPr>
          <a:xfrm>
            <a:off x="563640" y="1486952"/>
            <a:ext cx="11079678" cy="238694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1900 hatten die Franzosen* und die Engländer schon viel Macht in Afrika</a:t>
            </a:r>
          </a:p>
          <a:p>
            <a:r>
              <a:rPr lang="de-DE" sz="2400" dirty="0"/>
              <a:t>und Deutschland wollte auch </a:t>
            </a:r>
            <a:r>
              <a:rPr lang="de-DE" sz="2400" i="1" dirty="0"/>
              <a:t>einen Platz in der Sonne </a:t>
            </a:r>
            <a:r>
              <a:rPr lang="de-DE" sz="2400" dirty="0"/>
              <a:t>haben.</a:t>
            </a:r>
          </a:p>
          <a:p>
            <a:r>
              <a:rPr lang="de-DE" sz="2400" dirty="0"/>
              <a:t>Deutschland hat Namibia kolonisiert und deshalb sprechen einige hier</a:t>
            </a:r>
          </a:p>
          <a:p>
            <a:r>
              <a:rPr lang="de-DE" sz="2400" dirty="0"/>
              <a:t>noch Deutsch. Die Deutschen haben ihre Kultur nach Afrika gebracht</a:t>
            </a:r>
          </a:p>
          <a:p>
            <a:r>
              <a:rPr lang="de-DE" sz="2400" dirty="0"/>
              <a:t>und deshalb kann man sie in dem Land von Namibia noch wahrnehmen.</a:t>
            </a:r>
            <a:endParaRPr lang="en-GB" sz="2400" dirty="0"/>
          </a:p>
        </p:txBody>
      </p:sp>
      <p:sp>
        <p:nvSpPr>
          <p:cNvPr id="8" name="Rectangle: Rounded Corners 7">
            <a:extLst>
              <a:ext uri="{FF2B5EF4-FFF2-40B4-BE49-F238E27FC236}">
                <a16:creationId xmlns:a16="http://schemas.microsoft.com/office/drawing/2014/main" id="{BCB78AE1-4540-64AE-6150-85FACEB19DD2}"/>
              </a:ext>
            </a:extLst>
          </p:cNvPr>
          <p:cNvSpPr/>
          <p:nvPr/>
        </p:nvSpPr>
        <p:spPr>
          <a:xfrm>
            <a:off x="563640" y="4126157"/>
            <a:ext cx="11079678" cy="1900397"/>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400" dirty="0"/>
              <a:t>Die Kolonisierung hat große Probleme für die Menschen in Afrika verursacht*. Im Osten von Namibia haben die Deutschen den Namibiern Tiere und Gebäude weggenommen. Deutsche haben 80000 Herera und Nama getötet*. Jetzt denken Wissenschaftler sehr schlecht über die deutsche Kolonialzeit.</a:t>
            </a:r>
            <a:endParaRPr lang="en-GB" sz="2400" dirty="0"/>
          </a:p>
        </p:txBody>
      </p:sp>
      <p:sp>
        <p:nvSpPr>
          <p:cNvPr id="9" name="Rectangle: Rounded Corners 8">
            <a:extLst>
              <a:ext uri="{FF2B5EF4-FFF2-40B4-BE49-F238E27FC236}">
                <a16:creationId xmlns:a16="http://schemas.microsoft.com/office/drawing/2014/main" id="{E5F4D7BB-55BA-890F-0DC5-548353B3669A}"/>
              </a:ext>
            </a:extLst>
          </p:cNvPr>
          <p:cNvSpPr/>
          <p:nvPr/>
        </p:nvSpPr>
        <p:spPr>
          <a:xfrm>
            <a:off x="2822229" y="843892"/>
            <a:ext cx="8714502" cy="50233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2"/>
                </a:solidFill>
              </a:rPr>
              <a:t>*</a:t>
            </a:r>
            <a:r>
              <a:rPr lang="en-GB" sz="2000" dirty="0" err="1">
                <a:solidFill>
                  <a:schemeClr val="bg2"/>
                </a:solidFill>
              </a:rPr>
              <a:t>Franzose</a:t>
            </a:r>
            <a:r>
              <a:rPr lang="en-GB" sz="2000" dirty="0">
                <a:solidFill>
                  <a:schemeClr val="bg2"/>
                </a:solidFill>
              </a:rPr>
              <a:t> – French person | </a:t>
            </a:r>
            <a:r>
              <a:rPr lang="en-GB" sz="2000" dirty="0" err="1">
                <a:solidFill>
                  <a:schemeClr val="bg2"/>
                </a:solidFill>
              </a:rPr>
              <a:t>verursachen</a:t>
            </a:r>
            <a:r>
              <a:rPr lang="en-GB" sz="2000" dirty="0">
                <a:solidFill>
                  <a:schemeClr val="bg2"/>
                </a:solidFill>
              </a:rPr>
              <a:t> – to cause | </a:t>
            </a:r>
            <a:r>
              <a:rPr lang="en-GB" sz="2000" dirty="0" err="1">
                <a:solidFill>
                  <a:schemeClr val="bg2"/>
                </a:solidFill>
              </a:rPr>
              <a:t>töten</a:t>
            </a:r>
            <a:r>
              <a:rPr lang="en-GB" sz="2000" dirty="0">
                <a:solidFill>
                  <a:schemeClr val="bg2"/>
                </a:solidFill>
              </a:rPr>
              <a:t> – to kill</a:t>
            </a:r>
          </a:p>
        </p:txBody>
      </p:sp>
      <p:sp>
        <p:nvSpPr>
          <p:cNvPr id="11" name="Oval 10">
            <a:extLst>
              <a:ext uri="{FF2B5EF4-FFF2-40B4-BE49-F238E27FC236}">
                <a16:creationId xmlns:a16="http://schemas.microsoft.com/office/drawing/2014/main" id="{4659CC98-63BE-F793-D13C-F3061889209E}"/>
              </a:ext>
            </a:extLst>
          </p:cNvPr>
          <p:cNvSpPr/>
          <p:nvPr/>
        </p:nvSpPr>
        <p:spPr>
          <a:xfrm>
            <a:off x="1691118" y="1615858"/>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85E3EAEE-514F-86D9-4D79-6F8A20D2FFDF}"/>
              </a:ext>
            </a:extLst>
          </p:cNvPr>
          <p:cNvCxnSpPr/>
          <p:nvPr/>
        </p:nvCxnSpPr>
        <p:spPr>
          <a:xfrm>
            <a:off x="3914488" y="1929008"/>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AFC746F-5A13-95AF-A575-0C1314682C72}"/>
              </a:ext>
            </a:extLst>
          </p:cNvPr>
          <p:cNvSpPr/>
          <p:nvPr/>
        </p:nvSpPr>
        <p:spPr>
          <a:xfrm>
            <a:off x="3364488" y="1633314"/>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FB1EE3E-553B-972D-4C7A-FAEC0F69DC61}"/>
              </a:ext>
            </a:extLst>
          </p:cNvPr>
          <p:cNvSpPr/>
          <p:nvPr/>
        </p:nvSpPr>
        <p:spPr>
          <a:xfrm>
            <a:off x="4793600" y="1615858"/>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Connector 16">
            <a:extLst>
              <a:ext uri="{FF2B5EF4-FFF2-40B4-BE49-F238E27FC236}">
                <a16:creationId xmlns:a16="http://schemas.microsoft.com/office/drawing/2014/main" id="{7C5E9CAC-37BE-6246-8FA2-FC6AB5533599}"/>
              </a:ext>
            </a:extLst>
          </p:cNvPr>
          <p:cNvCxnSpPr/>
          <p:nvPr/>
        </p:nvCxnSpPr>
        <p:spPr>
          <a:xfrm>
            <a:off x="8150364" y="1906044"/>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4370702A-1855-3F19-AA5E-CDF47A7169F4}"/>
              </a:ext>
            </a:extLst>
          </p:cNvPr>
          <p:cNvSpPr/>
          <p:nvPr/>
        </p:nvSpPr>
        <p:spPr>
          <a:xfrm>
            <a:off x="9405461" y="1633314"/>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38DFD78A-47C9-EB1C-E514-D08023D19A88}"/>
              </a:ext>
            </a:extLst>
          </p:cNvPr>
          <p:cNvSpPr/>
          <p:nvPr/>
        </p:nvSpPr>
        <p:spPr>
          <a:xfrm>
            <a:off x="10524389" y="1578280"/>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4EBE6B95-89AC-DE7E-7746-9E13E57D8A1B}"/>
              </a:ext>
            </a:extLst>
          </p:cNvPr>
          <p:cNvSpPr/>
          <p:nvPr/>
        </p:nvSpPr>
        <p:spPr>
          <a:xfrm>
            <a:off x="717991" y="1967553"/>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45237822-E4CB-3CBC-DC56-322FD1626CAC}"/>
              </a:ext>
            </a:extLst>
          </p:cNvPr>
          <p:cNvSpPr/>
          <p:nvPr/>
        </p:nvSpPr>
        <p:spPr>
          <a:xfrm>
            <a:off x="2700100" y="1943622"/>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4ADEC101-BF15-5120-0E78-190B89223FAB}"/>
              </a:ext>
            </a:extLst>
          </p:cNvPr>
          <p:cNvSpPr/>
          <p:nvPr/>
        </p:nvSpPr>
        <p:spPr>
          <a:xfrm>
            <a:off x="3618642" y="1994703"/>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B431FA1F-BBB1-11A0-E646-2EC1ED0A4956}"/>
              </a:ext>
            </a:extLst>
          </p:cNvPr>
          <p:cNvSpPr/>
          <p:nvPr/>
        </p:nvSpPr>
        <p:spPr>
          <a:xfrm>
            <a:off x="6344841" y="1980079"/>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7CA5B2F6-F9F0-B2D6-1E48-88E149F1872B}"/>
              </a:ext>
            </a:extLst>
          </p:cNvPr>
          <p:cNvSpPr/>
          <p:nvPr/>
        </p:nvSpPr>
        <p:spPr>
          <a:xfrm>
            <a:off x="7906106" y="1983804"/>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6" name="Straight Connector 25">
            <a:extLst>
              <a:ext uri="{FF2B5EF4-FFF2-40B4-BE49-F238E27FC236}">
                <a16:creationId xmlns:a16="http://schemas.microsoft.com/office/drawing/2014/main" id="{0B650718-61CB-FF8D-7F94-766A03DD18FE}"/>
              </a:ext>
            </a:extLst>
          </p:cNvPr>
          <p:cNvCxnSpPr/>
          <p:nvPr/>
        </p:nvCxnSpPr>
        <p:spPr>
          <a:xfrm>
            <a:off x="9016746" y="2283912"/>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9DF0214C-D373-1A71-F398-C149742410FB}"/>
              </a:ext>
            </a:extLst>
          </p:cNvPr>
          <p:cNvSpPr/>
          <p:nvPr/>
        </p:nvSpPr>
        <p:spPr>
          <a:xfrm>
            <a:off x="2033662" y="2330807"/>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DF2CB36-F359-225E-F793-53FD8C1553CF}"/>
              </a:ext>
            </a:extLst>
          </p:cNvPr>
          <p:cNvSpPr/>
          <p:nvPr/>
        </p:nvSpPr>
        <p:spPr>
          <a:xfrm>
            <a:off x="2871356" y="2345431"/>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id="{BAE25811-0C7F-AB19-D37C-B7A39F6BD8C9}"/>
              </a:ext>
            </a:extLst>
          </p:cNvPr>
          <p:cNvCxnSpPr/>
          <p:nvPr/>
        </p:nvCxnSpPr>
        <p:spPr>
          <a:xfrm>
            <a:off x="11235936" y="1910220"/>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711EBC-E2D8-456D-50BB-DAC75564F5B8}"/>
              </a:ext>
            </a:extLst>
          </p:cNvPr>
          <p:cNvCxnSpPr/>
          <p:nvPr/>
        </p:nvCxnSpPr>
        <p:spPr>
          <a:xfrm>
            <a:off x="3534534" y="2638816"/>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49715B-CE01-DE0C-E399-7F5459826F12}"/>
              </a:ext>
            </a:extLst>
          </p:cNvPr>
          <p:cNvCxnSpPr/>
          <p:nvPr/>
        </p:nvCxnSpPr>
        <p:spPr>
          <a:xfrm>
            <a:off x="4363338" y="2640904"/>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7E74E3-7EE9-AAC5-DEF0-ACD0A9096B33}"/>
              </a:ext>
            </a:extLst>
          </p:cNvPr>
          <p:cNvCxnSpPr/>
          <p:nvPr/>
        </p:nvCxnSpPr>
        <p:spPr>
          <a:xfrm>
            <a:off x="4803836" y="2668044"/>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63B5672-2C6C-CCFE-4092-3408E2626FF5}"/>
              </a:ext>
            </a:extLst>
          </p:cNvPr>
          <p:cNvCxnSpPr/>
          <p:nvPr/>
        </p:nvCxnSpPr>
        <p:spPr>
          <a:xfrm>
            <a:off x="5119074" y="2657606"/>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8AAEA10C-1548-E9BD-523A-2D4C598B9D25}"/>
              </a:ext>
            </a:extLst>
          </p:cNvPr>
          <p:cNvSpPr/>
          <p:nvPr/>
        </p:nvSpPr>
        <p:spPr>
          <a:xfrm>
            <a:off x="6154832" y="2318281"/>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9293E5C1-BE09-30DC-8D8B-090A82D918DB}"/>
              </a:ext>
            </a:extLst>
          </p:cNvPr>
          <p:cNvSpPr/>
          <p:nvPr/>
        </p:nvSpPr>
        <p:spPr>
          <a:xfrm>
            <a:off x="7495114" y="2345431"/>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53A9CDFE-4237-D10A-B19D-F01EF9DCAD89}"/>
              </a:ext>
            </a:extLst>
          </p:cNvPr>
          <p:cNvSpPr/>
          <p:nvPr/>
        </p:nvSpPr>
        <p:spPr>
          <a:xfrm>
            <a:off x="938876" y="2696159"/>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13D8E8A2-4EC3-2293-3F64-5762ACB77006}"/>
              </a:ext>
            </a:extLst>
          </p:cNvPr>
          <p:cNvCxnSpPr/>
          <p:nvPr/>
        </p:nvCxnSpPr>
        <p:spPr>
          <a:xfrm>
            <a:off x="5446838" y="2997896"/>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599C087A-2744-9707-7F86-30828DE46196}"/>
              </a:ext>
            </a:extLst>
          </p:cNvPr>
          <p:cNvSpPr/>
          <p:nvPr/>
        </p:nvSpPr>
        <p:spPr>
          <a:xfrm>
            <a:off x="7078070" y="2696159"/>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a:extLst>
              <a:ext uri="{FF2B5EF4-FFF2-40B4-BE49-F238E27FC236}">
                <a16:creationId xmlns:a16="http://schemas.microsoft.com/office/drawing/2014/main" id="{414E2F25-BE0A-60B5-1F5B-0F741DB39590}"/>
              </a:ext>
            </a:extLst>
          </p:cNvPr>
          <p:cNvCxnSpPr/>
          <p:nvPr/>
        </p:nvCxnSpPr>
        <p:spPr>
          <a:xfrm>
            <a:off x="7453086" y="2999984"/>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9FCC03F4-D77F-E5A7-9829-E60746101386}"/>
              </a:ext>
            </a:extLst>
          </p:cNvPr>
          <p:cNvSpPr/>
          <p:nvPr/>
        </p:nvSpPr>
        <p:spPr>
          <a:xfrm>
            <a:off x="7990128" y="2693096"/>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1DD73D40-30C4-4CB7-A949-B9BC225B1422}"/>
              </a:ext>
            </a:extLst>
          </p:cNvPr>
          <p:cNvSpPr/>
          <p:nvPr/>
        </p:nvSpPr>
        <p:spPr>
          <a:xfrm>
            <a:off x="8668593" y="2680422"/>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id="{2BC83E26-5037-3A0F-460B-E97EF788FD79}"/>
              </a:ext>
            </a:extLst>
          </p:cNvPr>
          <p:cNvCxnSpPr/>
          <p:nvPr/>
        </p:nvCxnSpPr>
        <p:spPr>
          <a:xfrm>
            <a:off x="9309022" y="2989546"/>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25D82C8D-EBF9-B039-0D04-D6CD5B2DD310}"/>
              </a:ext>
            </a:extLst>
          </p:cNvPr>
          <p:cNvSpPr/>
          <p:nvPr/>
        </p:nvSpPr>
        <p:spPr>
          <a:xfrm>
            <a:off x="10294142" y="2705622"/>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59D02B1-16B7-C713-1B2E-410FDCC4ED92}"/>
              </a:ext>
            </a:extLst>
          </p:cNvPr>
          <p:cNvSpPr/>
          <p:nvPr/>
        </p:nvSpPr>
        <p:spPr>
          <a:xfrm>
            <a:off x="718111" y="3031150"/>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9EC15450-B04F-EBA6-6863-4213D09757B5}"/>
              </a:ext>
            </a:extLst>
          </p:cNvPr>
          <p:cNvSpPr/>
          <p:nvPr/>
        </p:nvSpPr>
        <p:spPr>
          <a:xfrm>
            <a:off x="2129258" y="3059217"/>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8A323933-276B-3F80-CD26-F273F04B887C}"/>
              </a:ext>
            </a:extLst>
          </p:cNvPr>
          <p:cNvSpPr/>
          <p:nvPr/>
        </p:nvSpPr>
        <p:spPr>
          <a:xfrm>
            <a:off x="2822229" y="3076553"/>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4FB17B95-438C-CA0D-5629-65D5F3E257E9}"/>
              </a:ext>
            </a:extLst>
          </p:cNvPr>
          <p:cNvSpPr/>
          <p:nvPr/>
        </p:nvSpPr>
        <p:spPr>
          <a:xfrm>
            <a:off x="3792359" y="3076553"/>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0F259F29-27D5-376D-B7C2-BF98D567D095}"/>
              </a:ext>
            </a:extLst>
          </p:cNvPr>
          <p:cNvSpPr/>
          <p:nvPr/>
        </p:nvSpPr>
        <p:spPr>
          <a:xfrm>
            <a:off x="5964960" y="3056350"/>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Straight Connector 51">
            <a:extLst>
              <a:ext uri="{FF2B5EF4-FFF2-40B4-BE49-F238E27FC236}">
                <a16:creationId xmlns:a16="http://schemas.microsoft.com/office/drawing/2014/main" id="{6A2C025C-DC31-6F0A-2A72-6274F5364CBA}"/>
              </a:ext>
            </a:extLst>
          </p:cNvPr>
          <p:cNvCxnSpPr/>
          <p:nvPr/>
        </p:nvCxnSpPr>
        <p:spPr>
          <a:xfrm>
            <a:off x="7567908" y="3377852"/>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7508C18-31B2-84AF-9442-D8EF6A1A7ED4}"/>
              </a:ext>
            </a:extLst>
          </p:cNvPr>
          <p:cNvCxnSpPr/>
          <p:nvPr/>
        </p:nvCxnSpPr>
        <p:spPr>
          <a:xfrm>
            <a:off x="8396712" y="3379940"/>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F7BDE915-73C8-CCAA-A14B-B458269E0F7F}"/>
              </a:ext>
            </a:extLst>
          </p:cNvPr>
          <p:cNvSpPr/>
          <p:nvPr/>
        </p:nvSpPr>
        <p:spPr>
          <a:xfrm>
            <a:off x="8844650" y="3056350"/>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a:extLst>
              <a:ext uri="{FF2B5EF4-FFF2-40B4-BE49-F238E27FC236}">
                <a16:creationId xmlns:a16="http://schemas.microsoft.com/office/drawing/2014/main" id="{9E231EFC-734A-924D-A113-E5E4AC6B0025}"/>
              </a:ext>
            </a:extLst>
          </p:cNvPr>
          <p:cNvCxnSpPr/>
          <p:nvPr/>
        </p:nvCxnSpPr>
        <p:spPr>
          <a:xfrm>
            <a:off x="1018896" y="3743192"/>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2E0BE8A-3930-1D8B-CE1A-AE3788421A4F}"/>
              </a:ext>
            </a:extLst>
          </p:cNvPr>
          <p:cNvCxnSpPr/>
          <p:nvPr/>
        </p:nvCxnSpPr>
        <p:spPr>
          <a:xfrm>
            <a:off x="1496972" y="4484314"/>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0851C33-A0B2-B77C-87A6-93947AD79706}"/>
              </a:ext>
            </a:extLst>
          </p:cNvPr>
          <p:cNvCxnSpPr/>
          <p:nvPr/>
        </p:nvCxnSpPr>
        <p:spPr>
          <a:xfrm>
            <a:off x="1762106" y="4498928"/>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203E1D82-9ED2-8550-44DF-A9E810CC62E8}"/>
              </a:ext>
            </a:extLst>
          </p:cNvPr>
          <p:cNvSpPr/>
          <p:nvPr/>
        </p:nvSpPr>
        <p:spPr>
          <a:xfrm>
            <a:off x="2629890" y="4165606"/>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2F1915A2-48A2-B0DA-2D52-B89A7DDA32A6}"/>
              </a:ext>
            </a:extLst>
          </p:cNvPr>
          <p:cNvSpPr/>
          <p:nvPr/>
        </p:nvSpPr>
        <p:spPr>
          <a:xfrm>
            <a:off x="3474694" y="4174517"/>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0" name="Straight Connector 59">
            <a:extLst>
              <a:ext uri="{FF2B5EF4-FFF2-40B4-BE49-F238E27FC236}">
                <a16:creationId xmlns:a16="http://schemas.microsoft.com/office/drawing/2014/main" id="{18F107EC-06E9-22BF-E051-4C0EA2EAD9BE}"/>
              </a:ext>
            </a:extLst>
          </p:cNvPr>
          <p:cNvCxnSpPr/>
          <p:nvPr/>
        </p:nvCxnSpPr>
        <p:spPr>
          <a:xfrm>
            <a:off x="4231816" y="4513542"/>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92053957-62DA-6DDC-D9FF-34BC7DCB0544}"/>
              </a:ext>
            </a:extLst>
          </p:cNvPr>
          <p:cNvSpPr/>
          <p:nvPr/>
        </p:nvSpPr>
        <p:spPr>
          <a:xfrm>
            <a:off x="5106548" y="4177486"/>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2B4C8E45-F0A9-15F1-F64A-2A9EFEBDFB01}"/>
              </a:ext>
            </a:extLst>
          </p:cNvPr>
          <p:cNvSpPr/>
          <p:nvPr/>
        </p:nvSpPr>
        <p:spPr>
          <a:xfrm>
            <a:off x="9309022" y="4174517"/>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3" name="Straight Connector 62">
            <a:extLst>
              <a:ext uri="{FF2B5EF4-FFF2-40B4-BE49-F238E27FC236}">
                <a16:creationId xmlns:a16="http://schemas.microsoft.com/office/drawing/2014/main" id="{66346571-0756-33AA-D688-4F0096906453}"/>
              </a:ext>
            </a:extLst>
          </p:cNvPr>
          <p:cNvCxnSpPr/>
          <p:nvPr/>
        </p:nvCxnSpPr>
        <p:spPr>
          <a:xfrm>
            <a:off x="9977076" y="4484316"/>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9E2EBC3-4AFA-7B1F-1510-72B5E119193F}"/>
              </a:ext>
            </a:extLst>
          </p:cNvPr>
          <p:cNvCxnSpPr/>
          <p:nvPr/>
        </p:nvCxnSpPr>
        <p:spPr>
          <a:xfrm>
            <a:off x="1185910" y="4874708"/>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3014C6E8-D745-6E96-D49A-87F2CBEFFC5D}"/>
              </a:ext>
            </a:extLst>
          </p:cNvPr>
          <p:cNvSpPr/>
          <p:nvPr/>
        </p:nvSpPr>
        <p:spPr>
          <a:xfrm>
            <a:off x="1585000" y="4525245"/>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65F92740-85FD-20A9-DD6C-F3600EB0393B}"/>
              </a:ext>
            </a:extLst>
          </p:cNvPr>
          <p:cNvSpPr/>
          <p:nvPr/>
        </p:nvSpPr>
        <p:spPr>
          <a:xfrm>
            <a:off x="3045517" y="4557008"/>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6BAF3056-FA29-F473-48CC-9DA416E94834}"/>
              </a:ext>
            </a:extLst>
          </p:cNvPr>
          <p:cNvSpPr/>
          <p:nvPr/>
        </p:nvSpPr>
        <p:spPr>
          <a:xfrm>
            <a:off x="4138902" y="4562726"/>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a:extLst>
              <a:ext uri="{FF2B5EF4-FFF2-40B4-BE49-F238E27FC236}">
                <a16:creationId xmlns:a16="http://schemas.microsoft.com/office/drawing/2014/main" id="{5E4DFE43-BDBD-2BC9-1185-45A4C403C856}"/>
              </a:ext>
            </a:extLst>
          </p:cNvPr>
          <p:cNvCxnSpPr/>
          <p:nvPr/>
        </p:nvCxnSpPr>
        <p:spPr>
          <a:xfrm>
            <a:off x="4876906" y="4883060"/>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A37DF4-9615-1778-1ADE-0D335A4B73D8}"/>
              </a:ext>
            </a:extLst>
          </p:cNvPr>
          <p:cNvCxnSpPr/>
          <p:nvPr/>
        </p:nvCxnSpPr>
        <p:spPr>
          <a:xfrm>
            <a:off x="5705710" y="4885148"/>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F9DB543-4C04-8BFE-9AC7-CC5F2009EA56}"/>
              </a:ext>
            </a:extLst>
          </p:cNvPr>
          <p:cNvCxnSpPr/>
          <p:nvPr/>
        </p:nvCxnSpPr>
        <p:spPr>
          <a:xfrm>
            <a:off x="6171260" y="4874710"/>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976C817-5025-4E74-EE57-FB26C8729715}"/>
              </a:ext>
            </a:extLst>
          </p:cNvPr>
          <p:cNvCxnSpPr/>
          <p:nvPr/>
        </p:nvCxnSpPr>
        <p:spPr>
          <a:xfrm>
            <a:off x="1000108" y="5214998"/>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E4E0BABC-8968-B790-0E9B-25F023B8FA86}"/>
              </a:ext>
            </a:extLst>
          </p:cNvPr>
          <p:cNvSpPr/>
          <p:nvPr/>
        </p:nvSpPr>
        <p:spPr>
          <a:xfrm>
            <a:off x="6551381" y="4900991"/>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3" name="Straight Connector 72">
            <a:extLst>
              <a:ext uri="{FF2B5EF4-FFF2-40B4-BE49-F238E27FC236}">
                <a16:creationId xmlns:a16="http://schemas.microsoft.com/office/drawing/2014/main" id="{A37245D8-D208-2B44-E80F-996EA0E54223}"/>
              </a:ext>
            </a:extLst>
          </p:cNvPr>
          <p:cNvCxnSpPr/>
          <p:nvPr/>
        </p:nvCxnSpPr>
        <p:spPr>
          <a:xfrm>
            <a:off x="9603384" y="5225438"/>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06BACB14-7C7D-5C7C-9166-426C8CEDEA88}"/>
              </a:ext>
            </a:extLst>
          </p:cNvPr>
          <p:cNvSpPr/>
          <p:nvPr/>
        </p:nvSpPr>
        <p:spPr>
          <a:xfrm>
            <a:off x="8356002" y="5297426"/>
            <a:ext cx="244258" cy="35072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6" name="Straight Connector 75">
            <a:extLst>
              <a:ext uri="{FF2B5EF4-FFF2-40B4-BE49-F238E27FC236}">
                <a16:creationId xmlns:a16="http://schemas.microsoft.com/office/drawing/2014/main" id="{0443C38E-6F90-C612-C0C9-7F3EED876E60}"/>
              </a:ext>
            </a:extLst>
          </p:cNvPr>
          <p:cNvCxnSpPr/>
          <p:nvPr/>
        </p:nvCxnSpPr>
        <p:spPr>
          <a:xfrm>
            <a:off x="3689024" y="5974910"/>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616B82A-C7D6-356C-83B7-9AA7EE7664AB}"/>
              </a:ext>
            </a:extLst>
          </p:cNvPr>
          <p:cNvCxnSpPr/>
          <p:nvPr/>
        </p:nvCxnSpPr>
        <p:spPr>
          <a:xfrm>
            <a:off x="4004262" y="5976998"/>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036E28E-8D5D-23FB-031D-20C2242C3200}"/>
              </a:ext>
            </a:extLst>
          </p:cNvPr>
          <p:cNvCxnSpPr/>
          <p:nvPr/>
        </p:nvCxnSpPr>
        <p:spPr>
          <a:xfrm>
            <a:off x="4469812" y="5966560"/>
            <a:ext cx="18789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Speech Bubble: Rectangle with Corners Rounded 9">
            <a:extLst>
              <a:ext uri="{FF2B5EF4-FFF2-40B4-BE49-F238E27FC236}">
                <a16:creationId xmlns:a16="http://schemas.microsoft.com/office/drawing/2014/main" id="{144699D0-9E04-9F39-7ED0-33A035095F37}"/>
              </a:ext>
            </a:extLst>
          </p:cNvPr>
          <p:cNvSpPr/>
          <p:nvPr/>
        </p:nvSpPr>
        <p:spPr>
          <a:xfrm>
            <a:off x="1905801" y="937207"/>
            <a:ext cx="9424080" cy="2498177"/>
          </a:xfrm>
          <a:prstGeom prst="wedgeRoundRectCallout">
            <a:avLst>
              <a:gd name="adj1" fmla="val -36"/>
              <a:gd name="adj2" fmla="val -889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The phrase </a:t>
            </a:r>
            <a:r>
              <a:rPr lang="en-GB" sz="2400" i="1" dirty="0" err="1"/>
              <a:t>einen</a:t>
            </a:r>
            <a:r>
              <a:rPr lang="en-GB" sz="2400" i="1" dirty="0"/>
              <a:t> Platz in der </a:t>
            </a:r>
            <a:r>
              <a:rPr lang="en-GB" sz="2400" i="1" dirty="0" err="1"/>
              <a:t>Sonne</a:t>
            </a:r>
            <a:r>
              <a:rPr lang="en-GB" sz="2400" i="1" dirty="0"/>
              <a:t> </a:t>
            </a:r>
            <a:r>
              <a:rPr lang="en-GB" sz="2400" dirty="0"/>
              <a:t>was first used by Bernhard von Bülow in a Reichstag debate on colonial policy in 1897. He stated that Germany demanded its “place in the sun”. The phrase has become synonymous with Germany’s striving for colonial power in the period before the First World War. </a:t>
            </a:r>
            <a:endParaRPr lang="en-GB" sz="2400" i="1" dirty="0"/>
          </a:p>
        </p:txBody>
      </p:sp>
      <p:pic>
        <p:nvPicPr>
          <p:cNvPr id="6" name="10.1.1.6 L3 slide 4 1.mp3">
            <a:hlinkClick r:id="" action="ppaction://media"/>
            <a:extLst>
              <a:ext uri="{FF2B5EF4-FFF2-40B4-BE49-F238E27FC236}">
                <a16:creationId xmlns:a16="http://schemas.microsoft.com/office/drawing/2014/main" id="{DB72BCB4-886A-112D-7140-2BCFEE4177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23" y="775601"/>
            <a:ext cx="812800" cy="812800"/>
          </a:xfrm>
          <a:prstGeom prst="rect">
            <a:avLst/>
          </a:prstGeom>
        </p:spPr>
      </p:pic>
      <p:pic>
        <p:nvPicPr>
          <p:cNvPr id="7" name="10.1.1.6 L3 slide 4 2.mp3">
            <a:hlinkClick r:id="" action="ppaction://media"/>
            <a:extLst>
              <a:ext uri="{FF2B5EF4-FFF2-40B4-BE49-F238E27FC236}">
                <a16:creationId xmlns:a16="http://schemas.microsoft.com/office/drawing/2014/main" id="{1A6ED241-798D-0C7C-BB5A-D067C0B94C6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35760" y="3581102"/>
            <a:ext cx="812800" cy="812800"/>
          </a:xfrm>
          <a:prstGeom prst="rect">
            <a:avLst/>
          </a:prstGeom>
        </p:spPr>
      </p:pic>
    </p:spTree>
    <p:extLst>
      <p:ext uri="{BB962C8B-B14F-4D97-AF65-F5344CB8AC3E}">
        <p14:creationId xmlns:p14="http://schemas.microsoft.com/office/powerpoint/2010/main" val="3687721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48"/>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5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51"/>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52"/>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3"/>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55"/>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56"/>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nodeType="clickEffect">
                                  <p:stCondLst>
                                    <p:cond delay="0"/>
                                  </p:stCondLst>
                                  <p:childTnLst>
                                    <p:set>
                                      <p:cBhvr>
                                        <p:cTn id="166" dur="1" fill="hold">
                                          <p:stCondLst>
                                            <p:cond delay="0"/>
                                          </p:stCondLst>
                                        </p:cTn>
                                        <p:tgtEl>
                                          <p:spTgt spid="57"/>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58"/>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59"/>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60"/>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61"/>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62"/>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1" presetClass="entr" presetSubtype="0" fill="hold" nodeType="clickEffect">
                                  <p:stCondLst>
                                    <p:cond delay="0"/>
                                  </p:stCondLst>
                                  <p:childTnLst>
                                    <p:set>
                                      <p:cBhvr>
                                        <p:cTn id="190" dur="1" fill="hold">
                                          <p:stCondLst>
                                            <p:cond delay="0"/>
                                          </p:stCondLst>
                                        </p:cTn>
                                        <p:tgtEl>
                                          <p:spTgt spid="63"/>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64"/>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 presetClass="entr" presetSubtype="0" fill="hold" grpId="0" nodeType="clickEffect">
                                  <p:stCondLst>
                                    <p:cond delay="0"/>
                                  </p:stCondLst>
                                  <p:childTnLst>
                                    <p:set>
                                      <p:cBhvr>
                                        <p:cTn id="198" dur="1" fill="hold">
                                          <p:stCondLst>
                                            <p:cond delay="0"/>
                                          </p:stCondLst>
                                        </p:cTn>
                                        <p:tgtEl>
                                          <p:spTgt spid="65"/>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grpId="0" nodeType="clickEffect">
                                  <p:stCondLst>
                                    <p:cond delay="0"/>
                                  </p:stCondLst>
                                  <p:childTnLst>
                                    <p:set>
                                      <p:cBhvr>
                                        <p:cTn id="202" dur="1" fill="hold">
                                          <p:stCondLst>
                                            <p:cond delay="0"/>
                                          </p:stCondLst>
                                        </p:cTn>
                                        <p:tgtEl>
                                          <p:spTgt spid="66"/>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67"/>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68"/>
                                        </p:tgtEl>
                                        <p:attrNameLst>
                                          <p:attrName>style.visibility</p:attrName>
                                        </p:attrNameLst>
                                      </p:cBhvr>
                                      <p:to>
                                        <p:strVal val="visible"/>
                                      </p:to>
                                    </p:set>
                                  </p:childTnLst>
                                </p:cTn>
                              </p:par>
                            </p:childTnLst>
                          </p:cTn>
                        </p:par>
                      </p:childTnLst>
                    </p:cTn>
                  </p:par>
                  <p:par>
                    <p:cTn id="211" fill="hold">
                      <p:stCondLst>
                        <p:cond delay="indefinite"/>
                      </p:stCondLst>
                      <p:childTnLst>
                        <p:par>
                          <p:cTn id="212" fill="hold">
                            <p:stCondLst>
                              <p:cond delay="0"/>
                            </p:stCondLst>
                            <p:childTnLst>
                              <p:par>
                                <p:cTn id="213" presetID="1" presetClass="entr" presetSubtype="0" fill="hold" nodeType="clickEffect">
                                  <p:stCondLst>
                                    <p:cond delay="0"/>
                                  </p:stCondLst>
                                  <p:childTnLst>
                                    <p:set>
                                      <p:cBhvr>
                                        <p:cTn id="214" dur="1" fill="hold">
                                          <p:stCondLst>
                                            <p:cond delay="0"/>
                                          </p:stCondLst>
                                        </p:cTn>
                                        <p:tgtEl>
                                          <p:spTgt spid="69"/>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70"/>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71"/>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72"/>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73"/>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75"/>
                                        </p:tgtEl>
                                        <p:attrNameLst>
                                          <p:attrName>style.visibility</p:attrName>
                                        </p:attrNameLst>
                                      </p:cBhvr>
                                      <p:to>
                                        <p:strVal val="visible"/>
                                      </p:to>
                                    </p:set>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nodeType="clickEffect">
                                  <p:stCondLst>
                                    <p:cond delay="0"/>
                                  </p:stCondLst>
                                  <p:childTnLst>
                                    <p:set>
                                      <p:cBhvr>
                                        <p:cTn id="238" dur="1" fill="hold">
                                          <p:stCondLst>
                                            <p:cond delay="0"/>
                                          </p:stCondLst>
                                        </p:cTn>
                                        <p:tgtEl>
                                          <p:spTgt spid="76"/>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77"/>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1" presetClass="entr" presetSubtype="0" fill="hold" nodeType="clickEffect">
                                  <p:stCondLst>
                                    <p:cond delay="0"/>
                                  </p:stCondLst>
                                  <p:childTnLst>
                                    <p:set>
                                      <p:cBhvr>
                                        <p:cTn id="246" dur="1" fill="hold">
                                          <p:stCondLst>
                                            <p:cond delay="0"/>
                                          </p:stCondLst>
                                        </p:cTn>
                                        <p:tgtEl>
                                          <p:spTgt spid="78"/>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grpId="0" nodeType="clickEffect">
                                  <p:stCondLst>
                                    <p:cond delay="0"/>
                                  </p:stCondLst>
                                  <p:childTnLst>
                                    <p:set>
                                      <p:cBhvr>
                                        <p:cTn id="250" dur="1" fill="hold">
                                          <p:stCondLst>
                                            <p:cond delay="0"/>
                                          </p:stCondLst>
                                        </p:cTn>
                                        <p:tgtEl>
                                          <p:spTgt spid="10"/>
                                        </p:tgtEl>
                                        <p:attrNameLst>
                                          <p:attrName>style.visibility</p:attrName>
                                        </p:attrNameLst>
                                      </p:cBhvr>
                                      <p:to>
                                        <p:strVal val="visible"/>
                                      </p:to>
                                    </p:set>
                                  </p:childTnLst>
                                </p:cTn>
                              </p:par>
                            </p:childTnLst>
                          </p:cTn>
                        </p:par>
                      </p:childTnLst>
                    </p:cTn>
                  </p:par>
                  <p:par>
                    <p:cTn id="251" fill="hold">
                      <p:stCondLst>
                        <p:cond delay="indefinite"/>
                      </p:stCondLst>
                      <p:childTnLst>
                        <p:par>
                          <p:cTn id="252" fill="hold">
                            <p:stCondLst>
                              <p:cond delay="0"/>
                            </p:stCondLst>
                            <p:childTnLst>
                              <p:par>
                                <p:cTn id="253" presetID="1" presetClass="exit" presetSubtype="0" fill="hold" grpId="1" nodeType="clickEffect">
                                  <p:stCondLst>
                                    <p:cond delay="0"/>
                                  </p:stCondLst>
                                  <p:childTnLst>
                                    <p:set>
                                      <p:cBhvr>
                                        <p:cTn id="25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5" fill="hold" display="0">
                  <p:stCondLst>
                    <p:cond delay="indefinite"/>
                  </p:stCondLst>
                  <p:endCondLst>
                    <p:cond evt="onStopAudio" delay="0">
                      <p:tgtEl>
                        <p:sldTgt/>
                      </p:tgtEl>
                    </p:cond>
                  </p:endCondLst>
                </p:cTn>
                <p:tgtEl>
                  <p:spTgt spid="6"/>
                </p:tgtEl>
              </p:cMediaNode>
            </p:audio>
            <p:audio>
              <p:cMediaNode vol="80000">
                <p:cTn id="256" fill="hold" display="0">
                  <p:stCondLst>
                    <p:cond delay="indefinite"/>
                  </p:stCondLst>
                  <p:endCondLst>
                    <p:cond evt="onStopAudio" delay="0">
                      <p:tgtEl>
                        <p:sldTgt/>
                      </p:tgtEl>
                    </p:cond>
                  </p:endCondLst>
                </p:cTn>
                <p:tgtEl>
                  <p:spTgt spid="7"/>
                </p:tgtEl>
              </p:cMediaNode>
            </p:audio>
          </p:childTnLst>
        </p:cTn>
      </p:par>
    </p:tnLst>
    <p:bldLst>
      <p:bldP spid="11" grpId="0" animBg="1"/>
      <p:bldP spid="14" grpId="0" animBg="1"/>
      <p:bldP spid="15" grpId="0" animBg="1"/>
      <p:bldP spid="18" grpId="0" animBg="1"/>
      <p:bldP spid="19" grpId="0" animBg="1"/>
      <p:bldP spid="21" grpId="0" animBg="1"/>
      <p:bldP spid="22" grpId="0" animBg="1"/>
      <p:bldP spid="23" grpId="0" animBg="1"/>
      <p:bldP spid="24" grpId="0" animBg="1"/>
      <p:bldP spid="25" grpId="0" animBg="1"/>
      <p:bldP spid="27" grpId="0" animBg="1"/>
      <p:bldP spid="28" grpId="0" animBg="1"/>
      <p:bldP spid="37" grpId="0" animBg="1"/>
      <p:bldP spid="38" grpId="0" animBg="1"/>
      <p:bldP spid="39" grpId="0" animBg="1"/>
      <p:bldP spid="41" grpId="0" animBg="1"/>
      <p:bldP spid="43" grpId="0" animBg="1"/>
      <p:bldP spid="44" grpId="0" animBg="1"/>
      <p:bldP spid="46" grpId="0" animBg="1"/>
      <p:bldP spid="47" grpId="0" animBg="1"/>
      <p:bldP spid="48" grpId="0" animBg="1"/>
      <p:bldP spid="49" grpId="0" animBg="1"/>
      <p:bldP spid="50" grpId="0" animBg="1"/>
      <p:bldP spid="51" grpId="0" animBg="1"/>
      <p:bldP spid="54" grpId="0" animBg="1"/>
      <p:bldP spid="58" grpId="0" animBg="1"/>
      <p:bldP spid="59" grpId="0" animBg="1"/>
      <p:bldP spid="61" grpId="0" animBg="1"/>
      <p:bldP spid="62" grpId="0" animBg="1"/>
      <p:bldP spid="65" grpId="0" animBg="1"/>
      <p:bldP spid="66" grpId="0" animBg="1"/>
      <p:bldP spid="67" grpId="0" animBg="1"/>
      <p:bldP spid="72" grpId="0" animBg="1"/>
      <p:bldP spid="75" grpId="0"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B5EC1FA-BFE8-0725-D748-61F427160C04}"/>
              </a:ext>
            </a:extLst>
          </p:cNvPr>
          <p:cNvSpPr>
            <a:spLocks noGrp="1"/>
          </p:cNvSpPr>
          <p:nvPr>
            <p:ph type="title"/>
          </p:nvPr>
        </p:nvSpPr>
        <p:spPr>
          <a:xfrm>
            <a:off x="0" y="213557"/>
            <a:ext cx="5585254" cy="647577"/>
          </a:xfrm>
        </p:spPr>
        <p:txBody>
          <a:bodyPr>
            <a:normAutofit/>
          </a:bodyPr>
          <a:lstStyle/>
          <a:p>
            <a:r>
              <a:rPr lang="en-GB" dirty="0"/>
              <a:t>Imperfect tense vocab</a:t>
            </a:r>
          </a:p>
        </p:txBody>
      </p:sp>
      <p:sp>
        <p:nvSpPr>
          <p:cNvPr id="11" name="Rectangle: Rounded Corners 10">
            <a:extLst>
              <a:ext uri="{FF2B5EF4-FFF2-40B4-BE49-F238E27FC236}">
                <a16:creationId xmlns:a16="http://schemas.microsoft.com/office/drawing/2014/main" id="{FEC32A29-9564-3C0F-240C-656EB80267FC}"/>
              </a:ext>
            </a:extLst>
          </p:cNvPr>
          <p:cNvSpPr/>
          <p:nvPr/>
        </p:nvSpPr>
        <p:spPr>
          <a:xfrm>
            <a:off x="10923372" y="213557"/>
            <a:ext cx="963827" cy="4077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1EA9AE51-0E52-DAE7-3204-B45FDAB65584}"/>
              </a:ext>
            </a:extLst>
          </p:cNvPr>
          <p:cNvSpPr/>
          <p:nvPr/>
        </p:nvSpPr>
        <p:spPr>
          <a:xfrm>
            <a:off x="9377130" y="1622341"/>
            <a:ext cx="2088000"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ziehen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5F5760B8-B709-F00C-2BA6-3BB8E5BAF7AE}"/>
              </a:ext>
            </a:extLst>
          </p:cNvPr>
          <p:cNvSpPr/>
          <p:nvPr/>
        </p:nvSpPr>
        <p:spPr>
          <a:xfrm>
            <a:off x="9377124" y="2220378"/>
            <a:ext cx="2088000"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denken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52BF2C67-C272-2BCD-5405-C1F1F283B87B}"/>
              </a:ext>
            </a:extLst>
          </p:cNvPr>
          <p:cNvSpPr/>
          <p:nvPr/>
        </p:nvSpPr>
        <p:spPr>
          <a:xfrm>
            <a:off x="9377122" y="2818415"/>
            <a:ext cx="2088000"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entscheiden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2A0C71DA-8E7D-B8D3-0FD7-69ACC3510421}"/>
              </a:ext>
            </a:extLst>
          </p:cNvPr>
          <p:cNvSpPr/>
          <p:nvPr/>
        </p:nvSpPr>
        <p:spPr>
          <a:xfrm>
            <a:off x="9377124" y="3416452"/>
            <a:ext cx="2088000"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wissen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EC8424C9-7B6A-7BDE-3E37-C63D763B488D}"/>
              </a:ext>
            </a:extLst>
          </p:cNvPr>
          <p:cNvSpPr/>
          <p:nvPr/>
        </p:nvSpPr>
        <p:spPr>
          <a:xfrm>
            <a:off x="9377123" y="4014489"/>
            <a:ext cx="2088000"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sitzen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102F34EC-7629-189E-03EE-6C08CAA45584}"/>
              </a:ext>
            </a:extLst>
          </p:cNvPr>
          <p:cNvSpPr/>
          <p:nvPr/>
        </p:nvSpPr>
        <p:spPr>
          <a:xfrm>
            <a:off x="9377124" y="4612526"/>
            <a:ext cx="2088000"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bringen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0243C518-C539-AB61-DC70-A811DCCFC534}"/>
              </a:ext>
            </a:extLst>
          </p:cNvPr>
          <p:cNvSpPr txBox="1"/>
          <p:nvPr/>
        </p:nvSpPr>
        <p:spPr>
          <a:xfrm>
            <a:off x="98854" y="844960"/>
            <a:ext cx="1152365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As you know, the stems of some verbs in the imperfect tense are irregular. Listen to the following verbs. What is their infinitive version?</a:t>
            </a:r>
          </a:p>
        </p:txBody>
      </p:sp>
      <p:sp>
        <p:nvSpPr>
          <p:cNvPr id="19" name="Rectangle: Rounded Corners 16">
            <a:extLst>
              <a:ext uri="{FF2B5EF4-FFF2-40B4-BE49-F238E27FC236}">
                <a16:creationId xmlns:a16="http://schemas.microsoft.com/office/drawing/2014/main" id="{5C44442E-E5ED-AC46-25B1-8CA233DCE507}"/>
              </a:ext>
            </a:extLst>
          </p:cNvPr>
          <p:cNvSpPr/>
          <p:nvPr/>
        </p:nvSpPr>
        <p:spPr>
          <a:xfrm>
            <a:off x="9377123" y="5210563"/>
            <a:ext cx="2088000"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liegen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0" name="Rectangle: Rounded Corners 16">
            <a:extLst>
              <a:ext uri="{FF2B5EF4-FFF2-40B4-BE49-F238E27FC236}">
                <a16:creationId xmlns:a16="http://schemas.microsoft.com/office/drawing/2014/main" id="{B2339196-18E1-9DC6-66A4-E3D6175E8281}"/>
              </a:ext>
            </a:extLst>
          </p:cNvPr>
          <p:cNvSpPr/>
          <p:nvPr/>
        </p:nvSpPr>
        <p:spPr>
          <a:xfrm>
            <a:off x="9377123" y="5808597"/>
            <a:ext cx="2088000"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lassen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Rectangle: Rounded Corners 16">
            <a:extLst>
              <a:ext uri="{FF2B5EF4-FFF2-40B4-BE49-F238E27FC236}">
                <a16:creationId xmlns:a16="http://schemas.microsoft.com/office/drawing/2014/main" id="{7B28E688-C507-B3DC-821E-1EE1FB569FFA}"/>
              </a:ext>
            </a:extLst>
          </p:cNvPr>
          <p:cNvSpPr/>
          <p:nvPr/>
        </p:nvSpPr>
        <p:spPr>
          <a:xfrm>
            <a:off x="1645138" y="1662553"/>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brachte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6" name="Rectangle: Rounded Corners 16">
            <a:extLst>
              <a:ext uri="{FF2B5EF4-FFF2-40B4-BE49-F238E27FC236}">
                <a16:creationId xmlns:a16="http://schemas.microsoft.com/office/drawing/2014/main" id="{9D616E80-D288-B620-C1B3-92C55D786A51}"/>
              </a:ext>
            </a:extLst>
          </p:cNvPr>
          <p:cNvSpPr/>
          <p:nvPr/>
        </p:nvSpPr>
        <p:spPr>
          <a:xfrm>
            <a:off x="1645138" y="2254845"/>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wusste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7" name="Rectangle: Rounded Corners 16">
            <a:extLst>
              <a:ext uri="{FF2B5EF4-FFF2-40B4-BE49-F238E27FC236}">
                <a16:creationId xmlns:a16="http://schemas.microsoft.com/office/drawing/2014/main" id="{C53FF562-0A3F-8FE1-58C5-4212F82BA8CC}"/>
              </a:ext>
            </a:extLst>
          </p:cNvPr>
          <p:cNvSpPr/>
          <p:nvPr/>
        </p:nvSpPr>
        <p:spPr>
          <a:xfrm>
            <a:off x="1645138" y="2847137"/>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ließ</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8" name="Rectangle: Rounded Corners 16">
            <a:extLst>
              <a:ext uri="{FF2B5EF4-FFF2-40B4-BE49-F238E27FC236}">
                <a16:creationId xmlns:a16="http://schemas.microsoft.com/office/drawing/2014/main" id="{01408704-E599-5F35-FEE7-75FE3F517C1F}"/>
              </a:ext>
            </a:extLst>
          </p:cNvPr>
          <p:cNvSpPr/>
          <p:nvPr/>
        </p:nvSpPr>
        <p:spPr>
          <a:xfrm>
            <a:off x="1645138" y="3439429"/>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lag</a:t>
            </a:r>
          </a:p>
        </p:txBody>
      </p:sp>
      <p:sp>
        <p:nvSpPr>
          <p:cNvPr id="29" name="Rectangle: Rounded Corners 16">
            <a:extLst>
              <a:ext uri="{FF2B5EF4-FFF2-40B4-BE49-F238E27FC236}">
                <a16:creationId xmlns:a16="http://schemas.microsoft.com/office/drawing/2014/main" id="{5C81CD35-3F45-71A7-9B7C-14D1D3FB7518}"/>
              </a:ext>
            </a:extLst>
          </p:cNvPr>
          <p:cNvSpPr/>
          <p:nvPr/>
        </p:nvSpPr>
        <p:spPr>
          <a:xfrm>
            <a:off x="1645138" y="4031721"/>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dachte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0" name="Rectangle: Rounded Corners 16">
            <a:extLst>
              <a:ext uri="{FF2B5EF4-FFF2-40B4-BE49-F238E27FC236}">
                <a16:creationId xmlns:a16="http://schemas.microsoft.com/office/drawing/2014/main" id="{FB525448-F4EE-4B20-3352-58671EA0FDFE}"/>
              </a:ext>
            </a:extLst>
          </p:cNvPr>
          <p:cNvSpPr/>
          <p:nvPr/>
        </p:nvSpPr>
        <p:spPr>
          <a:xfrm>
            <a:off x="1645138" y="4624013"/>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zog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1" name="Rectangle: Rounded Corners 16">
            <a:extLst>
              <a:ext uri="{FF2B5EF4-FFF2-40B4-BE49-F238E27FC236}">
                <a16:creationId xmlns:a16="http://schemas.microsoft.com/office/drawing/2014/main" id="{902C3E18-3CB1-6814-E2D5-73AF0DF03485}"/>
              </a:ext>
            </a:extLst>
          </p:cNvPr>
          <p:cNvSpPr/>
          <p:nvPr/>
        </p:nvSpPr>
        <p:spPr>
          <a:xfrm>
            <a:off x="1645138" y="5216305"/>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saß</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2" name="Rectangle: Rounded Corners 16">
            <a:extLst>
              <a:ext uri="{FF2B5EF4-FFF2-40B4-BE49-F238E27FC236}">
                <a16:creationId xmlns:a16="http://schemas.microsoft.com/office/drawing/2014/main" id="{E684EFDA-3151-0BCC-6CDD-12DB2B484D7B}"/>
              </a:ext>
            </a:extLst>
          </p:cNvPr>
          <p:cNvSpPr/>
          <p:nvPr/>
        </p:nvSpPr>
        <p:spPr>
          <a:xfrm>
            <a:off x="1645138" y="5808597"/>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entschied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1" name="Action Button: Custom 16">
            <a:hlinkClick r:id="" action="ppaction://noaction" highlightClick="1">
              <a:snd r:embed="rId3" name="10.1.1.6 L1 Slide 4 1.wav"/>
            </a:hlinkClick>
            <a:extLst>
              <a:ext uri="{FF2B5EF4-FFF2-40B4-BE49-F238E27FC236}">
                <a16:creationId xmlns:a16="http://schemas.microsoft.com/office/drawing/2014/main" id="{C1D0218F-1215-2E33-1FA7-FA007AB5FF16}"/>
              </a:ext>
            </a:extLst>
          </p:cNvPr>
          <p:cNvSpPr/>
          <p:nvPr/>
        </p:nvSpPr>
        <p:spPr>
          <a:xfrm>
            <a:off x="617564" y="1639659"/>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1</a:t>
            </a:r>
          </a:p>
        </p:txBody>
      </p:sp>
      <p:sp>
        <p:nvSpPr>
          <p:cNvPr id="42" name="Action Button: Custom 16">
            <a:hlinkClick r:id="" action="ppaction://noaction" highlightClick="1">
              <a:snd r:embed="rId4" name="10.1.1.6 L1 Slide 4 2.wav"/>
            </a:hlinkClick>
            <a:extLst>
              <a:ext uri="{FF2B5EF4-FFF2-40B4-BE49-F238E27FC236}">
                <a16:creationId xmlns:a16="http://schemas.microsoft.com/office/drawing/2014/main" id="{384C6A13-D6E0-193D-3717-CB0D8DE34301}"/>
              </a:ext>
            </a:extLst>
          </p:cNvPr>
          <p:cNvSpPr/>
          <p:nvPr/>
        </p:nvSpPr>
        <p:spPr>
          <a:xfrm>
            <a:off x="617564" y="2235236"/>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2</a:t>
            </a:r>
          </a:p>
        </p:txBody>
      </p:sp>
      <p:sp>
        <p:nvSpPr>
          <p:cNvPr id="43" name="Action Button: Custom 16">
            <a:hlinkClick r:id="" action="ppaction://noaction" highlightClick="1">
              <a:snd r:embed="rId5" name="10.1.1.6 L1 Slide 4 3.wav"/>
            </a:hlinkClick>
            <a:extLst>
              <a:ext uri="{FF2B5EF4-FFF2-40B4-BE49-F238E27FC236}">
                <a16:creationId xmlns:a16="http://schemas.microsoft.com/office/drawing/2014/main" id="{06F1F228-7EC6-4F72-AAFF-202B0EF11DA0}"/>
              </a:ext>
            </a:extLst>
          </p:cNvPr>
          <p:cNvSpPr/>
          <p:nvPr/>
        </p:nvSpPr>
        <p:spPr>
          <a:xfrm>
            <a:off x="617564" y="2812060"/>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3</a:t>
            </a:r>
          </a:p>
        </p:txBody>
      </p:sp>
      <p:sp>
        <p:nvSpPr>
          <p:cNvPr id="44" name="Action Button: Custom 16">
            <a:hlinkClick r:id="" action="ppaction://noaction" highlightClick="1">
              <a:snd r:embed="rId6" name="10.1.1.6 L1 Slide 4 4.wav"/>
            </a:hlinkClick>
            <a:extLst>
              <a:ext uri="{FF2B5EF4-FFF2-40B4-BE49-F238E27FC236}">
                <a16:creationId xmlns:a16="http://schemas.microsoft.com/office/drawing/2014/main" id="{ED11EFB8-0092-DDC4-61CC-0A5EA8C0B163}"/>
              </a:ext>
            </a:extLst>
          </p:cNvPr>
          <p:cNvSpPr/>
          <p:nvPr/>
        </p:nvSpPr>
        <p:spPr>
          <a:xfrm>
            <a:off x="617564" y="3388884"/>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4</a:t>
            </a:r>
          </a:p>
        </p:txBody>
      </p:sp>
      <p:sp>
        <p:nvSpPr>
          <p:cNvPr id="45" name="Action Button: Custom 16">
            <a:hlinkClick r:id="" action="ppaction://noaction" highlightClick="1">
              <a:snd r:embed="rId7" name="10.1.1.6 L1 Slide 4 5.wav"/>
            </a:hlinkClick>
            <a:extLst>
              <a:ext uri="{FF2B5EF4-FFF2-40B4-BE49-F238E27FC236}">
                <a16:creationId xmlns:a16="http://schemas.microsoft.com/office/drawing/2014/main" id="{3D5A83DF-D67A-99F3-D0E6-5F6274A88A18}"/>
              </a:ext>
            </a:extLst>
          </p:cNvPr>
          <p:cNvSpPr/>
          <p:nvPr/>
        </p:nvSpPr>
        <p:spPr>
          <a:xfrm>
            <a:off x="617564" y="3984892"/>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5</a:t>
            </a:r>
          </a:p>
        </p:txBody>
      </p:sp>
      <p:sp>
        <p:nvSpPr>
          <p:cNvPr id="46" name="Action Button: Custom 16">
            <a:hlinkClick r:id="" action="ppaction://noaction" highlightClick="1">
              <a:snd r:embed="rId8" name="10.1.1.6 L1 Slide 4 6.wav"/>
            </a:hlinkClick>
            <a:extLst>
              <a:ext uri="{FF2B5EF4-FFF2-40B4-BE49-F238E27FC236}">
                <a16:creationId xmlns:a16="http://schemas.microsoft.com/office/drawing/2014/main" id="{31790A71-E10D-AA40-7FC5-27C82B22C4A7}"/>
              </a:ext>
            </a:extLst>
          </p:cNvPr>
          <p:cNvSpPr/>
          <p:nvPr/>
        </p:nvSpPr>
        <p:spPr>
          <a:xfrm>
            <a:off x="617564" y="4594416"/>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6</a:t>
            </a:r>
          </a:p>
        </p:txBody>
      </p:sp>
      <p:sp>
        <p:nvSpPr>
          <p:cNvPr id="47" name="Action Button: Custom 16">
            <a:hlinkClick r:id="" action="ppaction://noaction" highlightClick="1">
              <a:snd r:embed="rId9" name="10.1.1.6 L1 Slide 4 7.wav"/>
            </a:hlinkClick>
            <a:extLst>
              <a:ext uri="{FF2B5EF4-FFF2-40B4-BE49-F238E27FC236}">
                <a16:creationId xmlns:a16="http://schemas.microsoft.com/office/drawing/2014/main" id="{FDC31AAE-7199-D58D-8E95-C5492F3ADE30}"/>
              </a:ext>
            </a:extLst>
          </p:cNvPr>
          <p:cNvSpPr/>
          <p:nvPr/>
        </p:nvSpPr>
        <p:spPr>
          <a:xfrm>
            <a:off x="617564" y="5180966"/>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7</a:t>
            </a:r>
          </a:p>
        </p:txBody>
      </p:sp>
      <p:sp>
        <p:nvSpPr>
          <p:cNvPr id="48" name="Action Button: Custom 16">
            <a:hlinkClick r:id="" action="ppaction://noaction" highlightClick="1">
              <a:snd r:embed="rId10" name="10.1.1.6 L1 Slide 4 8.wav"/>
            </a:hlinkClick>
            <a:extLst>
              <a:ext uri="{FF2B5EF4-FFF2-40B4-BE49-F238E27FC236}">
                <a16:creationId xmlns:a16="http://schemas.microsoft.com/office/drawing/2014/main" id="{9D5E0856-A1E8-7276-129E-3DE2EF0F3C92}"/>
              </a:ext>
            </a:extLst>
          </p:cNvPr>
          <p:cNvSpPr/>
          <p:nvPr/>
        </p:nvSpPr>
        <p:spPr>
          <a:xfrm>
            <a:off x="617564" y="5779000"/>
            <a:ext cx="489342" cy="494871"/>
          </a:xfrm>
          <a:prstGeom prst="actionButtonBlank">
            <a:avLst/>
          </a:prstGeom>
          <a:solidFill>
            <a:schemeClr val="tx2"/>
          </a:solidFill>
          <a:ln>
            <a:solidFill>
              <a:srgbClr val="DAA520"/>
            </a:solidFill>
          </a:ln>
          <a:effectLst>
            <a:outerShdw blurRad="50800" dist="38100" dir="5400000" algn="t" rotWithShape="0">
              <a:prstClr val="black">
                <a:alpha val="40287"/>
              </a:prstClr>
            </a:outerShdw>
            <a:softEdge rad="35080"/>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407535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dissolv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9"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dissolv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xit" presetSubtype="0" fill="hold" grpId="0" nodeType="clickEffect">
                                  <p:stCondLst>
                                    <p:cond delay="0"/>
                                  </p:stCondLst>
                                  <p:childTnLst>
                                    <p:animEffect transition="out" filter="dissolv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9"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9"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dissolv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0" nodeType="clickEffect">
                                  <p:stCondLst>
                                    <p:cond delay="0"/>
                                  </p:stCondLst>
                                  <p:childTnLst>
                                    <p:animEffect transition="out" filter="dissolv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9"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0" nodeType="clickEffect">
                                  <p:stCondLst>
                                    <p:cond delay="0"/>
                                  </p:stCondLst>
                                  <p:childTnLst>
                                    <p:animEffect transition="out" filter="dissolv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par>
                                <p:cTn id="48" presetID="9"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dissolve">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xit" presetSubtype="0" fill="hold" grpId="0" nodeType="clickEffect">
                                  <p:stCondLst>
                                    <p:cond delay="0"/>
                                  </p:stCondLst>
                                  <p:childTnLst>
                                    <p:animEffect transition="out" filter="dissolv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9"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0" nodeType="clickEffect">
                                  <p:stCondLst>
                                    <p:cond delay="0"/>
                                  </p:stCondLst>
                                  <p:childTnLst>
                                    <p:animEffect transition="out" filter="dissolve">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9"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dissolve">
                                      <p:cBhvr>
                                        <p:cTn id="6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9" grpId="0" animBg="1"/>
      <p:bldP spid="20"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23334-534E-8ABE-0A13-C6C9B54F07BA}"/>
              </a:ext>
            </a:extLst>
          </p:cNvPr>
          <p:cNvSpPr>
            <a:spLocks noGrp="1"/>
          </p:cNvSpPr>
          <p:nvPr>
            <p:ph type="title"/>
          </p:nvPr>
        </p:nvSpPr>
        <p:spPr>
          <a:xfrm>
            <a:off x="0" y="213557"/>
            <a:ext cx="9445084" cy="647577"/>
          </a:xfrm>
        </p:spPr>
        <p:txBody>
          <a:bodyPr>
            <a:normAutofit/>
          </a:bodyPr>
          <a:lstStyle/>
          <a:p>
            <a:r>
              <a:rPr lang="en-GB" dirty="0" err="1"/>
              <a:t>Warum</a:t>
            </a:r>
            <a:r>
              <a:rPr lang="en-GB" dirty="0"/>
              <a:t> </a:t>
            </a:r>
            <a:r>
              <a:rPr lang="en-GB" dirty="0" err="1"/>
              <a:t>spricht</a:t>
            </a:r>
            <a:r>
              <a:rPr lang="en-GB" dirty="0"/>
              <a:t> man Deutsch in Namibia?</a:t>
            </a:r>
          </a:p>
        </p:txBody>
      </p:sp>
      <p:sp>
        <p:nvSpPr>
          <p:cNvPr id="6" name="Rectangle: Rounded Corners 5">
            <a:extLst>
              <a:ext uri="{FF2B5EF4-FFF2-40B4-BE49-F238E27FC236}">
                <a16:creationId xmlns:a16="http://schemas.microsoft.com/office/drawing/2014/main" id="{EA4A055B-D975-F6B7-42BC-A01041B4CF61}"/>
              </a:ext>
            </a:extLst>
          </p:cNvPr>
          <p:cNvSpPr/>
          <p:nvPr/>
        </p:nvSpPr>
        <p:spPr>
          <a:xfrm>
            <a:off x="11229278" y="118770"/>
            <a:ext cx="814039" cy="3233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A732BD36-6E73-E708-39DA-2A9321FD74B6}"/>
              </a:ext>
            </a:extLst>
          </p:cNvPr>
          <p:cNvSpPr/>
          <p:nvPr/>
        </p:nvSpPr>
        <p:spPr>
          <a:xfrm>
            <a:off x="7257432" y="895859"/>
            <a:ext cx="4785885" cy="5435493"/>
          </a:xfrm>
          <a:prstGeom prst="roundRect">
            <a:avLst>
              <a:gd name="adj" fmla="val 500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1" i="0" u="none" strike="noStrike" kern="1200" cap="none" spc="0" normalizeH="0" baseline="0" noProof="0" dirty="0">
                <a:ln>
                  <a:noFill/>
                </a:ln>
                <a:solidFill>
                  <a:srgbClr val="3D3C3C"/>
                </a:solidFill>
                <a:effectLst/>
                <a:uLnTx/>
                <a:uFillTx/>
                <a:latin typeface="Century Gothic"/>
                <a:ea typeface="+mn-ea"/>
                <a:cs typeface="+mn-cs"/>
              </a:rPr>
              <a:t>Richtig oder Falsch?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D3C3C"/>
                </a:solidFill>
                <a:effectLst/>
                <a:uLnTx/>
                <a:uFillTx/>
                <a:latin typeface="Century Gothic"/>
                <a:ea typeface="+mn-ea"/>
                <a:cs typeface="+mn-cs"/>
              </a:rPr>
              <a:t>1) Deutschland war das einzige Land, das eine Kolonie in Afrika wollte. </a:t>
            </a:r>
            <a:r>
              <a:rPr kumimoji="0" lang="de-DE" sz="2200" b="1" i="0" u="none" strike="noStrike" kern="1200" cap="none" spc="0" normalizeH="0" baseline="0" noProof="0" dirty="0">
                <a:ln>
                  <a:noFill/>
                </a:ln>
                <a:solidFill>
                  <a:srgbClr val="3D3C3C"/>
                </a:solidFill>
                <a:effectLst/>
                <a:uLnTx/>
                <a:uFillTx/>
                <a:latin typeface="Century Gothic"/>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D3C3C"/>
                </a:solidFill>
                <a:effectLst/>
                <a:uLnTx/>
                <a:uFillTx/>
                <a:latin typeface="Century Gothic"/>
                <a:ea typeface="+mn-ea"/>
                <a:cs typeface="+mn-cs"/>
              </a:rPr>
              <a:t>2) Großbritannien wollte in Südafrika reich werden. </a:t>
            </a:r>
            <a:r>
              <a:rPr kumimoji="0" lang="de-DE" sz="2200" b="1" i="0" u="none" strike="noStrike" kern="1200" cap="none" spc="0" normalizeH="0" baseline="0" noProof="0" dirty="0">
                <a:ln>
                  <a:noFill/>
                </a:ln>
                <a:solidFill>
                  <a:srgbClr val="3D3C3C"/>
                </a:solidFill>
                <a:effectLst/>
                <a:uLnTx/>
                <a:uFillTx/>
                <a:latin typeface="Century Gothic"/>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D3C3C"/>
                </a:solidFill>
                <a:effectLst/>
                <a:uLnTx/>
                <a:uFillTx/>
                <a:latin typeface="Century Gothic"/>
                <a:ea typeface="+mn-ea"/>
                <a:cs typeface="+mn-cs"/>
              </a:rPr>
              <a:t>3) Fast dreißig Jahre war Namibia eine deutsche </a:t>
            </a:r>
            <a:br>
              <a:rPr kumimoji="0" lang="de-DE" sz="2200" b="0" i="0" u="none" strike="noStrike" kern="1200" cap="none" spc="0" normalizeH="0" baseline="0" noProof="0" dirty="0">
                <a:ln>
                  <a:noFill/>
                </a:ln>
                <a:solidFill>
                  <a:srgbClr val="3D3C3C"/>
                </a:solidFill>
                <a:effectLst/>
                <a:uLnTx/>
                <a:uFillTx/>
                <a:latin typeface="Century Gothic"/>
                <a:ea typeface="+mn-ea"/>
                <a:cs typeface="+mn-cs"/>
              </a:rPr>
            </a:br>
            <a:r>
              <a:rPr kumimoji="0" lang="de-DE" sz="2200" b="0" i="0" u="none" strike="noStrike" kern="1200" cap="none" spc="0" normalizeH="0" baseline="0" noProof="0" dirty="0">
                <a:ln>
                  <a:noFill/>
                </a:ln>
                <a:solidFill>
                  <a:srgbClr val="3D3C3C"/>
                </a:solidFill>
                <a:effectLst/>
                <a:uLnTx/>
                <a:uFillTx/>
                <a:latin typeface="Century Gothic"/>
                <a:ea typeface="+mn-ea"/>
                <a:cs typeface="+mn-cs"/>
              </a:rPr>
              <a:t>Kolonie. </a:t>
            </a:r>
            <a:r>
              <a:rPr kumimoji="0" lang="de-DE" sz="2200" b="1" i="0" u="none" strike="noStrike" kern="1200" cap="none" spc="0" normalizeH="0" baseline="0" noProof="0" dirty="0">
                <a:ln>
                  <a:noFill/>
                </a:ln>
                <a:solidFill>
                  <a:srgbClr val="3D3C3C"/>
                </a:solidFill>
                <a:effectLst/>
                <a:uLnTx/>
                <a:uFillTx/>
                <a:latin typeface="Century Gothic"/>
                <a:ea typeface="+mn-ea"/>
                <a:cs typeface="+mn-cs"/>
              </a:rPr>
              <a: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D3C3C"/>
                </a:solidFill>
                <a:effectLst/>
                <a:uLnTx/>
                <a:uFillTx/>
                <a:latin typeface="Century Gothic"/>
                <a:ea typeface="+mn-ea"/>
                <a:cs typeface="+mn-cs"/>
              </a:rPr>
              <a:t>4) In der deutschen Kolonie Namibia hat man wenig Deutsch gesprochen. </a:t>
            </a:r>
            <a:r>
              <a:rPr kumimoji="0" lang="de-DE" sz="2200" b="1" i="0" u="none" strike="noStrike" kern="1200" cap="none" spc="0" normalizeH="0" baseline="0" noProof="0" dirty="0">
                <a:ln>
                  <a:noFill/>
                </a:ln>
                <a:solidFill>
                  <a:srgbClr val="3D3C3C"/>
                </a:solidFill>
                <a:effectLst/>
                <a:uLnTx/>
                <a:uFillTx/>
                <a:latin typeface="Century Gothic"/>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D3C3C"/>
                </a:solidFill>
                <a:effectLst/>
                <a:uLnTx/>
                <a:uFillTx/>
                <a:latin typeface="Century Gothic"/>
                <a:ea typeface="+mn-ea"/>
                <a:cs typeface="+mn-cs"/>
              </a:rPr>
              <a:t>6) Heute ist Deutsch keine Nationalsprache in Namibia. </a:t>
            </a:r>
            <a:r>
              <a:rPr kumimoji="0" lang="de-DE" sz="2200" b="1" i="0" u="none" strike="noStrike" kern="1200" cap="none" spc="0" normalizeH="0" baseline="0" noProof="0" dirty="0">
                <a:ln>
                  <a:noFill/>
                </a:ln>
                <a:solidFill>
                  <a:srgbClr val="3D3C3C"/>
                </a:solidFill>
                <a:effectLst/>
                <a:uLnTx/>
                <a:uFillTx/>
                <a:latin typeface="Century Gothic"/>
                <a:ea typeface="+mn-ea"/>
                <a:cs typeface="+mn-cs"/>
              </a:rPr>
              <a:t>F</a:t>
            </a:r>
            <a:endParaRPr kumimoji="0" lang="de-DE" sz="2200" b="0" i="0" u="none" strike="noStrike" kern="1200" cap="none" spc="0" normalizeH="0" baseline="0" noProof="0" dirty="0">
              <a:ln>
                <a:noFill/>
              </a:ln>
              <a:solidFill>
                <a:srgbClr val="3D3C3C"/>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200" b="0" i="0" u="none" strike="noStrike" kern="1200" cap="none" spc="0" normalizeH="0" baseline="0" noProof="0" dirty="0">
                <a:ln>
                  <a:noFill/>
                </a:ln>
                <a:solidFill>
                  <a:srgbClr val="3D3C3C"/>
                </a:solidFill>
                <a:effectLst/>
                <a:uLnTx/>
                <a:uFillTx/>
                <a:latin typeface="Century Gothic"/>
                <a:ea typeface="+mn-ea"/>
                <a:cs typeface="+mn-cs"/>
              </a:rPr>
              <a:t>7) 1900 waren die Stadtnamen in Namibia deutsche Namen. </a:t>
            </a:r>
            <a:r>
              <a:rPr kumimoji="0" lang="de-DE" sz="2200" b="1" i="0" u="none" strike="noStrike" kern="1200" cap="none" spc="0" normalizeH="0" baseline="0" noProof="0" dirty="0">
                <a:ln>
                  <a:noFill/>
                </a:ln>
                <a:solidFill>
                  <a:srgbClr val="3D3C3C"/>
                </a:solidFill>
                <a:effectLst/>
                <a:uLnTx/>
                <a:uFillTx/>
                <a:latin typeface="Century Gothic"/>
                <a:ea typeface="+mn-ea"/>
                <a:cs typeface="+mn-cs"/>
              </a:rPr>
              <a:t>R</a:t>
            </a:r>
          </a:p>
        </p:txBody>
      </p:sp>
      <p:sp>
        <p:nvSpPr>
          <p:cNvPr id="8" name="Rectangle 7">
            <a:extLst>
              <a:ext uri="{FF2B5EF4-FFF2-40B4-BE49-F238E27FC236}">
                <a16:creationId xmlns:a16="http://schemas.microsoft.com/office/drawing/2014/main" id="{525CF8EB-FC57-8EDA-E6E5-7F11D3BBA68B}"/>
              </a:ext>
            </a:extLst>
          </p:cNvPr>
          <p:cNvSpPr/>
          <p:nvPr/>
        </p:nvSpPr>
        <p:spPr>
          <a:xfrm>
            <a:off x="8353062" y="1953414"/>
            <a:ext cx="405114" cy="254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9" name="Rectangle 8">
            <a:extLst>
              <a:ext uri="{FF2B5EF4-FFF2-40B4-BE49-F238E27FC236}">
                <a16:creationId xmlns:a16="http://schemas.microsoft.com/office/drawing/2014/main" id="{3FB62581-F34A-5EE1-40D1-F1BD4FDC745E}"/>
              </a:ext>
            </a:extLst>
          </p:cNvPr>
          <p:cNvSpPr/>
          <p:nvPr/>
        </p:nvSpPr>
        <p:spPr>
          <a:xfrm>
            <a:off x="10552253" y="2648084"/>
            <a:ext cx="405114" cy="254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C180A02C-FF97-F571-4B98-E4BEC7EA02D4}"/>
              </a:ext>
            </a:extLst>
          </p:cNvPr>
          <p:cNvSpPr/>
          <p:nvPr/>
        </p:nvSpPr>
        <p:spPr>
          <a:xfrm>
            <a:off x="8555619" y="3637505"/>
            <a:ext cx="405114" cy="254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5B315B40-FE36-2D15-C5E8-E2768DFB33AB}"/>
              </a:ext>
            </a:extLst>
          </p:cNvPr>
          <p:cNvSpPr/>
          <p:nvPr/>
        </p:nvSpPr>
        <p:spPr>
          <a:xfrm>
            <a:off x="10349696" y="4654952"/>
            <a:ext cx="405114" cy="254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E57DF23D-8F31-9B40-E17C-78155FF40419}"/>
              </a:ext>
            </a:extLst>
          </p:cNvPr>
          <p:cNvSpPr/>
          <p:nvPr/>
        </p:nvSpPr>
        <p:spPr>
          <a:xfrm>
            <a:off x="11333450" y="5303135"/>
            <a:ext cx="405114" cy="254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E800F3E0-E1EF-D8E3-F507-04E5737D5EA3}"/>
              </a:ext>
            </a:extLst>
          </p:cNvPr>
          <p:cNvSpPr/>
          <p:nvPr/>
        </p:nvSpPr>
        <p:spPr>
          <a:xfrm>
            <a:off x="11433740" y="5985291"/>
            <a:ext cx="405114" cy="2546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A27C9CB9-6062-40A8-9966-BE873638F592}"/>
              </a:ext>
            </a:extLst>
          </p:cNvPr>
          <p:cNvSpPr txBox="1"/>
          <p:nvPr/>
        </p:nvSpPr>
        <p:spPr>
          <a:xfrm>
            <a:off x="89192" y="825149"/>
            <a:ext cx="7168240" cy="557691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2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Namibia liegt in Südwestafrika. Warum spricht man dort Deutsch? Die Antwort findet man in der Geschichte. 1880 gab es Interesse an Sub-Sahara-Afrika von Großbritannien, denn Afrika hatte Gold. Aber von 1884 bis 1915 war Namibia eine deutsche Kolonie, denn der Kanzler Bismarck wollte sie für seinen Reich. Die Deutschen haben ihre Sprache mitgebracht. Eine Sprache aus der Kolonialzeit hat natürlich auch immer eine negative Seite, weil Sprache auch Macht heißt. Auch heute sprechen noch 20.000 Personen in Namibia Deutsch. Es ist eine von den elf Nationalsprachen in Namibia. Dieses Deutsch ist aber anders als das Deutsch, das man in Deutschland spricht: es hat sich anders entwickelt. In der Kolonialzeit gab es deutsche Namen für die Städte, Dörfer und Straßen. Viele heißen heute noch so, besonders im Süden. Es gibt sogar auch noch eine deutsche Zeitung.</a:t>
            </a:r>
            <a:endParaRPr kumimoji="0" lang="en-GB" sz="22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64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465B-F7AC-2D6E-5BA0-18299080EE36}"/>
              </a:ext>
            </a:extLst>
          </p:cNvPr>
          <p:cNvSpPr>
            <a:spLocks noGrp="1"/>
          </p:cNvSpPr>
          <p:nvPr>
            <p:ph type="title"/>
          </p:nvPr>
        </p:nvSpPr>
        <p:spPr>
          <a:xfrm>
            <a:off x="0" y="213557"/>
            <a:ext cx="2149434" cy="647577"/>
          </a:xfrm>
        </p:spPr>
        <p:txBody>
          <a:bodyPr/>
          <a:lstStyle/>
          <a:p>
            <a:r>
              <a:rPr lang="en-GB" dirty="0"/>
              <a:t>Namibia</a:t>
            </a:r>
          </a:p>
        </p:txBody>
      </p:sp>
      <p:sp>
        <p:nvSpPr>
          <p:cNvPr id="3" name="Text Placeholder 2">
            <a:extLst>
              <a:ext uri="{FF2B5EF4-FFF2-40B4-BE49-F238E27FC236}">
                <a16:creationId xmlns:a16="http://schemas.microsoft.com/office/drawing/2014/main" id="{8707EC0A-A093-9A5D-056F-8D0B986B36D4}"/>
              </a:ext>
            </a:extLst>
          </p:cNvPr>
          <p:cNvSpPr>
            <a:spLocks noGrp="1"/>
          </p:cNvSpPr>
          <p:nvPr>
            <p:ph type="body" sz="quarter" idx="10"/>
          </p:nvPr>
        </p:nvSpPr>
        <p:spPr>
          <a:xfrm>
            <a:off x="2234776" y="174665"/>
            <a:ext cx="8319512" cy="1308533"/>
          </a:xfrm>
        </p:spPr>
        <p:txBody>
          <a:bodyPr>
            <a:normAutofit/>
          </a:bodyPr>
          <a:lstStyle/>
          <a:p>
            <a:r>
              <a:rPr lang="en-GB" dirty="0"/>
              <a:t>Using the information you have just learned, and the pictures and text boxes below as prompts, write </a:t>
            </a:r>
            <a:br>
              <a:rPr lang="en-GB" dirty="0"/>
            </a:br>
            <a:r>
              <a:rPr lang="en-GB" dirty="0"/>
              <a:t>five sentences about colonialism in Namibia.</a:t>
            </a:r>
          </a:p>
        </p:txBody>
      </p:sp>
      <p:pic>
        <p:nvPicPr>
          <p:cNvPr id="1026" name="Picture 2" descr="Free vector graphics of To speak">
            <a:extLst>
              <a:ext uri="{FF2B5EF4-FFF2-40B4-BE49-F238E27FC236}">
                <a16:creationId xmlns:a16="http://schemas.microsoft.com/office/drawing/2014/main" id="{876BD0E8-D822-2D03-CFF0-D98B8841E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6100" y="1670151"/>
            <a:ext cx="1701247" cy="15505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Bullions">
            <a:extLst>
              <a:ext uri="{FF2B5EF4-FFF2-40B4-BE49-F238E27FC236}">
                <a16:creationId xmlns:a16="http://schemas.microsoft.com/office/drawing/2014/main" id="{114038C9-5A14-740E-C65B-A70AA8624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497" y="1689570"/>
            <a:ext cx="2286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9421742F-9215-C318-8E69-68508849DF32}"/>
              </a:ext>
            </a:extLst>
          </p:cNvPr>
          <p:cNvSpPr/>
          <p:nvPr/>
        </p:nvSpPr>
        <p:spPr>
          <a:xfrm>
            <a:off x="171163" y="5016181"/>
            <a:ext cx="2933316" cy="12442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denken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nennen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tun,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wissen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ziehen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haben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sein,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bringen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084D6A01-BB8A-AE31-3A3D-E0E42510DB68}"/>
              </a:ext>
            </a:extLst>
          </p:cNvPr>
          <p:cNvSpPr/>
          <p:nvPr/>
        </p:nvSpPr>
        <p:spPr>
          <a:xfrm>
            <a:off x="8538497" y="5016181"/>
            <a:ext cx="3482340" cy="124428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denken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entscheiden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lassen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legen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ziehen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bringen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beginnen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gehen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kommen</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93E8FD61-46FD-FB6F-0F4B-508E4AB0DF82}"/>
              </a:ext>
            </a:extLst>
          </p:cNvPr>
          <p:cNvSpPr/>
          <p:nvPr/>
        </p:nvSpPr>
        <p:spPr>
          <a:xfrm>
            <a:off x="3383374" y="5017770"/>
            <a:ext cx="2396740" cy="12442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Land, Afrika,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Kanzler</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Situation, Ort, </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Aktion</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71792B37-922D-EF53-E51D-82612434C2C2}"/>
              </a:ext>
            </a:extLst>
          </p:cNvPr>
          <p:cNvSpPr/>
          <p:nvPr/>
        </p:nvSpPr>
        <p:spPr>
          <a:xfrm>
            <a:off x="6059009" y="5017769"/>
            <a:ext cx="2200592" cy="12442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gerecht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Angriff, Sorge</a:t>
            </a:r>
          </a:p>
        </p:txBody>
      </p:sp>
      <p:sp>
        <p:nvSpPr>
          <p:cNvPr id="14" name="Oval 13">
            <a:extLst>
              <a:ext uri="{FF2B5EF4-FFF2-40B4-BE49-F238E27FC236}">
                <a16:creationId xmlns:a16="http://schemas.microsoft.com/office/drawing/2014/main" id="{F245DF62-B677-EB4A-C73B-50644FAB5AD9}"/>
              </a:ext>
            </a:extLst>
          </p:cNvPr>
          <p:cNvSpPr/>
          <p:nvPr/>
        </p:nvSpPr>
        <p:spPr>
          <a:xfrm>
            <a:off x="77245" y="4878262"/>
            <a:ext cx="392747" cy="387031"/>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3</a:t>
            </a:r>
          </a:p>
        </p:txBody>
      </p:sp>
      <p:sp>
        <p:nvSpPr>
          <p:cNvPr id="15" name="Oval 14">
            <a:extLst>
              <a:ext uri="{FF2B5EF4-FFF2-40B4-BE49-F238E27FC236}">
                <a16:creationId xmlns:a16="http://schemas.microsoft.com/office/drawing/2014/main" id="{040CDCCD-BB0D-CE29-A34D-B318AB4A9C91}"/>
              </a:ext>
            </a:extLst>
          </p:cNvPr>
          <p:cNvSpPr/>
          <p:nvPr/>
        </p:nvSpPr>
        <p:spPr>
          <a:xfrm>
            <a:off x="3260757" y="4878261"/>
            <a:ext cx="392747" cy="387031"/>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2</a:t>
            </a:r>
          </a:p>
        </p:txBody>
      </p:sp>
      <p:sp>
        <p:nvSpPr>
          <p:cNvPr id="16" name="Oval 15">
            <a:extLst>
              <a:ext uri="{FF2B5EF4-FFF2-40B4-BE49-F238E27FC236}">
                <a16:creationId xmlns:a16="http://schemas.microsoft.com/office/drawing/2014/main" id="{7FBC29D6-6D5D-694C-1944-390FA75DA054}"/>
              </a:ext>
            </a:extLst>
          </p:cNvPr>
          <p:cNvSpPr/>
          <p:nvPr/>
        </p:nvSpPr>
        <p:spPr>
          <a:xfrm>
            <a:off x="5502497" y="4822665"/>
            <a:ext cx="392747" cy="387031"/>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7" name="Oval 16">
            <a:extLst>
              <a:ext uri="{FF2B5EF4-FFF2-40B4-BE49-F238E27FC236}">
                <a16:creationId xmlns:a16="http://schemas.microsoft.com/office/drawing/2014/main" id="{9E20C0E2-BC9C-7691-A849-878E46CF2806}"/>
              </a:ext>
            </a:extLst>
          </p:cNvPr>
          <p:cNvSpPr/>
          <p:nvPr/>
        </p:nvSpPr>
        <p:spPr>
          <a:xfrm>
            <a:off x="8012113" y="4822664"/>
            <a:ext cx="392747" cy="387031"/>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1</a:t>
            </a:r>
          </a:p>
        </p:txBody>
      </p:sp>
      <p:sp>
        <p:nvSpPr>
          <p:cNvPr id="18" name="Oval 17">
            <a:extLst>
              <a:ext uri="{FF2B5EF4-FFF2-40B4-BE49-F238E27FC236}">
                <a16:creationId xmlns:a16="http://schemas.microsoft.com/office/drawing/2014/main" id="{66B8EF92-6A70-EEE1-2112-6F5AB9126474}"/>
              </a:ext>
            </a:extLst>
          </p:cNvPr>
          <p:cNvSpPr/>
          <p:nvPr/>
        </p:nvSpPr>
        <p:spPr>
          <a:xfrm>
            <a:off x="11748392" y="4822663"/>
            <a:ext cx="392747" cy="387031"/>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3</a:t>
            </a:r>
          </a:p>
        </p:txBody>
      </p:sp>
      <p:sp>
        <p:nvSpPr>
          <p:cNvPr id="19" name="Rectangle: Rounded Corners 18">
            <a:extLst>
              <a:ext uri="{FF2B5EF4-FFF2-40B4-BE49-F238E27FC236}">
                <a16:creationId xmlns:a16="http://schemas.microsoft.com/office/drawing/2014/main" id="{5D07EEBC-A9D3-0351-2003-701AAEE2AF8D}"/>
              </a:ext>
            </a:extLst>
          </p:cNvPr>
          <p:cNvSpPr/>
          <p:nvPr/>
        </p:nvSpPr>
        <p:spPr>
          <a:xfrm>
            <a:off x="9483634" y="670040"/>
            <a:ext cx="2537203" cy="110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D3C3C"/>
                </a:solidFill>
                <a:effectLst/>
                <a:uLnTx/>
                <a:uFillTx/>
                <a:latin typeface="Century Gothic"/>
                <a:ea typeface="+mn-ea"/>
                <a:cs typeface="+mn-cs"/>
              </a:rPr>
              <a:t>Some useful words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die </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Kolonie</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colony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kolonial</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 – colonial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das Gold – gold</a:t>
            </a:r>
          </a:p>
        </p:txBody>
      </p:sp>
      <p:sp>
        <p:nvSpPr>
          <p:cNvPr id="20" name="TextBox 19">
            <a:extLst>
              <a:ext uri="{FF2B5EF4-FFF2-40B4-BE49-F238E27FC236}">
                <a16:creationId xmlns:a16="http://schemas.microsoft.com/office/drawing/2014/main" id="{EA5B2D82-D586-BE79-3454-99C0A47C5531}"/>
              </a:ext>
            </a:extLst>
          </p:cNvPr>
          <p:cNvSpPr txBox="1"/>
          <p:nvPr/>
        </p:nvSpPr>
        <p:spPr>
          <a:xfrm>
            <a:off x="7904285" y="1710356"/>
            <a:ext cx="204597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CC00">
                    <a:lumMod val="75000"/>
                  </a:srgbClr>
                </a:solidFill>
                <a:effectLst/>
                <a:uLnTx/>
                <a:uFillTx/>
                <a:latin typeface="Century Gothic"/>
                <a:ea typeface="+mn-ea"/>
                <a:cs typeface="+mn-cs"/>
              </a:rPr>
              <a:t>1884 - 1915</a:t>
            </a:r>
          </a:p>
        </p:txBody>
      </p:sp>
      <p:pic>
        <p:nvPicPr>
          <p:cNvPr id="1030" name="Picture 6" descr="Free vector graphics of Town">
            <a:extLst>
              <a:ext uri="{FF2B5EF4-FFF2-40B4-BE49-F238E27FC236}">
                <a16:creationId xmlns:a16="http://schemas.microsoft.com/office/drawing/2014/main" id="{B2222FC2-DAD4-0640-64A7-F3893737C8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4860" y="3083851"/>
            <a:ext cx="2725807" cy="14367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Ship">
            <a:extLst>
              <a:ext uri="{FF2B5EF4-FFF2-40B4-BE49-F238E27FC236}">
                <a16:creationId xmlns:a16="http://schemas.microsoft.com/office/drawing/2014/main" id="{485FA90A-9E62-F6F0-C941-5F86460136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676" y="3159364"/>
            <a:ext cx="2715081" cy="14339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vector graphics of Grave">
            <a:extLst>
              <a:ext uri="{FF2B5EF4-FFF2-40B4-BE49-F238E27FC236}">
                <a16:creationId xmlns:a16="http://schemas.microsoft.com/office/drawing/2014/main" id="{8E1E28D2-DDB1-9F7C-B225-DADF8568F4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2958" y="3159364"/>
            <a:ext cx="1529545" cy="14703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vector graphics of Namibia">
            <a:extLst>
              <a:ext uri="{FF2B5EF4-FFF2-40B4-BE49-F238E27FC236}">
                <a16:creationId xmlns:a16="http://schemas.microsoft.com/office/drawing/2014/main" id="{4F8694A2-ABAE-1EBF-AB03-ECC22BB0D3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94532" y="3184229"/>
            <a:ext cx="1529545" cy="148820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vector graphics of Germany flag">
            <a:extLst>
              <a:ext uri="{FF2B5EF4-FFF2-40B4-BE49-F238E27FC236}">
                <a16:creationId xmlns:a16="http://schemas.microsoft.com/office/drawing/2014/main" id="{31FE80E8-281B-6365-49C1-8E26188DC5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13928" y="4192825"/>
            <a:ext cx="924852" cy="55491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B441EE39-5E98-D2CD-EBD0-A15E34B5C404}"/>
              </a:ext>
            </a:extLst>
          </p:cNvPr>
          <p:cNvSpPr/>
          <p:nvPr/>
        </p:nvSpPr>
        <p:spPr>
          <a:xfrm>
            <a:off x="10704488" y="163006"/>
            <a:ext cx="1316349" cy="38703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2719384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438006-BB57-49C8-45D6-391C8751C2F9}"/>
              </a:ext>
            </a:extLst>
          </p:cNvPr>
          <p:cNvSpPr>
            <a:spLocks noGrp="1"/>
          </p:cNvSpPr>
          <p:nvPr>
            <p:ph type="title"/>
          </p:nvPr>
        </p:nvSpPr>
        <p:spPr/>
        <p:txBody>
          <a:bodyPr/>
          <a:lstStyle/>
          <a:p>
            <a:r>
              <a:rPr lang="en-US" dirty="0" err="1"/>
              <a:t>Hausaufgaben</a:t>
            </a:r>
            <a:endParaRPr lang="en-GB" dirty="0"/>
          </a:p>
        </p:txBody>
      </p:sp>
      <p:sp>
        <p:nvSpPr>
          <p:cNvPr id="4" name="Text Placeholder 3">
            <a:extLst>
              <a:ext uri="{FF2B5EF4-FFF2-40B4-BE49-F238E27FC236}">
                <a16:creationId xmlns:a16="http://schemas.microsoft.com/office/drawing/2014/main" id="{4ABF5267-DE23-D9AC-D060-7D6EAB1E717A}"/>
              </a:ext>
            </a:extLst>
          </p:cNvPr>
          <p:cNvSpPr>
            <a:spLocks noGrp="1"/>
          </p:cNvSpPr>
          <p:nvPr>
            <p:ph type="body" sz="quarter" idx="10"/>
          </p:nvPr>
        </p:nvSpPr>
        <p:spPr>
          <a:xfrm>
            <a:off x="363071" y="1021977"/>
            <a:ext cx="11524129" cy="461624"/>
          </a:xfrm>
        </p:spPr>
        <p:txBody>
          <a:bodyPr/>
          <a:lstStyle/>
          <a:p>
            <a:r>
              <a:rPr lang="en-US" dirty="0"/>
              <a:t>10.1.1.7 new vocabulary </a:t>
            </a:r>
          </a:p>
          <a:p>
            <a:endParaRPr lang="en-GB" dirty="0"/>
          </a:p>
        </p:txBody>
      </p:sp>
      <p:sp>
        <p:nvSpPr>
          <p:cNvPr id="6" name="Google Shape;753;p17">
            <a:extLst>
              <a:ext uri="{FF2B5EF4-FFF2-40B4-BE49-F238E27FC236}">
                <a16:creationId xmlns:a16="http://schemas.microsoft.com/office/drawing/2014/main" id="{75B3F290-7162-129C-E062-3DA1FB39F867}"/>
              </a:ext>
            </a:extLst>
          </p:cNvPr>
          <p:cNvSpPr txBox="1"/>
          <p:nvPr/>
        </p:nvSpPr>
        <p:spPr>
          <a:xfrm>
            <a:off x="5887265" y="2758182"/>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 name="Google Shape;753;p17">
            <a:extLst>
              <a:ext uri="{FF2B5EF4-FFF2-40B4-BE49-F238E27FC236}">
                <a16:creationId xmlns:a16="http://schemas.microsoft.com/office/drawing/2014/main" id="{983AA9EB-F09E-E9B1-2707-CA98EC3497C4}"/>
              </a:ext>
            </a:extLst>
          </p:cNvPr>
          <p:cNvSpPr txBox="1"/>
          <p:nvPr/>
        </p:nvSpPr>
        <p:spPr>
          <a:xfrm>
            <a:off x="9521327" y="2758182"/>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Google Shape;753;p17">
            <a:extLst>
              <a:ext uri="{FF2B5EF4-FFF2-40B4-BE49-F238E27FC236}">
                <a16:creationId xmlns:a16="http://schemas.microsoft.com/office/drawing/2014/main" id="{1350BA87-AC40-C591-F669-E48F701DE99B}"/>
              </a:ext>
            </a:extLst>
          </p:cNvPr>
          <p:cNvSpPr txBox="1"/>
          <p:nvPr/>
        </p:nvSpPr>
        <p:spPr>
          <a:xfrm>
            <a:off x="5887265" y="5752225"/>
            <a:ext cx="187094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Foundation</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753;p17">
            <a:extLst>
              <a:ext uri="{FF2B5EF4-FFF2-40B4-BE49-F238E27FC236}">
                <a16:creationId xmlns:a16="http://schemas.microsoft.com/office/drawing/2014/main" id="{F83DB5C4-9A75-0E69-0C44-D6F3C14C32E0}"/>
              </a:ext>
            </a:extLst>
          </p:cNvPr>
          <p:cNvSpPr txBox="1"/>
          <p:nvPr/>
        </p:nvSpPr>
        <p:spPr>
          <a:xfrm>
            <a:off x="9521327" y="5836023"/>
            <a:ext cx="188014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GB" sz="2400" b="1" i="0" u="none" strike="noStrike" kern="0" cap="none" spc="0" normalizeH="0" baseline="0" noProof="0" dirty="0">
                <a:ln>
                  <a:noFill/>
                </a:ln>
                <a:solidFill>
                  <a:srgbClr val="525050"/>
                </a:solidFill>
                <a:effectLst/>
                <a:uLnTx/>
                <a:uFillTx/>
                <a:latin typeface="Century Gothic"/>
                <a:ea typeface="Century Gothic"/>
                <a:cs typeface="Century Gothic"/>
                <a:sym typeface="Century Gothic"/>
              </a:rPr>
              <a:t>Higher</a:t>
            </a:r>
            <a:endParaRPr kumimoji="0" lang="en-GB"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2" name="Text Placeholder 3">
            <a:extLst>
              <a:ext uri="{FF2B5EF4-FFF2-40B4-BE49-F238E27FC236}">
                <a16:creationId xmlns:a16="http://schemas.microsoft.com/office/drawing/2014/main" id="{A2EA6CBC-3E5D-4D74-B5AF-FDB368F1BEAB}"/>
              </a:ext>
            </a:extLst>
          </p:cNvPr>
          <p:cNvSpPr txBox="1">
            <a:spLocks/>
          </p:cNvSpPr>
          <p:nvPr/>
        </p:nvSpPr>
        <p:spPr>
          <a:xfrm>
            <a:off x="363071" y="3982493"/>
            <a:ext cx="4540399" cy="4616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10.1.1.7 revisited vocabulary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endParaRPr>
          </a:p>
        </p:txBody>
      </p:sp>
      <p:pic>
        <p:nvPicPr>
          <p:cNvPr id="5" name="Picture 4" descr="Qr code&#10;&#10;Description automatically generated">
            <a:extLst>
              <a:ext uri="{FF2B5EF4-FFF2-40B4-BE49-F238E27FC236}">
                <a16:creationId xmlns:a16="http://schemas.microsoft.com/office/drawing/2014/main" id="{ED9B0DB2-EFE7-31D7-97CA-FEE29D632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917" y="374078"/>
            <a:ext cx="2384104" cy="2384104"/>
          </a:xfrm>
          <a:prstGeom prst="rect">
            <a:avLst/>
          </a:prstGeom>
        </p:spPr>
      </p:pic>
      <p:pic>
        <p:nvPicPr>
          <p:cNvPr id="11" name="Picture 10" descr="Qr code&#10;&#10;Description automatically generated">
            <a:extLst>
              <a:ext uri="{FF2B5EF4-FFF2-40B4-BE49-F238E27FC236}">
                <a16:creationId xmlns:a16="http://schemas.microsoft.com/office/drawing/2014/main" id="{022D14E3-1EED-C22B-FCE4-C2765F6269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696" y="374078"/>
            <a:ext cx="2384104" cy="2384104"/>
          </a:xfrm>
          <a:prstGeom prst="rect">
            <a:avLst/>
          </a:prstGeom>
        </p:spPr>
      </p:pic>
      <p:pic>
        <p:nvPicPr>
          <p:cNvPr id="17" name="Picture 16" descr="Qr code&#10;&#10;Description automatically generated">
            <a:extLst>
              <a:ext uri="{FF2B5EF4-FFF2-40B4-BE49-F238E27FC236}">
                <a16:creationId xmlns:a16="http://schemas.microsoft.com/office/drawing/2014/main" id="{DB568097-01D0-241A-7FE5-9F7058FDFF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696" y="3406081"/>
            <a:ext cx="2384104" cy="2384104"/>
          </a:xfrm>
          <a:prstGeom prst="rect">
            <a:avLst/>
          </a:prstGeom>
        </p:spPr>
      </p:pic>
      <p:pic>
        <p:nvPicPr>
          <p:cNvPr id="19" name="Picture 18" descr="Qr code&#10;&#10;Description automatically generated">
            <a:extLst>
              <a:ext uri="{FF2B5EF4-FFF2-40B4-BE49-F238E27FC236}">
                <a16:creationId xmlns:a16="http://schemas.microsoft.com/office/drawing/2014/main" id="{47076EF5-81E0-C487-1CA3-42849142B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1917" y="3406081"/>
            <a:ext cx="2407023" cy="2407023"/>
          </a:xfrm>
          <a:prstGeom prst="rect">
            <a:avLst/>
          </a:prstGeom>
        </p:spPr>
      </p:pic>
    </p:spTree>
    <p:extLst>
      <p:ext uri="{BB962C8B-B14F-4D97-AF65-F5344CB8AC3E}">
        <p14:creationId xmlns:p14="http://schemas.microsoft.com/office/powerpoint/2010/main" val="18891565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FBEB3-5F9E-24C2-20B4-E6DB23EC01BE}"/>
              </a:ext>
            </a:extLst>
          </p:cNvPr>
          <p:cNvSpPr>
            <a:spLocks noGrp="1"/>
          </p:cNvSpPr>
          <p:nvPr>
            <p:ph type="title"/>
          </p:nvPr>
        </p:nvSpPr>
        <p:spPr>
          <a:xfrm>
            <a:off x="0" y="241451"/>
            <a:ext cx="5683171" cy="647577"/>
          </a:xfrm>
        </p:spPr>
        <p:txBody>
          <a:bodyPr>
            <a:normAutofit/>
          </a:bodyPr>
          <a:lstStyle/>
          <a:p>
            <a:r>
              <a:rPr lang="en-GB" dirty="0"/>
              <a:t>Irregular Past Participles</a:t>
            </a:r>
          </a:p>
        </p:txBody>
      </p:sp>
      <p:sp>
        <p:nvSpPr>
          <p:cNvPr id="5" name="Rectangle: Rounded Corners 16">
            <a:extLst>
              <a:ext uri="{FF2B5EF4-FFF2-40B4-BE49-F238E27FC236}">
                <a16:creationId xmlns:a16="http://schemas.microsoft.com/office/drawing/2014/main" id="{A151EB33-D95E-7275-30E1-F1FEB5EFDDA7}"/>
              </a:ext>
            </a:extLst>
          </p:cNvPr>
          <p:cNvSpPr/>
          <p:nvPr/>
        </p:nvSpPr>
        <p:spPr>
          <a:xfrm>
            <a:off x="3579924" y="2688709"/>
            <a:ext cx="1866608" cy="435679"/>
          </a:xfrm>
          <a:prstGeom prst="roundRect">
            <a:avLst/>
          </a:prstGeom>
          <a:solidFill>
            <a:schemeClr val="bg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D3C3C"/>
                </a:solidFill>
                <a:effectLst/>
                <a:uLnTx/>
                <a:uFillTx/>
                <a:latin typeface="Century Gothic"/>
                <a:ea typeface="+mn-ea"/>
                <a:cs typeface="+mn-cs"/>
              </a:rPr>
              <a:t>did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Rectangle: Rounded Corners 16">
            <a:extLst>
              <a:ext uri="{FF2B5EF4-FFF2-40B4-BE49-F238E27FC236}">
                <a16:creationId xmlns:a16="http://schemas.microsoft.com/office/drawing/2014/main" id="{788871D3-0940-FBB5-CEF7-9AC944A0BEB9}"/>
              </a:ext>
            </a:extLst>
          </p:cNvPr>
          <p:cNvSpPr/>
          <p:nvPr/>
        </p:nvSpPr>
        <p:spPr>
          <a:xfrm>
            <a:off x="3579924" y="3922191"/>
            <a:ext cx="1866608" cy="435679"/>
          </a:xfrm>
          <a:prstGeom prst="roundRect">
            <a:avLst/>
          </a:prstGeom>
          <a:solidFill>
            <a:schemeClr val="bg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brought</a:t>
            </a:r>
          </a:p>
        </p:txBody>
      </p:sp>
      <p:sp>
        <p:nvSpPr>
          <p:cNvPr id="7" name="Rectangle: Rounded Corners 16">
            <a:extLst>
              <a:ext uri="{FF2B5EF4-FFF2-40B4-BE49-F238E27FC236}">
                <a16:creationId xmlns:a16="http://schemas.microsoft.com/office/drawing/2014/main" id="{23730CC2-FEF5-97F5-FB39-5BE930D72CDF}"/>
              </a:ext>
            </a:extLst>
          </p:cNvPr>
          <p:cNvSpPr/>
          <p:nvPr/>
        </p:nvSpPr>
        <p:spPr>
          <a:xfrm>
            <a:off x="3579924" y="5100442"/>
            <a:ext cx="1866608" cy="435679"/>
          </a:xfrm>
          <a:prstGeom prst="roundRect">
            <a:avLst/>
          </a:prstGeom>
          <a:solidFill>
            <a:schemeClr val="bg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thought</a:t>
            </a:r>
          </a:p>
        </p:txBody>
      </p:sp>
      <p:sp>
        <p:nvSpPr>
          <p:cNvPr id="9" name="Rectangle: Rounded Corners 16">
            <a:hlinkClick r:id="" action="ppaction://noaction">
              <a:snd r:embed="rId3" name="10.1.1.6 L1 Slide 3 1.wav"/>
            </a:hlinkClick>
            <a:extLst>
              <a:ext uri="{FF2B5EF4-FFF2-40B4-BE49-F238E27FC236}">
                <a16:creationId xmlns:a16="http://schemas.microsoft.com/office/drawing/2014/main" id="{A76B67BD-1A04-C779-F8AE-9A4D71EC6575}"/>
              </a:ext>
            </a:extLst>
          </p:cNvPr>
          <p:cNvSpPr/>
          <p:nvPr/>
        </p:nvSpPr>
        <p:spPr>
          <a:xfrm>
            <a:off x="1508352" y="2688709"/>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getan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16">
            <a:hlinkClick r:id="" action="ppaction://noaction">
              <a:snd r:embed="rId4" name="10.1.1.6 L1 Slide 3 2.wav"/>
            </a:hlinkClick>
            <a:extLst>
              <a:ext uri="{FF2B5EF4-FFF2-40B4-BE49-F238E27FC236}">
                <a16:creationId xmlns:a16="http://schemas.microsoft.com/office/drawing/2014/main" id="{6ED8B04B-0C8D-8CE4-A584-BD4BC04F8F9F}"/>
              </a:ext>
            </a:extLst>
          </p:cNvPr>
          <p:cNvSpPr/>
          <p:nvPr/>
        </p:nvSpPr>
        <p:spPr>
          <a:xfrm>
            <a:off x="1508352" y="3894576"/>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gebracht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1" name="Rectangle: Rounded Corners 16">
            <a:hlinkClick r:id="" action="ppaction://noaction">
              <a:snd r:embed="rId5" name="10.1.1.6 L1 Slide 3 3.wav"/>
            </a:hlinkClick>
            <a:extLst>
              <a:ext uri="{FF2B5EF4-FFF2-40B4-BE49-F238E27FC236}">
                <a16:creationId xmlns:a16="http://schemas.microsoft.com/office/drawing/2014/main" id="{91639720-E7D8-338A-D7D8-210F9717424D}"/>
              </a:ext>
            </a:extLst>
          </p:cNvPr>
          <p:cNvSpPr/>
          <p:nvPr/>
        </p:nvSpPr>
        <p:spPr>
          <a:xfrm>
            <a:off x="1508352" y="5100443"/>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gedacht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6">
            <a:extLst>
              <a:ext uri="{FF2B5EF4-FFF2-40B4-BE49-F238E27FC236}">
                <a16:creationId xmlns:a16="http://schemas.microsoft.com/office/drawing/2014/main" id="{0C2421AC-952F-95D7-9D31-160C052A3558}"/>
              </a:ext>
            </a:extLst>
          </p:cNvPr>
          <p:cNvSpPr/>
          <p:nvPr/>
        </p:nvSpPr>
        <p:spPr>
          <a:xfrm>
            <a:off x="8612077" y="2688709"/>
            <a:ext cx="1866608" cy="740291"/>
          </a:xfrm>
          <a:prstGeom prst="roundRect">
            <a:avLst/>
          </a:prstGeom>
          <a:solidFill>
            <a:schemeClr val="bg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pulled, moved</a:t>
            </a:r>
          </a:p>
        </p:txBody>
      </p:sp>
      <p:sp>
        <p:nvSpPr>
          <p:cNvPr id="14" name="Rectangle: Rounded Corners 16">
            <a:extLst>
              <a:ext uri="{FF2B5EF4-FFF2-40B4-BE49-F238E27FC236}">
                <a16:creationId xmlns:a16="http://schemas.microsoft.com/office/drawing/2014/main" id="{61D683EA-5331-EA8B-4C0E-03AC04158885}"/>
              </a:ext>
            </a:extLst>
          </p:cNvPr>
          <p:cNvSpPr/>
          <p:nvPr/>
        </p:nvSpPr>
        <p:spPr>
          <a:xfrm>
            <a:off x="8612077" y="3894575"/>
            <a:ext cx="1866608" cy="435679"/>
          </a:xfrm>
          <a:prstGeom prst="roundRect">
            <a:avLst/>
          </a:prstGeom>
          <a:solidFill>
            <a:schemeClr val="bg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knew</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5" name="Rectangle: Rounded Corners 16">
            <a:extLst>
              <a:ext uri="{FF2B5EF4-FFF2-40B4-BE49-F238E27FC236}">
                <a16:creationId xmlns:a16="http://schemas.microsoft.com/office/drawing/2014/main" id="{24EE8F29-A30C-507B-D02D-07CFF64FD107}"/>
              </a:ext>
            </a:extLst>
          </p:cNvPr>
          <p:cNvSpPr/>
          <p:nvPr/>
        </p:nvSpPr>
        <p:spPr>
          <a:xfrm>
            <a:off x="8612077" y="5100442"/>
            <a:ext cx="1866608" cy="435679"/>
          </a:xfrm>
          <a:prstGeom prst="roundRect">
            <a:avLst/>
          </a:prstGeom>
          <a:solidFill>
            <a:schemeClr val="bg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named</a:t>
            </a:r>
          </a:p>
        </p:txBody>
      </p:sp>
      <p:sp>
        <p:nvSpPr>
          <p:cNvPr id="17" name="Rectangle: Rounded Corners 16">
            <a:hlinkClick r:id="" action="ppaction://noaction">
              <a:snd r:embed="rId6" name="10.1.1.6 L1 Slide 3 4.wav"/>
            </a:hlinkClick>
            <a:extLst>
              <a:ext uri="{FF2B5EF4-FFF2-40B4-BE49-F238E27FC236}">
                <a16:creationId xmlns:a16="http://schemas.microsoft.com/office/drawing/2014/main" id="{8C74B6A3-15B0-B8AA-DBC8-3FCCC079D718}"/>
              </a:ext>
            </a:extLst>
          </p:cNvPr>
          <p:cNvSpPr/>
          <p:nvPr/>
        </p:nvSpPr>
        <p:spPr>
          <a:xfrm>
            <a:off x="6540505" y="2688709"/>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gezogen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8" name="Rectangle: Rounded Corners 16">
            <a:hlinkClick r:id="" action="ppaction://noaction">
              <a:snd r:embed="rId7" name="10.1.1.6 L1 Slide 3 5.wav"/>
            </a:hlinkClick>
            <a:extLst>
              <a:ext uri="{FF2B5EF4-FFF2-40B4-BE49-F238E27FC236}">
                <a16:creationId xmlns:a16="http://schemas.microsoft.com/office/drawing/2014/main" id="{E69A3B83-0860-BEE8-46FC-C57150A784FC}"/>
              </a:ext>
            </a:extLst>
          </p:cNvPr>
          <p:cNvSpPr/>
          <p:nvPr/>
        </p:nvSpPr>
        <p:spPr>
          <a:xfrm>
            <a:off x="6540505" y="3894576"/>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gewusst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9" name="Rectangle: Rounded Corners 16">
            <a:hlinkClick r:id="" action="ppaction://noaction">
              <a:snd r:embed="rId8" name="10.1.1.6 L1 Slide 3 6.wav"/>
            </a:hlinkClick>
            <a:extLst>
              <a:ext uri="{FF2B5EF4-FFF2-40B4-BE49-F238E27FC236}">
                <a16:creationId xmlns:a16="http://schemas.microsoft.com/office/drawing/2014/main" id="{BD11F863-E44D-079F-B92C-3D8E0C9E6E42}"/>
              </a:ext>
            </a:extLst>
          </p:cNvPr>
          <p:cNvSpPr/>
          <p:nvPr/>
        </p:nvSpPr>
        <p:spPr>
          <a:xfrm>
            <a:off x="6540505" y="5100443"/>
            <a:ext cx="1866608" cy="43567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genannt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2AD1F2BE-82E4-B647-F82F-64CEDF408408}"/>
              </a:ext>
            </a:extLst>
          </p:cNvPr>
          <p:cNvSpPr txBox="1"/>
          <p:nvPr/>
        </p:nvSpPr>
        <p:spPr>
          <a:xfrm>
            <a:off x="278378" y="1121473"/>
            <a:ext cx="108095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heißt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das auf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2" name="Rectangle: Rounded Corners 21">
            <a:extLst>
              <a:ext uri="{FF2B5EF4-FFF2-40B4-BE49-F238E27FC236}">
                <a16:creationId xmlns:a16="http://schemas.microsoft.com/office/drawing/2014/main" id="{F48DD594-6325-9155-9672-1814B1B7E494}"/>
              </a:ext>
            </a:extLst>
          </p:cNvPr>
          <p:cNvSpPr/>
          <p:nvPr/>
        </p:nvSpPr>
        <p:spPr>
          <a:xfrm>
            <a:off x="10304191" y="240633"/>
            <a:ext cx="1567543" cy="4152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übersetzen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62826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96D8-1D72-0B89-C370-F204D90B5FBF}"/>
              </a:ext>
            </a:extLst>
          </p:cNvPr>
          <p:cNvSpPr>
            <a:spLocks noGrp="1"/>
          </p:cNvSpPr>
          <p:nvPr>
            <p:ph type="title"/>
          </p:nvPr>
        </p:nvSpPr>
        <p:spPr>
          <a:xfrm>
            <a:off x="0" y="213557"/>
            <a:ext cx="5049078" cy="647577"/>
          </a:xfrm>
        </p:spPr>
        <p:txBody>
          <a:bodyPr/>
          <a:lstStyle/>
          <a:p>
            <a:r>
              <a:rPr lang="en-GB" dirty="0" err="1"/>
              <a:t>Syrer</a:t>
            </a:r>
            <a:r>
              <a:rPr lang="en-GB" dirty="0"/>
              <a:t>* in Deutschland</a:t>
            </a:r>
          </a:p>
        </p:txBody>
      </p:sp>
      <p:sp>
        <p:nvSpPr>
          <p:cNvPr id="3" name="Text Placeholder 2">
            <a:extLst>
              <a:ext uri="{FF2B5EF4-FFF2-40B4-BE49-F238E27FC236}">
                <a16:creationId xmlns:a16="http://schemas.microsoft.com/office/drawing/2014/main" id="{F9016336-7B58-2F89-A066-2A26C9B8DA13}"/>
              </a:ext>
            </a:extLst>
          </p:cNvPr>
          <p:cNvSpPr>
            <a:spLocks noGrp="1"/>
          </p:cNvSpPr>
          <p:nvPr>
            <p:ph type="body" sz="quarter" idx="10"/>
          </p:nvPr>
        </p:nvSpPr>
        <p:spPr>
          <a:xfrm>
            <a:off x="267046" y="1287590"/>
            <a:ext cx="7697511" cy="1028630"/>
          </a:xfrm>
        </p:spPr>
        <p:txBody>
          <a:bodyPr>
            <a:normAutofit lnSpcReduction="10000"/>
          </a:bodyPr>
          <a:lstStyle/>
          <a:p>
            <a:r>
              <a:rPr lang="de-DE" dirty="0"/>
              <a:t>In den letzten Jahren haben viele Menschen Syrien verlassen. Damals war Angela Merkel Kanzlerin von Deutschland. </a:t>
            </a:r>
          </a:p>
          <a:p>
            <a:endParaRPr lang="en-GB" dirty="0"/>
          </a:p>
        </p:txBody>
      </p:sp>
      <p:sp>
        <p:nvSpPr>
          <p:cNvPr id="7" name="Rectangle: Rounded Corners 6">
            <a:extLst>
              <a:ext uri="{FF2B5EF4-FFF2-40B4-BE49-F238E27FC236}">
                <a16:creationId xmlns:a16="http://schemas.microsoft.com/office/drawing/2014/main" id="{7E41369F-0B73-F5BE-8885-CD99C3A31C19}"/>
              </a:ext>
            </a:extLst>
          </p:cNvPr>
          <p:cNvSpPr/>
          <p:nvPr/>
        </p:nvSpPr>
        <p:spPr>
          <a:xfrm>
            <a:off x="439324" y="2495042"/>
            <a:ext cx="7525233" cy="32343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Sie wollte den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Flüchtlingen*</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helfen, also hat sie 2015 sie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nach</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Deutschland eingeladen. „Wir schaffen das!”, hat sie gesagt und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gedacht</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Und ihre Idee war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gerecht</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Viele Menschen haben Deutschland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erreicht</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Die Situation war nicht immer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einfach</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aber man hat es geschafft. </a:t>
            </a:r>
          </a:p>
        </p:txBody>
      </p:sp>
      <p:sp>
        <p:nvSpPr>
          <p:cNvPr id="8" name="Rectangle: Rounded Corners 7">
            <a:extLst>
              <a:ext uri="{FF2B5EF4-FFF2-40B4-BE49-F238E27FC236}">
                <a16:creationId xmlns:a16="http://schemas.microsoft.com/office/drawing/2014/main" id="{34087393-3712-56A1-8DE0-99214C45FB5E}"/>
              </a:ext>
            </a:extLst>
          </p:cNvPr>
          <p:cNvSpPr/>
          <p:nvPr/>
        </p:nvSpPr>
        <p:spPr>
          <a:xfrm>
            <a:off x="4941439" y="213557"/>
            <a:ext cx="3101008" cy="7981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Syrer</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Syrians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Flüchtlinge</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refugees</a:t>
            </a:r>
          </a:p>
        </p:txBody>
      </p:sp>
      <p:sp>
        <p:nvSpPr>
          <p:cNvPr id="9" name="Rectangle: Rounded Corners 8">
            <a:extLst>
              <a:ext uri="{FF2B5EF4-FFF2-40B4-BE49-F238E27FC236}">
                <a16:creationId xmlns:a16="http://schemas.microsoft.com/office/drawing/2014/main" id="{1B8DC5D6-7B1E-73FF-3384-6216DD6142D1}"/>
              </a:ext>
            </a:extLst>
          </p:cNvPr>
          <p:cNvSpPr/>
          <p:nvPr/>
        </p:nvSpPr>
        <p:spPr>
          <a:xfrm>
            <a:off x="9037983" y="213557"/>
            <a:ext cx="2743200" cy="4225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3" name="Picture 12" descr="A picture containing person, indoor, wall, red&#10;&#10;Description automatically generated">
            <a:extLst>
              <a:ext uri="{FF2B5EF4-FFF2-40B4-BE49-F238E27FC236}">
                <a16:creationId xmlns:a16="http://schemas.microsoft.com/office/drawing/2014/main" id="{74D98A2C-3547-43C0-2BA7-6582284F8D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4010" y="1249731"/>
            <a:ext cx="3368666" cy="4709276"/>
          </a:xfrm>
          <a:prstGeom prst="rect">
            <a:avLst/>
          </a:prstGeom>
        </p:spPr>
      </p:pic>
      <p:pic>
        <p:nvPicPr>
          <p:cNvPr id="5" name="10.1.1.6 L1 Slide 6.mp3">
            <a:hlinkClick r:id="" action="ppaction://media"/>
            <a:extLst>
              <a:ext uri="{FF2B5EF4-FFF2-40B4-BE49-F238E27FC236}">
                <a16:creationId xmlns:a16="http://schemas.microsoft.com/office/drawing/2014/main" id="{33BFA178-33CB-8745-9D24-9A8EBFE6FC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3815" y="198944"/>
            <a:ext cx="812800" cy="812800"/>
          </a:xfrm>
          <a:prstGeom prst="rect">
            <a:avLst/>
          </a:prstGeom>
        </p:spPr>
      </p:pic>
    </p:spTree>
    <p:extLst>
      <p:ext uri="{BB962C8B-B14F-4D97-AF65-F5344CB8AC3E}">
        <p14:creationId xmlns:p14="http://schemas.microsoft.com/office/powerpoint/2010/main" val="350805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796D8-1D72-0B89-C370-F204D90B5FBF}"/>
              </a:ext>
            </a:extLst>
          </p:cNvPr>
          <p:cNvSpPr>
            <a:spLocks noGrp="1"/>
          </p:cNvSpPr>
          <p:nvPr>
            <p:ph type="title"/>
          </p:nvPr>
        </p:nvSpPr>
        <p:spPr>
          <a:xfrm>
            <a:off x="0" y="213557"/>
            <a:ext cx="4933950" cy="647577"/>
          </a:xfrm>
        </p:spPr>
        <p:txBody>
          <a:bodyPr/>
          <a:lstStyle/>
          <a:p>
            <a:r>
              <a:rPr lang="en-GB" dirty="0" err="1"/>
              <a:t>Syrer</a:t>
            </a:r>
            <a:r>
              <a:rPr lang="en-GB" dirty="0"/>
              <a:t> in Deutschland</a:t>
            </a:r>
          </a:p>
        </p:txBody>
      </p:sp>
      <p:sp>
        <p:nvSpPr>
          <p:cNvPr id="3" name="Text Placeholder 2">
            <a:extLst>
              <a:ext uri="{FF2B5EF4-FFF2-40B4-BE49-F238E27FC236}">
                <a16:creationId xmlns:a16="http://schemas.microsoft.com/office/drawing/2014/main" id="{F9016336-7B58-2F89-A066-2A26C9B8DA13}"/>
              </a:ext>
            </a:extLst>
          </p:cNvPr>
          <p:cNvSpPr>
            <a:spLocks noGrp="1"/>
          </p:cNvSpPr>
          <p:nvPr>
            <p:ph type="body" sz="quarter" idx="10"/>
          </p:nvPr>
        </p:nvSpPr>
        <p:spPr>
          <a:xfrm>
            <a:off x="338931" y="1224239"/>
            <a:ext cx="11514137" cy="5105400"/>
          </a:xfrm>
        </p:spPr>
        <p:txBody>
          <a:bodyPr/>
          <a:lstStyle/>
          <a:p>
            <a:r>
              <a:rPr lang="de-DE" dirty="0"/>
              <a:t>Heute leben rund 800.000 Syrer in Deutschland. Yasmin Merei ist eine von ihnen. Vor dem Krieg hat sie in Homs gewohnt. 2015 ist sie nach Berlin gereist. Zuerst hat sie versucht, Berlin nicht zu mögen. Homs war ihre Heimat, nicht Berlin. Jetzt hat sie gelernt, Berlin zu mögen, aber sie fühlt sich gespalten*. </a:t>
            </a:r>
          </a:p>
          <a:p>
            <a:endParaRPr lang="en-GB" dirty="0"/>
          </a:p>
        </p:txBody>
      </p:sp>
      <p:sp>
        <p:nvSpPr>
          <p:cNvPr id="4" name="Rectangle: Rounded Corners 3">
            <a:extLst>
              <a:ext uri="{FF2B5EF4-FFF2-40B4-BE49-F238E27FC236}">
                <a16:creationId xmlns:a16="http://schemas.microsoft.com/office/drawing/2014/main" id="{8C5F97B6-9FF3-5260-06D8-208D268EB182}"/>
              </a:ext>
            </a:extLst>
          </p:cNvPr>
          <p:cNvSpPr/>
          <p:nvPr/>
        </p:nvSpPr>
        <p:spPr>
          <a:xfrm>
            <a:off x="325679" y="2814531"/>
            <a:ext cx="7440094" cy="27926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Ach</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das war nicht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einfach</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In Berlin spürt sie ihre Nationalität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nicht</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mehr. Wie viele Syrer hat sie Gefahr,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auch</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Angriffe, erlebt. Aber in Berlin hat sie in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Sicherheit</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gelebt. Yasmin meint: „Heute lebe ich in Berlin. Emotional lebe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ich</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immer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noch</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in Syrien.“</a:t>
            </a:r>
          </a:p>
        </p:txBody>
      </p:sp>
      <p:sp>
        <p:nvSpPr>
          <p:cNvPr id="5" name="Rectangle: Rounded Corners 4">
            <a:extLst>
              <a:ext uri="{FF2B5EF4-FFF2-40B4-BE49-F238E27FC236}">
                <a16:creationId xmlns:a16="http://schemas.microsoft.com/office/drawing/2014/main" id="{522592CD-A271-0BDE-AA83-7B97D035C42A}"/>
              </a:ext>
            </a:extLst>
          </p:cNvPr>
          <p:cNvSpPr/>
          <p:nvPr/>
        </p:nvSpPr>
        <p:spPr>
          <a:xfrm>
            <a:off x="4933950" y="213557"/>
            <a:ext cx="3101008" cy="7981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Syrer</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Syrians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gespalten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 divided</a:t>
            </a:r>
          </a:p>
        </p:txBody>
      </p:sp>
      <p:sp>
        <p:nvSpPr>
          <p:cNvPr id="7" name="Rectangle: Rounded Corners 6">
            <a:extLst>
              <a:ext uri="{FF2B5EF4-FFF2-40B4-BE49-F238E27FC236}">
                <a16:creationId xmlns:a16="http://schemas.microsoft.com/office/drawing/2014/main" id="{62816FDE-56ED-1DA2-54ED-174CF1B6E026}"/>
              </a:ext>
            </a:extLst>
          </p:cNvPr>
          <p:cNvSpPr/>
          <p:nvPr/>
        </p:nvSpPr>
        <p:spPr>
          <a:xfrm>
            <a:off x="9037983" y="213557"/>
            <a:ext cx="2743200" cy="4225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hören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26" name="Picture 2" descr="Free vector graphics of Syria">
            <a:extLst>
              <a:ext uri="{FF2B5EF4-FFF2-40B4-BE49-F238E27FC236}">
                <a16:creationId xmlns:a16="http://schemas.microsoft.com/office/drawing/2014/main" id="{7D2AA74E-D678-02A5-A99C-FEEA6544E2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4557" y="2938668"/>
            <a:ext cx="3816626" cy="2544417"/>
          </a:xfrm>
          <a:prstGeom prst="rect">
            <a:avLst/>
          </a:prstGeom>
          <a:noFill/>
          <a:extLst>
            <a:ext uri="{909E8E84-426E-40DD-AFC4-6F175D3DCCD1}">
              <a14:hiddenFill xmlns:a14="http://schemas.microsoft.com/office/drawing/2010/main">
                <a:solidFill>
                  <a:srgbClr val="FFFFFF"/>
                </a:solidFill>
              </a14:hiddenFill>
            </a:ext>
          </a:extLst>
        </p:spPr>
      </p:pic>
      <p:pic>
        <p:nvPicPr>
          <p:cNvPr id="6" name="10.1.1.6 L1 Slide 7.mp3">
            <a:hlinkClick r:id="" action="ppaction://media"/>
            <a:extLst>
              <a:ext uri="{FF2B5EF4-FFF2-40B4-BE49-F238E27FC236}">
                <a16:creationId xmlns:a16="http://schemas.microsoft.com/office/drawing/2014/main" id="{4A46E83D-4E22-D69A-17BD-454E437368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30070" y="198944"/>
            <a:ext cx="812800" cy="812800"/>
          </a:xfrm>
          <a:prstGeom prst="rect">
            <a:avLst/>
          </a:prstGeom>
        </p:spPr>
      </p:pic>
    </p:spTree>
    <p:extLst>
      <p:ext uri="{BB962C8B-B14F-4D97-AF65-F5344CB8AC3E}">
        <p14:creationId xmlns:p14="http://schemas.microsoft.com/office/powerpoint/2010/main" val="99928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CA5A6-08EF-830B-CB53-A7F670F46AA9}"/>
              </a:ext>
            </a:extLst>
          </p:cNvPr>
          <p:cNvSpPr>
            <a:spLocks noGrp="1"/>
          </p:cNvSpPr>
          <p:nvPr>
            <p:ph type="title"/>
          </p:nvPr>
        </p:nvSpPr>
        <p:spPr>
          <a:xfrm>
            <a:off x="-1" y="213557"/>
            <a:ext cx="5916059" cy="647577"/>
          </a:xfrm>
        </p:spPr>
        <p:txBody>
          <a:bodyPr>
            <a:normAutofit/>
          </a:bodyPr>
          <a:lstStyle/>
          <a:p>
            <a:r>
              <a:rPr lang="en-GB" dirty="0"/>
              <a:t>Perfect tense translations</a:t>
            </a:r>
          </a:p>
        </p:txBody>
      </p:sp>
      <p:sp>
        <p:nvSpPr>
          <p:cNvPr id="4" name="Rectangle: Rounded Corners 3">
            <a:extLst>
              <a:ext uri="{FF2B5EF4-FFF2-40B4-BE49-F238E27FC236}">
                <a16:creationId xmlns:a16="http://schemas.microsoft.com/office/drawing/2014/main" id="{CBF47FA9-9D88-DA11-E388-8A7C157F3F62}"/>
              </a:ext>
            </a:extLst>
          </p:cNvPr>
          <p:cNvSpPr/>
          <p:nvPr/>
        </p:nvSpPr>
        <p:spPr>
          <a:xfrm>
            <a:off x="185579" y="3493907"/>
            <a:ext cx="9538615" cy="47142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In den letzten Jahren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haben</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viele Menschen Syrien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verlassen</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Rectangle: Rounded Corners 4">
            <a:extLst>
              <a:ext uri="{FF2B5EF4-FFF2-40B4-BE49-F238E27FC236}">
                <a16:creationId xmlns:a16="http://schemas.microsoft.com/office/drawing/2014/main" id="{86D55194-BAD9-10D8-CDC9-03EA9367DB29}"/>
              </a:ext>
            </a:extLst>
          </p:cNvPr>
          <p:cNvSpPr/>
          <p:nvPr/>
        </p:nvSpPr>
        <p:spPr>
          <a:xfrm>
            <a:off x="179950" y="4755272"/>
            <a:ext cx="8932551" cy="424732"/>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2015 Angela Merkel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hat </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sie nach Deutschland </a:t>
            </a:r>
            <a:r>
              <a:rPr kumimoji="0" lang="de-DE" sz="2400" b="1" i="0" u="none" strike="noStrike" kern="1200" cap="none" spc="0" normalizeH="0" baseline="0" noProof="0" dirty="0">
                <a:ln>
                  <a:noFill/>
                </a:ln>
                <a:solidFill>
                  <a:srgbClr val="3D3C3C"/>
                </a:solidFill>
                <a:effectLst/>
                <a:uLnTx/>
                <a:uFillTx/>
                <a:latin typeface="Century Gothic"/>
                <a:ea typeface="+mn-ea"/>
                <a:cs typeface="+mn-cs"/>
              </a:rPr>
              <a:t>eingeladen</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270B4237-2661-0C10-4CB3-8793B8912225}"/>
              </a:ext>
            </a:extLst>
          </p:cNvPr>
          <p:cNvSpPr txBox="1"/>
          <p:nvPr/>
        </p:nvSpPr>
        <p:spPr>
          <a:xfrm>
            <a:off x="173856" y="4014054"/>
            <a:ext cx="96251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In the last (few) years many people </a:t>
            </a:r>
            <a:r>
              <a:rPr kumimoji="0" lang="en-GB" sz="2400" b="1" i="1" u="none" strike="noStrike" kern="1200" cap="none" spc="0" normalizeH="0" baseline="0" noProof="0" dirty="0">
                <a:ln>
                  <a:noFill/>
                </a:ln>
                <a:solidFill>
                  <a:srgbClr val="525050"/>
                </a:solidFill>
                <a:effectLst/>
                <a:uLnTx/>
                <a:uFillTx/>
                <a:latin typeface="Century Gothic"/>
                <a:ea typeface="+mn-ea"/>
                <a:cs typeface="+mn-cs"/>
              </a:rPr>
              <a:t>have left </a:t>
            </a:r>
            <a:r>
              <a:rPr kumimoji="0" lang="en-GB" sz="2400" b="0" i="1" u="none" strike="noStrike" kern="1200" cap="none" spc="0" normalizeH="0" baseline="0" noProof="0" dirty="0">
                <a:ln>
                  <a:noFill/>
                </a:ln>
                <a:solidFill>
                  <a:srgbClr val="525050"/>
                </a:solidFill>
                <a:effectLst/>
                <a:uLnTx/>
                <a:uFillTx/>
                <a:latin typeface="Century Gothic"/>
                <a:ea typeface="+mn-ea"/>
                <a:cs typeface="+mn-cs"/>
              </a:rPr>
              <a:t>Syria.</a:t>
            </a:r>
          </a:p>
        </p:txBody>
      </p:sp>
      <p:sp>
        <p:nvSpPr>
          <p:cNvPr id="7" name="TextBox 6">
            <a:extLst>
              <a:ext uri="{FF2B5EF4-FFF2-40B4-BE49-F238E27FC236}">
                <a16:creationId xmlns:a16="http://schemas.microsoft.com/office/drawing/2014/main" id="{0EAB0170-73B7-1ACD-9709-9820EA47494C}"/>
              </a:ext>
            </a:extLst>
          </p:cNvPr>
          <p:cNvSpPr txBox="1"/>
          <p:nvPr/>
        </p:nvSpPr>
        <p:spPr>
          <a:xfrm>
            <a:off x="151529" y="5199714"/>
            <a:ext cx="74914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In 2015 Angela Merkel </a:t>
            </a:r>
            <a:r>
              <a:rPr kumimoji="0" lang="en-GB" sz="2400" b="1" i="1" u="none" strike="noStrike" kern="1200" cap="none" spc="0" normalizeH="0" baseline="0" noProof="0" dirty="0">
                <a:ln>
                  <a:noFill/>
                </a:ln>
                <a:solidFill>
                  <a:srgbClr val="525050"/>
                </a:solidFill>
                <a:effectLst/>
                <a:uLnTx/>
                <a:uFillTx/>
                <a:latin typeface="Century Gothic"/>
                <a:ea typeface="+mn-ea"/>
                <a:cs typeface="+mn-cs"/>
              </a:rPr>
              <a:t>invited</a:t>
            </a:r>
            <a:r>
              <a:rPr kumimoji="0" lang="en-GB" sz="2400" b="0" i="1" u="none" strike="noStrike" kern="1200" cap="none" spc="0" normalizeH="0" baseline="0" noProof="0" dirty="0">
                <a:ln>
                  <a:noFill/>
                </a:ln>
                <a:solidFill>
                  <a:srgbClr val="525050"/>
                </a:solidFill>
                <a:effectLst/>
                <a:uLnTx/>
                <a:uFillTx/>
                <a:latin typeface="Century Gothic"/>
                <a:ea typeface="+mn-ea"/>
                <a:cs typeface="+mn-cs"/>
              </a:rPr>
              <a:t> them to Germany.</a:t>
            </a:r>
          </a:p>
        </p:txBody>
      </p:sp>
      <p:sp>
        <p:nvSpPr>
          <p:cNvPr id="9" name="Speech Bubble: Rectangle with Corners Rounded 8">
            <a:extLst>
              <a:ext uri="{FF2B5EF4-FFF2-40B4-BE49-F238E27FC236}">
                <a16:creationId xmlns:a16="http://schemas.microsoft.com/office/drawing/2014/main" id="{9B372909-0ACF-2BF5-1DCD-9C456FDE2766}"/>
              </a:ext>
            </a:extLst>
          </p:cNvPr>
          <p:cNvSpPr/>
          <p:nvPr/>
        </p:nvSpPr>
        <p:spPr>
          <a:xfrm>
            <a:off x="9479822" y="4196065"/>
            <a:ext cx="2706355" cy="1992675"/>
          </a:xfrm>
          <a:prstGeom prst="wedgeRoundRectCallout">
            <a:avLst>
              <a:gd name="adj1" fmla="val -81274"/>
              <a:gd name="adj2" fmla="val 181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a:solidFill>
                  <a:srgbClr val="3D3C3C"/>
                </a:solidFill>
              </a:rPr>
              <a:t>The</a:t>
            </a:r>
            <a:r>
              <a:rPr lang="en-GB" sz="2000" b="1" dirty="0">
                <a:solidFill>
                  <a:srgbClr val="3D3C3C"/>
                </a:solidFill>
              </a:rPr>
              <a:t> time phrase </a:t>
            </a:r>
            <a:r>
              <a:rPr lang="en-GB" sz="2000" i="1" dirty="0">
                <a:solidFill>
                  <a:srgbClr val="3D3C3C"/>
                </a:solidFill>
              </a:rPr>
              <a:t>(in 2015)</a:t>
            </a:r>
            <a:r>
              <a:rPr lang="en-GB" sz="2000" b="1" dirty="0">
                <a:solidFill>
                  <a:srgbClr val="3D3C3C"/>
                </a:solidFill>
              </a:rPr>
              <a:t> </a:t>
            </a:r>
            <a:r>
              <a:rPr lang="en-GB" sz="2000" dirty="0">
                <a:solidFill>
                  <a:srgbClr val="3D3C3C"/>
                </a:solidFill>
              </a:rPr>
              <a:t>emphasises the completion and prompts us to use the ‘did’ (simple past).</a:t>
            </a:r>
            <a:endParaRPr kumimoji="0" lang="en-GB" sz="2000" b="0" i="0" u="none" strike="noStrike" kern="1200" cap="none" spc="0" normalizeH="0" baseline="0" noProof="0" dirty="0">
              <a:ln>
                <a:noFill/>
              </a:ln>
              <a:solidFill>
                <a:srgbClr val="3D3C3C"/>
              </a:solidFill>
              <a:effectLst/>
              <a:uLnTx/>
              <a:uFillTx/>
              <a:latin typeface="Century Gothic"/>
            </a:endParaRPr>
          </a:p>
        </p:txBody>
      </p:sp>
      <p:sp>
        <p:nvSpPr>
          <p:cNvPr id="11" name="TextBox 10">
            <a:extLst>
              <a:ext uri="{FF2B5EF4-FFF2-40B4-BE49-F238E27FC236}">
                <a16:creationId xmlns:a16="http://schemas.microsoft.com/office/drawing/2014/main" id="{2270DF5C-C29D-4CD0-B9BF-BFF81C5AFCE8}"/>
              </a:ext>
            </a:extLst>
          </p:cNvPr>
          <p:cNvSpPr txBox="1"/>
          <p:nvPr/>
        </p:nvSpPr>
        <p:spPr>
          <a:xfrm>
            <a:off x="173856" y="1015908"/>
            <a:ext cx="11622181"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Remember! Use the German perfect tense for actions completed in the past. </a:t>
            </a:r>
            <a:endParaRPr lang="en-GB" dirty="0"/>
          </a:p>
        </p:txBody>
      </p:sp>
      <p:sp>
        <p:nvSpPr>
          <p:cNvPr id="13" name="TextBox 12">
            <a:extLst>
              <a:ext uri="{FF2B5EF4-FFF2-40B4-BE49-F238E27FC236}">
                <a16:creationId xmlns:a16="http://schemas.microsoft.com/office/drawing/2014/main" id="{A4551C1C-0A41-4A78-BBE2-2166B89B9B9A}"/>
              </a:ext>
            </a:extLst>
          </p:cNvPr>
          <p:cNvSpPr txBox="1"/>
          <p:nvPr/>
        </p:nvSpPr>
        <p:spPr>
          <a:xfrm>
            <a:off x="151529" y="1754643"/>
            <a:ext cx="12040471"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English translates it in two ways:</a:t>
            </a:r>
          </a:p>
        </p:txBody>
      </p:sp>
      <p:sp>
        <p:nvSpPr>
          <p:cNvPr id="15" name="TextBox 14">
            <a:extLst>
              <a:ext uri="{FF2B5EF4-FFF2-40B4-BE49-F238E27FC236}">
                <a16:creationId xmlns:a16="http://schemas.microsoft.com/office/drawing/2014/main" id="{822130FC-E91A-4871-BB07-12D2B26ACFF2}"/>
              </a:ext>
            </a:extLst>
          </p:cNvPr>
          <p:cNvSpPr txBox="1"/>
          <p:nvPr/>
        </p:nvSpPr>
        <p:spPr>
          <a:xfrm>
            <a:off x="173856" y="2271940"/>
            <a:ext cx="11878343"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 did </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(emphasises the completion of a past action)</a:t>
            </a:r>
            <a:endParaRPr lang="en-GB" dirty="0"/>
          </a:p>
        </p:txBody>
      </p:sp>
      <p:sp>
        <p:nvSpPr>
          <p:cNvPr id="17" name="TextBox 16">
            <a:extLst>
              <a:ext uri="{FF2B5EF4-FFF2-40B4-BE49-F238E27FC236}">
                <a16:creationId xmlns:a16="http://schemas.microsoft.com/office/drawing/2014/main" id="{99F4192D-E92F-4097-B83F-2120A2F4ABD4}"/>
              </a:ext>
            </a:extLst>
          </p:cNvPr>
          <p:cNvSpPr txBox="1"/>
          <p:nvPr/>
        </p:nvSpPr>
        <p:spPr>
          <a:xfrm>
            <a:off x="151529" y="2835705"/>
            <a:ext cx="11878342"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I have done </a:t>
            </a: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a:t>
            </a:r>
            <a:r>
              <a:rPr lang="en-GB" sz="2400" dirty="0">
                <a:solidFill>
                  <a:srgbClr val="525050"/>
                </a:solidFill>
                <a:latin typeface="Century Gothic" panose="020B0502020202020204" pitchFamily="34" charset="0"/>
              </a:rPr>
              <a:t>emphasises the ongoing effect of a past action)</a:t>
            </a:r>
            <a:endParaRPr lang="en-GB" dirty="0"/>
          </a:p>
        </p:txBody>
      </p:sp>
      <p:sp>
        <p:nvSpPr>
          <p:cNvPr id="8" name="Speech Bubble: Rectangle with Corners Rounded 7">
            <a:extLst>
              <a:ext uri="{FF2B5EF4-FFF2-40B4-BE49-F238E27FC236}">
                <a16:creationId xmlns:a16="http://schemas.microsoft.com/office/drawing/2014/main" id="{4F0E0C32-BF45-744E-CA87-95805A86FEEC}"/>
              </a:ext>
            </a:extLst>
          </p:cNvPr>
          <p:cNvSpPr/>
          <p:nvPr/>
        </p:nvSpPr>
        <p:spPr>
          <a:xfrm>
            <a:off x="9479823" y="1455867"/>
            <a:ext cx="2706354" cy="1626217"/>
          </a:xfrm>
          <a:prstGeom prst="wedgeRoundRectCallout">
            <a:avLst>
              <a:gd name="adj1" fmla="val -48713"/>
              <a:gd name="adj2" fmla="val 6723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Here, the </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time phrase</a:t>
            </a:r>
            <a:r>
              <a:rPr kumimoji="0" lang="en-GB" sz="2000" b="1" i="0" u="none" strike="noStrike" kern="1200" cap="none" spc="0" normalizeH="0" noProof="0" dirty="0">
                <a:ln>
                  <a:noFill/>
                </a:ln>
                <a:solidFill>
                  <a:srgbClr val="3D3C3C"/>
                </a:solidFill>
                <a:effectLst/>
                <a:uLnTx/>
                <a:uFillTx/>
                <a:latin typeface="Century Gothic"/>
                <a:ea typeface="+mn-ea"/>
                <a:cs typeface="+mn-cs"/>
              </a:rPr>
              <a:t> </a:t>
            </a:r>
            <a:r>
              <a:rPr kumimoji="0" lang="en-GB" sz="2000" b="0" i="0" u="none" strike="noStrike" kern="1200" cap="none" spc="0" normalizeH="0" noProof="0" dirty="0">
                <a:ln>
                  <a:noFill/>
                </a:ln>
                <a:solidFill>
                  <a:srgbClr val="3D3C3C"/>
                </a:solidFill>
                <a:effectLst/>
                <a:uLnTx/>
                <a:uFillTx/>
                <a:latin typeface="Century Gothic"/>
                <a:ea typeface="+mn-ea"/>
                <a:cs typeface="+mn-cs"/>
              </a:rPr>
              <a:t>prompts us to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use the ‘have done’ translation.</a:t>
            </a:r>
          </a:p>
        </p:txBody>
      </p:sp>
      <p:cxnSp>
        <p:nvCxnSpPr>
          <p:cNvPr id="21" name="Straight Connector 20">
            <a:extLst>
              <a:ext uri="{FF2B5EF4-FFF2-40B4-BE49-F238E27FC236}">
                <a16:creationId xmlns:a16="http://schemas.microsoft.com/office/drawing/2014/main" id="{563F6A24-3BC6-4D10-8AD9-5A9C730CD018}"/>
              </a:ext>
            </a:extLst>
          </p:cNvPr>
          <p:cNvCxnSpPr/>
          <p:nvPr/>
        </p:nvCxnSpPr>
        <p:spPr>
          <a:xfrm>
            <a:off x="269630" y="4381518"/>
            <a:ext cx="31066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7F69774-F214-40E2-AC5B-32D95989029B}"/>
              </a:ext>
            </a:extLst>
          </p:cNvPr>
          <p:cNvCxnSpPr>
            <a:cxnSpLocks/>
          </p:cNvCxnSpPr>
          <p:nvPr/>
        </p:nvCxnSpPr>
        <p:spPr>
          <a:xfrm>
            <a:off x="185579" y="5565068"/>
            <a:ext cx="103362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Speech Bubble: Rectangle with Corners Rounded 25">
            <a:extLst>
              <a:ext uri="{FF2B5EF4-FFF2-40B4-BE49-F238E27FC236}">
                <a16:creationId xmlns:a16="http://schemas.microsoft.com/office/drawing/2014/main" id="{63C80B1C-E425-49CE-BD1A-6F21EE58C5F1}"/>
              </a:ext>
            </a:extLst>
          </p:cNvPr>
          <p:cNvSpPr/>
          <p:nvPr/>
        </p:nvSpPr>
        <p:spPr>
          <a:xfrm>
            <a:off x="185579" y="5746439"/>
            <a:ext cx="8707889" cy="424732"/>
          </a:xfrm>
          <a:prstGeom prst="wedgeRoundRectCallout">
            <a:avLst>
              <a:gd name="adj1" fmla="val -49023"/>
              <a:gd name="adj2" fmla="val 1812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dirty="0">
                <a:solidFill>
                  <a:srgbClr val="3D3C3C"/>
                </a:solidFill>
              </a:rPr>
              <a:t>If there is no time phrase, use the translation that best fits the context.</a:t>
            </a:r>
            <a:endParaRPr kumimoji="0" lang="en-GB" sz="2000" b="0" i="0" u="none" strike="noStrike" kern="1200" cap="none" spc="0" normalizeH="0" baseline="0" noProof="0" dirty="0">
              <a:ln>
                <a:noFill/>
              </a:ln>
              <a:solidFill>
                <a:srgbClr val="3D3C3C"/>
              </a:solidFill>
              <a:effectLst/>
              <a:uLnTx/>
              <a:uFillTx/>
              <a:latin typeface="Century Gothic"/>
            </a:endParaRPr>
          </a:p>
        </p:txBody>
      </p:sp>
    </p:spTree>
    <p:extLst>
      <p:ext uri="{BB962C8B-B14F-4D97-AF65-F5344CB8AC3E}">
        <p14:creationId xmlns:p14="http://schemas.microsoft.com/office/powerpoint/2010/main" val="215757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9" grpId="0" animBg="1"/>
      <p:bldP spid="11" grpId="0"/>
      <p:bldP spid="13" grpId="0"/>
      <p:bldP spid="15" grpId="0"/>
      <p:bldP spid="17" grpId="0"/>
      <p:bldP spid="8"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8AC7B7-65DE-C6A6-1CA1-94E4FB88D131}"/>
              </a:ext>
            </a:extLst>
          </p:cNvPr>
          <p:cNvSpPr/>
          <p:nvPr/>
        </p:nvSpPr>
        <p:spPr>
          <a:xfrm>
            <a:off x="4250202" y="3083853"/>
            <a:ext cx="3520929" cy="137183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„Wir schaffen das!”, hat sie gesagt und gedacht.</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0778BE69-5122-EE4C-0735-BCB87D7BB384}"/>
              </a:ext>
            </a:extLst>
          </p:cNvPr>
          <p:cNvSpPr>
            <a:spLocks noGrp="1"/>
          </p:cNvSpPr>
          <p:nvPr>
            <p:ph type="title"/>
          </p:nvPr>
        </p:nvSpPr>
        <p:spPr>
          <a:xfrm>
            <a:off x="0" y="213557"/>
            <a:ext cx="4916557" cy="647577"/>
          </a:xfrm>
        </p:spPr>
        <p:txBody>
          <a:bodyPr>
            <a:normAutofit/>
          </a:bodyPr>
          <a:lstStyle/>
          <a:p>
            <a:r>
              <a:rPr lang="en-GB" dirty="0" err="1"/>
              <a:t>Syrer</a:t>
            </a:r>
            <a:r>
              <a:rPr lang="en-GB" dirty="0"/>
              <a:t> in Deutschland</a:t>
            </a:r>
          </a:p>
        </p:txBody>
      </p:sp>
      <p:sp>
        <p:nvSpPr>
          <p:cNvPr id="3" name="Text Placeholder 2">
            <a:extLst>
              <a:ext uri="{FF2B5EF4-FFF2-40B4-BE49-F238E27FC236}">
                <a16:creationId xmlns:a16="http://schemas.microsoft.com/office/drawing/2014/main" id="{759823DB-B395-D469-559C-27C27FDBAC6C}"/>
              </a:ext>
            </a:extLst>
          </p:cNvPr>
          <p:cNvSpPr>
            <a:spLocks noGrp="1"/>
          </p:cNvSpPr>
          <p:nvPr>
            <p:ph type="body" sz="quarter" idx="10"/>
          </p:nvPr>
        </p:nvSpPr>
        <p:spPr>
          <a:xfrm>
            <a:off x="131450" y="959731"/>
            <a:ext cx="11298549" cy="866957"/>
          </a:xfrm>
        </p:spPr>
        <p:txBody>
          <a:bodyPr>
            <a:normAutofit/>
          </a:bodyPr>
          <a:lstStyle/>
          <a:p>
            <a:r>
              <a:rPr lang="en-GB" dirty="0"/>
              <a:t>Lies die </a:t>
            </a:r>
            <a:r>
              <a:rPr lang="en-GB" dirty="0" err="1"/>
              <a:t>Sätze</a:t>
            </a:r>
            <a:r>
              <a:rPr lang="en-GB" dirty="0"/>
              <a:t> </a:t>
            </a:r>
            <a:r>
              <a:rPr lang="en-GB" dirty="0" err="1"/>
              <a:t>noch</a:t>
            </a:r>
            <a:r>
              <a:rPr lang="en-GB" dirty="0"/>
              <a:t> </a:t>
            </a:r>
            <a:r>
              <a:rPr lang="en-GB" dirty="0" err="1"/>
              <a:t>einmal</a:t>
            </a:r>
            <a:r>
              <a:rPr lang="en-GB" dirty="0"/>
              <a:t>. </a:t>
            </a:r>
            <a:r>
              <a:rPr lang="en-GB" dirty="0" err="1"/>
              <a:t>Ist</a:t>
            </a:r>
            <a:r>
              <a:rPr lang="en-GB" dirty="0"/>
              <a:t> es ‘did’ </a:t>
            </a:r>
            <a:r>
              <a:rPr lang="en-GB" dirty="0" err="1"/>
              <a:t>oder</a:t>
            </a:r>
            <a:r>
              <a:rPr lang="en-GB" dirty="0"/>
              <a:t> ‘have done’ auf </a:t>
            </a:r>
            <a:r>
              <a:rPr lang="en-GB" dirty="0" err="1"/>
              <a:t>Englisch</a:t>
            </a:r>
            <a:r>
              <a:rPr lang="en-GB" dirty="0"/>
              <a:t>?</a:t>
            </a:r>
          </a:p>
        </p:txBody>
      </p:sp>
      <p:sp>
        <p:nvSpPr>
          <p:cNvPr id="4" name="Rectangle: Rounded Corners 3">
            <a:extLst>
              <a:ext uri="{FF2B5EF4-FFF2-40B4-BE49-F238E27FC236}">
                <a16:creationId xmlns:a16="http://schemas.microsoft.com/office/drawing/2014/main" id="{A6D1754A-8758-B32D-7E75-74E31C3EC17C}"/>
              </a:ext>
            </a:extLst>
          </p:cNvPr>
          <p:cNvSpPr/>
          <p:nvPr/>
        </p:nvSpPr>
        <p:spPr>
          <a:xfrm>
            <a:off x="11022904" y="213557"/>
            <a:ext cx="864296" cy="41274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4FE4A266-BC98-1DB4-367E-F8D3EE1E3BAE}"/>
              </a:ext>
            </a:extLst>
          </p:cNvPr>
          <p:cNvSpPr/>
          <p:nvPr/>
        </p:nvSpPr>
        <p:spPr>
          <a:xfrm>
            <a:off x="4516476" y="2844787"/>
            <a:ext cx="3098286" cy="170310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Aber in Berlin hat sie immer in Sicherheit gelebt.</a:t>
            </a:r>
            <a:endParaRPr kumimoji="0" lang="en-GB" sz="11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97D9311A-1DFC-11D3-217D-1C7274EFE492}"/>
              </a:ext>
            </a:extLst>
          </p:cNvPr>
          <p:cNvSpPr/>
          <p:nvPr/>
        </p:nvSpPr>
        <p:spPr>
          <a:xfrm>
            <a:off x="4312086" y="3155944"/>
            <a:ext cx="3265453" cy="12732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3D3C3C"/>
                </a:solidFill>
                <a:effectLst/>
                <a:uLnTx/>
                <a:uFillTx/>
                <a:latin typeface="Century Gothic"/>
                <a:ea typeface="+mn-ea"/>
                <a:cs typeface="+mn-cs"/>
              </a:rPr>
              <a:t>Wie viele Syrer hat sie Gefahr, auch Angriffe, erlebt.</a:t>
            </a:r>
            <a:endParaRPr kumimoji="0" lang="en-GB" sz="11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0AF39A49-85E5-0B10-3C4C-260919D9E2FF}"/>
              </a:ext>
            </a:extLst>
          </p:cNvPr>
          <p:cNvSpPr/>
          <p:nvPr/>
        </p:nvSpPr>
        <p:spPr>
          <a:xfrm>
            <a:off x="4472739" y="2941017"/>
            <a:ext cx="3042112" cy="153123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Jetzt</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hat sie gelernt, Berlin zu mögen.</a:t>
            </a:r>
            <a:endParaRPr kumimoji="0" lang="en-GB" sz="11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9" name="Rectangle: Rounded Corners 8">
            <a:extLst>
              <a:ext uri="{FF2B5EF4-FFF2-40B4-BE49-F238E27FC236}">
                <a16:creationId xmlns:a16="http://schemas.microsoft.com/office/drawing/2014/main" id="{A42F090F-AA7F-FDF8-C726-23BB0BF00879}"/>
              </a:ext>
            </a:extLst>
          </p:cNvPr>
          <p:cNvSpPr/>
          <p:nvPr/>
        </p:nvSpPr>
        <p:spPr>
          <a:xfrm>
            <a:off x="4372828" y="3050036"/>
            <a:ext cx="3042112" cy="148506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Zuerst</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hat sie versucht, Berlin nicht zu mögen.</a:t>
            </a:r>
            <a:endParaRPr kumimoji="0" lang="en-GB" sz="11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BF5BEFC1-CC4B-6949-0660-D1CB45F0CEA7}"/>
              </a:ext>
            </a:extLst>
          </p:cNvPr>
          <p:cNvSpPr/>
          <p:nvPr/>
        </p:nvSpPr>
        <p:spPr>
          <a:xfrm>
            <a:off x="4520444" y="2990756"/>
            <a:ext cx="3042112" cy="135630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2015</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 ist sie nach Berlin gereist.</a:t>
            </a:r>
            <a:endParaRPr kumimoji="0" lang="en-GB" sz="1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25B8F0E6-0EFC-B8A6-ACA5-1952B03D2D30}"/>
              </a:ext>
            </a:extLst>
          </p:cNvPr>
          <p:cNvSpPr/>
          <p:nvPr/>
        </p:nvSpPr>
        <p:spPr>
          <a:xfrm>
            <a:off x="4525720" y="3070134"/>
            <a:ext cx="3022838" cy="12524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3D3C3C"/>
                </a:solidFill>
                <a:effectLst/>
                <a:uLnTx/>
                <a:uFillTx/>
                <a:latin typeface="Century Gothic"/>
                <a:ea typeface="+mn-ea"/>
                <a:cs typeface="+mn-cs"/>
              </a:rPr>
              <a:t>Vor dem Krieg </a:t>
            </a:r>
            <a:r>
              <a:rPr kumimoji="0" lang="de-DE" sz="2400" b="0" i="0" u="none" strike="noStrike" kern="1200" cap="none" spc="0" normalizeH="0" baseline="0" noProof="0" dirty="0">
                <a:ln>
                  <a:noFill/>
                </a:ln>
                <a:solidFill>
                  <a:srgbClr val="3D3C3C"/>
                </a:solidFill>
                <a:effectLst/>
                <a:uLnTx/>
                <a:uFillTx/>
                <a:latin typeface="Century Gothic"/>
                <a:ea typeface="+mn-ea"/>
                <a:cs typeface="+mn-cs"/>
              </a:rPr>
              <a:t>hat sie in Homs gewohnt.</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5" name="Picture 14">
            <a:extLst>
              <a:ext uri="{FF2B5EF4-FFF2-40B4-BE49-F238E27FC236}">
                <a16:creationId xmlns:a16="http://schemas.microsoft.com/office/drawing/2014/main" id="{42838A2F-E410-3616-2DD1-210EAFBFC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884823"/>
            <a:ext cx="3173193" cy="3623031"/>
          </a:xfrm>
          <a:prstGeom prst="rect">
            <a:avLst/>
          </a:prstGeom>
        </p:spPr>
      </p:pic>
      <p:sp>
        <p:nvSpPr>
          <p:cNvPr id="13" name="Rectangle: Rounded Corners 12">
            <a:extLst>
              <a:ext uri="{FF2B5EF4-FFF2-40B4-BE49-F238E27FC236}">
                <a16:creationId xmlns:a16="http://schemas.microsoft.com/office/drawing/2014/main" id="{E7FE9A0A-8C56-F756-E215-CA2F9F1955DA}"/>
              </a:ext>
            </a:extLst>
          </p:cNvPr>
          <p:cNvSpPr/>
          <p:nvPr/>
        </p:nvSpPr>
        <p:spPr>
          <a:xfrm>
            <a:off x="854241" y="4300518"/>
            <a:ext cx="1176238" cy="57574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entury Gothic"/>
                <a:ea typeface="+mn-ea"/>
                <a:cs typeface="+mn-cs"/>
              </a:rPr>
              <a:t>did</a:t>
            </a: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pic>
        <p:nvPicPr>
          <p:cNvPr id="16" name="Picture 15">
            <a:extLst>
              <a:ext uri="{FF2B5EF4-FFF2-40B4-BE49-F238E27FC236}">
                <a16:creationId xmlns:a16="http://schemas.microsoft.com/office/drawing/2014/main" id="{78F025AF-75D6-9FF7-C861-5788D4893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78241" y="1552620"/>
            <a:ext cx="3265453" cy="3766915"/>
          </a:xfrm>
          <a:prstGeom prst="rect">
            <a:avLst/>
          </a:prstGeom>
        </p:spPr>
      </p:pic>
      <p:sp>
        <p:nvSpPr>
          <p:cNvPr id="14" name="Rectangle: Rounded Corners 13">
            <a:extLst>
              <a:ext uri="{FF2B5EF4-FFF2-40B4-BE49-F238E27FC236}">
                <a16:creationId xmlns:a16="http://schemas.microsoft.com/office/drawing/2014/main" id="{255794D6-D2FC-5231-652D-8AD09578CF8F}"/>
              </a:ext>
            </a:extLst>
          </p:cNvPr>
          <p:cNvSpPr/>
          <p:nvPr/>
        </p:nvSpPr>
        <p:spPr>
          <a:xfrm>
            <a:off x="10053470" y="4069949"/>
            <a:ext cx="1401582" cy="866957"/>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Century Gothic"/>
                <a:ea typeface="+mn-ea"/>
                <a:cs typeface="+mn-cs"/>
              </a:rPr>
              <a:t>have done</a:t>
            </a:r>
            <a:endParaRPr kumimoji="0" lang="en-GB" sz="1800" b="0" i="0" u="none" strike="noStrike" kern="1200" cap="none" spc="0" normalizeH="0" baseline="0" noProof="0" dirty="0">
              <a:ln>
                <a:noFill/>
              </a:ln>
              <a:solidFill>
                <a:srgbClr val="FFFFFF"/>
              </a:solidFill>
              <a:effectLst/>
              <a:uLnTx/>
              <a:uFillTx/>
              <a:latin typeface="Century Gothic"/>
              <a:ea typeface="+mn-ea"/>
              <a:cs typeface="+mn-cs"/>
            </a:endParaRPr>
          </a:p>
        </p:txBody>
      </p:sp>
    </p:spTree>
    <p:extLst>
      <p:ext uri="{BB962C8B-B14F-4D97-AF65-F5344CB8AC3E}">
        <p14:creationId xmlns:p14="http://schemas.microsoft.com/office/powerpoint/2010/main" val="289777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2.91667E-6 -3.7037E-6 L -0.6694 -0.01851 " pathEditMode="relative" rAng="0" ptsTypes="AA">
                                      <p:cBhvr>
                                        <p:cTn id="10" dur="2000" fill="hold"/>
                                        <p:tgtEl>
                                          <p:spTgt spid="8"/>
                                        </p:tgtEl>
                                        <p:attrNameLst>
                                          <p:attrName>ppt_x</p:attrName>
                                          <p:attrName>ppt_y</p:attrName>
                                        </p:attrNameLst>
                                      </p:cBhvr>
                                      <p:rCtr x="-33477" y="-926"/>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29167E-6 1.11111E-6 L -0.70195 -0.01412 " pathEditMode="relative" rAng="0" ptsTypes="AA">
                                      <p:cBhvr>
                                        <p:cTn id="18" dur="2000" fill="hold"/>
                                        <p:tgtEl>
                                          <p:spTgt spid="7"/>
                                        </p:tgtEl>
                                        <p:attrNameLst>
                                          <p:attrName>ppt_x</p:attrName>
                                          <p:attrName>ppt_y</p:attrName>
                                        </p:attrNameLst>
                                      </p:cBhvr>
                                      <p:rCtr x="-35104" y="-718"/>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3.54167E-6 7.40741E-7 L -0.65429 -0.02454 " pathEditMode="relative" rAng="0" ptsTypes="AA">
                                      <p:cBhvr>
                                        <p:cTn id="26" dur="2000" fill="hold"/>
                                        <p:tgtEl>
                                          <p:spTgt spid="9"/>
                                        </p:tgtEl>
                                        <p:attrNameLst>
                                          <p:attrName>ppt_x</p:attrName>
                                          <p:attrName>ppt_y</p:attrName>
                                        </p:attrNameLst>
                                      </p:cBhvr>
                                      <p:rCtr x="-32721" y="-1227"/>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3.54167E-6 7.40741E-7 L 0.71067 -0.0044 " pathEditMode="relative" rAng="0" ptsTypes="AA">
                                      <p:cBhvr>
                                        <p:cTn id="34" dur="2000" fill="hold"/>
                                        <p:tgtEl>
                                          <p:spTgt spid="10"/>
                                        </p:tgtEl>
                                        <p:attrNameLst>
                                          <p:attrName>ppt_x</p:attrName>
                                          <p:attrName>ppt_y</p:attrName>
                                        </p:attrNameLst>
                                      </p:cBhvr>
                                      <p:rCtr x="35534" y="-231"/>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5.55112E-17 7.40741E-7 L 0.72122 -0.00741 " pathEditMode="relative" rAng="0" ptsTypes="AA">
                                      <p:cBhvr>
                                        <p:cTn id="42" dur="2000" fill="hold"/>
                                        <p:tgtEl>
                                          <p:spTgt spid="11"/>
                                        </p:tgtEl>
                                        <p:attrNameLst>
                                          <p:attrName>ppt_x</p:attrName>
                                          <p:attrName>ppt_y</p:attrName>
                                        </p:attrNameLst>
                                      </p:cBhvr>
                                      <p:rCtr x="36055" y="-370"/>
                                    </p:animMotion>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0.00039 0.00092 L 0.75664 -0.00162 " pathEditMode="relative" rAng="0" ptsTypes="AA">
                                      <p:cBhvr>
                                        <p:cTn id="50" dur="2000" fill="hold"/>
                                        <p:tgtEl>
                                          <p:spTgt spid="12"/>
                                        </p:tgtEl>
                                        <p:attrNameLst>
                                          <p:attrName>ppt_x</p:attrName>
                                          <p:attrName>ppt_y</p:attrName>
                                        </p:attrNameLst>
                                      </p:cBhvr>
                                      <p:rCtr x="37813" y="-139"/>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1.25E-6 1.48148E-6 L -0.68985 0.00254 " pathEditMode="relative" rAng="0" ptsTypes="AA">
                                      <p:cBhvr>
                                        <p:cTn id="58" dur="2000" fill="hold"/>
                                        <p:tgtEl>
                                          <p:spTgt spid="5"/>
                                        </p:tgtEl>
                                        <p:attrNameLst>
                                          <p:attrName>ppt_x</p:attrName>
                                          <p:attrName>ppt_y</p:attrName>
                                        </p:attrNameLst>
                                      </p:cBhvr>
                                      <p:rCtr x="-34492"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2" grpId="0" animBg="1"/>
      <p:bldP spid="12" grpId="1" animBg="1"/>
      <p:bldP spid="11" grpId="0" animBg="1"/>
      <p:bldP spid="11" grpId="1" animBg="1"/>
      <p:bldP spid="10" grpId="0" animBg="1"/>
      <p:bldP spid="10" grpId="1" animBg="1"/>
      <p:bldP spid="9" grpId="0" animBg="1"/>
      <p:bldP spid="9" grpId="1" animBg="1"/>
      <p:bldP spid="8" grpId="0" animBg="1"/>
      <p:bldP spid="8" grpId="1" animBg="1"/>
      <p:bldP spid="7" grpId="0" animBg="1"/>
      <p:bldP spid="7" grpId="1" animBg="1"/>
    </p:bldLst>
  </p:timing>
</p:sld>
</file>

<file path=ppt/theme/theme1.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52638B47-9C48-4E39-B248-D93845352569}" vid="{9BFAA737-D31B-4598-B06A-1D167B850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11451</Words>
  <Application>Microsoft Office PowerPoint</Application>
  <PresentationFormat>Widescreen</PresentationFormat>
  <Paragraphs>1035</Paragraphs>
  <Slides>42</Slides>
  <Notes>42</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vt:lpstr>
      <vt:lpstr>Broadway</vt:lpstr>
      <vt:lpstr>Calibri</vt:lpstr>
      <vt:lpstr>Cambria Math</vt:lpstr>
      <vt:lpstr>Century Gothic</vt:lpstr>
      <vt:lpstr>Helvetica</vt:lpstr>
      <vt:lpstr>Times New Roman</vt:lpstr>
      <vt:lpstr>1_NCELP_German_2022</vt:lpstr>
      <vt:lpstr>PowerPoint Presentation</vt:lpstr>
      <vt:lpstr>Vokabeln</vt:lpstr>
      <vt:lpstr>Irregular Past Participles</vt:lpstr>
      <vt:lpstr>Imperfect tense vocab</vt:lpstr>
      <vt:lpstr>Irregular Past Participles</vt:lpstr>
      <vt:lpstr>Syrer* in Deutschland</vt:lpstr>
      <vt:lpstr>Syrer in Deutschland</vt:lpstr>
      <vt:lpstr>Perfect tense translations</vt:lpstr>
      <vt:lpstr>Syrer in Deutschland</vt:lpstr>
      <vt:lpstr>Firas Alshater</vt:lpstr>
      <vt:lpstr>Firas Alshater</vt:lpstr>
      <vt:lpstr>Hausaufgaben</vt:lpstr>
      <vt:lpstr>PowerPoint Presentation</vt:lpstr>
      <vt:lpstr>Vokabeln [1/6]</vt:lpstr>
      <vt:lpstr>Vokabeln [2/6]</vt:lpstr>
      <vt:lpstr>Vokabeln [3/6]</vt:lpstr>
      <vt:lpstr>Vokabeln [4/6]</vt:lpstr>
      <vt:lpstr>Vokabeln [5/6]</vt:lpstr>
      <vt:lpstr>Vokabeln [6/6]</vt:lpstr>
      <vt:lpstr>Hatte, war, gab</vt:lpstr>
      <vt:lpstr>Ich heiße jetzt Martin</vt:lpstr>
      <vt:lpstr>Ich heiße jetzt Martin</vt:lpstr>
      <vt:lpstr>Kim Petras</vt:lpstr>
      <vt:lpstr>Andreas Krieger</vt:lpstr>
      <vt:lpstr>Kim Petras – Antworten</vt:lpstr>
      <vt:lpstr>Andreas Krieger – Antworten</vt:lpstr>
      <vt:lpstr>Das Imperfekt [1/2]</vt:lpstr>
      <vt:lpstr>Das Imperfekt [2/2]</vt:lpstr>
      <vt:lpstr>Ich bin Martin</vt:lpstr>
      <vt:lpstr>Singular oder Plural?</vt:lpstr>
      <vt:lpstr>Ich bin Sophia!</vt:lpstr>
      <vt:lpstr>Ich bin Sophia!</vt:lpstr>
      <vt:lpstr>Ich bin Sophia!</vt:lpstr>
      <vt:lpstr>Ich bin Sophia! Antworten</vt:lpstr>
      <vt:lpstr>Ich bin Sophia! Antworten</vt:lpstr>
      <vt:lpstr>PowerPoint Presentation</vt:lpstr>
      <vt:lpstr>Hausaufgaben</vt:lpstr>
      <vt:lpstr>Vokabeln</vt:lpstr>
      <vt:lpstr>Namibia</vt:lpstr>
      <vt:lpstr>Warum spricht man Deutsch in Namibia?</vt:lpstr>
      <vt:lpstr>Namibia</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cp:revision>
  <dcterms:created xsi:type="dcterms:W3CDTF">2024-04-01T13:38:14Z</dcterms:created>
  <dcterms:modified xsi:type="dcterms:W3CDTF">2024-04-01T15:52:07Z</dcterms:modified>
</cp:coreProperties>
</file>