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30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8402" autoAdjust="0"/>
  </p:normalViewPr>
  <p:slideViewPr>
    <p:cSldViewPr snapToGrid="0">
      <p:cViewPr varScale="1">
        <p:scale>
          <a:sx n="66" d="100"/>
          <a:sy n="66" d="100"/>
        </p:scale>
        <p:origin x="21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BA3B1-8B63-4C54-B340-A0BDBBCD26DC}" type="datetimeFigureOut">
              <a:rPr lang="en-GB" smtClean="0"/>
              <a:t>01/04/2024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0AC9F-0110-408F-B544-C85B5355410D}" type="slidenum">
              <a:rPr lang="en-GB" smtClean="0"/>
              <a:t>‹#›</a:t>
            </a:fld>
            <a:endParaRPr lang="en-GB"/>
          </a:p>
        </p:txBody>
      </p:sp>
    </p:spTree>
    <p:extLst>
      <p:ext uri="{BB962C8B-B14F-4D97-AF65-F5344CB8AC3E}">
        <p14:creationId xmlns:p14="http://schemas.microsoft.com/office/powerpoint/2010/main" val="34255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issgermany.de/" TargetMode="External"/><Relationship Id="rId7" Type="http://schemas.openxmlformats.org/officeDocument/2006/relationships/hyperlink" Target="https://creativecommons.org/licenses/by-sa/4.0"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de.wikipedia.org/wiki/Domitila_Barros" TargetMode="External"/><Relationship Id="rId5" Type="http://schemas.openxmlformats.org/officeDocument/2006/relationships/hyperlink" Target="https://de.wikipedia.org/wiki/Miss_Germany" TargetMode="External"/><Relationship Id="rId4" Type="http://schemas.openxmlformats.org/officeDocument/2006/relationships/hyperlink" Target="https://missgermany.de/domitila-barro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issgermany.de/" TargetMode="External"/><Relationship Id="rId7" Type="http://schemas.openxmlformats.org/officeDocument/2006/relationships/hyperlink" Target="https://creativecommons.org/licenses/by-sa/4.0"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e.wikipedia.org/wiki/Domitila_Barros" TargetMode="External"/><Relationship Id="rId5" Type="http://schemas.openxmlformats.org/officeDocument/2006/relationships/hyperlink" Target="https://de.wikipedia.org/wiki/Miss_Germany" TargetMode="External"/><Relationship Id="rId4" Type="http://schemas.openxmlformats.org/officeDocument/2006/relationships/hyperlink" Target="https://missgermany.de/domitila-barro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issgermany.de/" TargetMode="External"/><Relationship Id="rId7" Type="http://schemas.openxmlformats.org/officeDocument/2006/relationships/hyperlink" Target="https://creativecommons.org/licenses/by-sa/4.0"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e.wikipedia.org/wiki/Domitila_Barros" TargetMode="External"/><Relationship Id="rId5" Type="http://schemas.openxmlformats.org/officeDocument/2006/relationships/hyperlink" Target="https://de.wikipedia.org/wiki/Miss_Germany" TargetMode="External"/><Relationship Id="rId4" Type="http://schemas.openxmlformats.org/officeDocument/2006/relationships/hyperlink" Target="https://missgermany.de/domitila-barro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issgermany.de/" TargetMode="External"/><Relationship Id="rId7" Type="http://schemas.openxmlformats.org/officeDocument/2006/relationships/hyperlink" Target="https://creativecommons.org/licenses/by-sa/4.0"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de.wikipedia.org/wiki/Domitila_Barros" TargetMode="External"/><Relationship Id="rId5" Type="http://schemas.openxmlformats.org/officeDocument/2006/relationships/hyperlink" Target="https://de.wikipedia.org/wiki/Miss_Germany" TargetMode="External"/><Relationship Id="rId4" Type="http://schemas.openxmlformats.org/officeDocument/2006/relationships/hyperlink" Target="https://missgermany.de/domitila-barro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n.wikipedia.org/wiki/Bertha_von_Suttner"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en.wikipedia.org/wiki/Gabriele_M%C3%BCnter" TargetMode="External"/><Relationship Id="rId4" Type="http://schemas.openxmlformats.org/officeDocument/2006/relationships/hyperlink" Target="https://en.wikipedia.org/wiki/Emmy_Noethe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Bertha_von_Suttner"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en.wikipedia.org/wiki/Gabriele_M%C3%BCnter" TargetMode="External"/><Relationship Id="rId4" Type="http://schemas.openxmlformats.org/officeDocument/2006/relationships/hyperlink" Target="https://en.wikipedia.org/wiki/Emmy_Noether"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Neighborhood_Bread_Shop,_2009.jpg"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ommons.wikimedia.org/wiki/File:Volksfeste_von_den_Beskiden_-_In_feierlaune.JPG" TargetMode="External"/><Relationship Id="rId4" Type="http://schemas.openxmlformats.org/officeDocument/2006/relationships/hyperlink" Target="https://commons.wikimedia.org/wiki/File:DB_S-Bahn_Berlin_485_121.jp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orum.wordreference.com/threads/es-ist-jemand-es-gibt-jemand-en.258327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CA" sz="18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800" b="1" i="0" u="none" strike="noStrike" kern="1200" dirty="0">
                <a:solidFill>
                  <a:schemeClr val="tx1"/>
                </a:solidFill>
                <a:effectLst/>
                <a:latin typeface="+mn-lt"/>
                <a:ea typeface="+mn-ea"/>
                <a:cs typeface="+mn-cs"/>
              </a:rPr>
            </a:br>
            <a:r>
              <a:rPr lang="en-CA" sz="1800" b="1" i="0" u="none" strike="noStrike" kern="1200" dirty="0">
                <a:solidFill>
                  <a:schemeClr val="tx1"/>
                </a:solidFill>
                <a:effectLst/>
                <a:latin typeface="+mn-lt"/>
                <a:ea typeface="+mn-ea"/>
                <a:cs typeface="+mn-cs"/>
              </a:rPr>
              <a:t>AQA list does not have: Bayern, Bodensee, Donau, Schnitzel, U-Bahn, </a:t>
            </a:r>
            <a:r>
              <a:rPr lang="en-CA" sz="1800" b="1" i="0" u="none" strike="noStrike" kern="1200" dirty="0" err="1">
                <a:solidFill>
                  <a:schemeClr val="tx1"/>
                </a:solidFill>
                <a:effectLst/>
                <a:latin typeface="+mn-lt"/>
                <a:ea typeface="+mn-ea"/>
                <a:cs typeface="+mn-cs"/>
              </a:rPr>
              <a:t>Minderheit</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bayrisch</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ursprünglich</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unterscheiden</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wirken</a:t>
            </a:r>
            <a:br>
              <a:rPr lang="en-CA" sz="1800" b="1" i="0" u="none" strike="noStrike" kern="1200" dirty="0">
                <a:solidFill>
                  <a:schemeClr val="tx1"/>
                </a:solidFill>
                <a:effectLst/>
                <a:latin typeface="+mn-lt"/>
                <a:ea typeface="+mn-ea"/>
                <a:cs typeface="+mn-cs"/>
              </a:rPr>
            </a:br>
            <a:r>
              <a:rPr lang="en-CA" sz="1800" b="1" i="0" u="none" strike="noStrike" kern="1200" dirty="0">
                <a:solidFill>
                  <a:schemeClr val="tx1"/>
                </a:solidFill>
                <a:effectLst/>
                <a:latin typeface="+mn-lt"/>
                <a:ea typeface="+mn-ea"/>
                <a:cs typeface="+mn-cs"/>
              </a:rPr>
              <a:t>Edexcel list does not have: </a:t>
            </a:r>
            <a:r>
              <a:rPr lang="en-CA" sz="1800" b="1" i="0" u="none" strike="noStrike" kern="1200" dirty="0" err="1">
                <a:solidFill>
                  <a:schemeClr val="tx1"/>
                </a:solidFill>
                <a:effectLst/>
                <a:latin typeface="+mn-lt"/>
                <a:ea typeface="+mn-ea"/>
                <a:cs typeface="+mn-cs"/>
              </a:rPr>
              <a:t>darstellen</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spüren</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Herausforderung</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menschlich</a:t>
            </a:r>
            <a:r>
              <a:rPr lang="en-CA" sz="1800" b="1" i="0" u="none" strike="noStrike" kern="1200" dirty="0">
                <a:solidFill>
                  <a:schemeClr val="tx1"/>
                </a:solidFill>
                <a:effectLst/>
                <a:latin typeface="+mn-lt"/>
                <a:ea typeface="+mn-ea"/>
                <a:cs typeface="+mn-cs"/>
              </a:rPr>
              <a:t>, Bayern, Bodensee, </a:t>
            </a:r>
            <a:r>
              <a:rPr lang="en-CA" sz="1800" b="1" i="0" u="none" strike="noStrike" kern="1200" dirty="0" err="1">
                <a:solidFill>
                  <a:schemeClr val="tx1"/>
                </a:solidFill>
                <a:effectLst/>
                <a:latin typeface="+mn-lt"/>
                <a:ea typeface="+mn-ea"/>
                <a:cs typeface="+mn-cs"/>
              </a:rPr>
              <a:t>Ostsee</a:t>
            </a:r>
            <a:r>
              <a:rPr lang="en-CA" sz="1800" b="1" i="0" u="none" strike="noStrike" kern="1200" dirty="0">
                <a:solidFill>
                  <a:schemeClr val="tx1"/>
                </a:solidFill>
                <a:effectLst/>
                <a:latin typeface="+mn-lt"/>
                <a:ea typeface="+mn-ea"/>
                <a:cs typeface="+mn-cs"/>
              </a:rPr>
              <a:t>, U-Bahn, Volk, </a:t>
            </a:r>
            <a:r>
              <a:rPr lang="en-CA" sz="1800" b="1" i="0" u="none" strike="noStrike" kern="1200" dirty="0" err="1">
                <a:solidFill>
                  <a:schemeClr val="tx1"/>
                </a:solidFill>
                <a:effectLst/>
                <a:latin typeface="+mn-lt"/>
                <a:ea typeface="+mn-ea"/>
                <a:cs typeface="+mn-cs"/>
              </a:rPr>
              <a:t>bayrisch</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speziell</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ursprünglich</a:t>
            </a:r>
            <a:r>
              <a:rPr lang="en-CA" sz="1800" b="1" i="0" u="none" strike="noStrike" kern="1200" dirty="0">
                <a:solidFill>
                  <a:schemeClr val="tx1"/>
                </a:solidFill>
                <a:effectLst/>
                <a:latin typeface="+mn-lt"/>
                <a:ea typeface="+mn-ea"/>
                <a:cs typeface="+mn-cs"/>
              </a:rPr>
              <a:t>, dismal, </a:t>
            </a:r>
            <a:r>
              <a:rPr lang="en-CA" sz="1800" b="1" i="0" u="none" strike="noStrike" kern="1200" dirty="0" err="1">
                <a:solidFill>
                  <a:schemeClr val="tx1"/>
                </a:solidFill>
                <a:effectLst/>
                <a:latin typeface="+mn-lt"/>
                <a:ea typeface="+mn-ea"/>
                <a:cs typeface="+mn-cs"/>
              </a:rPr>
              <a:t>entstehen</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unterscheiden</a:t>
            </a:r>
            <a:endParaRPr lang="en-CA" sz="1800" b="1" i="0" u="none" strike="noStrike"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800"/>
              <a:buFont typeface="Calibri"/>
              <a:buNone/>
            </a:pPr>
            <a:endParaRPr lang="en-CA" sz="1800" b="1" i="0" u="none" strike="noStrike" kern="1200" dirty="0">
              <a:solidFill>
                <a:schemeClr val="tx1"/>
              </a:solidFill>
              <a:effectLst/>
              <a:latin typeface="+mn-lt"/>
              <a:ea typeface="+mn-ea"/>
              <a:cs typeface="+mn-cs"/>
              <a:sym typeface="Calibri"/>
            </a:endParaRPr>
          </a:p>
          <a:p>
            <a:pPr marL="0" marR="0" lvl="0" indent="0" algn="l" rtl="0">
              <a:lnSpc>
                <a:spcPct val="100000"/>
              </a:lnSpc>
              <a:spcBef>
                <a:spcPts val="0"/>
              </a:spcBef>
              <a:spcAft>
                <a:spcPts val="0"/>
              </a:spcAft>
              <a:buClr>
                <a:schemeClr val="dk1"/>
              </a:buClr>
              <a:buSzPts val="1800"/>
              <a:buFont typeface="Calibri"/>
              <a:buNone/>
            </a:pPr>
            <a:r>
              <a:rPr lang="en-GB" sz="1800" b="0" i="0" u="none" strike="noStrike" dirty="0">
                <a:solidFill>
                  <a:schemeClr val="dk1"/>
                </a:solidFill>
                <a:latin typeface="Calibri"/>
                <a:ea typeface="Calibri"/>
                <a:cs typeface="Calibri"/>
                <a:sym typeface="Calibri"/>
              </a:rPr>
              <a:t>Artwork by Steve Clarke. All additional pictures selected are available under a Creative Commons license, no attribution required. Native-speaker teacher feedback provided by </a:t>
            </a:r>
            <a:r>
              <a:rPr lang="en-GB" sz="1800" b="0" i="0" dirty="0">
                <a:solidFill>
                  <a:schemeClr val="dk1"/>
                </a:solidFill>
                <a:latin typeface="Calibri"/>
                <a:ea typeface="Calibri"/>
                <a:cs typeface="Calibri"/>
                <a:sym typeface="Calibri"/>
              </a:rPr>
              <a:t>Stephanie Cross.</a:t>
            </a:r>
            <a:endParaRPr dirty="0"/>
          </a:p>
          <a:p>
            <a:pPr marL="0" lvl="0" indent="0" algn="l" rtl="0">
              <a:lnSpc>
                <a:spcPct val="107000"/>
              </a:lnSpc>
              <a:spcBef>
                <a:spcPts val="0"/>
              </a:spcBef>
              <a:spcAft>
                <a:spcPts val="0"/>
              </a:spcAft>
              <a:buNone/>
            </a:pPr>
            <a:br>
              <a:rPr lang="en-GB" sz="1800" b="1" dirty="0">
                <a:latin typeface="Calibri"/>
                <a:ea typeface="Calibri"/>
                <a:cs typeface="Calibri"/>
                <a:sym typeface="Calibri"/>
              </a:rPr>
            </a:br>
            <a:r>
              <a:rPr lang="en-GB" sz="1800" b="1" dirty="0">
                <a:latin typeface="Calibri"/>
                <a:ea typeface="Calibri"/>
                <a:cs typeface="Calibri"/>
                <a:sym typeface="Calibri"/>
              </a:rPr>
              <a:t>Learning outcomes</a:t>
            </a:r>
            <a:endParaRPr dirty="0"/>
          </a:p>
          <a:p>
            <a:pPr marL="0" lvl="0" indent="0" algn="l" rtl="0">
              <a:lnSpc>
                <a:spcPct val="107000"/>
              </a:lnSpc>
              <a:spcBef>
                <a:spcPts val="800"/>
              </a:spcBef>
              <a:spcAft>
                <a:spcPts val="0"/>
              </a:spcAft>
              <a:buNone/>
            </a:pPr>
            <a:r>
              <a:rPr lang="en-GB" sz="1800" b="1" dirty="0">
                <a:latin typeface="Calibri"/>
                <a:ea typeface="Calibri"/>
                <a:cs typeface="Calibri"/>
                <a:sym typeface="Calibri"/>
              </a:rPr>
              <a:t>Introduce different functions of es </a:t>
            </a:r>
            <a:r>
              <a:rPr lang="en-GB" sz="1800" b="1" dirty="0" err="1">
                <a:latin typeface="Calibri"/>
                <a:ea typeface="Calibri"/>
                <a:cs typeface="Calibri"/>
                <a:sym typeface="Calibri"/>
              </a:rPr>
              <a:t>gibt</a:t>
            </a:r>
            <a:r>
              <a:rPr lang="en-GB" sz="1800" b="1" dirty="0">
                <a:latin typeface="Calibri"/>
                <a:ea typeface="Calibri"/>
                <a:cs typeface="Calibri"/>
                <a:sym typeface="Calibri"/>
              </a:rPr>
              <a:t> vs da </a:t>
            </a:r>
            <a:r>
              <a:rPr lang="en-GB" sz="1800" b="1" dirty="0" err="1">
                <a:latin typeface="Calibri"/>
                <a:ea typeface="Calibri"/>
                <a:cs typeface="Calibri"/>
                <a:sym typeface="Calibri"/>
              </a:rPr>
              <a:t>ist</a:t>
            </a:r>
            <a:r>
              <a:rPr lang="en-GB" sz="1800" b="1" dirty="0">
                <a:latin typeface="Calibri"/>
                <a:ea typeface="Calibri"/>
                <a:cs typeface="Calibri"/>
                <a:sym typeface="Calibri"/>
              </a:rPr>
              <a:t>, da </a:t>
            </a:r>
            <a:r>
              <a:rPr lang="en-GB" sz="1800" b="1" dirty="0" err="1">
                <a:latin typeface="Calibri"/>
                <a:ea typeface="Calibri"/>
                <a:cs typeface="Calibri"/>
                <a:sym typeface="Calibri"/>
              </a:rPr>
              <a:t>sind</a:t>
            </a:r>
            <a:br>
              <a:rPr lang="en-GB" sz="1800" b="1" dirty="0">
                <a:latin typeface="Calibri"/>
                <a:ea typeface="Calibri"/>
                <a:cs typeface="Calibri"/>
                <a:sym typeface="Calibri"/>
              </a:rPr>
            </a:br>
            <a:r>
              <a:rPr lang="en-GB" sz="1800" b="1" dirty="0">
                <a:latin typeface="Calibri"/>
                <a:ea typeface="Calibri"/>
                <a:cs typeface="Calibri"/>
                <a:sym typeface="Calibri"/>
              </a:rPr>
              <a:t>Introduce </a:t>
            </a:r>
            <a:r>
              <a:rPr lang="en-GB" sz="1800" b="1" dirty="0" err="1">
                <a:latin typeface="Calibri"/>
                <a:ea typeface="Calibri"/>
                <a:cs typeface="Calibri"/>
                <a:sym typeface="Calibri"/>
              </a:rPr>
              <a:t>jemanden</a:t>
            </a:r>
            <a:r>
              <a:rPr lang="en-GB" sz="1800" b="1" dirty="0">
                <a:latin typeface="Calibri"/>
                <a:ea typeface="Calibri"/>
                <a:cs typeface="Calibri"/>
                <a:sym typeface="Calibri"/>
              </a:rPr>
              <a:t>, </a:t>
            </a:r>
            <a:r>
              <a:rPr lang="en-GB" sz="1800" b="1" dirty="0" err="1">
                <a:latin typeface="Calibri"/>
                <a:ea typeface="Calibri"/>
                <a:cs typeface="Calibri"/>
                <a:sym typeface="Calibri"/>
              </a:rPr>
              <a:t>niemanden</a:t>
            </a:r>
            <a:endParaRPr sz="1800" b="1" dirty="0">
              <a:latin typeface="Calibri"/>
              <a:ea typeface="Calibri"/>
              <a:cs typeface="Calibri"/>
              <a:sym typeface="Calibri"/>
            </a:endParaRPr>
          </a:p>
          <a:p>
            <a:pPr marL="0" lvl="0" indent="0" algn="l" rtl="0">
              <a:lnSpc>
                <a:spcPct val="107000"/>
              </a:lnSpc>
              <a:spcBef>
                <a:spcPts val="800"/>
              </a:spcBef>
              <a:spcAft>
                <a:spcPts val="0"/>
              </a:spcAft>
              <a:buNone/>
            </a:pPr>
            <a:r>
              <a:rPr lang="en-GB" sz="1800" b="1" dirty="0">
                <a:latin typeface="Calibri"/>
                <a:ea typeface="Calibri"/>
                <a:cs typeface="Calibri"/>
                <a:sym typeface="Calibri"/>
              </a:rPr>
              <a:t>Revisit: </a:t>
            </a:r>
            <a:r>
              <a:rPr lang="en-GB" sz="1800" b="1" i="0" dirty="0">
                <a:solidFill>
                  <a:srgbClr val="000000"/>
                </a:solidFill>
                <a:latin typeface="Century Gothic"/>
                <a:ea typeface="Century Gothic"/>
                <a:cs typeface="Century Gothic"/>
                <a:sym typeface="Century Gothic"/>
              </a:rPr>
              <a:t>Es </a:t>
            </a:r>
            <a:r>
              <a:rPr lang="en-GB" sz="1800" b="1" i="0" dirty="0" err="1">
                <a:solidFill>
                  <a:srgbClr val="000000"/>
                </a:solidFill>
                <a:latin typeface="Century Gothic"/>
                <a:ea typeface="Century Gothic"/>
                <a:cs typeface="Century Gothic"/>
                <a:sym typeface="Century Gothic"/>
              </a:rPr>
              <a:t>gibt</a:t>
            </a:r>
            <a:r>
              <a:rPr lang="en-GB" sz="1800" b="1" i="0" dirty="0">
                <a:solidFill>
                  <a:srgbClr val="000000"/>
                </a:solidFill>
                <a:latin typeface="Century Gothic"/>
                <a:ea typeface="Century Gothic"/>
                <a:cs typeface="Century Gothic"/>
                <a:sym typeface="Century Gothic"/>
              </a:rPr>
              <a:t>, pronouns man, </a:t>
            </a:r>
            <a:r>
              <a:rPr lang="en-GB" sz="1800" b="1" i="0" dirty="0" err="1">
                <a:solidFill>
                  <a:srgbClr val="000000"/>
                </a:solidFill>
                <a:latin typeface="Century Gothic"/>
                <a:ea typeface="Century Gothic"/>
                <a:cs typeface="Century Gothic"/>
                <a:sym typeface="Century Gothic"/>
              </a:rPr>
              <a:t>jemand</a:t>
            </a:r>
            <a:r>
              <a:rPr lang="en-GB" sz="1800" b="1" i="0" dirty="0">
                <a:solidFill>
                  <a:srgbClr val="000000"/>
                </a:solidFill>
                <a:latin typeface="Century Gothic"/>
                <a:ea typeface="Century Gothic"/>
                <a:cs typeface="Century Gothic"/>
                <a:sym typeface="Century Gothic"/>
              </a:rPr>
              <a:t>, </a:t>
            </a:r>
            <a:r>
              <a:rPr lang="en-GB" sz="1800" b="1" i="0" dirty="0" err="1">
                <a:solidFill>
                  <a:srgbClr val="000000"/>
                </a:solidFill>
                <a:latin typeface="Century Gothic"/>
                <a:ea typeface="Century Gothic"/>
                <a:cs typeface="Century Gothic"/>
                <a:sym typeface="Century Gothic"/>
              </a:rPr>
              <a:t>niemand</a:t>
            </a:r>
            <a:endParaRPr sz="1800" b="1" i="0" dirty="0">
              <a:solidFill>
                <a:srgbClr val="000000"/>
              </a:solidFill>
              <a:latin typeface="Century Gothic"/>
              <a:ea typeface="Century Gothic"/>
              <a:cs typeface="Century Gothic"/>
              <a:sym typeface="Century Gothic"/>
            </a:endParaRPr>
          </a:p>
          <a:p>
            <a:pPr marL="0" lvl="0" indent="0" algn="l" rtl="0">
              <a:lnSpc>
                <a:spcPct val="107000"/>
              </a:lnSpc>
              <a:spcBef>
                <a:spcPts val="800"/>
              </a:spcBef>
              <a:spcAft>
                <a:spcPts val="0"/>
              </a:spcAft>
              <a:buNone/>
            </a:pPr>
            <a:r>
              <a:rPr lang="en-GB" sz="1800" b="1" i="0" dirty="0">
                <a:solidFill>
                  <a:srgbClr val="000000"/>
                </a:solidFill>
                <a:latin typeface="Century Gothic"/>
                <a:ea typeface="Century Gothic"/>
                <a:cs typeface="Century Gothic"/>
                <a:sym typeface="Century Gothic"/>
              </a:rPr>
              <a:t>Revisit: Relative clauses (R1, nom.); relative pronouns der, die, das, die</a:t>
            </a:r>
            <a:br>
              <a:rPr lang="en-GB" sz="1800" b="1" i="0" dirty="0">
                <a:solidFill>
                  <a:srgbClr val="000000"/>
                </a:solidFill>
                <a:latin typeface="Century Gothic"/>
                <a:ea typeface="Century Gothic"/>
                <a:cs typeface="Century Gothic"/>
                <a:sym typeface="Century Gothic"/>
              </a:rPr>
            </a:br>
            <a:r>
              <a:rPr lang="en-GB" sz="1800" b="1" i="0" dirty="0">
                <a:solidFill>
                  <a:srgbClr val="000000"/>
                </a:solidFill>
                <a:latin typeface="Century Gothic"/>
                <a:ea typeface="Century Gothic"/>
                <a:cs typeface="Century Gothic"/>
                <a:sym typeface="Century Gothic"/>
              </a:rPr>
              <a:t>Revisit: WO3</a:t>
            </a:r>
            <a:br>
              <a:rPr lang="en-GB" sz="1800" b="0" i="0" dirty="0">
                <a:solidFill>
                  <a:srgbClr val="000000"/>
                </a:solidFill>
                <a:latin typeface="Century Gothic"/>
                <a:ea typeface="Century Gothic"/>
                <a:cs typeface="Century Gothic"/>
                <a:sym typeface="Century Gothic"/>
              </a:rPr>
            </a:br>
            <a:r>
              <a:rPr lang="en-GB" sz="1800" b="0" i="0" dirty="0">
                <a:solidFill>
                  <a:srgbClr val="000000"/>
                </a:solidFill>
                <a:latin typeface="Century Gothic"/>
                <a:ea typeface="Century Gothic"/>
                <a:cs typeface="Century Gothic"/>
                <a:sym typeface="Century Gothic"/>
              </a:rPr>
              <a:t>Revisit: Historic/narrative present</a:t>
            </a:r>
            <a:endParaRPr dirty="0"/>
          </a:p>
          <a:p>
            <a:pPr marL="0" lvl="0" indent="0" algn="l" rtl="0">
              <a:lnSpc>
                <a:spcPct val="107000"/>
              </a:lnSpc>
              <a:spcBef>
                <a:spcPts val="800"/>
              </a:spcBef>
              <a:spcAft>
                <a:spcPts val="0"/>
              </a:spcAft>
              <a:buNone/>
            </a:pPr>
            <a:endParaRPr sz="1800" b="0"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800"/>
              <a:buFont typeface="Calibri"/>
              <a:buNone/>
            </a:pPr>
            <a:r>
              <a:rPr lang="en-GB" sz="1800" b="1" dirty="0">
                <a:latin typeface="Calibri"/>
                <a:ea typeface="Calibri"/>
                <a:cs typeface="Calibri"/>
                <a:sym typeface="Calibri"/>
              </a:rPr>
              <a:t>Phonics</a:t>
            </a:r>
            <a:r>
              <a:rPr lang="en-GB" sz="1800" dirty="0">
                <a:latin typeface="Calibri"/>
                <a:ea typeface="Calibri"/>
                <a:cs typeface="Calibri"/>
                <a:sym typeface="Calibri"/>
              </a:rPr>
              <a:t>: </a:t>
            </a:r>
            <a:r>
              <a:rPr lang="en-GB" sz="1800" b="1" i="0" dirty="0">
                <a:latin typeface="Century Gothic"/>
                <a:ea typeface="Century Gothic"/>
                <a:cs typeface="Century Gothic"/>
                <a:sym typeface="Century Gothic"/>
              </a:rPr>
              <a:t>SSC: </a:t>
            </a:r>
            <a:r>
              <a:rPr lang="en-GB" sz="1800" b="1" i="0" dirty="0">
                <a:solidFill>
                  <a:srgbClr val="000000"/>
                </a:solidFill>
                <a:latin typeface="Century Gothic"/>
                <a:ea typeface="Century Gothic"/>
                <a:cs typeface="Century Gothic"/>
                <a:sym typeface="Century Gothic"/>
              </a:rPr>
              <a:t>[-d] vs [-d-] </a:t>
            </a:r>
            <a:r>
              <a:rPr lang="en-GB" sz="1800" b="0" i="0" dirty="0">
                <a:solidFill>
                  <a:srgbClr val="000000"/>
                </a:solidFill>
                <a:latin typeface="Century Gothic"/>
                <a:ea typeface="Century Gothic"/>
                <a:cs typeface="Century Gothic"/>
                <a:sym typeface="Century Gothic"/>
              </a:rPr>
              <a:t>[link to grammar: </a:t>
            </a:r>
            <a:r>
              <a:rPr lang="en-GB" sz="1800" b="0" i="0" dirty="0" err="1">
                <a:solidFill>
                  <a:srgbClr val="000000"/>
                </a:solidFill>
                <a:latin typeface="Century Gothic"/>
                <a:ea typeface="Century Gothic"/>
                <a:cs typeface="Century Gothic"/>
                <a:sym typeface="Century Gothic"/>
              </a:rPr>
              <a:t>jemand</a:t>
            </a:r>
            <a:r>
              <a:rPr lang="en-GB" sz="1800" b="0" i="0" dirty="0">
                <a:solidFill>
                  <a:srgbClr val="000000"/>
                </a:solidFill>
                <a:latin typeface="Century Gothic"/>
                <a:ea typeface="Century Gothic"/>
                <a:cs typeface="Century Gothic"/>
                <a:sym typeface="Century Gothic"/>
              </a:rPr>
              <a:t>, </a:t>
            </a:r>
            <a:r>
              <a:rPr lang="en-GB" sz="1800" b="0" i="0" dirty="0" err="1">
                <a:solidFill>
                  <a:srgbClr val="000000"/>
                </a:solidFill>
                <a:latin typeface="Century Gothic"/>
                <a:ea typeface="Century Gothic"/>
                <a:cs typeface="Century Gothic"/>
                <a:sym typeface="Century Gothic"/>
              </a:rPr>
              <a:t>jemanden</a:t>
            </a:r>
            <a:r>
              <a:rPr lang="en-GB" sz="1800" b="0" i="0" dirty="0">
                <a:solidFill>
                  <a:srgbClr val="000000"/>
                </a:solidFill>
                <a:latin typeface="Century Gothic"/>
                <a:ea typeface="Century Gothic"/>
                <a:cs typeface="Century Gothic"/>
                <a:sym typeface="Century Gothic"/>
              </a:rPr>
              <a:t>]</a:t>
            </a:r>
            <a:br>
              <a:rPr lang="en-GB" sz="1800" b="0" i="0" dirty="0">
                <a:solidFill>
                  <a:srgbClr val="000000"/>
                </a:solidFill>
                <a:latin typeface="Century Gothic"/>
                <a:ea typeface="Century Gothic"/>
                <a:cs typeface="Century Gothic"/>
                <a:sym typeface="Century Gothic"/>
              </a:rPr>
            </a:br>
            <a:r>
              <a:rPr lang="en-GB" sz="1800" b="1" i="0" dirty="0">
                <a:solidFill>
                  <a:srgbClr val="000000"/>
                </a:solidFill>
                <a:latin typeface="Century Gothic"/>
                <a:ea typeface="Century Gothic"/>
                <a:cs typeface="Century Gothic"/>
                <a:sym typeface="Century Gothic"/>
              </a:rPr>
              <a:t>[</a:t>
            </a:r>
            <a:r>
              <a:rPr lang="en-GB" sz="1800" b="1" i="0" dirty="0">
                <a:solidFill>
                  <a:srgbClr val="000000"/>
                </a:solidFill>
                <a:highlight>
                  <a:srgbClr val="FFFF00"/>
                </a:highlight>
                <a:latin typeface="Century Gothic"/>
                <a:ea typeface="Century Gothic"/>
                <a:cs typeface="Century Gothic"/>
                <a:sym typeface="Century Gothic"/>
              </a:rPr>
              <a:t>z] and [-</a:t>
            </a:r>
            <a:r>
              <a:rPr lang="en-GB" sz="1800" b="1" i="0" dirty="0" err="1">
                <a:solidFill>
                  <a:srgbClr val="000000"/>
                </a:solidFill>
                <a:highlight>
                  <a:srgbClr val="FFFF00"/>
                </a:highlight>
                <a:latin typeface="Century Gothic"/>
                <a:ea typeface="Century Gothic"/>
                <a:cs typeface="Century Gothic"/>
                <a:sym typeface="Century Gothic"/>
              </a:rPr>
              <a:t>tion</a:t>
            </a:r>
            <a:r>
              <a:rPr lang="en-GB" sz="1800" b="1" i="0" dirty="0">
                <a:solidFill>
                  <a:srgbClr val="000000"/>
                </a:solidFill>
                <a:highlight>
                  <a:srgbClr val="FFFF00"/>
                </a:highlight>
                <a:latin typeface="Century Gothic"/>
                <a:ea typeface="Century Gothic"/>
                <a:cs typeface="Century Gothic"/>
                <a:sym typeface="Century Gothic"/>
              </a:rPr>
              <a:t>]</a:t>
            </a:r>
            <a:r>
              <a:rPr lang="en-GB" sz="1800" b="0" i="0" dirty="0">
                <a:solidFill>
                  <a:srgbClr val="000000"/>
                </a:solidFill>
                <a:highlight>
                  <a:srgbClr val="FFFF00"/>
                </a:highlight>
                <a:latin typeface="Century Gothic"/>
                <a:ea typeface="Century Gothic"/>
                <a:cs typeface="Century Gothic"/>
                <a:sym typeface="Century Gothic"/>
              </a:rPr>
              <a:t>[link to specific vocabulary]</a:t>
            </a:r>
            <a:endParaRPr sz="1800" b="1" i="0" dirty="0">
              <a:highlight>
                <a:srgbClr val="FFFF00"/>
              </a:highlight>
              <a:latin typeface="Century Gothic"/>
              <a:ea typeface="Century Gothic"/>
              <a:cs typeface="Century Gothic"/>
              <a:sym typeface="Century Gothic"/>
            </a:endParaRPr>
          </a:p>
          <a:p>
            <a:pPr marL="0" lvl="0" indent="0" algn="l" rtl="0">
              <a:lnSpc>
                <a:spcPct val="107000"/>
              </a:lnSpc>
              <a:spcBef>
                <a:spcPts val="800"/>
              </a:spcBef>
              <a:spcAft>
                <a:spcPts val="0"/>
              </a:spcAft>
              <a:buNone/>
            </a:pP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b="1" dirty="0">
                <a:latin typeface="Calibri"/>
                <a:ea typeface="Calibri"/>
                <a:cs typeface="Calibri"/>
                <a:sym typeface="Calibri"/>
              </a:rPr>
              <a:t>New vocabulary </a:t>
            </a:r>
            <a:r>
              <a:rPr lang="en-GB" sz="1800" b="0" i="0" u="none" strike="noStrike" dirty="0" err="1">
                <a:solidFill>
                  <a:srgbClr val="000000"/>
                </a:solidFill>
                <a:latin typeface="Century Gothic"/>
                <a:ea typeface="Century Gothic"/>
                <a:cs typeface="Century Gothic"/>
                <a:sym typeface="Century Gothic"/>
              </a:rPr>
              <a:t>verändern</a:t>
            </a:r>
            <a:r>
              <a:rPr lang="en-GB" sz="1800" b="0" i="0" u="none" strike="noStrike" dirty="0">
                <a:solidFill>
                  <a:srgbClr val="000000"/>
                </a:solidFill>
                <a:latin typeface="Century Gothic"/>
                <a:ea typeface="Century Gothic"/>
                <a:cs typeface="Century Gothic"/>
                <a:sym typeface="Century Gothic"/>
              </a:rPr>
              <a:t> [500] </a:t>
            </a:r>
            <a:r>
              <a:rPr lang="en-GB" sz="1800" b="0" i="0" u="none" strike="noStrike" dirty="0" err="1">
                <a:solidFill>
                  <a:srgbClr val="000000"/>
                </a:solidFill>
                <a:latin typeface="Century Gothic"/>
                <a:ea typeface="Century Gothic"/>
                <a:cs typeface="Century Gothic"/>
                <a:sym typeface="Century Gothic"/>
              </a:rPr>
              <a:t>jemanden</a:t>
            </a:r>
            <a:r>
              <a:rPr lang="en-GB" sz="1800" b="0" i="0" u="none" strike="noStrike" dirty="0">
                <a:solidFill>
                  <a:srgbClr val="000000"/>
                </a:solidFill>
                <a:latin typeface="Century Gothic"/>
                <a:ea typeface="Century Gothic"/>
                <a:cs typeface="Century Gothic"/>
                <a:sym typeface="Century Gothic"/>
              </a:rPr>
              <a:t> [330] </a:t>
            </a:r>
            <a:r>
              <a:rPr lang="en-GB" sz="1800" b="0" i="0" u="none" strike="noStrike" dirty="0" err="1">
                <a:solidFill>
                  <a:srgbClr val="000000"/>
                </a:solidFill>
                <a:latin typeface="Century Gothic"/>
                <a:ea typeface="Century Gothic"/>
                <a:cs typeface="Century Gothic"/>
                <a:sym typeface="Century Gothic"/>
              </a:rPr>
              <a:t>niemanden</a:t>
            </a:r>
            <a:r>
              <a:rPr lang="en-GB" sz="1800" b="0" i="0" u="none" strike="noStrike" dirty="0">
                <a:solidFill>
                  <a:srgbClr val="000000"/>
                </a:solidFill>
                <a:latin typeface="Century Gothic"/>
                <a:ea typeface="Century Gothic"/>
                <a:cs typeface="Century Gothic"/>
                <a:sym typeface="Century Gothic"/>
              </a:rPr>
              <a:t> [362] Frau</a:t>
            </a:r>
            <a:r>
              <a:rPr lang="en-GB" sz="1800" b="0" i="0" u="none" strike="noStrike" baseline="30000" dirty="0">
                <a:solidFill>
                  <a:srgbClr val="000000"/>
                </a:solidFill>
                <a:latin typeface="Century Gothic"/>
                <a:ea typeface="Century Gothic"/>
                <a:cs typeface="Century Gothic"/>
                <a:sym typeface="Century Gothic"/>
              </a:rPr>
              <a:t>2</a:t>
            </a:r>
            <a:r>
              <a:rPr lang="en-GB" sz="1800" b="0" i="0" u="none" strike="noStrike" dirty="0">
                <a:solidFill>
                  <a:srgbClr val="000000"/>
                </a:solidFill>
                <a:latin typeface="Century Gothic"/>
                <a:ea typeface="Century Gothic"/>
                <a:cs typeface="Century Gothic"/>
                <a:sym typeface="Century Gothic"/>
              </a:rPr>
              <a:t> [99] Gruppe [369] </a:t>
            </a:r>
            <a:r>
              <a:rPr lang="en-GB" sz="1800" b="0" i="0" u="none" strike="noStrike" dirty="0" err="1">
                <a:solidFill>
                  <a:srgbClr val="000000"/>
                </a:solidFill>
                <a:latin typeface="Century Gothic"/>
                <a:ea typeface="Century Gothic"/>
                <a:cs typeface="Century Gothic"/>
                <a:sym typeface="Century Gothic"/>
              </a:rPr>
              <a:t>Möglichkeit</a:t>
            </a:r>
            <a:r>
              <a:rPr lang="en-GB" sz="1800" b="0" i="0" u="none" strike="noStrike" dirty="0">
                <a:solidFill>
                  <a:srgbClr val="000000"/>
                </a:solidFill>
                <a:latin typeface="Century Gothic"/>
                <a:ea typeface="Century Gothic"/>
                <a:cs typeface="Century Gothic"/>
                <a:sym typeface="Century Gothic"/>
              </a:rPr>
              <a:t> [379] hart [728] </a:t>
            </a:r>
            <a:r>
              <a:rPr lang="en-GB" sz="1800" b="0" i="0" u="none" strike="noStrike" dirty="0" err="1">
                <a:solidFill>
                  <a:srgbClr val="000000"/>
                </a:solidFill>
                <a:latin typeface="Century Gothic"/>
                <a:ea typeface="Century Gothic"/>
                <a:cs typeface="Century Gothic"/>
                <a:sym typeface="Century Gothic"/>
              </a:rPr>
              <a:t>negativ</a:t>
            </a:r>
            <a:r>
              <a:rPr lang="en-GB" sz="1800" b="0" i="0" u="none" strike="noStrike" dirty="0">
                <a:solidFill>
                  <a:srgbClr val="000000"/>
                </a:solidFill>
                <a:latin typeface="Century Gothic"/>
                <a:ea typeface="Century Gothic"/>
                <a:cs typeface="Century Gothic"/>
                <a:sym typeface="Century Gothic"/>
              </a:rPr>
              <a:t> [817] </a:t>
            </a:r>
            <a:r>
              <a:rPr lang="en-GB" sz="1800" b="0" i="0" u="none" strike="noStrike" dirty="0" err="1">
                <a:solidFill>
                  <a:srgbClr val="000000"/>
                </a:solidFill>
                <a:latin typeface="Century Gothic"/>
                <a:ea typeface="Century Gothic"/>
                <a:cs typeface="Century Gothic"/>
                <a:sym typeface="Century Gothic"/>
              </a:rPr>
              <a:t>positiv</a:t>
            </a:r>
            <a:r>
              <a:rPr lang="en-GB" sz="1800" b="0" i="0" u="none" strike="noStrike" dirty="0">
                <a:solidFill>
                  <a:srgbClr val="000000"/>
                </a:solidFill>
                <a:latin typeface="Century Gothic"/>
                <a:ea typeface="Century Gothic"/>
                <a:cs typeface="Century Gothic"/>
                <a:sym typeface="Century Gothic"/>
              </a:rPr>
              <a:t> [516] </a:t>
            </a:r>
            <a:r>
              <a:rPr lang="en-GB" sz="1800" b="0" i="0" u="none" strike="noStrike" dirty="0" err="1">
                <a:solidFill>
                  <a:srgbClr val="000000"/>
                </a:solidFill>
                <a:latin typeface="Century Gothic"/>
                <a:ea typeface="Century Gothic"/>
                <a:cs typeface="Century Gothic"/>
                <a:sym typeface="Century Gothic"/>
              </a:rPr>
              <a:t>wahrscheinlich</a:t>
            </a:r>
            <a:r>
              <a:rPr lang="en-GB" sz="1800" b="0" i="0" u="none" strike="noStrike" dirty="0">
                <a:solidFill>
                  <a:srgbClr val="000000"/>
                </a:solidFill>
                <a:latin typeface="Century Gothic"/>
                <a:ea typeface="Century Gothic"/>
                <a:cs typeface="Century Gothic"/>
                <a:sym typeface="Century Gothic"/>
              </a:rPr>
              <a:t> [493] </a:t>
            </a:r>
            <a:r>
              <a:rPr lang="en-GB" sz="1800" b="0" i="0" u="none" strike="noStrike" dirty="0" err="1">
                <a:solidFill>
                  <a:srgbClr val="FF6600"/>
                </a:solidFill>
                <a:latin typeface="Century Gothic"/>
                <a:ea typeface="Century Gothic"/>
                <a:cs typeface="Century Gothic"/>
                <a:sym typeface="Century Gothic"/>
              </a:rPr>
              <a:t>darstellen</a:t>
            </a:r>
            <a:r>
              <a:rPr lang="en-GB" sz="1800" b="0" i="0" u="none" strike="noStrike" dirty="0">
                <a:solidFill>
                  <a:srgbClr val="FF6600"/>
                </a:solidFill>
                <a:latin typeface="Century Gothic"/>
                <a:ea typeface="Century Gothic"/>
                <a:cs typeface="Century Gothic"/>
                <a:sym typeface="Century Gothic"/>
              </a:rPr>
              <a:t> (H) [402] </a:t>
            </a:r>
            <a:r>
              <a:rPr lang="en-GB" sz="1800" b="0" i="0" u="none" strike="noStrike" dirty="0" err="1">
                <a:solidFill>
                  <a:srgbClr val="FF6600"/>
                </a:solidFill>
                <a:latin typeface="Century Gothic"/>
                <a:ea typeface="Century Gothic"/>
                <a:cs typeface="Century Gothic"/>
                <a:sym typeface="Century Gothic"/>
              </a:rPr>
              <a:t>spüren</a:t>
            </a:r>
            <a:r>
              <a:rPr lang="en-GB" sz="1800" b="0" i="0" u="none" strike="noStrike" dirty="0">
                <a:solidFill>
                  <a:srgbClr val="FF6600"/>
                </a:solidFill>
                <a:latin typeface="Century Gothic"/>
                <a:ea typeface="Century Gothic"/>
                <a:cs typeface="Century Gothic"/>
                <a:sym typeface="Century Gothic"/>
              </a:rPr>
              <a:t> (H) [750] Gesellschaft</a:t>
            </a:r>
            <a:r>
              <a:rPr lang="en-GB" sz="1800" b="0" i="0" u="none" strike="noStrike" baseline="30000" dirty="0">
                <a:solidFill>
                  <a:srgbClr val="FF6600"/>
                </a:solidFill>
                <a:latin typeface="Century Gothic"/>
                <a:ea typeface="Century Gothic"/>
                <a:cs typeface="Century Gothic"/>
                <a:sym typeface="Century Gothic"/>
              </a:rPr>
              <a:t>1</a:t>
            </a:r>
            <a:r>
              <a:rPr lang="en-GB" sz="1800" b="0" i="0" u="none" strike="noStrike" dirty="0">
                <a:solidFill>
                  <a:srgbClr val="FF6600"/>
                </a:solidFill>
                <a:latin typeface="Century Gothic"/>
                <a:ea typeface="Century Gothic"/>
                <a:cs typeface="Century Gothic"/>
                <a:sym typeface="Century Gothic"/>
              </a:rPr>
              <a:t> (H) [363] </a:t>
            </a:r>
            <a:r>
              <a:rPr lang="en-GB" sz="1800" b="0" i="0" u="none" strike="noStrike" dirty="0" err="1">
                <a:solidFill>
                  <a:srgbClr val="FF6600"/>
                </a:solidFill>
                <a:latin typeface="Century Gothic"/>
                <a:ea typeface="Century Gothic"/>
                <a:cs typeface="Century Gothic"/>
                <a:sym typeface="Century Gothic"/>
              </a:rPr>
              <a:t>Herausforderung</a:t>
            </a:r>
            <a:r>
              <a:rPr lang="en-GB" sz="1800" b="0" i="0" u="none" strike="noStrike" dirty="0">
                <a:solidFill>
                  <a:srgbClr val="FF6600"/>
                </a:solidFill>
                <a:latin typeface="Century Gothic"/>
                <a:ea typeface="Century Gothic"/>
                <a:cs typeface="Century Gothic"/>
                <a:sym typeface="Century Gothic"/>
              </a:rPr>
              <a:t> (H) [1191] Kraft (H) [458] Lage</a:t>
            </a:r>
            <a:r>
              <a:rPr lang="en-GB" sz="1800" b="0" i="0" u="none" strike="noStrike" baseline="30000" dirty="0">
                <a:solidFill>
                  <a:srgbClr val="FF6600"/>
                </a:solidFill>
                <a:latin typeface="Century Gothic"/>
                <a:ea typeface="Century Gothic"/>
                <a:cs typeface="Century Gothic"/>
                <a:sym typeface="Century Gothic"/>
              </a:rPr>
              <a:t>1</a:t>
            </a:r>
            <a:r>
              <a:rPr lang="en-GB" sz="1800" b="0" i="0" u="none" strike="noStrike" dirty="0">
                <a:solidFill>
                  <a:srgbClr val="FF6600"/>
                </a:solidFill>
                <a:latin typeface="Century Gothic"/>
                <a:ea typeface="Century Gothic"/>
                <a:cs typeface="Century Gothic"/>
                <a:sym typeface="Century Gothic"/>
              </a:rPr>
              <a:t> (H) [555] </a:t>
            </a:r>
            <a:r>
              <a:rPr lang="en-GB" sz="1800" b="0" i="0" u="none" strike="noStrike" dirty="0" err="1">
                <a:solidFill>
                  <a:srgbClr val="FF6600"/>
                </a:solidFill>
                <a:latin typeface="Century Gothic"/>
                <a:ea typeface="Century Gothic"/>
                <a:cs typeface="Century Gothic"/>
                <a:sym typeface="Century Gothic"/>
              </a:rPr>
              <a:t>Opfer</a:t>
            </a:r>
            <a:r>
              <a:rPr lang="en-GB" sz="1800" b="0" i="0" u="none" strike="noStrike" dirty="0">
                <a:solidFill>
                  <a:srgbClr val="FF6600"/>
                </a:solidFill>
                <a:latin typeface="Century Gothic"/>
                <a:ea typeface="Century Gothic"/>
                <a:cs typeface="Century Gothic"/>
                <a:sym typeface="Century Gothic"/>
              </a:rPr>
              <a:t> (H) [1007] Verantwortung (H) [1103] </a:t>
            </a:r>
            <a:r>
              <a:rPr lang="en-GB" sz="1800" b="0" i="0" u="none" strike="noStrike" dirty="0" err="1">
                <a:solidFill>
                  <a:srgbClr val="FF6600"/>
                </a:solidFill>
                <a:latin typeface="Century Gothic"/>
                <a:ea typeface="Century Gothic"/>
                <a:cs typeface="Century Gothic"/>
                <a:sym typeface="Century Gothic"/>
              </a:rPr>
              <a:t>aktuell</a:t>
            </a:r>
            <a:r>
              <a:rPr lang="en-GB" sz="1800" b="0" i="0" u="none" strike="noStrike" dirty="0">
                <a:solidFill>
                  <a:srgbClr val="FF6600"/>
                </a:solidFill>
                <a:latin typeface="Century Gothic"/>
                <a:ea typeface="Century Gothic"/>
                <a:cs typeface="Century Gothic"/>
                <a:sym typeface="Century Gothic"/>
              </a:rPr>
              <a:t> (H) [568] </a:t>
            </a:r>
            <a:r>
              <a:rPr lang="en-GB" sz="1800" b="0" i="0" u="none" strike="noStrike" dirty="0" err="1">
                <a:solidFill>
                  <a:srgbClr val="FF6600"/>
                </a:solidFill>
                <a:latin typeface="Century Gothic"/>
                <a:ea typeface="Century Gothic"/>
                <a:cs typeface="Century Gothic"/>
                <a:sym typeface="Century Gothic"/>
              </a:rPr>
              <a:t>menschlich</a:t>
            </a:r>
            <a:r>
              <a:rPr lang="en-GB" sz="1800" b="0" i="0" u="none" strike="noStrike" dirty="0">
                <a:solidFill>
                  <a:srgbClr val="FF6600"/>
                </a:solidFill>
                <a:latin typeface="Century Gothic"/>
                <a:ea typeface="Century Gothic"/>
                <a:cs typeface="Century Gothic"/>
                <a:sym typeface="Century Gothic"/>
              </a:rPr>
              <a:t> (H) [811] </a:t>
            </a:r>
            <a:endParaRPr dirty="0"/>
          </a:p>
          <a:p>
            <a:pPr marL="0" lvl="0" indent="0" algn="l" rtl="0">
              <a:lnSpc>
                <a:spcPct val="107000"/>
              </a:lnSpc>
              <a:spcBef>
                <a:spcPts val="800"/>
              </a:spcBef>
              <a:spcAft>
                <a:spcPts val="0"/>
              </a:spcAft>
              <a:buNone/>
            </a:pPr>
            <a:r>
              <a:rPr lang="en-GB" sz="1800" b="1" dirty="0">
                <a:latin typeface="Calibri"/>
                <a:ea typeface="Calibri"/>
                <a:cs typeface="Calibri"/>
                <a:sym typeface="Calibri"/>
              </a:rPr>
              <a:t>Revisited vocabulary: </a:t>
            </a:r>
            <a:r>
              <a:rPr lang="en-GB" sz="1800" b="0" i="0" dirty="0">
                <a:solidFill>
                  <a:srgbClr val="000000"/>
                </a:solidFill>
                <a:latin typeface="Century Gothic"/>
                <a:ea typeface="Century Gothic"/>
                <a:cs typeface="Century Gothic"/>
                <a:sym typeface="Century Gothic"/>
              </a:rPr>
              <a:t>Bayern [624] Bodensee [n/a] Donau [n/a] Köln [n/a] München [n/a] </a:t>
            </a:r>
            <a:r>
              <a:rPr lang="en-GB" sz="1800" b="0" i="0" dirty="0" err="1">
                <a:solidFill>
                  <a:srgbClr val="000000"/>
                </a:solidFill>
                <a:latin typeface="Century Gothic"/>
                <a:ea typeface="Century Gothic"/>
                <a:cs typeface="Century Gothic"/>
                <a:sym typeface="Century Gothic"/>
              </a:rPr>
              <a:t>Ostsee</a:t>
            </a:r>
            <a:r>
              <a:rPr lang="en-GB" sz="1800" b="0" i="0" dirty="0">
                <a:solidFill>
                  <a:srgbClr val="000000"/>
                </a:solidFill>
                <a:latin typeface="Century Gothic"/>
                <a:ea typeface="Century Gothic"/>
                <a:cs typeface="Century Gothic"/>
                <a:sym typeface="Century Gothic"/>
              </a:rPr>
              <a:t> [n/a] Rhein [n/a] Schnitzel [n/a] U-Bahn [n/a] Volk [1032] Weise [468] Wurst [3923] national [891] </a:t>
            </a:r>
            <a:r>
              <a:rPr lang="en-GB" sz="1800" b="0" i="0" dirty="0" err="1">
                <a:solidFill>
                  <a:srgbClr val="000000"/>
                </a:solidFill>
                <a:latin typeface="Century Gothic"/>
                <a:ea typeface="Century Gothic"/>
                <a:cs typeface="Century Gothic"/>
                <a:sym typeface="Century Gothic"/>
              </a:rPr>
              <a:t>Minderheit</a:t>
            </a:r>
            <a:r>
              <a:rPr lang="en-GB" sz="1800" b="0" i="0" dirty="0">
                <a:solidFill>
                  <a:srgbClr val="000000"/>
                </a:solidFill>
                <a:latin typeface="Century Gothic"/>
                <a:ea typeface="Century Gothic"/>
                <a:cs typeface="Century Gothic"/>
                <a:sym typeface="Century Gothic"/>
              </a:rPr>
              <a:t> (H) [4256] </a:t>
            </a:r>
            <a:r>
              <a:rPr lang="en-GB" sz="1800" b="0" i="0" dirty="0" err="1">
                <a:solidFill>
                  <a:srgbClr val="000000"/>
                </a:solidFill>
                <a:latin typeface="Century Gothic"/>
                <a:ea typeface="Century Gothic"/>
                <a:cs typeface="Century Gothic"/>
                <a:sym typeface="Century Gothic"/>
              </a:rPr>
              <a:t>bayrisch</a:t>
            </a:r>
            <a:r>
              <a:rPr lang="en-GB" sz="1800" b="0" i="0" dirty="0">
                <a:solidFill>
                  <a:srgbClr val="000000"/>
                </a:solidFill>
                <a:latin typeface="Century Gothic"/>
                <a:ea typeface="Century Gothic"/>
                <a:cs typeface="Century Gothic"/>
                <a:sym typeface="Century Gothic"/>
              </a:rPr>
              <a:t> (H) [1383] </a:t>
            </a:r>
            <a:r>
              <a:rPr lang="en-GB" sz="1800" b="0" i="0" dirty="0" err="1">
                <a:solidFill>
                  <a:srgbClr val="000000"/>
                </a:solidFill>
                <a:latin typeface="Century Gothic"/>
                <a:ea typeface="Century Gothic"/>
                <a:cs typeface="Century Gothic"/>
                <a:sym typeface="Century Gothic"/>
              </a:rPr>
              <a:t>berliner</a:t>
            </a:r>
            <a:r>
              <a:rPr lang="en-GB" sz="1800" b="0" i="0" dirty="0">
                <a:solidFill>
                  <a:srgbClr val="000000"/>
                </a:solidFill>
                <a:latin typeface="Century Gothic"/>
                <a:ea typeface="Century Gothic"/>
                <a:cs typeface="Century Gothic"/>
                <a:sym typeface="Century Gothic"/>
              </a:rPr>
              <a:t> (H) [1190] </a:t>
            </a:r>
            <a:r>
              <a:rPr lang="en-GB" sz="1800" b="0" i="0" dirty="0" err="1">
                <a:solidFill>
                  <a:srgbClr val="000000"/>
                </a:solidFill>
                <a:latin typeface="Century Gothic"/>
                <a:ea typeface="Century Gothic"/>
                <a:cs typeface="Century Gothic"/>
                <a:sym typeface="Century Gothic"/>
              </a:rPr>
              <a:t>speziell</a:t>
            </a:r>
            <a:r>
              <a:rPr lang="en-GB" sz="1800" b="0" i="0" dirty="0">
                <a:solidFill>
                  <a:srgbClr val="000000"/>
                </a:solidFill>
                <a:latin typeface="Century Gothic"/>
                <a:ea typeface="Century Gothic"/>
                <a:cs typeface="Century Gothic"/>
                <a:sym typeface="Century Gothic"/>
              </a:rPr>
              <a:t> (H) [815] </a:t>
            </a:r>
            <a:r>
              <a:rPr lang="en-GB" sz="1800" b="0" i="0" dirty="0" err="1">
                <a:solidFill>
                  <a:srgbClr val="000000"/>
                </a:solidFill>
                <a:latin typeface="Century Gothic"/>
                <a:ea typeface="Century Gothic"/>
                <a:cs typeface="Century Gothic"/>
                <a:sym typeface="Century Gothic"/>
              </a:rPr>
              <a:t>ursprünglich</a:t>
            </a:r>
            <a:r>
              <a:rPr lang="en-GB" sz="1800" b="0" i="0" dirty="0">
                <a:solidFill>
                  <a:srgbClr val="000000"/>
                </a:solidFill>
                <a:latin typeface="Century Gothic"/>
                <a:ea typeface="Century Gothic"/>
                <a:cs typeface="Century Gothic"/>
                <a:sym typeface="Century Gothic"/>
              </a:rPr>
              <a:t> (H) [1332] </a:t>
            </a:r>
            <a:endParaRPr dirty="0"/>
          </a:p>
          <a:p>
            <a:pPr marL="0" lvl="0" indent="0" algn="l" rtl="0">
              <a:lnSpc>
                <a:spcPct val="107000"/>
              </a:lnSpc>
              <a:spcBef>
                <a:spcPts val="800"/>
              </a:spcBef>
              <a:spcAft>
                <a:spcPts val="0"/>
              </a:spcAft>
              <a:buNone/>
            </a:pPr>
            <a:r>
              <a:rPr lang="en-GB" sz="1800" b="1" i="0" dirty="0">
                <a:solidFill>
                  <a:srgbClr val="000000"/>
                </a:solidFill>
                <a:latin typeface="Century Gothic"/>
                <a:ea typeface="Century Gothic"/>
                <a:cs typeface="Century Gothic"/>
                <a:sym typeface="Century Gothic"/>
              </a:rPr>
              <a:t>Thematic revisited vocabulary </a:t>
            </a:r>
            <a:r>
              <a:rPr lang="en-GB" sz="1800" b="0" i="0" u="none" strike="noStrike" dirty="0" err="1">
                <a:solidFill>
                  <a:srgbClr val="000000"/>
                </a:solidFill>
                <a:latin typeface="Century Gothic"/>
                <a:ea typeface="Century Gothic"/>
                <a:cs typeface="Century Gothic"/>
                <a:sym typeface="Century Gothic"/>
              </a:rPr>
              <a:t>bekommen</a:t>
            </a:r>
            <a:r>
              <a:rPr lang="en-GB" sz="1800" b="0" i="0" u="none" strike="noStrike" dirty="0">
                <a:solidFill>
                  <a:srgbClr val="000000"/>
                </a:solidFill>
                <a:latin typeface="Century Gothic"/>
                <a:ea typeface="Century Gothic"/>
                <a:cs typeface="Century Gothic"/>
                <a:sym typeface="Century Gothic"/>
              </a:rPr>
              <a:t> [212] </a:t>
            </a:r>
            <a:r>
              <a:rPr lang="en-GB" sz="1800" b="0" i="0" u="none" strike="noStrike" dirty="0" err="1">
                <a:solidFill>
                  <a:srgbClr val="000000"/>
                </a:solidFill>
                <a:latin typeface="Century Gothic"/>
                <a:ea typeface="Century Gothic"/>
                <a:cs typeface="Century Gothic"/>
                <a:sym typeface="Century Gothic"/>
              </a:rPr>
              <a:t>schaffen</a:t>
            </a:r>
            <a:r>
              <a:rPr lang="en-GB" sz="1800" b="0" i="0" u="none" strike="noStrike" dirty="0">
                <a:solidFill>
                  <a:srgbClr val="000000"/>
                </a:solidFill>
                <a:latin typeface="Century Gothic"/>
                <a:ea typeface="Century Gothic"/>
                <a:cs typeface="Century Gothic"/>
                <a:sym typeface="Century Gothic"/>
              </a:rPr>
              <a:t> [285] </a:t>
            </a:r>
            <a:r>
              <a:rPr lang="en-GB" sz="1800" b="0" i="0" u="none" strike="noStrike" dirty="0" err="1">
                <a:solidFill>
                  <a:srgbClr val="000000"/>
                </a:solidFill>
                <a:latin typeface="Century Gothic"/>
                <a:ea typeface="Century Gothic"/>
                <a:cs typeface="Century Gothic"/>
                <a:sym typeface="Century Gothic"/>
              </a:rPr>
              <a:t>setzen</a:t>
            </a:r>
            <a:r>
              <a:rPr lang="en-GB" sz="1800" b="0" i="0" u="none" strike="noStrike" dirty="0">
                <a:solidFill>
                  <a:srgbClr val="000000"/>
                </a:solidFill>
                <a:latin typeface="Century Gothic"/>
                <a:ea typeface="Century Gothic"/>
                <a:cs typeface="Century Gothic"/>
                <a:sym typeface="Century Gothic"/>
              </a:rPr>
              <a:t>; </a:t>
            </a:r>
            <a:r>
              <a:rPr lang="en-GB" sz="1800" b="0" i="0" u="none" strike="noStrike" dirty="0" err="1">
                <a:solidFill>
                  <a:srgbClr val="000000"/>
                </a:solidFill>
                <a:latin typeface="Century Gothic"/>
                <a:ea typeface="Century Gothic"/>
                <a:cs typeface="Century Gothic"/>
                <a:sym typeface="Century Gothic"/>
              </a:rPr>
              <a:t>sichacc</a:t>
            </a:r>
            <a:r>
              <a:rPr lang="en-GB" sz="1800" b="0" i="0" u="none" strike="noStrike" dirty="0">
                <a:solidFill>
                  <a:srgbClr val="000000"/>
                </a:solidFill>
                <a:latin typeface="Century Gothic"/>
                <a:ea typeface="Century Gothic"/>
                <a:cs typeface="Century Gothic"/>
                <a:sym typeface="Century Gothic"/>
              </a:rPr>
              <a:t>. </a:t>
            </a:r>
            <a:r>
              <a:rPr lang="en-GB" sz="1800" b="0" i="0" u="none" strike="noStrike" dirty="0" err="1">
                <a:solidFill>
                  <a:srgbClr val="000000"/>
                </a:solidFill>
                <a:latin typeface="Century Gothic"/>
                <a:ea typeface="Century Gothic"/>
                <a:cs typeface="Century Gothic"/>
                <a:sym typeface="Century Gothic"/>
              </a:rPr>
              <a:t>setzen</a:t>
            </a:r>
            <a:r>
              <a:rPr lang="en-GB" sz="1800" b="0" i="0" u="none" strike="noStrike" dirty="0">
                <a:solidFill>
                  <a:srgbClr val="000000"/>
                </a:solidFill>
                <a:latin typeface="Century Gothic"/>
                <a:ea typeface="Century Gothic"/>
                <a:cs typeface="Century Gothic"/>
                <a:sym typeface="Century Gothic"/>
              </a:rPr>
              <a:t> [228] Frau1 [99] </a:t>
            </a:r>
            <a:r>
              <a:rPr lang="en-GB" sz="1800" b="0" i="0" u="none" strike="noStrike" dirty="0" err="1">
                <a:solidFill>
                  <a:srgbClr val="000000"/>
                </a:solidFill>
                <a:latin typeface="Century Gothic"/>
                <a:ea typeface="Century Gothic"/>
                <a:cs typeface="Century Gothic"/>
                <a:sym typeface="Century Gothic"/>
              </a:rPr>
              <a:t>Jahrhundert</a:t>
            </a:r>
            <a:r>
              <a:rPr lang="en-GB" sz="1800" b="0" i="0" u="none" strike="noStrike" dirty="0">
                <a:solidFill>
                  <a:srgbClr val="000000"/>
                </a:solidFill>
                <a:latin typeface="Century Gothic"/>
                <a:ea typeface="Century Gothic"/>
                <a:cs typeface="Century Gothic"/>
                <a:sym typeface="Century Gothic"/>
              </a:rPr>
              <a:t> [492] </a:t>
            </a:r>
            <a:r>
              <a:rPr lang="en-GB" sz="1800" b="0" i="0" u="none" strike="noStrike" dirty="0" err="1">
                <a:solidFill>
                  <a:srgbClr val="000000"/>
                </a:solidFill>
                <a:latin typeface="Century Gothic"/>
                <a:ea typeface="Century Gothic"/>
                <a:cs typeface="Century Gothic"/>
                <a:sym typeface="Century Gothic"/>
              </a:rPr>
              <a:t>Mädchen</a:t>
            </a:r>
            <a:r>
              <a:rPr lang="en-GB" sz="1800" b="0" i="0" u="none" strike="noStrike" dirty="0">
                <a:solidFill>
                  <a:srgbClr val="000000"/>
                </a:solidFill>
                <a:latin typeface="Century Gothic"/>
                <a:ea typeface="Century Gothic"/>
                <a:cs typeface="Century Gothic"/>
                <a:sym typeface="Century Gothic"/>
              </a:rPr>
              <a:t> [602] </a:t>
            </a:r>
            <a:r>
              <a:rPr lang="en-GB" sz="1800" b="0" i="0" u="none" strike="noStrike" dirty="0" err="1">
                <a:solidFill>
                  <a:srgbClr val="000000"/>
                </a:solidFill>
                <a:latin typeface="Century Gothic"/>
                <a:ea typeface="Century Gothic"/>
                <a:cs typeface="Century Gothic"/>
                <a:sym typeface="Century Gothic"/>
              </a:rPr>
              <a:t>Stimme</a:t>
            </a:r>
            <a:r>
              <a:rPr lang="en-GB" sz="1800" b="0" i="0" u="none" strike="noStrike" dirty="0">
                <a:solidFill>
                  <a:srgbClr val="000000"/>
                </a:solidFill>
                <a:latin typeface="Century Gothic"/>
                <a:ea typeface="Century Gothic"/>
                <a:cs typeface="Century Gothic"/>
                <a:sym typeface="Century Gothic"/>
              </a:rPr>
              <a:t> [399] </a:t>
            </a:r>
            <a:r>
              <a:rPr lang="en-GB" sz="1800" b="0" i="0" u="none" strike="noStrike" dirty="0" err="1">
                <a:solidFill>
                  <a:srgbClr val="000000"/>
                </a:solidFill>
                <a:latin typeface="Century Gothic"/>
                <a:ea typeface="Century Gothic"/>
                <a:cs typeface="Century Gothic"/>
                <a:sym typeface="Century Gothic"/>
              </a:rPr>
              <a:t>lieb</a:t>
            </a:r>
            <a:r>
              <a:rPr lang="en-GB" sz="1800" b="0" i="0" u="none" strike="noStrike" dirty="0">
                <a:solidFill>
                  <a:srgbClr val="000000"/>
                </a:solidFill>
                <a:latin typeface="Century Gothic"/>
                <a:ea typeface="Century Gothic"/>
                <a:cs typeface="Century Gothic"/>
                <a:sym typeface="Century Gothic"/>
              </a:rPr>
              <a:t> [897] </a:t>
            </a:r>
            <a:r>
              <a:rPr lang="en-GB" sz="1800" b="0" i="0" u="none" strike="noStrike" dirty="0" err="1">
                <a:solidFill>
                  <a:srgbClr val="000000"/>
                </a:solidFill>
                <a:latin typeface="Century Gothic"/>
                <a:ea typeface="Century Gothic"/>
                <a:cs typeface="Century Gothic"/>
                <a:sym typeface="Century Gothic"/>
              </a:rPr>
              <a:t>riesig</a:t>
            </a:r>
            <a:r>
              <a:rPr lang="en-GB" sz="1800" b="0" i="0" u="none" strike="noStrike" dirty="0">
                <a:solidFill>
                  <a:srgbClr val="000000"/>
                </a:solidFill>
                <a:latin typeface="Century Gothic"/>
                <a:ea typeface="Century Gothic"/>
                <a:cs typeface="Century Gothic"/>
                <a:sym typeface="Century Gothic"/>
              </a:rPr>
              <a:t> [1075] schwarz [474] </a:t>
            </a:r>
            <a:r>
              <a:rPr lang="en-GB" sz="1800" b="0" i="0" u="none" strike="noStrike" dirty="0" err="1">
                <a:solidFill>
                  <a:srgbClr val="000000"/>
                </a:solidFill>
                <a:latin typeface="Century Gothic"/>
                <a:ea typeface="Century Gothic"/>
                <a:cs typeface="Century Gothic"/>
                <a:sym typeface="Century Gothic"/>
              </a:rPr>
              <a:t>tief</a:t>
            </a:r>
            <a:r>
              <a:rPr lang="en-GB" sz="1800" b="0" i="0" u="none" strike="noStrike" dirty="0">
                <a:solidFill>
                  <a:srgbClr val="000000"/>
                </a:solidFill>
                <a:latin typeface="Century Gothic"/>
                <a:ea typeface="Century Gothic"/>
                <a:cs typeface="Century Gothic"/>
                <a:sym typeface="Century Gothic"/>
              </a:rPr>
              <a:t> [442] da [48] </a:t>
            </a:r>
            <a:r>
              <a:rPr lang="en-GB" sz="1800" b="0" i="0" u="none" strike="noStrike" dirty="0" err="1">
                <a:solidFill>
                  <a:srgbClr val="000000"/>
                </a:solidFill>
                <a:latin typeface="Century Gothic"/>
                <a:ea typeface="Century Gothic"/>
                <a:cs typeface="Century Gothic"/>
                <a:sym typeface="Century Gothic"/>
              </a:rPr>
              <a:t>diesmal</a:t>
            </a:r>
            <a:r>
              <a:rPr lang="en-GB" sz="1800" b="0" i="0" u="none" strike="noStrike" dirty="0">
                <a:solidFill>
                  <a:srgbClr val="000000"/>
                </a:solidFill>
                <a:latin typeface="Century Gothic"/>
                <a:ea typeface="Century Gothic"/>
                <a:cs typeface="Century Gothic"/>
                <a:sym typeface="Century Gothic"/>
              </a:rPr>
              <a:t> [1384] </a:t>
            </a:r>
            <a:r>
              <a:rPr lang="en-GB" sz="1800" b="0" i="0" u="none" strike="noStrike" dirty="0" err="1">
                <a:solidFill>
                  <a:srgbClr val="000000"/>
                </a:solidFill>
                <a:latin typeface="Century Gothic"/>
                <a:ea typeface="Century Gothic"/>
                <a:cs typeface="Century Gothic"/>
                <a:sym typeface="Century Gothic"/>
              </a:rPr>
              <a:t>hier</a:t>
            </a:r>
            <a:r>
              <a:rPr lang="en-GB" sz="1800" b="0" i="0" u="none" strike="noStrike" dirty="0">
                <a:solidFill>
                  <a:srgbClr val="000000"/>
                </a:solidFill>
                <a:latin typeface="Century Gothic"/>
                <a:ea typeface="Century Gothic"/>
                <a:cs typeface="Century Gothic"/>
                <a:sym typeface="Century Gothic"/>
              </a:rPr>
              <a:t> [68] </a:t>
            </a:r>
            <a:r>
              <a:rPr lang="en-GB" sz="1800" b="0" i="0" u="none" strike="noStrike" dirty="0" err="1">
                <a:solidFill>
                  <a:srgbClr val="000000"/>
                </a:solidFill>
                <a:latin typeface="Century Gothic"/>
                <a:ea typeface="Century Gothic"/>
                <a:cs typeface="Century Gothic"/>
                <a:sym typeface="Century Gothic"/>
              </a:rPr>
              <a:t>immer</a:t>
            </a:r>
            <a:r>
              <a:rPr lang="en-GB" sz="1800" b="0" i="0" u="none" strike="noStrike" dirty="0">
                <a:solidFill>
                  <a:srgbClr val="000000"/>
                </a:solidFill>
                <a:latin typeface="Century Gothic"/>
                <a:ea typeface="Century Gothic"/>
                <a:cs typeface="Century Gothic"/>
                <a:sym typeface="Century Gothic"/>
              </a:rPr>
              <a:t> [64] </a:t>
            </a:r>
            <a:r>
              <a:rPr lang="en-GB" sz="1800" b="0" i="0" u="none" strike="noStrike" dirty="0" err="1">
                <a:solidFill>
                  <a:srgbClr val="FF6600"/>
                </a:solidFill>
                <a:latin typeface="Century Gothic"/>
                <a:ea typeface="Century Gothic"/>
                <a:cs typeface="Century Gothic"/>
                <a:sym typeface="Century Gothic"/>
              </a:rPr>
              <a:t>entstehen</a:t>
            </a:r>
            <a:r>
              <a:rPr lang="en-GB" sz="1800" b="0" i="0" u="none" strike="noStrike" dirty="0">
                <a:solidFill>
                  <a:srgbClr val="FF6600"/>
                </a:solidFill>
                <a:latin typeface="Century Gothic"/>
                <a:ea typeface="Century Gothic"/>
                <a:cs typeface="Century Gothic"/>
                <a:sym typeface="Century Gothic"/>
              </a:rPr>
              <a:t> (H) [264] </a:t>
            </a:r>
            <a:r>
              <a:rPr lang="en-GB" sz="1800" b="0" i="0" u="none" strike="noStrike" dirty="0" err="1">
                <a:solidFill>
                  <a:srgbClr val="FF6600"/>
                </a:solidFill>
                <a:latin typeface="Century Gothic"/>
                <a:ea typeface="Century Gothic"/>
                <a:cs typeface="Century Gothic"/>
                <a:sym typeface="Century Gothic"/>
              </a:rPr>
              <a:t>trennen</a:t>
            </a:r>
            <a:r>
              <a:rPr lang="en-GB" sz="1800" b="0" i="0" u="none" strike="noStrike" dirty="0">
                <a:solidFill>
                  <a:srgbClr val="FF6600"/>
                </a:solidFill>
                <a:latin typeface="Century Gothic"/>
                <a:ea typeface="Century Gothic"/>
                <a:cs typeface="Century Gothic"/>
                <a:sym typeface="Century Gothic"/>
              </a:rPr>
              <a:t> (H) [936] </a:t>
            </a:r>
            <a:r>
              <a:rPr lang="en-GB" sz="1800" b="0" i="0" u="none" strike="noStrike" dirty="0" err="1">
                <a:solidFill>
                  <a:srgbClr val="FF6600"/>
                </a:solidFill>
                <a:latin typeface="Century Gothic"/>
                <a:ea typeface="Century Gothic"/>
                <a:cs typeface="Century Gothic"/>
                <a:sym typeface="Century Gothic"/>
              </a:rPr>
              <a:t>unterscheiden</a:t>
            </a:r>
            <a:r>
              <a:rPr lang="en-GB" sz="1800" b="0" i="0" u="none" strike="noStrike" dirty="0">
                <a:solidFill>
                  <a:srgbClr val="FF6600"/>
                </a:solidFill>
                <a:latin typeface="Century Gothic"/>
                <a:ea typeface="Century Gothic"/>
                <a:cs typeface="Century Gothic"/>
                <a:sym typeface="Century Gothic"/>
              </a:rPr>
              <a:t> (H) [607] </a:t>
            </a:r>
            <a:r>
              <a:rPr lang="en-GB" sz="1800" b="0" i="0" u="none" strike="noStrike" dirty="0" err="1">
                <a:solidFill>
                  <a:srgbClr val="FF6600"/>
                </a:solidFill>
                <a:latin typeface="Century Gothic"/>
                <a:ea typeface="Century Gothic"/>
                <a:cs typeface="Century Gothic"/>
                <a:sym typeface="Century Gothic"/>
              </a:rPr>
              <a:t>wirken</a:t>
            </a:r>
            <a:r>
              <a:rPr lang="en-GB" sz="1800" b="0" i="0" u="none" strike="noStrike" dirty="0">
                <a:solidFill>
                  <a:srgbClr val="FF6600"/>
                </a:solidFill>
                <a:latin typeface="Century Gothic"/>
                <a:ea typeface="Century Gothic"/>
                <a:cs typeface="Century Gothic"/>
                <a:sym typeface="Century Gothic"/>
              </a:rPr>
              <a:t> (H) [401] </a:t>
            </a:r>
            <a:r>
              <a:rPr lang="en-GB" sz="1800" b="0" i="0" u="none" strike="noStrike" dirty="0" err="1">
                <a:solidFill>
                  <a:srgbClr val="FF6600"/>
                </a:solidFill>
                <a:latin typeface="Century Gothic"/>
                <a:ea typeface="Century Gothic"/>
                <a:cs typeface="Century Gothic"/>
                <a:sym typeface="Century Gothic"/>
              </a:rPr>
              <a:t>Druck</a:t>
            </a:r>
            <a:r>
              <a:rPr lang="en-GB" sz="1800" b="0" i="0" u="none" strike="noStrike" dirty="0">
                <a:solidFill>
                  <a:srgbClr val="FF6600"/>
                </a:solidFill>
                <a:latin typeface="Century Gothic"/>
                <a:ea typeface="Century Gothic"/>
                <a:cs typeface="Century Gothic"/>
                <a:sym typeface="Century Gothic"/>
              </a:rPr>
              <a:t> (H) [558] </a:t>
            </a:r>
            <a:r>
              <a:rPr lang="en-GB" sz="1800" b="0" i="0" u="none" strike="noStrike" dirty="0" err="1">
                <a:solidFill>
                  <a:srgbClr val="FF6600"/>
                </a:solidFill>
                <a:latin typeface="Century Gothic"/>
                <a:ea typeface="Century Gothic"/>
                <a:cs typeface="Century Gothic"/>
                <a:sym typeface="Century Gothic"/>
              </a:rPr>
              <a:t>Zweck</a:t>
            </a:r>
            <a:r>
              <a:rPr lang="en-GB" sz="1800" b="0" i="0" u="none" strike="noStrike" dirty="0">
                <a:solidFill>
                  <a:srgbClr val="FF6600"/>
                </a:solidFill>
                <a:latin typeface="Century Gothic"/>
                <a:ea typeface="Century Gothic"/>
                <a:cs typeface="Century Gothic"/>
                <a:sym typeface="Century Gothic"/>
              </a:rPr>
              <a:t> (H) [1604] </a:t>
            </a:r>
            <a:r>
              <a:rPr lang="en-GB" sz="1800" b="0" i="0" u="none" strike="noStrike" dirty="0" err="1">
                <a:solidFill>
                  <a:srgbClr val="FF6600"/>
                </a:solidFill>
                <a:latin typeface="Century Gothic"/>
                <a:ea typeface="Century Gothic"/>
                <a:cs typeface="Century Gothic"/>
                <a:sym typeface="Century Gothic"/>
              </a:rPr>
              <a:t>dünn</a:t>
            </a:r>
            <a:r>
              <a:rPr lang="en-GB" sz="1800" b="0" i="0" u="none" strike="noStrike" dirty="0">
                <a:solidFill>
                  <a:srgbClr val="FF6600"/>
                </a:solidFill>
                <a:latin typeface="Century Gothic"/>
                <a:ea typeface="Century Gothic"/>
                <a:cs typeface="Century Gothic"/>
                <a:sym typeface="Century Gothic"/>
              </a:rPr>
              <a:t> (H) [1739] </a:t>
            </a:r>
            <a:endParaRPr sz="1800" b="1" i="0" dirty="0">
              <a:solidFill>
                <a:srgbClr val="000000"/>
              </a:solidFill>
              <a:latin typeface="Century Gothic"/>
              <a:ea typeface="Century Gothic"/>
              <a:cs typeface="Century Gothic"/>
              <a:sym typeface="Century Gothic"/>
            </a:endParaRPr>
          </a:p>
          <a:p>
            <a:pPr marL="0" lvl="0" indent="0" algn="l" rtl="0">
              <a:lnSpc>
                <a:spcPct val="107000"/>
              </a:lnSpc>
              <a:spcBef>
                <a:spcPts val="800"/>
              </a:spcBef>
              <a:spcAft>
                <a:spcPts val="0"/>
              </a:spcAft>
              <a:buNone/>
            </a:pPr>
            <a:r>
              <a:rPr lang="en-GB" sz="1800" b="1" i="0" dirty="0">
                <a:solidFill>
                  <a:srgbClr val="000000"/>
                </a:solidFill>
                <a:latin typeface="Century Gothic"/>
                <a:ea typeface="Century Gothic"/>
                <a:cs typeface="Century Gothic"/>
                <a:sym typeface="Century Gothic"/>
              </a:rPr>
              <a:t>Revisited function words: </a:t>
            </a:r>
            <a:r>
              <a:rPr lang="en-GB" sz="1800" b="0" i="0" dirty="0">
                <a:latin typeface="Century Gothic"/>
                <a:ea typeface="Century Gothic"/>
                <a:cs typeface="Century Gothic"/>
                <a:sym typeface="Century Gothic"/>
              </a:rPr>
              <a:t>es </a:t>
            </a:r>
            <a:r>
              <a:rPr lang="en-GB" sz="1800" b="0" i="0" dirty="0" err="1">
                <a:latin typeface="Century Gothic"/>
                <a:ea typeface="Century Gothic"/>
                <a:cs typeface="Century Gothic"/>
                <a:sym typeface="Century Gothic"/>
              </a:rPr>
              <a:t>gibt</a:t>
            </a:r>
            <a:r>
              <a:rPr lang="en-GB" sz="1800" b="0" i="0" dirty="0">
                <a:latin typeface="Century Gothic"/>
                <a:ea typeface="Century Gothic"/>
                <a:cs typeface="Century Gothic"/>
                <a:sym typeface="Century Gothic"/>
              </a:rPr>
              <a:t>, </a:t>
            </a:r>
            <a:r>
              <a:rPr lang="en-GB" sz="1800" b="0" i="0" dirty="0" err="1">
                <a:latin typeface="Century Gothic"/>
                <a:ea typeface="Century Gothic"/>
                <a:cs typeface="Century Gothic"/>
                <a:sym typeface="Century Gothic"/>
              </a:rPr>
              <a:t>jemand</a:t>
            </a:r>
            <a:r>
              <a:rPr lang="en-GB" sz="1800" b="0" i="0" dirty="0">
                <a:latin typeface="Century Gothic"/>
                <a:ea typeface="Century Gothic"/>
                <a:cs typeface="Century Gothic"/>
                <a:sym typeface="Century Gothic"/>
              </a:rPr>
              <a:t>, </a:t>
            </a:r>
            <a:r>
              <a:rPr lang="en-GB" sz="1800" b="0" i="0" dirty="0" err="1">
                <a:latin typeface="Century Gothic"/>
                <a:ea typeface="Century Gothic"/>
                <a:cs typeface="Century Gothic"/>
                <a:sym typeface="Century Gothic"/>
              </a:rPr>
              <a:t>niemand</a:t>
            </a:r>
            <a:r>
              <a:rPr lang="en-GB" sz="1800" b="0" i="0" dirty="0">
                <a:latin typeface="Century Gothic"/>
                <a:ea typeface="Century Gothic"/>
                <a:cs typeface="Century Gothic"/>
                <a:sym typeface="Century Gothic"/>
              </a:rPr>
              <a:t>, man, er, </a:t>
            </a:r>
            <a:r>
              <a:rPr lang="en-GB" sz="1800" b="0" i="0" dirty="0" err="1">
                <a:latin typeface="Century Gothic"/>
                <a:ea typeface="Century Gothic"/>
                <a:cs typeface="Century Gothic"/>
                <a:sym typeface="Century Gothic"/>
              </a:rPr>
              <a:t>sie</a:t>
            </a:r>
            <a:r>
              <a:rPr lang="en-GB" sz="1800" b="0" i="0" dirty="0">
                <a:latin typeface="Century Gothic"/>
                <a:ea typeface="Century Gothic"/>
                <a:cs typeface="Century Gothic"/>
                <a:sym typeface="Century Gothic"/>
              </a:rPr>
              <a:t>, es, </a:t>
            </a:r>
            <a:r>
              <a:rPr lang="en-GB" sz="1800" b="0" i="0" dirty="0" err="1">
                <a:latin typeface="Century Gothic"/>
                <a:ea typeface="Century Gothic"/>
                <a:cs typeface="Century Gothic"/>
                <a:sym typeface="Century Gothic"/>
              </a:rPr>
              <a:t>sie</a:t>
            </a:r>
            <a:r>
              <a:rPr lang="en-GB" sz="1800" b="0" i="0" dirty="0">
                <a:latin typeface="Century Gothic"/>
                <a:ea typeface="Century Gothic"/>
                <a:cs typeface="Century Gothic"/>
                <a:sym typeface="Century Gothic"/>
              </a:rPr>
              <a:t>, der, die, das, die, </a:t>
            </a:r>
            <a:r>
              <a:rPr lang="en-GB" sz="1800" b="0" i="0" dirty="0" err="1">
                <a:latin typeface="Century Gothic"/>
                <a:ea typeface="Century Gothic"/>
                <a:cs typeface="Century Gothic"/>
                <a:sym typeface="Century Gothic"/>
              </a:rPr>
              <a:t>nach</a:t>
            </a:r>
            <a:endParaRPr dirty="0"/>
          </a:p>
          <a:p>
            <a:pPr marL="0" marR="0" lvl="0" indent="0" algn="l" rtl="0">
              <a:lnSpc>
                <a:spcPct val="100000"/>
              </a:lnSpc>
              <a:spcBef>
                <a:spcPts val="800"/>
              </a:spcBef>
              <a:spcAft>
                <a:spcPts val="0"/>
              </a:spcAft>
              <a:buClr>
                <a:srgbClr val="000000"/>
              </a:buClr>
              <a:buSzPts val="1800"/>
              <a:buFont typeface="Century Gothic"/>
              <a:buNone/>
            </a:pPr>
            <a:br>
              <a:rPr lang="en-GB" sz="1800" b="0" i="0" dirty="0">
                <a:solidFill>
                  <a:srgbClr val="000000"/>
                </a:solidFill>
                <a:latin typeface="Century Gothic"/>
                <a:ea typeface="Century Gothic"/>
                <a:cs typeface="Century Gothic"/>
                <a:sym typeface="Century Gothic"/>
              </a:rPr>
            </a:br>
            <a:r>
              <a:rPr lang="en-GB" sz="1800" i="1" dirty="0"/>
              <a:t>Source:  </a:t>
            </a:r>
            <a:r>
              <a:rPr lang="en-GB" sz="1800" i="1" dirty="0">
                <a:solidFill>
                  <a:srgbClr val="000000"/>
                </a:solidFill>
                <a:latin typeface="Calibri"/>
                <a:ea typeface="Calibri"/>
                <a:cs typeface="Calibri"/>
                <a:sym typeface="Calibri"/>
              </a:rPr>
              <a:t>Jones, R.L &amp; </a:t>
            </a:r>
            <a:r>
              <a:rPr lang="en-GB" sz="1800" i="1" dirty="0" err="1">
                <a:solidFill>
                  <a:srgbClr val="000000"/>
                </a:solidFill>
                <a:latin typeface="Calibri"/>
                <a:ea typeface="Calibri"/>
                <a:cs typeface="Calibri"/>
                <a:sym typeface="Calibri"/>
              </a:rPr>
              <a:t>Tschirner</a:t>
            </a:r>
            <a:r>
              <a:rPr lang="en-GB" sz="1800" i="1" dirty="0">
                <a:solidFill>
                  <a:srgbClr val="000000"/>
                </a:solidFill>
                <a:latin typeface="Calibri"/>
                <a:ea typeface="Calibri"/>
                <a:cs typeface="Calibri"/>
                <a:sym typeface="Calibri"/>
              </a:rPr>
              <a:t>, E. (2019). A frequency dictionary of German: Core vocabulary for learners. London: Routledge.</a:t>
            </a:r>
            <a:endParaRPr sz="1800" i="1" dirty="0">
              <a:solidFill>
                <a:srgbClr val="000000"/>
              </a:solidFill>
            </a:endParaRPr>
          </a:p>
          <a:p>
            <a:pPr marL="0" marR="0" lvl="0" indent="0" algn="l" rtl="0">
              <a:lnSpc>
                <a:spcPct val="100000"/>
              </a:lnSpc>
              <a:spcBef>
                <a:spcPts val="0"/>
              </a:spcBef>
              <a:spcAft>
                <a:spcPts val="0"/>
              </a:spcAft>
              <a:buClr>
                <a:schemeClr val="dk1"/>
              </a:buClr>
              <a:buSzPts val="1800"/>
              <a:buFont typeface="Calibri"/>
              <a:buNone/>
            </a:pPr>
            <a:endParaRPr sz="1800" i="1" dirty="0"/>
          </a:p>
          <a:p>
            <a:pPr marL="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The frequency rankings for words that occur in this PowerPoint which have been</a:t>
            </a:r>
            <a:r>
              <a:rPr lang="en-GB" sz="1800" b="0" i="1" u="none" strike="noStrike" dirty="0">
                <a:solidFill>
                  <a:schemeClr val="dk1"/>
                </a:solidFill>
                <a:latin typeface="Calibri"/>
                <a:ea typeface="Calibri"/>
                <a:cs typeface="Calibri"/>
                <a:sym typeface="Calibri"/>
              </a:rPr>
              <a:t> previously</a:t>
            </a:r>
            <a:r>
              <a:rPr lang="en-GB" sz="18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dirty="0"/>
          </a:p>
          <a:p>
            <a:pPr marL="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For any </a:t>
            </a:r>
            <a:r>
              <a:rPr lang="en-GB" sz="1800" b="0" i="1" u="none" strike="noStrike" dirty="0">
                <a:solidFill>
                  <a:schemeClr val="dk1"/>
                </a:solidFill>
                <a:latin typeface="Calibri"/>
                <a:ea typeface="Calibri"/>
                <a:cs typeface="Calibri"/>
                <a:sym typeface="Calibri"/>
              </a:rPr>
              <a:t>other </a:t>
            </a:r>
            <a:r>
              <a:rPr lang="en-GB" sz="18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sz="1800" dirty="0">
              <a:latin typeface="Calibri"/>
              <a:ea typeface="Calibri"/>
              <a:cs typeface="Calibri"/>
              <a:sym typeface="Calibri"/>
            </a:endParaRPr>
          </a:p>
        </p:txBody>
      </p:sp>
      <p:sp>
        <p:nvSpPr>
          <p:cNvPr id="67" name="Google Shape;6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Note this is the Foundation version of the text. Teachers may instead prefer to use the alternative listen and transcribe version of the task later in the presentation.</a:t>
            </a:r>
            <a:endParaRPr dirty="0"/>
          </a:p>
          <a:p>
            <a:pPr marL="0" lvl="0" indent="0" algn="l" rtl="0">
              <a:spcBef>
                <a:spcPts val="0"/>
              </a:spcBef>
              <a:spcAft>
                <a:spcPts val="0"/>
              </a:spcAft>
              <a:buNone/>
            </a:pPr>
            <a:r>
              <a:rPr lang="en-US" b="1" dirty="0"/>
              <a:t>Timing: 10 minutes</a:t>
            </a:r>
            <a:endParaRPr b="1" dirty="0"/>
          </a:p>
          <a:p>
            <a:pPr marL="0" lvl="0" indent="0" algn="l" rtl="0">
              <a:spcBef>
                <a:spcPts val="0"/>
              </a:spcBef>
              <a:spcAft>
                <a:spcPts val="0"/>
              </a:spcAft>
              <a:buNone/>
            </a:pPr>
            <a:r>
              <a:rPr lang="en-GB" b="1" dirty="0"/>
              <a:t>Slide 1/2</a:t>
            </a:r>
            <a:endParaRPr dirty="0"/>
          </a:p>
          <a:p>
            <a:pPr marL="0" lvl="0" indent="0" algn="l" rtl="0">
              <a:spcBef>
                <a:spcPts val="0"/>
              </a:spcBef>
              <a:spcAft>
                <a:spcPts val="0"/>
              </a:spcAft>
              <a:buNone/>
            </a:pPr>
            <a:r>
              <a:rPr lang="en-GB" b="1" dirty="0"/>
              <a:t>A higher version is available on the next slides.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written comprehension of </a:t>
            </a:r>
            <a:r>
              <a:rPr lang="en-GB" b="1" dirty="0" err="1"/>
              <a:t>jemand</a:t>
            </a:r>
            <a:r>
              <a:rPr lang="en-GB" b="0" dirty="0"/>
              <a:t> and new vocabulary for this week. </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r>
              <a:rPr lang="en-GB" b="0" dirty="0"/>
              <a:t> </a:t>
            </a:r>
            <a:endParaRPr dirty="0"/>
          </a:p>
          <a:p>
            <a:pPr marL="228600" lvl="0" indent="-228600" algn="l" rtl="0">
              <a:spcBef>
                <a:spcPts val="0"/>
              </a:spcBef>
              <a:spcAft>
                <a:spcPts val="0"/>
              </a:spcAft>
              <a:buClr>
                <a:schemeClr val="dk1"/>
              </a:buClr>
              <a:buSzPts val="1200"/>
              <a:buFont typeface="Calibri"/>
              <a:buAutoNum type="arabicPeriod"/>
            </a:pPr>
            <a:r>
              <a:rPr lang="en-GB" b="0" dirty="0"/>
              <a:t>Students read the text in pairs/individually and complete the gaps using the words in the box at the bottom of the slide/worksheet. </a:t>
            </a:r>
            <a:endParaRPr dirty="0"/>
          </a:p>
          <a:p>
            <a:pPr marL="228600" lvl="0" indent="-228600" algn="l" rtl="0">
              <a:spcBef>
                <a:spcPts val="0"/>
              </a:spcBef>
              <a:spcAft>
                <a:spcPts val="0"/>
              </a:spcAft>
              <a:buClr>
                <a:schemeClr val="dk1"/>
              </a:buClr>
              <a:buSzPts val="1200"/>
              <a:buFont typeface="Calibri"/>
              <a:buAutoNum type="arabicPeriod"/>
            </a:pPr>
            <a:r>
              <a:rPr lang="en-GB" b="0" dirty="0"/>
              <a:t>Elicit answers orally.</a:t>
            </a:r>
            <a:endParaRPr b="1" dirty="0"/>
          </a:p>
          <a:p>
            <a:pPr marL="0" lvl="0" indent="0" algn="l" rtl="0">
              <a:spcBef>
                <a:spcPts val="0"/>
              </a:spcBef>
              <a:spcAft>
                <a:spcPts val="0"/>
              </a:spcAft>
              <a:buNone/>
            </a:pPr>
            <a:endParaRPr b="0" dirty="0"/>
          </a:p>
          <a:p>
            <a:pPr marL="0" lvl="0" indent="0" algn="l" rtl="0">
              <a:spcBef>
                <a:spcPts val="0"/>
              </a:spcBef>
              <a:spcAft>
                <a:spcPts val="0"/>
              </a:spcAft>
              <a:buNone/>
            </a:pPr>
            <a:endParaRPr b="1" dirty="0"/>
          </a:p>
        </p:txBody>
      </p:sp>
      <p:sp>
        <p:nvSpPr>
          <p:cNvPr id="454" name="Google Shape;45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FT Slide 2/2</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Sources</a:t>
            </a:r>
            <a:r>
              <a:rPr lang="en-GB" b="0" dirty="0"/>
              <a:t>:</a:t>
            </a:r>
            <a:endParaRPr sz="1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lvl="0" indent="0" algn="l" rtl="0">
              <a:lnSpc>
                <a:spcPct val="107000"/>
              </a:lnSpc>
              <a:spcBef>
                <a:spcPts val="0"/>
              </a:spcBef>
              <a:spcAft>
                <a:spcPts val="0"/>
              </a:spcAft>
              <a:buNone/>
            </a:pPr>
            <a:r>
              <a:rPr lang="en-GB" sz="1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https://missgermany.de/</a:t>
            </a:r>
            <a:endParaRPr sz="1200" dirty="0">
              <a:latin typeface="Calibri"/>
              <a:ea typeface="Calibri"/>
              <a:cs typeface="Calibri"/>
              <a:sym typeface="Calibri"/>
            </a:endParaRPr>
          </a:p>
          <a:p>
            <a:pPr marL="0" lvl="0" indent="0" algn="l" rtl="0">
              <a:lnSpc>
                <a:spcPct val="107000"/>
              </a:lnSpc>
              <a:spcBef>
                <a:spcPts val="800"/>
              </a:spcBef>
              <a:spcAft>
                <a:spcPts val="0"/>
              </a:spcAft>
              <a:buNone/>
            </a:pPr>
            <a:r>
              <a:rPr lang="en-GB" sz="1200" u="sng"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https://missgermany.de/domitila-barros/</a:t>
            </a:r>
            <a:r>
              <a:rPr lang="en-GB" sz="1200" dirty="0">
                <a:latin typeface="Calibri"/>
                <a:ea typeface="Calibri"/>
                <a:cs typeface="Calibri"/>
                <a:sym typeface="Calibri"/>
              </a:rPr>
              <a:t> </a:t>
            </a:r>
            <a:r>
              <a:rPr lang="en-GB" sz="1200" u="sng" dirty="0">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https://de.wikipedia.org/wiki/Miss_Germany</a:t>
            </a:r>
            <a:endParaRPr sz="1200" dirty="0">
              <a:latin typeface="Calibri"/>
              <a:ea typeface="Calibri"/>
              <a:cs typeface="Calibri"/>
              <a:sym typeface="Calibri"/>
            </a:endParaRPr>
          </a:p>
          <a:p>
            <a:pPr marL="0" lvl="0" indent="0" algn="l" rtl="0">
              <a:lnSpc>
                <a:spcPct val="107000"/>
              </a:lnSpc>
              <a:spcBef>
                <a:spcPts val="800"/>
              </a:spcBef>
              <a:spcAft>
                <a:spcPts val="0"/>
              </a:spcAft>
              <a:buNone/>
            </a:pPr>
            <a:r>
              <a:rPr lang="en-GB" sz="1200" u="sng" dirty="0">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https://de.wikipedia.org/wiki/Domitila_Barros</a:t>
            </a:r>
            <a:br>
              <a:rPr lang="en-GB" sz="1200" dirty="0">
                <a:latin typeface="Calibri"/>
                <a:ea typeface="Calibri"/>
                <a:cs typeface="Calibri"/>
                <a:sym typeface="Calibri"/>
              </a:rPr>
            </a:br>
            <a:r>
              <a:rPr lang="en-GB" sz="1200" b="1" dirty="0">
                <a:latin typeface="Calibri"/>
                <a:ea typeface="Calibri"/>
                <a:cs typeface="Calibri"/>
                <a:sym typeface="Calibri"/>
              </a:rPr>
              <a:t>Image attribution</a:t>
            </a:r>
            <a:r>
              <a:rPr lang="en-GB" sz="1200" dirty="0">
                <a:latin typeface="Calibri"/>
                <a:ea typeface="Calibri"/>
                <a:cs typeface="Calibri"/>
                <a:sym typeface="Calibri"/>
              </a:rPr>
              <a:t>:</a:t>
            </a:r>
            <a:br>
              <a:rPr lang="en-GB" sz="1200" dirty="0">
                <a:latin typeface="Calibri"/>
                <a:ea typeface="Calibri"/>
                <a:cs typeface="Calibri"/>
                <a:sym typeface="Calibri"/>
              </a:rPr>
            </a:br>
            <a:r>
              <a:rPr lang="en-GB" sz="1200" dirty="0">
                <a:latin typeface="Calibri"/>
                <a:ea typeface="Calibri"/>
                <a:cs typeface="Calibri"/>
                <a:sym typeface="Calibri"/>
              </a:rPr>
              <a:t>https://commons.wikimedia.org/wiki/File:Domitila_Barros.jpg</a:t>
            </a:r>
            <a:endParaRPr dirty="0"/>
          </a:p>
          <a:p>
            <a:pPr marL="0" lvl="0" indent="0" algn="l" rtl="0">
              <a:lnSpc>
                <a:spcPct val="107000"/>
              </a:lnSpc>
              <a:spcBef>
                <a:spcPts val="800"/>
              </a:spcBef>
              <a:spcAft>
                <a:spcPts val="0"/>
              </a:spcAft>
              <a:buNone/>
            </a:pPr>
            <a:r>
              <a:rPr lang="en-GB" sz="1200" dirty="0">
                <a:latin typeface="Calibri"/>
                <a:ea typeface="Calibri"/>
                <a:cs typeface="Calibri"/>
                <a:sym typeface="Calibri"/>
              </a:rPr>
              <a:t>Domitila Barros, CC BY-SA 4.0 </a:t>
            </a:r>
            <a:r>
              <a:rPr lang="en-GB" sz="1200" u="sng" dirty="0">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https://creativecommons.org/licenses/by-sa/4.0</a:t>
            </a:r>
            <a:r>
              <a:rPr lang="en-GB" sz="1200" dirty="0">
                <a:latin typeface="Calibri"/>
                <a:ea typeface="Calibri"/>
                <a:cs typeface="Calibri"/>
                <a:sym typeface="Calibri"/>
              </a:rPr>
              <a:t>, via Wikimedia Commons</a:t>
            </a:r>
            <a:endParaRPr dirty="0"/>
          </a:p>
        </p:txBody>
      </p:sp>
      <p:sp>
        <p:nvSpPr>
          <p:cNvPr id="469" name="Google Shape;46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This is the HT version. Teachers may instead prefer to use the alternative listen and transcribe version of the task later in the presentation.</a:t>
            </a:r>
            <a:endParaRPr dirty="0"/>
          </a:p>
          <a:p>
            <a:pPr marL="0" lvl="0" indent="0" algn="l" rtl="0">
              <a:spcBef>
                <a:spcPts val="0"/>
              </a:spcBef>
              <a:spcAft>
                <a:spcPts val="0"/>
              </a:spcAft>
              <a:buNone/>
            </a:pPr>
            <a:r>
              <a:rPr lang="en-US" b="1" dirty="0"/>
              <a:t>Timing: 10 minutes</a:t>
            </a:r>
            <a:endParaRPr b="1" dirty="0"/>
          </a:p>
          <a:p>
            <a:pPr marL="0" lvl="0" indent="0" algn="l" rtl="0">
              <a:spcBef>
                <a:spcPts val="0"/>
              </a:spcBef>
              <a:spcAft>
                <a:spcPts val="0"/>
              </a:spcAft>
              <a:buNone/>
            </a:pPr>
            <a:r>
              <a:rPr lang="en-GB" b="1" dirty="0"/>
              <a:t>Slide 1/2</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written comprehension of </a:t>
            </a:r>
            <a:r>
              <a:rPr lang="en-GB" b="1" dirty="0" err="1"/>
              <a:t>jemand</a:t>
            </a:r>
            <a:r>
              <a:rPr lang="en-GB" b="0" dirty="0"/>
              <a:t> and new vocabulary for this week. </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r>
              <a:rPr lang="en-GB" b="0" dirty="0"/>
              <a:t> </a:t>
            </a:r>
            <a:endParaRPr dirty="0"/>
          </a:p>
          <a:p>
            <a:pPr marL="228600" lvl="0" indent="-228600" algn="l" rtl="0">
              <a:spcBef>
                <a:spcPts val="0"/>
              </a:spcBef>
              <a:spcAft>
                <a:spcPts val="0"/>
              </a:spcAft>
              <a:buClr>
                <a:schemeClr val="dk1"/>
              </a:buClr>
              <a:buSzPts val="1200"/>
              <a:buFont typeface="Calibri"/>
              <a:buAutoNum type="arabicPeriod"/>
            </a:pPr>
            <a:r>
              <a:rPr lang="en-GB" b="0" dirty="0"/>
              <a:t>Students read the text in pairs/individually and complete the gaps using the words in the box at the bottom of the slide/worksheet. </a:t>
            </a:r>
            <a:endParaRPr dirty="0"/>
          </a:p>
          <a:p>
            <a:pPr marL="228600" lvl="0" indent="-228600" algn="l" rtl="0">
              <a:spcBef>
                <a:spcPts val="0"/>
              </a:spcBef>
              <a:spcAft>
                <a:spcPts val="0"/>
              </a:spcAft>
              <a:buClr>
                <a:schemeClr val="dk1"/>
              </a:buClr>
              <a:buSzPts val="1200"/>
              <a:buFont typeface="Calibri"/>
              <a:buAutoNum type="arabicPeriod"/>
            </a:pPr>
            <a:r>
              <a:rPr lang="en-GB" b="0" dirty="0"/>
              <a:t>Elicit answers orally.</a:t>
            </a:r>
            <a:endParaRPr b="1" dirty="0"/>
          </a:p>
          <a:p>
            <a:pPr marL="0" lvl="0" indent="0" algn="l" rtl="0">
              <a:spcBef>
                <a:spcPts val="0"/>
              </a:spcBef>
              <a:spcAft>
                <a:spcPts val="0"/>
              </a:spcAft>
              <a:buNone/>
            </a:pPr>
            <a:endParaRPr b="0" dirty="0"/>
          </a:p>
          <a:p>
            <a:pPr marL="0" lvl="0" indent="0" algn="l" rtl="0">
              <a:spcBef>
                <a:spcPts val="0"/>
              </a:spcBef>
              <a:spcAft>
                <a:spcPts val="0"/>
              </a:spcAft>
              <a:buNone/>
            </a:pPr>
            <a:endParaRPr dirty="0"/>
          </a:p>
        </p:txBody>
      </p:sp>
      <p:sp>
        <p:nvSpPr>
          <p:cNvPr id="491" name="Google Shape;49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HT Slide 2/2</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Sources</a:t>
            </a:r>
            <a:r>
              <a:rPr lang="en-GB" b="0" dirty="0"/>
              <a:t>:</a:t>
            </a:r>
            <a:endParaRPr sz="1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lvl="0" indent="0" algn="l" rtl="0">
              <a:lnSpc>
                <a:spcPct val="107000"/>
              </a:lnSpc>
              <a:spcBef>
                <a:spcPts val="0"/>
              </a:spcBef>
              <a:spcAft>
                <a:spcPts val="0"/>
              </a:spcAft>
              <a:buNone/>
            </a:pPr>
            <a:r>
              <a:rPr lang="en-GB" sz="1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https://missgermany.de/</a:t>
            </a:r>
            <a:endParaRPr sz="1200" dirty="0">
              <a:latin typeface="Calibri"/>
              <a:ea typeface="Calibri"/>
              <a:cs typeface="Calibri"/>
              <a:sym typeface="Calibri"/>
            </a:endParaRPr>
          </a:p>
          <a:p>
            <a:pPr marL="0" lvl="0" indent="0" algn="l" rtl="0">
              <a:lnSpc>
                <a:spcPct val="107000"/>
              </a:lnSpc>
              <a:spcBef>
                <a:spcPts val="800"/>
              </a:spcBef>
              <a:spcAft>
                <a:spcPts val="0"/>
              </a:spcAft>
              <a:buNone/>
            </a:pPr>
            <a:r>
              <a:rPr lang="en-GB" sz="1200" u="sng"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https://missgermany.de/domitila-barros/</a:t>
            </a:r>
            <a:r>
              <a:rPr lang="en-GB" sz="1200" dirty="0">
                <a:latin typeface="Calibri"/>
                <a:ea typeface="Calibri"/>
                <a:cs typeface="Calibri"/>
                <a:sym typeface="Calibri"/>
              </a:rPr>
              <a:t> </a:t>
            </a:r>
            <a:r>
              <a:rPr lang="en-GB" sz="1200" u="sng" dirty="0">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https://de.wikipedia.org/wiki/Miss_Germany</a:t>
            </a:r>
            <a:endParaRPr sz="1200" dirty="0">
              <a:latin typeface="Calibri"/>
              <a:ea typeface="Calibri"/>
              <a:cs typeface="Calibri"/>
              <a:sym typeface="Calibri"/>
            </a:endParaRPr>
          </a:p>
          <a:p>
            <a:pPr marL="0" lvl="0" indent="0" algn="l" rtl="0">
              <a:lnSpc>
                <a:spcPct val="107000"/>
              </a:lnSpc>
              <a:spcBef>
                <a:spcPts val="800"/>
              </a:spcBef>
              <a:spcAft>
                <a:spcPts val="0"/>
              </a:spcAft>
              <a:buNone/>
            </a:pPr>
            <a:r>
              <a:rPr lang="en-GB" sz="1200" u="sng" dirty="0">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https://de.wikipedia.org/wiki/Domitila_Barros</a:t>
            </a:r>
            <a:br>
              <a:rPr lang="en-GB" sz="1200" dirty="0">
                <a:latin typeface="Calibri"/>
                <a:ea typeface="Calibri"/>
                <a:cs typeface="Calibri"/>
                <a:sym typeface="Calibri"/>
              </a:rPr>
            </a:br>
            <a:r>
              <a:rPr lang="en-GB" sz="1200" b="1" dirty="0">
                <a:latin typeface="Calibri"/>
                <a:ea typeface="Calibri"/>
                <a:cs typeface="Calibri"/>
                <a:sym typeface="Calibri"/>
              </a:rPr>
              <a:t>Image attribution</a:t>
            </a:r>
            <a:r>
              <a:rPr lang="en-GB" sz="12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200" dirty="0">
                <a:latin typeface="Calibri"/>
                <a:ea typeface="Calibri"/>
                <a:cs typeface="Calibri"/>
                <a:sym typeface="Calibri"/>
              </a:rPr>
              <a:t>Domitila Barros, CC BY-SA 4.0 </a:t>
            </a:r>
            <a:r>
              <a:rPr lang="en-GB" sz="1200" u="sng" dirty="0">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https://creativecommons.org/licenses/by-sa/4.0</a:t>
            </a:r>
            <a:r>
              <a:rPr lang="en-GB" sz="1200" dirty="0">
                <a:latin typeface="Calibri"/>
                <a:ea typeface="Calibri"/>
                <a:cs typeface="Calibri"/>
                <a:sym typeface="Calibri"/>
              </a:rPr>
              <a:t>, via Wikimedia Commons</a:t>
            </a:r>
            <a:endParaRPr dirty="0"/>
          </a:p>
          <a:p>
            <a:pPr marL="0" lvl="0" indent="0" algn="l" rtl="0">
              <a:spcBef>
                <a:spcPts val="800"/>
              </a:spcBef>
              <a:spcAft>
                <a:spcPts val="0"/>
              </a:spcAft>
              <a:buNone/>
            </a:pPr>
            <a:endParaRPr dirty="0"/>
          </a:p>
        </p:txBody>
      </p:sp>
      <p:sp>
        <p:nvSpPr>
          <p:cNvPr id="509" name="Google Shape;50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This is the Foundation listen and transcription version of the task.</a:t>
            </a:r>
            <a:endParaRPr dirty="0"/>
          </a:p>
          <a:p>
            <a:pPr marL="0" lvl="0" indent="0" algn="l" rtl="0">
              <a:spcBef>
                <a:spcPts val="0"/>
              </a:spcBef>
              <a:spcAft>
                <a:spcPts val="0"/>
              </a:spcAft>
              <a:buNone/>
            </a:pPr>
            <a:r>
              <a:rPr lang="en-US" b="1" dirty="0"/>
              <a:t>Timing: 5 minutes</a:t>
            </a:r>
            <a:endParaRPr b="1" dirty="0"/>
          </a:p>
          <a:p>
            <a:pPr marL="0" lvl="0" indent="0" algn="l" rtl="0">
              <a:spcBef>
                <a:spcPts val="0"/>
              </a:spcBef>
              <a:spcAft>
                <a:spcPts val="0"/>
              </a:spcAft>
              <a:buNone/>
            </a:pPr>
            <a:r>
              <a:rPr lang="en-GB" b="1" dirty="0"/>
              <a:t>Slide 1/2</a:t>
            </a:r>
            <a:endParaRPr dirty="0"/>
          </a:p>
          <a:p>
            <a:pPr marL="0" lvl="0" indent="0" algn="l" rtl="0">
              <a:spcBef>
                <a:spcPts val="0"/>
              </a:spcBef>
              <a:spcAft>
                <a:spcPts val="0"/>
              </a:spcAft>
              <a:buNone/>
            </a:pPr>
            <a:r>
              <a:rPr lang="en-GB" b="1" dirty="0"/>
              <a:t>A higher version is available on the next slides.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transcription of new and revisited vocabulary for this week; to practise written comprehension of the same vocabulary. </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r>
              <a:rPr lang="en-GB" b="0" dirty="0"/>
              <a:t> </a:t>
            </a:r>
            <a:endParaRPr dirty="0"/>
          </a:p>
          <a:p>
            <a:pPr marL="228600" lvl="0" indent="-228600" algn="l" rtl="0">
              <a:spcBef>
                <a:spcPts val="0"/>
              </a:spcBef>
              <a:spcAft>
                <a:spcPts val="0"/>
              </a:spcAft>
              <a:buClr>
                <a:schemeClr val="dk1"/>
              </a:buClr>
              <a:buSzPts val="1200"/>
              <a:buFont typeface="Calibri"/>
              <a:buAutoNum type="arabicPeriod"/>
            </a:pPr>
            <a:r>
              <a:rPr lang="en-GB" b="0" dirty="0"/>
              <a:t>Students listen to the text and transcribe the missing words. </a:t>
            </a:r>
            <a:endParaRPr dirty="0"/>
          </a:p>
          <a:p>
            <a:pPr marL="228600" lvl="0" indent="-228600" algn="l" rtl="0">
              <a:spcBef>
                <a:spcPts val="0"/>
              </a:spcBef>
              <a:spcAft>
                <a:spcPts val="0"/>
              </a:spcAft>
              <a:buClr>
                <a:schemeClr val="dk1"/>
              </a:buClr>
              <a:buSzPts val="1200"/>
              <a:buFont typeface="Calibri"/>
              <a:buAutoNum type="arabicPeriod"/>
            </a:pPr>
            <a:r>
              <a:rPr lang="en-GB" b="0" dirty="0"/>
              <a:t>Elicit answers orally.</a:t>
            </a:r>
            <a:endParaRPr dirty="0"/>
          </a:p>
          <a:p>
            <a:pPr marL="228600" lvl="0" indent="-228600" algn="l" rtl="0">
              <a:spcBef>
                <a:spcPts val="0"/>
              </a:spcBef>
              <a:spcAft>
                <a:spcPts val="0"/>
              </a:spcAft>
              <a:buClr>
                <a:schemeClr val="dk1"/>
              </a:buClr>
              <a:buSzPts val="1200"/>
              <a:buFont typeface="Calibri"/>
              <a:buAutoNum type="arabicPeriod"/>
            </a:pPr>
            <a:r>
              <a:rPr lang="en-GB" b="0" dirty="0"/>
              <a:t>Click to reveal and elicit the English meanings.</a:t>
            </a:r>
            <a:endParaRPr b="1"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0" lvl="0" indent="0" algn="l" rtl="0">
              <a:lnSpc>
                <a:spcPct val="150000"/>
              </a:lnSpc>
              <a:spcBef>
                <a:spcPts val="0"/>
              </a:spcBef>
              <a:spcAft>
                <a:spcPts val="0"/>
              </a:spcAft>
              <a:buNone/>
            </a:pPr>
            <a:r>
              <a:rPr lang="en-GB" sz="1200" i="1" dirty="0"/>
              <a:t>Miss Germany </a:t>
            </a:r>
            <a:r>
              <a:rPr lang="en-GB" sz="1200" dirty="0" err="1"/>
              <a:t>ist</a:t>
            </a:r>
            <a:r>
              <a:rPr lang="en-GB" sz="1200" dirty="0"/>
              <a:t> </a:t>
            </a:r>
            <a:r>
              <a:rPr lang="en-GB" sz="1200" dirty="0" err="1"/>
              <a:t>ein</a:t>
            </a:r>
            <a:r>
              <a:rPr lang="en-GB" sz="1200" dirty="0"/>
              <a:t> </a:t>
            </a:r>
            <a:r>
              <a:rPr lang="en-GB" sz="1200" dirty="0" err="1"/>
              <a:t>Wettbewerb</a:t>
            </a:r>
            <a:r>
              <a:rPr lang="en-GB" sz="1200" dirty="0"/>
              <a:t>, der </a:t>
            </a:r>
            <a:r>
              <a:rPr lang="en-GB" sz="1200" b="1" dirty="0" err="1"/>
              <a:t>immer</a:t>
            </a:r>
            <a:r>
              <a:rPr lang="en-GB" sz="1200" b="1" dirty="0"/>
              <a:t> </a:t>
            </a:r>
            <a:r>
              <a:rPr lang="en-GB" sz="1200" b="1" dirty="0" err="1"/>
              <a:t>jemanden</a:t>
            </a:r>
            <a:r>
              <a:rPr lang="en-GB" sz="1200" b="1" dirty="0"/>
              <a:t> </a:t>
            </a:r>
            <a:r>
              <a:rPr lang="en-GB" sz="1200" dirty="0" err="1"/>
              <a:t>aussucht</a:t>
            </a:r>
            <a:r>
              <a:rPr lang="en-GB" sz="1200" dirty="0"/>
              <a:t>, der </a:t>
            </a:r>
            <a:r>
              <a:rPr lang="en-GB" sz="1200" dirty="0" err="1"/>
              <a:t>besonders</a:t>
            </a:r>
            <a:r>
              <a:rPr lang="en-GB" sz="1200" dirty="0"/>
              <a:t> </a:t>
            </a:r>
            <a:r>
              <a:rPr lang="en-GB" sz="1200" dirty="0" err="1"/>
              <a:t>schön</a:t>
            </a:r>
            <a:r>
              <a:rPr lang="en-GB" sz="1200" dirty="0"/>
              <a:t> </a:t>
            </a:r>
            <a:r>
              <a:rPr lang="en-GB" sz="1200" dirty="0" err="1"/>
              <a:t>ist</a:t>
            </a:r>
            <a:r>
              <a:rPr lang="en-GB" sz="1200" dirty="0"/>
              <a:t>. </a:t>
            </a:r>
            <a:r>
              <a:rPr lang="en-GB" sz="1200" dirty="0" err="1"/>
              <a:t>Stimmt</a:t>
            </a:r>
            <a:r>
              <a:rPr lang="en-GB" sz="1200" dirty="0"/>
              <a:t> das? Heute nicht </a:t>
            </a:r>
            <a:r>
              <a:rPr lang="en-GB" sz="1200" dirty="0" err="1"/>
              <a:t>mehr</a:t>
            </a:r>
            <a:r>
              <a:rPr lang="en-GB" sz="1200" dirty="0"/>
              <a:t>. </a:t>
            </a:r>
            <a:r>
              <a:rPr lang="en-GB" sz="1200" dirty="0" err="1"/>
              <a:t>Jetzt</a:t>
            </a:r>
            <a:r>
              <a:rPr lang="en-GB" sz="1200" dirty="0"/>
              <a:t> </a:t>
            </a:r>
            <a:r>
              <a:rPr lang="en-GB" sz="1200" dirty="0" err="1"/>
              <a:t>sucht</a:t>
            </a:r>
            <a:r>
              <a:rPr lang="en-GB" sz="1200" dirty="0"/>
              <a:t> man </a:t>
            </a:r>
            <a:r>
              <a:rPr lang="en-GB" sz="1200" dirty="0" err="1"/>
              <a:t>jemanden</a:t>
            </a:r>
            <a:r>
              <a:rPr lang="en-GB" sz="1200" dirty="0"/>
              <a:t>, der </a:t>
            </a:r>
            <a:r>
              <a:rPr lang="en-GB" sz="1200" dirty="0" err="1"/>
              <a:t>wichtige</a:t>
            </a:r>
            <a:r>
              <a:rPr lang="en-GB" sz="1200" dirty="0"/>
              <a:t> Ideen hat, und </a:t>
            </a:r>
            <a:r>
              <a:rPr lang="en-GB" sz="1200" b="1" dirty="0"/>
              <a:t>hart</a:t>
            </a:r>
            <a:r>
              <a:rPr lang="en-GB" sz="1200" dirty="0"/>
              <a:t> </a:t>
            </a:r>
            <a:r>
              <a:rPr lang="en-GB" sz="1200" dirty="0" err="1"/>
              <a:t>daran</a:t>
            </a:r>
            <a:r>
              <a:rPr lang="en-GB" sz="1200" dirty="0"/>
              <a:t> </a:t>
            </a:r>
            <a:r>
              <a:rPr lang="en-GB" sz="1200" dirty="0" err="1"/>
              <a:t>arbeitet</a:t>
            </a:r>
            <a:r>
              <a:rPr lang="en-GB" sz="1200" dirty="0"/>
              <a:t>. </a:t>
            </a:r>
            <a:r>
              <a:rPr lang="en-GB" sz="1200" dirty="0" err="1"/>
              <a:t>Jetzt</a:t>
            </a:r>
            <a:r>
              <a:rPr lang="en-GB" sz="1200" dirty="0"/>
              <a:t> </a:t>
            </a:r>
            <a:r>
              <a:rPr lang="en-GB" sz="1200" dirty="0" err="1"/>
              <a:t>sucht</a:t>
            </a:r>
            <a:r>
              <a:rPr lang="en-GB" sz="1200" dirty="0"/>
              <a:t> man Frauen, die </a:t>
            </a:r>
            <a:r>
              <a:rPr lang="en-GB" sz="1200" dirty="0" err="1"/>
              <a:t>Anderen</a:t>
            </a:r>
            <a:r>
              <a:rPr lang="en-GB" sz="1200" dirty="0"/>
              <a:t> </a:t>
            </a:r>
            <a:r>
              <a:rPr lang="en-GB" sz="1200" dirty="0" err="1"/>
              <a:t>helfen</a:t>
            </a:r>
            <a:r>
              <a:rPr lang="en-GB" sz="1200" dirty="0"/>
              <a:t>. </a:t>
            </a:r>
            <a:endParaRPr sz="1200" dirty="0"/>
          </a:p>
          <a:p>
            <a:pPr marL="0" lvl="0" indent="0" algn="l" rtl="0">
              <a:lnSpc>
                <a:spcPct val="150000"/>
              </a:lnSpc>
              <a:spcBef>
                <a:spcPts val="800"/>
              </a:spcBef>
              <a:spcAft>
                <a:spcPts val="0"/>
              </a:spcAft>
              <a:buNone/>
            </a:pPr>
            <a:r>
              <a:rPr lang="en-GB" sz="1200" dirty="0" err="1"/>
              <a:t>Zum</a:t>
            </a:r>
            <a:r>
              <a:rPr lang="en-GB" sz="1200" dirty="0"/>
              <a:t> </a:t>
            </a:r>
            <a:r>
              <a:rPr lang="en-GB" sz="1200" dirty="0" err="1"/>
              <a:t>Beispiel</a:t>
            </a:r>
            <a:r>
              <a:rPr lang="en-GB" sz="1200" dirty="0"/>
              <a:t> </a:t>
            </a:r>
            <a:r>
              <a:rPr lang="en-GB" sz="1200" dirty="0" err="1"/>
              <a:t>wollte</a:t>
            </a:r>
            <a:r>
              <a:rPr lang="en-GB" sz="1200" dirty="0"/>
              <a:t> </a:t>
            </a:r>
            <a:r>
              <a:rPr lang="en-GB" sz="1200" dirty="0" err="1"/>
              <a:t>eine</a:t>
            </a:r>
            <a:r>
              <a:rPr lang="en-GB" sz="1200" dirty="0"/>
              <a:t> </a:t>
            </a:r>
            <a:r>
              <a:rPr lang="en-GB" sz="1200" dirty="0" err="1"/>
              <a:t>Finalistin</a:t>
            </a:r>
            <a:r>
              <a:rPr lang="en-GB" sz="1200" dirty="0"/>
              <a:t> die Kinder von </a:t>
            </a:r>
            <a:r>
              <a:rPr lang="en-GB" sz="1200" dirty="0" err="1"/>
              <a:t>Migranten</a:t>
            </a:r>
            <a:r>
              <a:rPr lang="en-GB" sz="1200" dirty="0"/>
              <a:t> </a:t>
            </a:r>
            <a:r>
              <a:rPr lang="en-GB" sz="1200" dirty="0" err="1"/>
              <a:t>unterstützen</a:t>
            </a:r>
            <a:r>
              <a:rPr lang="en-GB" sz="1200" dirty="0"/>
              <a:t>. Es gab </a:t>
            </a:r>
            <a:r>
              <a:rPr lang="en-GB" sz="1200" dirty="0" err="1"/>
              <a:t>auch</a:t>
            </a:r>
            <a:r>
              <a:rPr lang="en-GB" sz="1200" dirty="0"/>
              <a:t> </a:t>
            </a:r>
            <a:r>
              <a:rPr lang="en-GB" sz="1200" dirty="0" err="1"/>
              <a:t>jemanden</a:t>
            </a:r>
            <a:r>
              <a:rPr lang="en-GB" sz="1200" dirty="0"/>
              <a:t>, der in der Black Lives Matter </a:t>
            </a:r>
            <a:r>
              <a:rPr lang="en-GB" sz="1200" dirty="0" err="1"/>
              <a:t>Bewegung</a:t>
            </a:r>
            <a:r>
              <a:rPr lang="en-GB" sz="1200" dirty="0"/>
              <a:t> </a:t>
            </a:r>
            <a:r>
              <a:rPr lang="en-GB" sz="1200" dirty="0" err="1"/>
              <a:t>aktiv</a:t>
            </a:r>
            <a:r>
              <a:rPr lang="en-GB" sz="1200" dirty="0"/>
              <a:t> war.  </a:t>
            </a:r>
            <a:r>
              <a:rPr lang="en-GB" sz="1200" dirty="0" err="1"/>
              <a:t>Diversität</a:t>
            </a:r>
            <a:r>
              <a:rPr lang="en-GB" sz="1200" dirty="0"/>
              <a:t> </a:t>
            </a:r>
            <a:r>
              <a:rPr lang="en-GB" sz="1200" dirty="0" err="1"/>
              <a:t>ist</a:t>
            </a:r>
            <a:r>
              <a:rPr lang="en-GB" sz="1200" dirty="0"/>
              <a:t> </a:t>
            </a:r>
            <a:r>
              <a:rPr lang="en-GB" sz="1200" dirty="0" err="1"/>
              <a:t>auch</a:t>
            </a:r>
            <a:r>
              <a:rPr lang="en-GB" sz="1200" dirty="0"/>
              <a:t> </a:t>
            </a:r>
            <a:r>
              <a:rPr lang="en-GB" sz="1200" dirty="0" err="1"/>
              <a:t>wichtiger</a:t>
            </a:r>
            <a:r>
              <a:rPr lang="en-GB" sz="1200" dirty="0"/>
              <a:t> </a:t>
            </a:r>
            <a:r>
              <a:rPr lang="en-GB" sz="1200" dirty="0" err="1"/>
              <a:t>geworden</a:t>
            </a:r>
            <a:r>
              <a:rPr lang="en-GB" sz="1200" dirty="0"/>
              <a:t>. Also gab es </a:t>
            </a:r>
            <a:r>
              <a:rPr lang="en-GB" sz="1200" dirty="0" err="1"/>
              <a:t>einige</a:t>
            </a:r>
            <a:r>
              <a:rPr lang="en-GB" sz="1200" dirty="0"/>
              <a:t> </a:t>
            </a:r>
            <a:r>
              <a:rPr lang="en-GB" sz="1200" b="1" dirty="0" err="1"/>
              <a:t>schwarze</a:t>
            </a:r>
            <a:r>
              <a:rPr lang="en-GB" sz="1200" b="1" dirty="0"/>
              <a:t> Frauen</a:t>
            </a:r>
            <a:r>
              <a:rPr lang="en-GB" sz="1200" dirty="0"/>
              <a:t> und </a:t>
            </a:r>
            <a:r>
              <a:rPr lang="en-GB" sz="1200" dirty="0" err="1"/>
              <a:t>eine</a:t>
            </a:r>
            <a:r>
              <a:rPr lang="en-GB" sz="1200" dirty="0"/>
              <a:t> </a:t>
            </a:r>
            <a:r>
              <a:rPr lang="en-GB" sz="1200" dirty="0" err="1"/>
              <a:t>Transfrau</a:t>
            </a:r>
            <a:r>
              <a:rPr lang="en-GB" sz="1200" dirty="0"/>
              <a:t>, die </a:t>
            </a:r>
            <a:r>
              <a:rPr lang="en-GB" sz="1200" dirty="0" err="1"/>
              <a:t>Finalistinnen</a:t>
            </a:r>
            <a:r>
              <a:rPr lang="en-GB" sz="1200" dirty="0"/>
              <a:t> </a:t>
            </a:r>
            <a:r>
              <a:rPr lang="en-GB" sz="1200" dirty="0" err="1"/>
              <a:t>waren</a:t>
            </a:r>
            <a:r>
              <a:rPr lang="en-GB" sz="1200" dirty="0"/>
              <a:t>.</a:t>
            </a:r>
            <a:endParaRPr sz="1200" dirty="0"/>
          </a:p>
          <a:p>
            <a:pPr marL="0" lvl="0" indent="0" algn="l" rtl="0">
              <a:spcBef>
                <a:spcPts val="800"/>
              </a:spcBef>
              <a:spcAft>
                <a:spcPts val="0"/>
              </a:spcAft>
              <a:buNone/>
            </a:pPr>
            <a:endParaRPr b="1" dirty="0"/>
          </a:p>
        </p:txBody>
      </p:sp>
      <p:sp>
        <p:nvSpPr>
          <p:cNvPr id="528" name="Google Shape;52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FT Slide 2/2</a:t>
            </a:r>
            <a:endParaRPr/>
          </a:p>
          <a:p>
            <a:pPr marL="0" marR="0" lvl="0" indent="0" algn="l" rtl="0">
              <a:lnSpc>
                <a:spcPct val="100000"/>
              </a:lnSpc>
              <a:spcBef>
                <a:spcPts val="0"/>
              </a:spcBef>
              <a:spcAft>
                <a:spcPts val="0"/>
              </a:spcAft>
              <a:buClr>
                <a:schemeClr val="dk1"/>
              </a:buClr>
              <a:buSzPts val="1200"/>
              <a:buFont typeface="Calibri"/>
              <a:buNone/>
            </a:pPr>
            <a:r>
              <a:rPr lang="en-GB" b="1"/>
              <a:t>Transcript:</a:t>
            </a:r>
            <a:br>
              <a:rPr lang="en-GB" b="1"/>
            </a:br>
            <a:r>
              <a:rPr lang="en-GB" sz="1200" b="1"/>
              <a:t>Diesmal </a:t>
            </a:r>
            <a:r>
              <a:rPr lang="en-GB" sz="1200"/>
              <a:t>hat Domitila Barros den Preis bekommen. Sie ist in einer brasilianischen Favela aufgewachsen. Ihre Ideen wachsen aus ihrer eigenen </a:t>
            </a:r>
            <a:r>
              <a:rPr lang="en-GB" sz="1200" b="1"/>
              <a:t>Erfahrung. </a:t>
            </a:r>
            <a:endParaRPr/>
          </a:p>
          <a:p>
            <a:pPr marL="0" marR="0" lvl="0" indent="0" algn="l" rtl="0">
              <a:lnSpc>
                <a:spcPct val="100000"/>
              </a:lnSpc>
              <a:spcBef>
                <a:spcPts val="0"/>
              </a:spcBef>
              <a:spcAft>
                <a:spcPts val="0"/>
              </a:spcAft>
              <a:buClr>
                <a:srgbClr val="525050"/>
              </a:buClr>
              <a:buSzPts val="1200"/>
              <a:buFont typeface="Century Gothic"/>
              <a:buNone/>
            </a:pPr>
            <a:r>
              <a:rPr lang="en-GB" sz="1200" b="0" i="0" u="none" strike="noStrike" cap="none">
                <a:solidFill>
                  <a:srgbClr val="525050"/>
                </a:solidFill>
                <a:latin typeface="Century Gothic"/>
                <a:ea typeface="Century Gothic"/>
                <a:cs typeface="Century Gothic"/>
                <a:sym typeface="Century Gothic"/>
              </a:rPr>
              <a:t>Domitila ist jemand, der viel für die Umwelt und für Menschenrechte macht. Laut der Miss Germany Webseite  hat sie für ihre Arbeit an einem Straßenkinderprojekt einen </a:t>
            </a:r>
            <a:r>
              <a:rPr lang="en-GB" sz="1200" b="0" i="1" u="none" strike="noStrike" cap="none">
                <a:solidFill>
                  <a:srgbClr val="525050"/>
                </a:solidFill>
                <a:latin typeface="Century Gothic"/>
                <a:ea typeface="Century Gothic"/>
                <a:cs typeface="Century Gothic"/>
                <a:sym typeface="Century Gothic"/>
              </a:rPr>
              <a:t>Millenium Dreamer Award </a:t>
            </a:r>
            <a:r>
              <a:rPr lang="en-GB" sz="1200" b="1" i="0" u="none" strike="noStrike" cap="none">
                <a:solidFill>
                  <a:srgbClr val="525050"/>
                </a:solidFill>
                <a:latin typeface="Century Gothic"/>
                <a:ea typeface="Century Gothic"/>
                <a:cs typeface="Century Gothic"/>
                <a:sym typeface="Century Gothic"/>
              </a:rPr>
              <a:t>bekommen. </a:t>
            </a:r>
            <a:r>
              <a:rPr lang="en-GB" sz="1200" b="0" i="0" u="none" strike="noStrike" cap="none">
                <a:solidFill>
                  <a:srgbClr val="525050"/>
                </a:solidFill>
                <a:latin typeface="Century Gothic"/>
                <a:ea typeface="Century Gothic"/>
                <a:cs typeface="Century Gothic"/>
                <a:sym typeface="Century Gothic"/>
              </a:rPr>
              <a:t>2017 hat sie mit einem eigenen Projekt Arbeitsplätze und andere </a:t>
            </a:r>
            <a:r>
              <a:rPr lang="en-GB" sz="1200" b="1" i="0" u="none" strike="noStrike" cap="none">
                <a:solidFill>
                  <a:srgbClr val="525050"/>
                </a:solidFill>
                <a:latin typeface="Century Gothic"/>
                <a:ea typeface="Century Gothic"/>
                <a:cs typeface="Century Gothic"/>
                <a:sym typeface="Century Gothic"/>
              </a:rPr>
              <a:t>Möglichkeiten </a:t>
            </a:r>
            <a:r>
              <a:rPr lang="en-GB" sz="1200" b="0" i="0" u="none" strike="noStrike" cap="none">
                <a:solidFill>
                  <a:srgbClr val="525050"/>
                </a:solidFill>
                <a:latin typeface="Century Gothic"/>
                <a:ea typeface="Century Gothic"/>
                <a:cs typeface="Century Gothic"/>
                <a:sym typeface="Century Gothic"/>
              </a:rPr>
              <a:t>für Frauen in Brasilien </a:t>
            </a:r>
            <a:r>
              <a:rPr lang="en-GB" sz="1200" b="1" i="0" u="none" strike="noStrike" cap="none">
                <a:solidFill>
                  <a:srgbClr val="525050"/>
                </a:solidFill>
                <a:latin typeface="Century Gothic"/>
                <a:ea typeface="Century Gothic"/>
                <a:cs typeface="Century Gothic"/>
                <a:sym typeface="Century Gothic"/>
              </a:rPr>
              <a:t>geschafft</a:t>
            </a:r>
            <a:r>
              <a:rPr lang="en-GB" sz="1200" b="0" i="0" u="none" strike="noStrike" cap="none">
                <a:solidFill>
                  <a:srgbClr val="525050"/>
                </a:solidFill>
                <a:latin typeface="Century Gothic"/>
                <a:ea typeface="Century Gothic"/>
                <a:cs typeface="Century Gothic"/>
                <a:sym typeface="Century Gothic"/>
              </a:rPr>
              <a:t>.</a:t>
            </a:r>
            <a:endParaRPr/>
          </a:p>
          <a:p>
            <a:pPr marL="0" marR="0" lvl="0" indent="0" algn="l" rtl="0">
              <a:lnSpc>
                <a:spcPct val="100000"/>
              </a:lnSpc>
              <a:spcBef>
                <a:spcPts val="0"/>
              </a:spcBef>
              <a:spcAft>
                <a:spcPts val="0"/>
              </a:spcAft>
              <a:buClr>
                <a:srgbClr val="525050"/>
              </a:buClr>
              <a:buSzPts val="1200"/>
              <a:buFont typeface="Century Gothic"/>
              <a:buNone/>
            </a:pPr>
            <a:r>
              <a:rPr lang="en-GB" sz="1200" b="0" i="0" u="none" strike="noStrike" cap="none">
                <a:solidFill>
                  <a:srgbClr val="525050"/>
                </a:solidFill>
                <a:latin typeface="Century Gothic"/>
                <a:ea typeface="Century Gothic"/>
                <a:cs typeface="Century Gothic"/>
                <a:sym typeface="Century Gothic"/>
              </a:rPr>
              <a:t>Es gibt </a:t>
            </a:r>
            <a:r>
              <a:rPr lang="en-GB" sz="1200" b="1" i="0" u="none" strike="noStrike" cap="none">
                <a:solidFill>
                  <a:srgbClr val="525050"/>
                </a:solidFill>
                <a:latin typeface="Century Gothic"/>
                <a:ea typeface="Century Gothic"/>
                <a:cs typeface="Century Gothic"/>
                <a:sym typeface="Century Gothic"/>
              </a:rPr>
              <a:t>wahrscheinlich </a:t>
            </a:r>
            <a:r>
              <a:rPr lang="en-GB" sz="1200" b="0" i="0" u="none" strike="noStrike" cap="none">
                <a:solidFill>
                  <a:srgbClr val="525050"/>
                </a:solidFill>
                <a:latin typeface="Century Gothic"/>
                <a:ea typeface="Century Gothic"/>
                <a:cs typeface="Century Gothic"/>
                <a:sym typeface="Century Gothic"/>
              </a:rPr>
              <a:t>viele Leute, die </a:t>
            </a:r>
            <a:r>
              <a:rPr lang="en-GB" sz="1200" b="1" i="0" u="none" strike="noStrike" cap="none">
                <a:solidFill>
                  <a:srgbClr val="525050"/>
                </a:solidFill>
                <a:latin typeface="Century Gothic"/>
                <a:ea typeface="Century Gothic"/>
                <a:cs typeface="Century Gothic"/>
                <a:sym typeface="Century Gothic"/>
              </a:rPr>
              <a:t>negativ</a:t>
            </a:r>
            <a:r>
              <a:rPr lang="en-GB" sz="1200" b="0" i="0" u="none" strike="noStrike" cap="none">
                <a:solidFill>
                  <a:srgbClr val="525050"/>
                </a:solidFill>
                <a:latin typeface="Century Gothic"/>
                <a:ea typeface="Century Gothic"/>
                <a:cs typeface="Century Gothic"/>
                <a:sym typeface="Century Gothic"/>
              </a:rPr>
              <a:t> über </a:t>
            </a:r>
            <a:r>
              <a:rPr lang="en-GB" sz="1200" b="0" i="1" u="none" strike="noStrike" cap="none">
                <a:solidFill>
                  <a:srgbClr val="525050"/>
                </a:solidFill>
                <a:latin typeface="Century Gothic"/>
                <a:ea typeface="Century Gothic"/>
                <a:cs typeface="Century Gothic"/>
                <a:sym typeface="Century Gothic"/>
              </a:rPr>
              <a:t>Miss Germany </a:t>
            </a:r>
            <a:r>
              <a:rPr lang="en-GB" sz="1200" b="0" i="0" u="none" strike="noStrike" cap="none">
                <a:solidFill>
                  <a:srgbClr val="525050"/>
                </a:solidFill>
                <a:latin typeface="Century Gothic"/>
                <a:ea typeface="Century Gothic"/>
                <a:cs typeface="Century Gothic"/>
                <a:sym typeface="Century Gothic"/>
              </a:rPr>
              <a:t>denken. Aber </a:t>
            </a:r>
            <a:r>
              <a:rPr lang="en-GB" sz="1200" b="1" i="0" u="none" strike="noStrike" cap="none">
                <a:solidFill>
                  <a:srgbClr val="525050"/>
                </a:solidFill>
                <a:latin typeface="Century Gothic"/>
                <a:ea typeface="Century Gothic"/>
                <a:cs typeface="Century Gothic"/>
                <a:sym typeface="Century Gothic"/>
              </a:rPr>
              <a:t>niemand</a:t>
            </a:r>
            <a:r>
              <a:rPr lang="en-GB" sz="1200" b="0" i="0" u="none" strike="noStrike" cap="none">
                <a:solidFill>
                  <a:srgbClr val="525050"/>
                </a:solidFill>
                <a:latin typeface="Century Gothic"/>
                <a:ea typeface="Century Gothic"/>
                <a:cs typeface="Century Gothic"/>
                <a:sym typeface="Century Gothic"/>
              </a:rPr>
              <a:t> kann sagen: </a:t>
            </a:r>
            <a:r>
              <a:rPr lang="en-GB" sz="1200" b="0" i="1" u="none" strike="noStrike" cap="none">
                <a:solidFill>
                  <a:srgbClr val="525050"/>
                </a:solidFill>
                <a:latin typeface="Century Gothic"/>
                <a:ea typeface="Century Gothic"/>
                <a:cs typeface="Century Gothic"/>
                <a:sym typeface="Century Gothic"/>
              </a:rPr>
              <a:t>Miss Germany </a:t>
            </a:r>
            <a:r>
              <a:rPr lang="en-GB" sz="1200" b="0" i="0" u="none" strike="noStrike" cap="none">
                <a:solidFill>
                  <a:srgbClr val="525050"/>
                </a:solidFill>
                <a:latin typeface="Century Gothic"/>
                <a:ea typeface="Century Gothic"/>
                <a:cs typeface="Century Gothic"/>
                <a:sym typeface="Century Gothic"/>
              </a:rPr>
              <a:t>hat sich nicht </a:t>
            </a:r>
            <a:r>
              <a:rPr lang="en-GB" sz="1200" b="1" i="0" u="none" strike="noStrike" cap="none">
                <a:solidFill>
                  <a:srgbClr val="525050"/>
                </a:solidFill>
                <a:latin typeface="Century Gothic"/>
                <a:ea typeface="Century Gothic"/>
                <a:cs typeface="Century Gothic"/>
                <a:sym typeface="Century Gothic"/>
              </a:rPr>
              <a:t>verändern</a:t>
            </a:r>
            <a:r>
              <a:rPr lang="en-GB" sz="1200" b="0" i="0" u="none" strike="noStrike" cap="none">
                <a:solidFill>
                  <a:srgbClr val="525050"/>
                </a:solidFill>
                <a:latin typeface="Century Gothic"/>
                <a:ea typeface="Century Gothic"/>
                <a:cs typeface="Century Gothic"/>
                <a:sym typeface="Century Gothic"/>
              </a:rPr>
              <a:t>!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52505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en-GB" b="1"/>
              <a:t>Sources</a:t>
            </a:r>
            <a:r>
              <a:rPr lang="en-GB" b="0"/>
              <a:t>:</a:t>
            </a:r>
            <a:endParaRPr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lvl="0" indent="0" algn="l" rtl="0">
              <a:lnSpc>
                <a:spcPct val="107000"/>
              </a:lnSpc>
              <a:spcBef>
                <a:spcPts val="0"/>
              </a:spcBef>
              <a:spcAft>
                <a:spcPts val="0"/>
              </a:spcAft>
              <a:buNone/>
            </a:pPr>
            <a:r>
              <a:rPr lang="en-GB"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https://missgermany.de/</a:t>
            </a:r>
            <a:endParaRPr sz="1200">
              <a:latin typeface="Calibri"/>
              <a:ea typeface="Calibri"/>
              <a:cs typeface="Calibri"/>
              <a:sym typeface="Calibri"/>
            </a:endParaRPr>
          </a:p>
          <a:p>
            <a:pPr marL="0" lvl="0" indent="0" algn="l" rtl="0">
              <a:lnSpc>
                <a:spcPct val="107000"/>
              </a:lnSpc>
              <a:spcBef>
                <a:spcPts val="800"/>
              </a:spcBef>
              <a:spcAft>
                <a:spcPts val="0"/>
              </a:spcAft>
              <a:buNone/>
            </a:pPr>
            <a:r>
              <a:rPr lang="en-GB" sz="1200" u="sng">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https://missgermany.de/domitila-barros/</a:t>
            </a:r>
            <a:r>
              <a:rPr lang="en-GB" sz="1200">
                <a:latin typeface="Calibri"/>
                <a:ea typeface="Calibri"/>
                <a:cs typeface="Calibri"/>
                <a:sym typeface="Calibri"/>
              </a:rPr>
              <a:t> </a:t>
            </a:r>
            <a:r>
              <a:rPr lang="en-GB" sz="12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https://de.wikipedia.org/wiki/Miss_Germany</a:t>
            </a:r>
            <a:endParaRPr sz="1200">
              <a:latin typeface="Calibri"/>
              <a:ea typeface="Calibri"/>
              <a:cs typeface="Calibri"/>
              <a:sym typeface="Calibri"/>
            </a:endParaRPr>
          </a:p>
          <a:p>
            <a:pPr marL="0" lvl="0" indent="0" algn="l" rtl="0">
              <a:lnSpc>
                <a:spcPct val="107000"/>
              </a:lnSpc>
              <a:spcBef>
                <a:spcPts val="800"/>
              </a:spcBef>
              <a:spcAft>
                <a:spcPts val="0"/>
              </a:spcAft>
              <a:buNone/>
            </a:pPr>
            <a:r>
              <a:rPr lang="en-GB" sz="120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https://de.wikipedia.org/wiki/Domitila_Barros</a:t>
            </a:r>
            <a:br>
              <a:rPr lang="en-GB" sz="1200">
                <a:latin typeface="Calibri"/>
                <a:ea typeface="Calibri"/>
                <a:cs typeface="Calibri"/>
                <a:sym typeface="Calibri"/>
              </a:rPr>
            </a:br>
            <a:r>
              <a:rPr lang="en-GB" sz="1200" b="1">
                <a:latin typeface="Calibri"/>
                <a:ea typeface="Calibri"/>
                <a:cs typeface="Calibri"/>
                <a:sym typeface="Calibri"/>
              </a:rPr>
              <a:t>Image attribution</a:t>
            </a:r>
            <a:r>
              <a:rPr lang="en-GB" sz="1200">
                <a:latin typeface="Calibri"/>
                <a:ea typeface="Calibri"/>
                <a:cs typeface="Calibri"/>
                <a:sym typeface="Calibri"/>
              </a:rPr>
              <a:t>:</a:t>
            </a:r>
            <a:endParaRPr/>
          </a:p>
          <a:p>
            <a:pPr marL="0" lvl="0" indent="0" algn="l" rtl="0">
              <a:lnSpc>
                <a:spcPct val="107000"/>
              </a:lnSpc>
              <a:spcBef>
                <a:spcPts val="800"/>
              </a:spcBef>
              <a:spcAft>
                <a:spcPts val="0"/>
              </a:spcAft>
              <a:buNone/>
            </a:pPr>
            <a:r>
              <a:rPr lang="en-GB" sz="1200">
                <a:latin typeface="Calibri"/>
                <a:ea typeface="Calibri"/>
                <a:cs typeface="Calibri"/>
                <a:sym typeface="Calibri"/>
              </a:rPr>
              <a:t>Domitila Barros, CC BY-SA 4.0 </a:t>
            </a:r>
            <a:r>
              <a:rPr lang="en-GB" sz="1200" u="sng">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https://creativecommons.org/licenses/by-sa/4.0</a:t>
            </a:r>
            <a:r>
              <a:rPr lang="en-GB" sz="1200">
                <a:latin typeface="Calibri"/>
                <a:ea typeface="Calibri"/>
                <a:cs typeface="Calibri"/>
                <a:sym typeface="Calibri"/>
              </a:rPr>
              <a:t>, via Wikimedia Commons</a:t>
            </a:r>
            <a:endParaRPr/>
          </a:p>
          <a:p>
            <a:pPr marL="0" lvl="0" indent="0" algn="l" rtl="0">
              <a:spcBef>
                <a:spcPts val="800"/>
              </a:spcBef>
              <a:spcAft>
                <a:spcPts val="0"/>
              </a:spcAft>
              <a:buNone/>
            </a:pPr>
            <a:endParaRPr b="1"/>
          </a:p>
        </p:txBody>
      </p:sp>
      <p:sp>
        <p:nvSpPr>
          <p:cNvPr id="542" name="Google Shape;54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This is the HT version of the listen and transcribe version of the task.</a:t>
            </a:r>
            <a:endParaRPr dirty="0"/>
          </a:p>
          <a:p>
            <a:pPr marL="0" lvl="0" indent="0" algn="l" rtl="0">
              <a:spcBef>
                <a:spcPts val="0"/>
              </a:spcBef>
              <a:spcAft>
                <a:spcPts val="0"/>
              </a:spcAft>
              <a:buNone/>
            </a:pPr>
            <a:r>
              <a:rPr lang="en-US" b="1" dirty="0"/>
              <a:t>Timing: 5 minutes</a:t>
            </a:r>
            <a:endParaRPr b="1" dirty="0"/>
          </a:p>
          <a:p>
            <a:pPr marL="0" lvl="0" indent="0" algn="l" rtl="0">
              <a:spcBef>
                <a:spcPts val="0"/>
              </a:spcBef>
              <a:spcAft>
                <a:spcPts val="0"/>
              </a:spcAft>
              <a:buNone/>
            </a:pPr>
            <a:r>
              <a:rPr lang="en-GB" b="1" dirty="0"/>
              <a:t>Slide 1/2</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transcription of new and revisited vocabulary for this week; </a:t>
            </a:r>
            <a:r>
              <a:rPr lang="en-GB" b="0"/>
              <a:t>to practise </a:t>
            </a:r>
            <a:r>
              <a:rPr lang="en-GB" b="0" dirty="0"/>
              <a:t>written comprehension of the same vocabulary. </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r>
              <a:rPr lang="en-GB" b="0" dirty="0"/>
              <a:t> </a:t>
            </a:r>
            <a:endParaRPr dirty="0"/>
          </a:p>
          <a:p>
            <a:pPr marL="228600" lvl="0" indent="-228600" algn="l" rtl="0">
              <a:spcBef>
                <a:spcPts val="0"/>
              </a:spcBef>
              <a:spcAft>
                <a:spcPts val="0"/>
              </a:spcAft>
              <a:buClr>
                <a:schemeClr val="dk1"/>
              </a:buClr>
              <a:buSzPts val="1200"/>
              <a:buFont typeface="Calibri"/>
              <a:buAutoNum type="arabicPeriod"/>
            </a:pPr>
            <a:r>
              <a:rPr lang="en-GB" b="0" dirty="0"/>
              <a:t>Students listen to the text and transcribe the missing words. </a:t>
            </a:r>
            <a:endParaRPr dirty="0"/>
          </a:p>
          <a:p>
            <a:pPr marL="228600" lvl="0" indent="-228600" algn="l" rtl="0">
              <a:spcBef>
                <a:spcPts val="0"/>
              </a:spcBef>
              <a:spcAft>
                <a:spcPts val="0"/>
              </a:spcAft>
              <a:buClr>
                <a:schemeClr val="dk1"/>
              </a:buClr>
              <a:buSzPts val="1200"/>
              <a:buFont typeface="Calibri"/>
              <a:buAutoNum type="arabicPeriod"/>
            </a:pPr>
            <a:r>
              <a:rPr lang="en-GB" b="0" dirty="0"/>
              <a:t>Elicit answers orally.</a:t>
            </a:r>
            <a:endParaRPr dirty="0"/>
          </a:p>
          <a:p>
            <a:pPr marL="228600" lvl="0" indent="-228600" algn="l" rtl="0">
              <a:spcBef>
                <a:spcPts val="0"/>
              </a:spcBef>
              <a:spcAft>
                <a:spcPts val="0"/>
              </a:spcAft>
              <a:buClr>
                <a:schemeClr val="dk1"/>
              </a:buClr>
              <a:buSzPts val="1200"/>
              <a:buFont typeface="Calibri"/>
              <a:buAutoNum type="arabicPeriod"/>
            </a:pPr>
            <a:r>
              <a:rPr lang="en-GB" b="0" dirty="0"/>
              <a:t>Click to reveal and elicit the English meanings.</a:t>
            </a:r>
            <a:endParaRPr b="1"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0" lvl="0" indent="0" algn="l" rtl="0">
              <a:lnSpc>
                <a:spcPct val="150000"/>
              </a:lnSpc>
              <a:spcBef>
                <a:spcPts val="0"/>
              </a:spcBef>
              <a:spcAft>
                <a:spcPts val="0"/>
              </a:spcAft>
              <a:buNone/>
            </a:pPr>
            <a:r>
              <a:rPr lang="en-GB" i="1" dirty="0">
                <a:latin typeface="Calibri"/>
                <a:ea typeface="Calibri"/>
                <a:cs typeface="Calibri"/>
                <a:sym typeface="Calibri"/>
              </a:rPr>
              <a:t>Miss Germany </a:t>
            </a:r>
            <a:r>
              <a:rPr lang="en-GB" dirty="0" err="1">
                <a:latin typeface="Calibri"/>
                <a:ea typeface="Calibri"/>
                <a:cs typeface="Calibri"/>
                <a:sym typeface="Calibri"/>
              </a:rPr>
              <a:t>ist</a:t>
            </a:r>
            <a:r>
              <a:rPr lang="en-GB" dirty="0">
                <a:latin typeface="Calibri"/>
                <a:ea typeface="Calibri"/>
                <a:cs typeface="Calibri"/>
                <a:sym typeface="Calibri"/>
              </a:rPr>
              <a:t> </a:t>
            </a:r>
            <a:r>
              <a:rPr lang="en-GB" dirty="0" err="1">
                <a:latin typeface="Calibri"/>
                <a:ea typeface="Calibri"/>
                <a:cs typeface="Calibri"/>
                <a:sym typeface="Calibri"/>
              </a:rPr>
              <a:t>ein</a:t>
            </a:r>
            <a:r>
              <a:rPr lang="en-GB" dirty="0">
                <a:latin typeface="Calibri"/>
                <a:ea typeface="Calibri"/>
                <a:cs typeface="Calibri"/>
                <a:sym typeface="Calibri"/>
              </a:rPr>
              <a:t> </a:t>
            </a:r>
            <a:r>
              <a:rPr lang="en-GB" dirty="0" err="1">
                <a:latin typeface="Calibri"/>
                <a:ea typeface="Calibri"/>
                <a:cs typeface="Calibri"/>
                <a:sym typeface="Calibri"/>
              </a:rPr>
              <a:t>Wettbewerb</a:t>
            </a:r>
            <a:r>
              <a:rPr lang="en-GB" dirty="0">
                <a:latin typeface="Calibri"/>
                <a:ea typeface="Calibri"/>
                <a:cs typeface="Calibri"/>
                <a:sym typeface="Calibri"/>
              </a:rPr>
              <a:t>, der </a:t>
            </a:r>
            <a:r>
              <a:rPr lang="en-GB" dirty="0" err="1">
                <a:latin typeface="Calibri"/>
                <a:ea typeface="Calibri"/>
                <a:cs typeface="Calibri"/>
                <a:sym typeface="Calibri"/>
              </a:rPr>
              <a:t>immer</a:t>
            </a:r>
            <a:r>
              <a:rPr lang="en-GB" dirty="0">
                <a:latin typeface="Calibri"/>
                <a:ea typeface="Calibri"/>
                <a:cs typeface="Calibri"/>
                <a:sym typeface="Calibri"/>
              </a:rPr>
              <a:t> </a:t>
            </a:r>
            <a:r>
              <a:rPr lang="en-GB" dirty="0" err="1">
                <a:latin typeface="Calibri"/>
                <a:ea typeface="Calibri"/>
                <a:cs typeface="Calibri"/>
                <a:sym typeface="Calibri"/>
              </a:rPr>
              <a:t>jemanden</a:t>
            </a:r>
            <a:r>
              <a:rPr lang="en-GB" dirty="0">
                <a:latin typeface="Calibri"/>
                <a:ea typeface="Calibri"/>
                <a:cs typeface="Calibri"/>
                <a:sym typeface="Calibri"/>
              </a:rPr>
              <a:t> </a:t>
            </a:r>
            <a:r>
              <a:rPr lang="en-GB" dirty="0" err="1">
                <a:latin typeface="Calibri"/>
                <a:ea typeface="Calibri"/>
                <a:cs typeface="Calibri"/>
                <a:sym typeface="Calibri"/>
              </a:rPr>
              <a:t>aussucht</a:t>
            </a:r>
            <a:r>
              <a:rPr lang="en-GB" dirty="0">
                <a:latin typeface="Calibri"/>
                <a:ea typeface="Calibri"/>
                <a:cs typeface="Calibri"/>
                <a:sym typeface="Calibri"/>
              </a:rPr>
              <a:t>, der </a:t>
            </a:r>
            <a:r>
              <a:rPr lang="en-GB" dirty="0" err="1">
                <a:latin typeface="Calibri"/>
                <a:ea typeface="Calibri"/>
                <a:cs typeface="Calibri"/>
                <a:sym typeface="Calibri"/>
              </a:rPr>
              <a:t>besonders</a:t>
            </a:r>
            <a:r>
              <a:rPr lang="en-GB" dirty="0">
                <a:latin typeface="Calibri"/>
                <a:ea typeface="Calibri"/>
                <a:cs typeface="Calibri"/>
                <a:sym typeface="Calibri"/>
              </a:rPr>
              <a:t> </a:t>
            </a:r>
            <a:r>
              <a:rPr lang="en-GB" dirty="0" err="1">
                <a:latin typeface="Calibri"/>
                <a:ea typeface="Calibri"/>
                <a:cs typeface="Calibri"/>
                <a:sym typeface="Calibri"/>
              </a:rPr>
              <a:t>schön</a:t>
            </a:r>
            <a:r>
              <a:rPr lang="en-GB" dirty="0">
                <a:latin typeface="Calibri"/>
                <a:ea typeface="Calibri"/>
                <a:cs typeface="Calibri"/>
                <a:sym typeface="Calibri"/>
              </a:rPr>
              <a:t> und </a:t>
            </a:r>
            <a:r>
              <a:rPr lang="en-GB" sz="1200" b="1" dirty="0" err="1"/>
              <a:t>dünn</a:t>
            </a:r>
            <a:r>
              <a:rPr lang="en-GB" sz="1200" b="1" dirty="0"/>
              <a:t> </a:t>
            </a:r>
            <a:r>
              <a:rPr lang="en-GB" dirty="0" err="1">
                <a:latin typeface="Calibri"/>
                <a:ea typeface="Calibri"/>
                <a:cs typeface="Calibri"/>
                <a:sym typeface="Calibri"/>
              </a:rPr>
              <a:t>ist</a:t>
            </a:r>
            <a:r>
              <a:rPr lang="en-GB" dirty="0">
                <a:latin typeface="Calibri"/>
                <a:ea typeface="Calibri"/>
                <a:cs typeface="Calibri"/>
                <a:sym typeface="Calibri"/>
              </a:rPr>
              <a:t>.  </a:t>
            </a:r>
            <a:r>
              <a:rPr lang="en-GB" dirty="0" err="1">
                <a:latin typeface="Calibri"/>
                <a:ea typeface="Calibri"/>
                <a:cs typeface="Calibri"/>
                <a:sym typeface="Calibri"/>
              </a:rPr>
              <a:t>Stimmt</a:t>
            </a:r>
            <a:r>
              <a:rPr lang="en-GB" dirty="0">
                <a:latin typeface="Calibri"/>
                <a:ea typeface="Calibri"/>
                <a:cs typeface="Calibri"/>
                <a:sym typeface="Calibri"/>
              </a:rPr>
              <a:t> das?  Heute nicht </a:t>
            </a:r>
            <a:r>
              <a:rPr lang="en-GB" dirty="0" err="1">
                <a:latin typeface="Calibri"/>
                <a:ea typeface="Calibri"/>
                <a:cs typeface="Calibri"/>
                <a:sym typeface="Calibri"/>
              </a:rPr>
              <a:t>mehr</a:t>
            </a:r>
            <a:r>
              <a:rPr lang="en-GB" dirty="0">
                <a:latin typeface="Calibri"/>
                <a:ea typeface="Calibri"/>
                <a:cs typeface="Calibri"/>
                <a:sym typeface="Calibri"/>
              </a:rPr>
              <a:t>.  </a:t>
            </a:r>
            <a:r>
              <a:rPr lang="en-GB" dirty="0" err="1">
                <a:latin typeface="Calibri"/>
                <a:ea typeface="Calibri"/>
                <a:cs typeface="Calibri"/>
                <a:sym typeface="Calibri"/>
              </a:rPr>
              <a:t>Jetzt</a:t>
            </a:r>
            <a:r>
              <a:rPr lang="en-GB" dirty="0">
                <a:latin typeface="Calibri"/>
                <a:ea typeface="Calibri"/>
                <a:cs typeface="Calibri"/>
                <a:sym typeface="Calibri"/>
              </a:rPr>
              <a:t> </a:t>
            </a:r>
            <a:r>
              <a:rPr lang="en-GB" dirty="0" err="1">
                <a:latin typeface="Calibri"/>
                <a:ea typeface="Calibri"/>
                <a:cs typeface="Calibri"/>
                <a:sym typeface="Calibri"/>
              </a:rPr>
              <a:t>sucht</a:t>
            </a:r>
            <a:r>
              <a:rPr lang="en-GB" dirty="0">
                <a:latin typeface="Calibri"/>
                <a:ea typeface="Calibri"/>
                <a:cs typeface="Calibri"/>
                <a:sym typeface="Calibri"/>
              </a:rPr>
              <a:t> man </a:t>
            </a:r>
            <a:r>
              <a:rPr lang="en-GB" dirty="0" err="1">
                <a:latin typeface="Calibri"/>
                <a:ea typeface="Calibri"/>
                <a:cs typeface="Calibri"/>
                <a:sym typeface="Calibri"/>
              </a:rPr>
              <a:t>jemanden</a:t>
            </a:r>
            <a:r>
              <a:rPr lang="en-GB" dirty="0">
                <a:latin typeface="Calibri"/>
                <a:ea typeface="Calibri"/>
                <a:cs typeface="Calibri"/>
                <a:sym typeface="Calibri"/>
              </a:rPr>
              <a:t>, der </a:t>
            </a:r>
            <a:r>
              <a:rPr lang="en-GB" dirty="0" err="1">
                <a:latin typeface="Calibri"/>
                <a:ea typeface="Calibri"/>
                <a:cs typeface="Calibri"/>
                <a:sym typeface="Calibri"/>
              </a:rPr>
              <a:t>wichtige</a:t>
            </a:r>
            <a:r>
              <a:rPr lang="en-GB" dirty="0">
                <a:latin typeface="Calibri"/>
                <a:ea typeface="Calibri"/>
                <a:cs typeface="Calibri"/>
                <a:sym typeface="Calibri"/>
              </a:rPr>
              <a:t> Ideen hat, der </a:t>
            </a:r>
            <a:r>
              <a:rPr lang="en-GB" dirty="0" err="1">
                <a:latin typeface="Calibri"/>
                <a:ea typeface="Calibri"/>
                <a:cs typeface="Calibri"/>
                <a:sym typeface="Calibri"/>
              </a:rPr>
              <a:t>etwas</a:t>
            </a:r>
            <a:r>
              <a:rPr lang="en-GB" dirty="0">
                <a:latin typeface="Calibri"/>
                <a:ea typeface="Calibri"/>
                <a:cs typeface="Calibri"/>
                <a:sym typeface="Calibri"/>
              </a:rPr>
              <a:t> für die </a:t>
            </a:r>
            <a:r>
              <a:rPr lang="en-GB" sz="1200" b="1" dirty="0"/>
              <a:t>Gesellschaft </a:t>
            </a:r>
            <a:r>
              <a:rPr lang="en-GB" dirty="0" err="1">
                <a:latin typeface="Calibri"/>
                <a:ea typeface="Calibri"/>
                <a:cs typeface="Calibri"/>
                <a:sym typeface="Calibri"/>
              </a:rPr>
              <a:t>machen</a:t>
            </a:r>
            <a:r>
              <a:rPr lang="en-GB" dirty="0">
                <a:latin typeface="Calibri"/>
                <a:ea typeface="Calibri"/>
                <a:cs typeface="Calibri"/>
                <a:sym typeface="Calibri"/>
              </a:rPr>
              <a:t> will, der die </a:t>
            </a:r>
            <a:r>
              <a:rPr lang="en-GB" sz="1200" b="1" dirty="0"/>
              <a:t>Verantwortung </a:t>
            </a:r>
            <a:r>
              <a:rPr lang="en-GB" dirty="0" err="1">
                <a:latin typeface="Calibri"/>
                <a:ea typeface="Calibri"/>
                <a:cs typeface="Calibri"/>
                <a:sym typeface="Calibri"/>
              </a:rPr>
              <a:t>übernehmen</a:t>
            </a:r>
            <a:r>
              <a:rPr lang="en-GB" dirty="0">
                <a:latin typeface="Calibri"/>
                <a:ea typeface="Calibri"/>
                <a:cs typeface="Calibri"/>
                <a:sym typeface="Calibri"/>
              </a:rPr>
              <a:t> </a:t>
            </a:r>
            <a:r>
              <a:rPr lang="en-GB" dirty="0" err="1">
                <a:latin typeface="Calibri"/>
                <a:ea typeface="Calibri"/>
                <a:cs typeface="Calibri"/>
                <a:sym typeface="Calibri"/>
              </a:rPr>
              <a:t>möchte</a:t>
            </a:r>
            <a:r>
              <a:rPr lang="en-GB" dirty="0">
                <a:latin typeface="Calibri"/>
                <a:ea typeface="Calibri"/>
                <a:cs typeface="Calibri"/>
                <a:sym typeface="Calibri"/>
              </a:rPr>
              <a:t>.  </a:t>
            </a:r>
            <a:r>
              <a:rPr lang="en-GB" dirty="0" err="1">
                <a:latin typeface="Calibri"/>
                <a:ea typeface="Calibri"/>
                <a:cs typeface="Calibri"/>
                <a:sym typeface="Calibri"/>
              </a:rPr>
              <a:t>Jetzt</a:t>
            </a:r>
            <a:r>
              <a:rPr lang="en-GB" dirty="0">
                <a:latin typeface="Calibri"/>
                <a:ea typeface="Calibri"/>
                <a:cs typeface="Calibri"/>
                <a:sym typeface="Calibri"/>
              </a:rPr>
              <a:t> </a:t>
            </a:r>
            <a:r>
              <a:rPr lang="en-GB" dirty="0" err="1">
                <a:latin typeface="Calibri"/>
                <a:ea typeface="Calibri"/>
                <a:cs typeface="Calibri"/>
                <a:sym typeface="Calibri"/>
              </a:rPr>
              <a:t>sucht</a:t>
            </a:r>
            <a:r>
              <a:rPr lang="en-GB" dirty="0">
                <a:latin typeface="Calibri"/>
                <a:ea typeface="Calibri"/>
                <a:cs typeface="Calibri"/>
                <a:sym typeface="Calibri"/>
              </a:rPr>
              <a:t> man Frauen, die </a:t>
            </a:r>
            <a:r>
              <a:rPr lang="en-GB" dirty="0" err="1">
                <a:latin typeface="Calibri"/>
                <a:ea typeface="Calibri"/>
                <a:cs typeface="Calibri"/>
                <a:sym typeface="Calibri"/>
              </a:rPr>
              <a:t>Anderen</a:t>
            </a:r>
            <a:r>
              <a:rPr lang="en-GB" dirty="0">
                <a:latin typeface="Calibri"/>
                <a:ea typeface="Calibri"/>
                <a:cs typeface="Calibri"/>
                <a:sym typeface="Calibri"/>
              </a:rPr>
              <a:t> </a:t>
            </a:r>
            <a:r>
              <a:rPr lang="en-GB" sz="1200" b="1" dirty="0"/>
              <a:t>Kraft </a:t>
            </a:r>
            <a:r>
              <a:rPr lang="en-GB" dirty="0" err="1">
                <a:latin typeface="Calibri"/>
                <a:ea typeface="Calibri"/>
                <a:cs typeface="Calibri"/>
                <a:sym typeface="Calibri"/>
              </a:rPr>
              <a:t>geben</a:t>
            </a:r>
            <a:r>
              <a:rPr lang="en-GB" dirty="0">
                <a:latin typeface="Calibri"/>
                <a:ea typeface="Calibri"/>
                <a:cs typeface="Calibri"/>
                <a:sym typeface="Calibri"/>
              </a:rPr>
              <a:t>. </a:t>
            </a:r>
            <a:endParaRPr dirty="0">
              <a:latin typeface="Calibri"/>
              <a:ea typeface="Calibri"/>
              <a:cs typeface="Calibri"/>
              <a:sym typeface="Calibri"/>
            </a:endParaRPr>
          </a:p>
          <a:p>
            <a:pPr marL="0" lvl="0" indent="0" algn="l" rtl="0">
              <a:lnSpc>
                <a:spcPct val="150000"/>
              </a:lnSpc>
              <a:spcBef>
                <a:spcPts val="800"/>
              </a:spcBef>
              <a:spcAft>
                <a:spcPts val="0"/>
              </a:spcAft>
              <a:buNone/>
            </a:pPr>
            <a:r>
              <a:rPr lang="en-GB" dirty="0" err="1">
                <a:latin typeface="Calibri"/>
                <a:ea typeface="Calibri"/>
                <a:cs typeface="Calibri"/>
                <a:sym typeface="Calibri"/>
              </a:rPr>
              <a:t>Zum</a:t>
            </a:r>
            <a:r>
              <a:rPr lang="en-GB" dirty="0">
                <a:latin typeface="Calibri"/>
                <a:ea typeface="Calibri"/>
                <a:cs typeface="Calibri"/>
                <a:sym typeface="Calibri"/>
              </a:rPr>
              <a:t> </a:t>
            </a:r>
            <a:r>
              <a:rPr lang="en-GB" dirty="0" err="1">
                <a:latin typeface="Calibri"/>
                <a:ea typeface="Calibri"/>
                <a:cs typeface="Calibri"/>
                <a:sym typeface="Calibri"/>
              </a:rPr>
              <a:t>Beispiel</a:t>
            </a:r>
            <a:r>
              <a:rPr lang="en-GB" dirty="0">
                <a:latin typeface="Calibri"/>
                <a:ea typeface="Calibri"/>
                <a:cs typeface="Calibri"/>
                <a:sym typeface="Calibri"/>
              </a:rPr>
              <a:t> </a:t>
            </a:r>
            <a:r>
              <a:rPr lang="en-GB" dirty="0" err="1">
                <a:latin typeface="Calibri"/>
                <a:ea typeface="Calibri"/>
                <a:cs typeface="Calibri"/>
                <a:sym typeface="Calibri"/>
              </a:rPr>
              <a:t>wollte</a:t>
            </a:r>
            <a:r>
              <a:rPr lang="en-GB" dirty="0">
                <a:latin typeface="Calibri"/>
                <a:ea typeface="Calibri"/>
                <a:cs typeface="Calibri"/>
                <a:sym typeface="Calibri"/>
              </a:rPr>
              <a:t> </a:t>
            </a:r>
            <a:r>
              <a:rPr lang="en-GB" dirty="0" err="1">
                <a:latin typeface="Calibri"/>
                <a:ea typeface="Calibri"/>
                <a:cs typeface="Calibri"/>
                <a:sym typeface="Calibri"/>
              </a:rPr>
              <a:t>eine</a:t>
            </a:r>
            <a:r>
              <a:rPr lang="en-GB" dirty="0">
                <a:latin typeface="Calibri"/>
                <a:ea typeface="Calibri"/>
                <a:cs typeface="Calibri"/>
                <a:sym typeface="Calibri"/>
              </a:rPr>
              <a:t> </a:t>
            </a:r>
            <a:r>
              <a:rPr lang="en-GB" dirty="0" err="1">
                <a:latin typeface="Calibri"/>
                <a:ea typeface="Calibri"/>
                <a:cs typeface="Calibri"/>
                <a:sym typeface="Calibri"/>
              </a:rPr>
              <a:t>Finalistin</a:t>
            </a:r>
            <a:r>
              <a:rPr lang="en-GB" dirty="0">
                <a:latin typeface="Calibri"/>
                <a:ea typeface="Calibri"/>
                <a:cs typeface="Calibri"/>
                <a:sym typeface="Calibri"/>
              </a:rPr>
              <a:t> die </a:t>
            </a:r>
            <a:r>
              <a:rPr lang="en-GB" b="1" dirty="0">
                <a:latin typeface="Calibri"/>
                <a:ea typeface="Calibri"/>
                <a:cs typeface="Calibri"/>
                <a:sym typeface="Calibri"/>
              </a:rPr>
              <a:t>Lage </a:t>
            </a:r>
            <a:r>
              <a:rPr lang="en-GB" dirty="0">
                <a:latin typeface="Calibri"/>
                <a:ea typeface="Calibri"/>
                <a:cs typeface="Calibri"/>
                <a:sym typeface="Calibri"/>
              </a:rPr>
              <a:t>von </a:t>
            </a:r>
            <a:r>
              <a:rPr lang="en-GB" dirty="0" err="1">
                <a:latin typeface="Calibri"/>
                <a:ea typeface="Calibri"/>
                <a:cs typeface="Calibri"/>
                <a:sym typeface="Calibri"/>
              </a:rPr>
              <a:t>Kindern</a:t>
            </a:r>
            <a:r>
              <a:rPr lang="en-GB" dirty="0">
                <a:latin typeface="Calibri"/>
                <a:ea typeface="Calibri"/>
                <a:cs typeface="Calibri"/>
                <a:sym typeface="Calibri"/>
              </a:rPr>
              <a:t> </a:t>
            </a:r>
            <a:r>
              <a:rPr lang="en-GB" dirty="0" err="1">
                <a:latin typeface="Calibri"/>
                <a:ea typeface="Calibri"/>
                <a:cs typeface="Calibri"/>
                <a:sym typeface="Calibri"/>
              </a:rPr>
              <a:t>mit</a:t>
            </a:r>
            <a:r>
              <a:rPr lang="en-GB" dirty="0">
                <a:latin typeface="Calibri"/>
                <a:ea typeface="Calibri"/>
                <a:cs typeface="Calibri"/>
                <a:sym typeface="Calibri"/>
              </a:rPr>
              <a:t> </a:t>
            </a:r>
            <a:r>
              <a:rPr lang="en-GB" dirty="0" err="1">
                <a:latin typeface="Calibri"/>
                <a:ea typeface="Calibri"/>
                <a:cs typeface="Calibri"/>
                <a:sym typeface="Calibri"/>
              </a:rPr>
              <a:t>Migrationshintergründen</a:t>
            </a:r>
            <a:r>
              <a:rPr lang="en-GB" dirty="0">
                <a:latin typeface="Calibri"/>
                <a:ea typeface="Calibri"/>
                <a:cs typeface="Calibri"/>
                <a:sym typeface="Calibri"/>
              </a:rPr>
              <a:t> </a:t>
            </a:r>
            <a:r>
              <a:rPr lang="en-GB" dirty="0" err="1">
                <a:latin typeface="Calibri"/>
                <a:ea typeface="Calibri"/>
                <a:cs typeface="Calibri"/>
                <a:sym typeface="Calibri"/>
              </a:rPr>
              <a:t>verbessern</a:t>
            </a:r>
            <a:r>
              <a:rPr lang="en-GB" dirty="0">
                <a:latin typeface="Calibri"/>
                <a:ea typeface="Calibri"/>
                <a:cs typeface="Calibri"/>
                <a:sym typeface="Calibri"/>
              </a:rPr>
              <a:t>, </a:t>
            </a:r>
            <a:r>
              <a:rPr lang="en-GB" dirty="0" err="1">
                <a:latin typeface="Calibri"/>
                <a:ea typeface="Calibri"/>
                <a:cs typeface="Calibri"/>
                <a:sym typeface="Calibri"/>
              </a:rPr>
              <a:t>eine</a:t>
            </a:r>
            <a:r>
              <a:rPr lang="en-GB" dirty="0">
                <a:latin typeface="Calibri"/>
                <a:ea typeface="Calibri"/>
                <a:cs typeface="Calibri"/>
                <a:sym typeface="Calibri"/>
              </a:rPr>
              <a:t> </a:t>
            </a:r>
            <a:r>
              <a:rPr lang="en-GB" dirty="0" err="1">
                <a:latin typeface="Calibri"/>
                <a:ea typeface="Calibri"/>
                <a:cs typeface="Calibri"/>
                <a:sym typeface="Calibri"/>
              </a:rPr>
              <a:t>andere</a:t>
            </a:r>
            <a:r>
              <a:rPr lang="en-GB" dirty="0">
                <a:latin typeface="Calibri"/>
                <a:ea typeface="Calibri"/>
                <a:cs typeface="Calibri"/>
                <a:sym typeface="Calibri"/>
              </a:rPr>
              <a:t> </a:t>
            </a:r>
            <a:r>
              <a:rPr lang="en-GB" dirty="0" err="1">
                <a:latin typeface="Calibri"/>
                <a:ea typeface="Calibri"/>
                <a:cs typeface="Calibri"/>
                <a:sym typeface="Calibri"/>
              </a:rPr>
              <a:t>junge</a:t>
            </a:r>
            <a:r>
              <a:rPr lang="en-GB" dirty="0">
                <a:latin typeface="Calibri"/>
                <a:ea typeface="Calibri"/>
                <a:cs typeface="Calibri"/>
                <a:sym typeface="Calibri"/>
              </a:rPr>
              <a:t> Frau </a:t>
            </a:r>
            <a:r>
              <a:rPr lang="en-GB" dirty="0" err="1">
                <a:latin typeface="Calibri"/>
                <a:ea typeface="Calibri"/>
                <a:cs typeface="Calibri"/>
                <a:sym typeface="Calibri"/>
              </a:rPr>
              <a:t>wollte</a:t>
            </a:r>
            <a:r>
              <a:rPr lang="en-GB" dirty="0">
                <a:latin typeface="Calibri"/>
                <a:ea typeface="Calibri"/>
                <a:cs typeface="Calibri"/>
                <a:sym typeface="Calibri"/>
              </a:rPr>
              <a:t> die </a:t>
            </a:r>
            <a:r>
              <a:rPr lang="en-GB" sz="1200" b="1" dirty="0" err="1"/>
              <a:t>Herausforderungen</a:t>
            </a:r>
            <a:r>
              <a:rPr lang="en-GB" sz="1200" dirty="0"/>
              <a:t> </a:t>
            </a:r>
            <a:r>
              <a:rPr lang="en-GB" dirty="0" err="1">
                <a:latin typeface="Calibri"/>
                <a:ea typeface="Calibri"/>
                <a:cs typeface="Calibri"/>
                <a:sym typeface="Calibri"/>
              </a:rPr>
              <a:t>bei</a:t>
            </a:r>
            <a:r>
              <a:rPr lang="en-GB" dirty="0">
                <a:latin typeface="Calibri"/>
                <a:ea typeface="Calibri"/>
                <a:cs typeface="Calibri"/>
                <a:sym typeface="Calibri"/>
              </a:rPr>
              <a:t> Social Media </a:t>
            </a:r>
            <a:r>
              <a:rPr lang="en-GB" sz="1200" b="1" dirty="0" err="1"/>
              <a:t>darstellen</a:t>
            </a:r>
            <a:r>
              <a:rPr lang="en-GB" sz="1200" dirty="0">
                <a:latin typeface="Calibri"/>
                <a:ea typeface="Calibri"/>
                <a:cs typeface="Calibri"/>
                <a:sym typeface="Calibri"/>
              </a:rPr>
              <a:t>.</a:t>
            </a:r>
            <a:r>
              <a:rPr lang="en-GB" dirty="0">
                <a:latin typeface="Calibri"/>
                <a:ea typeface="Calibri"/>
                <a:cs typeface="Calibri"/>
                <a:sym typeface="Calibri"/>
              </a:rPr>
              <a:t> </a:t>
            </a:r>
            <a:r>
              <a:rPr lang="en-GB" dirty="0" err="1">
                <a:latin typeface="Calibri"/>
                <a:ea typeface="Calibri"/>
                <a:cs typeface="Calibri"/>
                <a:sym typeface="Calibri"/>
              </a:rPr>
              <a:t>Diversität</a:t>
            </a:r>
            <a:r>
              <a:rPr lang="en-GB" dirty="0">
                <a:latin typeface="Calibri"/>
                <a:ea typeface="Calibri"/>
                <a:cs typeface="Calibri"/>
                <a:sym typeface="Calibri"/>
              </a:rPr>
              <a:t> </a:t>
            </a:r>
            <a:r>
              <a:rPr lang="en-GB" dirty="0" err="1">
                <a:latin typeface="Calibri"/>
                <a:ea typeface="Calibri"/>
                <a:cs typeface="Calibri"/>
                <a:sym typeface="Calibri"/>
              </a:rPr>
              <a:t>ist</a:t>
            </a:r>
            <a:r>
              <a:rPr lang="en-GB" dirty="0">
                <a:latin typeface="Calibri"/>
                <a:ea typeface="Calibri"/>
                <a:cs typeface="Calibri"/>
                <a:sym typeface="Calibri"/>
              </a:rPr>
              <a:t> </a:t>
            </a:r>
            <a:r>
              <a:rPr lang="en-GB" dirty="0" err="1">
                <a:latin typeface="Calibri"/>
                <a:ea typeface="Calibri"/>
                <a:cs typeface="Calibri"/>
                <a:sym typeface="Calibri"/>
              </a:rPr>
              <a:t>wichtiger</a:t>
            </a:r>
            <a:r>
              <a:rPr lang="en-GB" dirty="0">
                <a:latin typeface="Calibri"/>
                <a:ea typeface="Calibri"/>
                <a:cs typeface="Calibri"/>
                <a:sym typeface="Calibri"/>
              </a:rPr>
              <a:t>, </a:t>
            </a:r>
            <a:r>
              <a:rPr lang="en-GB" sz="1200" b="1" dirty="0" err="1"/>
              <a:t>aktuell</a:t>
            </a:r>
            <a:r>
              <a:rPr lang="en-GB" sz="1200" dirty="0"/>
              <a:t> </a:t>
            </a:r>
            <a:r>
              <a:rPr lang="en-GB" dirty="0" err="1">
                <a:latin typeface="Calibri"/>
                <a:ea typeface="Calibri"/>
                <a:cs typeface="Calibri"/>
                <a:sym typeface="Calibri"/>
              </a:rPr>
              <a:t>geworden</a:t>
            </a:r>
            <a:r>
              <a:rPr lang="en-GB" dirty="0">
                <a:latin typeface="Calibri"/>
                <a:ea typeface="Calibri"/>
                <a:cs typeface="Calibri"/>
                <a:sym typeface="Calibri"/>
              </a:rPr>
              <a:t>.  Also gab es </a:t>
            </a:r>
            <a:r>
              <a:rPr lang="en-GB" dirty="0" err="1">
                <a:latin typeface="Calibri"/>
                <a:ea typeface="Calibri"/>
                <a:cs typeface="Calibri"/>
                <a:sym typeface="Calibri"/>
              </a:rPr>
              <a:t>einige</a:t>
            </a:r>
            <a:r>
              <a:rPr lang="en-GB" dirty="0">
                <a:latin typeface="Calibri"/>
                <a:ea typeface="Calibri"/>
                <a:cs typeface="Calibri"/>
                <a:sym typeface="Calibri"/>
              </a:rPr>
              <a:t> </a:t>
            </a:r>
            <a:r>
              <a:rPr lang="en-GB" dirty="0" err="1">
                <a:latin typeface="Calibri"/>
                <a:ea typeface="Calibri"/>
                <a:cs typeface="Calibri"/>
                <a:sym typeface="Calibri"/>
              </a:rPr>
              <a:t>schwarze</a:t>
            </a:r>
            <a:r>
              <a:rPr lang="en-GB" dirty="0">
                <a:latin typeface="Calibri"/>
                <a:ea typeface="Calibri"/>
                <a:cs typeface="Calibri"/>
                <a:sym typeface="Calibri"/>
              </a:rPr>
              <a:t> Frauen und </a:t>
            </a:r>
            <a:r>
              <a:rPr lang="en-GB" dirty="0" err="1">
                <a:latin typeface="Calibri"/>
                <a:ea typeface="Calibri"/>
                <a:cs typeface="Calibri"/>
                <a:sym typeface="Calibri"/>
              </a:rPr>
              <a:t>eine</a:t>
            </a:r>
            <a:r>
              <a:rPr lang="en-GB" dirty="0">
                <a:latin typeface="Calibri"/>
                <a:ea typeface="Calibri"/>
                <a:cs typeface="Calibri"/>
                <a:sym typeface="Calibri"/>
              </a:rPr>
              <a:t> </a:t>
            </a:r>
            <a:r>
              <a:rPr lang="en-GB" dirty="0" err="1">
                <a:latin typeface="Calibri"/>
                <a:ea typeface="Calibri"/>
                <a:cs typeface="Calibri"/>
                <a:sym typeface="Calibri"/>
              </a:rPr>
              <a:t>Transfrau</a:t>
            </a:r>
            <a:r>
              <a:rPr lang="en-GB" dirty="0">
                <a:latin typeface="Calibri"/>
                <a:ea typeface="Calibri"/>
                <a:cs typeface="Calibri"/>
                <a:sym typeface="Calibri"/>
              </a:rPr>
              <a:t>, die </a:t>
            </a:r>
            <a:r>
              <a:rPr lang="en-GB" dirty="0" err="1">
                <a:latin typeface="Calibri"/>
                <a:ea typeface="Calibri"/>
                <a:cs typeface="Calibri"/>
                <a:sym typeface="Calibri"/>
              </a:rPr>
              <a:t>Finalistinnen</a:t>
            </a:r>
            <a:r>
              <a:rPr lang="en-GB" dirty="0">
                <a:latin typeface="Calibri"/>
                <a:ea typeface="Calibri"/>
                <a:cs typeface="Calibri"/>
                <a:sym typeface="Calibri"/>
              </a:rPr>
              <a:t> </a:t>
            </a:r>
            <a:r>
              <a:rPr lang="en-GB" dirty="0" err="1">
                <a:latin typeface="Calibri"/>
                <a:ea typeface="Calibri"/>
                <a:cs typeface="Calibri"/>
                <a:sym typeface="Calibri"/>
              </a:rPr>
              <a:t>waren</a:t>
            </a:r>
            <a:r>
              <a:rPr lang="en-GB" dirty="0">
                <a:latin typeface="Calibri"/>
                <a:ea typeface="Calibri"/>
                <a:cs typeface="Calibri"/>
                <a:sym typeface="Calibri"/>
              </a:rPr>
              <a:t>.</a:t>
            </a:r>
            <a:endParaRPr dirty="0">
              <a:latin typeface="Calibri"/>
              <a:ea typeface="Calibri"/>
              <a:cs typeface="Calibri"/>
              <a:sym typeface="Calibri"/>
            </a:endParaRPr>
          </a:p>
          <a:p>
            <a:pPr marL="0" lvl="0" indent="0" algn="l" rtl="0">
              <a:spcBef>
                <a:spcPts val="800"/>
              </a:spcBef>
              <a:spcAft>
                <a:spcPts val="0"/>
              </a:spcAft>
              <a:buNone/>
            </a:pPr>
            <a:endParaRPr b="0" dirty="0"/>
          </a:p>
          <a:p>
            <a:pPr marL="0" lvl="0" indent="0" algn="l" rtl="0">
              <a:spcBef>
                <a:spcPts val="0"/>
              </a:spcBef>
              <a:spcAft>
                <a:spcPts val="0"/>
              </a:spcAft>
              <a:buNone/>
            </a:pPr>
            <a:endParaRPr dirty="0"/>
          </a:p>
        </p:txBody>
      </p:sp>
      <p:sp>
        <p:nvSpPr>
          <p:cNvPr id="563" name="Google Shape;56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HT Slide 2/2</a:t>
            </a:r>
            <a:endParaRPr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dirty="0"/>
          </a:p>
          <a:p>
            <a:pPr marL="0" marR="0" lvl="0" indent="0" algn="l" rtl="0">
              <a:lnSpc>
                <a:spcPct val="100000"/>
              </a:lnSpc>
              <a:spcBef>
                <a:spcPts val="0"/>
              </a:spcBef>
              <a:spcAft>
                <a:spcPts val="0"/>
              </a:spcAft>
              <a:buClr>
                <a:srgbClr val="525050"/>
              </a:buClr>
              <a:buSzPts val="1200"/>
              <a:buFont typeface="Century Gothic"/>
              <a:buNone/>
            </a:pPr>
            <a:r>
              <a:rPr lang="en-GB" sz="1200" i="0" u="none" strike="noStrike" cap="none" dirty="0" err="1">
                <a:solidFill>
                  <a:srgbClr val="525050"/>
                </a:solidFill>
              </a:rPr>
              <a:t>Diesmal</a:t>
            </a:r>
            <a:r>
              <a:rPr lang="en-GB" sz="1200" i="0" u="none" strike="noStrike" cap="none" dirty="0">
                <a:solidFill>
                  <a:srgbClr val="525050"/>
                </a:solidFill>
              </a:rPr>
              <a:t> war die </a:t>
            </a:r>
            <a:r>
              <a:rPr lang="en-GB" sz="1200" i="0" u="none" strike="noStrike" cap="none" dirty="0" err="1">
                <a:solidFill>
                  <a:srgbClr val="525050"/>
                </a:solidFill>
              </a:rPr>
              <a:t>Gewinnerin</a:t>
            </a:r>
            <a:r>
              <a:rPr lang="en-GB" sz="1200" i="0" u="none" strike="noStrike" cap="none" dirty="0">
                <a:solidFill>
                  <a:srgbClr val="525050"/>
                </a:solidFill>
              </a:rPr>
              <a:t> Domitila Barros.  Sie </a:t>
            </a:r>
            <a:r>
              <a:rPr lang="en-GB" sz="1200" i="0" u="none" strike="noStrike" cap="none" dirty="0" err="1">
                <a:solidFill>
                  <a:srgbClr val="525050"/>
                </a:solidFill>
              </a:rPr>
              <a:t>ist</a:t>
            </a:r>
            <a:r>
              <a:rPr lang="en-GB" sz="1200" i="0" u="none" strike="noStrike" cap="none" dirty="0">
                <a:solidFill>
                  <a:srgbClr val="525050"/>
                </a:solidFill>
              </a:rPr>
              <a:t> in </a:t>
            </a:r>
            <a:r>
              <a:rPr lang="en-GB" sz="1200" i="0" u="none" strike="noStrike" cap="none" dirty="0" err="1">
                <a:solidFill>
                  <a:srgbClr val="525050"/>
                </a:solidFill>
              </a:rPr>
              <a:t>einer</a:t>
            </a:r>
            <a:r>
              <a:rPr lang="en-GB" sz="1200" i="0" u="none" strike="noStrike" cap="none" dirty="0">
                <a:solidFill>
                  <a:srgbClr val="525050"/>
                </a:solidFill>
              </a:rPr>
              <a:t> </a:t>
            </a:r>
            <a:r>
              <a:rPr lang="en-GB" sz="1200" i="0" u="none" strike="noStrike" cap="none" dirty="0" err="1">
                <a:solidFill>
                  <a:srgbClr val="525050"/>
                </a:solidFill>
              </a:rPr>
              <a:t>brasilianischen</a:t>
            </a:r>
            <a:r>
              <a:rPr lang="en-GB" sz="1200" i="0" u="none" strike="noStrike" cap="none" dirty="0">
                <a:solidFill>
                  <a:srgbClr val="525050"/>
                </a:solidFill>
              </a:rPr>
              <a:t> Favela </a:t>
            </a:r>
            <a:r>
              <a:rPr lang="en-GB" sz="1200" i="0" u="none" strike="noStrike" cap="none" dirty="0" err="1">
                <a:solidFill>
                  <a:srgbClr val="525050"/>
                </a:solidFill>
              </a:rPr>
              <a:t>aufgewachsen</a:t>
            </a:r>
            <a:r>
              <a:rPr lang="en-GB" sz="1200" i="0" u="none" strike="noStrike" cap="none" dirty="0">
                <a:solidFill>
                  <a:srgbClr val="525050"/>
                </a:solidFill>
              </a:rPr>
              <a:t>. </a:t>
            </a:r>
            <a:r>
              <a:rPr lang="en-GB" sz="1200" i="0" u="none" strike="noStrike" cap="none" dirty="0" err="1">
                <a:solidFill>
                  <a:srgbClr val="525050"/>
                </a:solidFill>
              </a:rPr>
              <a:t>Ihre</a:t>
            </a:r>
            <a:r>
              <a:rPr lang="en-GB" sz="1200" i="0" u="none" strike="noStrike" cap="none" dirty="0">
                <a:solidFill>
                  <a:srgbClr val="525050"/>
                </a:solidFill>
              </a:rPr>
              <a:t> Ideen </a:t>
            </a:r>
            <a:r>
              <a:rPr lang="en-GB" sz="1200" b="1" i="0" u="none" strike="noStrike" cap="none" dirty="0" err="1">
                <a:solidFill>
                  <a:srgbClr val="525050"/>
                </a:solidFill>
              </a:rPr>
              <a:t>entstehen</a:t>
            </a:r>
            <a:r>
              <a:rPr lang="en-GB" sz="1200" i="0" u="none" strike="noStrike" cap="none" dirty="0">
                <a:solidFill>
                  <a:srgbClr val="525050"/>
                </a:solidFill>
              </a:rPr>
              <a:t> </a:t>
            </a:r>
            <a:r>
              <a:rPr lang="en-GB" sz="1200" i="0" u="none" strike="noStrike" cap="none" dirty="0" err="1">
                <a:solidFill>
                  <a:srgbClr val="525050"/>
                </a:solidFill>
              </a:rPr>
              <a:t>aus</a:t>
            </a:r>
            <a:r>
              <a:rPr lang="en-GB" sz="1200" i="0" u="none" strike="noStrike" cap="none" dirty="0">
                <a:solidFill>
                  <a:srgbClr val="525050"/>
                </a:solidFill>
              </a:rPr>
              <a:t> </a:t>
            </a:r>
            <a:r>
              <a:rPr lang="en-GB" sz="1200" i="0" u="none" strike="noStrike" cap="none" dirty="0" err="1">
                <a:solidFill>
                  <a:srgbClr val="525050"/>
                </a:solidFill>
              </a:rPr>
              <a:t>ihrem</a:t>
            </a:r>
            <a:r>
              <a:rPr lang="en-GB" sz="1200" i="0" u="none" strike="noStrike" cap="none" dirty="0">
                <a:solidFill>
                  <a:srgbClr val="525050"/>
                </a:solidFill>
              </a:rPr>
              <a:t> </a:t>
            </a:r>
            <a:r>
              <a:rPr lang="en-GB" sz="1200" i="0" u="none" strike="noStrike" cap="none" dirty="0" err="1">
                <a:solidFill>
                  <a:srgbClr val="525050"/>
                </a:solidFill>
              </a:rPr>
              <a:t>armen</a:t>
            </a:r>
            <a:r>
              <a:rPr lang="en-GB" sz="1200" i="0" u="none" strike="noStrike" cap="none" dirty="0">
                <a:solidFill>
                  <a:srgbClr val="525050"/>
                </a:solidFill>
              </a:rPr>
              <a:t> </a:t>
            </a:r>
            <a:r>
              <a:rPr lang="en-GB" sz="1200" i="0" u="none" strike="noStrike" cap="none" dirty="0" err="1">
                <a:solidFill>
                  <a:srgbClr val="525050"/>
                </a:solidFill>
              </a:rPr>
              <a:t>Hintergrund</a:t>
            </a:r>
            <a:r>
              <a:rPr lang="en-GB" sz="1200" i="0" u="none" strike="noStrike" cap="none" dirty="0">
                <a:solidFill>
                  <a:srgbClr val="525050"/>
                </a:solidFill>
              </a:rPr>
              <a:t>. </a:t>
            </a:r>
            <a:r>
              <a:rPr lang="en-GB" sz="1200" dirty="0">
                <a:latin typeface="Calibri"/>
                <a:ea typeface="Calibri"/>
                <a:cs typeface="Calibri"/>
                <a:sym typeface="Calibri"/>
              </a:rPr>
              <a:t>Domitila </a:t>
            </a:r>
            <a:r>
              <a:rPr lang="en-GB" sz="1200" dirty="0" err="1">
                <a:latin typeface="Calibri"/>
                <a:ea typeface="Calibri"/>
                <a:cs typeface="Calibri"/>
                <a:sym typeface="Calibri"/>
              </a:rPr>
              <a:t>ist</a:t>
            </a:r>
            <a:r>
              <a:rPr lang="en-GB" sz="1200" dirty="0">
                <a:latin typeface="Calibri"/>
                <a:ea typeface="Calibri"/>
                <a:cs typeface="Calibri"/>
                <a:sym typeface="Calibri"/>
              </a:rPr>
              <a:t> </a:t>
            </a:r>
            <a:r>
              <a:rPr lang="en-GB" sz="1200" dirty="0" err="1">
                <a:latin typeface="Calibri"/>
                <a:ea typeface="Calibri"/>
                <a:cs typeface="Calibri"/>
                <a:sym typeface="Calibri"/>
              </a:rPr>
              <a:t>jemand</a:t>
            </a:r>
            <a:r>
              <a:rPr lang="en-GB" sz="1200" dirty="0">
                <a:latin typeface="Calibri"/>
                <a:ea typeface="Calibri"/>
                <a:cs typeface="Calibri"/>
                <a:sym typeface="Calibri"/>
              </a:rPr>
              <a:t>, der </a:t>
            </a:r>
            <a:r>
              <a:rPr lang="en-GB" sz="1200" dirty="0" err="1">
                <a:latin typeface="Calibri"/>
                <a:ea typeface="Calibri"/>
                <a:cs typeface="Calibri"/>
                <a:sym typeface="Calibri"/>
              </a:rPr>
              <a:t>viel</a:t>
            </a:r>
            <a:r>
              <a:rPr lang="en-GB" sz="1200" dirty="0">
                <a:latin typeface="Calibri"/>
                <a:ea typeface="Calibri"/>
                <a:cs typeface="Calibri"/>
                <a:sym typeface="Calibri"/>
              </a:rPr>
              <a:t> </a:t>
            </a:r>
            <a:r>
              <a:rPr lang="en-GB" sz="1200" dirty="0" err="1">
                <a:latin typeface="Calibri"/>
                <a:ea typeface="Calibri"/>
                <a:cs typeface="Calibri"/>
                <a:sym typeface="Calibri"/>
              </a:rPr>
              <a:t>für</a:t>
            </a:r>
            <a:r>
              <a:rPr lang="en-GB" sz="1200" dirty="0">
                <a:latin typeface="Calibri"/>
                <a:ea typeface="Calibri"/>
                <a:cs typeface="Calibri"/>
                <a:sym typeface="Calibri"/>
              </a:rPr>
              <a:t> die Umwelt und </a:t>
            </a:r>
            <a:r>
              <a:rPr lang="en-GB" sz="1200" dirty="0" err="1">
                <a:latin typeface="Calibri"/>
                <a:ea typeface="Calibri"/>
                <a:cs typeface="Calibri"/>
                <a:sym typeface="Calibri"/>
              </a:rPr>
              <a:t>für</a:t>
            </a:r>
            <a:r>
              <a:rPr lang="en-GB" sz="1200" dirty="0">
                <a:latin typeface="Calibri"/>
                <a:ea typeface="Calibri"/>
                <a:cs typeface="Calibri"/>
                <a:sym typeface="Calibri"/>
              </a:rPr>
              <a:t> </a:t>
            </a:r>
            <a:r>
              <a:rPr lang="en-GB" sz="1200" dirty="0" err="1">
                <a:latin typeface="Calibri"/>
                <a:ea typeface="Calibri"/>
                <a:cs typeface="Calibri"/>
                <a:sym typeface="Calibri"/>
              </a:rPr>
              <a:t>Menschenrechte</a:t>
            </a:r>
            <a:r>
              <a:rPr lang="en-GB" sz="1200" dirty="0">
                <a:latin typeface="Calibri"/>
                <a:ea typeface="Calibri"/>
                <a:cs typeface="Calibri"/>
                <a:sym typeface="Calibri"/>
              </a:rPr>
              <a:t> </a:t>
            </a:r>
            <a:r>
              <a:rPr lang="en-GB" sz="1200" dirty="0" err="1">
                <a:latin typeface="Calibri"/>
                <a:ea typeface="Calibri"/>
                <a:cs typeface="Calibri"/>
                <a:sym typeface="Calibri"/>
              </a:rPr>
              <a:t>macht</a:t>
            </a:r>
            <a:r>
              <a:rPr lang="en-GB" sz="1200" dirty="0">
                <a:latin typeface="Calibri"/>
                <a:ea typeface="Calibri"/>
                <a:cs typeface="Calibri"/>
                <a:sym typeface="Calibri"/>
              </a:rPr>
              <a:t>.  Sie </a:t>
            </a:r>
            <a:r>
              <a:rPr lang="en-GB" sz="1200" dirty="0" err="1">
                <a:latin typeface="Calibri"/>
                <a:ea typeface="Calibri"/>
                <a:cs typeface="Calibri"/>
                <a:sym typeface="Calibri"/>
              </a:rPr>
              <a:t>kennt</a:t>
            </a:r>
            <a:r>
              <a:rPr lang="en-GB" sz="1200" dirty="0">
                <a:latin typeface="Calibri"/>
                <a:ea typeface="Calibri"/>
                <a:cs typeface="Calibri"/>
                <a:sym typeface="Calibri"/>
              </a:rPr>
              <a:t> den </a:t>
            </a:r>
            <a:r>
              <a:rPr lang="en-GB" sz="1200" b="1" dirty="0" err="1"/>
              <a:t>Druck</a:t>
            </a:r>
            <a:r>
              <a:rPr lang="en-GB" sz="1200" b="1" dirty="0"/>
              <a:t> </a:t>
            </a:r>
            <a:r>
              <a:rPr lang="en-GB" sz="1200" dirty="0">
                <a:latin typeface="Calibri"/>
                <a:ea typeface="Calibri"/>
                <a:cs typeface="Calibri"/>
                <a:sym typeface="Calibri"/>
              </a:rPr>
              <a:t>der </a:t>
            </a:r>
            <a:r>
              <a:rPr lang="en-GB" sz="1200" dirty="0" err="1">
                <a:latin typeface="Calibri"/>
                <a:ea typeface="Calibri"/>
                <a:cs typeface="Calibri"/>
                <a:sym typeface="Calibri"/>
              </a:rPr>
              <a:t>Armut</a:t>
            </a:r>
            <a:r>
              <a:rPr lang="en-GB" sz="1200" dirty="0">
                <a:latin typeface="Calibri"/>
                <a:ea typeface="Calibri"/>
                <a:cs typeface="Calibri"/>
                <a:sym typeface="Calibri"/>
              </a:rPr>
              <a:t> . </a:t>
            </a:r>
            <a:r>
              <a:rPr lang="en-GB" sz="1200" dirty="0" err="1">
                <a:latin typeface="Calibri"/>
                <a:ea typeface="Calibri"/>
                <a:cs typeface="Calibri"/>
                <a:sym typeface="Calibri"/>
              </a:rPr>
              <a:t>Laut</a:t>
            </a:r>
            <a:r>
              <a:rPr lang="en-GB" sz="1200" dirty="0">
                <a:latin typeface="Calibri"/>
                <a:ea typeface="Calibri"/>
                <a:cs typeface="Calibri"/>
                <a:sym typeface="Calibri"/>
              </a:rPr>
              <a:t> der </a:t>
            </a:r>
            <a:r>
              <a:rPr lang="en-GB" sz="1200" i="1" dirty="0">
                <a:latin typeface="Calibri"/>
                <a:ea typeface="Calibri"/>
                <a:cs typeface="Calibri"/>
                <a:sym typeface="Calibri"/>
              </a:rPr>
              <a:t>Miss Germany </a:t>
            </a:r>
            <a:r>
              <a:rPr lang="en-GB" sz="1200" dirty="0" err="1">
                <a:latin typeface="Calibri"/>
                <a:ea typeface="Calibri"/>
                <a:cs typeface="Calibri"/>
                <a:sym typeface="Calibri"/>
              </a:rPr>
              <a:t>Webseite</a:t>
            </a:r>
            <a:r>
              <a:rPr lang="en-GB" sz="1200" dirty="0">
                <a:latin typeface="Calibri"/>
                <a:ea typeface="Calibri"/>
                <a:cs typeface="Calibri"/>
                <a:sym typeface="Calibri"/>
              </a:rPr>
              <a:t> hat </a:t>
            </a:r>
            <a:r>
              <a:rPr lang="en-GB" sz="1200" dirty="0" err="1">
                <a:latin typeface="Calibri"/>
                <a:ea typeface="Calibri"/>
                <a:cs typeface="Calibri"/>
                <a:sym typeface="Calibri"/>
              </a:rPr>
              <a:t>Domitla</a:t>
            </a:r>
            <a:r>
              <a:rPr lang="en-GB" sz="1200" dirty="0">
                <a:latin typeface="Calibri"/>
                <a:ea typeface="Calibri"/>
                <a:cs typeface="Calibri"/>
                <a:sym typeface="Calibri"/>
              </a:rPr>
              <a:t> </a:t>
            </a:r>
            <a:r>
              <a:rPr lang="en-GB" sz="1200" dirty="0" err="1">
                <a:latin typeface="Calibri"/>
                <a:ea typeface="Calibri"/>
                <a:cs typeface="Calibri"/>
                <a:sym typeface="Calibri"/>
              </a:rPr>
              <a:t>für</a:t>
            </a:r>
            <a:r>
              <a:rPr lang="en-GB" sz="1200" dirty="0">
                <a:latin typeface="Calibri"/>
                <a:ea typeface="Calibri"/>
                <a:cs typeface="Calibri"/>
                <a:sym typeface="Calibri"/>
              </a:rPr>
              <a:t> </a:t>
            </a:r>
            <a:r>
              <a:rPr lang="en-GB" sz="1200" dirty="0" err="1">
                <a:latin typeface="Calibri"/>
                <a:ea typeface="Calibri"/>
                <a:cs typeface="Calibri"/>
                <a:sym typeface="Calibri"/>
              </a:rPr>
              <a:t>ihre</a:t>
            </a:r>
            <a:r>
              <a:rPr lang="en-GB" sz="1200" dirty="0">
                <a:latin typeface="Calibri"/>
                <a:ea typeface="Calibri"/>
                <a:cs typeface="Calibri"/>
                <a:sym typeface="Calibri"/>
              </a:rPr>
              <a:t> Arbeit an </a:t>
            </a:r>
            <a:r>
              <a:rPr lang="en-GB" sz="1200" dirty="0" err="1">
                <a:latin typeface="Calibri"/>
                <a:ea typeface="Calibri"/>
                <a:cs typeface="Calibri"/>
                <a:sym typeface="Calibri"/>
              </a:rPr>
              <a:t>einem</a:t>
            </a:r>
            <a:r>
              <a:rPr lang="en-GB" sz="1200" dirty="0">
                <a:latin typeface="Calibri"/>
                <a:ea typeface="Calibri"/>
                <a:cs typeface="Calibri"/>
                <a:sym typeface="Calibri"/>
              </a:rPr>
              <a:t> </a:t>
            </a:r>
            <a:r>
              <a:rPr lang="en-GB" sz="1200" dirty="0" err="1">
                <a:latin typeface="Calibri"/>
                <a:ea typeface="Calibri"/>
                <a:cs typeface="Calibri"/>
                <a:sym typeface="Calibri"/>
              </a:rPr>
              <a:t>Straßenkinderprojekt</a:t>
            </a:r>
            <a:r>
              <a:rPr lang="en-GB" sz="1200" dirty="0">
                <a:latin typeface="Calibri"/>
                <a:ea typeface="Calibri"/>
                <a:cs typeface="Calibri"/>
                <a:sym typeface="Calibri"/>
              </a:rPr>
              <a:t> </a:t>
            </a:r>
            <a:r>
              <a:rPr lang="en-GB" sz="1200" dirty="0" err="1">
                <a:latin typeface="Calibri"/>
                <a:ea typeface="Calibri"/>
                <a:cs typeface="Calibri"/>
                <a:sym typeface="Calibri"/>
              </a:rPr>
              <a:t>einen</a:t>
            </a:r>
            <a:r>
              <a:rPr lang="en-GB" sz="1200" dirty="0">
                <a:latin typeface="Calibri"/>
                <a:ea typeface="Calibri"/>
                <a:cs typeface="Calibri"/>
                <a:sym typeface="Calibri"/>
              </a:rPr>
              <a:t> </a:t>
            </a:r>
            <a:r>
              <a:rPr lang="en-GB" sz="1200" i="1" dirty="0" err="1">
                <a:latin typeface="Calibri"/>
                <a:ea typeface="Calibri"/>
                <a:cs typeface="Calibri"/>
                <a:sym typeface="Calibri"/>
              </a:rPr>
              <a:t>Millenium</a:t>
            </a:r>
            <a:r>
              <a:rPr lang="en-GB" sz="1200" i="1" dirty="0">
                <a:latin typeface="Calibri"/>
                <a:ea typeface="Calibri"/>
                <a:cs typeface="Calibri"/>
                <a:sym typeface="Calibri"/>
              </a:rPr>
              <a:t> Dreamer Award</a:t>
            </a:r>
            <a:r>
              <a:rPr lang="en-GB" sz="1200" dirty="0">
                <a:latin typeface="Calibri"/>
                <a:ea typeface="Calibri"/>
                <a:cs typeface="Calibri"/>
                <a:sym typeface="Calibri"/>
              </a:rPr>
              <a:t> </a:t>
            </a:r>
            <a:r>
              <a:rPr lang="en-GB" sz="1200" dirty="0" err="1">
                <a:latin typeface="Calibri"/>
                <a:ea typeface="Calibri"/>
                <a:cs typeface="Calibri"/>
                <a:sym typeface="Calibri"/>
              </a:rPr>
              <a:t>bekommen</a:t>
            </a:r>
            <a:r>
              <a:rPr lang="en-GB" sz="1200" dirty="0">
                <a:latin typeface="Calibri"/>
                <a:ea typeface="Calibri"/>
                <a:cs typeface="Calibri"/>
                <a:sym typeface="Calibri"/>
              </a:rPr>
              <a:t>. 2017 hat </a:t>
            </a:r>
            <a:r>
              <a:rPr lang="en-GB" sz="1200" dirty="0" err="1">
                <a:latin typeface="Calibri"/>
                <a:ea typeface="Calibri"/>
                <a:cs typeface="Calibri"/>
                <a:sym typeface="Calibri"/>
              </a:rPr>
              <a:t>sie</a:t>
            </a:r>
            <a:r>
              <a:rPr lang="en-GB" sz="1200" dirty="0">
                <a:latin typeface="Calibri"/>
                <a:ea typeface="Calibri"/>
                <a:cs typeface="Calibri"/>
                <a:sym typeface="Calibri"/>
              </a:rPr>
              <a:t> </a:t>
            </a:r>
            <a:r>
              <a:rPr lang="en-GB" sz="1200" dirty="0" err="1">
                <a:latin typeface="Calibri"/>
                <a:ea typeface="Calibri"/>
                <a:cs typeface="Calibri"/>
                <a:sym typeface="Calibri"/>
              </a:rPr>
              <a:t>mit</a:t>
            </a:r>
            <a:r>
              <a:rPr lang="en-GB" sz="1200" dirty="0">
                <a:latin typeface="Calibri"/>
                <a:ea typeface="Calibri"/>
                <a:cs typeface="Calibri"/>
                <a:sym typeface="Calibri"/>
              </a:rPr>
              <a:t> </a:t>
            </a:r>
            <a:r>
              <a:rPr lang="en-GB" sz="1200" dirty="0" err="1">
                <a:latin typeface="Calibri"/>
                <a:ea typeface="Calibri"/>
                <a:cs typeface="Calibri"/>
                <a:sym typeface="Calibri"/>
              </a:rPr>
              <a:t>einem</a:t>
            </a:r>
            <a:r>
              <a:rPr lang="en-GB" sz="1200" dirty="0">
                <a:latin typeface="Calibri"/>
                <a:ea typeface="Calibri"/>
                <a:cs typeface="Calibri"/>
                <a:sym typeface="Calibri"/>
              </a:rPr>
              <a:t> </a:t>
            </a:r>
            <a:r>
              <a:rPr lang="en-GB" sz="1200" dirty="0" err="1">
                <a:latin typeface="Calibri"/>
                <a:ea typeface="Calibri"/>
                <a:cs typeface="Calibri"/>
                <a:sym typeface="Calibri"/>
              </a:rPr>
              <a:t>eigenen</a:t>
            </a:r>
            <a:r>
              <a:rPr lang="en-GB" sz="1200" dirty="0">
                <a:latin typeface="Calibri"/>
                <a:ea typeface="Calibri"/>
                <a:cs typeface="Calibri"/>
                <a:sym typeface="Calibri"/>
              </a:rPr>
              <a:t> </a:t>
            </a:r>
            <a:r>
              <a:rPr lang="en-GB" sz="1200" dirty="0" err="1">
                <a:latin typeface="Calibri"/>
                <a:ea typeface="Calibri"/>
                <a:cs typeface="Calibri"/>
                <a:sym typeface="Calibri"/>
              </a:rPr>
              <a:t>Projekt</a:t>
            </a:r>
            <a:r>
              <a:rPr lang="en-GB" sz="1200" dirty="0">
                <a:latin typeface="Calibri"/>
                <a:ea typeface="Calibri"/>
                <a:cs typeface="Calibri"/>
                <a:sym typeface="Calibri"/>
              </a:rPr>
              <a:t> </a:t>
            </a:r>
            <a:r>
              <a:rPr lang="en-GB" sz="1200" dirty="0" err="1">
                <a:latin typeface="Calibri"/>
                <a:ea typeface="Calibri"/>
                <a:cs typeface="Calibri"/>
                <a:sym typeface="Calibri"/>
              </a:rPr>
              <a:t>Arbeitsplätze</a:t>
            </a:r>
            <a:r>
              <a:rPr lang="en-GB" sz="1200" dirty="0">
                <a:latin typeface="Calibri"/>
                <a:ea typeface="Calibri"/>
                <a:cs typeface="Calibri"/>
                <a:sym typeface="Calibri"/>
              </a:rPr>
              <a:t> und </a:t>
            </a:r>
            <a:r>
              <a:rPr lang="en-GB" sz="1200" dirty="0" err="1">
                <a:latin typeface="Calibri"/>
                <a:ea typeface="Calibri"/>
                <a:cs typeface="Calibri"/>
                <a:sym typeface="Calibri"/>
              </a:rPr>
              <a:t>neue</a:t>
            </a:r>
            <a:r>
              <a:rPr lang="en-GB" sz="1200" dirty="0">
                <a:latin typeface="Calibri"/>
                <a:ea typeface="Calibri"/>
                <a:cs typeface="Calibri"/>
                <a:sym typeface="Calibri"/>
              </a:rPr>
              <a:t> </a:t>
            </a:r>
            <a:r>
              <a:rPr lang="en-GB" sz="1200" b="1" dirty="0" err="1"/>
              <a:t>Zwecke</a:t>
            </a:r>
            <a:r>
              <a:rPr lang="en-GB" sz="1200" dirty="0">
                <a:latin typeface="Calibri"/>
                <a:ea typeface="Calibri"/>
                <a:cs typeface="Calibri"/>
                <a:sym typeface="Calibri"/>
              </a:rPr>
              <a:t> </a:t>
            </a:r>
            <a:r>
              <a:rPr lang="en-GB" sz="1200" dirty="0" err="1">
                <a:latin typeface="Calibri"/>
                <a:ea typeface="Calibri"/>
                <a:cs typeface="Calibri"/>
                <a:sym typeface="Calibri"/>
              </a:rPr>
              <a:t>für</a:t>
            </a:r>
            <a:r>
              <a:rPr lang="en-GB" sz="1200" dirty="0">
                <a:latin typeface="Calibri"/>
                <a:ea typeface="Calibri"/>
                <a:cs typeface="Calibri"/>
                <a:sym typeface="Calibri"/>
              </a:rPr>
              <a:t> Frauen in </a:t>
            </a:r>
            <a:r>
              <a:rPr lang="en-GB" sz="1200" dirty="0" err="1">
                <a:latin typeface="Calibri"/>
                <a:ea typeface="Calibri"/>
                <a:cs typeface="Calibri"/>
                <a:sym typeface="Calibri"/>
              </a:rPr>
              <a:t>Brasilien</a:t>
            </a:r>
            <a:r>
              <a:rPr lang="en-GB" sz="1200" dirty="0">
                <a:latin typeface="Calibri"/>
                <a:ea typeface="Calibri"/>
                <a:cs typeface="Calibri"/>
                <a:sym typeface="Calibri"/>
              </a:rPr>
              <a:t> </a:t>
            </a:r>
            <a:r>
              <a:rPr lang="en-GB" sz="1200" b="1" dirty="0" err="1"/>
              <a:t>geschafft</a:t>
            </a:r>
            <a:r>
              <a:rPr lang="en-GB" sz="1200" dirty="0">
                <a:latin typeface="Calibri"/>
                <a:ea typeface="Calibri"/>
                <a:cs typeface="Calibri"/>
                <a:sym typeface="Calibri"/>
              </a:rPr>
              <a:t>.</a:t>
            </a:r>
            <a:endParaRPr sz="1200" dirty="0">
              <a:latin typeface="Calibri"/>
              <a:ea typeface="Calibri"/>
              <a:cs typeface="Calibri"/>
              <a:sym typeface="Calibri"/>
            </a:endParaRPr>
          </a:p>
          <a:p>
            <a:pPr marL="0" lvl="0" indent="0" algn="l" rtl="0">
              <a:lnSpc>
                <a:spcPct val="107000"/>
              </a:lnSpc>
              <a:spcBef>
                <a:spcPts val="800"/>
              </a:spcBef>
              <a:spcAft>
                <a:spcPts val="0"/>
              </a:spcAft>
              <a:buNone/>
            </a:pPr>
            <a:r>
              <a:rPr lang="en-GB" sz="1200" dirty="0">
                <a:latin typeface="Calibri"/>
                <a:ea typeface="Calibri"/>
                <a:cs typeface="Calibri"/>
                <a:sym typeface="Calibri"/>
              </a:rPr>
              <a:t>Es </a:t>
            </a:r>
            <a:r>
              <a:rPr lang="en-GB" sz="1200" dirty="0" err="1">
                <a:latin typeface="Calibri"/>
                <a:ea typeface="Calibri"/>
                <a:cs typeface="Calibri"/>
                <a:sym typeface="Calibri"/>
              </a:rPr>
              <a:t>gibt</a:t>
            </a:r>
            <a:r>
              <a:rPr lang="en-GB" sz="1200" dirty="0">
                <a:latin typeface="Calibri"/>
                <a:ea typeface="Calibri"/>
                <a:cs typeface="Calibri"/>
                <a:sym typeface="Calibri"/>
              </a:rPr>
              <a:t> </a:t>
            </a:r>
            <a:r>
              <a:rPr lang="en-GB" sz="1200" b="1" dirty="0" err="1"/>
              <a:t>wahrscheinlich</a:t>
            </a:r>
            <a:r>
              <a:rPr lang="en-GB" sz="1200" dirty="0">
                <a:latin typeface="Calibri"/>
                <a:ea typeface="Calibri"/>
                <a:cs typeface="Calibri"/>
                <a:sym typeface="Calibri"/>
              </a:rPr>
              <a:t> </a:t>
            </a:r>
            <a:r>
              <a:rPr lang="en-GB" sz="1200" dirty="0" err="1">
                <a:latin typeface="Calibri"/>
                <a:ea typeface="Calibri"/>
                <a:cs typeface="Calibri"/>
                <a:sym typeface="Calibri"/>
              </a:rPr>
              <a:t>viele</a:t>
            </a:r>
            <a:r>
              <a:rPr lang="en-GB" sz="1200" dirty="0">
                <a:latin typeface="Calibri"/>
                <a:ea typeface="Calibri"/>
                <a:cs typeface="Calibri"/>
                <a:sym typeface="Calibri"/>
              </a:rPr>
              <a:t> Leute, die </a:t>
            </a:r>
            <a:r>
              <a:rPr lang="en-GB" sz="1200" dirty="0" err="1">
                <a:latin typeface="Calibri"/>
                <a:ea typeface="Calibri"/>
                <a:cs typeface="Calibri"/>
                <a:sym typeface="Calibri"/>
              </a:rPr>
              <a:t>negativ</a:t>
            </a:r>
            <a:r>
              <a:rPr lang="en-GB" sz="1200" dirty="0">
                <a:latin typeface="Calibri"/>
                <a:ea typeface="Calibri"/>
                <a:cs typeface="Calibri"/>
                <a:sym typeface="Calibri"/>
              </a:rPr>
              <a:t> </a:t>
            </a:r>
            <a:r>
              <a:rPr lang="en-GB" sz="1200" dirty="0" err="1">
                <a:latin typeface="Calibri"/>
                <a:ea typeface="Calibri"/>
                <a:cs typeface="Calibri"/>
                <a:sym typeface="Calibri"/>
              </a:rPr>
              <a:t>über</a:t>
            </a:r>
            <a:r>
              <a:rPr lang="en-GB" sz="1200" dirty="0">
                <a:latin typeface="Calibri"/>
                <a:ea typeface="Calibri"/>
                <a:cs typeface="Calibri"/>
                <a:sym typeface="Calibri"/>
              </a:rPr>
              <a:t> </a:t>
            </a:r>
            <a:r>
              <a:rPr lang="en-GB" sz="1200" i="1" dirty="0">
                <a:latin typeface="Calibri"/>
                <a:ea typeface="Calibri"/>
                <a:cs typeface="Calibri"/>
                <a:sym typeface="Calibri"/>
              </a:rPr>
              <a:t>Miss Germany</a:t>
            </a:r>
            <a:r>
              <a:rPr lang="en-GB" sz="1200" dirty="0">
                <a:latin typeface="Calibri"/>
                <a:ea typeface="Calibri"/>
                <a:cs typeface="Calibri"/>
                <a:sym typeface="Calibri"/>
              </a:rPr>
              <a:t> </a:t>
            </a:r>
            <a:r>
              <a:rPr lang="en-GB" sz="1200" dirty="0" err="1">
                <a:latin typeface="Calibri"/>
                <a:ea typeface="Calibri"/>
                <a:cs typeface="Calibri"/>
                <a:sym typeface="Calibri"/>
              </a:rPr>
              <a:t>denken</a:t>
            </a:r>
            <a:r>
              <a:rPr lang="en-GB" sz="1200" dirty="0">
                <a:latin typeface="Calibri"/>
                <a:ea typeface="Calibri"/>
                <a:cs typeface="Calibri"/>
                <a:sym typeface="Calibri"/>
              </a:rPr>
              <a:t>. </a:t>
            </a:r>
            <a:r>
              <a:rPr lang="en-GB" sz="1200" dirty="0" err="1">
                <a:latin typeface="Calibri"/>
                <a:ea typeface="Calibri"/>
                <a:cs typeface="Calibri"/>
                <a:sym typeface="Calibri"/>
              </a:rPr>
              <a:t>Doch</a:t>
            </a:r>
            <a:r>
              <a:rPr lang="en-GB" sz="1200" dirty="0">
                <a:latin typeface="Calibri"/>
                <a:ea typeface="Calibri"/>
                <a:cs typeface="Calibri"/>
                <a:sym typeface="Calibri"/>
              </a:rPr>
              <a:t> </a:t>
            </a:r>
            <a:r>
              <a:rPr lang="en-GB" sz="1200" dirty="0" err="1">
                <a:latin typeface="Calibri"/>
                <a:ea typeface="Calibri"/>
                <a:cs typeface="Calibri"/>
                <a:sym typeface="Calibri"/>
              </a:rPr>
              <a:t>kann</a:t>
            </a:r>
            <a:r>
              <a:rPr lang="en-GB" sz="1200" dirty="0">
                <a:latin typeface="Calibri"/>
                <a:ea typeface="Calibri"/>
                <a:cs typeface="Calibri"/>
                <a:sym typeface="Calibri"/>
              </a:rPr>
              <a:t> </a:t>
            </a:r>
            <a:r>
              <a:rPr lang="en-GB" sz="1200" dirty="0" err="1">
                <a:latin typeface="Calibri"/>
                <a:ea typeface="Calibri"/>
                <a:cs typeface="Calibri"/>
                <a:sym typeface="Calibri"/>
              </a:rPr>
              <a:t>niemand</a:t>
            </a:r>
            <a:r>
              <a:rPr lang="en-GB" sz="1200" dirty="0">
                <a:latin typeface="Calibri"/>
                <a:ea typeface="Calibri"/>
                <a:cs typeface="Calibri"/>
                <a:sym typeface="Calibri"/>
              </a:rPr>
              <a:t> </a:t>
            </a:r>
            <a:r>
              <a:rPr lang="en-GB" sz="1200" dirty="0" err="1">
                <a:latin typeface="Calibri"/>
                <a:ea typeface="Calibri"/>
                <a:cs typeface="Calibri"/>
                <a:sym typeface="Calibri"/>
              </a:rPr>
              <a:t>sagen</a:t>
            </a:r>
            <a:r>
              <a:rPr lang="en-GB" sz="1200" dirty="0">
                <a:latin typeface="Calibri"/>
                <a:ea typeface="Calibri"/>
                <a:cs typeface="Calibri"/>
                <a:sym typeface="Calibri"/>
              </a:rPr>
              <a:t>, </a:t>
            </a:r>
            <a:r>
              <a:rPr lang="en-GB" sz="1200" dirty="0" err="1">
                <a:latin typeface="Calibri"/>
                <a:ea typeface="Calibri"/>
                <a:cs typeface="Calibri"/>
                <a:sym typeface="Calibri"/>
              </a:rPr>
              <a:t>dass</a:t>
            </a:r>
            <a:r>
              <a:rPr lang="en-GB" sz="1200" dirty="0">
                <a:latin typeface="Calibri"/>
                <a:ea typeface="Calibri"/>
                <a:cs typeface="Calibri"/>
                <a:sym typeface="Calibri"/>
              </a:rPr>
              <a:t> </a:t>
            </a:r>
            <a:r>
              <a:rPr lang="en-GB" sz="1200" i="1" dirty="0">
                <a:latin typeface="Calibri"/>
                <a:ea typeface="Calibri"/>
                <a:cs typeface="Calibri"/>
                <a:sym typeface="Calibri"/>
              </a:rPr>
              <a:t>Miss Germany </a:t>
            </a:r>
            <a:r>
              <a:rPr lang="en-GB" sz="1200" dirty="0" err="1">
                <a:latin typeface="Calibri"/>
                <a:ea typeface="Calibri"/>
                <a:cs typeface="Calibri"/>
                <a:sym typeface="Calibri"/>
              </a:rPr>
              <a:t>sich</a:t>
            </a:r>
            <a:r>
              <a:rPr lang="en-GB" sz="1200" dirty="0">
                <a:latin typeface="Calibri"/>
                <a:ea typeface="Calibri"/>
                <a:cs typeface="Calibri"/>
                <a:sym typeface="Calibri"/>
              </a:rPr>
              <a:t> </a:t>
            </a:r>
            <a:r>
              <a:rPr lang="en-GB" sz="1200" dirty="0" err="1">
                <a:latin typeface="Calibri"/>
                <a:ea typeface="Calibri"/>
                <a:cs typeface="Calibri"/>
                <a:sym typeface="Calibri"/>
              </a:rPr>
              <a:t>nicht</a:t>
            </a:r>
            <a:r>
              <a:rPr lang="en-GB" sz="1200" dirty="0">
                <a:latin typeface="Calibri"/>
                <a:ea typeface="Calibri"/>
                <a:cs typeface="Calibri"/>
                <a:sym typeface="Calibri"/>
              </a:rPr>
              <a:t> </a:t>
            </a:r>
            <a:r>
              <a:rPr lang="en-GB" sz="1200" b="1" dirty="0" err="1"/>
              <a:t>verändert</a:t>
            </a:r>
            <a:r>
              <a:rPr lang="en-GB" sz="1200" dirty="0">
                <a:latin typeface="Calibri"/>
                <a:ea typeface="Calibri"/>
                <a:cs typeface="Calibri"/>
                <a:sym typeface="Calibri"/>
              </a:rPr>
              <a:t> hat.</a:t>
            </a:r>
            <a:endParaRPr sz="1200" dirty="0">
              <a:latin typeface="Calibri"/>
              <a:ea typeface="Calibri"/>
              <a:cs typeface="Calibri"/>
              <a:sym typeface="Calibri"/>
            </a:endParaRPr>
          </a:p>
          <a:p>
            <a:pPr marL="0" lvl="0" indent="0" algn="l" rtl="0">
              <a:spcBef>
                <a:spcPts val="800"/>
              </a:spcBef>
              <a:spcAft>
                <a:spcPts val="0"/>
              </a:spcAft>
              <a:buNone/>
            </a:pPr>
            <a:endParaRPr dirty="0"/>
          </a:p>
          <a:p>
            <a:pPr marL="0" lvl="0" indent="0" algn="l" rtl="0">
              <a:spcBef>
                <a:spcPts val="0"/>
              </a:spcBef>
              <a:spcAft>
                <a:spcPts val="0"/>
              </a:spcAft>
              <a:buNone/>
            </a:pPr>
            <a:r>
              <a:rPr lang="en-GB" b="1" dirty="0"/>
              <a:t>Sources</a:t>
            </a:r>
            <a:r>
              <a:rPr lang="en-GB" b="0" dirty="0"/>
              <a:t>:</a:t>
            </a:r>
            <a:endParaRPr sz="1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lvl="0" indent="0" algn="l" rtl="0">
              <a:lnSpc>
                <a:spcPct val="107000"/>
              </a:lnSpc>
              <a:spcBef>
                <a:spcPts val="800"/>
              </a:spcBef>
              <a:spcAft>
                <a:spcPts val="0"/>
              </a:spcAft>
              <a:buNone/>
            </a:pPr>
            <a:r>
              <a:rPr lang="en-GB" sz="1200" u="sng"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https://missgermany.de/domitila-barros/</a:t>
            </a:r>
            <a:r>
              <a:rPr lang="en-GB" sz="1200" dirty="0">
                <a:latin typeface="Calibri"/>
                <a:ea typeface="Calibri"/>
                <a:cs typeface="Calibri"/>
                <a:sym typeface="Calibri"/>
              </a:rPr>
              <a:t> </a:t>
            </a:r>
          </a:p>
          <a:p>
            <a:pPr marL="0" lvl="0" indent="0" algn="l" rtl="0">
              <a:lnSpc>
                <a:spcPct val="107000"/>
              </a:lnSpc>
              <a:spcBef>
                <a:spcPts val="800"/>
              </a:spcBef>
              <a:spcAft>
                <a:spcPts val="0"/>
              </a:spcAft>
              <a:buNone/>
            </a:pPr>
            <a:r>
              <a:rPr lang="en-GB" sz="1200" u="sng" dirty="0">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https://de.wikipedia.org/wiki/Miss_Germany</a:t>
            </a:r>
            <a:endParaRPr sz="1200" dirty="0">
              <a:latin typeface="Calibri"/>
              <a:ea typeface="Calibri"/>
              <a:cs typeface="Calibri"/>
              <a:sym typeface="Calibri"/>
            </a:endParaRPr>
          </a:p>
          <a:p>
            <a:pPr marL="0" lvl="0" indent="0" algn="l" rtl="0">
              <a:lnSpc>
                <a:spcPct val="107000"/>
              </a:lnSpc>
              <a:spcBef>
                <a:spcPts val="800"/>
              </a:spcBef>
              <a:spcAft>
                <a:spcPts val="0"/>
              </a:spcAft>
              <a:buNone/>
            </a:pPr>
            <a:r>
              <a:rPr lang="en-GB" sz="1200" u="sng" dirty="0">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https://de.wikipedia.org/wiki/Domitila_Barros</a:t>
            </a:r>
            <a:br>
              <a:rPr lang="en-GB" sz="1200" dirty="0">
                <a:latin typeface="Calibri"/>
                <a:ea typeface="Calibri"/>
                <a:cs typeface="Calibri"/>
                <a:sym typeface="Calibri"/>
              </a:rPr>
            </a:br>
            <a:r>
              <a:rPr lang="en-GB" sz="1200" b="1" dirty="0">
                <a:latin typeface="Calibri"/>
                <a:ea typeface="Calibri"/>
                <a:cs typeface="Calibri"/>
                <a:sym typeface="Calibri"/>
              </a:rPr>
              <a:t>Image attribution</a:t>
            </a:r>
            <a:r>
              <a:rPr lang="en-GB" sz="12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200" dirty="0">
                <a:latin typeface="Calibri"/>
                <a:ea typeface="Calibri"/>
                <a:cs typeface="Calibri"/>
                <a:sym typeface="Calibri"/>
              </a:rPr>
              <a:t>Domitila Barros, CC BY-SA 4.0 </a:t>
            </a:r>
            <a:r>
              <a:rPr lang="en-GB" sz="1200" u="sng" dirty="0">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https://creativecommons.org/licenses/by-sa/4.0</a:t>
            </a:r>
            <a:r>
              <a:rPr lang="en-GB" sz="1200" dirty="0">
                <a:latin typeface="Calibri"/>
                <a:ea typeface="Calibri"/>
                <a:cs typeface="Calibri"/>
                <a:sym typeface="Calibri"/>
              </a:rPr>
              <a:t>, via Wikimedia Commons</a:t>
            </a:r>
            <a:endParaRPr dirty="0"/>
          </a:p>
          <a:p>
            <a:pPr marL="0" lvl="0" indent="0" algn="l" rtl="0">
              <a:spcBef>
                <a:spcPts val="800"/>
              </a:spcBef>
              <a:spcAft>
                <a:spcPts val="0"/>
              </a:spcAft>
              <a:buNone/>
            </a:pPr>
            <a:endParaRPr dirty="0"/>
          </a:p>
        </p:txBody>
      </p:sp>
      <p:sp>
        <p:nvSpPr>
          <p:cNvPr id="580" name="Google Shape;58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b="1"/>
              <a:t>Note that in addition there is a homework reading task that teachers may want to set for additional stretch and challenge.</a:t>
            </a:r>
            <a:br>
              <a:rPr lang="en-GB" b="1"/>
            </a:br>
            <a:br>
              <a:rPr lang="en-GB" b="1"/>
            </a:br>
            <a:r>
              <a:rPr lang="en-GB" b="1"/>
              <a:t>Timing: 1 minute</a:t>
            </a:r>
            <a:br>
              <a:rPr lang="en-GB"/>
            </a:br>
            <a:br>
              <a:rPr lang="en-GB" b="1"/>
            </a:br>
            <a:r>
              <a:rPr lang="en-GB" b="1"/>
              <a:t>Aim: </a:t>
            </a:r>
            <a:r>
              <a:rPr lang="en-GB" b="0"/>
              <a:t>to remind students of the vocabulary they are learning and revisiting this week.</a:t>
            </a:r>
            <a:br>
              <a:rPr lang="en-GB" b="0"/>
            </a:br>
            <a:br>
              <a:rPr lang="en-GB" b="0"/>
            </a:br>
            <a:r>
              <a:rPr lang="en-GB" b="1"/>
              <a:t>Procedure:</a:t>
            </a:r>
            <a:br>
              <a:rPr lang="en-GB" b="1"/>
            </a:br>
            <a:r>
              <a:rPr lang="en-GB" b="0"/>
              <a:t>1. Display the slide. Explain the tasks.</a:t>
            </a:r>
            <a:br>
              <a:rPr lang="en-GB" b="0"/>
            </a:br>
            <a:r>
              <a:rPr lang="en-GB" b="0"/>
              <a:t>2. Post this slide or its information for students, using the usual school system for this.</a:t>
            </a:r>
            <a:br>
              <a:rPr lang="en-GB"/>
            </a:br>
            <a:endParaRPr/>
          </a:p>
          <a:p>
            <a:pPr marL="0" marR="0" lvl="0" indent="0" algn="l" rtl="0">
              <a:lnSpc>
                <a:spcPct val="100000"/>
              </a:lnSpc>
              <a:spcBef>
                <a:spcPts val="0"/>
              </a:spcBef>
              <a:spcAft>
                <a:spcPts val="0"/>
              </a:spcAft>
              <a:buClr>
                <a:schemeClr val="dk1"/>
              </a:buClr>
              <a:buSzPts val="1400"/>
              <a:buFont typeface="Calibri"/>
              <a:buNone/>
            </a:pPr>
            <a:r>
              <a:rPr lang="en-GB" b="1"/>
              <a:t>Notes</a:t>
            </a:r>
            <a:r>
              <a:rPr lang="en-GB"/>
              <a:t>: </a:t>
            </a:r>
            <a:br>
              <a:rPr lang="en-GB"/>
            </a:br>
            <a:r>
              <a:rPr lang="en-GB"/>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LanguageNut. Teachers may of course create their own versions of vocabulary learning activities in any of the different platforms available.</a:t>
            </a:r>
            <a:br>
              <a:rPr lang="en-GB"/>
            </a:br>
            <a:br>
              <a:rPr lang="en-GB"/>
            </a:br>
            <a:r>
              <a:rPr lang="en-GB"/>
              <a:t>At KS4, there are several sets for learning/revisiting:</a:t>
            </a:r>
            <a:br>
              <a:rPr lang="en-GB"/>
            </a:br>
            <a:r>
              <a:rPr lang="en-GB"/>
              <a:t>1. The new vocabulary for the following week.</a:t>
            </a:r>
            <a:br>
              <a:rPr lang="en-GB"/>
            </a:br>
            <a:r>
              <a:rPr lang="en-GB"/>
              <a:t>2. The systematic revisiting (at +3 and +9 weekly intervals) of new vocabulary.</a:t>
            </a:r>
            <a:endParaRPr/>
          </a:p>
          <a:p>
            <a:pPr marL="0" lvl="0" indent="0" algn="l" rtl="0">
              <a:lnSpc>
                <a:spcPct val="100000"/>
              </a:lnSpc>
              <a:spcBef>
                <a:spcPts val="0"/>
              </a:spcBef>
              <a:spcAft>
                <a:spcPts val="0"/>
              </a:spcAft>
              <a:buClr>
                <a:schemeClr val="dk1"/>
              </a:buClr>
              <a:buSzPts val="1400"/>
              <a:buFont typeface="Calibri"/>
              <a:buNone/>
            </a:pPr>
            <a:r>
              <a:rPr lang="en-GB"/>
              <a:t>3. The revisited thematic vocabulary (from KS3 SOW) assigned to the week.</a:t>
            </a:r>
            <a:br>
              <a:rPr lang="en-GB"/>
            </a:br>
            <a:endParaRPr/>
          </a:p>
          <a:p>
            <a:pPr marL="0" lvl="0" indent="0" algn="l" rtl="0">
              <a:lnSpc>
                <a:spcPct val="100000"/>
              </a:lnSpc>
              <a:spcBef>
                <a:spcPts val="0"/>
              </a:spcBef>
              <a:spcAft>
                <a:spcPts val="0"/>
              </a:spcAft>
              <a:buClr>
                <a:schemeClr val="dk1"/>
              </a:buClr>
              <a:buSzPts val="1400"/>
              <a:buFont typeface="Calibri"/>
              <a:buNone/>
            </a:pPr>
            <a:r>
              <a:rPr lang="en-GB"/>
              <a:t>In the KS4 SOW every word from the GCSE vocabulary list has been tracked to ensure that:</a:t>
            </a:r>
            <a:br>
              <a:rPr lang="en-GB"/>
            </a:br>
            <a:r>
              <a:rPr lang="en-GB"/>
              <a:t>1. New words are </a:t>
            </a:r>
            <a:r>
              <a:rPr lang="en-GB" b="1"/>
              <a:t>introduced, revisited twice </a:t>
            </a:r>
            <a:r>
              <a:rPr lang="en-GB"/>
              <a:t>at intervals during the course, and </a:t>
            </a:r>
            <a:r>
              <a:rPr lang="en-GB" b="1"/>
              <a:t>once again </a:t>
            </a:r>
            <a:r>
              <a:rPr lang="en-GB"/>
              <a:t>during the final 9-week revision phase.</a:t>
            </a:r>
            <a:br>
              <a:rPr lang="en-GB"/>
            </a:br>
            <a:r>
              <a:rPr lang="en-GB"/>
              <a:t>2. KS3 revisited thematic vocabulary is </a:t>
            </a:r>
            <a:r>
              <a:rPr lang="en-GB" b="1"/>
              <a:t>revisited twice </a:t>
            </a:r>
            <a:r>
              <a:rPr lang="en-GB"/>
              <a:t>during the course, and </a:t>
            </a:r>
            <a:r>
              <a:rPr lang="en-GB" b="1"/>
              <a:t>once again</a:t>
            </a:r>
            <a:r>
              <a:rPr lang="en-GB"/>
              <a:t> during the final 9-week revision phase.</a:t>
            </a:r>
            <a:br>
              <a:rPr lang="en-GB"/>
            </a:br>
            <a:r>
              <a:rPr lang="en-GB"/>
              <a:t>3. KS3 function words (listed as R(equired) on Annex E of the GCSE Subject Content are all </a:t>
            </a:r>
            <a:r>
              <a:rPr lang="en-GB" b="1"/>
              <a:t>revisited multiple times </a:t>
            </a:r>
            <a:r>
              <a:rPr lang="en-GB"/>
              <a:t>(Column D on the KS4 SOW) and the revisits are also tracked on the KS4 Vocabulary tracker.</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GB"/>
              <a:t>We anticipate that students will spend on average 2 hours on homework per week at KS4.  </a:t>
            </a:r>
            <a:br>
              <a:rPr lang="en-GB"/>
            </a:br>
            <a:r>
              <a:rPr lang="en-GB"/>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GB" baseline="30000"/>
              <a:t>nd</a:t>
            </a:r>
            <a:r>
              <a:rPr lang="en-GB"/>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GB" i="1"/>
              <a:t>might</a:t>
            </a:r>
            <a:r>
              <a:rPr lang="en-GB"/>
              <a:t> best be undertaken in class, where teachers can replicate the conditions for written language production that will apply for students at GCSE.</a:t>
            </a:r>
            <a:endParaRPr/>
          </a:p>
          <a:p>
            <a:pPr marL="0" lvl="0" indent="0" algn="l" rtl="0">
              <a:spcBef>
                <a:spcPts val="0"/>
              </a:spcBef>
              <a:spcAft>
                <a:spcPts val="0"/>
              </a:spcAft>
              <a:buNone/>
            </a:pPr>
            <a:endParaRPr/>
          </a:p>
        </p:txBody>
      </p:sp>
      <p:sp>
        <p:nvSpPr>
          <p:cNvPr id="598" name="Google Shape;59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18</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CA" sz="18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800" b="1" i="0" u="none" strike="noStrike" kern="1200" dirty="0">
                <a:solidFill>
                  <a:schemeClr val="tx1"/>
                </a:solidFill>
                <a:effectLst/>
                <a:latin typeface="+mn-lt"/>
                <a:ea typeface="+mn-ea"/>
                <a:cs typeface="+mn-cs"/>
              </a:rPr>
            </a:br>
            <a:r>
              <a:rPr lang="en-CA" sz="1800" b="1" i="0" u="none" strike="noStrike" kern="1200" dirty="0">
                <a:solidFill>
                  <a:schemeClr val="tx1"/>
                </a:solidFill>
                <a:effectLst/>
                <a:latin typeface="+mn-lt"/>
                <a:ea typeface="+mn-ea"/>
                <a:cs typeface="+mn-cs"/>
              </a:rPr>
              <a:t>AQA list does not have: Bayern, Bodensee, Donau, Schnitzel, U-Bahn, </a:t>
            </a:r>
            <a:r>
              <a:rPr lang="en-CA" sz="1800" b="1" i="0" u="none" strike="noStrike" kern="1200" dirty="0" err="1">
                <a:solidFill>
                  <a:schemeClr val="tx1"/>
                </a:solidFill>
                <a:effectLst/>
                <a:latin typeface="+mn-lt"/>
                <a:ea typeface="+mn-ea"/>
                <a:cs typeface="+mn-cs"/>
              </a:rPr>
              <a:t>Minderheit</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bayrisch</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ursprünglich</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unterscheiden</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wirken</a:t>
            </a:r>
            <a:br>
              <a:rPr lang="en-CA" sz="1800" b="1" i="0" u="none" strike="noStrike" kern="1200" dirty="0">
                <a:solidFill>
                  <a:schemeClr val="tx1"/>
                </a:solidFill>
                <a:effectLst/>
                <a:latin typeface="+mn-lt"/>
                <a:ea typeface="+mn-ea"/>
                <a:cs typeface="+mn-cs"/>
              </a:rPr>
            </a:br>
            <a:r>
              <a:rPr lang="en-CA" sz="1800" b="1" i="0" u="none" strike="noStrike" kern="1200" dirty="0">
                <a:solidFill>
                  <a:schemeClr val="tx1"/>
                </a:solidFill>
                <a:effectLst/>
                <a:latin typeface="+mn-lt"/>
                <a:ea typeface="+mn-ea"/>
                <a:cs typeface="+mn-cs"/>
              </a:rPr>
              <a:t>Edexcel list does not have: </a:t>
            </a:r>
            <a:r>
              <a:rPr lang="en-CA" sz="1800" b="1" i="0" u="none" strike="noStrike" kern="1200" dirty="0" err="1">
                <a:solidFill>
                  <a:schemeClr val="tx1"/>
                </a:solidFill>
                <a:effectLst/>
                <a:latin typeface="+mn-lt"/>
                <a:ea typeface="+mn-ea"/>
                <a:cs typeface="+mn-cs"/>
              </a:rPr>
              <a:t>darstellen</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spüren</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Herausforderung</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menschlich</a:t>
            </a:r>
            <a:r>
              <a:rPr lang="en-CA" sz="1800" b="1" i="0" u="none" strike="noStrike" kern="1200" dirty="0">
                <a:solidFill>
                  <a:schemeClr val="tx1"/>
                </a:solidFill>
                <a:effectLst/>
                <a:latin typeface="+mn-lt"/>
                <a:ea typeface="+mn-ea"/>
                <a:cs typeface="+mn-cs"/>
              </a:rPr>
              <a:t>, Bayern, Bodensee, </a:t>
            </a:r>
            <a:r>
              <a:rPr lang="en-CA" sz="1800" b="1" i="0" u="none" strike="noStrike" kern="1200" dirty="0" err="1">
                <a:solidFill>
                  <a:schemeClr val="tx1"/>
                </a:solidFill>
                <a:effectLst/>
                <a:latin typeface="+mn-lt"/>
                <a:ea typeface="+mn-ea"/>
                <a:cs typeface="+mn-cs"/>
              </a:rPr>
              <a:t>Ostsee</a:t>
            </a:r>
            <a:r>
              <a:rPr lang="en-CA" sz="1800" b="1" i="0" u="none" strike="noStrike" kern="1200" dirty="0">
                <a:solidFill>
                  <a:schemeClr val="tx1"/>
                </a:solidFill>
                <a:effectLst/>
                <a:latin typeface="+mn-lt"/>
                <a:ea typeface="+mn-ea"/>
                <a:cs typeface="+mn-cs"/>
              </a:rPr>
              <a:t>, U-Bahn, Volk, </a:t>
            </a:r>
            <a:r>
              <a:rPr lang="en-CA" sz="1800" b="1" i="0" u="none" strike="noStrike" kern="1200" dirty="0" err="1">
                <a:solidFill>
                  <a:schemeClr val="tx1"/>
                </a:solidFill>
                <a:effectLst/>
                <a:latin typeface="+mn-lt"/>
                <a:ea typeface="+mn-ea"/>
                <a:cs typeface="+mn-cs"/>
              </a:rPr>
              <a:t>bayrisch</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speziell</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ursprünglich</a:t>
            </a:r>
            <a:r>
              <a:rPr lang="en-CA" sz="1800" b="1" i="0" u="none" strike="noStrike" kern="1200" dirty="0">
                <a:solidFill>
                  <a:schemeClr val="tx1"/>
                </a:solidFill>
                <a:effectLst/>
                <a:latin typeface="+mn-lt"/>
                <a:ea typeface="+mn-ea"/>
                <a:cs typeface="+mn-cs"/>
              </a:rPr>
              <a:t>, dismal, </a:t>
            </a:r>
            <a:r>
              <a:rPr lang="en-CA" sz="1800" b="1" i="0" u="none" strike="noStrike" kern="1200" dirty="0" err="1">
                <a:solidFill>
                  <a:schemeClr val="tx1"/>
                </a:solidFill>
                <a:effectLst/>
                <a:latin typeface="+mn-lt"/>
                <a:ea typeface="+mn-ea"/>
                <a:cs typeface="+mn-cs"/>
              </a:rPr>
              <a:t>entstehen</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unterscheiden</a:t>
            </a:r>
            <a:endParaRPr lang="en-CA" sz="1800" b="1" i="0" u="none" strike="noStrike" kern="1200" dirty="0">
              <a:solidFill>
                <a:schemeClr val="tx1"/>
              </a:solidFill>
              <a:effectLst/>
              <a:latin typeface="+mn-lt"/>
              <a:ea typeface="+mn-ea"/>
              <a:cs typeface="+mn-cs"/>
            </a:endParaRPr>
          </a:p>
          <a:p>
            <a:pPr marL="0" lvl="0" indent="0" algn="l" rtl="0">
              <a:lnSpc>
                <a:spcPct val="107000"/>
              </a:lnSpc>
              <a:spcBef>
                <a:spcPts val="0"/>
              </a:spcBef>
              <a:spcAft>
                <a:spcPts val="0"/>
              </a:spcAft>
              <a:buNone/>
            </a:pPr>
            <a:endParaRPr lang="en-GB" sz="1800" b="1" dirty="0">
              <a:latin typeface="Calibri"/>
              <a:ea typeface="Calibri"/>
              <a:cs typeface="Calibri"/>
              <a:sym typeface="Calibri"/>
            </a:endParaRPr>
          </a:p>
          <a:p>
            <a:pPr marL="0" lvl="0" indent="0" algn="l" rtl="0">
              <a:lnSpc>
                <a:spcPct val="107000"/>
              </a:lnSpc>
              <a:spcBef>
                <a:spcPts val="0"/>
              </a:spcBef>
              <a:spcAft>
                <a:spcPts val="0"/>
              </a:spcAft>
              <a:buNone/>
            </a:pPr>
            <a:endParaRPr lang="en-GB" sz="1800" b="1" dirty="0">
              <a:latin typeface="Calibri"/>
              <a:ea typeface="Calibri"/>
              <a:cs typeface="Calibri"/>
              <a:sym typeface="Calibri"/>
            </a:endParaRPr>
          </a:p>
          <a:p>
            <a:pPr marL="0" lvl="0" indent="0" algn="l" rtl="0">
              <a:lnSpc>
                <a:spcPct val="107000"/>
              </a:lnSpc>
              <a:spcBef>
                <a:spcPts val="0"/>
              </a:spcBef>
              <a:spcAft>
                <a:spcPts val="0"/>
              </a:spcAft>
              <a:buNone/>
            </a:pPr>
            <a:r>
              <a:rPr lang="en-GB" sz="1800" b="1" dirty="0">
                <a:latin typeface="Calibri"/>
                <a:ea typeface="Calibri"/>
                <a:cs typeface="Calibri"/>
                <a:sym typeface="Calibri"/>
              </a:rPr>
              <a:t>Learning outcomes</a:t>
            </a:r>
            <a:endParaRPr dirty="0"/>
          </a:p>
          <a:p>
            <a:pPr marL="0" lvl="0" indent="0" algn="l" rtl="0">
              <a:lnSpc>
                <a:spcPct val="107000"/>
              </a:lnSpc>
              <a:spcBef>
                <a:spcPts val="800"/>
              </a:spcBef>
              <a:spcAft>
                <a:spcPts val="0"/>
              </a:spcAft>
              <a:buNone/>
            </a:pPr>
            <a:r>
              <a:rPr lang="en-GB" sz="1800" b="1" dirty="0">
                <a:latin typeface="Calibri"/>
                <a:ea typeface="Calibri"/>
                <a:cs typeface="Calibri"/>
                <a:sym typeface="Calibri"/>
              </a:rPr>
              <a:t>Consolidate different functions of es </a:t>
            </a:r>
            <a:r>
              <a:rPr lang="en-GB" sz="1800" b="1" dirty="0" err="1">
                <a:latin typeface="Calibri"/>
                <a:ea typeface="Calibri"/>
                <a:cs typeface="Calibri"/>
                <a:sym typeface="Calibri"/>
              </a:rPr>
              <a:t>gibt</a:t>
            </a:r>
            <a:r>
              <a:rPr lang="en-GB" sz="1800" b="1" dirty="0">
                <a:latin typeface="Calibri"/>
                <a:ea typeface="Calibri"/>
                <a:cs typeface="Calibri"/>
                <a:sym typeface="Calibri"/>
              </a:rPr>
              <a:t> vs da </a:t>
            </a:r>
            <a:r>
              <a:rPr lang="en-GB" sz="1800" b="1" dirty="0" err="1">
                <a:latin typeface="Calibri"/>
                <a:ea typeface="Calibri"/>
                <a:cs typeface="Calibri"/>
                <a:sym typeface="Calibri"/>
              </a:rPr>
              <a:t>ist</a:t>
            </a:r>
            <a:r>
              <a:rPr lang="en-GB" sz="1800" b="1" dirty="0">
                <a:latin typeface="Calibri"/>
                <a:ea typeface="Calibri"/>
                <a:cs typeface="Calibri"/>
                <a:sym typeface="Calibri"/>
              </a:rPr>
              <a:t>, da </a:t>
            </a:r>
            <a:r>
              <a:rPr lang="en-GB" sz="1800" b="1" dirty="0" err="1">
                <a:latin typeface="Calibri"/>
                <a:ea typeface="Calibri"/>
                <a:cs typeface="Calibri"/>
                <a:sym typeface="Calibri"/>
              </a:rPr>
              <a:t>sind</a:t>
            </a:r>
            <a:br>
              <a:rPr lang="en-GB" sz="1800" b="1" dirty="0">
                <a:latin typeface="Calibri"/>
                <a:ea typeface="Calibri"/>
                <a:cs typeface="Calibri"/>
                <a:sym typeface="Calibri"/>
              </a:rPr>
            </a:br>
            <a:r>
              <a:rPr lang="en-GB" sz="1800" b="1" dirty="0">
                <a:latin typeface="Calibri"/>
                <a:ea typeface="Calibri"/>
                <a:cs typeface="Calibri"/>
                <a:sym typeface="Calibri"/>
              </a:rPr>
              <a:t>Consolidate </a:t>
            </a:r>
            <a:r>
              <a:rPr lang="en-GB" sz="1800" b="1" dirty="0" err="1">
                <a:latin typeface="Calibri"/>
                <a:ea typeface="Calibri"/>
                <a:cs typeface="Calibri"/>
                <a:sym typeface="Calibri"/>
              </a:rPr>
              <a:t>jemanden</a:t>
            </a:r>
            <a:r>
              <a:rPr lang="en-GB" sz="1800" b="1" dirty="0">
                <a:latin typeface="Calibri"/>
                <a:ea typeface="Calibri"/>
                <a:cs typeface="Calibri"/>
                <a:sym typeface="Calibri"/>
              </a:rPr>
              <a:t>, </a:t>
            </a:r>
            <a:r>
              <a:rPr lang="en-GB" sz="1800" b="1" dirty="0" err="1">
                <a:latin typeface="Calibri"/>
                <a:ea typeface="Calibri"/>
                <a:cs typeface="Calibri"/>
                <a:sym typeface="Calibri"/>
              </a:rPr>
              <a:t>niemanden</a:t>
            </a:r>
            <a:endParaRPr sz="1800" b="1" dirty="0">
              <a:latin typeface="Calibri"/>
              <a:ea typeface="Calibri"/>
              <a:cs typeface="Calibri"/>
              <a:sym typeface="Calibri"/>
            </a:endParaRPr>
          </a:p>
          <a:p>
            <a:pPr marL="0" lvl="0" indent="0" algn="l" rtl="0">
              <a:lnSpc>
                <a:spcPct val="107000"/>
              </a:lnSpc>
              <a:spcBef>
                <a:spcPts val="800"/>
              </a:spcBef>
              <a:spcAft>
                <a:spcPts val="0"/>
              </a:spcAft>
              <a:buNone/>
            </a:pPr>
            <a:r>
              <a:rPr lang="en-GB" sz="1800" b="1" dirty="0">
                <a:latin typeface="Calibri"/>
                <a:ea typeface="Calibri"/>
                <a:cs typeface="Calibri"/>
                <a:sym typeface="Calibri"/>
              </a:rPr>
              <a:t>Revisit: </a:t>
            </a:r>
            <a:r>
              <a:rPr lang="en-GB" sz="1800" b="1" i="0" dirty="0">
                <a:solidFill>
                  <a:srgbClr val="000000"/>
                </a:solidFill>
                <a:latin typeface="Century Gothic"/>
                <a:ea typeface="Century Gothic"/>
                <a:cs typeface="Century Gothic"/>
                <a:sym typeface="Century Gothic"/>
              </a:rPr>
              <a:t>Es </a:t>
            </a:r>
            <a:r>
              <a:rPr lang="en-GB" sz="1800" b="1" i="0" dirty="0" err="1">
                <a:solidFill>
                  <a:srgbClr val="000000"/>
                </a:solidFill>
                <a:latin typeface="Century Gothic"/>
                <a:ea typeface="Century Gothic"/>
                <a:cs typeface="Century Gothic"/>
                <a:sym typeface="Century Gothic"/>
              </a:rPr>
              <a:t>gibt</a:t>
            </a:r>
            <a:r>
              <a:rPr lang="en-GB" sz="1800" b="1" i="0" dirty="0">
                <a:solidFill>
                  <a:srgbClr val="000000"/>
                </a:solidFill>
                <a:latin typeface="Century Gothic"/>
                <a:ea typeface="Century Gothic"/>
                <a:cs typeface="Century Gothic"/>
                <a:sym typeface="Century Gothic"/>
              </a:rPr>
              <a:t>, pronouns man, </a:t>
            </a:r>
            <a:r>
              <a:rPr lang="en-GB" sz="1800" b="1" i="0" dirty="0" err="1">
                <a:solidFill>
                  <a:srgbClr val="000000"/>
                </a:solidFill>
                <a:latin typeface="Century Gothic"/>
                <a:ea typeface="Century Gothic"/>
                <a:cs typeface="Century Gothic"/>
                <a:sym typeface="Century Gothic"/>
              </a:rPr>
              <a:t>jemand</a:t>
            </a:r>
            <a:r>
              <a:rPr lang="en-GB" sz="1800" b="1" i="0" dirty="0">
                <a:solidFill>
                  <a:srgbClr val="000000"/>
                </a:solidFill>
                <a:latin typeface="Century Gothic"/>
                <a:ea typeface="Century Gothic"/>
                <a:cs typeface="Century Gothic"/>
                <a:sym typeface="Century Gothic"/>
              </a:rPr>
              <a:t>, </a:t>
            </a:r>
            <a:r>
              <a:rPr lang="en-GB" sz="1800" b="1" i="0" dirty="0" err="1">
                <a:solidFill>
                  <a:srgbClr val="000000"/>
                </a:solidFill>
                <a:latin typeface="Century Gothic"/>
                <a:ea typeface="Century Gothic"/>
                <a:cs typeface="Century Gothic"/>
                <a:sym typeface="Century Gothic"/>
              </a:rPr>
              <a:t>niemand</a:t>
            </a:r>
            <a:endParaRPr sz="1800" b="1" i="0" dirty="0">
              <a:solidFill>
                <a:srgbClr val="000000"/>
              </a:solidFill>
              <a:latin typeface="Century Gothic"/>
              <a:ea typeface="Century Gothic"/>
              <a:cs typeface="Century Gothic"/>
              <a:sym typeface="Century Gothic"/>
            </a:endParaRPr>
          </a:p>
          <a:p>
            <a:pPr marL="0" lvl="0" indent="0" algn="l" rtl="0">
              <a:lnSpc>
                <a:spcPct val="107000"/>
              </a:lnSpc>
              <a:spcBef>
                <a:spcPts val="800"/>
              </a:spcBef>
              <a:spcAft>
                <a:spcPts val="0"/>
              </a:spcAft>
              <a:buNone/>
            </a:pPr>
            <a:r>
              <a:rPr lang="en-GB" sz="1800" b="1" i="0" dirty="0">
                <a:solidFill>
                  <a:srgbClr val="000000"/>
                </a:solidFill>
                <a:latin typeface="Century Gothic"/>
                <a:ea typeface="Century Gothic"/>
                <a:cs typeface="Century Gothic"/>
                <a:sym typeface="Century Gothic"/>
              </a:rPr>
              <a:t>Revisit: Relative clauses (R1, nom.); relative pronouns der, die, das, die</a:t>
            </a:r>
            <a:br>
              <a:rPr lang="en-GB" sz="1800" b="1" i="0" dirty="0">
                <a:solidFill>
                  <a:srgbClr val="000000"/>
                </a:solidFill>
                <a:latin typeface="Century Gothic"/>
                <a:ea typeface="Century Gothic"/>
                <a:cs typeface="Century Gothic"/>
                <a:sym typeface="Century Gothic"/>
              </a:rPr>
            </a:br>
            <a:r>
              <a:rPr lang="en-GB" sz="1800" b="1" i="0" dirty="0">
                <a:solidFill>
                  <a:srgbClr val="000000"/>
                </a:solidFill>
                <a:latin typeface="Century Gothic"/>
                <a:ea typeface="Century Gothic"/>
                <a:cs typeface="Century Gothic"/>
                <a:sym typeface="Century Gothic"/>
              </a:rPr>
              <a:t>Revisit: WO3</a:t>
            </a:r>
            <a:br>
              <a:rPr lang="en-GB" sz="1800" b="0" i="0" dirty="0">
                <a:solidFill>
                  <a:srgbClr val="000000"/>
                </a:solidFill>
                <a:latin typeface="Century Gothic"/>
                <a:ea typeface="Century Gothic"/>
                <a:cs typeface="Century Gothic"/>
                <a:sym typeface="Century Gothic"/>
              </a:rPr>
            </a:br>
            <a:r>
              <a:rPr lang="en-GB" sz="1800" b="1" i="0" dirty="0">
                <a:solidFill>
                  <a:srgbClr val="000000"/>
                </a:solidFill>
                <a:latin typeface="Century Gothic"/>
                <a:ea typeface="Century Gothic"/>
                <a:cs typeface="Century Gothic"/>
                <a:sym typeface="Century Gothic"/>
              </a:rPr>
              <a:t>Revisit: Historic/narrative present</a:t>
            </a:r>
            <a:endParaRPr dirty="0"/>
          </a:p>
          <a:p>
            <a:pPr marL="0" lvl="0" indent="0" algn="l" rtl="0">
              <a:lnSpc>
                <a:spcPct val="107000"/>
              </a:lnSpc>
              <a:spcBef>
                <a:spcPts val="800"/>
              </a:spcBef>
              <a:spcAft>
                <a:spcPts val="0"/>
              </a:spcAft>
              <a:buNone/>
            </a:pPr>
            <a:endParaRPr sz="1800" b="0"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800"/>
              <a:buFont typeface="Calibri"/>
              <a:buNone/>
            </a:pPr>
            <a:r>
              <a:rPr lang="en-GB" sz="1800" b="1" dirty="0">
                <a:latin typeface="Calibri"/>
                <a:ea typeface="Calibri"/>
                <a:cs typeface="Calibri"/>
                <a:sym typeface="Calibri"/>
              </a:rPr>
              <a:t>Phonics</a:t>
            </a:r>
            <a:r>
              <a:rPr lang="en-GB" sz="1800" dirty="0">
                <a:latin typeface="Calibri"/>
                <a:ea typeface="Calibri"/>
                <a:cs typeface="Calibri"/>
                <a:sym typeface="Calibri"/>
              </a:rPr>
              <a:t>: </a:t>
            </a:r>
            <a:r>
              <a:rPr lang="en-GB" sz="1800" b="1" i="0" dirty="0">
                <a:latin typeface="Century Gothic"/>
                <a:ea typeface="Century Gothic"/>
                <a:cs typeface="Century Gothic"/>
                <a:sym typeface="Century Gothic"/>
              </a:rPr>
              <a:t>SSC: </a:t>
            </a:r>
            <a:r>
              <a:rPr lang="en-GB" sz="1800" b="1" i="0" dirty="0">
                <a:solidFill>
                  <a:srgbClr val="000000"/>
                </a:solidFill>
                <a:latin typeface="Century Gothic"/>
                <a:ea typeface="Century Gothic"/>
                <a:cs typeface="Century Gothic"/>
                <a:sym typeface="Century Gothic"/>
              </a:rPr>
              <a:t>[-d] vs [-d-] </a:t>
            </a:r>
            <a:r>
              <a:rPr lang="en-GB" sz="1800" b="0" i="0" dirty="0">
                <a:solidFill>
                  <a:srgbClr val="000000"/>
                </a:solidFill>
                <a:latin typeface="Century Gothic"/>
                <a:ea typeface="Century Gothic"/>
                <a:cs typeface="Century Gothic"/>
                <a:sym typeface="Century Gothic"/>
              </a:rPr>
              <a:t>[link to grammar: </a:t>
            </a:r>
            <a:r>
              <a:rPr lang="en-GB" sz="1800" b="0" i="0" dirty="0" err="1">
                <a:solidFill>
                  <a:srgbClr val="000000"/>
                </a:solidFill>
                <a:latin typeface="Century Gothic"/>
                <a:ea typeface="Century Gothic"/>
                <a:cs typeface="Century Gothic"/>
                <a:sym typeface="Century Gothic"/>
              </a:rPr>
              <a:t>jemand</a:t>
            </a:r>
            <a:r>
              <a:rPr lang="en-GB" sz="1800" b="0" i="0" dirty="0">
                <a:solidFill>
                  <a:srgbClr val="000000"/>
                </a:solidFill>
                <a:latin typeface="Century Gothic"/>
                <a:ea typeface="Century Gothic"/>
                <a:cs typeface="Century Gothic"/>
                <a:sym typeface="Century Gothic"/>
              </a:rPr>
              <a:t>, </a:t>
            </a:r>
            <a:r>
              <a:rPr lang="en-GB" sz="1800" b="0" i="0" dirty="0" err="1">
                <a:solidFill>
                  <a:srgbClr val="000000"/>
                </a:solidFill>
                <a:latin typeface="Century Gothic"/>
                <a:ea typeface="Century Gothic"/>
                <a:cs typeface="Century Gothic"/>
                <a:sym typeface="Century Gothic"/>
              </a:rPr>
              <a:t>jemanden</a:t>
            </a:r>
            <a:r>
              <a:rPr lang="en-GB" sz="1800" b="0" i="0" dirty="0">
                <a:solidFill>
                  <a:srgbClr val="000000"/>
                </a:solidFill>
                <a:latin typeface="Century Gothic"/>
                <a:ea typeface="Century Gothic"/>
                <a:cs typeface="Century Gothic"/>
                <a:sym typeface="Century Gothic"/>
              </a:rPr>
              <a:t>]</a:t>
            </a:r>
            <a:br>
              <a:rPr lang="en-GB" sz="1800" b="0" i="0" dirty="0">
                <a:solidFill>
                  <a:srgbClr val="000000"/>
                </a:solidFill>
                <a:latin typeface="Century Gothic"/>
                <a:ea typeface="Century Gothic"/>
                <a:cs typeface="Century Gothic"/>
                <a:sym typeface="Century Gothic"/>
              </a:rPr>
            </a:br>
            <a:r>
              <a:rPr lang="en-GB" sz="1800" b="1" i="0" dirty="0">
                <a:solidFill>
                  <a:srgbClr val="000000"/>
                </a:solidFill>
                <a:latin typeface="Century Gothic"/>
                <a:ea typeface="Century Gothic"/>
                <a:cs typeface="Century Gothic"/>
                <a:sym typeface="Century Gothic"/>
              </a:rPr>
              <a:t>[</a:t>
            </a:r>
            <a:r>
              <a:rPr lang="en-GB" sz="1800" b="1" i="0" dirty="0">
                <a:solidFill>
                  <a:srgbClr val="000000"/>
                </a:solidFill>
                <a:highlight>
                  <a:srgbClr val="FFFF00"/>
                </a:highlight>
                <a:latin typeface="Century Gothic"/>
                <a:ea typeface="Century Gothic"/>
                <a:cs typeface="Century Gothic"/>
                <a:sym typeface="Century Gothic"/>
              </a:rPr>
              <a:t>z] and [-</a:t>
            </a:r>
            <a:r>
              <a:rPr lang="en-GB" sz="1800" b="1" i="0" dirty="0" err="1">
                <a:solidFill>
                  <a:srgbClr val="000000"/>
                </a:solidFill>
                <a:highlight>
                  <a:srgbClr val="FFFF00"/>
                </a:highlight>
                <a:latin typeface="Century Gothic"/>
                <a:ea typeface="Century Gothic"/>
                <a:cs typeface="Century Gothic"/>
                <a:sym typeface="Century Gothic"/>
              </a:rPr>
              <a:t>tion</a:t>
            </a:r>
            <a:r>
              <a:rPr lang="en-GB" sz="1800" b="1" i="0" dirty="0">
                <a:solidFill>
                  <a:srgbClr val="000000"/>
                </a:solidFill>
                <a:highlight>
                  <a:srgbClr val="FFFF00"/>
                </a:highlight>
                <a:latin typeface="Century Gothic"/>
                <a:ea typeface="Century Gothic"/>
                <a:cs typeface="Century Gothic"/>
                <a:sym typeface="Century Gothic"/>
              </a:rPr>
              <a:t>]</a:t>
            </a:r>
            <a:r>
              <a:rPr lang="en-GB" sz="1800" b="0" i="0" dirty="0">
                <a:solidFill>
                  <a:srgbClr val="000000"/>
                </a:solidFill>
                <a:highlight>
                  <a:srgbClr val="FFFF00"/>
                </a:highlight>
                <a:latin typeface="Century Gothic"/>
                <a:ea typeface="Century Gothic"/>
                <a:cs typeface="Century Gothic"/>
                <a:sym typeface="Century Gothic"/>
              </a:rPr>
              <a:t>[link to specific vocabulary]</a:t>
            </a:r>
            <a:endParaRPr sz="1800" b="1" i="0" dirty="0">
              <a:highlight>
                <a:srgbClr val="FFFF00"/>
              </a:highlight>
              <a:latin typeface="Century Gothic"/>
              <a:ea typeface="Century Gothic"/>
              <a:cs typeface="Century Gothic"/>
              <a:sym typeface="Century Gothic"/>
            </a:endParaRPr>
          </a:p>
          <a:p>
            <a:pPr marL="0" lvl="0" indent="0" algn="l" rtl="0">
              <a:lnSpc>
                <a:spcPct val="107000"/>
              </a:lnSpc>
              <a:spcBef>
                <a:spcPts val="800"/>
              </a:spcBef>
              <a:spcAft>
                <a:spcPts val="0"/>
              </a:spcAft>
              <a:buNone/>
            </a:pP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b="1" dirty="0">
                <a:latin typeface="Calibri"/>
                <a:ea typeface="Calibri"/>
                <a:cs typeface="Calibri"/>
                <a:sym typeface="Calibri"/>
              </a:rPr>
              <a:t>New vocabulary </a:t>
            </a:r>
            <a:r>
              <a:rPr lang="en-GB" sz="1800" b="0" i="0" u="none" strike="noStrike" dirty="0" err="1">
                <a:solidFill>
                  <a:srgbClr val="000000"/>
                </a:solidFill>
                <a:latin typeface="Century Gothic"/>
                <a:ea typeface="Century Gothic"/>
                <a:cs typeface="Century Gothic"/>
                <a:sym typeface="Century Gothic"/>
              </a:rPr>
              <a:t>verändern</a:t>
            </a:r>
            <a:r>
              <a:rPr lang="en-GB" sz="1800" b="0" i="0" u="none" strike="noStrike" dirty="0">
                <a:solidFill>
                  <a:srgbClr val="000000"/>
                </a:solidFill>
                <a:latin typeface="Century Gothic"/>
                <a:ea typeface="Century Gothic"/>
                <a:cs typeface="Century Gothic"/>
                <a:sym typeface="Century Gothic"/>
              </a:rPr>
              <a:t> [500] </a:t>
            </a:r>
            <a:r>
              <a:rPr lang="en-GB" sz="1800" b="0" i="0" u="none" strike="noStrike" dirty="0" err="1">
                <a:solidFill>
                  <a:srgbClr val="000000"/>
                </a:solidFill>
                <a:latin typeface="Century Gothic"/>
                <a:ea typeface="Century Gothic"/>
                <a:cs typeface="Century Gothic"/>
                <a:sym typeface="Century Gothic"/>
              </a:rPr>
              <a:t>jemanden</a:t>
            </a:r>
            <a:r>
              <a:rPr lang="en-GB" sz="1800" b="0" i="0" u="none" strike="noStrike" dirty="0">
                <a:solidFill>
                  <a:srgbClr val="000000"/>
                </a:solidFill>
                <a:latin typeface="Century Gothic"/>
                <a:ea typeface="Century Gothic"/>
                <a:cs typeface="Century Gothic"/>
                <a:sym typeface="Century Gothic"/>
              </a:rPr>
              <a:t> [330] </a:t>
            </a:r>
            <a:r>
              <a:rPr lang="en-GB" sz="1800" b="0" i="0" u="none" strike="noStrike" dirty="0" err="1">
                <a:solidFill>
                  <a:srgbClr val="000000"/>
                </a:solidFill>
                <a:latin typeface="Century Gothic"/>
                <a:ea typeface="Century Gothic"/>
                <a:cs typeface="Century Gothic"/>
                <a:sym typeface="Century Gothic"/>
              </a:rPr>
              <a:t>niemanden</a:t>
            </a:r>
            <a:r>
              <a:rPr lang="en-GB" sz="1800" b="0" i="0" u="none" strike="noStrike" dirty="0">
                <a:solidFill>
                  <a:srgbClr val="000000"/>
                </a:solidFill>
                <a:latin typeface="Century Gothic"/>
                <a:ea typeface="Century Gothic"/>
                <a:cs typeface="Century Gothic"/>
                <a:sym typeface="Century Gothic"/>
              </a:rPr>
              <a:t> [362] Frau</a:t>
            </a:r>
            <a:r>
              <a:rPr lang="en-GB" sz="1800" b="0" i="0" u="none" strike="noStrike" baseline="30000" dirty="0">
                <a:solidFill>
                  <a:srgbClr val="000000"/>
                </a:solidFill>
                <a:latin typeface="Century Gothic"/>
                <a:ea typeface="Century Gothic"/>
                <a:cs typeface="Century Gothic"/>
                <a:sym typeface="Century Gothic"/>
              </a:rPr>
              <a:t>2</a:t>
            </a:r>
            <a:r>
              <a:rPr lang="en-GB" sz="1800" b="0" i="0" u="none" strike="noStrike" dirty="0">
                <a:solidFill>
                  <a:srgbClr val="000000"/>
                </a:solidFill>
                <a:latin typeface="Century Gothic"/>
                <a:ea typeface="Century Gothic"/>
                <a:cs typeface="Century Gothic"/>
                <a:sym typeface="Century Gothic"/>
              </a:rPr>
              <a:t> [99] Gruppe [369] </a:t>
            </a:r>
            <a:r>
              <a:rPr lang="en-GB" sz="1800" b="0" i="0" u="none" strike="noStrike" dirty="0" err="1">
                <a:solidFill>
                  <a:srgbClr val="000000"/>
                </a:solidFill>
                <a:latin typeface="Century Gothic"/>
                <a:ea typeface="Century Gothic"/>
                <a:cs typeface="Century Gothic"/>
                <a:sym typeface="Century Gothic"/>
              </a:rPr>
              <a:t>Möglichkeit</a:t>
            </a:r>
            <a:r>
              <a:rPr lang="en-GB" sz="1800" b="0" i="0" u="none" strike="noStrike" dirty="0">
                <a:solidFill>
                  <a:srgbClr val="000000"/>
                </a:solidFill>
                <a:latin typeface="Century Gothic"/>
                <a:ea typeface="Century Gothic"/>
                <a:cs typeface="Century Gothic"/>
                <a:sym typeface="Century Gothic"/>
              </a:rPr>
              <a:t> [379] hart [728] </a:t>
            </a:r>
            <a:r>
              <a:rPr lang="en-GB" sz="1800" b="0" i="0" u="none" strike="noStrike" dirty="0" err="1">
                <a:solidFill>
                  <a:srgbClr val="000000"/>
                </a:solidFill>
                <a:latin typeface="Century Gothic"/>
                <a:ea typeface="Century Gothic"/>
                <a:cs typeface="Century Gothic"/>
                <a:sym typeface="Century Gothic"/>
              </a:rPr>
              <a:t>negativ</a:t>
            </a:r>
            <a:r>
              <a:rPr lang="en-GB" sz="1800" b="0" i="0" u="none" strike="noStrike" dirty="0">
                <a:solidFill>
                  <a:srgbClr val="000000"/>
                </a:solidFill>
                <a:latin typeface="Century Gothic"/>
                <a:ea typeface="Century Gothic"/>
                <a:cs typeface="Century Gothic"/>
                <a:sym typeface="Century Gothic"/>
              </a:rPr>
              <a:t> [817] </a:t>
            </a:r>
            <a:r>
              <a:rPr lang="en-GB" sz="1800" b="0" i="0" u="none" strike="noStrike" dirty="0" err="1">
                <a:solidFill>
                  <a:srgbClr val="000000"/>
                </a:solidFill>
                <a:latin typeface="Century Gothic"/>
                <a:ea typeface="Century Gothic"/>
                <a:cs typeface="Century Gothic"/>
                <a:sym typeface="Century Gothic"/>
              </a:rPr>
              <a:t>positiv</a:t>
            </a:r>
            <a:r>
              <a:rPr lang="en-GB" sz="1800" b="0" i="0" u="none" strike="noStrike" dirty="0">
                <a:solidFill>
                  <a:srgbClr val="000000"/>
                </a:solidFill>
                <a:latin typeface="Century Gothic"/>
                <a:ea typeface="Century Gothic"/>
                <a:cs typeface="Century Gothic"/>
                <a:sym typeface="Century Gothic"/>
              </a:rPr>
              <a:t> [516] </a:t>
            </a:r>
            <a:r>
              <a:rPr lang="en-GB" sz="1800" b="0" i="0" u="none" strike="noStrike" dirty="0" err="1">
                <a:solidFill>
                  <a:srgbClr val="000000"/>
                </a:solidFill>
                <a:latin typeface="Century Gothic"/>
                <a:ea typeface="Century Gothic"/>
                <a:cs typeface="Century Gothic"/>
                <a:sym typeface="Century Gothic"/>
              </a:rPr>
              <a:t>wahrscheinlich</a:t>
            </a:r>
            <a:r>
              <a:rPr lang="en-GB" sz="1800" b="0" i="0" u="none" strike="noStrike" dirty="0">
                <a:solidFill>
                  <a:srgbClr val="000000"/>
                </a:solidFill>
                <a:latin typeface="Century Gothic"/>
                <a:ea typeface="Century Gothic"/>
                <a:cs typeface="Century Gothic"/>
                <a:sym typeface="Century Gothic"/>
              </a:rPr>
              <a:t> [493] </a:t>
            </a:r>
            <a:r>
              <a:rPr lang="en-GB" sz="1800" b="0" i="0" u="none" strike="noStrike" dirty="0" err="1">
                <a:solidFill>
                  <a:srgbClr val="FF6600"/>
                </a:solidFill>
                <a:latin typeface="Century Gothic"/>
                <a:ea typeface="Century Gothic"/>
                <a:cs typeface="Century Gothic"/>
                <a:sym typeface="Century Gothic"/>
              </a:rPr>
              <a:t>darstellen</a:t>
            </a:r>
            <a:r>
              <a:rPr lang="en-GB" sz="1800" b="0" i="0" u="none" strike="noStrike" dirty="0">
                <a:solidFill>
                  <a:srgbClr val="FF6600"/>
                </a:solidFill>
                <a:latin typeface="Century Gothic"/>
                <a:ea typeface="Century Gothic"/>
                <a:cs typeface="Century Gothic"/>
                <a:sym typeface="Century Gothic"/>
              </a:rPr>
              <a:t> (H) [402] </a:t>
            </a:r>
            <a:r>
              <a:rPr lang="en-GB" sz="1800" b="0" i="0" u="none" strike="noStrike" dirty="0" err="1">
                <a:solidFill>
                  <a:srgbClr val="FF6600"/>
                </a:solidFill>
                <a:latin typeface="Century Gothic"/>
                <a:ea typeface="Century Gothic"/>
                <a:cs typeface="Century Gothic"/>
                <a:sym typeface="Century Gothic"/>
              </a:rPr>
              <a:t>spüren</a:t>
            </a:r>
            <a:r>
              <a:rPr lang="en-GB" sz="1800" b="0" i="0" u="none" strike="noStrike" dirty="0">
                <a:solidFill>
                  <a:srgbClr val="FF6600"/>
                </a:solidFill>
                <a:latin typeface="Century Gothic"/>
                <a:ea typeface="Century Gothic"/>
                <a:cs typeface="Century Gothic"/>
                <a:sym typeface="Century Gothic"/>
              </a:rPr>
              <a:t> (H) [750] Gesellschaft</a:t>
            </a:r>
            <a:r>
              <a:rPr lang="en-GB" sz="1800" b="0" i="0" u="none" strike="noStrike" baseline="30000" dirty="0">
                <a:solidFill>
                  <a:srgbClr val="FF6600"/>
                </a:solidFill>
                <a:latin typeface="Century Gothic"/>
                <a:ea typeface="Century Gothic"/>
                <a:cs typeface="Century Gothic"/>
                <a:sym typeface="Century Gothic"/>
              </a:rPr>
              <a:t>1</a:t>
            </a:r>
            <a:r>
              <a:rPr lang="en-GB" sz="1800" b="0" i="0" u="none" strike="noStrike" dirty="0">
                <a:solidFill>
                  <a:srgbClr val="FF6600"/>
                </a:solidFill>
                <a:latin typeface="Century Gothic"/>
                <a:ea typeface="Century Gothic"/>
                <a:cs typeface="Century Gothic"/>
                <a:sym typeface="Century Gothic"/>
              </a:rPr>
              <a:t> (H) [363] </a:t>
            </a:r>
            <a:r>
              <a:rPr lang="en-GB" sz="1800" b="0" i="0" u="none" strike="noStrike" dirty="0" err="1">
                <a:solidFill>
                  <a:srgbClr val="FF6600"/>
                </a:solidFill>
                <a:latin typeface="Century Gothic"/>
                <a:ea typeface="Century Gothic"/>
                <a:cs typeface="Century Gothic"/>
                <a:sym typeface="Century Gothic"/>
              </a:rPr>
              <a:t>Herausforderung</a:t>
            </a:r>
            <a:r>
              <a:rPr lang="en-GB" sz="1800" b="0" i="0" u="none" strike="noStrike" dirty="0">
                <a:solidFill>
                  <a:srgbClr val="FF6600"/>
                </a:solidFill>
                <a:latin typeface="Century Gothic"/>
                <a:ea typeface="Century Gothic"/>
                <a:cs typeface="Century Gothic"/>
                <a:sym typeface="Century Gothic"/>
              </a:rPr>
              <a:t> (H) [1191] Kraft (H) [458] Lage</a:t>
            </a:r>
            <a:r>
              <a:rPr lang="en-GB" sz="1800" b="0" i="0" u="none" strike="noStrike" baseline="30000" dirty="0">
                <a:solidFill>
                  <a:srgbClr val="FF6600"/>
                </a:solidFill>
                <a:latin typeface="Century Gothic"/>
                <a:ea typeface="Century Gothic"/>
                <a:cs typeface="Century Gothic"/>
                <a:sym typeface="Century Gothic"/>
              </a:rPr>
              <a:t>1</a:t>
            </a:r>
            <a:r>
              <a:rPr lang="en-GB" sz="1800" b="0" i="0" u="none" strike="noStrike" dirty="0">
                <a:solidFill>
                  <a:srgbClr val="FF6600"/>
                </a:solidFill>
                <a:latin typeface="Century Gothic"/>
                <a:ea typeface="Century Gothic"/>
                <a:cs typeface="Century Gothic"/>
                <a:sym typeface="Century Gothic"/>
              </a:rPr>
              <a:t> (H) [555] </a:t>
            </a:r>
            <a:r>
              <a:rPr lang="en-GB" sz="1800" b="0" i="0" u="none" strike="noStrike" dirty="0" err="1">
                <a:solidFill>
                  <a:srgbClr val="FF6600"/>
                </a:solidFill>
                <a:latin typeface="Century Gothic"/>
                <a:ea typeface="Century Gothic"/>
                <a:cs typeface="Century Gothic"/>
                <a:sym typeface="Century Gothic"/>
              </a:rPr>
              <a:t>Opfer</a:t>
            </a:r>
            <a:r>
              <a:rPr lang="en-GB" sz="1800" b="0" i="0" u="none" strike="noStrike" dirty="0">
                <a:solidFill>
                  <a:srgbClr val="FF6600"/>
                </a:solidFill>
                <a:latin typeface="Century Gothic"/>
                <a:ea typeface="Century Gothic"/>
                <a:cs typeface="Century Gothic"/>
                <a:sym typeface="Century Gothic"/>
              </a:rPr>
              <a:t> (H) [1007] Verantwortung (H) [1103] </a:t>
            </a:r>
            <a:r>
              <a:rPr lang="en-GB" sz="1800" b="0" i="0" u="none" strike="noStrike" dirty="0" err="1">
                <a:solidFill>
                  <a:srgbClr val="FF6600"/>
                </a:solidFill>
                <a:latin typeface="Century Gothic"/>
                <a:ea typeface="Century Gothic"/>
                <a:cs typeface="Century Gothic"/>
                <a:sym typeface="Century Gothic"/>
              </a:rPr>
              <a:t>aktuell</a:t>
            </a:r>
            <a:r>
              <a:rPr lang="en-GB" sz="1800" b="0" i="0" u="none" strike="noStrike" dirty="0">
                <a:solidFill>
                  <a:srgbClr val="FF6600"/>
                </a:solidFill>
                <a:latin typeface="Century Gothic"/>
                <a:ea typeface="Century Gothic"/>
                <a:cs typeface="Century Gothic"/>
                <a:sym typeface="Century Gothic"/>
              </a:rPr>
              <a:t> (H) [568] </a:t>
            </a:r>
            <a:r>
              <a:rPr lang="en-GB" sz="1800" b="0" i="0" u="none" strike="noStrike" dirty="0" err="1">
                <a:solidFill>
                  <a:srgbClr val="FF6600"/>
                </a:solidFill>
                <a:latin typeface="Century Gothic"/>
                <a:ea typeface="Century Gothic"/>
                <a:cs typeface="Century Gothic"/>
                <a:sym typeface="Century Gothic"/>
              </a:rPr>
              <a:t>menschlich</a:t>
            </a:r>
            <a:r>
              <a:rPr lang="en-GB" sz="1800" b="0" i="0" u="none" strike="noStrike" dirty="0">
                <a:solidFill>
                  <a:srgbClr val="FF6600"/>
                </a:solidFill>
                <a:latin typeface="Century Gothic"/>
                <a:ea typeface="Century Gothic"/>
                <a:cs typeface="Century Gothic"/>
                <a:sym typeface="Century Gothic"/>
              </a:rPr>
              <a:t> (H) [811] </a:t>
            </a:r>
            <a:endParaRPr dirty="0"/>
          </a:p>
          <a:p>
            <a:pPr marL="0" lvl="0" indent="0" algn="l" rtl="0">
              <a:lnSpc>
                <a:spcPct val="107000"/>
              </a:lnSpc>
              <a:spcBef>
                <a:spcPts val="800"/>
              </a:spcBef>
              <a:spcAft>
                <a:spcPts val="0"/>
              </a:spcAft>
              <a:buNone/>
            </a:pPr>
            <a:r>
              <a:rPr lang="en-GB" sz="1800" b="1" dirty="0">
                <a:latin typeface="Calibri"/>
                <a:ea typeface="Calibri"/>
                <a:cs typeface="Calibri"/>
                <a:sym typeface="Calibri"/>
              </a:rPr>
              <a:t>Revisited vocabulary: </a:t>
            </a:r>
            <a:r>
              <a:rPr lang="en-GB" sz="1800" b="0" i="0" dirty="0">
                <a:solidFill>
                  <a:srgbClr val="000000"/>
                </a:solidFill>
                <a:latin typeface="Century Gothic"/>
                <a:ea typeface="Century Gothic"/>
                <a:cs typeface="Century Gothic"/>
                <a:sym typeface="Century Gothic"/>
              </a:rPr>
              <a:t>Bayern [624] Bodensee [n/a] Donau [n/a] Köln [n/a] München [n/a] </a:t>
            </a:r>
            <a:r>
              <a:rPr lang="en-GB" sz="1800" b="0" i="0" dirty="0" err="1">
                <a:solidFill>
                  <a:srgbClr val="000000"/>
                </a:solidFill>
                <a:latin typeface="Century Gothic"/>
                <a:ea typeface="Century Gothic"/>
                <a:cs typeface="Century Gothic"/>
                <a:sym typeface="Century Gothic"/>
              </a:rPr>
              <a:t>Ostsee</a:t>
            </a:r>
            <a:r>
              <a:rPr lang="en-GB" sz="1800" b="0" i="0" dirty="0">
                <a:solidFill>
                  <a:srgbClr val="000000"/>
                </a:solidFill>
                <a:latin typeface="Century Gothic"/>
                <a:ea typeface="Century Gothic"/>
                <a:cs typeface="Century Gothic"/>
                <a:sym typeface="Century Gothic"/>
              </a:rPr>
              <a:t> [n/a] Rhein [n/a] Schnitzel [n/a] U-Bahn [n/a] Volk [1032] Weise [468] Wurst [3923] national [891] </a:t>
            </a:r>
            <a:r>
              <a:rPr lang="en-GB" sz="1800" b="0" i="0" dirty="0" err="1">
                <a:solidFill>
                  <a:srgbClr val="000000"/>
                </a:solidFill>
                <a:latin typeface="Century Gothic"/>
                <a:ea typeface="Century Gothic"/>
                <a:cs typeface="Century Gothic"/>
                <a:sym typeface="Century Gothic"/>
              </a:rPr>
              <a:t>Minderheit</a:t>
            </a:r>
            <a:r>
              <a:rPr lang="en-GB" sz="1800" b="0" i="0" dirty="0">
                <a:solidFill>
                  <a:srgbClr val="000000"/>
                </a:solidFill>
                <a:latin typeface="Century Gothic"/>
                <a:ea typeface="Century Gothic"/>
                <a:cs typeface="Century Gothic"/>
                <a:sym typeface="Century Gothic"/>
              </a:rPr>
              <a:t> (H) [4256] </a:t>
            </a:r>
            <a:r>
              <a:rPr lang="en-GB" sz="1800" b="0" i="0" dirty="0" err="1">
                <a:solidFill>
                  <a:srgbClr val="000000"/>
                </a:solidFill>
                <a:latin typeface="Century Gothic"/>
                <a:ea typeface="Century Gothic"/>
                <a:cs typeface="Century Gothic"/>
                <a:sym typeface="Century Gothic"/>
              </a:rPr>
              <a:t>bayrisch</a:t>
            </a:r>
            <a:r>
              <a:rPr lang="en-GB" sz="1800" b="0" i="0" dirty="0">
                <a:solidFill>
                  <a:srgbClr val="000000"/>
                </a:solidFill>
                <a:latin typeface="Century Gothic"/>
                <a:ea typeface="Century Gothic"/>
                <a:cs typeface="Century Gothic"/>
                <a:sym typeface="Century Gothic"/>
              </a:rPr>
              <a:t> (H) [1383] Berliner (H) [1190] </a:t>
            </a:r>
            <a:r>
              <a:rPr lang="en-GB" sz="1800" b="0" i="0" dirty="0" err="1">
                <a:solidFill>
                  <a:srgbClr val="000000"/>
                </a:solidFill>
                <a:latin typeface="Century Gothic"/>
                <a:ea typeface="Century Gothic"/>
                <a:cs typeface="Century Gothic"/>
                <a:sym typeface="Century Gothic"/>
              </a:rPr>
              <a:t>speziell</a:t>
            </a:r>
            <a:r>
              <a:rPr lang="en-GB" sz="1800" b="0" i="0" dirty="0">
                <a:solidFill>
                  <a:srgbClr val="000000"/>
                </a:solidFill>
                <a:latin typeface="Century Gothic"/>
                <a:ea typeface="Century Gothic"/>
                <a:cs typeface="Century Gothic"/>
                <a:sym typeface="Century Gothic"/>
              </a:rPr>
              <a:t> (H) [815] </a:t>
            </a:r>
            <a:r>
              <a:rPr lang="en-GB" sz="1800" b="0" i="0" dirty="0" err="1">
                <a:solidFill>
                  <a:srgbClr val="000000"/>
                </a:solidFill>
                <a:latin typeface="Century Gothic"/>
                <a:ea typeface="Century Gothic"/>
                <a:cs typeface="Century Gothic"/>
                <a:sym typeface="Century Gothic"/>
              </a:rPr>
              <a:t>ursprünglich</a:t>
            </a:r>
            <a:r>
              <a:rPr lang="en-GB" sz="1800" b="0" i="0" dirty="0">
                <a:solidFill>
                  <a:srgbClr val="000000"/>
                </a:solidFill>
                <a:latin typeface="Century Gothic"/>
                <a:ea typeface="Century Gothic"/>
                <a:cs typeface="Century Gothic"/>
                <a:sym typeface="Century Gothic"/>
              </a:rPr>
              <a:t> (H) [1332] </a:t>
            </a:r>
            <a:endParaRPr dirty="0"/>
          </a:p>
          <a:p>
            <a:pPr marL="0" lvl="0" indent="0" algn="l" rtl="0">
              <a:lnSpc>
                <a:spcPct val="107000"/>
              </a:lnSpc>
              <a:spcBef>
                <a:spcPts val="800"/>
              </a:spcBef>
              <a:spcAft>
                <a:spcPts val="0"/>
              </a:spcAft>
              <a:buNone/>
            </a:pPr>
            <a:r>
              <a:rPr lang="en-GB" sz="1800" b="1" i="0" dirty="0">
                <a:solidFill>
                  <a:srgbClr val="000000"/>
                </a:solidFill>
                <a:latin typeface="Century Gothic"/>
                <a:ea typeface="Century Gothic"/>
                <a:cs typeface="Century Gothic"/>
                <a:sym typeface="Century Gothic"/>
              </a:rPr>
              <a:t>Thematic revisited vocabulary </a:t>
            </a:r>
            <a:r>
              <a:rPr lang="en-GB" sz="1800" b="0" i="0" u="none" strike="noStrike" dirty="0" err="1">
                <a:solidFill>
                  <a:srgbClr val="000000"/>
                </a:solidFill>
                <a:latin typeface="Century Gothic"/>
                <a:ea typeface="Century Gothic"/>
                <a:cs typeface="Century Gothic"/>
                <a:sym typeface="Century Gothic"/>
              </a:rPr>
              <a:t>bekommen</a:t>
            </a:r>
            <a:r>
              <a:rPr lang="en-GB" sz="1800" b="0" i="0" u="none" strike="noStrike" dirty="0">
                <a:solidFill>
                  <a:srgbClr val="000000"/>
                </a:solidFill>
                <a:latin typeface="Century Gothic"/>
                <a:ea typeface="Century Gothic"/>
                <a:cs typeface="Century Gothic"/>
                <a:sym typeface="Century Gothic"/>
              </a:rPr>
              <a:t> [212] </a:t>
            </a:r>
            <a:r>
              <a:rPr lang="en-GB" sz="1800" b="0" i="0" u="none" strike="noStrike" dirty="0" err="1">
                <a:solidFill>
                  <a:srgbClr val="000000"/>
                </a:solidFill>
                <a:latin typeface="Century Gothic"/>
                <a:ea typeface="Century Gothic"/>
                <a:cs typeface="Century Gothic"/>
                <a:sym typeface="Century Gothic"/>
              </a:rPr>
              <a:t>schaffen</a:t>
            </a:r>
            <a:r>
              <a:rPr lang="en-GB" sz="1800" b="0" i="0" u="none" strike="noStrike" dirty="0">
                <a:solidFill>
                  <a:srgbClr val="000000"/>
                </a:solidFill>
                <a:latin typeface="Century Gothic"/>
                <a:ea typeface="Century Gothic"/>
                <a:cs typeface="Century Gothic"/>
                <a:sym typeface="Century Gothic"/>
              </a:rPr>
              <a:t> [285] </a:t>
            </a:r>
            <a:r>
              <a:rPr lang="en-GB" sz="1800" b="0" i="0" u="none" strike="noStrike" dirty="0" err="1">
                <a:solidFill>
                  <a:srgbClr val="000000"/>
                </a:solidFill>
                <a:latin typeface="Century Gothic"/>
                <a:ea typeface="Century Gothic"/>
                <a:cs typeface="Century Gothic"/>
                <a:sym typeface="Century Gothic"/>
              </a:rPr>
              <a:t>setzen</a:t>
            </a:r>
            <a:r>
              <a:rPr lang="en-GB" sz="1800" b="0" i="0" u="none" strike="noStrike" dirty="0">
                <a:solidFill>
                  <a:srgbClr val="000000"/>
                </a:solidFill>
                <a:latin typeface="Century Gothic"/>
                <a:ea typeface="Century Gothic"/>
                <a:cs typeface="Century Gothic"/>
                <a:sym typeface="Century Gothic"/>
              </a:rPr>
              <a:t>; </a:t>
            </a:r>
            <a:r>
              <a:rPr lang="en-GB" sz="1800" b="0" i="0" u="none" strike="noStrike" dirty="0" err="1">
                <a:solidFill>
                  <a:srgbClr val="000000"/>
                </a:solidFill>
                <a:latin typeface="Century Gothic"/>
                <a:ea typeface="Century Gothic"/>
                <a:cs typeface="Century Gothic"/>
                <a:sym typeface="Century Gothic"/>
              </a:rPr>
              <a:t>sichacc</a:t>
            </a:r>
            <a:r>
              <a:rPr lang="en-GB" sz="1800" b="0" i="0" u="none" strike="noStrike" dirty="0">
                <a:solidFill>
                  <a:srgbClr val="000000"/>
                </a:solidFill>
                <a:latin typeface="Century Gothic"/>
                <a:ea typeface="Century Gothic"/>
                <a:cs typeface="Century Gothic"/>
                <a:sym typeface="Century Gothic"/>
              </a:rPr>
              <a:t>. </a:t>
            </a:r>
            <a:r>
              <a:rPr lang="en-GB" sz="1800" b="0" i="0" u="none" strike="noStrike" dirty="0" err="1">
                <a:solidFill>
                  <a:srgbClr val="000000"/>
                </a:solidFill>
                <a:latin typeface="Century Gothic"/>
                <a:ea typeface="Century Gothic"/>
                <a:cs typeface="Century Gothic"/>
                <a:sym typeface="Century Gothic"/>
              </a:rPr>
              <a:t>setzen</a:t>
            </a:r>
            <a:r>
              <a:rPr lang="en-GB" sz="1800" b="0" i="0" u="none" strike="noStrike" dirty="0">
                <a:solidFill>
                  <a:srgbClr val="000000"/>
                </a:solidFill>
                <a:latin typeface="Century Gothic"/>
                <a:ea typeface="Century Gothic"/>
                <a:cs typeface="Century Gothic"/>
                <a:sym typeface="Century Gothic"/>
              </a:rPr>
              <a:t> [228] Frau1 [99] </a:t>
            </a:r>
            <a:r>
              <a:rPr lang="en-GB" sz="1800" b="0" i="0" u="none" strike="noStrike" dirty="0" err="1">
                <a:solidFill>
                  <a:srgbClr val="000000"/>
                </a:solidFill>
                <a:latin typeface="Century Gothic"/>
                <a:ea typeface="Century Gothic"/>
                <a:cs typeface="Century Gothic"/>
                <a:sym typeface="Century Gothic"/>
              </a:rPr>
              <a:t>Jahrhundert</a:t>
            </a:r>
            <a:r>
              <a:rPr lang="en-GB" sz="1800" b="0" i="0" u="none" strike="noStrike" dirty="0">
                <a:solidFill>
                  <a:srgbClr val="000000"/>
                </a:solidFill>
                <a:latin typeface="Century Gothic"/>
                <a:ea typeface="Century Gothic"/>
                <a:cs typeface="Century Gothic"/>
                <a:sym typeface="Century Gothic"/>
              </a:rPr>
              <a:t> [492] </a:t>
            </a:r>
            <a:r>
              <a:rPr lang="en-GB" sz="1800" b="0" i="0" u="none" strike="noStrike" dirty="0" err="1">
                <a:solidFill>
                  <a:srgbClr val="000000"/>
                </a:solidFill>
                <a:latin typeface="Century Gothic"/>
                <a:ea typeface="Century Gothic"/>
                <a:cs typeface="Century Gothic"/>
                <a:sym typeface="Century Gothic"/>
              </a:rPr>
              <a:t>Mädchen</a:t>
            </a:r>
            <a:r>
              <a:rPr lang="en-GB" sz="1800" b="0" i="0" u="none" strike="noStrike" dirty="0">
                <a:solidFill>
                  <a:srgbClr val="000000"/>
                </a:solidFill>
                <a:latin typeface="Century Gothic"/>
                <a:ea typeface="Century Gothic"/>
                <a:cs typeface="Century Gothic"/>
                <a:sym typeface="Century Gothic"/>
              </a:rPr>
              <a:t> [602] </a:t>
            </a:r>
            <a:r>
              <a:rPr lang="en-GB" sz="1800" b="0" i="0" u="none" strike="noStrike" dirty="0" err="1">
                <a:solidFill>
                  <a:srgbClr val="000000"/>
                </a:solidFill>
                <a:latin typeface="Century Gothic"/>
                <a:ea typeface="Century Gothic"/>
                <a:cs typeface="Century Gothic"/>
                <a:sym typeface="Century Gothic"/>
              </a:rPr>
              <a:t>Stimme</a:t>
            </a:r>
            <a:r>
              <a:rPr lang="en-GB" sz="1800" b="0" i="0" u="none" strike="noStrike" dirty="0">
                <a:solidFill>
                  <a:srgbClr val="000000"/>
                </a:solidFill>
                <a:latin typeface="Century Gothic"/>
                <a:ea typeface="Century Gothic"/>
                <a:cs typeface="Century Gothic"/>
                <a:sym typeface="Century Gothic"/>
              </a:rPr>
              <a:t> [399] </a:t>
            </a:r>
            <a:r>
              <a:rPr lang="en-GB" sz="1800" b="0" i="0" u="none" strike="noStrike" dirty="0" err="1">
                <a:solidFill>
                  <a:srgbClr val="000000"/>
                </a:solidFill>
                <a:latin typeface="Century Gothic"/>
                <a:ea typeface="Century Gothic"/>
                <a:cs typeface="Century Gothic"/>
                <a:sym typeface="Century Gothic"/>
              </a:rPr>
              <a:t>lieb</a:t>
            </a:r>
            <a:r>
              <a:rPr lang="en-GB" sz="1800" b="0" i="0" u="none" strike="noStrike" dirty="0">
                <a:solidFill>
                  <a:srgbClr val="000000"/>
                </a:solidFill>
                <a:latin typeface="Century Gothic"/>
                <a:ea typeface="Century Gothic"/>
                <a:cs typeface="Century Gothic"/>
                <a:sym typeface="Century Gothic"/>
              </a:rPr>
              <a:t> [897] </a:t>
            </a:r>
            <a:r>
              <a:rPr lang="en-GB" sz="1800" b="0" i="0" u="none" strike="noStrike" dirty="0" err="1">
                <a:solidFill>
                  <a:srgbClr val="000000"/>
                </a:solidFill>
                <a:latin typeface="Century Gothic"/>
                <a:ea typeface="Century Gothic"/>
                <a:cs typeface="Century Gothic"/>
                <a:sym typeface="Century Gothic"/>
              </a:rPr>
              <a:t>riesig</a:t>
            </a:r>
            <a:r>
              <a:rPr lang="en-GB" sz="1800" b="0" i="0" u="none" strike="noStrike" dirty="0">
                <a:solidFill>
                  <a:srgbClr val="000000"/>
                </a:solidFill>
                <a:latin typeface="Century Gothic"/>
                <a:ea typeface="Century Gothic"/>
                <a:cs typeface="Century Gothic"/>
                <a:sym typeface="Century Gothic"/>
              </a:rPr>
              <a:t> [1075] schwarz [474] </a:t>
            </a:r>
            <a:r>
              <a:rPr lang="en-GB" sz="1800" b="0" i="0" u="none" strike="noStrike" dirty="0" err="1">
                <a:solidFill>
                  <a:srgbClr val="000000"/>
                </a:solidFill>
                <a:latin typeface="Century Gothic"/>
                <a:ea typeface="Century Gothic"/>
                <a:cs typeface="Century Gothic"/>
                <a:sym typeface="Century Gothic"/>
              </a:rPr>
              <a:t>tief</a:t>
            </a:r>
            <a:r>
              <a:rPr lang="en-GB" sz="1800" b="0" i="0" u="none" strike="noStrike" dirty="0">
                <a:solidFill>
                  <a:srgbClr val="000000"/>
                </a:solidFill>
                <a:latin typeface="Century Gothic"/>
                <a:ea typeface="Century Gothic"/>
                <a:cs typeface="Century Gothic"/>
                <a:sym typeface="Century Gothic"/>
              </a:rPr>
              <a:t> [442] da [48] </a:t>
            </a:r>
            <a:r>
              <a:rPr lang="en-GB" sz="1800" b="0" i="0" u="none" strike="noStrike" dirty="0" err="1">
                <a:solidFill>
                  <a:srgbClr val="000000"/>
                </a:solidFill>
                <a:latin typeface="Century Gothic"/>
                <a:ea typeface="Century Gothic"/>
                <a:cs typeface="Century Gothic"/>
                <a:sym typeface="Century Gothic"/>
              </a:rPr>
              <a:t>diesmal</a:t>
            </a:r>
            <a:r>
              <a:rPr lang="en-GB" sz="1800" b="0" i="0" u="none" strike="noStrike" dirty="0">
                <a:solidFill>
                  <a:srgbClr val="000000"/>
                </a:solidFill>
                <a:latin typeface="Century Gothic"/>
                <a:ea typeface="Century Gothic"/>
                <a:cs typeface="Century Gothic"/>
                <a:sym typeface="Century Gothic"/>
              </a:rPr>
              <a:t> [1384] </a:t>
            </a:r>
            <a:r>
              <a:rPr lang="en-GB" sz="1800" b="0" i="0" u="none" strike="noStrike" dirty="0" err="1">
                <a:solidFill>
                  <a:srgbClr val="000000"/>
                </a:solidFill>
                <a:latin typeface="Century Gothic"/>
                <a:ea typeface="Century Gothic"/>
                <a:cs typeface="Century Gothic"/>
                <a:sym typeface="Century Gothic"/>
              </a:rPr>
              <a:t>hier</a:t>
            </a:r>
            <a:r>
              <a:rPr lang="en-GB" sz="1800" b="0" i="0" u="none" strike="noStrike" dirty="0">
                <a:solidFill>
                  <a:srgbClr val="000000"/>
                </a:solidFill>
                <a:latin typeface="Century Gothic"/>
                <a:ea typeface="Century Gothic"/>
                <a:cs typeface="Century Gothic"/>
                <a:sym typeface="Century Gothic"/>
              </a:rPr>
              <a:t> [68] </a:t>
            </a:r>
            <a:r>
              <a:rPr lang="en-GB" sz="1800" b="0" i="0" u="none" strike="noStrike" dirty="0" err="1">
                <a:solidFill>
                  <a:srgbClr val="000000"/>
                </a:solidFill>
                <a:latin typeface="Century Gothic"/>
                <a:ea typeface="Century Gothic"/>
                <a:cs typeface="Century Gothic"/>
                <a:sym typeface="Century Gothic"/>
              </a:rPr>
              <a:t>immer</a:t>
            </a:r>
            <a:r>
              <a:rPr lang="en-GB" sz="1800" b="0" i="0" u="none" strike="noStrike" dirty="0">
                <a:solidFill>
                  <a:srgbClr val="000000"/>
                </a:solidFill>
                <a:latin typeface="Century Gothic"/>
                <a:ea typeface="Century Gothic"/>
                <a:cs typeface="Century Gothic"/>
                <a:sym typeface="Century Gothic"/>
              </a:rPr>
              <a:t> [64] </a:t>
            </a:r>
            <a:r>
              <a:rPr lang="en-GB" sz="1800" b="0" i="0" u="none" strike="noStrike" dirty="0" err="1">
                <a:solidFill>
                  <a:srgbClr val="FF6600"/>
                </a:solidFill>
                <a:latin typeface="Century Gothic"/>
                <a:ea typeface="Century Gothic"/>
                <a:cs typeface="Century Gothic"/>
                <a:sym typeface="Century Gothic"/>
              </a:rPr>
              <a:t>entstehen</a:t>
            </a:r>
            <a:r>
              <a:rPr lang="en-GB" sz="1800" b="0" i="0" u="none" strike="noStrike" dirty="0">
                <a:solidFill>
                  <a:srgbClr val="FF6600"/>
                </a:solidFill>
                <a:latin typeface="Century Gothic"/>
                <a:ea typeface="Century Gothic"/>
                <a:cs typeface="Century Gothic"/>
                <a:sym typeface="Century Gothic"/>
              </a:rPr>
              <a:t> (H) [264] </a:t>
            </a:r>
            <a:r>
              <a:rPr lang="en-GB" sz="1800" b="0" i="0" u="none" strike="noStrike" dirty="0" err="1">
                <a:solidFill>
                  <a:srgbClr val="FF6600"/>
                </a:solidFill>
                <a:latin typeface="Century Gothic"/>
                <a:ea typeface="Century Gothic"/>
                <a:cs typeface="Century Gothic"/>
                <a:sym typeface="Century Gothic"/>
              </a:rPr>
              <a:t>trennen</a:t>
            </a:r>
            <a:r>
              <a:rPr lang="en-GB" sz="1800" b="0" i="0" u="none" strike="noStrike" dirty="0">
                <a:solidFill>
                  <a:srgbClr val="FF6600"/>
                </a:solidFill>
                <a:latin typeface="Century Gothic"/>
                <a:ea typeface="Century Gothic"/>
                <a:cs typeface="Century Gothic"/>
                <a:sym typeface="Century Gothic"/>
              </a:rPr>
              <a:t> (H) [936] </a:t>
            </a:r>
            <a:r>
              <a:rPr lang="en-GB" sz="1800" b="0" i="0" u="none" strike="noStrike" dirty="0" err="1">
                <a:solidFill>
                  <a:srgbClr val="FF6600"/>
                </a:solidFill>
                <a:latin typeface="Century Gothic"/>
                <a:ea typeface="Century Gothic"/>
                <a:cs typeface="Century Gothic"/>
                <a:sym typeface="Century Gothic"/>
              </a:rPr>
              <a:t>unterscheiden</a:t>
            </a:r>
            <a:r>
              <a:rPr lang="en-GB" sz="1800" b="0" i="0" u="none" strike="noStrike" dirty="0">
                <a:solidFill>
                  <a:srgbClr val="FF6600"/>
                </a:solidFill>
                <a:latin typeface="Century Gothic"/>
                <a:ea typeface="Century Gothic"/>
                <a:cs typeface="Century Gothic"/>
                <a:sym typeface="Century Gothic"/>
              </a:rPr>
              <a:t> (H) [607] </a:t>
            </a:r>
            <a:r>
              <a:rPr lang="en-GB" sz="1800" b="0" i="0" u="none" strike="noStrike" dirty="0" err="1">
                <a:solidFill>
                  <a:srgbClr val="FF6600"/>
                </a:solidFill>
                <a:latin typeface="Century Gothic"/>
                <a:ea typeface="Century Gothic"/>
                <a:cs typeface="Century Gothic"/>
                <a:sym typeface="Century Gothic"/>
              </a:rPr>
              <a:t>wirken</a:t>
            </a:r>
            <a:r>
              <a:rPr lang="en-GB" sz="1800" b="0" i="0" u="none" strike="noStrike" dirty="0">
                <a:solidFill>
                  <a:srgbClr val="FF6600"/>
                </a:solidFill>
                <a:latin typeface="Century Gothic"/>
                <a:ea typeface="Century Gothic"/>
                <a:cs typeface="Century Gothic"/>
                <a:sym typeface="Century Gothic"/>
              </a:rPr>
              <a:t> (H) [401] </a:t>
            </a:r>
            <a:r>
              <a:rPr lang="en-GB" sz="1800" b="0" i="0" u="none" strike="noStrike" dirty="0" err="1">
                <a:solidFill>
                  <a:srgbClr val="FF6600"/>
                </a:solidFill>
                <a:latin typeface="Century Gothic"/>
                <a:ea typeface="Century Gothic"/>
                <a:cs typeface="Century Gothic"/>
                <a:sym typeface="Century Gothic"/>
              </a:rPr>
              <a:t>Druck</a:t>
            </a:r>
            <a:r>
              <a:rPr lang="en-GB" sz="1800" b="0" i="0" u="none" strike="noStrike" dirty="0">
                <a:solidFill>
                  <a:srgbClr val="FF6600"/>
                </a:solidFill>
                <a:latin typeface="Century Gothic"/>
                <a:ea typeface="Century Gothic"/>
                <a:cs typeface="Century Gothic"/>
                <a:sym typeface="Century Gothic"/>
              </a:rPr>
              <a:t> (H) [558] </a:t>
            </a:r>
            <a:r>
              <a:rPr lang="en-GB" sz="1800" b="0" i="0" u="none" strike="noStrike" dirty="0" err="1">
                <a:solidFill>
                  <a:srgbClr val="FF6600"/>
                </a:solidFill>
                <a:latin typeface="Century Gothic"/>
                <a:ea typeface="Century Gothic"/>
                <a:cs typeface="Century Gothic"/>
                <a:sym typeface="Century Gothic"/>
              </a:rPr>
              <a:t>Zweck</a:t>
            </a:r>
            <a:r>
              <a:rPr lang="en-GB" sz="1800" b="0" i="0" u="none" strike="noStrike" dirty="0">
                <a:solidFill>
                  <a:srgbClr val="FF6600"/>
                </a:solidFill>
                <a:latin typeface="Century Gothic"/>
                <a:ea typeface="Century Gothic"/>
                <a:cs typeface="Century Gothic"/>
                <a:sym typeface="Century Gothic"/>
              </a:rPr>
              <a:t> (H) [1604] </a:t>
            </a:r>
            <a:r>
              <a:rPr lang="en-GB" sz="1800" b="0" i="0" u="none" strike="noStrike" dirty="0" err="1">
                <a:solidFill>
                  <a:srgbClr val="FF6600"/>
                </a:solidFill>
                <a:latin typeface="Century Gothic"/>
                <a:ea typeface="Century Gothic"/>
                <a:cs typeface="Century Gothic"/>
                <a:sym typeface="Century Gothic"/>
              </a:rPr>
              <a:t>dünn</a:t>
            </a:r>
            <a:r>
              <a:rPr lang="en-GB" sz="1800" b="0" i="0" u="none" strike="noStrike" dirty="0">
                <a:solidFill>
                  <a:srgbClr val="FF6600"/>
                </a:solidFill>
                <a:latin typeface="Century Gothic"/>
                <a:ea typeface="Century Gothic"/>
                <a:cs typeface="Century Gothic"/>
                <a:sym typeface="Century Gothic"/>
              </a:rPr>
              <a:t> (H) [1739] </a:t>
            </a:r>
            <a:endParaRPr sz="1800" b="1" i="0" dirty="0">
              <a:solidFill>
                <a:srgbClr val="000000"/>
              </a:solidFill>
              <a:latin typeface="Century Gothic"/>
              <a:ea typeface="Century Gothic"/>
              <a:cs typeface="Century Gothic"/>
              <a:sym typeface="Century Gothic"/>
            </a:endParaRPr>
          </a:p>
          <a:p>
            <a:pPr marL="0" lvl="0" indent="0" algn="l" rtl="0">
              <a:lnSpc>
                <a:spcPct val="107000"/>
              </a:lnSpc>
              <a:spcBef>
                <a:spcPts val="800"/>
              </a:spcBef>
              <a:spcAft>
                <a:spcPts val="0"/>
              </a:spcAft>
              <a:buNone/>
            </a:pPr>
            <a:r>
              <a:rPr lang="en-GB" sz="1800" b="1" i="0" dirty="0">
                <a:solidFill>
                  <a:srgbClr val="000000"/>
                </a:solidFill>
                <a:latin typeface="Century Gothic"/>
                <a:ea typeface="Century Gothic"/>
                <a:cs typeface="Century Gothic"/>
                <a:sym typeface="Century Gothic"/>
              </a:rPr>
              <a:t>Revisited function words: </a:t>
            </a:r>
            <a:r>
              <a:rPr lang="en-GB" sz="1800" b="0" i="0" dirty="0">
                <a:latin typeface="Century Gothic"/>
                <a:ea typeface="Century Gothic"/>
                <a:cs typeface="Century Gothic"/>
                <a:sym typeface="Century Gothic"/>
              </a:rPr>
              <a:t>es </a:t>
            </a:r>
            <a:r>
              <a:rPr lang="en-GB" sz="1800" b="0" i="0" dirty="0" err="1">
                <a:latin typeface="Century Gothic"/>
                <a:ea typeface="Century Gothic"/>
                <a:cs typeface="Century Gothic"/>
                <a:sym typeface="Century Gothic"/>
              </a:rPr>
              <a:t>gibt</a:t>
            </a:r>
            <a:r>
              <a:rPr lang="en-GB" sz="1800" b="0" i="0" dirty="0">
                <a:latin typeface="Century Gothic"/>
                <a:ea typeface="Century Gothic"/>
                <a:cs typeface="Century Gothic"/>
                <a:sym typeface="Century Gothic"/>
              </a:rPr>
              <a:t>, </a:t>
            </a:r>
            <a:r>
              <a:rPr lang="en-GB" sz="1800" b="0" i="0" dirty="0" err="1">
                <a:latin typeface="Century Gothic"/>
                <a:ea typeface="Century Gothic"/>
                <a:cs typeface="Century Gothic"/>
                <a:sym typeface="Century Gothic"/>
              </a:rPr>
              <a:t>jemand</a:t>
            </a:r>
            <a:r>
              <a:rPr lang="en-GB" sz="1800" b="0" i="0" dirty="0">
                <a:latin typeface="Century Gothic"/>
                <a:ea typeface="Century Gothic"/>
                <a:cs typeface="Century Gothic"/>
                <a:sym typeface="Century Gothic"/>
              </a:rPr>
              <a:t>, </a:t>
            </a:r>
            <a:r>
              <a:rPr lang="en-GB" sz="1800" b="0" i="0" dirty="0" err="1">
                <a:latin typeface="Century Gothic"/>
                <a:ea typeface="Century Gothic"/>
                <a:cs typeface="Century Gothic"/>
                <a:sym typeface="Century Gothic"/>
              </a:rPr>
              <a:t>niemand</a:t>
            </a:r>
            <a:r>
              <a:rPr lang="en-GB" sz="1800" b="0" i="0" dirty="0">
                <a:latin typeface="Century Gothic"/>
                <a:ea typeface="Century Gothic"/>
                <a:cs typeface="Century Gothic"/>
                <a:sym typeface="Century Gothic"/>
              </a:rPr>
              <a:t>, man, er, </a:t>
            </a:r>
            <a:r>
              <a:rPr lang="en-GB" sz="1800" b="0" i="0" dirty="0" err="1">
                <a:latin typeface="Century Gothic"/>
                <a:ea typeface="Century Gothic"/>
                <a:cs typeface="Century Gothic"/>
                <a:sym typeface="Century Gothic"/>
              </a:rPr>
              <a:t>sie</a:t>
            </a:r>
            <a:r>
              <a:rPr lang="en-GB" sz="1800" b="0" i="0" dirty="0">
                <a:latin typeface="Century Gothic"/>
                <a:ea typeface="Century Gothic"/>
                <a:cs typeface="Century Gothic"/>
                <a:sym typeface="Century Gothic"/>
              </a:rPr>
              <a:t>, es, </a:t>
            </a:r>
            <a:r>
              <a:rPr lang="en-GB" sz="1800" b="0" i="0" dirty="0" err="1">
                <a:latin typeface="Century Gothic"/>
                <a:ea typeface="Century Gothic"/>
                <a:cs typeface="Century Gothic"/>
                <a:sym typeface="Century Gothic"/>
              </a:rPr>
              <a:t>sie</a:t>
            </a:r>
            <a:r>
              <a:rPr lang="en-GB" sz="1800" b="0" i="0" dirty="0">
                <a:latin typeface="Century Gothic"/>
                <a:ea typeface="Century Gothic"/>
                <a:cs typeface="Century Gothic"/>
                <a:sym typeface="Century Gothic"/>
              </a:rPr>
              <a:t>, der, die, das, die, </a:t>
            </a:r>
            <a:r>
              <a:rPr lang="en-GB" sz="1800" b="0" i="0" dirty="0" err="1">
                <a:latin typeface="Century Gothic"/>
                <a:ea typeface="Century Gothic"/>
                <a:cs typeface="Century Gothic"/>
                <a:sym typeface="Century Gothic"/>
              </a:rPr>
              <a:t>nach</a:t>
            </a:r>
            <a:endParaRPr dirty="0"/>
          </a:p>
        </p:txBody>
      </p:sp>
      <p:sp>
        <p:nvSpPr>
          <p:cNvPr id="67" name="Google Shape;6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1" i="0" u="none" strike="noStrike" dirty="0">
                <a:solidFill>
                  <a:srgbClr val="000000"/>
                </a:solidFill>
                <a:latin typeface="Calibri"/>
                <a:ea typeface="Calibri"/>
                <a:cs typeface="Calibri"/>
                <a:sym typeface="Calibri"/>
              </a:rPr>
              <a:t>Foundation + Higher version </a:t>
            </a:r>
            <a:endParaRPr dirty="0"/>
          </a:p>
          <a:p>
            <a:pPr marL="0" marR="0" lvl="0" indent="0" algn="l" rtl="0">
              <a:lnSpc>
                <a:spcPct val="100000"/>
              </a:lnSpc>
              <a:spcBef>
                <a:spcPts val="0"/>
              </a:spcBef>
              <a:spcAft>
                <a:spcPts val="0"/>
              </a:spcAft>
              <a:buClr>
                <a:srgbClr val="000000"/>
              </a:buClr>
              <a:buSzPts val="1200"/>
              <a:buFont typeface="Calibri"/>
              <a:buNone/>
            </a:pPr>
            <a:r>
              <a:rPr lang="en-GB" sz="1200" b="1" i="0" u="none" strike="noStrike" dirty="0">
                <a:solidFill>
                  <a:srgbClr val="000000"/>
                </a:solidFill>
                <a:latin typeface="Calibri"/>
                <a:ea typeface="Calibri"/>
                <a:cs typeface="Calibri"/>
                <a:sym typeface="Calibri"/>
              </a:rPr>
              <a:t>Timing: 5 minutes</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Aim: </a:t>
            </a:r>
            <a:r>
              <a:rPr lang="en-GB" sz="1200" b="0" i="0" u="none" strike="noStrike" dirty="0">
                <a:solidFill>
                  <a:srgbClr val="000000"/>
                </a:solidFill>
                <a:latin typeface="Calibri"/>
                <a:ea typeface="Calibri"/>
                <a:cs typeface="Calibri"/>
                <a:sym typeface="Calibri"/>
              </a:rPr>
              <a:t>to revisit vocabulary and re-introduce ‘es </a:t>
            </a:r>
            <a:r>
              <a:rPr lang="en-GB" sz="1200" b="0" i="0" u="none" strike="noStrike" dirty="0" err="1">
                <a:solidFill>
                  <a:srgbClr val="000000"/>
                </a:solidFill>
                <a:latin typeface="Calibri"/>
                <a:ea typeface="Calibri"/>
                <a:cs typeface="Calibri"/>
                <a:sym typeface="Calibri"/>
              </a:rPr>
              <a:t>gibt</a:t>
            </a:r>
            <a:r>
              <a:rPr lang="en-GB" sz="1200" b="0" i="0" u="none" strike="noStrike" dirty="0">
                <a:solidFill>
                  <a:srgbClr val="000000"/>
                </a:solidFill>
                <a:latin typeface="Calibri"/>
                <a:ea typeface="Calibri"/>
                <a:cs typeface="Calibri"/>
                <a:sym typeface="Calibri"/>
              </a:rPr>
              <a:t>’ and ‘es </a:t>
            </a:r>
            <a:r>
              <a:rPr lang="en-GB" sz="1200" b="0" i="0" u="none" strike="noStrike" dirty="0" err="1">
                <a:solidFill>
                  <a:srgbClr val="000000"/>
                </a:solidFill>
                <a:latin typeface="Calibri"/>
                <a:ea typeface="Calibri"/>
                <a:cs typeface="Calibri"/>
                <a:sym typeface="Calibri"/>
              </a:rPr>
              <a:t>ist</a:t>
            </a:r>
            <a:r>
              <a:rPr lang="en-GB" sz="1200" b="0" i="0" u="none" strike="noStrike" dirty="0">
                <a:solidFill>
                  <a:srgbClr val="000000"/>
                </a:solidFill>
                <a:latin typeface="Calibri"/>
                <a:ea typeface="Calibri"/>
                <a:cs typeface="Calibri"/>
                <a:sym typeface="Calibri"/>
              </a:rPr>
              <a:t>/</a:t>
            </a:r>
            <a:r>
              <a:rPr lang="en-GB" sz="1200" b="0" i="0" u="none" strike="noStrike" dirty="0" err="1">
                <a:solidFill>
                  <a:srgbClr val="000000"/>
                </a:solidFill>
                <a:latin typeface="Calibri"/>
                <a:ea typeface="Calibri"/>
                <a:cs typeface="Calibri"/>
                <a:sym typeface="Calibri"/>
              </a:rPr>
              <a:t>sind</a:t>
            </a:r>
            <a:r>
              <a:rPr lang="en-GB" sz="1200" b="0" i="0" u="none" strike="noStrike" dirty="0">
                <a:solidFill>
                  <a:srgbClr val="000000"/>
                </a:solidFill>
                <a:latin typeface="Calibri"/>
                <a:ea typeface="Calibri"/>
                <a:cs typeface="Calibri"/>
                <a:sym typeface="Calibri"/>
              </a:rPr>
              <a:t>’. This will lead into an explanation about the differences between  </a:t>
            </a:r>
            <a:r>
              <a:rPr lang="en-GB" dirty="0"/>
              <a:t>es </a:t>
            </a:r>
            <a:r>
              <a:rPr lang="en-GB" dirty="0" err="1"/>
              <a:t>gibt</a:t>
            </a:r>
            <a:r>
              <a:rPr lang="en-GB" dirty="0"/>
              <a:t>/es </a:t>
            </a:r>
            <a:r>
              <a:rPr lang="en-GB" dirty="0" err="1"/>
              <a:t>ist</a:t>
            </a:r>
            <a:r>
              <a:rPr lang="en-GB" dirty="0"/>
              <a:t>/</a:t>
            </a:r>
            <a:r>
              <a:rPr lang="en-GB" dirty="0" err="1"/>
              <a:t>sind</a:t>
            </a:r>
            <a:r>
              <a:rPr lang="en-GB" dirty="0"/>
              <a:t> </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Procedure: </a:t>
            </a:r>
            <a:endParaRPr dirty="0"/>
          </a:p>
          <a:p>
            <a:pPr marL="228600" marR="0" lvl="0" indent="-228600" algn="l" rtl="0">
              <a:lnSpc>
                <a:spcPct val="100000"/>
              </a:lnSpc>
              <a:spcBef>
                <a:spcPts val="0"/>
              </a:spcBef>
              <a:spcAft>
                <a:spcPts val="0"/>
              </a:spcAft>
              <a:buClr>
                <a:srgbClr val="000000"/>
              </a:buClr>
              <a:buSzPts val="1200"/>
              <a:buFont typeface="Calibri"/>
              <a:buAutoNum type="arabicPeriod"/>
            </a:pPr>
            <a:r>
              <a:rPr lang="en-GB" sz="1200" b="0" i="0" u="none" strike="noStrike" dirty="0">
                <a:solidFill>
                  <a:srgbClr val="000000"/>
                </a:solidFill>
                <a:latin typeface="Calibri"/>
                <a:ea typeface="Calibri"/>
                <a:cs typeface="Calibri"/>
                <a:sym typeface="Calibri"/>
              </a:rPr>
              <a:t>Students to complete the task in pairs at the start of the class. (There is a printable worksheet, if required).</a:t>
            </a:r>
            <a:endParaRPr dirty="0"/>
          </a:p>
          <a:p>
            <a:pPr marL="228600" marR="0" lvl="0" indent="-228600" algn="l" rtl="0">
              <a:lnSpc>
                <a:spcPct val="100000"/>
              </a:lnSpc>
              <a:spcBef>
                <a:spcPts val="0"/>
              </a:spcBef>
              <a:spcAft>
                <a:spcPts val="0"/>
              </a:spcAft>
              <a:buClr>
                <a:srgbClr val="000000"/>
              </a:buClr>
              <a:buSzPts val="1200"/>
              <a:buFont typeface="Calibri"/>
              <a:buAutoNum type="arabicPeriod"/>
            </a:pPr>
            <a:r>
              <a:rPr lang="en-GB" sz="1200" b="0" i="0" u="none" strike="noStrike" dirty="0">
                <a:solidFill>
                  <a:srgbClr val="000000"/>
                </a:solidFill>
                <a:latin typeface="Calibri"/>
                <a:ea typeface="Calibri"/>
                <a:cs typeface="Calibri"/>
                <a:sym typeface="Calibri"/>
              </a:rPr>
              <a:t>Teacher to prompt students’ responses: In Deutschland </a:t>
            </a:r>
            <a:r>
              <a:rPr lang="en-GB" sz="1200" b="0" i="0" u="none" strike="noStrike" dirty="0" err="1">
                <a:solidFill>
                  <a:srgbClr val="000000"/>
                </a:solidFill>
                <a:latin typeface="Calibri"/>
                <a:ea typeface="Calibri"/>
                <a:cs typeface="Calibri"/>
                <a:sym typeface="Calibri"/>
              </a:rPr>
              <a:t>ist</a:t>
            </a:r>
            <a:r>
              <a:rPr lang="en-GB" sz="1200" b="0" i="0" u="none" strike="noStrike" dirty="0">
                <a:solidFill>
                  <a:srgbClr val="000000"/>
                </a:solidFill>
                <a:latin typeface="Calibri"/>
                <a:ea typeface="Calibri"/>
                <a:cs typeface="Calibri"/>
                <a:sym typeface="Calibri"/>
              </a:rPr>
              <a:t> </a:t>
            </a:r>
            <a:r>
              <a:rPr lang="en-GB" sz="1200" b="0" i="0" u="none" strike="noStrike" dirty="0" err="1">
                <a:solidFill>
                  <a:srgbClr val="000000"/>
                </a:solidFill>
                <a:latin typeface="Calibri"/>
                <a:ea typeface="Calibri"/>
                <a:cs typeface="Calibri"/>
                <a:sym typeface="Calibri"/>
              </a:rPr>
              <a:t>alles</a:t>
            </a:r>
            <a:r>
              <a:rPr lang="en-GB" sz="1200" b="0" i="0" u="none" strike="noStrike" dirty="0">
                <a:solidFill>
                  <a:srgbClr val="000000"/>
                </a:solidFill>
                <a:latin typeface="Calibri"/>
                <a:ea typeface="Calibri"/>
                <a:cs typeface="Calibri"/>
                <a:sym typeface="Calibri"/>
              </a:rPr>
              <a:t> neu und modern.  </a:t>
            </a:r>
            <a:r>
              <a:rPr lang="en-GB" sz="1200" b="0" i="0" u="none" strike="noStrike" dirty="0" err="1">
                <a:solidFill>
                  <a:srgbClr val="000000"/>
                </a:solidFill>
                <a:latin typeface="Calibri"/>
                <a:ea typeface="Calibri"/>
                <a:cs typeface="Calibri"/>
                <a:sym typeface="Calibri"/>
              </a:rPr>
              <a:t>Richtig</a:t>
            </a:r>
            <a:r>
              <a:rPr lang="en-GB" sz="1200" b="0" i="0" u="none" strike="noStrike" dirty="0">
                <a:solidFill>
                  <a:srgbClr val="000000"/>
                </a:solidFill>
                <a:latin typeface="Calibri"/>
                <a:ea typeface="Calibri"/>
                <a:cs typeface="Calibri"/>
                <a:sym typeface="Calibri"/>
              </a:rPr>
              <a:t> </a:t>
            </a:r>
            <a:r>
              <a:rPr lang="en-GB" sz="1200" b="0" i="0" u="none" strike="noStrike" dirty="0" err="1">
                <a:solidFill>
                  <a:srgbClr val="000000"/>
                </a:solidFill>
                <a:latin typeface="Calibri"/>
                <a:ea typeface="Calibri"/>
                <a:cs typeface="Calibri"/>
                <a:sym typeface="Calibri"/>
              </a:rPr>
              <a:t>oder</a:t>
            </a:r>
            <a:r>
              <a:rPr lang="en-GB" sz="1200" b="0" i="0" u="none" strike="noStrike" dirty="0">
                <a:solidFill>
                  <a:srgbClr val="000000"/>
                </a:solidFill>
                <a:latin typeface="Calibri"/>
                <a:ea typeface="Calibri"/>
                <a:cs typeface="Calibri"/>
                <a:sym typeface="Calibri"/>
              </a:rPr>
              <a:t> </a:t>
            </a:r>
            <a:r>
              <a:rPr lang="en-GB" sz="1200" b="0" i="0" u="none" strike="noStrike" dirty="0" err="1">
                <a:solidFill>
                  <a:srgbClr val="000000"/>
                </a:solidFill>
                <a:latin typeface="Calibri"/>
                <a:ea typeface="Calibri"/>
                <a:cs typeface="Calibri"/>
                <a:sym typeface="Calibri"/>
              </a:rPr>
              <a:t>falsch</a:t>
            </a:r>
            <a:r>
              <a:rPr lang="en-GB" sz="1200" b="0" i="0" u="none" strike="noStrike" dirty="0">
                <a:solidFill>
                  <a:srgbClr val="000000"/>
                </a:solidFill>
                <a:latin typeface="Calibri"/>
                <a:ea typeface="Calibri"/>
                <a:cs typeface="Calibri"/>
                <a:sym typeface="Calibri"/>
              </a:rPr>
              <a:t>? Students respond orally. </a:t>
            </a:r>
            <a:endParaRPr dirty="0"/>
          </a:p>
          <a:p>
            <a:pPr marL="228600" marR="0" lvl="0" indent="-228600" algn="l" rtl="0">
              <a:lnSpc>
                <a:spcPct val="100000"/>
              </a:lnSpc>
              <a:spcBef>
                <a:spcPts val="0"/>
              </a:spcBef>
              <a:spcAft>
                <a:spcPts val="0"/>
              </a:spcAft>
              <a:buClr>
                <a:srgbClr val="000000"/>
              </a:buClr>
              <a:buSzPts val="1200"/>
              <a:buFont typeface="Calibri"/>
              <a:buAutoNum type="arabicPeriod"/>
            </a:pPr>
            <a:r>
              <a:rPr lang="en-GB" sz="1200" b="0" i="0" u="none" strike="noStrike" dirty="0">
                <a:solidFill>
                  <a:srgbClr val="000000"/>
                </a:solidFill>
                <a:latin typeface="Calibri"/>
                <a:ea typeface="Calibri"/>
                <a:cs typeface="Calibri"/>
                <a:sym typeface="Calibri"/>
              </a:rPr>
              <a:t>Click to reveal the answer and elicit a working translation into English from students.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Image attribution: </a:t>
            </a:r>
            <a:r>
              <a:rPr lang="en-GB" dirty="0"/>
              <a:t> </a:t>
            </a:r>
            <a:endParaRPr dirty="0"/>
          </a:p>
          <a:p>
            <a:pPr marL="0" lvl="0" indent="0" algn="l" rtl="0">
              <a:spcBef>
                <a:spcPts val="0"/>
              </a:spcBef>
              <a:spcAft>
                <a:spcPts val="0"/>
              </a:spcAft>
              <a:buNone/>
            </a:pPr>
            <a:r>
              <a:rPr lang="en-GB" dirty="0"/>
              <a:t>Oktoberfest: </a:t>
            </a:r>
            <a:r>
              <a:rPr lang="en-GB" dirty="0" err="1"/>
              <a:t>Schlaier</a:t>
            </a:r>
            <a:r>
              <a:rPr lang="en-GB" dirty="0"/>
              <a:t>, Public domain, via Wikimedia Commons</a:t>
            </a:r>
            <a:br>
              <a:rPr lang="en-GB" dirty="0"/>
            </a:br>
            <a:endParaRPr lang="en-GB" dirty="0"/>
          </a:p>
          <a:p>
            <a:pPr marL="0" lvl="0" indent="0" algn="l" rtl="0">
              <a:spcBef>
                <a:spcPts val="0"/>
              </a:spcBef>
              <a:spcAft>
                <a:spcPts val="0"/>
              </a:spcAft>
              <a:buNone/>
            </a:pPr>
            <a:r>
              <a:rPr lang="en-GB" dirty="0"/>
              <a:t>Alternative photo:</a:t>
            </a:r>
            <a:br>
              <a:rPr lang="en-GB" dirty="0"/>
            </a:br>
            <a:r>
              <a:rPr lang="en-GB" dirty="0"/>
              <a:t>Oktoberfest: https://commons.wikimedia.org/wiki/File:Oktoberfest_Inside_Augustiner_Beer_Hall.jpg</a:t>
            </a:r>
            <a:br>
              <a:rPr lang="en-GB" dirty="0"/>
            </a:br>
            <a:r>
              <a:rPr lang="en-US" dirty="0"/>
              <a:t>Tim </a:t>
            </a:r>
            <a:r>
              <a:rPr lang="en-US" dirty="0" err="1"/>
              <a:t>Sheerman</a:t>
            </a:r>
            <a:r>
              <a:rPr lang="en-US" dirty="0"/>
              <a:t>-Chase, CC BY 2.0 &lt;https://creativecommons.org/licenses/by/2.0&gt;, via Wikimedia Commons</a:t>
            </a:r>
            <a:endParaRPr dirty="0"/>
          </a:p>
        </p:txBody>
      </p:sp>
      <p:sp>
        <p:nvSpPr>
          <p:cNvPr id="75" name="Google Shape;7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Foundation version [1/2]</a:t>
            </a:r>
            <a:endParaRPr b="0"/>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Note</a:t>
            </a:r>
            <a:r>
              <a:rPr lang="en-GB" sz="1200" b="0" i="0" u="none" strike="noStrike">
                <a:solidFill>
                  <a:srgbClr val="000000"/>
                </a:solidFill>
                <a:latin typeface="Calibri"/>
                <a:ea typeface="Calibri"/>
                <a:cs typeface="Calibri"/>
                <a:sym typeface="Calibri"/>
              </a:rPr>
              <a:t>: this is the foundation version of the text.  A higher version is on the following slides.  Students can work with the appropriate version on the same/similar tasks during this lesson.</a:t>
            </a:r>
            <a:endParaRPr/>
          </a:p>
          <a:p>
            <a:pPr marL="0" lvl="0" indent="0" algn="l" rtl="0">
              <a:spcBef>
                <a:spcPts val="0"/>
              </a:spcBef>
              <a:spcAft>
                <a:spcPts val="0"/>
              </a:spcAft>
              <a:buNone/>
            </a:pPr>
            <a:endParaRPr sz="1200" b="1" i="0" u="none"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GB" sz="1200" b="1" i="0" u="none" strike="noStrike">
                <a:solidFill>
                  <a:srgbClr val="000000"/>
                </a:solidFill>
                <a:latin typeface="Calibri"/>
                <a:ea typeface="Calibri"/>
                <a:cs typeface="Calibri"/>
                <a:sym typeface="Calibri"/>
              </a:rPr>
              <a:t>Timing: </a:t>
            </a:r>
            <a:r>
              <a:rPr lang="en-GB" sz="1200" b="0" i="0" u="none" strike="noStrike">
                <a:solidFill>
                  <a:srgbClr val="000000"/>
                </a:solidFill>
                <a:latin typeface="Calibri"/>
                <a:ea typeface="Calibri"/>
                <a:cs typeface="Calibri"/>
                <a:sym typeface="Calibri"/>
              </a:rPr>
              <a:t>10 minutes</a:t>
            </a:r>
            <a:endParaRPr sz="1200" b="1" i="0" u="none" strike="noStrike">
              <a:solidFill>
                <a:srgbClr val="000000"/>
              </a:solidFill>
              <a:latin typeface="Calibri"/>
              <a:ea typeface="Calibri"/>
              <a:cs typeface="Calibri"/>
              <a:sym typeface="Calibri"/>
            </a:endParaRPr>
          </a:p>
          <a:p>
            <a:pPr marL="0" lvl="0" indent="0" algn="l" rtl="0">
              <a:spcBef>
                <a:spcPts val="0"/>
              </a:spcBef>
              <a:spcAft>
                <a:spcPts val="0"/>
              </a:spcAft>
              <a:buNone/>
            </a:pPr>
            <a:endParaRPr sz="1200" b="1"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Aim: </a:t>
            </a:r>
            <a:r>
              <a:rPr lang="en-GB" sz="1200" b="0" i="0" u="none" strike="noStrike">
                <a:solidFill>
                  <a:srgbClr val="000000"/>
                </a:solidFill>
                <a:latin typeface="Calibri"/>
                <a:ea typeface="Calibri"/>
                <a:cs typeface="Calibri"/>
                <a:sym typeface="Calibri"/>
              </a:rPr>
              <a:t>to differentiate between ‘es gibt, and da ist/da sind’ in a longer written context; to practise read aloud.</a:t>
            </a:r>
            <a:endParaRPr/>
          </a:p>
          <a:p>
            <a:pPr marL="0" lvl="0" indent="0" algn="l" rtl="0">
              <a:spcBef>
                <a:spcPts val="0"/>
              </a:spcBef>
              <a:spcAft>
                <a:spcPts val="0"/>
              </a:spcAft>
              <a:buNone/>
            </a:pPr>
            <a:endParaRPr sz="12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Procedure: </a:t>
            </a:r>
            <a:br>
              <a:rPr lang="en-GB" sz="1200" b="0" i="0" u="none" strike="noStrike">
                <a:solidFill>
                  <a:srgbClr val="000000"/>
                </a:solidFill>
                <a:latin typeface="Calibri"/>
                <a:ea typeface="Calibri"/>
                <a:cs typeface="Calibri"/>
                <a:sym typeface="Calibri"/>
              </a:rPr>
            </a:br>
            <a:r>
              <a:rPr lang="en-GB" sz="1200" b="0" i="0" u="none" strike="noStrike">
                <a:solidFill>
                  <a:srgbClr val="000000"/>
                </a:solidFill>
                <a:latin typeface="Calibri"/>
                <a:ea typeface="Calibri"/>
                <a:cs typeface="Calibri"/>
                <a:sym typeface="Calibri"/>
              </a:rPr>
              <a:t>1. Students read the text messages and decide between es gibt | da ist/sind for the six items.</a:t>
            </a:r>
            <a:endParaRPr/>
          </a:p>
          <a:p>
            <a:pPr marL="0" lvl="0" indent="0" algn="l" rtl="0">
              <a:spcBef>
                <a:spcPts val="0"/>
              </a:spcBef>
              <a:spcAft>
                <a:spcPts val="0"/>
              </a:spcAft>
              <a:buNone/>
            </a:pPr>
            <a:r>
              <a:rPr lang="en-GB" sz="1200" b="0" i="0" u="none" strike="noStrike">
                <a:solidFill>
                  <a:srgbClr val="000000"/>
                </a:solidFill>
                <a:latin typeface="Calibri"/>
                <a:ea typeface="Calibri"/>
                <a:cs typeface="Calibri"/>
                <a:sym typeface="Calibri"/>
              </a:rPr>
              <a:t>2. Click to correct, elicit from students the rationale for each item and clarify any misunderstandings. Es gibt (general existence of something, da ist/sind (specific identification of something located in sight).</a:t>
            </a:r>
            <a:endParaRPr/>
          </a:p>
          <a:p>
            <a:pPr marL="0" lvl="0" indent="0" algn="l" rtl="0">
              <a:spcBef>
                <a:spcPts val="0"/>
              </a:spcBef>
              <a:spcAft>
                <a:spcPts val="0"/>
              </a:spcAft>
              <a:buNone/>
            </a:pPr>
            <a:r>
              <a:rPr lang="en-GB" sz="1200" b="0" i="0" u="none" strike="noStrike">
                <a:solidFill>
                  <a:srgbClr val="000000"/>
                </a:solidFill>
                <a:latin typeface="Calibri"/>
                <a:ea typeface="Calibri"/>
                <a:cs typeface="Calibri"/>
                <a:sym typeface="Calibri"/>
              </a:rPr>
              <a:t>3. Students work in pairs and read the dialogue aloud. </a:t>
            </a:r>
            <a:endParaRPr/>
          </a:p>
          <a:p>
            <a:pPr marL="0" lvl="0" indent="0" algn="l" rtl="0">
              <a:spcBef>
                <a:spcPts val="0"/>
              </a:spcBef>
              <a:spcAft>
                <a:spcPts val="0"/>
              </a:spcAft>
              <a:buNone/>
            </a:pPr>
            <a:br>
              <a:rPr lang="en-GB" sz="1200" b="0" i="0" u="none" strike="noStrike">
                <a:solidFill>
                  <a:srgbClr val="000000"/>
                </a:solidFill>
                <a:latin typeface="Calibri"/>
                <a:ea typeface="Calibri"/>
                <a:cs typeface="Calibri"/>
                <a:sym typeface="Calibri"/>
              </a:rPr>
            </a:br>
            <a:r>
              <a:rPr lang="en-GB" sz="1200" b="1" i="0" u="none" strike="noStrike">
                <a:solidFill>
                  <a:srgbClr val="000000"/>
                </a:solidFill>
                <a:latin typeface="Calibri"/>
                <a:ea typeface="Calibri"/>
                <a:cs typeface="Calibri"/>
                <a:sym typeface="Calibri"/>
              </a:rPr>
              <a:t>Cognates</a:t>
            </a:r>
            <a:r>
              <a:rPr lang="en-GB" sz="1200" b="0" i="0" u="none" strike="noStrike">
                <a:solidFill>
                  <a:srgbClr val="000000"/>
                </a:solidFill>
                <a:latin typeface="Calibri"/>
                <a:ea typeface="Calibri"/>
                <a:cs typeface="Calibri"/>
                <a:sym typeface="Calibri"/>
              </a:rPr>
              <a:t>: </a:t>
            </a:r>
            <a:endParaRPr/>
          </a:p>
          <a:p>
            <a:pPr marL="0" lvl="0" indent="0" algn="l" rtl="0">
              <a:spcBef>
                <a:spcPts val="0"/>
              </a:spcBef>
              <a:spcAft>
                <a:spcPts val="0"/>
              </a:spcAft>
              <a:buNone/>
            </a:pPr>
            <a:r>
              <a:rPr lang="en-GB" sz="1200" b="0" i="0" u="none" strike="noStrike">
                <a:solidFill>
                  <a:srgbClr val="000000"/>
                </a:solidFill>
                <a:latin typeface="Calibri"/>
                <a:ea typeface="Calibri"/>
                <a:cs typeface="Calibri"/>
                <a:sym typeface="Calibri"/>
              </a:rPr>
              <a:t>Fan [1473] FC [n/a] Team [769]</a:t>
            </a:r>
            <a:br>
              <a:rPr lang="en-GB" sz="1200" b="0" i="0" u="none" strike="noStrike">
                <a:solidFill>
                  <a:srgbClr val="000000"/>
                </a:solidFill>
                <a:latin typeface="Calibri"/>
                <a:ea typeface="Calibri"/>
                <a:cs typeface="Calibri"/>
                <a:sym typeface="Calibri"/>
              </a:rPr>
            </a:br>
            <a:r>
              <a:rPr lang="en-GB" sz="1200" b="1" i="0" u="none" strike="noStrike">
                <a:solidFill>
                  <a:srgbClr val="000000"/>
                </a:solidFill>
                <a:latin typeface="Calibri"/>
                <a:ea typeface="Calibri"/>
                <a:cs typeface="Calibri"/>
                <a:sym typeface="Calibri"/>
              </a:rPr>
              <a:t>Note</a:t>
            </a:r>
            <a:r>
              <a:rPr lang="en-GB" sz="1200" b="0" i="0" u="none" strike="noStrike">
                <a:solidFill>
                  <a:srgbClr val="000000"/>
                </a:solidFill>
                <a:latin typeface="Calibri"/>
                <a:ea typeface="Calibri"/>
                <a:cs typeface="Calibri"/>
                <a:sym typeface="Calibri"/>
              </a:rPr>
              <a:t>: Fan and Team appear in the wordlist and will be taught later in Y10.</a:t>
            </a:r>
            <a:endParaRPr/>
          </a:p>
        </p:txBody>
      </p:sp>
      <p:sp>
        <p:nvSpPr>
          <p:cNvPr id="75" name="Google Shape;7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Foundation version [2/2]</a:t>
            </a:r>
            <a:endParaRPr b="0"/>
          </a:p>
        </p:txBody>
      </p:sp>
      <p:sp>
        <p:nvSpPr>
          <p:cNvPr id="143" name="Google Shape;14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1" i="0" u="none" strike="noStrike">
                <a:solidFill>
                  <a:srgbClr val="000000"/>
                </a:solidFill>
                <a:latin typeface="Calibri"/>
                <a:ea typeface="Calibri"/>
                <a:cs typeface="Calibri"/>
                <a:sym typeface="Calibri"/>
              </a:rPr>
              <a:t>Higher version</a:t>
            </a:r>
            <a:r>
              <a:rPr lang="en-GB" sz="1200" b="0" i="0" u="none" strike="noStrike">
                <a:solidFill>
                  <a:schemeClr val="dk1"/>
                </a:solidFill>
                <a:latin typeface="Calibri"/>
                <a:ea typeface="Calibri"/>
                <a:cs typeface="Calibri"/>
                <a:sym typeface="Calibri"/>
              </a:rPr>
              <a:t> </a:t>
            </a:r>
            <a:r>
              <a:rPr lang="en-GB" sz="1200" b="1" i="0" u="none" strike="noStrike">
                <a:solidFill>
                  <a:srgbClr val="000000"/>
                </a:solidFill>
                <a:latin typeface="Calibri"/>
                <a:ea typeface="Calibri"/>
                <a:cs typeface="Calibri"/>
                <a:sym typeface="Calibri"/>
              </a:rPr>
              <a:t>[1/2]</a:t>
            </a:r>
            <a:endParaRPr b="0"/>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Note</a:t>
            </a:r>
            <a:r>
              <a:rPr lang="en-GB" sz="1200" b="0" i="0" u="none" strike="noStrike">
                <a:solidFill>
                  <a:srgbClr val="000000"/>
                </a:solidFill>
                <a:latin typeface="Calibri"/>
                <a:ea typeface="Calibri"/>
                <a:cs typeface="Calibri"/>
                <a:sym typeface="Calibri"/>
              </a:rPr>
              <a:t>: this is the higher version of the text.  A foundation version is on the previous slides.  Students can work with the appropriate version on the same/similar tasks during this lesson.</a:t>
            </a:r>
            <a:endParaRPr/>
          </a:p>
          <a:p>
            <a:pPr marL="0" marR="0" lvl="0" indent="0" algn="l" rtl="0">
              <a:lnSpc>
                <a:spcPct val="100000"/>
              </a:lnSpc>
              <a:spcBef>
                <a:spcPts val="0"/>
              </a:spcBef>
              <a:spcAft>
                <a:spcPts val="0"/>
              </a:spcAft>
              <a:buClr>
                <a:srgbClr val="000000"/>
              </a:buClr>
              <a:buSzPts val="1200"/>
              <a:buFont typeface="Calibri"/>
              <a:buNone/>
            </a:pPr>
            <a:br>
              <a:rPr lang="en-GB" sz="1200" b="1" i="0" u="none" strike="noStrike">
                <a:solidFill>
                  <a:srgbClr val="000000"/>
                </a:solidFill>
                <a:latin typeface="Calibri"/>
                <a:ea typeface="Calibri"/>
                <a:cs typeface="Calibri"/>
                <a:sym typeface="Calibri"/>
              </a:rPr>
            </a:br>
            <a:r>
              <a:rPr lang="en-GB" sz="1200" b="1" i="0" u="none" strike="noStrike">
                <a:solidFill>
                  <a:srgbClr val="000000"/>
                </a:solidFill>
                <a:latin typeface="Calibri"/>
                <a:ea typeface="Calibri"/>
                <a:cs typeface="Calibri"/>
                <a:sym typeface="Calibri"/>
              </a:rPr>
              <a:t>Timing: </a:t>
            </a:r>
            <a:r>
              <a:rPr lang="en-GB" sz="1200" b="0" i="0" u="none" strike="noStrike">
                <a:solidFill>
                  <a:srgbClr val="000000"/>
                </a:solidFill>
                <a:latin typeface="Calibri"/>
                <a:ea typeface="Calibri"/>
                <a:cs typeface="Calibri"/>
                <a:sym typeface="Calibri"/>
              </a:rPr>
              <a:t>10 minutes</a:t>
            </a:r>
            <a:endParaRPr sz="1200" b="1" i="0" u="none" strike="noStrike">
              <a:solidFill>
                <a:srgbClr val="000000"/>
              </a:solidFill>
              <a:latin typeface="Calibri"/>
              <a:ea typeface="Calibri"/>
              <a:cs typeface="Calibri"/>
              <a:sym typeface="Calibri"/>
            </a:endParaRPr>
          </a:p>
          <a:p>
            <a:pPr marL="0" lvl="0" indent="0" algn="l" rtl="0">
              <a:spcBef>
                <a:spcPts val="0"/>
              </a:spcBef>
              <a:spcAft>
                <a:spcPts val="0"/>
              </a:spcAft>
              <a:buNone/>
            </a:pPr>
            <a:endParaRPr sz="1200" b="1"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Aim: </a:t>
            </a:r>
            <a:r>
              <a:rPr lang="en-GB" sz="1200" b="0" i="0" u="none" strike="noStrike">
                <a:solidFill>
                  <a:srgbClr val="000000"/>
                </a:solidFill>
                <a:latin typeface="Calibri"/>
                <a:ea typeface="Calibri"/>
                <a:cs typeface="Calibri"/>
                <a:sym typeface="Calibri"/>
              </a:rPr>
              <a:t>to differentiate between ‘es gibt, and da ist/da sind’ in a longer written context; to practise read aloud.</a:t>
            </a:r>
            <a:endParaRPr/>
          </a:p>
          <a:p>
            <a:pPr marL="0" lvl="0" indent="0" algn="l" rtl="0">
              <a:spcBef>
                <a:spcPts val="0"/>
              </a:spcBef>
              <a:spcAft>
                <a:spcPts val="0"/>
              </a:spcAft>
              <a:buNone/>
            </a:pPr>
            <a:endParaRPr sz="12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Procedure: </a:t>
            </a:r>
            <a:br>
              <a:rPr lang="en-GB" sz="1200" b="0" i="0" u="none" strike="noStrike">
                <a:solidFill>
                  <a:srgbClr val="000000"/>
                </a:solidFill>
                <a:latin typeface="Calibri"/>
                <a:ea typeface="Calibri"/>
                <a:cs typeface="Calibri"/>
                <a:sym typeface="Calibri"/>
              </a:rPr>
            </a:br>
            <a:r>
              <a:rPr lang="en-GB" sz="1200" b="0" i="0" u="none" strike="noStrike">
                <a:solidFill>
                  <a:srgbClr val="000000"/>
                </a:solidFill>
                <a:latin typeface="Calibri"/>
                <a:ea typeface="Calibri"/>
                <a:cs typeface="Calibri"/>
                <a:sym typeface="Calibri"/>
              </a:rPr>
              <a:t>1. Students read the text messages and decide between es gibt | da ist/sind for the seven items.</a:t>
            </a:r>
            <a:endParaRPr/>
          </a:p>
          <a:p>
            <a:pPr marL="0" lvl="0" indent="0" algn="l" rtl="0">
              <a:spcBef>
                <a:spcPts val="0"/>
              </a:spcBef>
              <a:spcAft>
                <a:spcPts val="0"/>
              </a:spcAft>
              <a:buNone/>
            </a:pPr>
            <a:r>
              <a:rPr lang="en-GB" sz="1200" b="0" i="0" u="none" strike="noStrike">
                <a:solidFill>
                  <a:srgbClr val="000000"/>
                </a:solidFill>
                <a:latin typeface="Calibri"/>
                <a:ea typeface="Calibri"/>
                <a:cs typeface="Calibri"/>
                <a:sym typeface="Calibri"/>
              </a:rPr>
              <a:t>2. Click to correct, elicit from students the rationale for each item and clarify any misunderstandings. Es gibt (general existence of something, da ist/sind (specific identification of something located in sight).</a:t>
            </a:r>
            <a:endParaRPr/>
          </a:p>
          <a:p>
            <a:pPr marL="0" lvl="0" indent="0" algn="l" rtl="0">
              <a:spcBef>
                <a:spcPts val="0"/>
              </a:spcBef>
              <a:spcAft>
                <a:spcPts val="0"/>
              </a:spcAft>
              <a:buNone/>
            </a:pPr>
            <a:r>
              <a:rPr lang="en-GB" sz="1200" b="0" i="0" u="none" strike="noStrike">
                <a:solidFill>
                  <a:srgbClr val="000000"/>
                </a:solidFill>
                <a:latin typeface="Calibri"/>
                <a:ea typeface="Calibri"/>
                <a:cs typeface="Calibri"/>
                <a:sym typeface="Calibri"/>
              </a:rPr>
              <a:t>3. Students work in pairs and read the dialogue aloud. </a:t>
            </a:r>
            <a:endParaRPr/>
          </a:p>
          <a:p>
            <a:pPr marL="0" lvl="0" indent="0" algn="l" rtl="0">
              <a:spcBef>
                <a:spcPts val="0"/>
              </a:spcBef>
              <a:spcAft>
                <a:spcPts val="0"/>
              </a:spcAft>
              <a:buNone/>
            </a:pPr>
            <a:r>
              <a:rPr lang="en-GB" sz="1200" b="0" i="0" u="none" strike="noStrike">
                <a:solidFill>
                  <a:srgbClr val="000000"/>
                </a:solidFill>
                <a:latin typeface="Calibri"/>
                <a:ea typeface="Calibri"/>
                <a:cs typeface="Calibri"/>
                <a:sym typeface="Calibri"/>
              </a:rPr>
              <a:t>4. Teacher to elicit meanings of this week’s revisited vocabulary items (</a:t>
            </a:r>
            <a:r>
              <a:rPr lang="en-GB" sz="1200" b="1" i="0" u="none" strike="noStrike">
                <a:solidFill>
                  <a:srgbClr val="000000"/>
                </a:solidFill>
                <a:latin typeface="Calibri"/>
                <a:ea typeface="Calibri"/>
                <a:cs typeface="Calibri"/>
                <a:sym typeface="Calibri"/>
              </a:rPr>
              <a:t>Stimmung, normalerweise</a:t>
            </a:r>
            <a:r>
              <a:rPr lang="en-GB" sz="1200" b="0" i="0" u="none" strike="noStrike">
                <a:solidFill>
                  <a:srgbClr val="000000"/>
                </a:solidFill>
                <a:latin typeface="Calibri"/>
                <a:ea typeface="Calibri"/>
                <a:cs typeface="Calibri"/>
                <a:sym typeface="Calibri"/>
              </a:rPr>
              <a:t>) and on the next slide (Opfer, lieb, sich setzen)</a:t>
            </a:r>
            <a:endParaRPr/>
          </a:p>
          <a:p>
            <a:pPr marL="0" lvl="0" indent="0" algn="l" rtl="0">
              <a:spcBef>
                <a:spcPts val="0"/>
              </a:spcBef>
              <a:spcAft>
                <a:spcPts val="0"/>
              </a:spcAft>
              <a:buNone/>
            </a:pPr>
            <a:br>
              <a:rPr lang="en-GB" sz="1200" b="0" i="0" u="none" strike="noStrike">
                <a:solidFill>
                  <a:srgbClr val="000000"/>
                </a:solidFill>
                <a:latin typeface="Calibri"/>
                <a:ea typeface="Calibri"/>
                <a:cs typeface="Calibri"/>
                <a:sym typeface="Calibri"/>
              </a:rPr>
            </a:br>
            <a:r>
              <a:rPr lang="en-GB" sz="1200" b="1" i="0" u="none" strike="noStrike">
                <a:solidFill>
                  <a:srgbClr val="000000"/>
                </a:solidFill>
                <a:latin typeface="Calibri"/>
                <a:ea typeface="Calibri"/>
                <a:cs typeface="Calibri"/>
                <a:sym typeface="Calibri"/>
              </a:rPr>
              <a:t>Cognates</a:t>
            </a:r>
            <a:r>
              <a:rPr lang="en-GB" sz="1200" b="0" i="0" u="none" strike="noStrike">
                <a:solidFill>
                  <a:srgbClr val="000000"/>
                </a:solidFill>
                <a:latin typeface="Calibri"/>
                <a:ea typeface="Calibri"/>
                <a:cs typeface="Calibri"/>
                <a:sym typeface="Calibri"/>
              </a:rPr>
              <a:t>: </a:t>
            </a:r>
            <a:endParaRPr/>
          </a:p>
          <a:p>
            <a:pPr marL="0" lvl="0" indent="0" algn="l" rtl="0">
              <a:spcBef>
                <a:spcPts val="0"/>
              </a:spcBef>
              <a:spcAft>
                <a:spcPts val="0"/>
              </a:spcAft>
              <a:buNone/>
            </a:pPr>
            <a:r>
              <a:rPr lang="en-GB" sz="1200" b="0" i="0" u="none" strike="noStrike">
                <a:solidFill>
                  <a:srgbClr val="000000"/>
                </a:solidFill>
                <a:latin typeface="Calibri"/>
                <a:ea typeface="Calibri"/>
                <a:cs typeface="Calibri"/>
                <a:sym typeface="Calibri"/>
              </a:rPr>
              <a:t>Fan [1473] FC [n/a] Team [769]</a:t>
            </a:r>
            <a:br>
              <a:rPr lang="en-GB" sz="1200" b="0" i="0" u="none" strike="noStrike">
                <a:solidFill>
                  <a:srgbClr val="000000"/>
                </a:solidFill>
                <a:latin typeface="Calibri"/>
                <a:ea typeface="Calibri"/>
                <a:cs typeface="Calibri"/>
                <a:sym typeface="Calibri"/>
              </a:rPr>
            </a:br>
            <a:r>
              <a:rPr lang="en-GB" sz="1200" b="1" i="0" u="none" strike="noStrike">
                <a:solidFill>
                  <a:srgbClr val="000000"/>
                </a:solidFill>
                <a:latin typeface="Calibri"/>
                <a:ea typeface="Calibri"/>
                <a:cs typeface="Calibri"/>
                <a:sym typeface="Calibri"/>
              </a:rPr>
              <a:t>Note</a:t>
            </a:r>
            <a:r>
              <a:rPr lang="en-GB" sz="1200" b="0" i="0" u="none" strike="noStrike">
                <a:solidFill>
                  <a:srgbClr val="000000"/>
                </a:solidFill>
                <a:latin typeface="Calibri"/>
                <a:ea typeface="Calibri"/>
                <a:cs typeface="Calibri"/>
                <a:sym typeface="Calibri"/>
              </a:rPr>
              <a:t>: Fan and Team appear in the wordlist and will be taught later in Y10.</a:t>
            </a:r>
            <a:endParaRPr/>
          </a:p>
        </p:txBody>
      </p:sp>
      <p:sp>
        <p:nvSpPr>
          <p:cNvPr id="211" name="Google Shape;21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Higher version [2/2]</a:t>
            </a:r>
            <a:endParaRPr/>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Note: t</a:t>
            </a:r>
            <a:r>
              <a:rPr lang="en-GB" sz="1200" b="0" i="0" u="none" strike="noStrike">
                <a:solidFill>
                  <a:srgbClr val="000000"/>
                </a:solidFill>
                <a:latin typeface="Calibri"/>
                <a:ea typeface="Calibri"/>
                <a:cs typeface="Calibri"/>
                <a:sym typeface="Calibri"/>
              </a:rPr>
              <a:t>eacher to elicit meanings of this week’s revisited vocabulary items on this slide (</a:t>
            </a:r>
            <a:r>
              <a:rPr lang="en-GB" sz="1200" b="1" i="0" u="none" strike="noStrike">
                <a:solidFill>
                  <a:srgbClr val="000000"/>
                </a:solidFill>
                <a:latin typeface="Calibri"/>
                <a:ea typeface="Calibri"/>
                <a:cs typeface="Calibri"/>
                <a:sym typeface="Calibri"/>
              </a:rPr>
              <a:t>Opfer, lieb, sich setzen</a:t>
            </a:r>
            <a:r>
              <a:rPr lang="en-GB" sz="1200" b="0" i="0" u="none" strike="noStrike">
                <a:solidFill>
                  <a:srgbClr val="000000"/>
                </a:solidFill>
                <a:latin typeface="Calibri"/>
                <a:ea typeface="Calibri"/>
                <a:cs typeface="Calibri"/>
                <a:sym typeface="Calibri"/>
              </a:rPr>
              <a:t>)</a:t>
            </a:r>
            <a:endParaRPr/>
          </a:p>
          <a:p>
            <a:pPr marL="0" lvl="0" indent="0" algn="l" rtl="0">
              <a:spcBef>
                <a:spcPts val="0"/>
              </a:spcBef>
              <a:spcAft>
                <a:spcPts val="0"/>
              </a:spcAft>
              <a:buNone/>
            </a:pPr>
            <a:endParaRPr b="0"/>
          </a:p>
        </p:txBody>
      </p:sp>
      <p:sp>
        <p:nvSpPr>
          <p:cNvPr id="281" name="Google Shape;28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2 minutes </a:t>
            </a:r>
            <a:br>
              <a:rPr lang="en-GB"/>
            </a:br>
            <a:br>
              <a:rPr lang="en-GB" b="1"/>
            </a:br>
            <a:r>
              <a:rPr lang="en-GB" b="1"/>
              <a:t>Aim: </a:t>
            </a:r>
            <a:r>
              <a:rPr lang="en-GB" b="0"/>
              <a:t>to remind learners about the two syntax patterns for relative clauses in German.</a:t>
            </a:r>
            <a:br>
              <a:rPr lang="en-GB" b="0"/>
            </a:br>
            <a:br>
              <a:rPr lang="en-GB"/>
            </a:br>
            <a:r>
              <a:rPr lang="en-GB" b="1"/>
              <a:t>Procedure:</a:t>
            </a:r>
            <a:br>
              <a:rPr lang="en-GB"/>
            </a:br>
            <a:r>
              <a:rPr lang="en-GB"/>
              <a:t>1. Click through the animations to present the new information.</a:t>
            </a:r>
            <a:endParaRPr/>
          </a:p>
          <a:p>
            <a:pPr marL="0" lvl="0" indent="0" algn="l" rtl="0">
              <a:spcBef>
                <a:spcPts val="0"/>
              </a:spcBef>
              <a:spcAft>
                <a:spcPts val="0"/>
              </a:spcAft>
              <a:buNone/>
            </a:pPr>
            <a:r>
              <a:rPr lang="en-GB"/>
              <a:t>2. Elicit the English for the German examples.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3" name="Google Shape;36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Timing: </a:t>
            </a:r>
            <a:endParaRPr/>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Foundation version</a:t>
            </a:r>
            <a:endParaRPr b="0"/>
          </a:p>
          <a:p>
            <a:pPr marL="0" marR="0" lvl="0" indent="0" algn="l" rtl="0">
              <a:lnSpc>
                <a:spcPct val="100000"/>
              </a:lnSpc>
              <a:spcBef>
                <a:spcPts val="0"/>
              </a:spcBef>
              <a:spcAft>
                <a:spcPts val="0"/>
              </a:spcAft>
              <a:buClr>
                <a:srgbClr val="000000"/>
              </a:buClr>
              <a:buSzPts val="1200"/>
              <a:buFont typeface="Calibri"/>
              <a:buNone/>
            </a:pPr>
            <a:r>
              <a:rPr lang="en-GB" sz="1200" b="1" i="0" u="none" strike="noStrike">
                <a:solidFill>
                  <a:srgbClr val="000000"/>
                </a:solidFill>
                <a:latin typeface="Calibri"/>
                <a:ea typeface="Calibri"/>
                <a:cs typeface="Calibri"/>
                <a:sym typeface="Calibri"/>
              </a:rPr>
              <a:t>Note</a:t>
            </a:r>
            <a:r>
              <a:rPr lang="en-GB" sz="1200" b="0" i="0" u="none" strike="noStrike">
                <a:solidFill>
                  <a:srgbClr val="000000"/>
                </a:solidFill>
                <a:latin typeface="Calibri"/>
                <a:ea typeface="Calibri"/>
                <a:cs typeface="Calibri"/>
                <a:sym typeface="Calibri"/>
              </a:rPr>
              <a:t>: This is the foundation version of the text.  A higher version is on the next slide.  Students can work with the appropriate version on the same/similar tasks during this lesson.</a:t>
            </a:r>
            <a:br>
              <a:rPr lang="en-GB" sz="1200" b="0" i="0" u="none" strike="noStrike">
                <a:solidFill>
                  <a:srgbClr val="000000"/>
                </a:solidFill>
                <a:latin typeface="Calibri"/>
                <a:ea typeface="Calibri"/>
                <a:cs typeface="Calibri"/>
                <a:sym typeface="Calibri"/>
              </a:rPr>
            </a:br>
            <a:endParaRPr sz="1200" b="0" i="0" u="none"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GB" sz="1200" b="1" i="0" u="none" strike="noStrike">
                <a:solidFill>
                  <a:srgbClr val="000000"/>
                </a:solidFill>
                <a:latin typeface="Calibri"/>
                <a:ea typeface="Calibri"/>
                <a:cs typeface="Calibri"/>
                <a:sym typeface="Calibri"/>
              </a:rPr>
              <a:t>Timing: </a:t>
            </a:r>
            <a:r>
              <a:rPr lang="en-GB" sz="1200" b="0" i="0" u="none" strike="noStrike">
                <a:solidFill>
                  <a:srgbClr val="000000"/>
                </a:solidFill>
                <a:latin typeface="Calibri"/>
                <a:ea typeface="Calibri"/>
                <a:cs typeface="Calibri"/>
                <a:sym typeface="Calibri"/>
              </a:rPr>
              <a:t>15 minutes</a:t>
            </a:r>
            <a:endParaRPr/>
          </a:p>
          <a:p>
            <a:pPr marL="0" lvl="0" indent="0" algn="l" rtl="0">
              <a:spcBef>
                <a:spcPts val="0"/>
              </a:spcBef>
              <a:spcAft>
                <a:spcPts val="0"/>
              </a:spcAft>
              <a:buNone/>
            </a:pPr>
            <a:endParaRPr sz="12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Aim: </a:t>
            </a:r>
            <a:r>
              <a:rPr lang="en-GB" sz="1200" b="0" i="0" u="none" strike="noStrike">
                <a:solidFill>
                  <a:srgbClr val="000000"/>
                </a:solidFill>
                <a:latin typeface="Calibri"/>
                <a:ea typeface="Calibri"/>
                <a:cs typeface="Calibri"/>
                <a:sym typeface="Calibri"/>
              </a:rPr>
              <a:t>to revisit relative pronouns; to practise written comprehension of a longer text.</a:t>
            </a:r>
            <a:endParaRPr sz="1200" b="1" i="0" u="none" strike="noStrike">
              <a:solidFill>
                <a:srgbClr val="000000"/>
              </a:solidFill>
              <a:latin typeface="Calibri"/>
              <a:ea typeface="Calibri"/>
              <a:cs typeface="Calibri"/>
              <a:sym typeface="Calibri"/>
            </a:endParaRPr>
          </a:p>
          <a:p>
            <a:pPr marL="0" lvl="0" indent="0" algn="l" rtl="0">
              <a:spcBef>
                <a:spcPts val="0"/>
              </a:spcBef>
              <a:spcAft>
                <a:spcPts val="0"/>
              </a:spcAft>
              <a:buNone/>
            </a:pPr>
            <a:endParaRPr sz="1200" b="1"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Procedure: </a:t>
            </a:r>
            <a:endParaRPr/>
          </a:p>
          <a:p>
            <a:pPr marL="228600" lvl="0" indent="-228600" algn="l" rtl="0">
              <a:spcBef>
                <a:spcPts val="0"/>
              </a:spcBef>
              <a:spcAft>
                <a:spcPts val="0"/>
              </a:spcAft>
              <a:buClr>
                <a:srgbClr val="000000"/>
              </a:buClr>
              <a:buSzPts val="1200"/>
              <a:buFont typeface="Calibri"/>
              <a:buAutoNum type="arabicParenR"/>
            </a:pPr>
            <a:r>
              <a:rPr lang="en-GB" sz="1200" b="0" i="0" u="none" strike="noStrike">
                <a:solidFill>
                  <a:srgbClr val="000000"/>
                </a:solidFill>
                <a:latin typeface="Calibri"/>
                <a:ea typeface="Calibri"/>
                <a:cs typeface="Calibri"/>
                <a:sym typeface="Calibri"/>
              </a:rPr>
              <a:t>Read the text as a class. </a:t>
            </a:r>
            <a:endParaRPr/>
          </a:p>
          <a:p>
            <a:pPr marL="228600" lvl="0" indent="-228600" algn="l" rtl="0">
              <a:spcBef>
                <a:spcPts val="0"/>
              </a:spcBef>
              <a:spcAft>
                <a:spcPts val="0"/>
              </a:spcAft>
              <a:buClr>
                <a:srgbClr val="000000"/>
              </a:buClr>
              <a:buSzPts val="1200"/>
              <a:buFont typeface="Calibri"/>
              <a:buAutoNum type="arabicParenR"/>
            </a:pPr>
            <a:r>
              <a:rPr lang="en-GB" sz="1200" b="0" i="0" u="none" strike="noStrike">
                <a:solidFill>
                  <a:srgbClr val="000000"/>
                </a:solidFill>
                <a:latin typeface="Calibri"/>
                <a:ea typeface="Calibri"/>
                <a:cs typeface="Calibri"/>
                <a:sym typeface="Calibri"/>
              </a:rPr>
              <a:t>Click to highlight the first relative pronoun in the text. Ask students to explain what part of grammar the highlighted word draws their attention to </a:t>
            </a:r>
            <a:r>
              <a:rPr lang="en-GB" sz="1200" b="1" i="0" u="none" strike="noStrike">
                <a:solidFill>
                  <a:srgbClr val="000000"/>
                </a:solidFill>
                <a:latin typeface="Calibri"/>
                <a:ea typeface="Calibri"/>
                <a:cs typeface="Calibri"/>
                <a:sym typeface="Calibri"/>
              </a:rPr>
              <a:t>,das – </a:t>
            </a:r>
            <a:r>
              <a:rPr lang="en-GB" sz="1200" b="0" i="0" u="none" strike="noStrike">
                <a:solidFill>
                  <a:srgbClr val="000000"/>
                </a:solidFill>
                <a:latin typeface="Calibri"/>
                <a:ea typeface="Calibri"/>
                <a:cs typeface="Calibri"/>
                <a:sym typeface="Calibri"/>
              </a:rPr>
              <a:t>elicit the answer relative pronoun and relative clauses. </a:t>
            </a:r>
            <a:endParaRPr/>
          </a:p>
          <a:p>
            <a:pPr marL="228600" lvl="0" indent="-228600" algn="l" rtl="0">
              <a:spcBef>
                <a:spcPts val="0"/>
              </a:spcBef>
              <a:spcAft>
                <a:spcPts val="0"/>
              </a:spcAft>
              <a:buClr>
                <a:srgbClr val="000000"/>
              </a:buClr>
              <a:buSzPts val="1200"/>
              <a:buFont typeface="Calibri"/>
              <a:buAutoNum type="arabicParenR"/>
            </a:pPr>
            <a:r>
              <a:rPr lang="en-GB" sz="1200" b="0" i="0" u="none" strike="noStrike">
                <a:solidFill>
                  <a:srgbClr val="000000"/>
                </a:solidFill>
                <a:latin typeface="Calibri"/>
                <a:ea typeface="Calibri"/>
                <a:cs typeface="Calibri"/>
                <a:sym typeface="Calibri"/>
              </a:rPr>
              <a:t>In pairs/groups students identify all the relative clauses in the text. </a:t>
            </a:r>
            <a:endParaRPr/>
          </a:p>
          <a:p>
            <a:pPr marL="228600" lvl="0" indent="-228600" algn="l" rtl="0">
              <a:spcBef>
                <a:spcPts val="0"/>
              </a:spcBef>
              <a:spcAft>
                <a:spcPts val="0"/>
              </a:spcAft>
              <a:buClr>
                <a:srgbClr val="000000"/>
              </a:buClr>
              <a:buSzPts val="1200"/>
              <a:buFont typeface="Calibri"/>
              <a:buAutoNum type="arabicParenR"/>
            </a:pPr>
            <a:r>
              <a:rPr lang="en-GB" sz="1200" b="0" i="0" u="none" strike="noStrike">
                <a:solidFill>
                  <a:srgbClr val="000000"/>
                </a:solidFill>
                <a:latin typeface="Calibri"/>
                <a:ea typeface="Calibri"/>
                <a:cs typeface="Calibri"/>
                <a:sym typeface="Calibri"/>
              </a:rPr>
              <a:t>Check answers as a class. Ask students to translate the sentences (orally)</a:t>
            </a:r>
            <a:endParaRPr/>
          </a:p>
          <a:p>
            <a:pPr marL="228600" lvl="0" indent="-228600" algn="l" rtl="0">
              <a:spcBef>
                <a:spcPts val="0"/>
              </a:spcBef>
              <a:spcAft>
                <a:spcPts val="0"/>
              </a:spcAft>
              <a:buClr>
                <a:srgbClr val="000000"/>
              </a:buClr>
              <a:buSzPts val="1200"/>
              <a:buFont typeface="Calibri"/>
              <a:buAutoNum type="arabicParenR"/>
            </a:pPr>
            <a:r>
              <a:rPr lang="en-GB" sz="1200" b="0" i="0" u="none" strike="noStrike">
                <a:solidFill>
                  <a:srgbClr val="000000"/>
                </a:solidFill>
                <a:latin typeface="Calibri"/>
                <a:ea typeface="Calibri"/>
                <a:cs typeface="Calibri"/>
                <a:sym typeface="Calibri"/>
              </a:rPr>
              <a:t>In pairs/groups students answer the final question in the text– hast du Humor….? They need to include a relative clause in their answer. This could be done interactively with opportunities for peer-review/correction.  </a:t>
            </a:r>
            <a:endParaRPr sz="1200" b="1" i="0" u="none" strike="noStrike">
              <a:solidFill>
                <a:srgbClr val="000000"/>
              </a:solidFill>
              <a:latin typeface="Calibri"/>
              <a:ea typeface="Calibri"/>
              <a:cs typeface="Calibri"/>
              <a:sym typeface="Calibri"/>
            </a:endParaRPr>
          </a:p>
          <a:p>
            <a:pPr marL="0" lvl="0" indent="0" algn="l" rtl="0">
              <a:spcBef>
                <a:spcPts val="0"/>
              </a:spcBef>
              <a:spcAft>
                <a:spcPts val="0"/>
              </a:spcAft>
              <a:buNone/>
            </a:pPr>
            <a:endParaRPr/>
          </a:p>
        </p:txBody>
      </p:sp>
      <p:sp>
        <p:nvSpPr>
          <p:cNvPr id="394" name="Google Shape;39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Timing: </a:t>
            </a:r>
            <a:endParaRPr/>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Higher version</a:t>
            </a:r>
            <a:endParaRPr b="0"/>
          </a:p>
          <a:p>
            <a:pPr marL="0" marR="0" lvl="0" indent="0" algn="l" rtl="0">
              <a:lnSpc>
                <a:spcPct val="100000"/>
              </a:lnSpc>
              <a:spcBef>
                <a:spcPts val="0"/>
              </a:spcBef>
              <a:spcAft>
                <a:spcPts val="0"/>
              </a:spcAft>
              <a:buClr>
                <a:srgbClr val="000000"/>
              </a:buClr>
              <a:buSzPts val="1200"/>
              <a:buFont typeface="Calibri"/>
              <a:buNone/>
            </a:pPr>
            <a:r>
              <a:rPr lang="en-GB" sz="1200" b="1" i="0" u="none" strike="noStrike">
                <a:solidFill>
                  <a:srgbClr val="000000"/>
                </a:solidFill>
                <a:latin typeface="Calibri"/>
                <a:ea typeface="Calibri"/>
                <a:cs typeface="Calibri"/>
                <a:sym typeface="Calibri"/>
              </a:rPr>
              <a:t>Note</a:t>
            </a:r>
            <a:r>
              <a:rPr lang="en-GB" sz="1200" b="0" i="0" u="none" strike="noStrike">
                <a:solidFill>
                  <a:srgbClr val="000000"/>
                </a:solidFill>
                <a:latin typeface="Calibri"/>
                <a:ea typeface="Calibri"/>
                <a:cs typeface="Calibri"/>
                <a:sym typeface="Calibri"/>
              </a:rPr>
              <a:t>: This is the higher version of the text.  A foundation version is on the next slide.  Students can work with the appropriate version on the same/similar tasks during this lesson.</a:t>
            </a:r>
            <a:br>
              <a:rPr lang="en-GB" sz="1200" b="0" i="0" u="none" strike="noStrike">
                <a:solidFill>
                  <a:srgbClr val="000000"/>
                </a:solidFill>
                <a:latin typeface="Calibri"/>
                <a:ea typeface="Calibri"/>
                <a:cs typeface="Calibri"/>
                <a:sym typeface="Calibri"/>
              </a:rPr>
            </a:br>
            <a:endParaRPr sz="1200" b="0" i="0" u="none"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GB" sz="1200" b="1" i="0" u="none" strike="noStrike">
                <a:solidFill>
                  <a:srgbClr val="000000"/>
                </a:solidFill>
                <a:latin typeface="Calibri"/>
                <a:ea typeface="Calibri"/>
                <a:cs typeface="Calibri"/>
                <a:sym typeface="Calibri"/>
              </a:rPr>
              <a:t>Timing: </a:t>
            </a:r>
            <a:r>
              <a:rPr lang="en-GB" sz="1200" b="0" i="0" u="none" strike="noStrike">
                <a:solidFill>
                  <a:srgbClr val="000000"/>
                </a:solidFill>
                <a:latin typeface="Calibri"/>
                <a:ea typeface="Calibri"/>
                <a:cs typeface="Calibri"/>
                <a:sym typeface="Calibri"/>
              </a:rPr>
              <a:t>15 minutes</a:t>
            </a:r>
            <a:endParaRPr/>
          </a:p>
          <a:p>
            <a:pPr marL="0" lvl="0" indent="0" algn="l" rtl="0">
              <a:spcBef>
                <a:spcPts val="0"/>
              </a:spcBef>
              <a:spcAft>
                <a:spcPts val="0"/>
              </a:spcAft>
              <a:buNone/>
            </a:pPr>
            <a:endParaRPr sz="1200" b="1"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Aim: </a:t>
            </a:r>
            <a:r>
              <a:rPr lang="en-GB" sz="1200" b="0" i="0" u="none" strike="noStrike">
                <a:solidFill>
                  <a:srgbClr val="000000"/>
                </a:solidFill>
                <a:latin typeface="Calibri"/>
                <a:ea typeface="Calibri"/>
                <a:cs typeface="Calibri"/>
                <a:sym typeface="Calibri"/>
              </a:rPr>
              <a:t>to revisit relative pronouns; to practise written comprehension of a longer text.</a:t>
            </a:r>
            <a:endParaRPr sz="1200" b="1" i="0" u="none" strike="noStrike">
              <a:solidFill>
                <a:srgbClr val="000000"/>
              </a:solidFill>
              <a:latin typeface="Calibri"/>
              <a:ea typeface="Calibri"/>
              <a:cs typeface="Calibri"/>
              <a:sym typeface="Calibri"/>
            </a:endParaRPr>
          </a:p>
          <a:p>
            <a:pPr marL="0" lvl="0" indent="0" algn="l" rtl="0">
              <a:spcBef>
                <a:spcPts val="0"/>
              </a:spcBef>
              <a:spcAft>
                <a:spcPts val="0"/>
              </a:spcAft>
              <a:buNone/>
            </a:pPr>
            <a:endParaRPr sz="1200" b="1"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Procedure: </a:t>
            </a:r>
            <a:endParaRPr/>
          </a:p>
          <a:p>
            <a:pPr marL="228600" lvl="0" indent="-228600" algn="l" rtl="0">
              <a:spcBef>
                <a:spcPts val="0"/>
              </a:spcBef>
              <a:spcAft>
                <a:spcPts val="0"/>
              </a:spcAft>
              <a:buClr>
                <a:srgbClr val="000000"/>
              </a:buClr>
              <a:buSzPts val="1200"/>
              <a:buFont typeface="Calibri"/>
              <a:buAutoNum type="arabicParenR"/>
            </a:pPr>
            <a:r>
              <a:rPr lang="en-GB" sz="1200" b="0" i="0" u="none" strike="noStrike">
                <a:solidFill>
                  <a:srgbClr val="000000"/>
                </a:solidFill>
                <a:latin typeface="Calibri"/>
                <a:ea typeface="Calibri"/>
                <a:cs typeface="Calibri"/>
                <a:sym typeface="Calibri"/>
              </a:rPr>
              <a:t>Read the text as a class. </a:t>
            </a:r>
            <a:endParaRPr/>
          </a:p>
          <a:p>
            <a:pPr marL="228600" lvl="0" indent="-228600" algn="l" rtl="0">
              <a:spcBef>
                <a:spcPts val="0"/>
              </a:spcBef>
              <a:spcAft>
                <a:spcPts val="0"/>
              </a:spcAft>
              <a:buClr>
                <a:srgbClr val="000000"/>
              </a:buClr>
              <a:buSzPts val="1200"/>
              <a:buFont typeface="Calibri"/>
              <a:buAutoNum type="arabicParenR"/>
            </a:pPr>
            <a:r>
              <a:rPr lang="en-GB" sz="1200" b="0" i="0" u="none" strike="noStrike">
                <a:solidFill>
                  <a:srgbClr val="000000"/>
                </a:solidFill>
                <a:latin typeface="Calibri"/>
                <a:ea typeface="Calibri"/>
                <a:cs typeface="Calibri"/>
                <a:sym typeface="Calibri"/>
              </a:rPr>
              <a:t>Click to highlight the first relative pronoun in the text. Ask students to explain what part of grammar the highlighted word draws their attention to </a:t>
            </a:r>
            <a:r>
              <a:rPr lang="en-GB" sz="1200" b="1" i="0" u="none" strike="noStrike">
                <a:solidFill>
                  <a:srgbClr val="000000"/>
                </a:solidFill>
                <a:latin typeface="Calibri"/>
                <a:ea typeface="Calibri"/>
                <a:cs typeface="Calibri"/>
                <a:sym typeface="Calibri"/>
              </a:rPr>
              <a:t>,das – </a:t>
            </a:r>
            <a:r>
              <a:rPr lang="en-GB" sz="1200" b="0" i="0" u="none" strike="noStrike">
                <a:solidFill>
                  <a:srgbClr val="000000"/>
                </a:solidFill>
                <a:latin typeface="Calibri"/>
                <a:ea typeface="Calibri"/>
                <a:cs typeface="Calibri"/>
                <a:sym typeface="Calibri"/>
              </a:rPr>
              <a:t>elicit the answer relative pronoun and relative clauses. </a:t>
            </a:r>
            <a:endParaRPr/>
          </a:p>
          <a:p>
            <a:pPr marL="228600" lvl="0" indent="-228600" algn="l" rtl="0">
              <a:spcBef>
                <a:spcPts val="0"/>
              </a:spcBef>
              <a:spcAft>
                <a:spcPts val="0"/>
              </a:spcAft>
              <a:buClr>
                <a:srgbClr val="000000"/>
              </a:buClr>
              <a:buSzPts val="1200"/>
              <a:buFont typeface="Calibri"/>
              <a:buAutoNum type="arabicParenR"/>
            </a:pPr>
            <a:r>
              <a:rPr lang="en-GB" sz="1200" b="0" i="0" u="none" strike="noStrike">
                <a:solidFill>
                  <a:srgbClr val="000000"/>
                </a:solidFill>
                <a:latin typeface="Calibri"/>
                <a:ea typeface="Calibri"/>
                <a:cs typeface="Calibri"/>
                <a:sym typeface="Calibri"/>
              </a:rPr>
              <a:t>In pairs/groups students identify all the relative clauses in the text. </a:t>
            </a:r>
            <a:endParaRPr/>
          </a:p>
          <a:p>
            <a:pPr marL="228600" lvl="0" indent="-228600" algn="l" rtl="0">
              <a:spcBef>
                <a:spcPts val="0"/>
              </a:spcBef>
              <a:spcAft>
                <a:spcPts val="0"/>
              </a:spcAft>
              <a:buClr>
                <a:srgbClr val="000000"/>
              </a:buClr>
              <a:buSzPts val="1200"/>
              <a:buFont typeface="Calibri"/>
              <a:buAutoNum type="arabicParenR"/>
            </a:pPr>
            <a:r>
              <a:rPr lang="en-GB" sz="1200" b="0" i="0" u="none" strike="noStrike">
                <a:solidFill>
                  <a:srgbClr val="000000"/>
                </a:solidFill>
                <a:latin typeface="Calibri"/>
                <a:ea typeface="Calibri"/>
                <a:cs typeface="Calibri"/>
                <a:sym typeface="Calibri"/>
              </a:rPr>
              <a:t>Check answers as a class. Ask students to translate the sentences (orally)</a:t>
            </a:r>
            <a:endParaRPr/>
          </a:p>
          <a:p>
            <a:pPr marL="228600" lvl="0" indent="-228600" algn="l" rtl="0">
              <a:spcBef>
                <a:spcPts val="0"/>
              </a:spcBef>
              <a:spcAft>
                <a:spcPts val="0"/>
              </a:spcAft>
              <a:buClr>
                <a:srgbClr val="000000"/>
              </a:buClr>
              <a:buSzPts val="1200"/>
              <a:buFont typeface="Calibri"/>
              <a:buAutoNum type="arabicParenR"/>
            </a:pPr>
            <a:r>
              <a:rPr lang="en-GB" sz="1200" b="0" i="0" u="none" strike="noStrike">
                <a:solidFill>
                  <a:srgbClr val="000000"/>
                </a:solidFill>
                <a:latin typeface="Calibri"/>
                <a:ea typeface="Calibri"/>
                <a:cs typeface="Calibri"/>
                <a:sym typeface="Calibri"/>
              </a:rPr>
              <a:t>In pairs/groups students answer the final question in the text– hast du Humor….? They need to include a relative clause in their answer. This could be done interactively with opportunities for peer-review/correction.  </a:t>
            </a:r>
            <a:endParaRPr sz="1200" b="1" i="0" u="none" strike="noStrike">
              <a:solidFill>
                <a:srgbClr val="000000"/>
              </a:solidFill>
              <a:latin typeface="Calibri"/>
              <a:ea typeface="Calibri"/>
              <a:cs typeface="Calibri"/>
              <a:sym typeface="Calibri"/>
            </a:endParaRPr>
          </a:p>
          <a:p>
            <a:pPr marL="0" lvl="0" indent="0" algn="l" rtl="0">
              <a:spcBef>
                <a:spcPts val="0"/>
              </a:spcBef>
              <a:spcAft>
                <a:spcPts val="0"/>
              </a:spcAft>
              <a:buNone/>
            </a:pPr>
            <a:endParaRPr/>
          </a:p>
        </p:txBody>
      </p:sp>
      <p:sp>
        <p:nvSpPr>
          <p:cNvPr id="427" name="Google Shape;42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mins (read aloud) 3 mins (unprepared questions) </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Aim: </a:t>
            </a:r>
            <a:r>
              <a:rPr lang="en-GB" b="0" dirty="0"/>
              <a:t>to practise the sounds spelling correspondences of this week’s phonics: </a:t>
            </a:r>
            <a:r>
              <a:rPr lang="en-GB" b="1" dirty="0"/>
              <a:t>d-, -d-, -d, z, -</a:t>
            </a:r>
            <a:r>
              <a:rPr lang="en-GB" b="1" dirty="0" err="1"/>
              <a:t>tion</a:t>
            </a:r>
            <a:r>
              <a:rPr lang="en-GB" b="1" dirty="0"/>
              <a:t> </a:t>
            </a:r>
            <a:r>
              <a:rPr lang="en-GB" b="0" dirty="0"/>
              <a:t>and then practise unprepared questions. </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 </a:t>
            </a:r>
            <a:endParaRPr b="0" dirty="0"/>
          </a:p>
          <a:p>
            <a:pPr marL="228600" lvl="0" indent="-228600" algn="l" rtl="0">
              <a:spcBef>
                <a:spcPts val="0"/>
              </a:spcBef>
              <a:spcAft>
                <a:spcPts val="0"/>
              </a:spcAft>
              <a:buClr>
                <a:schemeClr val="dk1"/>
              </a:buClr>
              <a:buSzPts val="1200"/>
              <a:buFont typeface="Calibri"/>
              <a:buAutoNum type="arabicPeriod"/>
            </a:pPr>
            <a:r>
              <a:rPr lang="en-GB" b="0" dirty="0"/>
              <a:t>Students to read aloud the text, emphasising the highlighted sounds d-, –d-, -d, z, </a:t>
            </a:r>
            <a:r>
              <a:rPr lang="en-GB" b="0" dirty="0" err="1"/>
              <a:t>tion</a:t>
            </a:r>
            <a:endParaRPr b="1" dirty="0"/>
          </a:p>
          <a:p>
            <a:pPr marL="228600" lvl="0" indent="-228600" algn="l" rtl="0">
              <a:spcBef>
                <a:spcPts val="0"/>
              </a:spcBef>
              <a:spcAft>
                <a:spcPts val="0"/>
              </a:spcAft>
              <a:buClr>
                <a:schemeClr val="dk1"/>
              </a:buClr>
              <a:buSzPts val="1200"/>
              <a:buFont typeface="Calibri"/>
              <a:buAutoNum type="arabicPeriod"/>
            </a:pPr>
            <a:r>
              <a:rPr lang="en-GB" b="0" dirty="0"/>
              <a:t>Teacher to ask a series of unprepared questions. Students respond chorally, answering for themselves.</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Questions</a:t>
            </a:r>
            <a:r>
              <a:rPr lang="en-GB" b="0" dirty="0"/>
              <a:t>:</a:t>
            </a:r>
            <a:endParaRPr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err="1"/>
              <a:t>Benutzt</a:t>
            </a:r>
            <a:r>
              <a:rPr lang="en-GB" b="0" dirty="0"/>
              <a:t> du </a:t>
            </a:r>
            <a:r>
              <a:rPr lang="en-GB" b="0" dirty="0" err="1"/>
              <a:t>soziale</a:t>
            </a:r>
            <a:r>
              <a:rPr lang="en-GB" b="0" dirty="0"/>
              <a:t> </a:t>
            </a:r>
            <a:r>
              <a:rPr lang="en-GB" b="0" dirty="0" err="1"/>
              <a:t>Medien</a:t>
            </a:r>
            <a:r>
              <a:rPr lang="en-GB" b="0" dirty="0"/>
              <a:t>?</a:t>
            </a:r>
          </a:p>
          <a:p>
            <a:pPr marL="0" lvl="0" indent="0" algn="l" rtl="0">
              <a:spcBef>
                <a:spcPts val="0"/>
              </a:spcBef>
              <a:spcAft>
                <a:spcPts val="0"/>
              </a:spcAft>
              <a:buClr>
                <a:schemeClr val="dk1"/>
              </a:buClr>
              <a:buSzPts val="1200"/>
              <a:buFont typeface="Calibri"/>
              <a:buNone/>
            </a:pPr>
            <a:r>
              <a:rPr lang="en-GB" b="0" dirty="0" err="1"/>
              <a:t>Benutzt</a:t>
            </a:r>
            <a:r>
              <a:rPr lang="en-GB" b="0" dirty="0"/>
              <a:t> du Apps </a:t>
            </a:r>
            <a:r>
              <a:rPr lang="en-GB" b="0" dirty="0" err="1"/>
              <a:t>wie</a:t>
            </a:r>
            <a:r>
              <a:rPr lang="en-GB" b="0" dirty="0"/>
              <a:t> </a:t>
            </a:r>
            <a:r>
              <a:rPr lang="en-GB" b="0" dirty="0" err="1"/>
              <a:t>SnapChat</a:t>
            </a:r>
            <a:r>
              <a:rPr lang="en-GB" b="0" dirty="0"/>
              <a:t>, Instagram </a:t>
            </a:r>
            <a:r>
              <a:rPr lang="en-GB" b="0" dirty="0" err="1"/>
              <a:t>oder</a:t>
            </a:r>
            <a:r>
              <a:rPr lang="en-GB" b="0" dirty="0"/>
              <a:t> TikTok? </a:t>
            </a:r>
          </a:p>
          <a:p>
            <a:pPr marL="0" lvl="0" indent="0" algn="l" rtl="0">
              <a:spcBef>
                <a:spcPts val="0"/>
              </a:spcBef>
              <a:spcAft>
                <a:spcPts val="0"/>
              </a:spcAft>
              <a:buClr>
                <a:schemeClr val="dk1"/>
              </a:buClr>
              <a:buSzPts val="1200"/>
              <a:buFont typeface="Calibri"/>
              <a:buNone/>
            </a:pPr>
            <a:r>
              <a:rPr lang="en-GB" sz="1800" dirty="0" err="1">
                <a:latin typeface="Century Gothic" panose="020B0502020202020204" pitchFamily="34" charset="0"/>
                <a:ea typeface="Quattrocento Sans"/>
                <a:cs typeface="Quattrocento Sans"/>
                <a:sym typeface="Quattrocento Sans"/>
              </a:rPr>
              <a:t>Magst</a:t>
            </a:r>
            <a:r>
              <a:rPr lang="en-GB" sz="1800" dirty="0">
                <a:latin typeface="Century Gothic" panose="020B0502020202020204" pitchFamily="34" charset="0"/>
                <a:ea typeface="Quattrocento Sans"/>
                <a:cs typeface="Quattrocento Sans"/>
                <a:sym typeface="Quattrocento Sans"/>
              </a:rPr>
              <a:t> du </a:t>
            </a:r>
            <a:r>
              <a:rPr lang="en-GB" sz="1800" dirty="0" err="1">
                <a:latin typeface="Century Gothic" panose="020B0502020202020204" pitchFamily="34" charset="0"/>
                <a:ea typeface="Quattrocento Sans"/>
                <a:cs typeface="Quattrocento Sans"/>
                <a:sym typeface="Quattrocento Sans"/>
              </a:rPr>
              <a:t>lieber</a:t>
            </a:r>
            <a:r>
              <a:rPr lang="en-GB" sz="1800" dirty="0">
                <a:latin typeface="Century Gothic" panose="020B0502020202020204" pitchFamily="34" charset="0"/>
                <a:ea typeface="Quattrocento Sans"/>
                <a:cs typeface="Quattrocento Sans"/>
                <a:sym typeface="Quattrocento Sans"/>
              </a:rPr>
              <a:t> Instagram </a:t>
            </a:r>
            <a:r>
              <a:rPr lang="en-GB" sz="1800" dirty="0" err="1">
                <a:latin typeface="Century Gothic" panose="020B0502020202020204" pitchFamily="34" charset="0"/>
                <a:ea typeface="Quattrocento Sans"/>
                <a:cs typeface="Quattrocento Sans"/>
                <a:sym typeface="Quattrocento Sans"/>
              </a:rPr>
              <a:t>oder</a:t>
            </a:r>
            <a:r>
              <a:rPr lang="en-GB" sz="1800" dirty="0">
                <a:latin typeface="Century Gothic" panose="020B0502020202020204" pitchFamily="34" charset="0"/>
                <a:ea typeface="Quattrocento Sans"/>
                <a:cs typeface="Quattrocento Sans"/>
                <a:sym typeface="Quattrocento Sans"/>
              </a:rPr>
              <a:t> TikTok? </a:t>
            </a:r>
            <a:r>
              <a:rPr lang="en-GB" sz="1800" dirty="0" err="1">
                <a:latin typeface="Century Gothic" panose="020B0502020202020204" pitchFamily="34" charset="0"/>
                <a:ea typeface="Quattrocento Sans"/>
                <a:cs typeface="Quattrocento Sans"/>
                <a:sym typeface="Quattrocento Sans"/>
              </a:rPr>
              <a:t>Warum</a:t>
            </a:r>
            <a:r>
              <a:rPr lang="en-GB" sz="1800" dirty="0">
                <a:latin typeface="Century Gothic" panose="020B0502020202020204" pitchFamily="34" charset="0"/>
                <a:ea typeface="Quattrocento Sans"/>
                <a:cs typeface="Quattrocento Sans"/>
                <a:sym typeface="Quattrocento Sans"/>
              </a:rPr>
              <a:t>?</a:t>
            </a:r>
            <a:endParaRPr sz="1800" dirty="0">
              <a:latin typeface="Century Gothic" panose="020B0502020202020204" pitchFamily="34" charset="0"/>
              <a:ea typeface="Quattrocento Sans"/>
              <a:cs typeface="Quattrocento Sans"/>
              <a:sym typeface="Quattrocento Sans"/>
            </a:endParaRPr>
          </a:p>
          <a:p>
            <a:pPr marL="0" lvl="0" indent="0" algn="l" rtl="0">
              <a:spcBef>
                <a:spcPts val="0"/>
              </a:spcBef>
              <a:spcAft>
                <a:spcPts val="0"/>
              </a:spcAft>
              <a:buClr>
                <a:schemeClr val="dk1"/>
              </a:buClr>
              <a:buSzPts val="1800"/>
              <a:buFont typeface="Quattrocento Sans"/>
              <a:buNone/>
            </a:pPr>
            <a:r>
              <a:rPr lang="en-GB" sz="1800" dirty="0" err="1">
                <a:latin typeface="Century Gothic" panose="020B0502020202020204" pitchFamily="34" charset="0"/>
                <a:ea typeface="Quattrocento Sans"/>
                <a:cs typeface="Quattrocento Sans"/>
                <a:sym typeface="Quattrocento Sans"/>
              </a:rPr>
              <a:t>Kennst</a:t>
            </a:r>
            <a:r>
              <a:rPr lang="en-GB" sz="1800" dirty="0">
                <a:latin typeface="Century Gothic" panose="020B0502020202020204" pitchFamily="34" charset="0"/>
                <a:ea typeface="Quattrocento Sans"/>
                <a:cs typeface="Quattrocento Sans"/>
                <a:sym typeface="Quattrocento Sans"/>
              </a:rPr>
              <a:t> du </a:t>
            </a:r>
            <a:r>
              <a:rPr lang="en-GB" sz="1800" dirty="0" err="1">
                <a:latin typeface="Century Gothic" panose="020B0502020202020204" pitchFamily="34" charset="0"/>
                <a:ea typeface="Quattrocento Sans"/>
                <a:cs typeface="Quattrocento Sans"/>
                <a:sym typeface="Quattrocento Sans"/>
              </a:rPr>
              <a:t>jemanden</a:t>
            </a:r>
            <a:r>
              <a:rPr lang="en-GB" sz="1800" dirty="0">
                <a:latin typeface="Century Gothic" panose="020B0502020202020204" pitchFamily="34" charset="0"/>
                <a:ea typeface="Quattrocento Sans"/>
                <a:cs typeface="Quattrocento Sans"/>
                <a:sym typeface="Quattrocento Sans"/>
              </a:rPr>
              <a:t> auf Instagram, der </a:t>
            </a:r>
            <a:r>
              <a:rPr lang="en-GB" sz="1800" dirty="0" err="1">
                <a:latin typeface="Century Gothic" panose="020B0502020202020204" pitchFamily="34" charset="0"/>
                <a:ea typeface="Quattrocento Sans"/>
                <a:cs typeface="Quattrocento Sans"/>
                <a:sym typeface="Quattrocento Sans"/>
              </a:rPr>
              <a:t>Deutscher</a:t>
            </a:r>
            <a:r>
              <a:rPr lang="en-GB" sz="1800" dirty="0">
                <a:latin typeface="Century Gothic" panose="020B0502020202020204" pitchFamily="34" charset="0"/>
                <a:ea typeface="Quattrocento Sans"/>
                <a:cs typeface="Quattrocento Sans"/>
                <a:sym typeface="Quattrocento Sans"/>
              </a:rPr>
              <a:t> </a:t>
            </a:r>
            <a:r>
              <a:rPr lang="en-GB" sz="1800" dirty="0" err="1">
                <a:latin typeface="Century Gothic" panose="020B0502020202020204" pitchFamily="34" charset="0"/>
                <a:ea typeface="Quattrocento Sans"/>
                <a:cs typeface="Quattrocento Sans"/>
                <a:sym typeface="Quattrocento Sans"/>
              </a:rPr>
              <a:t>ist</a:t>
            </a:r>
            <a:r>
              <a:rPr lang="en-GB" sz="1800" dirty="0">
                <a:latin typeface="Century Gothic" panose="020B0502020202020204" pitchFamily="34" charset="0"/>
                <a:ea typeface="Quattrocento Sans"/>
                <a:cs typeface="Quattrocento Sans"/>
                <a:sym typeface="Quattrocento Sans"/>
              </a:rPr>
              <a:t>?</a:t>
            </a:r>
            <a:br>
              <a:rPr lang="en-GB" sz="1800" dirty="0">
                <a:latin typeface="Century Gothic" panose="020B0502020202020204" pitchFamily="34" charset="0"/>
                <a:ea typeface="Quattrocento Sans"/>
                <a:cs typeface="Quattrocento Sans"/>
                <a:sym typeface="Quattrocento Sans"/>
              </a:rPr>
            </a:br>
            <a:r>
              <a:rPr lang="en-GB" sz="1800" dirty="0" err="1">
                <a:latin typeface="Century Gothic" panose="020B0502020202020204" pitchFamily="34" charset="0"/>
                <a:ea typeface="Quattrocento Sans"/>
                <a:cs typeface="Quattrocento Sans"/>
                <a:sym typeface="Quattrocento Sans"/>
              </a:rPr>
              <a:t>Magst</a:t>
            </a:r>
            <a:r>
              <a:rPr lang="en-GB" sz="1800" dirty="0">
                <a:latin typeface="Century Gothic" panose="020B0502020202020204" pitchFamily="34" charset="0"/>
                <a:ea typeface="Quattrocento Sans"/>
                <a:cs typeface="Quattrocento Sans"/>
                <a:sym typeface="Quattrocento Sans"/>
              </a:rPr>
              <a:t> du deutsche </a:t>
            </a:r>
            <a:r>
              <a:rPr lang="en-GB" sz="1800" dirty="0" err="1">
                <a:latin typeface="Century Gothic" panose="020B0502020202020204" pitchFamily="34" charset="0"/>
                <a:ea typeface="Quattrocento Sans"/>
                <a:cs typeface="Quattrocento Sans"/>
                <a:sym typeface="Quattrocento Sans"/>
              </a:rPr>
              <a:t>Musik</a:t>
            </a:r>
            <a:r>
              <a:rPr lang="en-GB" sz="1800" dirty="0">
                <a:latin typeface="Century Gothic" panose="020B0502020202020204" pitchFamily="34" charset="0"/>
                <a:ea typeface="Quattrocento Sans"/>
                <a:cs typeface="Quattrocento Sans"/>
                <a:sym typeface="Quattrocento Sans"/>
              </a:rPr>
              <a:t>?</a:t>
            </a:r>
            <a:br>
              <a:rPr lang="en-GB" sz="1800" dirty="0">
                <a:latin typeface="Century Gothic" panose="020B0502020202020204" pitchFamily="34" charset="0"/>
                <a:ea typeface="Quattrocento Sans"/>
                <a:cs typeface="Quattrocento Sans"/>
                <a:sym typeface="Quattrocento Sans"/>
              </a:rPr>
            </a:br>
            <a:r>
              <a:rPr lang="en-GB" sz="1800" dirty="0" err="1">
                <a:latin typeface="Century Gothic" panose="020B0502020202020204" pitchFamily="34" charset="0"/>
                <a:ea typeface="Quattrocento Sans"/>
                <a:cs typeface="Quattrocento Sans"/>
                <a:sym typeface="Quattrocento Sans"/>
              </a:rPr>
              <a:t>Isst</a:t>
            </a:r>
            <a:r>
              <a:rPr lang="en-GB" sz="1800" dirty="0">
                <a:latin typeface="Century Gothic" panose="020B0502020202020204" pitchFamily="34" charset="0"/>
                <a:ea typeface="Quattrocento Sans"/>
                <a:cs typeface="Quattrocento Sans"/>
                <a:sym typeface="Quattrocento Sans"/>
              </a:rPr>
              <a:t> du </a:t>
            </a:r>
            <a:r>
              <a:rPr lang="en-GB" sz="1800" dirty="0" err="1">
                <a:latin typeface="Century Gothic" panose="020B0502020202020204" pitchFamily="34" charset="0"/>
                <a:ea typeface="Quattrocento Sans"/>
                <a:cs typeface="Quattrocento Sans"/>
                <a:sym typeface="Quattrocento Sans"/>
              </a:rPr>
              <a:t>gern</a:t>
            </a:r>
            <a:r>
              <a:rPr lang="en-GB" sz="1800" dirty="0">
                <a:latin typeface="Century Gothic" panose="020B0502020202020204" pitchFamily="34" charset="0"/>
                <a:ea typeface="Quattrocento Sans"/>
                <a:cs typeface="Quattrocento Sans"/>
                <a:sym typeface="Quattrocento Sans"/>
              </a:rPr>
              <a:t> Wurst?</a:t>
            </a:r>
            <a:br>
              <a:rPr lang="en-GB" sz="1800" dirty="0">
                <a:latin typeface="Century Gothic" panose="020B0502020202020204" pitchFamily="34" charset="0"/>
                <a:ea typeface="Quattrocento Sans"/>
                <a:cs typeface="Quattrocento Sans"/>
                <a:sym typeface="Quattrocento Sans"/>
              </a:rPr>
            </a:br>
            <a:r>
              <a:rPr lang="en-GB" sz="1800" dirty="0">
                <a:latin typeface="Century Gothic" panose="020B0502020202020204" pitchFamily="34" charset="0"/>
                <a:ea typeface="Quattrocento Sans"/>
                <a:cs typeface="Quattrocento Sans"/>
                <a:sym typeface="Quattrocento Sans"/>
              </a:rPr>
              <a:t>Wen </a:t>
            </a:r>
            <a:r>
              <a:rPr lang="en-GB" sz="1800" dirty="0" err="1">
                <a:latin typeface="Century Gothic" panose="020B0502020202020204" pitchFamily="34" charset="0"/>
                <a:ea typeface="Quattrocento Sans"/>
                <a:cs typeface="Quattrocento Sans"/>
                <a:sym typeface="Quattrocento Sans"/>
              </a:rPr>
              <a:t>findest</a:t>
            </a:r>
            <a:r>
              <a:rPr lang="en-GB" sz="1800" dirty="0">
                <a:latin typeface="Century Gothic" panose="020B0502020202020204" pitchFamily="34" charset="0"/>
                <a:ea typeface="Quattrocento Sans"/>
                <a:cs typeface="Quattrocento Sans"/>
                <a:sym typeface="Quattrocento Sans"/>
              </a:rPr>
              <a:t> du </a:t>
            </a:r>
            <a:r>
              <a:rPr lang="en-GB" sz="1800" dirty="0" err="1">
                <a:latin typeface="Century Gothic" panose="020B0502020202020204" pitchFamily="34" charset="0"/>
                <a:ea typeface="Quattrocento Sans"/>
                <a:cs typeface="Quattrocento Sans"/>
                <a:sym typeface="Quattrocento Sans"/>
              </a:rPr>
              <a:t>lustig</a:t>
            </a:r>
            <a:r>
              <a:rPr lang="en-GB" sz="1800" dirty="0">
                <a:latin typeface="Century Gothic" panose="020B0502020202020204" pitchFamily="34" charset="0"/>
                <a:ea typeface="Quattrocento Sans"/>
                <a:cs typeface="Quattrocento Sans"/>
                <a:sym typeface="Quattrocento Sans"/>
              </a:rPr>
              <a:t>? </a:t>
            </a:r>
            <a:endParaRPr b="0" dirty="0"/>
          </a:p>
        </p:txBody>
      </p:sp>
      <p:sp>
        <p:nvSpPr>
          <p:cNvPr id="461" name="Google Shape;46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a:t>
            </a:r>
            <a:r>
              <a:rPr lang="en-GB" dirty="0"/>
              <a:t>: 6 minutes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Aim</a:t>
            </a:r>
            <a:r>
              <a:rPr lang="en-GB" dirty="0"/>
              <a:t>: to revise use of relative clauses in spoken language based on information in the </a:t>
            </a:r>
            <a:r>
              <a:rPr lang="en-GB" i="1" dirty="0" err="1"/>
              <a:t>Bist</a:t>
            </a:r>
            <a:r>
              <a:rPr lang="en-GB" i="1" dirty="0"/>
              <a:t> du Alman </a:t>
            </a:r>
            <a:r>
              <a:rPr lang="en-GB" i="0" dirty="0"/>
              <a:t>reading text.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r>
              <a:rPr lang="en-GB" dirty="0"/>
              <a:t>:</a:t>
            </a:r>
            <a:endParaRPr dirty="0"/>
          </a:p>
          <a:p>
            <a:pPr marL="228600" lvl="0" indent="-228600" algn="l" rtl="0">
              <a:spcBef>
                <a:spcPts val="0"/>
              </a:spcBef>
              <a:spcAft>
                <a:spcPts val="0"/>
              </a:spcAft>
              <a:buClr>
                <a:schemeClr val="dk1"/>
              </a:buClr>
              <a:buSzPts val="1200"/>
              <a:buFont typeface="Calibri"/>
              <a:buAutoNum type="arabicPeriod"/>
            </a:pPr>
            <a:r>
              <a:rPr lang="en-GB" dirty="0"/>
              <a:t>Partner A chooses an image from their sheet and describes it using a relative clause construction. They can begin with Alman </a:t>
            </a:r>
            <a:r>
              <a:rPr lang="en-GB" dirty="0" err="1"/>
              <a:t>ist</a:t>
            </a:r>
            <a:r>
              <a:rPr lang="en-GB" dirty="0"/>
              <a:t> </a:t>
            </a:r>
            <a:r>
              <a:rPr lang="en-GB" dirty="0" err="1"/>
              <a:t>jemand</a:t>
            </a:r>
            <a:r>
              <a:rPr lang="en-GB" dirty="0"/>
              <a:t>, der…. or Alman </a:t>
            </a:r>
            <a:r>
              <a:rPr lang="en-GB" dirty="0" err="1"/>
              <a:t>ist</a:t>
            </a:r>
            <a:r>
              <a:rPr lang="en-GB" dirty="0"/>
              <a:t> </a:t>
            </a:r>
            <a:r>
              <a:rPr lang="en-GB" dirty="0" err="1"/>
              <a:t>eine</a:t>
            </a:r>
            <a:r>
              <a:rPr lang="en-GB" dirty="0"/>
              <a:t> Person, die…</a:t>
            </a:r>
            <a:endParaRPr dirty="0"/>
          </a:p>
          <a:p>
            <a:pPr marL="228600" lvl="0" indent="-228600" algn="l" rtl="0">
              <a:spcBef>
                <a:spcPts val="0"/>
              </a:spcBef>
              <a:spcAft>
                <a:spcPts val="0"/>
              </a:spcAft>
              <a:buClr>
                <a:schemeClr val="dk1"/>
              </a:buClr>
              <a:buSzPts val="1200"/>
              <a:buFont typeface="Calibri"/>
              <a:buAutoNum type="arabicPeriod"/>
            </a:pPr>
            <a:r>
              <a:rPr lang="en-GB" dirty="0"/>
              <a:t>Partner B puts a cross on the correct image. </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Partner B chooses an image from their sheet and describes it using a relative clause construction. They can begin with Alman </a:t>
            </a:r>
            <a:r>
              <a:rPr lang="en-GB" dirty="0" err="1"/>
              <a:t>ist</a:t>
            </a:r>
            <a:r>
              <a:rPr lang="en-GB" dirty="0"/>
              <a:t> </a:t>
            </a:r>
            <a:r>
              <a:rPr lang="en-GB" dirty="0" err="1"/>
              <a:t>jemand</a:t>
            </a:r>
            <a:r>
              <a:rPr lang="en-GB" dirty="0"/>
              <a:t>, der…. or Alman </a:t>
            </a:r>
            <a:r>
              <a:rPr lang="en-GB" dirty="0" err="1"/>
              <a:t>ist</a:t>
            </a:r>
            <a:r>
              <a:rPr lang="en-GB" dirty="0"/>
              <a:t> </a:t>
            </a:r>
            <a:r>
              <a:rPr lang="en-GB" dirty="0" err="1"/>
              <a:t>eine</a:t>
            </a:r>
            <a:r>
              <a:rPr lang="en-GB" dirty="0"/>
              <a:t> Person, die…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Partner A puts a cross on the correct image. </a:t>
            </a:r>
            <a:endParaRPr dirty="0"/>
          </a:p>
          <a:p>
            <a:pPr marL="0" lvl="0" indent="0" algn="l" rtl="0">
              <a:spcBef>
                <a:spcPts val="0"/>
              </a:spcBef>
              <a:spcAft>
                <a:spcPts val="0"/>
              </a:spcAft>
              <a:buClr>
                <a:schemeClr val="dk1"/>
              </a:buClr>
              <a:buSzPts val="1200"/>
              <a:buFont typeface="Calibri"/>
              <a:buNone/>
            </a:pPr>
            <a:r>
              <a:rPr lang="en-GB" dirty="0"/>
              <a:t>The game continues until one partner has 3 in a row.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Image attribution</a:t>
            </a:r>
            <a:r>
              <a:rPr lang="en-GB" dirty="0"/>
              <a:t>:</a:t>
            </a:r>
            <a:endParaRPr dirty="0"/>
          </a:p>
          <a:p>
            <a:pPr marL="0" lvl="0" indent="0" algn="l" rtl="0">
              <a:spcBef>
                <a:spcPts val="0"/>
              </a:spcBef>
              <a:spcAft>
                <a:spcPts val="0"/>
              </a:spcAft>
              <a:buNone/>
            </a:pPr>
            <a:r>
              <a:rPr lang="en-GB" dirty="0"/>
              <a:t>Image of Floyd the dog, via © Hilary Potter</a:t>
            </a:r>
          </a:p>
          <a:p>
            <a:pPr marL="0" lvl="0" indent="0" algn="l" rtl="0">
              <a:spcBef>
                <a:spcPts val="0"/>
              </a:spcBef>
              <a:spcAft>
                <a:spcPts val="0"/>
              </a:spcAft>
              <a:buNone/>
            </a:pPr>
            <a:endParaRPr dirty="0"/>
          </a:p>
          <a:p>
            <a:pPr marL="0" lvl="0" indent="0" algn="l" rtl="0">
              <a:spcBef>
                <a:spcPts val="0"/>
              </a:spcBef>
              <a:spcAft>
                <a:spcPts val="0"/>
              </a:spcAft>
              <a:buNone/>
            </a:pPr>
            <a:r>
              <a:rPr lang="en-GB" b="1" dirty="0"/>
              <a:t>https://commons.wikimedia.org/wiki/File:Cat_(Unsplash).jpg</a:t>
            </a:r>
            <a:br>
              <a:rPr lang="en-GB" dirty="0"/>
            </a:br>
            <a:r>
              <a:rPr lang="en-GB" dirty="0"/>
              <a:t>Marko </a:t>
            </a:r>
            <a:r>
              <a:rPr lang="en-GB" dirty="0" err="1"/>
              <a:t>Blažević</a:t>
            </a:r>
            <a:r>
              <a:rPr lang="en-GB" dirty="0"/>
              <a:t> </a:t>
            </a:r>
            <a:r>
              <a:rPr lang="en-GB" dirty="0" err="1"/>
              <a:t>kerber</a:t>
            </a:r>
            <a:r>
              <a:rPr lang="en-GB" dirty="0"/>
              <a:t>, CC0, via Wikimedia Commons</a:t>
            </a:r>
            <a:br>
              <a:rPr lang="en-GB" dirty="0"/>
            </a:br>
            <a:br>
              <a:rPr lang="en-GB" dirty="0"/>
            </a:br>
            <a:r>
              <a:rPr lang="en-GB" dirty="0"/>
              <a:t>Sausages: </a:t>
            </a:r>
            <a:r>
              <a:rPr lang="en-GB" b="1" dirty="0"/>
              <a:t>https://commons.wikimedia.org/wiki/File:D%C3%BClmen,_B%C3%BCrgerfest_2013_--_2013_--_3139.jpg</a:t>
            </a:r>
            <a:endParaRPr b="1" dirty="0"/>
          </a:p>
          <a:p>
            <a:pPr marL="0" lvl="0" indent="0" algn="l" rtl="0">
              <a:spcBef>
                <a:spcPts val="0"/>
              </a:spcBef>
              <a:spcAft>
                <a:spcPts val="0"/>
              </a:spcAft>
              <a:buNone/>
            </a:pPr>
            <a:r>
              <a:rPr lang="en-GB" dirty="0"/>
              <a:t>Dietmar </a:t>
            </a:r>
            <a:r>
              <a:rPr lang="en-GB" dirty="0" err="1"/>
              <a:t>Rabich</a:t>
            </a:r>
            <a:r>
              <a:rPr lang="en-GB" dirty="0"/>
              <a:t> / Wikimedia Commons / “</a:t>
            </a:r>
            <a:r>
              <a:rPr lang="en-GB" dirty="0" err="1"/>
              <a:t>Dülmen</a:t>
            </a:r>
            <a:r>
              <a:rPr lang="en-GB" dirty="0"/>
              <a:t>, </a:t>
            </a:r>
            <a:r>
              <a:rPr lang="en-GB" dirty="0" err="1"/>
              <a:t>Bürgerfest</a:t>
            </a:r>
            <a:r>
              <a:rPr lang="en-GB" dirty="0"/>
              <a:t> 2013 -- 2013 -- 3139” / CC BY-SA 4.0</a:t>
            </a:r>
            <a:endParaRPr dirty="0"/>
          </a:p>
          <a:p>
            <a:pPr marL="0" lvl="0" indent="0" algn="l" rtl="0">
              <a:spcBef>
                <a:spcPts val="0"/>
              </a:spcBef>
              <a:spcAft>
                <a:spcPts val="0"/>
              </a:spcAft>
              <a:buNone/>
            </a:pPr>
            <a:br>
              <a:rPr lang="en-GB" dirty="0"/>
            </a:br>
            <a:r>
              <a:rPr lang="en-GB" b="1" dirty="0"/>
              <a:t>https://commons.wikimedia.org/wiki/File:Turkish-German_man.jpg</a:t>
            </a:r>
          </a:p>
          <a:p>
            <a:pPr marL="0" lvl="0" indent="0" algn="l" rtl="0">
              <a:spcBef>
                <a:spcPts val="0"/>
              </a:spcBef>
              <a:spcAft>
                <a:spcPts val="0"/>
              </a:spcAft>
              <a:buNone/>
            </a:pPr>
            <a:r>
              <a:rPr lang="en-GB" dirty="0"/>
              <a:t>Arne List, CC BY-SA 2.0 &lt;https://creativecommons.org/licenses/by-sa/2.0&gt;, via Wikimedia Commons</a:t>
            </a:r>
            <a:endParaRPr dirty="0"/>
          </a:p>
          <a:p>
            <a:pPr marL="0" lvl="0" indent="0" algn="l" rtl="0">
              <a:spcBef>
                <a:spcPts val="0"/>
              </a:spcBef>
              <a:spcAft>
                <a:spcPts val="0"/>
              </a:spcAft>
              <a:buNone/>
            </a:pPr>
            <a:br>
              <a:rPr lang="en-GB" dirty="0"/>
            </a:br>
            <a:r>
              <a:rPr lang="en-GB" b="1" dirty="0"/>
              <a:t>https://upload.wikimedia.org/wikipedia/commons/e/e4/MusicalnotesGermany.svg</a:t>
            </a:r>
            <a:br>
              <a:rPr lang="en-GB" b="1" dirty="0"/>
            </a:br>
            <a:r>
              <a:rPr lang="en-GB" dirty="0"/>
              <a:t>SpinnerLaserzthe2nd, CC BY-SA 4.0 &lt;https://creativecommons.org/licenses/by-sa/4.0&gt;, via Wikimedia Commons</a:t>
            </a:r>
            <a:endParaRPr dirty="0"/>
          </a:p>
          <a:p>
            <a:pPr marL="0" lvl="0" indent="0" algn="l" rtl="0">
              <a:spcBef>
                <a:spcPts val="0"/>
              </a:spcBef>
              <a:spcAft>
                <a:spcPts val="0"/>
              </a:spcAft>
              <a:buNone/>
            </a:pPr>
            <a:br>
              <a:rPr lang="en-GB" dirty="0"/>
            </a:br>
            <a:r>
              <a:rPr lang="en-GB" b="1" dirty="0"/>
              <a:t>https://commons.wikimedia.org/wiki/File:Dress_Wear_styles_Bangladesh_-_Mens_poplin_shirts.jpg</a:t>
            </a:r>
            <a:br>
              <a:rPr lang="en-GB" dirty="0"/>
            </a:br>
            <a:r>
              <a:rPr lang="en-GB" dirty="0" err="1"/>
              <a:t>Dresswearstyle</a:t>
            </a:r>
            <a:r>
              <a:rPr lang="en-GB" dirty="0"/>
              <a:t>, CC BY-SA 4.0 &lt;https://creativecommons.org/licenses/by-sa/4.0&gt;, via Wikimedia Commons</a:t>
            </a:r>
            <a:endParaRPr dirty="0"/>
          </a:p>
          <a:p>
            <a:pPr marL="0" lvl="0" indent="0" algn="l" rtl="0">
              <a:spcBef>
                <a:spcPts val="0"/>
              </a:spcBef>
              <a:spcAft>
                <a:spcPts val="0"/>
              </a:spcAft>
              <a:buNone/>
            </a:pPr>
            <a:br>
              <a:rPr lang="en-GB" dirty="0">
                <a:solidFill>
                  <a:srgbClr val="6A6A77"/>
                </a:solidFill>
                <a:latin typeface="Century Gothic" panose="020B0502020202020204" pitchFamily="34" charset="0"/>
                <a:ea typeface="Montserrat"/>
                <a:cs typeface="Montserrat"/>
                <a:sym typeface="Montserrat"/>
              </a:rPr>
            </a:br>
            <a:r>
              <a:rPr lang="en-GB" b="1" dirty="0"/>
              <a:t>https://commons.wikimedia.org/wiki/File:Runner-1-.jpg</a:t>
            </a:r>
            <a:br>
              <a:rPr lang="en-GB" dirty="0"/>
            </a:br>
            <a:r>
              <a:rPr lang="en-GB" dirty="0" err="1"/>
              <a:t>Robeter</a:t>
            </a:r>
            <a:r>
              <a:rPr lang="en-GB" dirty="0"/>
              <a:t> at English Wikipedia, Public domain, via Wikimedia Commons</a:t>
            </a:r>
            <a:endParaRPr dirty="0"/>
          </a:p>
          <a:p>
            <a:pPr marL="0" lvl="0" indent="0" algn="l" rtl="0">
              <a:spcBef>
                <a:spcPts val="0"/>
              </a:spcBef>
              <a:spcAft>
                <a:spcPts val="0"/>
              </a:spcAft>
              <a:buNone/>
            </a:pPr>
            <a:br>
              <a:rPr lang="en-GB" dirty="0"/>
            </a:br>
            <a:r>
              <a:rPr lang="en-GB" b="1" dirty="0"/>
              <a:t>https://commons.wikimedia.org/wiki/File:KingdomGames07_02.jpg</a:t>
            </a:r>
            <a:br>
              <a:rPr lang="en-GB" dirty="0"/>
            </a:br>
            <a:r>
              <a:rPr lang="en-GB" dirty="0" err="1"/>
              <a:t>Knurftendans</a:t>
            </a:r>
            <a:r>
              <a:rPr lang="en-GB" dirty="0"/>
              <a:t>, Public domain, via Wikimedia Commons</a:t>
            </a:r>
            <a:endParaRPr dirty="0"/>
          </a:p>
          <a:p>
            <a:pPr marL="0" lvl="0" indent="0" algn="l" rtl="0">
              <a:spcBef>
                <a:spcPts val="0"/>
              </a:spcBef>
              <a:spcAft>
                <a:spcPts val="0"/>
              </a:spcAft>
              <a:buNone/>
            </a:pPr>
            <a:br>
              <a:rPr lang="en-GB" dirty="0"/>
            </a:br>
            <a:r>
              <a:rPr lang="en-GB" b="1" dirty="0"/>
              <a:t>https://commons.wikimedia.org/wiki/File:Old_man_laughing.jpg</a:t>
            </a:r>
            <a:br>
              <a:rPr lang="en-GB" dirty="0"/>
            </a:br>
            <a:r>
              <a:rPr lang="en-GB" dirty="0" err="1"/>
              <a:t>BerLin</a:t>
            </a:r>
            <a:r>
              <a:rPr lang="en-GB" dirty="0"/>
              <a:t>, Public domain, via Wikimedia Commons</a:t>
            </a:r>
            <a:endParaRPr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https://commons.wikimedia.org/wiki/File:Maerchenerzaehler_Maerchengarten_Ludwigsburg.jpg</a:t>
            </a:r>
            <a:br>
              <a:rPr lang="en-GB" dirty="0"/>
            </a:br>
            <a:r>
              <a:rPr lang="en-GB" dirty="0"/>
              <a:t>No machine-readable author provided. Immanuel Giel assumed (based on copyright claims)., Public domain, via Wikimedia Commons</a:t>
            </a:r>
            <a:endParaRPr dirty="0"/>
          </a:p>
          <a:p>
            <a:pPr marL="0" lvl="0" indent="0" algn="l" rtl="0">
              <a:spcBef>
                <a:spcPts val="0"/>
              </a:spcBef>
              <a:spcAft>
                <a:spcPts val="0"/>
              </a:spcAft>
              <a:buNone/>
            </a:pPr>
            <a:br>
              <a:rPr lang="en-GB" dirty="0"/>
            </a:br>
            <a:r>
              <a:rPr lang="en-GB" b="1" dirty="0"/>
              <a:t>https://pixabay.com/photos/father-son-walking-child-family-2212092/</a:t>
            </a:r>
            <a:endParaRPr b="1" dirty="0"/>
          </a:p>
          <a:p>
            <a:pPr marL="0" lvl="0" indent="0" algn="l" rtl="0">
              <a:spcBef>
                <a:spcPts val="0"/>
              </a:spcBef>
              <a:spcAft>
                <a:spcPts val="0"/>
              </a:spcAft>
              <a:buNone/>
            </a:pPr>
            <a:endParaRPr dirty="0"/>
          </a:p>
        </p:txBody>
      </p:sp>
      <p:sp>
        <p:nvSpPr>
          <p:cNvPr id="471" name="Google Shape;47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FT version (two slides)</a:t>
            </a:r>
            <a:br>
              <a:rPr lang="en-GB" b="1" dirty="0"/>
            </a:br>
            <a:r>
              <a:rPr lang="en-GB" b="1" dirty="0"/>
              <a:t>Timing: 10 minutes</a:t>
            </a:r>
            <a:br>
              <a:rPr lang="en-GB" b="1" dirty="0"/>
            </a:br>
            <a:endParaRPr b="1" dirty="0"/>
          </a:p>
          <a:p>
            <a:pPr marL="0" lvl="0" indent="0" algn="l" rtl="0">
              <a:spcBef>
                <a:spcPts val="0"/>
              </a:spcBef>
              <a:spcAft>
                <a:spcPts val="0"/>
              </a:spcAft>
              <a:buNone/>
            </a:pPr>
            <a:r>
              <a:rPr lang="en-GB" b="1" dirty="0"/>
              <a:t>Aim: </a:t>
            </a:r>
            <a:r>
              <a:rPr lang="en-GB" b="0" dirty="0"/>
              <a:t>to learn about three famous German women, to revise historic present and new and revisited vocabulary </a:t>
            </a:r>
            <a:br>
              <a:rPr lang="en-GB" dirty="0"/>
            </a:br>
            <a:br>
              <a:rPr lang="en-GB" dirty="0"/>
            </a:br>
            <a:r>
              <a:rPr lang="en-GB" b="1" dirty="0"/>
              <a:t>Procedure:</a:t>
            </a:r>
            <a:br>
              <a:rPr lang="en-GB" dirty="0"/>
            </a:br>
            <a:r>
              <a:rPr lang="en-GB" dirty="0"/>
              <a:t>Ask students to read the three texts carefully. They will be asked questions on them in the following exercises!</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800"/>
              <a:buFont typeface="Calibri"/>
              <a:buNone/>
            </a:pPr>
            <a:r>
              <a:rPr lang="en-GB" sz="1800" b="1" dirty="0">
                <a:latin typeface="Calibri"/>
                <a:ea typeface="Calibri"/>
                <a:cs typeface="Calibri"/>
                <a:sym typeface="Calibri"/>
              </a:rPr>
              <a:t>Sources: </a:t>
            </a:r>
            <a:endParaRPr dirty="0"/>
          </a:p>
          <a:p>
            <a:pPr marL="0" marR="0" lvl="0" indent="0" algn="l" rtl="0">
              <a:lnSpc>
                <a:spcPct val="100000"/>
              </a:lnSpc>
              <a:spcBef>
                <a:spcPts val="0"/>
              </a:spcBef>
              <a:spcAft>
                <a:spcPts val="0"/>
              </a:spcAft>
              <a:buClr>
                <a:srgbClr val="0563C1"/>
              </a:buClr>
              <a:buSzPts val="1200"/>
              <a:buFont typeface="Calibri"/>
              <a:buNone/>
            </a:pPr>
            <a:r>
              <a:rPr lang="en-GB" sz="1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https://en.wikipedia.org/wiki/Bertha_von_Suttner</a:t>
            </a:r>
            <a:endParaRPr sz="1200" u="sng" dirty="0">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rgbClr val="0563C1"/>
              </a:buClr>
              <a:buSzPts val="1200"/>
              <a:buFont typeface="Calibri"/>
              <a:buNone/>
            </a:pPr>
            <a:r>
              <a:rPr lang="en-GB" sz="1200" u="sng"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https://en.wikipedia.org/wiki/Emmy_Noether</a:t>
            </a:r>
            <a:endParaRPr sz="1200" u="sng" dirty="0">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rgbClr val="0563C1"/>
              </a:buClr>
              <a:buSzPts val="1200"/>
              <a:buFont typeface="Calibri"/>
              <a:buNone/>
            </a:pPr>
            <a:r>
              <a:rPr lang="en-GB" sz="1200" u="sng" dirty="0">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https://en.wikipedia.org/wiki/Gabriele_M%C3%BCnter</a:t>
            </a:r>
            <a:r>
              <a:rPr lang="en-GB" sz="1200" dirty="0">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Image attribution</a:t>
            </a:r>
            <a:r>
              <a:rPr lang="en-GB" dirty="0"/>
              <a:t>:</a:t>
            </a:r>
            <a:br>
              <a:rPr lang="en-GB" dirty="0"/>
            </a:br>
            <a:r>
              <a:rPr lang="en-GB" dirty="0"/>
              <a:t>https://commons.wikimedia.org/wiki/File:Bertha_von_Suttner_nobel.jpg</a:t>
            </a:r>
            <a:br>
              <a:rPr lang="en-GB" dirty="0"/>
            </a:br>
            <a:r>
              <a:rPr lang="en-US" sz="1200" b="0" u="none" dirty="0">
                <a:solidFill>
                  <a:srgbClr val="0563C1"/>
                </a:solidFill>
                <a:latin typeface="Calibri"/>
                <a:ea typeface="Calibri"/>
                <a:cs typeface="Calibri"/>
                <a:sym typeface="Calibri"/>
              </a:rPr>
              <a:t>Unknown author Unknown author, Public domain, via Wikimedia Commons</a:t>
            </a:r>
          </a:p>
          <a:p>
            <a:pPr marL="0" marR="0" lvl="0" indent="0" algn="l" rtl="0">
              <a:lnSpc>
                <a:spcPct val="100000"/>
              </a:lnSpc>
              <a:spcBef>
                <a:spcPts val="0"/>
              </a:spcBef>
              <a:spcAft>
                <a:spcPts val="0"/>
              </a:spcAft>
              <a:buClr>
                <a:schemeClr val="dk1"/>
              </a:buClr>
              <a:buSzPts val="1200"/>
              <a:buFont typeface="Calibri"/>
              <a:buNone/>
            </a:pPr>
            <a:br>
              <a:rPr lang="en-GB" dirty="0"/>
            </a:br>
            <a:r>
              <a:rPr lang="en-GB" dirty="0"/>
              <a:t>https://commons.wikimedia.org/wiki/File:Portrait_of_Emmy_Noether.jpg</a:t>
            </a:r>
            <a:endParaRPr dirty="0"/>
          </a:p>
          <a:p>
            <a:pPr marL="0" marR="0" lvl="0" indent="0" algn="l" rtl="0">
              <a:lnSpc>
                <a:spcPct val="100000"/>
              </a:lnSpc>
              <a:spcBef>
                <a:spcPts val="0"/>
              </a:spcBef>
              <a:spcAft>
                <a:spcPts val="0"/>
              </a:spcAft>
              <a:buClr>
                <a:schemeClr val="dk1"/>
              </a:buClr>
              <a:buSzPts val="1200"/>
              <a:buFont typeface="Calibri"/>
              <a:buNone/>
            </a:pPr>
            <a:r>
              <a:rPr lang="en-US" sz="1200" b="0" u="none" dirty="0">
                <a:solidFill>
                  <a:srgbClr val="0563C1"/>
                </a:solidFill>
                <a:latin typeface="Calibri"/>
                <a:ea typeface="Calibri"/>
                <a:cs typeface="Calibri"/>
                <a:sym typeface="Calibri"/>
              </a:rPr>
              <a:t>Unknown author, Public domain, via Wikimedia Commons</a:t>
            </a:r>
            <a:br>
              <a:rPr lang="en-US" sz="1200" b="0" u="none" dirty="0">
                <a:solidFill>
                  <a:srgbClr val="0563C1"/>
                </a:solidFill>
                <a:latin typeface="Calibri"/>
                <a:ea typeface="Calibri"/>
                <a:cs typeface="Calibri"/>
                <a:sym typeface="Calibri"/>
              </a:rPr>
            </a:br>
            <a:endParaRPr lang="en-GB" sz="1800" b="0" u="none" dirty="0">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rgbClr val="0563C1"/>
              </a:buClr>
              <a:buSzPts val="1800"/>
              <a:buFont typeface="Calibri"/>
              <a:buNone/>
            </a:pPr>
            <a:r>
              <a:rPr lang="en-GB" sz="1800" b="0" u="none" dirty="0">
                <a:solidFill>
                  <a:srgbClr val="0563C1"/>
                </a:solidFill>
                <a:latin typeface="Calibri"/>
                <a:ea typeface="Calibri"/>
                <a:cs typeface="Calibri"/>
                <a:sym typeface="Calibri"/>
              </a:rPr>
              <a:t>https://commons.wikimedia.org/wiki/File:Csm_G-64-891-1_Muenter-G-ONLINE_794173df26.jpg</a:t>
            </a:r>
            <a:endParaRPr sz="1800" b="0" u="none" dirty="0">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rgbClr val="0563C1"/>
              </a:buClr>
              <a:buSzPts val="1800"/>
              <a:buFont typeface="Calibri"/>
              <a:buNone/>
            </a:pPr>
            <a:r>
              <a:rPr lang="en-GB" sz="1800" b="0" u="none" dirty="0">
                <a:solidFill>
                  <a:srgbClr val="0563C1"/>
                </a:solidFill>
                <a:latin typeface="Calibri"/>
                <a:ea typeface="Calibri"/>
                <a:cs typeface="Calibri"/>
                <a:sym typeface="Calibri"/>
              </a:rPr>
              <a:t>Robert </a:t>
            </a:r>
            <a:r>
              <a:rPr lang="en-GB" sz="1800" b="0" u="none" dirty="0" err="1">
                <a:solidFill>
                  <a:srgbClr val="0563C1"/>
                </a:solidFill>
                <a:latin typeface="Calibri"/>
                <a:ea typeface="Calibri"/>
                <a:cs typeface="Calibri"/>
                <a:sym typeface="Calibri"/>
              </a:rPr>
              <a:t>Beyschlag</a:t>
            </a:r>
            <a:r>
              <a:rPr lang="en-GB" sz="1800" b="0" u="none" dirty="0">
                <a:solidFill>
                  <a:srgbClr val="0563C1"/>
                </a:solidFill>
                <a:latin typeface="Calibri"/>
                <a:ea typeface="Calibri"/>
                <a:cs typeface="Calibri"/>
                <a:sym typeface="Calibri"/>
              </a:rPr>
              <a:t>, Public domain, via Wikimedia Commons</a:t>
            </a:r>
            <a:endParaRPr sz="1800" b="0" u="none" dirty="0">
              <a:solidFill>
                <a:srgbClr val="0563C1"/>
              </a:solidFill>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endParaRPr b="1" dirty="0"/>
          </a:p>
        </p:txBody>
      </p:sp>
      <p:sp>
        <p:nvSpPr>
          <p:cNvPr id="481" name="Google Shape;48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i="0" u="none" strike="noStrike" dirty="0">
                <a:solidFill>
                  <a:srgbClr val="000000"/>
                </a:solidFill>
                <a:latin typeface="Calibri"/>
                <a:ea typeface="Calibri"/>
                <a:cs typeface="Calibri"/>
                <a:sym typeface="Calibri"/>
              </a:rPr>
              <a:t>Timing: 3 minutes</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Aim: </a:t>
            </a:r>
            <a:r>
              <a:rPr lang="en-GB" sz="1200" b="0" i="0" u="none" strike="noStrike" dirty="0">
                <a:solidFill>
                  <a:srgbClr val="000000"/>
                </a:solidFill>
                <a:latin typeface="Calibri"/>
                <a:ea typeface="Calibri"/>
                <a:cs typeface="Calibri"/>
                <a:sym typeface="Calibri"/>
              </a:rPr>
              <a:t>To explain when to use </a:t>
            </a:r>
            <a:r>
              <a:rPr lang="en-GB" sz="1200" dirty="0"/>
              <a:t>about es </a:t>
            </a:r>
            <a:r>
              <a:rPr lang="en-GB" sz="1200" dirty="0" err="1"/>
              <a:t>gibt</a:t>
            </a:r>
            <a:r>
              <a:rPr lang="en-GB" sz="1200" dirty="0"/>
              <a:t>, es </a:t>
            </a:r>
            <a:r>
              <a:rPr lang="en-GB" sz="1200" dirty="0" err="1"/>
              <a:t>ist</a:t>
            </a:r>
            <a:r>
              <a:rPr lang="en-GB" sz="1200" dirty="0"/>
              <a:t>/da </a:t>
            </a:r>
            <a:r>
              <a:rPr lang="en-GB" sz="1200" dirty="0" err="1"/>
              <a:t>ist</a:t>
            </a:r>
            <a:r>
              <a:rPr lang="en-GB" sz="1200" dirty="0"/>
              <a:t>, es </a:t>
            </a:r>
            <a:r>
              <a:rPr lang="en-GB" sz="1200" dirty="0" err="1"/>
              <a:t>sind</a:t>
            </a:r>
            <a:r>
              <a:rPr lang="en-GB" sz="1200" dirty="0"/>
              <a:t>/da </a:t>
            </a:r>
            <a:r>
              <a:rPr lang="en-GB" sz="1200" dirty="0" err="1"/>
              <a:t>sind</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Procedure:   </a:t>
            </a:r>
            <a:endParaRPr dirty="0"/>
          </a:p>
          <a:p>
            <a:pPr marL="0" lvl="0" indent="0" algn="l" rtl="0">
              <a:spcBef>
                <a:spcPts val="0"/>
              </a:spcBef>
              <a:spcAft>
                <a:spcPts val="0"/>
              </a:spcAft>
              <a:buNone/>
            </a:pPr>
            <a:r>
              <a:rPr lang="en-GB" sz="1800" b="0" i="0" u="none" strike="noStrike" dirty="0">
                <a:solidFill>
                  <a:srgbClr val="000000"/>
                </a:solidFill>
                <a:latin typeface="Calibri"/>
                <a:ea typeface="Calibri"/>
                <a:cs typeface="Calibri"/>
                <a:sym typeface="Calibri"/>
              </a:rPr>
              <a:t>1. Click through to present the information.</a:t>
            </a:r>
            <a:endParaRPr b="0" dirty="0"/>
          </a:p>
          <a:p>
            <a:pPr marL="0" lvl="0" indent="0" algn="l" rtl="0">
              <a:spcBef>
                <a:spcPts val="0"/>
              </a:spcBef>
              <a:spcAft>
                <a:spcPts val="0"/>
              </a:spcAft>
              <a:buNone/>
            </a:pPr>
            <a:r>
              <a:rPr lang="en-GB" sz="1800" b="0" i="0" u="none" strike="noStrike" dirty="0">
                <a:solidFill>
                  <a:srgbClr val="000000"/>
                </a:solidFill>
                <a:latin typeface="Calibri"/>
                <a:ea typeface="Calibri"/>
                <a:cs typeface="Calibri"/>
                <a:sym typeface="Calibri"/>
              </a:rPr>
              <a:t>2. Elicit English and/or German meanings as appropriate.</a:t>
            </a:r>
            <a:endParaRPr b="0" dirty="0"/>
          </a:p>
          <a:p>
            <a:pPr marL="0" lvl="0" indent="0" algn="l" rtl="0">
              <a:spcBef>
                <a:spcPts val="0"/>
              </a:spcBef>
              <a:spcAft>
                <a:spcPts val="0"/>
              </a:spcAft>
              <a:buNone/>
            </a:pPr>
            <a:endParaRPr sz="1200" b="1" i="0" u="none" strike="noStrike" dirty="0">
              <a:solidFill>
                <a:srgbClr val="000000"/>
              </a:solidFill>
              <a:latin typeface="Calibri"/>
              <a:ea typeface="Calibri"/>
              <a:cs typeface="Calibri"/>
              <a:sym typeface="Calibri"/>
            </a:endParaRPr>
          </a:p>
          <a:p>
            <a:pPr marL="0" lvl="0" indent="0" algn="l" rtl="0">
              <a:spcBef>
                <a:spcPts val="0"/>
              </a:spcBef>
              <a:spcAft>
                <a:spcPts val="0"/>
              </a:spcAft>
              <a:buNone/>
            </a:pPr>
            <a:r>
              <a:rPr lang="en-GB" sz="1200" b="1" i="0" u="none" strike="noStrike" dirty="0">
                <a:solidFill>
                  <a:srgbClr val="000000"/>
                </a:solidFill>
                <a:latin typeface="Calibri"/>
                <a:ea typeface="Calibri"/>
                <a:cs typeface="Calibri"/>
                <a:sym typeface="Calibri"/>
              </a:rPr>
              <a:t>Image Sources: </a:t>
            </a:r>
            <a:endParaRPr dirty="0"/>
          </a:p>
          <a:p>
            <a:pPr marL="0" lvl="0" indent="0" algn="l" rtl="0">
              <a:spcBef>
                <a:spcPts val="0"/>
              </a:spcBef>
              <a:spcAft>
                <a:spcPts val="0"/>
              </a:spcAft>
              <a:buNone/>
            </a:pPr>
            <a:r>
              <a:rPr lang="en-GB" sz="1200" b="0" i="0" u="none" strike="noStrike" dirty="0">
                <a:solidFill>
                  <a:srgbClr val="000000"/>
                </a:solidFill>
                <a:latin typeface="Calibri"/>
                <a:ea typeface="Calibri"/>
                <a:cs typeface="Calibri"/>
                <a:sym typeface="Calibri"/>
              </a:rPr>
              <a:t>https://commons.wikimedia.org/wiki/File:Bike_share_with_tree_.jpg</a:t>
            </a:r>
            <a:br>
              <a:rPr lang="en-GB" sz="1200" b="0" i="0" u="none" strike="noStrike" dirty="0">
                <a:solidFill>
                  <a:srgbClr val="000000"/>
                </a:solidFill>
                <a:latin typeface="Calibri"/>
                <a:ea typeface="Calibri"/>
                <a:cs typeface="Calibri"/>
                <a:sym typeface="Calibri"/>
              </a:rPr>
            </a:br>
            <a:r>
              <a:rPr lang="en-GB" sz="1200" b="0" i="0" u="none" strike="noStrike" dirty="0">
                <a:solidFill>
                  <a:srgbClr val="000000"/>
                </a:solidFill>
                <a:latin typeface="Calibri"/>
                <a:ea typeface="Calibri"/>
                <a:cs typeface="Calibri"/>
                <a:sym typeface="Calibri"/>
              </a:rPr>
              <a:t>Kurt Kaiser, CC0, via Wikimedia Commons</a:t>
            </a:r>
            <a:endParaRPr dirty="0"/>
          </a:p>
          <a:p>
            <a:pPr marL="0" lvl="0" indent="0" algn="l" rtl="0">
              <a:spcBef>
                <a:spcPts val="0"/>
              </a:spcBef>
              <a:spcAft>
                <a:spcPts val="0"/>
              </a:spcAft>
              <a:buNone/>
            </a:pPr>
            <a:r>
              <a:rPr lang="en-GB" sz="1200" b="0" i="0" u="none" strike="noStrike" dirty="0">
                <a:solidFill>
                  <a:srgbClr val="000000"/>
                </a:solidFill>
                <a:latin typeface="Calibri"/>
                <a:ea typeface="Calibri"/>
                <a:cs typeface="Calibri"/>
                <a:sym typeface="Calibri"/>
              </a:rPr>
              <a:t>https://commons.wikimedia.org/wiki/File:O%27zapft_is!_M%C3%BCnchens_5_Jahreszeit_hat_begonnen_-_O%27zapft_is!_Munich_5_season,_the_Oktoberfest_has_begun_(9855483374).jpg</a:t>
            </a:r>
          </a:p>
          <a:p>
            <a:pPr marL="0" lvl="0" indent="0" algn="l" rtl="0">
              <a:spcBef>
                <a:spcPts val="0"/>
              </a:spcBef>
              <a:spcAft>
                <a:spcPts val="0"/>
              </a:spcAft>
              <a:buNone/>
            </a:pPr>
            <a:r>
              <a:rPr lang="en-US" sz="1200" b="0" i="0" u="none" strike="noStrike" dirty="0" err="1">
                <a:solidFill>
                  <a:srgbClr val="000000"/>
                </a:solidFill>
                <a:latin typeface="Calibri"/>
                <a:ea typeface="Calibri"/>
                <a:cs typeface="Calibri"/>
                <a:sym typeface="Calibri"/>
              </a:rPr>
              <a:t>Heribert</a:t>
            </a:r>
            <a:r>
              <a:rPr lang="en-US" sz="1200" b="0" i="0" u="none" strike="noStrike" dirty="0">
                <a:solidFill>
                  <a:srgbClr val="000000"/>
                </a:solidFill>
                <a:latin typeface="Calibri"/>
                <a:ea typeface="Calibri"/>
                <a:cs typeface="Calibri"/>
                <a:sym typeface="Calibri"/>
              </a:rPr>
              <a:t> Pohl --- Thanks for half  a million clicks! from </a:t>
            </a:r>
            <a:r>
              <a:rPr lang="en-US" sz="1200" b="0" i="0" u="none" strike="noStrike" dirty="0" err="1">
                <a:solidFill>
                  <a:srgbClr val="000000"/>
                </a:solidFill>
                <a:latin typeface="Calibri"/>
                <a:ea typeface="Calibri"/>
                <a:cs typeface="Calibri"/>
                <a:sym typeface="Calibri"/>
              </a:rPr>
              <a:t>Germering</a:t>
            </a:r>
            <a:r>
              <a:rPr lang="en-US" sz="1200" b="0" i="0" u="none" strike="noStrike" dirty="0">
                <a:solidFill>
                  <a:srgbClr val="000000"/>
                </a:solidFill>
                <a:latin typeface="Calibri"/>
                <a:ea typeface="Calibri"/>
                <a:cs typeface="Calibri"/>
                <a:sym typeface="Calibri"/>
              </a:rPr>
              <a:t> </a:t>
            </a:r>
            <a:r>
              <a:rPr lang="en-US" sz="1200" b="0" i="0" u="none" strike="noStrike" dirty="0" err="1">
                <a:solidFill>
                  <a:srgbClr val="000000"/>
                </a:solidFill>
                <a:latin typeface="Calibri"/>
                <a:ea typeface="Calibri"/>
                <a:cs typeface="Calibri"/>
                <a:sym typeface="Calibri"/>
              </a:rPr>
              <a:t>bei</a:t>
            </a:r>
            <a:r>
              <a:rPr lang="en-US" sz="1200" b="0" i="0" u="none" strike="noStrike" dirty="0">
                <a:solidFill>
                  <a:srgbClr val="000000"/>
                </a:solidFill>
                <a:latin typeface="Calibri"/>
                <a:ea typeface="Calibri"/>
                <a:cs typeface="Calibri"/>
                <a:sym typeface="Calibri"/>
              </a:rPr>
              <a:t> München, Bayern, CC BY-SA 2.0 &lt;https://creativecommons.org/licenses/by-sa/2.0&gt;, via Wikimedia Commons</a:t>
            </a:r>
            <a:endParaRPr lang="en-GB" sz="1200" b="0" i="0" u="none" strike="noStrike" dirty="0">
              <a:solidFill>
                <a:srgbClr val="000000"/>
              </a:solidFill>
              <a:latin typeface="Calibri"/>
              <a:ea typeface="Calibri"/>
              <a:cs typeface="Calibri"/>
              <a:sym typeface="Calibri"/>
            </a:endParaRPr>
          </a:p>
          <a:p>
            <a:pPr marL="0" lvl="0" indent="0" algn="l" rtl="0">
              <a:spcBef>
                <a:spcPts val="0"/>
              </a:spcBef>
              <a:spcAft>
                <a:spcPts val="0"/>
              </a:spcAft>
              <a:buNone/>
            </a:pPr>
            <a:r>
              <a:rPr lang="en-GB" sz="1200" b="0" i="0" u="none" strike="noStrike" dirty="0">
                <a:solidFill>
                  <a:srgbClr val="000000"/>
                </a:solidFill>
                <a:latin typeface="Calibri"/>
                <a:ea typeface="Calibri"/>
                <a:cs typeface="Calibri"/>
                <a:sym typeface="Calibri"/>
              </a:rPr>
              <a:t>https://pixabay.com/vectors/point-direction-pointer-hand-24974/</a:t>
            </a:r>
            <a:endParaRPr dirty="0"/>
          </a:p>
        </p:txBody>
      </p:sp>
      <p:sp>
        <p:nvSpPr>
          <p:cNvPr id="125" name="Google Shape;12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HT version (two slides)</a:t>
            </a:r>
            <a:endParaRPr dirty="0"/>
          </a:p>
          <a:p>
            <a:pPr marL="0" lvl="0" indent="0" algn="l" rtl="0">
              <a:spcBef>
                <a:spcPts val="0"/>
              </a:spcBef>
              <a:spcAft>
                <a:spcPts val="0"/>
              </a:spcAft>
              <a:buNone/>
            </a:pPr>
            <a:r>
              <a:rPr lang="en-GB" b="1" dirty="0"/>
              <a:t>Timing: 10 minutes</a:t>
            </a:r>
            <a:br>
              <a:rPr lang="en-GB" b="1" dirty="0"/>
            </a:br>
            <a:br>
              <a:rPr lang="en-GB" b="1" dirty="0"/>
            </a:br>
            <a:r>
              <a:rPr lang="en-GB" b="1" dirty="0"/>
              <a:t>Aim: </a:t>
            </a:r>
            <a:r>
              <a:rPr lang="en-GB" b="0" dirty="0"/>
              <a:t>to learn about three famous German women, to revise historic present and new and revisited vocabulary; to recognise simple past forms of familiar verbs.</a:t>
            </a:r>
            <a:br>
              <a:rPr lang="en-GB" dirty="0"/>
            </a:br>
            <a:br>
              <a:rPr lang="en-GB" dirty="0"/>
            </a:br>
            <a:r>
              <a:rPr lang="en-GB" b="1" dirty="0"/>
              <a:t>Procedure:	</a:t>
            </a:r>
            <a:br>
              <a:rPr lang="en-GB" dirty="0"/>
            </a:br>
            <a:r>
              <a:rPr lang="en-GB" dirty="0"/>
              <a:t>1. Student read the texts.  They are in the simple past, which students following the NCELP SOW were taught towards the end of Y9.</a:t>
            </a:r>
            <a:br>
              <a:rPr lang="en-GB" dirty="0"/>
            </a:br>
            <a:r>
              <a:rPr lang="en-GB" dirty="0"/>
              <a:t>2. They then re-write the texts using the historic present.</a:t>
            </a:r>
            <a:br>
              <a:rPr lang="en-GB" dirty="0"/>
            </a:br>
            <a:r>
              <a:rPr lang="en-GB" dirty="0"/>
              <a:t>3. Then they complete the Venn diagram reading comprehension task on the following slide.</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800"/>
              <a:buFont typeface="Calibri"/>
              <a:buNone/>
            </a:pPr>
            <a:r>
              <a:rPr lang="en-GB" sz="1800" b="1" dirty="0">
                <a:latin typeface="Calibri"/>
                <a:ea typeface="Calibri"/>
                <a:cs typeface="Calibri"/>
                <a:sym typeface="Calibri"/>
              </a:rPr>
              <a:t>Sources: </a:t>
            </a:r>
            <a:endParaRPr dirty="0"/>
          </a:p>
          <a:p>
            <a:pPr marL="0" marR="0" lvl="0" indent="0" algn="l" rtl="0">
              <a:lnSpc>
                <a:spcPct val="100000"/>
              </a:lnSpc>
              <a:spcBef>
                <a:spcPts val="0"/>
              </a:spcBef>
              <a:spcAft>
                <a:spcPts val="0"/>
              </a:spcAft>
              <a:buClr>
                <a:srgbClr val="0563C1"/>
              </a:buClr>
              <a:buSzPts val="1200"/>
              <a:buFont typeface="Calibri"/>
              <a:buNone/>
            </a:pPr>
            <a:r>
              <a:rPr lang="en-GB" sz="1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https://en.wikipedia.org/wiki/Bertha_von_Suttner</a:t>
            </a:r>
            <a:endParaRPr sz="1200" u="sng" dirty="0">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rgbClr val="0563C1"/>
              </a:buClr>
              <a:buSzPts val="1200"/>
              <a:buFont typeface="Calibri"/>
              <a:buNone/>
            </a:pPr>
            <a:r>
              <a:rPr lang="en-GB" sz="1200" u="sng"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https://en.wikipedia.org/wiki/Emmy_Noether</a:t>
            </a:r>
            <a:endParaRPr sz="1200" u="sng" dirty="0">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rgbClr val="0563C1"/>
              </a:buClr>
              <a:buSzPts val="1200"/>
              <a:buFont typeface="Calibri"/>
              <a:buNone/>
            </a:pPr>
            <a:r>
              <a:rPr lang="en-GB" sz="1200" u="sng" dirty="0">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https://en.wikipedia.org/wiki/Gabriele_M%C3%BCnter</a:t>
            </a:r>
            <a:r>
              <a:rPr lang="en-GB" sz="1200" dirty="0">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sz="1200" b="0" dirty="0"/>
          </a:p>
          <a:p>
            <a:pPr marL="0" marR="0" lvl="0" indent="0" algn="l" rtl="0">
              <a:lnSpc>
                <a:spcPct val="100000"/>
              </a:lnSpc>
              <a:spcBef>
                <a:spcPts val="0"/>
              </a:spcBef>
              <a:spcAft>
                <a:spcPts val="0"/>
              </a:spcAft>
              <a:buClr>
                <a:schemeClr val="dk1"/>
              </a:buClr>
              <a:buSzPts val="1200"/>
              <a:buFont typeface="Calibri"/>
              <a:buNone/>
            </a:pPr>
            <a:r>
              <a:rPr lang="en-GB" b="1" dirty="0"/>
              <a:t>Image attribution</a:t>
            </a:r>
            <a:r>
              <a:rPr lang="en-GB" dirty="0"/>
              <a:t>:</a:t>
            </a:r>
            <a:endParaRPr dirty="0"/>
          </a:p>
          <a:p>
            <a:pPr marL="0" marR="0" lvl="0" indent="0" algn="l" rtl="0">
              <a:lnSpc>
                <a:spcPct val="100000"/>
              </a:lnSpc>
              <a:spcBef>
                <a:spcPts val="0"/>
              </a:spcBef>
              <a:spcAft>
                <a:spcPts val="0"/>
              </a:spcAft>
              <a:buClr>
                <a:schemeClr val="dk1"/>
              </a:buClr>
              <a:buSzPts val="1200"/>
              <a:buFont typeface="Calibri"/>
              <a:buNone/>
            </a:pPr>
            <a:r>
              <a:rPr lang="en-GB" b="0" dirty="0"/>
              <a:t>Martin </a:t>
            </a:r>
            <a:r>
              <a:rPr lang="en-GB" b="0" dirty="0" err="1"/>
              <a:t>Maack</a:t>
            </a:r>
            <a:r>
              <a:rPr lang="en-GB" b="0" dirty="0"/>
              <a:t>, Public domain, via Wikimedia Commons</a:t>
            </a:r>
            <a:endParaRPr b="0" dirty="0"/>
          </a:p>
          <a:p>
            <a:pPr marL="0" marR="0" lvl="0" indent="0" algn="l" rtl="0">
              <a:lnSpc>
                <a:spcPct val="100000"/>
              </a:lnSpc>
              <a:spcBef>
                <a:spcPts val="0"/>
              </a:spcBef>
              <a:spcAft>
                <a:spcPts val="0"/>
              </a:spcAft>
              <a:buClr>
                <a:srgbClr val="0563C1"/>
              </a:buClr>
              <a:buSzPts val="1800"/>
              <a:buFont typeface="Calibri"/>
              <a:buNone/>
            </a:pPr>
            <a:r>
              <a:rPr lang="en-GB" sz="1800" b="0" u="none" dirty="0">
                <a:solidFill>
                  <a:srgbClr val="0563C1"/>
                </a:solidFill>
                <a:latin typeface="Calibri"/>
                <a:ea typeface="Calibri"/>
                <a:cs typeface="Calibri"/>
                <a:sym typeface="Calibri"/>
              </a:rPr>
              <a:t>Unknown </a:t>
            </a:r>
            <a:r>
              <a:rPr lang="en-GB" sz="1800" b="0" u="none" dirty="0" err="1">
                <a:solidFill>
                  <a:srgbClr val="0563C1"/>
                </a:solidFill>
                <a:latin typeface="Calibri"/>
                <a:ea typeface="Calibri"/>
                <a:cs typeface="Calibri"/>
                <a:sym typeface="Calibri"/>
              </a:rPr>
              <a:t>authorUnknown</a:t>
            </a:r>
            <a:r>
              <a:rPr lang="en-GB" sz="1800" b="0" u="none" dirty="0">
                <a:solidFill>
                  <a:srgbClr val="0563C1"/>
                </a:solidFill>
                <a:latin typeface="Calibri"/>
                <a:ea typeface="Calibri"/>
                <a:cs typeface="Calibri"/>
                <a:sym typeface="Calibri"/>
              </a:rPr>
              <a:t> author, Public domain, via Wikimedia Commons</a:t>
            </a:r>
            <a:endParaRPr sz="1800" b="0" u="none" dirty="0">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rgbClr val="0563C1"/>
              </a:buClr>
              <a:buSzPts val="1800"/>
              <a:buFont typeface="Calibri"/>
              <a:buNone/>
            </a:pPr>
            <a:r>
              <a:rPr lang="en-GB" sz="1800" b="0" u="none" dirty="0">
                <a:solidFill>
                  <a:srgbClr val="0563C1"/>
                </a:solidFill>
                <a:latin typeface="Calibri"/>
                <a:ea typeface="Calibri"/>
                <a:cs typeface="Calibri"/>
                <a:sym typeface="Calibri"/>
              </a:rPr>
              <a:t>Robert </a:t>
            </a:r>
            <a:r>
              <a:rPr lang="en-GB" sz="1800" b="0" u="none" dirty="0" err="1">
                <a:solidFill>
                  <a:srgbClr val="0563C1"/>
                </a:solidFill>
                <a:latin typeface="Calibri"/>
                <a:ea typeface="Calibri"/>
                <a:cs typeface="Calibri"/>
                <a:sym typeface="Calibri"/>
              </a:rPr>
              <a:t>Beyschlag</a:t>
            </a:r>
            <a:r>
              <a:rPr lang="en-GB" sz="1800" b="0" u="none" dirty="0">
                <a:solidFill>
                  <a:srgbClr val="0563C1"/>
                </a:solidFill>
                <a:latin typeface="Calibri"/>
                <a:ea typeface="Calibri"/>
                <a:cs typeface="Calibri"/>
                <a:sym typeface="Calibri"/>
              </a:rPr>
              <a:t>, Public domain, via Wikimedia Commons</a:t>
            </a:r>
            <a:endParaRPr sz="1800" b="0" u="none" dirty="0">
              <a:solidFill>
                <a:srgbClr val="0563C1"/>
              </a:solidFill>
              <a:latin typeface="Calibri"/>
              <a:ea typeface="Calibri"/>
              <a:cs typeface="Calibri"/>
              <a:sym typeface="Calibri"/>
            </a:endParaRPr>
          </a:p>
        </p:txBody>
      </p:sp>
      <p:sp>
        <p:nvSpPr>
          <p:cNvPr id="504" name="Google Shape;50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[2/2]</a:t>
            </a:r>
            <a:br>
              <a:rPr lang="en-GB" b="1" dirty="0"/>
            </a:br>
            <a:r>
              <a:rPr lang="en-GB" b="1" dirty="0"/>
              <a:t>Aim</a:t>
            </a:r>
            <a:r>
              <a:rPr lang="en-GB" dirty="0"/>
              <a:t>: to practise comprehension of the reading text on the previous slide. </a:t>
            </a:r>
            <a:br>
              <a:rPr lang="en-GB" dirty="0"/>
            </a:br>
            <a:br>
              <a:rPr lang="en-GB" dirty="0"/>
            </a:br>
            <a:r>
              <a:rPr lang="en-GB" b="1" dirty="0"/>
              <a:t>Procedure</a:t>
            </a:r>
            <a:r>
              <a:rPr lang="en-GB" dirty="0"/>
              <a:t>:</a:t>
            </a:r>
            <a:endParaRPr dirty="0"/>
          </a:p>
          <a:p>
            <a:pPr marL="228600" lvl="0" indent="-228600" algn="l" rtl="0">
              <a:spcBef>
                <a:spcPts val="0"/>
              </a:spcBef>
              <a:spcAft>
                <a:spcPts val="0"/>
              </a:spcAft>
              <a:buClr>
                <a:schemeClr val="dk1"/>
              </a:buClr>
              <a:buSzPts val="1200"/>
              <a:buFont typeface="Calibri"/>
              <a:buAutoNum type="arabicPeriod"/>
            </a:pPr>
            <a:r>
              <a:rPr lang="en-GB" dirty="0"/>
              <a:t>Students work in pairs or individually to decide on the answers.</a:t>
            </a:r>
            <a:endParaRPr dirty="0"/>
          </a:p>
          <a:p>
            <a:pPr marL="228600" lvl="0" indent="-228600" algn="l" rtl="0">
              <a:spcBef>
                <a:spcPts val="0"/>
              </a:spcBef>
              <a:spcAft>
                <a:spcPts val="0"/>
              </a:spcAft>
              <a:buClr>
                <a:schemeClr val="dk1"/>
              </a:buClr>
              <a:buSzPts val="1200"/>
              <a:buFont typeface="Calibri"/>
              <a:buAutoNum type="arabicPeriod"/>
            </a:pPr>
            <a:r>
              <a:rPr lang="en-GB" dirty="0"/>
              <a:t>Click through the answers and clarify any misconceptions.</a:t>
            </a:r>
            <a:endParaRPr dirty="0"/>
          </a:p>
        </p:txBody>
      </p:sp>
      <p:sp>
        <p:nvSpPr>
          <p:cNvPr id="527" name="Google Shape;52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b="1" dirty="0"/>
              <a:t>Timing: 1 minute</a:t>
            </a:r>
            <a:br>
              <a:rPr lang="en-GB" dirty="0"/>
            </a:br>
            <a:br>
              <a:rPr lang="en-GB" b="1" dirty="0"/>
            </a:br>
            <a:r>
              <a:rPr lang="en-GB" b="1" dirty="0"/>
              <a:t>Aim: </a:t>
            </a:r>
            <a:r>
              <a:rPr lang="en-GB" b="0" dirty="0"/>
              <a:t>to remind students of the vocabulary they are learning and revisiting this week.</a:t>
            </a:r>
            <a:br>
              <a:rPr lang="en-GB" b="0" dirty="0"/>
            </a:br>
            <a:br>
              <a:rPr lang="en-GB" b="0" dirty="0"/>
            </a:br>
            <a:r>
              <a:rPr lang="en-GB" b="1" dirty="0"/>
              <a:t>Procedure:</a:t>
            </a:r>
            <a:br>
              <a:rPr lang="en-GB" b="1" dirty="0"/>
            </a:br>
            <a:r>
              <a:rPr lang="en-GB" b="0" dirty="0"/>
              <a:t>1. Display the slide. Explain the tasks.</a:t>
            </a:r>
            <a:br>
              <a:rPr lang="en-GB" b="0" dirty="0"/>
            </a:br>
            <a:r>
              <a:rPr lang="en-GB" b="0" dirty="0"/>
              <a:t>2. Post this slide or its information for students, using the usual school system for this.</a:t>
            </a:r>
            <a:br>
              <a:rPr lang="en-GB" dirty="0"/>
            </a:br>
            <a:endParaRPr dirty="0"/>
          </a:p>
          <a:p>
            <a:pPr marL="0" lvl="0" indent="0" algn="l" rtl="0">
              <a:lnSpc>
                <a:spcPct val="100000"/>
              </a:lnSpc>
              <a:spcBef>
                <a:spcPts val="0"/>
              </a:spcBef>
              <a:spcAft>
                <a:spcPts val="0"/>
              </a:spcAft>
              <a:buClr>
                <a:schemeClr val="dk1"/>
              </a:buClr>
              <a:buSzPts val="1400"/>
              <a:buFont typeface="Calibri"/>
              <a:buNone/>
            </a:pPr>
            <a:r>
              <a:rPr lang="en-GB" b="1" dirty="0"/>
              <a:t>Notes</a:t>
            </a:r>
            <a:r>
              <a:rPr lang="en-GB" dirty="0"/>
              <a:t>: </a:t>
            </a:r>
            <a:br>
              <a:rPr lang="en-GB" dirty="0"/>
            </a:br>
            <a:r>
              <a:rPr lang="en-GB"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GB" dirty="0" err="1"/>
              <a:t>LanguageNut</a:t>
            </a:r>
            <a:r>
              <a:rPr lang="en-GB" dirty="0"/>
              <a:t>. Teachers may of course create their own versions of vocabulary learning activities in any of the different platforms available.</a:t>
            </a:r>
            <a:br>
              <a:rPr lang="en-GB" dirty="0"/>
            </a:br>
            <a:br>
              <a:rPr lang="en-GB" dirty="0"/>
            </a:br>
            <a:r>
              <a:rPr lang="en-GB" dirty="0"/>
              <a:t>At KS4, there are several sets for learning/revisiting:</a:t>
            </a:r>
            <a:br>
              <a:rPr lang="en-GB" dirty="0"/>
            </a:br>
            <a:r>
              <a:rPr lang="en-GB" dirty="0"/>
              <a:t>1. The new vocabulary for the following week.</a:t>
            </a:r>
            <a:br>
              <a:rPr lang="en-GB" dirty="0"/>
            </a:br>
            <a:r>
              <a:rPr lang="en-GB" dirty="0"/>
              <a:t>2. The systematic revisiting (at +3 and +9 weekly intervals) of new vocabulary.</a:t>
            </a:r>
            <a:br>
              <a:rPr lang="en-GB" dirty="0"/>
            </a:br>
            <a:r>
              <a:rPr lang="en-GB" dirty="0"/>
              <a:t>3. The revisited thematic vocabulary (from KS3 SOW) assigned to the week.</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GB" dirty="0"/>
              <a:t>In the KS4 SOW every word from the GCSE vocabulary list has been tracked to ensure that:</a:t>
            </a:r>
            <a:br>
              <a:rPr lang="en-GB" dirty="0"/>
            </a:br>
            <a:r>
              <a:rPr lang="en-GB" dirty="0"/>
              <a:t>1. New words are </a:t>
            </a:r>
            <a:r>
              <a:rPr lang="en-GB" b="1" dirty="0"/>
              <a:t>introduced, revisited twice </a:t>
            </a:r>
            <a:r>
              <a:rPr lang="en-GB" dirty="0"/>
              <a:t>at intervals during the course, and </a:t>
            </a:r>
            <a:r>
              <a:rPr lang="en-GB" b="1" dirty="0"/>
              <a:t>once again </a:t>
            </a:r>
            <a:r>
              <a:rPr lang="en-GB" dirty="0"/>
              <a:t>during the final 9-week revision phase.</a:t>
            </a:r>
            <a:br>
              <a:rPr lang="en-GB" dirty="0"/>
            </a:br>
            <a:r>
              <a:rPr lang="en-GB" dirty="0"/>
              <a:t>2. KS3 revisited thematic vocabulary is </a:t>
            </a:r>
            <a:r>
              <a:rPr lang="en-GB" b="1" dirty="0"/>
              <a:t>revisited twice </a:t>
            </a:r>
            <a:r>
              <a:rPr lang="en-GB" dirty="0"/>
              <a:t>during the course, and </a:t>
            </a:r>
            <a:r>
              <a:rPr lang="en-GB" b="1" dirty="0"/>
              <a:t>once again</a:t>
            </a:r>
            <a:r>
              <a:rPr lang="en-GB" dirty="0"/>
              <a:t> during the final 9-week revision phase.</a:t>
            </a:r>
            <a:br>
              <a:rPr lang="en-GB" dirty="0"/>
            </a:br>
            <a:r>
              <a:rPr lang="en-GB" dirty="0"/>
              <a:t>3. KS3 function words (listed as R(</a:t>
            </a:r>
            <a:r>
              <a:rPr lang="en-GB" dirty="0" err="1"/>
              <a:t>equired</a:t>
            </a:r>
            <a:r>
              <a:rPr lang="en-GB" dirty="0"/>
              <a:t>) on Annex E of the GCSE Subject Content are all </a:t>
            </a:r>
            <a:r>
              <a:rPr lang="en-GB" b="1" dirty="0"/>
              <a:t>revisited multiple times </a:t>
            </a:r>
            <a:r>
              <a:rPr lang="en-GB" dirty="0"/>
              <a:t>(Column D on the KS4 SOW) and the revisits are also tracked on the KS4 Vocabulary tracker.</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GB" dirty="0"/>
              <a:t>We anticipate that students will spend on average 2 hours on homework per week at KS4.  </a:t>
            </a:r>
            <a:br>
              <a:rPr lang="en-GB" dirty="0"/>
            </a:br>
            <a:r>
              <a:rPr lang="en-GB"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GB" baseline="30000" dirty="0"/>
              <a:t>nd</a:t>
            </a:r>
            <a:r>
              <a:rPr lang="en-GB"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GB" i="1" dirty="0"/>
              <a:t>might</a:t>
            </a:r>
            <a:r>
              <a:rPr lang="en-GB" dirty="0"/>
              <a:t> best be undertaken in class, where teachers can replicate the conditions for written language production that will apply for students at GCSE.</a:t>
            </a:r>
            <a:endParaRPr dirty="0"/>
          </a:p>
          <a:p>
            <a:pPr marL="0" lvl="0" indent="0" algn="l" rtl="0">
              <a:spcBef>
                <a:spcPts val="0"/>
              </a:spcBef>
              <a:spcAft>
                <a:spcPts val="0"/>
              </a:spcAft>
              <a:buNone/>
            </a:pPr>
            <a:endParaRPr dirty="0"/>
          </a:p>
        </p:txBody>
      </p:sp>
      <p:sp>
        <p:nvSpPr>
          <p:cNvPr id="560" name="Google Shape;56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32</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8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800" b="1" i="0" u="none" strike="noStrike" kern="1200" dirty="0">
                <a:solidFill>
                  <a:schemeClr val="tx1"/>
                </a:solidFill>
                <a:effectLst/>
                <a:latin typeface="+mn-lt"/>
                <a:ea typeface="+mn-ea"/>
                <a:cs typeface="+mn-cs"/>
              </a:rPr>
            </a:br>
            <a:r>
              <a:rPr lang="en-CA" sz="1800" b="1" i="0" u="none" strike="noStrike" kern="1200" dirty="0">
                <a:solidFill>
                  <a:schemeClr val="tx1"/>
                </a:solidFill>
                <a:effectLst/>
                <a:latin typeface="+mn-lt"/>
                <a:ea typeface="+mn-ea"/>
                <a:cs typeface="+mn-cs"/>
              </a:rPr>
              <a:t>AQA list does not have: Bayern, Bodensee, Donau, Schnitzel, U-Bahn, </a:t>
            </a:r>
            <a:r>
              <a:rPr lang="en-CA" sz="1800" b="1" i="0" u="none" strike="noStrike" kern="1200" dirty="0" err="1">
                <a:solidFill>
                  <a:schemeClr val="tx1"/>
                </a:solidFill>
                <a:effectLst/>
                <a:latin typeface="+mn-lt"/>
                <a:ea typeface="+mn-ea"/>
                <a:cs typeface="+mn-cs"/>
              </a:rPr>
              <a:t>Minderheit</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bayrisch</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ursprünglich</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unterscheiden</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wirken</a:t>
            </a:r>
            <a:br>
              <a:rPr lang="en-CA" sz="1800" b="1" i="0" u="none" strike="noStrike" kern="1200" dirty="0">
                <a:solidFill>
                  <a:schemeClr val="tx1"/>
                </a:solidFill>
                <a:effectLst/>
                <a:latin typeface="+mn-lt"/>
                <a:ea typeface="+mn-ea"/>
                <a:cs typeface="+mn-cs"/>
              </a:rPr>
            </a:br>
            <a:r>
              <a:rPr lang="en-CA" sz="1800" b="1" i="0" u="none" strike="noStrike" kern="1200" dirty="0">
                <a:solidFill>
                  <a:schemeClr val="tx1"/>
                </a:solidFill>
                <a:effectLst/>
                <a:latin typeface="+mn-lt"/>
                <a:ea typeface="+mn-ea"/>
                <a:cs typeface="+mn-cs"/>
              </a:rPr>
              <a:t>Edexcel list does not have: </a:t>
            </a:r>
            <a:r>
              <a:rPr lang="en-CA" sz="1800" b="1" i="0" u="none" strike="noStrike" kern="1200" dirty="0" err="1">
                <a:solidFill>
                  <a:schemeClr val="tx1"/>
                </a:solidFill>
                <a:effectLst/>
                <a:latin typeface="+mn-lt"/>
                <a:ea typeface="+mn-ea"/>
                <a:cs typeface="+mn-cs"/>
              </a:rPr>
              <a:t>darstellen</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spüren</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Herausforderung</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menschlich</a:t>
            </a:r>
            <a:r>
              <a:rPr lang="en-CA" sz="1800" b="1" i="0" u="none" strike="noStrike" kern="1200" dirty="0">
                <a:solidFill>
                  <a:schemeClr val="tx1"/>
                </a:solidFill>
                <a:effectLst/>
                <a:latin typeface="+mn-lt"/>
                <a:ea typeface="+mn-ea"/>
                <a:cs typeface="+mn-cs"/>
              </a:rPr>
              <a:t>, Bayern, Bodensee, </a:t>
            </a:r>
            <a:r>
              <a:rPr lang="en-CA" sz="1800" b="1" i="0" u="none" strike="noStrike" kern="1200" dirty="0" err="1">
                <a:solidFill>
                  <a:schemeClr val="tx1"/>
                </a:solidFill>
                <a:effectLst/>
                <a:latin typeface="+mn-lt"/>
                <a:ea typeface="+mn-ea"/>
                <a:cs typeface="+mn-cs"/>
              </a:rPr>
              <a:t>Ostsee</a:t>
            </a:r>
            <a:r>
              <a:rPr lang="en-CA" sz="1800" b="1" i="0" u="none" strike="noStrike" kern="1200" dirty="0">
                <a:solidFill>
                  <a:schemeClr val="tx1"/>
                </a:solidFill>
                <a:effectLst/>
                <a:latin typeface="+mn-lt"/>
                <a:ea typeface="+mn-ea"/>
                <a:cs typeface="+mn-cs"/>
              </a:rPr>
              <a:t>, U-Bahn, Volk, </a:t>
            </a:r>
            <a:r>
              <a:rPr lang="en-CA" sz="1800" b="1" i="0" u="none" strike="noStrike" kern="1200" dirty="0" err="1">
                <a:solidFill>
                  <a:schemeClr val="tx1"/>
                </a:solidFill>
                <a:effectLst/>
                <a:latin typeface="+mn-lt"/>
                <a:ea typeface="+mn-ea"/>
                <a:cs typeface="+mn-cs"/>
              </a:rPr>
              <a:t>bayrisch</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speziell</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ursprünglich</a:t>
            </a:r>
            <a:r>
              <a:rPr lang="en-CA" sz="1800" b="1" i="0" u="none" strike="noStrike" kern="1200" dirty="0">
                <a:solidFill>
                  <a:schemeClr val="tx1"/>
                </a:solidFill>
                <a:effectLst/>
                <a:latin typeface="+mn-lt"/>
                <a:ea typeface="+mn-ea"/>
                <a:cs typeface="+mn-cs"/>
              </a:rPr>
              <a:t>, dismal, </a:t>
            </a:r>
            <a:r>
              <a:rPr lang="en-CA" sz="1800" b="1" i="0" u="none" strike="noStrike" kern="1200" dirty="0" err="1">
                <a:solidFill>
                  <a:schemeClr val="tx1"/>
                </a:solidFill>
                <a:effectLst/>
                <a:latin typeface="+mn-lt"/>
                <a:ea typeface="+mn-ea"/>
                <a:cs typeface="+mn-cs"/>
              </a:rPr>
              <a:t>entstehen</a:t>
            </a:r>
            <a:r>
              <a:rPr lang="en-CA" sz="1800" b="1" i="0" u="none" strike="noStrike" kern="1200" dirty="0">
                <a:solidFill>
                  <a:schemeClr val="tx1"/>
                </a:solidFill>
                <a:effectLst/>
                <a:latin typeface="+mn-lt"/>
                <a:ea typeface="+mn-ea"/>
                <a:cs typeface="+mn-cs"/>
              </a:rPr>
              <a:t>, </a:t>
            </a:r>
            <a:r>
              <a:rPr lang="en-CA" sz="1800" b="1" i="0" u="none" strike="noStrike" kern="1200" dirty="0" err="1">
                <a:solidFill>
                  <a:schemeClr val="tx1"/>
                </a:solidFill>
                <a:effectLst/>
                <a:latin typeface="+mn-lt"/>
                <a:ea typeface="+mn-ea"/>
                <a:cs typeface="+mn-cs"/>
              </a:rPr>
              <a:t>unterscheiden</a:t>
            </a:r>
            <a:endParaRPr lang="en-CA" sz="1800" b="1" i="0" u="none" strike="noStrike" kern="1200" dirty="0">
              <a:solidFill>
                <a:schemeClr val="tx1"/>
              </a:solidFill>
              <a:effectLst/>
              <a:latin typeface="+mn-lt"/>
              <a:ea typeface="+mn-ea"/>
              <a:cs typeface="+mn-cs"/>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Introduce different functions of es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gibt</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vs da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da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sind</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Introduce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jemanden</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niemanden</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Revisit: </a:t>
            </a:r>
            <a:r>
              <a:rPr lang="en-GB" sz="1800" b="0" i="0" dirty="0">
                <a:solidFill>
                  <a:srgbClr val="000000"/>
                </a:solidFill>
                <a:effectLst/>
                <a:latin typeface="Century Gothic" panose="020B0502020202020204" pitchFamily="34" charset="0"/>
              </a:rPr>
              <a:t>Es </a:t>
            </a:r>
            <a:r>
              <a:rPr lang="en-GB" sz="1800" b="0" i="0" dirty="0" err="1">
                <a:solidFill>
                  <a:srgbClr val="000000"/>
                </a:solidFill>
                <a:effectLst/>
                <a:latin typeface="Century Gothic" panose="020B0502020202020204" pitchFamily="34" charset="0"/>
              </a:rPr>
              <a:t>gibt</a:t>
            </a:r>
            <a:r>
              <a:rPr lang="en-GB" sz="1800" b="0" i="0" dirty="0">
                <a:solidFill>
                  <a:srgbClr val="000000"/>
                </a:solidFill>
                <a:effectLst/>
                <a:latin typeface="Century Gothic" panose="020B0502020202020204" pitchFamily="34" charset="0"/>
              </a:rPr>
              <a:t>, pronouns man, </a:t>
            </a:r>
            <a:r>
              <a:rPr lang="en-GB" sz="1800" b="0" i="0" dirty="0" err="1">
                <a:solidFill>
                  <a:srgbClr val="000000"/>
                </a:solidFill>
                <a:effectLst/>
                <a:latin typeface="Century Gothic" panose="020B0502020202020204" pitchFamily="34" charset="0"/>
              </a:rPr>
              <a:t>jemand</a:t>
            </a:r>
            <a:r>
              <a:rPr lang="en-GB" sz="1800" b="0" i="0" dirty="0">
                <a:solidFill>
                  <a:srgbClr val="000000"/>
                </a:solidFill>
                <a:effectLst/>
                <a:latin typeface="Century Gothic" panose="020B0502020202020204" pitchFamily="34" charset="0"/>
              </a:rPr>
              <a:t>, </a:t>
            </a:r>
            <a:r>
              <a:rPr lang="en-GB" sz="1800" b="0" i="0" dirty="0" err="1">
                <a:solidFill>
                  <a:srgbClr val="000000"/>
                </a:solidFill>
                <a:effectLst/>
                <a:latin typeface="Century Gothic" panose="020B0502020202020204" pitchFamily="34" charset="0"/>
              </a:rPr>
              <a:t>niemand</a:t>
            </a:r>
            <a:endParaRPr lang="en-GB" sz="1800" b="0" i="0" dirty="0">
              <a:solidFill>
                <a:srgbClr val="000000"/>
              </a:solidFill>
              <a:effectLst/>
              <a:latin typeface="Century Gothic" panose="020B0502020202020204" pitchFamily="34" charset="0"/>
            </a:endParaRPr>
          </a:p>
          <a:p>
            <a:pPr>
              <a:lnSpc>
                <a:spcPct val="107000"/>
              </a:lnSpc>
              <a:spcAft>
                <a:spcPts val="800"/>
              </a:spcAft>
            </a:pPr>
            <a:r>
              <a:rPr lang="en-GB" sz="1800" b="0" i="0" dirty="0">
                <a:solidFill>
                  <a:srgbClr val="000000"/>
                </a:solidFill>
                <a:effectLst/>
                <a:latin typeface="Century Gothic" panose="020B0502020202020204" pitchFamily="34" charset="0"/>
              </a:rPr>
              <a:t>Revisit: Subject pronouns 'it' and 'they' (R1, nom.) er, </a:t>
            </a:r>
            <a:r>
              <a:rPr lang="en-GB" sz="1800" b="0" i="0" dirty="0" err="1">
                <a:solidFill>
                  <a:srgbClr val="000000"/>
                </a:solidFill>
                <a:effectLst/>
                <a:latin typeface="Century Gothic" panose="020B0502020202020204" pitchFamily="34" charset="0"/>
              </a:rPr>
              <a:t>sie</a:t>
            </a:r>
            <a:r>
              <a:rPr lang="en-GB" sz="1800" b="0" i="0" dirty="0">
                <a:solidFill>
                  <a:srgbClr val="000000"/>
                </a:solidFill>
                <a:effectLst/>
                <a:latin typeface="Century Gothic" panose="020B0502020202020204" pitchFamily="34" charset="0"/>
              </a:rPr>
              <a:t>, es, </a:t>
            </a:r>
            <a:r>
              <a:rPr lang="en-GB" sz="1800" b="0" i="0" dirty="0" err="1">
                <a:solidFill>
                  <a:srgbClr val="000000"/>
                </a:solidFill>
                <a:effectLst/>
                <a:latin typeface="Century Gothic" panose="020B0502020202020204" pitchFamily="34" charset="0"/>
              </a:rPr>
              <a:t>sie</a:t>
            </a:r>
            <a:br>
              <a:rPr lang="en-GB" sz="1800" b="0" i="0" dirty="0">
                <a:solidFill>
                  <a:srgbClr val="000000"/>
                </a:solidFill>
                <a:effectLst/>
                <a:latin typeface="Century Gothic" panose="020B0502020202020204" pitchFamily="34" charset="0"/>
              </a:rPr>
            </a:br>
            <a:r>
              <a:rPr lang="en-GB" sz="1800" b="0" i="0" dirty="0">
                <a:solidFill>
                  <a:srgbClr val="000000"/>
                </a:solidFill>
                <a:effectLst/>
                <a:latin typeface="Century Gothic" panose="020B0502020202020204" pitchFamily="34" charset="0"/>
              </a:rPr>
              <a:t>Revisit: Relative clauses (R1, nom.); relative pronouns der, die, das, die</a:t>
            </a:r>
            <a:br>
              <a:rPr lang="en-GB" sz="1800" b="0" i="0" dirty="0">
                <a:solidFill>
                  <a:srgbClr val="000000"/>
                </a:solidFill>
                <a:effectLst/>
                <a:latin typeface="Century Gothic" panose="020B0502020202020204" pitchFamily="34" charset="0"/>
              </a:rPr>
            </a:br>
            <a:r>
              <a:rPr lang="en-GB" sz="1800" b="0" i="0" dirty="0">
                <a:solidFill>
                  <a:srgbClr val="000000"/>
                </a:solidFill>
                <a:effectLst/>
                <a:latin typeface="Century Gothic" panose="020B0502020202020204" pitchFamily="34" charset="0"/>
              </a:rPr>
              <a:t>Revisit: WO3</a:t>
            </a:r>
            <a:br>
              <a:rPr lang="en-GB" sz="1800" b="0" i="0" dirty="0">
                <a:solidFill>
                  <a:srgbClr val="000000"/>
                </a:solidFill>
                <a:effectLst/>
                <a:latin typeface="Century Gothic" panose="020B0502020202020204" pitchFamily="34" charset="0"/>
              </a:rPr>
            </a:br>
            <a:r>
              <a:rPr lang="en-GB" sz="1800" b="0" i="0" dirty="0">
                <a:solidFill>
                  <a:srgbClr val="000000"/>
                </a:solidFill>
                <a:effectLst/>
                <a:latin typeface="Century Gothic" panose="020B0502020202020204" pitchFamily="34" charset="0"/>
              </a:rPr>
              <a:t>Revisit: Historic/narrative present</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i="0" dirty="0">
                <a:effectLst/>
                <a:latin typeface="Century Gothic" panose="020B0502020202020204" pitchFamily="34" charset="0"/>
              </a:rPr>
              <a:t>SSC: </a:t>
            </a:r>
            <a:r>
              <a:rPr lang="en-US" sz="1800" b="1" i="0" dirty="0">
                <a:solidFill>
                  <a:srgbClr val="000000"/>
                </a:solidFill>
                <a:effectLst/>
                <a:latin typeface="Century Gothic" panose="020B0502020202020204" pitchFamily="34" charset="0"/>
              </a:rPr>
              <a:t>[-d] vs [-d-] </a:t>
            </a:r>
            <a:r>
              <a:rPr lang="en-US" sz="1800" b="0" i="0" dirty="0">
                <a:solidFill>
                  <a:srgbClr val="000000"/>
                </a:solidFill>
                <a:effectLst/>
                <a:latin typeface="Century Gothic" panose="020B0502020202020204" pitchFamily="34" charset="0"/>
              </a:rPr>
              <a:t>[link to grammar: </a:t>
            </a:r>
            <a:r>
              <a:rPr lang="en-US" sz="1800" b="0" i="0" dirty="0" err="1">
                <a:solidFill>
                  <a:srgbClr val="000000"/>
                </a:solidFill>
                <a:effectLst/>
                <a:latin typeface="Century Gothic" panose="020B0502020202020204" pitchFamily="34" charset="0"/>
              </a:rPr>
              <a:t>jemand</a:t>
            </a:r>
            <a:r>
              <a:rPr lang="en-US" sz="1800" b="0" i="0" dirty="0">
                <a:solidFill>
                  <a:srgbClr val="000000"/>
                </a:solidFill>
                <a:effectLst/>
                <a:latin typeface="Century Gothic" panose="020B0502020202020204" pitchFamily="34" charset="0"/>
              </a:rPr>
              <a:t>, </a:t>
            </a:r>
            <a:r>
              <a:rPr lang="en-US" sz="1800" b="0" i="0" dirty="0" err="1">
                <a:solidFill>
                  <a:srgbClr val="000000"/>
                </a:solidFill>
                <a:effectLst/>
                <a:latin typeface="Century Gothic" panose="020B0502020202020204" pitchFamily="34" charset="0"/>
              </a:rPr>
              <a:t>jemanden</a:t>
            </a:r>
            <a:r>
              <a:rPr lang="en-US" sz="1800" b="0" i="0" dirty="0">
                <a:solidFill>
                  <a:srgbClr val="000000"/>
                </a:solidFill>
                <a:effectLst/>
                <a:latin typeface="Century Gothic" panose="020B0502020202020204" pitchFamily="34" charset="0"/>
              </a:rPr>
              <a:t>]</a:t>
            </a:r>
            <a:br>
              <a:rPr lang="en-US" sz="1800" b="0" i="0" dirty="0">
                <a:solidFill>
                  <a:srgbClr val="000000"/>
                </a:solidFill>
                <a:effectLst/>
                <a:latin typeface="Century Gothic" panose="020B0502020202020204" pitchFamily="34" charset="0"/>
              </a:rPr>
            </a:br>
            <a:r>
              <a:rPr lang="en-US" sz="1800" b="1" i="0" dirty="0">
                <a:solidFill>
                  <a:srgbClr val="000000"/>
                </a:solidFill>
                <a:effectLst/>
                <a:latin typeface="Century Gothic" panose="020B0502020202020204" pitchFamily="34" charset="0"/>
              </a:rPr>
              <a:t>[</a:t>
            </a:r>
            <a:r>
              <a:rPr lang="en-US" sz="1800" b="1" i="0" dirty="0">
                <a:solidFill>
                  <a:srgbClr val="000000"/>
                </a:solidFill>
                <a:effectLst/>
                <a:highlight>
                  <a:srgbClr val="FFFF00"/>
                </a:highlight>
                <a:latin typeface="Century Gothic" panose="020B0502020202020204" pitchFamily="34" charset="0"/>
              </a:rPr>
              <a:t>z] and [-</a:t>
            </a:r>
            <a:r>
              <a:rPr lang="en-US" sz="1800" b="1" i="0" dirty="0" err="1">
                <a:solidFill>
                  <a:srgbClr val="000000"/>
                </a:solidFill>
                <a:effectLst/>
                <a:highlight>
                  <a:srgbClr val="FFFF00"/>
                </a:highlight>
                <a:latin typeface="Century Gothic" panose="020B0502020202020204" pitchFamily="34" charset="0"/>
              </a:rPr>
              <a:t>tion</a:t>
            </a:r>
            <a:r>
              <a:rPr lang="en-US" sz="1800" b="1" i="0" dirty="0">
                <a:solidFill>
                  <a:srgbClr val="000000"/>
                </a:solidFill>
                <a:effectLst/>
                <a:highlight>
                  <a:srgbClr val="FFFF00"/>
                </a:highlight>
                <a:latin typeface="Century Gothic" panose="020B0502020202020204" pitchFamily="34" charset="0"/>
              </a:rPr>
              <a:t>]</a:t>
            </a:r>
            <a:r>
              <a:rPr lang="en-US" sz="1800" b="0" i="0" dirty="0">
                <a:solidFill>
                  <a:srgbClr val="000000"/>
                </a:solidFill>
                <a:effectLst/>
                <a:highlight>
                  <a:srgbClr val="FFFF00"/>
                </a:highlight>
                <a:latin typeface="Century Gothic" panose="020B0502020202020204" pitchFamily="34" charset="0"/>
              </a:rPr>
              <a:t>[link to specific vocabulary]</a:t>
            </a:r>
            <a:endParaRPr lang="de-DE" sz="1800" b="1" i="0" dirty="0">
              <a:effectLst/>
              <a:highlight>
                <a:srgbClr val="FFFF00"/>
              </a:highlight>
              <a:latin typeface="Century Gothic" panose="020B0502020202020204"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800" b="0" i="0" u="none" strike="noStrike" dirty="0">
                <a:solidFill>
                  <a:srgbClr val="000000"/>
                </a:solidFill>
                <a:effectLst/>
                <a:latin typeface="Century Gothic" panose="020B0502020202020204" pitchFamily="34" charset="0"/>
              </a:rPr>
              <a:t>verändern [500] jemanden [330] niemanden [362] Frau</a:t>
            </a:r>
            <a:r>
              <a:rPr lang="de-DE" sz="1800" b="0" i="0" u="none" strike="noStrike" baseline="30000" dirty="0">
                <a:solidFill>
                  <a:srgbClr val="000000"/>
                </a:solidFill>
                <a:effectLst/>
                <a:latin typeface="Century Gothic" panose="020B0502020202020204" pitchFamily="34" charset="0"/>
              </a:rPr>
              <a:t>2</a:t>
            </a:r>
            <a:r>
              <a:rPr lang="de-DE" sz="1800" b="0" i="0" u="none" strike="noStrike" dirty="0">
                <a:solidFill>
                  <a:srgbClr val="000000"/>
                </a:solidFill>
                <a:effectLst/>
                <a:latin typeface="Century Gothic" panose="020B0502020202020204" pitchFamily="34" charset="0"/>
              </a:rPr>
              <a:t> [99] Gruppe [369] Möglichkeit [379] hart [728] negativ [817] positiv [516] wahrscheinlich [493] </a:t>
            </a:r>
            <a:r>
              <a:rPr lang="de-DE" sz="1800" b="0" i="0" u="none" strike="noStrike" dirty="0">
                <a:solidFill>
                  <a:srgbClr val="FF6600"/>
                </a:solidFill>
                <a:effectLst/>
                <a:latin typeface="Century Gothic" panose="020B0502020202020204" pitchFamily="34" charset="0"/>
              </a:rPr>
              <a:t>darstellen (H) [402] spüren (H) [750] Gesellschaft</a:t>
            </a:r>
            <a:r>
              <a:rPr lang="de-DE" sz="1800" b="0" i="0" u="none" strike="noStrike" baseline="30000" dirty="0">
                <a:solidFill>
                  <a:srgbClr val="FF6600"/>
                </a:solidFill>
                <a:effectLst/>
                <a:latin typeface="Century Gothic" panose="020B0502020202020204" pitchFamily="34" charset="0"/>
              </a:rPr>
              <a:t>1</a:t>
            </a:r>
            <a:r>
              <a:rPr lang="de-DE" sz="1800" b="0" i="0" u="none" strike="noStrike" dirty="0">
                <a:solidFill>
                  <a:srgbClr val="FF6600"/>
                </a:solidFill>
                <a:effectLst/>
                <a:latin typeface="Century Gothic" panose="020B0502020202020204" pitchFamily="34" charset="0"/>
              </a:rPr>
              <a:t> (H) [363] Herausforderung (H) [1191] Kraft (H) [458] Lage</a:t>
            </a:r>
            <a:r>
              <a:rPr lang="de-DE" sz="1800" b="0" i="0" u="none" strike="noStrike" baseline="30000" dirty="0">
                <a:solidFill>
                  <a:srgbClr val="FF6600"/>
                </a:solidFill>
                <a:effectLst/>
                <a:latin typeface="Century Gothic" panose="020B0502020202020204" pitchFamily="34" charset="0"/>
              </a:rPr>
              <a:t>1</a:t>
            </a:r>
            <a:r>
              <a:rPr lang="de-DE" sz="1800" b="0" i="0" u="none" strike="noStrike" dirty="0">
                <a:solidFill>
                  <a:srgbClr val="FF6600"/>
                </a:solidFill>
                <a:effectLst/>
                <a:latin typeface="Century Gothic" panose="020B0502020202020204" pitchFamily="34" charset="0"/>
              </a:rPr>
              <a:t> (H) [555] Opfer (H) [1007] Verantwortung (H) [1103] aktuell (H) [568] menschlich (H) [811] </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Revisited vocabulary: </a:t>
            </a:r>
            <a:r>
              <a:rPr lang="en-GB" sz="1800" b="0" i="0" dirty="0">
                <a:solidFill>
                  <a:srgbClr val="000000"/>
                </a:solidFill>
                <a:effectLst/>
                <a:latin typeface="Century Gothic" panose="020B0502020202020204" pitchFamily="34" charset="0"/>
              </a:rPr>
              <a:t>Bayern [624] Bodensee [n/a] Donau [n/a] Köln [n/a] München [n/a] </a:t>
            </a:r>
            <a:r>
              <a:rPr lang="en-GB" sz="1800" b="0" i="0" dirty="0" err="1">
                <a:solidFill>
                  <a:srgbClr val="000000"/>
                </a:solidFill>
                <a:effectLst/>
                <a:latin typeface="Century Gothic" panose="020B0502020202020204" pitchFamily="34" charset="0"/>
              </a:rPr>
              <a:t>Ostsee</a:t>
            </a:r>
            <a:r>
              <a:rPr lang="en-GB" sz="1800" b="0" i="0" dirty="0">
                <a:solidFill>
                  <a:srgbClr val="000000"/>
                </a:solidFill>
                <a:effectLst/>
                <a:latin typeface="Century Gothic" panose="020B0502020202020204" pitchFamily="34" charset="0"/>
              </a:rPr>
              <a:t> [n/a] Rhein [n/a] Schnitzel [n/a] U-Bahn [n/a] Volk [1032] Weise [468] Wurst [3923] national [891] </a:t>
            </a:r>
            <a:r>
              <a:rPr lang="en-GB" sz="1800" b="0" i="0" dirty="0" err="1">
                <a:solidFill>
                  <a:srgbClr val="000000"/>
                </a:solidFill>
                <a:effectLst/>
                <a:latin typeface="Century Gothic" panose="020B0502020202020204" pitchFamily="34" charset="0"/>
              </a:rPr>
              <a:t>Minderheit</a:t>
            </a:r>
            <a:r>
              <a:rPr lang="en-GB" sz="1800" b="0" i="0" dirty="0">
                <a:solidFill>
                  <a:srgbClr val="000000"/>
                </a:solidFill>
                <a:effectLst/>
                <a:latin typeface="Century Gothic" panose="020B0502020202020204" pitchFamily="34" charset="0"/>
              </a:rPr>
              <a:t> (H) [4256] </a:t>
            </a:r>
            <a:r>
              <a:rPr lang="en-GB" sz="1800" b="0" i="0" dirty="0" err="1">
                <a:solidFill>
                  <a:srgbClr val="000000"/>
                </a:solidFill>
                <a:effectLst/>
                <a:latin typeface="Century Gothic" panose="020B0502020202020204" pitchFamily="34" charset="0"/>
              </a:rPr>
              <a:t>bayrisch</a:t>
            </a:r>
            <a:r>
              <a:rPr lang="en-GB" sz="1800" b="0" i="0" dirty="0">
                <a:solidFill>
                  <a:srgbClr val="000000"/>
                </a:solidFill>
                <a:effectLst/>
                <a:latin typeface="Century Gothic" panose="020B0502020202020204" pitchFamily="34" charset="0"/>
              </a:rPr>
              <a:t> (H) [1383] </a:t>
            </a:r>
            <a:r>
              <a:rPr lang="en-GB" sz="1800" b="0" i="0" dirty="0" err="1">
                <a:solidFill>
                  <a:srgbClr val="000000"/>
                </a:solidFill>
                <a:effectLst/>
                <a:latin typeface="Century Gothic" panose="020B0502020202020204" pitchFamily="34" charset="0"/>
              </a:rPr>
              <a:t>berliner</a:t>
            </a:r>
            <a:r>
              <a:rPr lang="en-GB" sz="1800" b="0" i="0" dirty="0">
                <a:solidFill>
                  <a:srgbClr val="000000"/>
                </a:solidFill>
                <a:effectLst/>
                <a:latin typeface="Century Gothic" panose="020B0502020202020204" pitchFamily="34" charset="0"/>
              </a:rPr>
              <a:t> (H) [1190] </a:t>
            </a:r>
            <a:r>
              <a:rPr lang="en-GB" sz="1800" b="0" i="0" dirty="0" err="1">
                <a:solidFill>
                  <a:srgbClr val="000000"/>
                </a:solidFill>
                <a:effectLst/>
                <a:latin typeface="Century Gothic" panose="020B0502020202020204" pitchFamily="34" charset="0"/>
              </a:rPr>
              <a:t>speziell</a:t>
            </a:r>
            <a:r>
              <a:rPr lang="en-GB" sz="1800" b="0" i="0" dirty="0">
                <a:solidFill>
                  <a:srgbClr val="000000"/>
                </a:solidFill>
                <a:effectLst/>
                <a:latin typeface="Century Gothic" panose="020B0502020202020204" pitchFamily="34" charset="0"/>
              </a:rPr>
              <a:t> (H) [815] </a:t>
            </a:r>
            <a:r>
              <a:rPr lang="en-GB" sz="1800" b="0" i="0" dirty="0" err="1">
                <a:solidFill>
                  <a:srgbClr val="000000"/>
                </a:solidFill>
                <a:effectLst/>
                <a:latin typeface="Century Gothic" panose="020B0502020202020204" pitchFamily="34" charset="0"/>
              </a:rPr>
              <a:t>ursprünglich</a:t>
            </a:r>
            <a:r>
              <a:rPr lang="en-GB" sz="1800" b="0" i="0" dirty="0">
                <a:solidFill>
                  <a:srgbClr val="000000"/>
                </a:solidFill>
                <a:effectLst/>
                <a:latin typeface="Century Gothic" panose="020B0502020202020204" pitchFamily="34" charset="0"/>
              </a:rPr>
              <a:t> (H) [1332] </a:t>
            </a:r>
          </a:p>
          <a:p>
            <a:pPr>
              <a:lnSpc>
                <a:spcPct val="107000"/>
              </a:lnSpc>
              <a:spcAft>
                <a:spcPts val="800"/>
              </a:spcAft>
            </a:pPr>
            <a:r>
              <a:rPr lang="en-GB" sz="1800" b="1" i="0" dirty="0">
                <a:solidFill>
                  <a:srgbClr val="000000"/>
                </a:solidFill>
                <a:effectLst/>
                <a:latin typeface="Century Gothic" panose="020B0502020202020204" pitchFamily="34" charset="0"/>
              </a:rPr>
              <a:t>Thematic revisited vocabulary </a:t>
            </a:r>
            <a:r>
              <a:rPr lang="de-DE" sz="1800" b="0" i="0" u="none" strike="noStrike" dirty="0">
                <a:solidFill>
                  <a:srgbClr val="000000"/>
                </a:solidFill>
                <a:effectLst/>
                <a:latin typeface="Century Gothic" panose="020B0502020202020204" pitchFamily="34" charset="0"/>
              </a:rPr>
              <a:t>bekommen [212] schaffen [285] setzen; sichacc. setzen [228] Frau1 [99] Jahrhundert [492] Mädchen [602] Stimme [399] lieb [897] riesig [1075] schwarz [474] tief [442] da [48] diesmal [1384] hier [68] immer [64] </a:t>
            </a:r>
            <a:r>
              <a:rPr lang="de-DE" sz="1800" b="0" i="0" u="none" strike="noStrike" dirty="0">
                <a:solidFill>
                  <a:srgbClr val="FF6600"/>
                </a:solidFill>
                <a:effectLst/>
                <a:latin typeface="Century Gothic" panose="020B0502020202020204" pitchFamily="34" charset="0"/>
              </a:rPr>
              <a:t>entstehen (H) [264] trennen (H) [936] unterscheiden (H) [607] wirken (H) [401] Druck (H) [558] Zweck (H) [1604] dünn (H) [1739] </a:t>
            </a:r>
            <a:endParaRPr lang="en-GB" sz="1800" b="1" i="0" dirty="0">
              <a:solidFill>
                <a:srgbClr val="000000"/>
              </a:solidFill>
              <a:effectLst/>
              <a:latin typeface="Century Gothic" panose="020B0502020202020204" pitchFamily="34" charset="0"/>
            </a:endParaRPr>
          </a:p>
          <a:p>
            <a:pPr>
              <a:lnSpc>
                <a:spcPct val="107000"/>
              </a:lnSpc>
              <a:spcAft>
                <a:spcPts val="800"/>
              </a:spcAft>
            </a:pPr>
            <a:r>
              <a:rPr lang="en-GB" sz="18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800" b="0" i="0" dirty="0">
                <a:effectLst/>
                <a:latin typeface="Century Gothic" panose="020B0502020202020204" pitchFamily="34" charset="0"/>
              </a:rPr>
              <a:t>es gibt, jemand, niemand, man, er, sie, es, sie, der, die, das, die, nach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283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the FT version. A HT version is on the next slide.</a:t>
            </a:r>
          </a:p>
          <a:p>
            <a:endParaRPr lang="en-US" b="1" dirty="0"/>
          </a:p>
          <a:p>
            <a:r>
              <a:rPr lang="en-US" b="1" dirty="0"/>
              <a:t>Timing: </a:t>
            </a:r>
            <a:r>
              <a:rPr lang="en-US" b="0" dirty="0"/>
              <a:t>10 minutes</a:t>
            </a:r>
          </a:p>
          <a:p>
            <a:endParaRPr lang="en-US" b="0" dirty="0"/>
          </a:p>
          <a:p>
            <a:r>
              <a:rPr lang="en-US" b="1" dirty="0"/>
              <a:t>Aim: </a:t>
            </a:r>
            <a:r>
              <a:rPr lang="en-US" b="0" dirty="0"/>
              <a:t>to examine a model answer and revisit key grammar concepts before writing.</a:t>
            </a:r>
          </a:p>
          <a:p>
            <a:endParaRPr lang="en-US" b="0" dirty="0"/>
          </a:p>
          <a:p>
            <a:r>
              <a:rPr lang="en-US" b="1" dirty="0"/>
              <a:t>Procedure:</a:t>
            </a:r>
          </a:p>
          <a:p>
            <a:pPr marL="0" indent="0">
              <a:buNone/>
            </a:pPr>
            <a:r>
              <a:rPr lang="en-US" b="0" dirty="0"/>
              <a:t>1.  Students read through the text or selected students read out to the class. </a:t>
            </a:r>
          </a:p>
          <a:p>
            <a:pPr marL="0" indent="0">
              <a:buNone/>
            </a:pPr>
            <a:r>
              <a:rPr lang="en-US" b="0" dirty="0"/>
              <a:t>2. Ask students to explain their understanding of the text. </a:t>
            </a:r>
          </a:p>
          <a:p>
            <a:pPr marL="0" indent="0">
              <a:buNone/>
            </a:pPr>
            <a:r>
              <a:rPr lang="en-US" b="0" dirty="0"/>
              <a:t>3. Work through the callouts.</a:t>
            </a:r>
          </a:p>
          <a:p>
            <a:pPr marL="0" indent="0">
              <a:buNone/>
            </a:pPr>
            <a:r>
              <a:rPr lang="en-US" b="0" dirty="0"/>
              <a:t>4. Allow for any further questions.</a:t>
            </a:r>
          </a:p>
          <a:p>
            <a:pPr marL="0" indent="0">
              <a:buNone/>
            </a:pPr>
            <a:r>
              <a:rPr lang="en-US" b="0" dirty="0"/>
              <a:t>5. Hide the model answer from view.</a:t>
            </a:r>
          </a:p>
          <a:p>
            <a:pPr marL="0" indent="0">
              <a:buNone/>
            </a:pPr>
            <a:endParaRPr lang="en-US" b="0" dirty="0"/>
          </a:p>
        </p:txBody>
      </p:sp>
      <p:sp>
        <p:nvSpPr>
          <p:cNvPr id="4" name="Slide Number Placeholder 3"/>
          <p:cNvSpPr>
            <a:spLocks noGrp="1"/>
          </p:cNvSpPr>
          <p:nvPr>
            <p:ph type="sldNum" sz="quarter" idx="5"/>
          </p:nvPr>
        </p:nvSpPr>
        <p:spPr/>
        <p:txBody>
          <a:bodyPr/>
          <a:lstStyle/>
          <a:p>
            <a:fld id="{BEB2B9F1-BEA5-46A4-82CB-FA122D5E793D}" type="slidenum">
              <a:rPr lang="en-GB" smtClean="0"/>
              <a:t>34</a:t>
            </a:fld>
            <a:endParaRPr lang="en-GB"/>
          </a:p>
        </p:txBody>
      </p:sp>
    </p:spTree>
    <p:extLst>
      <p:ext uri="{BB962C8B-B14F-4D97-AF65-F5344CB8AC3E}">
        <p14:creationId xmlns:p14="http://schemas.microsoft.com/office/powerpoint/2010/main" val="2686852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the Higher Tier version.</a:t>
            </a:r>
          </a:p>
          <a:p>
            <a:endParaRPr lang="en-US" dirty="0"/>
          </a:p>
          <a:p>
            <a:r>
              <a:rPr lang="en-US" b="1" dirty="0"/>
              <a:t>Timing: </a:t>
            </a:r>
            <a:r>
              <a:rPr lang="en-US" b="0" dirty="0"/>
              <a:t>10 minutes</a:t>
            </a:r>
          </a:p>
          <a:p>
            <a:endParaRPr lang="en-US" b="0" dirty="0"/>
          </a:p>
          <a:p>
            <a:r>
              <a:rPr lang="en-US" b="1" dirty="0"/>
              <a:t>Aim: </a:t>
            </a:r>
            <a:r>
              <a:rPr lang="en-US" b="0" dirty="0"/>
              <a:t>to examine a model answer and revisit key grammar concepts before writing.</a:t>
            </a:r>
          </a:p>
          <a:p>
            <a:endParaRPr lang="en-US" b="0" dirty="0"/>
          </a:p>
          <a:p>
            <a:r>
              <a:rPr lang="en-US" b="1" dirty="0"/>
              <a:t>Procedure:</a:t>
            </a:r>
          </a:p>
          <a:p>
            <a:pPr marL="0" indent="0">
              <a:buNone/>
            </a:pPr>
            <a:r>
              <a:rPr lang="en-US" b="0" dirty="0"/>
              <a:t>1. Students read through the text/ or selected students read out to the class. </a:t>
            </a:r>
          </a:p>
          <a:p>
            <a:pPr marL="0" indent="0">
              <a:buNone/>
            </a:pPr>
            <a:r>
              <a:rPr lang="en-US" b="0" dirty="0"/>
              <a:t>2. Ask students to explain their understanding of the text. </a:t>
            </a:r>
          </a:p>
          <a:p>
            <a:pPr marL="0" indent="0">
              <a:buNone/>
            </a:pPr>
            <a:r>
              <a:rPr lang="en-US" b="0" dirty="0"/>
              <a:t>3. Work through the callouts.</a:t>
            </a:r>
          </a:p>
          <a:p>
            <a:pPr marL="0" indent="0">
              <a:buNone/>
            </a:pPr>
            <a:r>
              <a:rPr lang="en-US" b="0" dirty="0"/>
              <a:t>4. Allow for any further questions.</a:t>
            </a:r>
          </a:p>
          <a:p>
            <a:pPr marL="0" indent="0">
              <a:buNone/>
            </a:pPr>
            <a:r>
              <a:rPr lang="en-US" b="0" dirty="0"/>
              <a:t>5. Hide the model answer from view.</a:t>
            </a:r>
          </a:p>
          <a:p>
            <a:endParaRPr lang="en-GB" dirty="0"/>
          </a:p>
        </p:txBody>
      </p:sp>
      <p:sp>
        <p:nvSpPr>
          <p:cNvPr id="4" name="Slide Number Placeholder 3"/>
          <p:cNvSpPr>
            <a:spLocks noGrp="1"/>
          </p:cNvSpPr>
          <p:nvPr>
            <p:ph type="sldNum" sz="quarter" idx="5"/>
          </p:nvPr>
        </p:nvSpPr>
        <p:spPr/>
        <p:txBody>
          <a:bodyPr/>
          <a:lstStyle/>
          <a:p>
            <a:fld id="{BEB2B9F1-BEA5-46A4-82CB-FA122D5E793D}" type="slidenum">
              <a:rPr lang="en-GB" smtClean="0"/>
              <a:t>35</a:t>
            </a:fld>
            <a:endParaRPr lang="en-GB"/>
          </a:p>
        </p:txBody>
      </p:sp>
    </p:spTree>
    <p:extLst>
      <p:ext uri="{BB962C8B-B14F-4D97-AF65-F5344CB8AC3E}">
        <p14:creationId xmlns:p14="http://schemas.microsoft.com/office/powerpoint/2010/main" val="3933134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35-40 mins</a:t>
            </a:r>
          </a:p>
          <a:p>
            <a:endParaRPr lang="en-US" b="1" dirty="0"/>
          </a:p>
          <a:p>
            <a:r>
              <a:rPr lang="en-US" b="1" dirty="0"/>
              <a:t>Aim: </a:t>
            </a:r>
            <a:r>
              <a:rPr lang="en-US" b="0" dirty="0"/>
              <a:t>to </a:t>
            </a:r>
            <a:r>
              <a:rPr lang="en-US" b="0" dirty="0" err="1"/>
              <a:t>practise</a:t>
            </a:r>
            <a:r>
              <a:rPr lang="en-US" b="0" dirty="0"/>
              <a:t> writing in controlled conditions.</a:t>
            </a:r>
          </a:p>
          <a:p>
            <a:endParaRPr lang="en-US" b="0" dirty="0"/>
          </a:p>
          <a:p>
            <a:r>
              <a:rPr lang="en-US" b="1" dirty="0"/>
              <a:t>Procedure</a:t>
            </a:r>
            <a:r>
              <a:rPr lang="en-US" b="0" dirty="0"/>
              <a:t>:</a:t>
            </a:r>
          </a:p>
          <a:p>
            <a:pPr marL="228600" indent="-228600">
              <a:buAutoNum type="arabicPeriod"/>
            </a:pPr>
            <a:r>
              <a:rPr lang="en-US" b="0" dirty="0"/>
              <a:t>Students have their plans (prepared from last week’s homework) in view. </a:t>
            </a:r>
          </a:p>
          <a:p>
            <a:pPr marL="228600" indent="-228600">
              <a:buAutoNum type="arabicPeriod"/>
            </a:pPr>
            <a:r>
              <a:rPr lang="en-US" b="0" dirty="0"/>
              <a:t>Students write their responses to the question and submit at the end of the lesson.</a:t>
            </a:r>
          </a:p>
          <a:p>
            <a:pPr marL="0" indent="0">
              <a:buNone/>
            </a:pPr>
            <a:endParaRPr lang="en-GB" b="1" dirty="0"/>
          </a:p>
        </p:txBody>
      </p:sp>
      <p:sp>
        <p:nvSpPr>
          <p:cNvPr id="4" name="Slide Number Placeholder 3"/>
          <p:cNvSpPr>
            <a:spLocks noGrp="1"/>
          </p:cNvSpPr>
          <p:nvPr>
            <p:ph type="sldNum" sz="quarter" idx="5"/>
          </p:nvPr>
        </p:nvSpPr>
        <p:spPr/>
        <p:txBody>
          <a:bodyPr/>
          <a:lstStyle/>
          <a:p>
            <a:fld id="{BEB2B9F1-BEA5-46A4-82CB-FA122D5E793D}" type="slidenum">
              <a:rPr lang="en-GB" smtClean="0"/>
              <a:t>36</a:t>
            </a:fld>
            <a:endParaRPr lang="en-GB"/>
          </a:p>
        </p:txBody>
      </p:sp>
    </p:spTree>
    <p:extLst>
      <p:ext uri="{BB962C8B-B14F-4D97-AF65-F5344CB8AC3E}">
        <p14:creationId xmlns:p14="http://schemas.microsoft.com/office/powerpoint/2010/main" val="430635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Timing: 1 minute</a:t>
            </a:r>
            <a:br>
              <a:rPr lang="en-US" dirty="0"/>
            </a:br>
            <a:br>
              <a:rPr lang="en-US" b="1" dirty="0"/>
            </a:br>
            <a:r>
              <a:rPr lang="en-US" b="1" dirty="0"/>
              <a:t>Aim: </a:t>
            </a:r>
            <a:r>
              <a:rPr lang="en-US" b="0" dirty="0"/>
              <a:t>to remind students of the vocabulary they are learning and revisiting this week.</a:t>
            </a:r>
            <a:br>
              <a:rPr lang="en-US" b="0" dirty="0"/>
            </a:b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systematic revisiting (at +3 and +9 weekly intervals) of new vocabulary.</a:t>
            </a:r>
            <a:br>
              <a:rPr lang="en-US" dirty="0"/>
            </a:br>
            <a:r>
              <a:rPr lang="en-US" dirty="0"/>
              <a:t>3. The revisited thematic vocabulary (from KS3 SOW) assigned to the week.</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1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1" i="0" u="none" strike="noStrike" dirty="0">
                <a:solidFill>
                  <a:srgbClr val="000000"/>
                </a:solidFill>
                <a:latin typeface="Calibri"/>
                <a:ea typeface="Calibri"/>
                <a:cs typeface="Calibri"/>
                <a:sym typeface="Calibri"/>
              </a:rPr>
              <a:t>This is the Higher version of the task.</a:t>
            </a:r>
            <a:endParaRPr dirty="0"/>
          </a:p>
          <a:p>
            <a:pPr marL="0" marR="0" lvl="0" indent="0" algn="l" rtl="0">
              <a:lnSpc>
                <a:spcPct val="100000"/>
              </a:lnSpc>
              <a:spcBef>
                <a:spcPts val="0"/>
              </a:spcBef>
              <a:spcAft>
                <a:spcPts val="0"/>
              </a:spcAft>
              <a:buClr>
                <a:srgbClr val="000000"/>
              </a:buClr>
              <a:buSzPts val="1200"/>
              <a:buFont typeface="Calibri"/>
              <a:buNone/>
            </a:pPr>
            <a:r>
              <a:rPr lang="en-GB" sz="1200" b="1" i="0" u="none" strike="noStrike" dirty="0">
                <a:solidFill>
                  <a:srgbClr val="000000"/>
                </a:solidFill>
                <a:latin typeface="Calibri"/>
                <a:ea typeface="Calibri"/>
                <a:cs typeface="Calibri"/>
                <a:sym typeface="Calibri"/>
              </a:rPr>
              <a:t>Timing: 7 minutes</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Aim: </a:t>
            </a:r>
            <a:r>
              <a:rPr lang="en-GB" sz="1200" b="0" i="0" u="none" strike="noStrike" dirty="0">
                <a:solidFill>
                  <a:srgbClr val="000000"/>
                </a:solidFill>
                <a:latin typeface="Calibri"/>
                <a:ea typeface="Calibri"/>
                <a:cs typeface="Calibri"/>
                <a:sym typeface="Calibri"/>
              </a:rPr>
              <a:t>to practise distinction between es </a:t>
            </a:r>
            <a:r>
              <a:rPr lang="en-GB" sz="1200" b="0" i="0" u="none" strike="noStrike" dirty="0" err="1">
                <a:solidFill>
                  <a:srgbClr val="000000"/>
                </a:solidFill>
                <a:latin typeface="Calibri"/>
                <a:ea typeface="Calibri"/>
                <a:cs typeface="Calibri"/>
                <a:sym typeface="Calibri"/>
              </a:rPr>
              <a:t>gibt</a:t>
            </a:r>
            <a:r>
              <a:rPr lang="en-GB" sz="1200" b="0" i="0" u="none" strike="noStrike" dirty="0">
                <a:solidFill>
                  <a:srgbClr val="000000"/>
                </a:solidFill>
                <a:latin typeface="Calibri"/>
                <a:ea typeface="Calibri"/>
                <a:cs typeface="Calibri"/>
                <a:sym typeface="Calibri"/>
              </a:rPr>
              <a:t> and da </a:t>
            </a:r>
            <a:r>
              <a:rPr lang="en-GB" sz="1200" b="0" i="0" u="none" strike="noStrike" dirty="0" err="1">
                <a:solidFill>
                  <a:srgbClr val="000000"/>
                </a:solidFill>
                <a:latin typeface="Calibri"/>
                <a:ea typeface="Calibri"/>
                <a:cs typeface="Calibri"/>
                <a:sym typeface="Calibri"/>
              </a:rPr>
              <a:t>ist</a:t>
            </a:r>
            <a:r>
              <a:rPr lang="en-GB" sz="1200" b="0" i="0" u="none" strike="noStrike" dirty="0">
                <a:solidFill>
                  <a:srgbClr val="000000"/>
                </a:solidFill>
                <a:latin typeface="Calibri"/>
                <a:ea typeface="Calibri"/>
                <a:cs typeface="Calibri"/>
                <a:sym typeface="Calibri"/>
              </a:rPr>
              <a:t>/</a:t>
            </a:r>
            <a:r>
              <a:rPr lang="en-GB" sz="1200" b="0" i="0" u="none" strike="noStrike" dirty="0" err="1">
                <a:solidFill>
                  <a:srgbClr val="000000"/>
                </a:solidFill>
                <a:latin typeface="Calibri"/>
                <a:ea typeface="Calibri"/>
                <a:cs typeface="Calibri"/>
                <a:sym typeface="Calibri"/>
              </a:rPr>
              <a:t>sind</a:t>
            </a:r>
            <a:r>
              <a:rPr lang="en-GB" sz="1200" b="0" i="0" u="none" strike="noStrike" dirty="0">
                <a:solidFill>
                  <a:srgbClr val="000000"/>
                </a:solidFill>
                <a:latin typeface="Calibri"/>
                <a:ea typeface="Calibri"/>
                <a:cs typeface="Calibri"/>
                <a:sym typeface="Calibri"/>
              </a:rPr>
              <a:t> in the written modality; to practise written comprehension of some of this week’s new and revisited vocabulary.</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Procedure: </a:t>
            </a:r>
            <a:endParaRPr dirty="0"/>
          </a:p>
          <a:p>
            <a:pPr marL="228600" lvl="0" indent="-228600" algn="l" rtl="0">
              <a:spcBef>
                <a:spcPts val="0"/>
              </a:spcBef>
              <a:spcAft>
                <a:spcPts val="0"/>
              </a:spcAft>
              <a:buClr>
                <a:schemeClr val="dk1"/>
              </a:buClr>
              <a:buSzPts val="1200"/>
              <a:buFont typeface="Calibri"/>
              <a:buAutoNum type="arabicPeriod"/>
            </a:pPr>
            <a:r>
              <a:rPr lang="en-GB" dirty="0"/>
              <a:t>Read the task instruction with students – elicit the meaning of </a:t>
            </a:r>
            <a:r>
              <a:rPr lang="en-GB" b="1" dirty="0" err="1"/>
              <a:t>unterscheide</a:t>
            </a:r>
            <a:r>
              <a:rPr lang="en-GB" dirty="0"/>
              <a:t>, which is on this week’s revisited vocabulary list.</a:t>
            </a:r>
            <a:endParaRPr dirty="0"/>
          </a:p>
          <a:p>
            <a:pPr marL="228600" lvl="0" indent="-228600" algn="l" rtl="0">
              <a:spcBef>
                <a:spcPts val="0"/>
              </a:spcBef>
              <a:spcAft>
                <a:spcPts val="0"/>
              </a:spcAft>
              <a:buClr>
                <a:schemeClr val="dk1"/>
              </a:buClr>
              <a:buSzPts val="1200"/>
              <a:buFont typeface="Calibri"/>
              <a:buAutoNum type="arabicPeriod"/>
            </a:pPr>
            <a:r>
              <a:rPr lang="en-GB" dirty="0"/>
              <a:t>Students read each message and select </a:t>
            </a:r>
            <a:r>
              <a:rPr lang="en-GB" b="1" dirty="0"/>
              <a:t>es </a:t>
            </a:r>
            <a:r>
              <a:rPr lang="en-GB" b="1" dirty="0" err="1"/>
              <a:t>gibt</a:t>
            </a:r>
            <a:r>
              <a:rPr lang="en-GB" b="1" dirty="0"/>
              <a:t> </a:t>
            </a:r>
            <a:r>
              <a:rPr lang="en-GB" dirty="0"/>
              <a:t>or </a:t>
            </a:r>
            <a:r>
              <a:rPr lang="en-GB" b="1" dirty="0"/>
              <a:t>da </a:t>
            </a:r>
            <a:r>
              <a:rPr lang="en-GB" b="1" dirty="0" err="1"/>
              <a:t>ist</a:t>
            </a:r>
            <a:r>
              <a:rPr lang="en-GB" b="1" dirty="0"/>
              <a:t>/</a:t>
            </a:r>
            <a:r>
              <a:rPr lang="en-GB" b="1" dirty="0" err="1"/>
              <a:t>sind</a:t>
            </a:r>
            <a:r>
              <a:rPr lang="en-GB" b="1" dirty="0"/>
              <a:t> </a:t>
            </a:r>
            <a:r>
              <a:rPr lang="en-GB" dirty="0"/>
              <a:t>for each gap.</a:t>
            </a:r>
            <a:endParaRPr dirty="0"/>
          </a:p>
          <a:p>
            <a:pPr marL="228600" lvl="0" indent="-228600" algn="l" rtl="0">
              <a:spcBef>
                <a:spcPts val="0"/>
              </a:spcBef>
              <a:spcAft>
                <a:spcPts val="0"/>
              </a:spcAft>
              <a:buClr>
                <a:schemeClr val="dk1"/>
              </a:buClr>
              <a:buSzPts val="1200"/>
              <a:buFont typeface="Calibri"/>
              <a:buAutoNum type="arabicPeriod"/>
            </a:pPr>
            <a:r>
              <a:rPr lang="en-GB" dirty="0"/>
              <a:t>Click to reveal the answers.</a:t>
            </a:r>
            <a:endParaRPr dirty="0"/>
          </a:p>
          <a:p>
            <a:pPr marL="228600" lvl="0" indent="-228600" algn="l" rtl="0">
              <a:spcBef>
                <a:spcPts val="0"/>
              </a:spcBef>
              <a:spcAft>
                <a:spcPts val="0"/>
              </a:spcAft>
              <a:buClr>
                <a:schemeClr val="dk1"/>
              </a:buClr>
              <a:buSzPts val="1200"/>
              <a:buFont typeface="Calibri"/>
              <a:buAutoNum type="arabicPeriod"/>
            </a:pPr>
            <a:r>
              <a:rPr lang="en-GB" dirty="0"/>
              <a:t>Clarify any misconceptions.</a:t>
            </a:r>
            <a:endParaRPr dirty="0"/>
          </a:p>
          <a:p>
            <a:pPr marL="228600" lvl="0" indent="-228600" algn="l" rtl="0">
              <a:spcBef>
                <a:spcPts val="0"/>
              </a:spcBef>
              <a:spcAft>
                <a:spcPts val="0"/>
              </a:spcAft>
              <a:buClr>
                <a:schemeClr val="dk1"/>
              </a:buClr>
              <a:buSzPts val="1200"/>
              <a:buFont typeface="Calibri"/>
              <a:buAutoNum type="arabicPeriod"/>
            </a:pPr>
            <a:r>
              <a:rPr lang="en-GB" dirty="0"/>
              <a:t>Elicit English meanings of the 10 underlined words.  Note that Higher tier only vocabulary is in orange font.</a:t>
            </a:r>
            <a:endParaRPr dirty="0"/>
          </a:p>
        </p:txBody>
      </p:sp>
      <p:sp>
        <p:nvSpPr>
          <p:cNvPr id="150" name="Google Shape;15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1" i="0" u="none" strike="noStrike">
                <a:solidFill>
                  <a:srgbClr val="000000"/>
                </a:solidFill>
                <a:latin typeface="Calibri"/>
                <a:ea typeface="Calibri"/>
                <a:cs typeface="Calibri"/>
                <a:sym typeface="Calibri"/>
              </a:rPr>
              <a:t>This is the Foundation version of the task.</a:t>
            </a:r>
            <a:endParaRPr/>
          </a:p>
          <a:p>
            <a:pPr marL="0" marR="0" lvl="0" indent="0" algn="l" rtl="0">
              <a:lnSpc>
                <a:spcPct val="100000"/>
              </a:lnSpc>
              <a:spcBef>
                <a:spcPts val="0"/>
              </a:spcBef>
              <a:spcAft>
                <a:spcPts val="0"/>
              </a:spcAft>
              <a:buClr>
                <a:srgbClr val="000000"/>
              </a:buClr>
              <a:buSzPts val="1200"/>
              <a:buFont typeface="Calibri"/>
              <a:buNone/>
            </a:pPr>
            <a:r>
              <a:rPr lang="en-GB" sz="1200" b="1" i="0" u="none" strike="noStrike">
                <a:solidFill>
                  <a:srgbClr val="000000"/>
                </a:solidFill>
                <a:latin typeface="Calibri"/>
                <a:ea typeface="Calibri"/>
                <a:cs typeface="Calibri"/>
                <a:sym typeface="Calibri"/>
              </a:rPr>
              <a:t>Timing: 7 minutes</a:t>
            </a:r>
            <a:br>
              <a:rPr lang="en-GB" sz="1200" b="1" i="0" u="none" strike="noStrike">
                <a:solidFill>
                  <a:srgbClr val="000000"/>
                </a:solidFill>
                <a:latin typeface="Calibri"/>
                <a:ea typeface="Calibri"/>
                <a:cs typeface="Calibri"/>
                <a:sym typeface="Calibri"/>
              </a:rPr>
            </a:br>
            <a:br>
              <a:rPr lang="en-GB" sz="1200" b="1" i="0" u="none" strike="noStrike">
                <a:solidFill>
                  <a:srgbClr val="000000"/>
                </a:solidFill>
                <a:latin typeface="Calibri"/>
                <a:ea typeface="Calibri"/>
                <a:cs typeface="Calibri"/>
                <a:sym typeface="Calibri"/>
              </a:rPr>
            </a:br>
            <a:r>
              <a:rPr lang="en-GB" sz="1200" b="1" i="0" u="none" strike="noStrike">
                <a:solidFill>
                  <a:srgbClr val="000000"/>
                </a:solidFill>
                <a:latin typeface="Calibri"/>
                <a:ea typeface="Calibri"/>
                <a:cs typeface="Calibri"/>
                <a:sym typeface="Calibri"/>
              </a:rPr>
              <a:t>Aim: </a:t>
            </a:r>
            <a:r>
              <a:rPr lang="en-GB" sz="1200" b="0" i="0" u="none" strike="noStrike">
                <a:solidFill>
                  <a:srgbClr val="000000"/>
                </a:solidFill>
                <a:latin typeface="Calibri"/>
                <a:ea typeface="Calibri"/>
                <a:cs typeface="Calibri"/>
                <a:sym typeface="Calibri"/>
              </a:rPr>
              <a:t>to practise distinction between es gibt and da ist/sind in the written modality; to practise written comprehension of some of this week’s new and revisited vocabulary.</a:t>
            </a:r>
            <a:br>
              <a:rPr lang="en-GB" sz="1200" b="1" i="0" u="none" strike="noStrike">
                <a:solidFill>
                  <a:srgbClr val="000000"/>
                </a:solidFill>
                <a:latin typeface="Calibri"/>
                <a:ea typeface="Calibri"/>
                <a:cs typeface="Calibri"/>
                <a:sym typeface="Calibri"/>
              </a:rPr>
            </a:br>
            <a:br>
              <a:rPr lang="en-GB" sz="1200" b="1" i="0" u="none" strike="noStrike">
                <a:solidFill>
                  <a:srgbClr val="000000"/>
                </a:solidFill>
                <a:latin typeface="Calibri"/>
                <a:ea typeface="Calibri"/>
                <a:cs typeface="Calibri"/>
                <a:sym typeface="Calibri"/>
              </a:rPr>
            </a:br>
            <a:r>
              <a:rPr lang="en-GB" sz="1200" b="1" i="0" u="none" strike="noStrike">
                <a:solidFill>
                  <a:srgbClr val="000000"/>
                </a:solidFill>
                <a:latin typeface="Calibri"/>
                <a:ea typeface="Calibri"/>
                <a:cs typeface="Calibri"/>
                <a:sym typeface="Calibri"/>
              </a:rPr>
              <a:t>Procedure: </a:t>
            </a:r>
            <a:endParaRPr/>
          </a:p>
          <a:p>
            <a:pPr marL="228600" lvl="0" indent="-228600" algn="l" rtl="0">
              <a:spcBef>
                <a:spcPts val="0"/>
              </a:spcBef>
              <a:spcAft>
                <a:spcPts val="0"/>
              </a:spcAft>
              <a:buClr>
                <a:schemeClr val="dk1"/>
              </a:buClr>
              <a:buSzPts val="1200"/>
              <a:buFont typeface="Calibri"/>
              <a:buAutoNum type="arabicPeriod"/>
            </a:pPr>
            <a:r>
              <a:rPr lang="en-GB"/>
              <a:t>Students read each message and selelct es gibt or da ist/sind for each gap.</a:t>
            </a:r>
            <a:endParaRPr/>
          </a:p>
          <a:p>
            <a:pPr marL="228600" lvl="0" indent="-228600" algn="l" rtl="0">
              <a:spcBef>
                <a:spcPts val="0"/>
              </a:spcBef>
              <a:spcAft>
                <a:spcPts val="0"/>
              </a:spcAft>
              <a:buClr>
                <a:schemeClr val="dk1"/>
              </a:buClr>
              <a:buSzPts val="1200"/>
              <a:buFont typeface="Calibri"/>
              <a:buAutoNum type="arabicPeriod"/>
            </a:pPr>
            <a:r>
              <a:rPr lang="en-GB"/>
              <a:t>Click to reveal the answers.</a:t>
            </a:r>
            <a:endParaRPr/>
          </a:p>
          <a:p>
            <a:pPr marL="228600" lvl="0" indent="-228600" algn="l" rtl="0">
              <a:spcBef>
                <a:spcPts val="0"/>
              </a:spcBef>
              <a:spcAft>
                <a:spcPts val="0"/>
              </a:spcAft>
              <a:buClr>
                <a:schemeClr val="dk1"/>
              </a:buClr>
              <a:buSzPts val="1200"/>
              <a:buFont typeface="Calibri"/>
              <a:buAutoNum type="arabicPeriod"/>
            </a:pPr>
            <a:r>
              <a:rPr lang="en-GB"/>
              <a:t>Clarify any misconceptions.</a:t>
            </a:r>
            <a:endParaRPr/>
          </a:p>
          <a:p>
            <a:pPr marL="228600" lvl="0" indent="-228600" algn="l" rtl="0">
              <a:spcBef>
                <a:spcPts val="0"/>
              </a:spcBef>
              <a:spcAft>
                <a:spcPts val="0"/>
              </a:spcAft>
              <a:buClr>
                <a:schemeClr val="dk1"/>
              </a:buClr>
              <a:buSzPts val="1200"/>
              <a:buFont typeface="Calibri"/>
              <a:buAutoNum type="arabicPeriod"/>
            </a:pPr>
            <a:r>
              <a:rPr lang="en-GB"/>
              <a:t>Elicit English meanings of the 10 underlined words.  Note that Higher tier only vocabulary is in orange font.</a:t>
            </a:r>
            <a:endParaRPr/>
          </a:p>
        </p:txBody>
      </p:sp>
      <p:sp>
        <p:nvSpPr>
          <p:cNvPr id="254" name="Google Shape;25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endParaRPr b="1" dirty="0"/>
          </a:p>
          <a:p>
            <a:pPr marL="0" lvl="0" indent="0" algn="l" rtl="0">
              <a:spcBef>
                <a:spcPts val="0"/>
              </a:spcBef>
              <a:spcAft>
                <a:spcPts val="0"/>
              </a:spcAft>
              <a:buNone/>
            </a:pPr>
            <a:br>
              <a:rPr lang="en-GB" dirty="0"/>
            </a:br>
            <a:r>
              <a:rPr lang="en-GB" b="1" dirty="0"/>
              <a:t>Aim</a:t>
            </a:r>
            <a:r>
              <a:rPr lang="en-GB" dirty="0"/>
              <a:t>: to practise use of es </a:t>
            </a:r>
            <a:r>
              <a:rPr lang="en-GB" dirty="0" err="1"/>
              <a:t>gibt</a:t>
            </a:r>
            <a:r>
              <a:rPr lang="en-GB" dirty="0"/>
              <a:t> | da </a:t>
            </a:r>
            <a:r>
              <a:rPr lang="en-GB" dirty="0" err="1"/>
              <a:t>ist</a:t>
            </a:r>
            <a:r>
              <a:rPr lang="en-GB" dirty="0"/>
              <a:t> in relation to images in the oral modality.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Procedure</a:t>
            </a:r>
            <a:r>
              <a:rPr lang="en-GB" dirty="0"/>
              <a:t>:</a:t>
            </a:r>
            <a:endParaRPr dirty="0"/>
          </a:p>
          <a:p>
            <a:pPr marL="0" lvl="0" indent="0" algn="l" rtl="0">
              <a:spcBef>
                <a:spcPts val="0"/>
              </a:spcBef>
              <a:spcAft>
                <a:spcPts val="0"/>
              </a:spcAft>
              <a:buClr>
                <a:schemeClr val="dk1"/>
              </a:buClr>
              <a:buSzPts val="1200"/>
              <a:buFont typeface="Calibri"/>
              <a:buNone/>
            </a:pPr>
            <a:r>
              <a:rPr lang="en-GB" dirty="0"/>
              <a:t>Teacher to ask questions in turn and elicit answers orally. Allow for a variety of answers. </a:t>
            </a:r>
            <a:endParaRPr dirty="0"/>
          </a:p>
          <a:p>
            <a:pPr marL="0" lvl="0" indent="0" algn="l" rtl="0">
              <a:spcBef>
                <a:spcPts val="0"/>
              </a:spcBef>
              <a:spcAft>
                <a:spcPts val="0"/>
              </a:spcAft>
              <a:buClr>
                <a:schemeClr val="dk1"/>
              </a:buClr>
              <a:buSzPts val="1200"/>
              <a:buFont typeface="Calibri"/>
              <a:buNone/>
            </a:pPr>
            <a:endParaRPr dirty="0"/>
          </a:p>
          <a:p>
            <a:pPr marL="342900" lvl="0" indent="-342900" algn="l" rtl="0">
              <a:lnSpc>
                <a:spcPct val="107000"/>
              </a:lnSpc>
              <a:spcBef>
                <a:spcPts val="0"/>
              </a:spcBef>
              <a:spcAft>
                <a:spcPts val="0"/>
              </a:spcAft>
              <a:buClr>
                <a:schemeClr val="dk1"/>
              </a:buClr>
              <a:buSzPts val="1800"/>
              <a:buFont typeface="Calibri"/>
              <a:buAutoNum type="arabicParenR"/>
            </a:pPr>
            <a:r>
              <a:rPr lang="en-GB" sz="1800" dirty="0">
                <a:latin typeface="Calibri"/>
                <a:ea typeface="Calibri"/>
                <a:cs typeface="Calibri"/>
                <a:sym typeface="Calibri"/>
              </a:rPr>
              <a:t>Was </a:t>
            </a:r>
            <a:r>
              <a:rPr lang="en-GB" sz="1800" dirty="0" err="1">
                <a:latin typeface="Calibri"/>
                <a:ea typeface="Calibri"/>
                <a:cs typeface="Calibri"/>
                <a:sym typeface="Calibri"/>
              </a:rPr>
              <a:t>seht</a:t>
            </a:r>
            <a:r>
              <a:rPr lang="en-GB" sz="1800" dirty="0">
                <a:latin typeface="Calibri"/>
                <a:ea typeface="Calibri"/>
                <a:cs typeface="Calibri"/>
                <a:sym typeface="Calibri"/>
              </a:rPr>
              <a:t> </a:t>
            </a:r>
            <a:r>
              <a:rPr lang="en-GB" sz="1800" dirty="0" err="1">
                <a:latin typeface="Calibri"/>
                <a:ea typeface="Calibri"/>
                <a:cs typeface="Calibri"/>
                <a:sym typeface="Calibri"/>
              </a:rPr>
              <a:t>ihr</a:t>
            </a:r>
            <a:r>
              <a:rPr lang="en-GB" sz="1800" dirty="0">
                <a:latin typeface="Calibri"/>
                <a:ea typeface="Calibri"/>
                <a:cs typeface="Calibri"/>
                <a:sym typeface="Calibri"/>
              </a:rPr>
              <a:t> auf den </a:t>
            </a:r>
            <a:r>
              <a:rPr lang="en-GB" sz="1800" dirty="0" err="1">
                <a:latin typeface="Calibri"/>
                <a:ea typeface="Calibri"/>
                <a:cs typeface="Calibri"/>
                <a:sym typeface="Calibri"/>
              </a:rPr>
              <a:t>Bildern</a:t>
            </a:r>
            <a:r>
              <a:rPr lang="en-GB" sz="1800" dirty="0">
                <a:latin typeface="Calibri"/>
                <a:ea typeface="Calibri"/>
                <a:cs typeface="Calibri"/>
                <a:sym typeface="Calibri"/>
              </a:rPr>
              <a:t>? ODER Was </a:t>
            </a:r>
            <a:r>
              <a:rPr lang="en-GB" sz="1800" dirty="0" err="1">
                <a:latin typeface="Calibri"/>
                <a:ea typeface="Calibri"/>
                <a:cs typeface="Calibri"/>
                <a:sym typeface="Calibri"/>
              </a:rPr>
              <a:t>seht</a:t>
            </a:r>
            <a:r>
              <a:rPr lang="en-GB" sz="1800" dirty="0">
                <a:latin typeface="Calibri"/>
                <a:ea typeface="Calibri"/>
                <a:cs typeface="Calibri"/>
                <a:sym typeface="Calibri"/>
              </a:rPr>
              <a:t> </a:t>
            </a:r>
            <a:r>
              <a:rPr lang="en-GB" sz="1800" dirty="0" err="1">
                <a:latin typeface="Calibri"/>
                <a:ea typeface="Calibri"/>
                <a:cs typeface="Calibri"/>
                <a:sym typeface="Calibri"/>
              </a:rPr>
              <a:t>ihr</a:t>
            </a:r>
            <a:r>
              <a:rPr lang="en-GB" sz="1800" dirty="0">
                <a:latin typeface="Calibri"/>
                <a:ea typeface="Calibri"/>
                <a:cs typeface="Calibri"/>
                <a:sym typeface="Calibri"/>
              </a:rPr>
              <a:t> auf Bild 1, 2, 3, 4 - Elicit – da/</a:t>
            </a:r>
            <a:r>
              <a:rPr lang="en-GB" sz="1800" dirty="0" err="1">
                <a:latin typeface="Calibri"/>
                <a:ea typeface="Calibri"/>
                <a:cs typeface="Calibri"/>
                <a:sym typeface="Calibri"/>
              </a:rPr>
              <a:t>hier</a:t>
            </a:r>
            <a:r>
              <a:rPr lang="en-GB" sz="1800" dirty="0">
                <a:latin typeface="Calibri"/>
                <a:ea typeface="Calibri"/>
                <a:cs typeface="Calibri"/>
                <a:sym typeface="Calibri"/>
              </a:rPr>
              <a:t> </a:t>
            </a:r>
            <a:r>
              <a:rPr lang="en-GB" sz="1800" dirty="0" err="1">
                <a:latin typeface="Calibri"/>
                <a:ea typeface="Calibri"/>
                <a:cs typeface="Calibri"/>
                <a:sym typeface="Calibri"/>
              </a:rPr>
              <a:t>ist</a:t>
            </a:r>
            <a:r>
              <a:rPr lang="en-GB" sz="1800" dirty="0">
                <a:latin typeface="Calibri"/>
                <a:ea typeface="Calibri"/>
                <a:cs typeface="Calibri"/>
                <a:sym typeface="Calibri"/>
              </a:rPr>
              <a:t>/</a:t>
            </a:r>
            <a:r>
              <a:rPr lang="en-GB" sz="1800" dirty="0" err="1">
                <a:latin typeface="Calibri"/>
                <a:ea typeface="Calibri"/>
                <a:cs typeface="Calibri"/>
                <a:sym typeface="Calibri"/>
              </a:rPr>
              <a:t>sind</a:t>
            </a:r>
            <a:r>
              <a:rPr lang="en-GB" sz="1800" dirty="0">
                <a:latin typeface="Calibri"/>
                <a:ea typeface="Calibri"/>
                <a:cs typeface="Calibri"/>
                <a:sym typeface="Calibri"/>
              </a:rPr>
              <a:t> – allow a variety of answers </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err="1">
                <a:latin typeface="Calibri"/>
                <a:ea typeface="Calibri"/>
                <a:cs typeface="Calibri"/>
                <a:sym typeface="Calibri"/>
              </a:rPr>
              <a:t>Gibt</a:t>
            </a:r>
            <a:r>
              <a:rPr lang="en-GB" sz="1800" dirty="0">
                <a:latin typeface="Calibri"/>
                <a:ea typeface="Calibri"/>
                <a:cs typeface="Calibri"/>
                <a:sym typeface="Calibri"/>
              </a:rPr>
              <a:t> es </a:t>
            </a:r>
            <a:r>
              <a:rPr lang="en-GB" sz="1800" dirty="0" err="1">
                <a:latin typeface="Calibri"/>
                <a:ea typeface="Calibri"/>
                <a:cs typeface="Calibri"/>
                <a:sym typeface="Calibri"/>
              </a:rPr>
              <a:t>deutsches</a:t>
            </a:r>
            <a:r>
              <a:rPr lang="en-GB" sz="1800" dirty="0">
                <a:latin typeface="Calibri"/>
                <a:ea typeface="Calibri"/>
                <a:cs typeface="Calibri"/>
                <a:sym typeface="Calibri"/>
              </a:rPr>
              <a:t> Essen, das </a:t>
            </a:r>
            <a:r>
              <a:rPr lang="en-GB" sz="1800" dirty="0" err="1">
                <a:latin typeface="Calibri"/>
                <a:ea typeface="Calibri"/>
                <a:cs typeface="Calibri"/>
                <a:sym typeface="Calibri"/>
              </a:rPr>
              <a:t>ihr</a:t>
            </a:r>
            <a:r>
              <a:rPr lang="en-GB" sz="1800" dirty="0">
                <a:latin typeface="Calibri"/>
                <a:ea typeface="Calibri"/>
                <a:cs typeface="Calibri"/>
                <a:sym typeface="Calibri"/>
              </a:rPr>
              <a:t> </a:t>
            </a:r>
            <a:r>
              <a:rPr lang="en-GB" sz="1800" dirty="0" err="1">
                <a:latin typeface="Calibri"/>
                <a:ea typeface="Calibri"/>
                <a:cs typeface="Calibri"/>
                <a:sym typeface="Calibri"/>
              </a:rPr>
              <a:t>mögt</a:t>
            </a:r>
            <a:r>
              <a:rPr lang="en-GB" sz="1800" dirty="0">
                <a:latin typeface="Calibri"/>
                <a:ea typeface="Calibri"/>
                <a:cs typeface="Calibri"/>
                <a:sym typeface="Calibri"/>
              </a:rPr>
              <a:t>? Elicit – es </a:t>
            </a:r>
            <a:r>
              <a:rPr lang="en-GB" sz="1800" dirty="0" err="1">
                <a:latin typeface="Calibri"/>
                <a:ea typeface="Calibri"/>
                <a:cs typeface="Calibri"/>
                <a:sym typeface="Calibri"/>
              </a:rPr>
              <a:t>gibt</a:t>
            </a:r>
            <a:r>
              <a:rPr lang="en-GB" sz="1800" dirty="0">
                <a:latin typeface="Calibri"/>
                <a:ea typeface="Calibri"/>
                <a:cs typeface="Calibri"/>
                <a:sym typeface="Calibri"/>
              </a:rPr>
              <a:t> / es </a:t>
            </a:r>
            <a:r>
              <a:rPr lang="en-GB" sz="1800" dirty="0" err="1">
                <a:latin typeface="Calibri"/>
                <a:ea typeface="Calibri"/>
                <a:cs typeface="Calibri"/>
                <a:sym typeface="Calibri"/>
              </a:rPr>
              <a:t>gibt</a:t>
            </a:r>
            <a:r>
              <a:rPr lang="en-GB" sz="1800" dirty="0">
                <a:latin typeface="Calibri"/>
                <a:ea typeface="Calibri"/>
                <a:cs typeface="Calibri"/>
                <a:sym typeface="Calibri"/>
              </a:rPr>
              <a:t> </a:t>
            </a:r>
            <a:r>
              <a:rPr lang="en-GB" sz="1800" dirty="0" err="1">
                <a:latin typeface="Calibri"/>
                <a:ea typeface="Calibri"/>
                <a:cs typeface="Calibri"/>
                <a:sym typeface="Calibri"/>
              </a:rPr>
              <a:t>kein</a:t>
            </a:r>
            <a:r>
              <a:rPr lang="en-GB" sz="1800" dirty="0">
                <a:latin typeface="Calibri"/>
                <a:ea typeface="Calibri"/>
                <a:cs typeface="Calibri"/>
                <a:sym typeface="Calibri"/>
              </a:rPr>
              <a:t>…. – allow a variety of answers.</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err="1">
                <a:latin typeface="Calibri"/>
                <a:ea typeface="Calibri"/>
                <a:cs typeface="Calibri"/>
                <a:sym typeface="Calibri"/>
              </a:rPr>
              <a:t>Gibt</a:t>
            </a:r>
            <a:r>
              <a:rPr lang="en-GB" sz="1800" dirty="0">
                <a:latin typeface="Calibri"/>
                <a:ea typeface="Calibri"/>
                <a:cs typeface="Calibri"/>
                <a:sym typeface="Calibri"/>
              </a:rPr>
              <a:t> es </a:t>
            </a:r>
            <a:r>
              <a:rPr lang="en-GB" sz="1800" dirty="0" err="1">
                <a:latin typeface="Calibri"/>
                <a:ea typeface="Calibri"/>
                <a:cs typeface="Calibri"/>
                <a:sym typeface="Calibri"/>
              </a:rPr>
              <a:t>gutes</a:t>
            </a:r>
            <a:r>
              <a:rPr lang="en-GB" sz="1800" dirty="0">
                <a:latin typeface="Calibri"/>
                <a:ea typeface="Calibri"/>
                <a:cs typeface="Calibri"/>
                <a:sym typeface="Calibri"/>
              </a:rPr>
              <a:t> Essen </a:t>
            </a:r>
            <a:r>
              <a:rPr lang="en-GB" sz="1800" dirty="0" err="1">
                <a:latin typeface="Calibri"/>
                <a:ea typeface="Calibri"/>
                <a:cs typeface="Calibri"/>
                <a:sym typeface="Calibri"/>
              </a:rPr>
              <a:t>hier</a:t>
            </a:r>
            <a:r>
              <a:rPr lang="en-GB" sz="1800" dirty="0">
                <a:latin typeface="Calibri"/>
                <a:ea typeface="Calibri"/>
                <a:cs typeface="Calibri"/>
                <a:sym typeface="Calibri"/>
              </a:rPr>
              <a:t> in der Schule? </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a:latin typeface="Calibri"/>
                <a:ea typeface="Calibri"/>
                <a:cs typeface="Calibri"/>
                <a:sym typeface="Calibri"/>
              </a:rPr>
              <a:t>Auf Bild 2 </a:t>
            </a:r>
            <a:r>
              <a:rPr lang="en-GB" sz="1800" dirty="0" err="1">
                <a:latin typeface="Calibri"/>
                <a:ea typeface="Calibri"/>
                <a:cs typeface="Calibri"/>
                <a:sym typeface="Calibri"/>
              </a:rPr>
              <a:t>seht</a:t>
            </a:r>
            <a:r>
              <a:rPr lang="en-GB" sz="1800" dirty="0">
                <a:latin typeface="Calibri"/>
                <a:ea typeface="Calibri"/>
                <a:cs typeface="Calibri"/>
                <a:sym typeface="Calibri"/>
              </a:rPr>
              <a:t> </a:t>
            </a:r>
            <a:r>
              <a:rPr lang="en-GB" sz="1800" dirty="0" err="1">
                <a:latin typeface="Calibri"/>
                <a:ea typeface="Calibri"/>
                <a:cs typeface="Calibri"/>
                <a:sym typeface="Calibri"/>
              </a:rPr>
              <a:t>ihr</a:t>
            </a:r>
            <a:r>
              <a:rPr lang="en-GB" sz="1800" dirty="0">
                <a:latin typeface="Calibri"/>
                <a:ea typeface="Calibri"/>
                <a:cs typeface="Calibri"/>
                <a:sym typeface="Calibri"/>
              </a:rPr>
              <a:t> </a:t>
            </a:r>
            <a:r>
              <a:rPr lang="en-GB" sz="1800" dirty="0" err="1">
                <a:latin typeface="Calibri"/>
                <a:ea typeface="Calibri"/>
                <a:cs typeface="Calibri"/>
                <a:sym typeface="Calibri"/>
              </a:rPr>
              <a:t>eine</a:t>
            </a:r>
            <a:r>
              <a:rPr lang="en-GB" sz="1800" dirty="0">
                <a:latin typeface="Calibri"/>
                <a:ea typeface="Calibri"/>
                <a:cs typeface="Calibri"/>
                <a:sym typeface="Calibri"/>
              </a:rPr>
              <a:t> S-Bahn in Berlin. Kann man </a:t>
            </a:r>
            <a:r>
              <a:rPr lang="en-GB" sz="1800" dirty="0" err="1">
                <a:latin typeface="Calibri"/>
                <a:ea typeface="Calibri"/>
                <a:cs typeface="Calibri"/>
                <a:sym typeface="Calibri"/>
              </a:rPr>
              <a:t>dort</a:t>
            </a:r>
            <a:r>
              <a:rPr lang="en-GB" sz="1800" dirty="0">
                <a:latin typeface="Calibri"/>
                <a:ea typeface="Calibri"/>
                <a:cs typeface="Calibri"/>
                <a:sym typeface="Calibri"/>
              </a:rPr>
              <a:t> </a:t>
            </a:r>
            <a:r>
              <a:rPr lang="en-GB" sz="1800" dirty="0" err="1">
                <a:latin typeface="Calibri"/>
                <a:ea typeface="Calibri"/>
                <a:cs typeface="Calibri"/>
                <a:sym typeface="Calibri"/>
              </a:rPr>
              <a:t>nur</a:t>
            </a:r>
            <a:r>
              <a:rPr lang="en-GB" sz="1800" dirty="0">
                <a:latin typeface="Calibri"/>
                <a:ea typeface="Calibri"/>
                <a:cs typeface="Calibri"/>
                <a:sym typeface="Calibri"/>
              </a:rPr>
              <a:t> </a:t>
            </a:r>
            <a:r>
              <a:rPr lang="en-GB" sz="1800" dirty="0" err="1">
                <a:latin typeface="Calibri"/>
                <a:ea typeface="Calibri"/>
                <a:cs typeface="Calibri"/>
                <a:sym typeface="Calibri"/>
              </a:rPr>
              <a:t>mit</a:t>
            </a:r>
            <a:r>
              <a:rPr lang="en-GB" sz="1800" dirty="0">
                <a:latin typeface="Calibri"/>
                <a:ea typeface="Calibri"/>
                <a:cs typeface="Calibri"/>
                <a:sym typeface="Calibri"/>
              </a:rPr>
              <a:t> der S-Bahn </a:t>
            </a:r>
            <a:r>
              <a:rPr lang="en-GB" sz="1800" dirty="0" err="1">
                <a:latin typeface="Calibri"/>
                <a:ea typeface="Calibri"/>
                <a:cs typeface="Calibri"/>
                <a:sym typeface="Calibri"/>
              </a:rPr>
              <a:t>fahren</a:t>
            </a:r>
            <a:r>
              <a:rPr lang="en-GB" sz="1800" dirty="0">
                <a:latin typeface="Calibri"/>
                <a:ea typeface="Calibri"/>
                <a:cs typeface="Calibri"/>
                <a:sym typeface="Calibri"/>
              </a:rPr>
              <a:t>? Elicit </a:t>
            </a:r>
            <a:r>
              <a:rPr lang="en-GB" sz="1800" dirty="0" err="1">
                <a:latin typeface="Calibri"/>
                <a:ea typeface="Calibri"/>
                <a:cs typeface="Calibri"/>
                <a:sym typeface="Calibri"/>
              </a:rPr>
              <a:t>nein</a:t>
            </a:r>
            <a:r>
              <a:rPr lang="en-GB" sz="1800" dirty="0">
                <a:latin typeface="Calibri"/>
                <a:ea typeface="Calibri"/>
                <a:cs typeface="Calibri"/>
                <a:sym typeface="Calibri"/>
              </a:rPr>
              <a:t>. Es </a:t>
            </a:r>
            <a:r>
              <a:rPr lang="en-GB" sz="1800" dirty="0" err="1">
                <a:latin typeface="Calibri"/>
                <a:ea typeface="Calibri"/>
                <a:cs typeface="Calibri"/>
                <a:sym typeface="Calibri"/>
              </a:rPr>
              <a:t>gibt</a:t>
            </a:r>
            <a:r>
              <a:rPr lang="en-GB" sz="1800" dirty="0">
                <a:latin typeface="Calibri"/>
                <a:ea typeface="Calibri"/>
                <a:cs typeface="Calibri"/>
                <a:sym typeface="Calibri"/>
              </a:rPr>
              <a:t> …U-Bahn, </a:t>
            </a:r>
            <a:r>
              <a:rPr lang="en-GB" sz="1800" dirty="0" err="1">
                <a:latin typeface="Calibri"/>
                <a:ea typeface="Calibri"/>
                <a:cs typeface="Calibri"/>
                <a:sym typeface="Calibri"/>
              </a:rPr>
              <a:t>Busse</a:t>
            </a:r>
            <a:r>
              <a:rPr lang="en-GB" sz="1800" dirty="0">
                <a:latin typeface="Calibri"/>
                <a:ea typeface="Calibri"/>
                <a:cs typeface="Calibri"/>
                <a:sym typeface="Calibri"/>
              </a:rPr>
              <a:t>, </a:t>
            </a:r>
            <a:r>
              <a:rPr lang="en-GB" sz="1800" dirty="0" err="1">
                <a:latin typeface="Calibri"/>
                <a:ea typeface="Calibri"/>
                <a:cs typeface="Calibri"/>
                <a:sym typeface="Calibri"/>
              </a:rPr>
              <a:t>Züge</a:t>
            </a:r>
            <a:r>
              <a:rPr lang="en-GB" sz="1800" dirty="0">
                <a:latin typeface="Calibri"/>
                <a:ea typeface="Calibri"/>
                <a:cs typeface="Calibri"/>
                <a:sym typeface="Calibri"/>
              </a:rPr>
              <a:t>, </a:t>
            </a:r>
            <a:r>
              <a:rPr lang="en-GB" sz="1800" dirty="0" err="1">
                <a:latin typeface="Calibri"/>
                <a:ea typeface="Calibri"/>
                <a:cs typeface="Calibri"/>
                <a:sym typeface="Calibri"/>
              </a:rPr>
              <a:t>Fahrräder</a:t>
            </a:r>
            <a:r>
              <a:rPr lang="en-GB" sz="1800" dirty="0">
                <a:latin typeface="Calibri"/>
                <a:ea typeface="Calibri"/>
                <a:cs typeface="Calibri"/>
                <a:sym typeface="Calibri"/>
              </a:rPr>
              <a:t> </a:t>
            </a:r>
            <a:r>
              <a:rPr lang="en-GB" sz="1800" dirty="0" err="1">
                <a:latin typeface="Calibri"/>
                <a:ea typeface="Calibri"/>
                <a:cs typeface="Calibri"/>
                <a:sym typeface="Calibri"/>
              </a:rPr>
              <a:t>usw</a:t>
            </a:r>
            <a:r>
              <a:rPr lang="en-GB" sz="1800" dirty="0">
                <a:latin typeface="Calibri"/>
                <a:ea typeface="Calibri"/>
                <a:cs typeface="Calibri"/>
                <a:sym typeface="Calibri"/>
              </a:rPr>
              <a:t>. </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err="1">
                <a:latin typeface="Calibri"/>
                <a:ea typeface="Calibri"/>
                <a:cs typeface="Calibri"/>
                <a:sym typeface="Calibri"/>
              </a:rPr>
              <a:t>Gibt</a:t>
            </a:r>
            <a:r>
              <a:rPr lang="en-GB" sz="1800" dirty="0">
                <a:latin typeface="Calibri"/>
                <a:ea typeface="Calibri"/>
                <a:cs typeface="Calibri"/>
                <a:sym typeface="Calibri"/>
              </a:rPr>
              <a:t> es </a:t>
            </a:r>
            <a:r>
              <a:rPr lang="en-GB" sz="1800" dirty="0" err="1">
                <a:latin typeface="Calibri"/>
                <a:ea typeface="Calibri"/>
                <a:cs typeface="Calibri"/>
                <a:sym typeface="Calibri"/>
              </a:rPr>
              <a:t>viel</a:t>
            </a:r>
            <a:r>
              <a:rPr lang="en-GB" sz="1800" dirty="0">
                <a:latin typeface="Calibri"/>
                <a:ea typeface="Calibri"/>
                <a:cs typeface="Calibri"/>
                <a:sym typeface="Calibri"/>
              </a:rPr>
              <a:t> </a:t>
            </a:r>
            <a:r>
              <a:rPr lang="en-GB" sz="1800" dirty="0" err="1">
                <a:latin typeface="Calibri"/>
                <a:ea typeface="Calibri"/>
                <a:cs typeface="Calibri"/>
                <a:sym typeface="Calibri"/>
              </a:rPr>
              <a:t>zu</a:t>
            </a:r>
            <a:r>
              <a:rPr lang="en-GB" sz="1800" dirty="0">
                <a:latin typeface="Calibri"/>
                <a:ea typeface="Calibri"/>
                <a:cs typeface="Calibri"/>
                <a:sym typeface="Calibri"/>
              </a:rPr>
              <a:t> </a:t>
            </a:r>
            <a:r>
              <a:rPr lang="en-GB" sz="1800" dirty="0" err="1">
                <a:latin typeface="Calibri"/>
                <a:ea typeface="Calibri"/>
                <a:cs typeface="Calibri"/>
                <a:sym typeface="Calibri"/>
              </a:rPr>
              <a:t>sehen</a:t>
            </a:r>
            <a:r>
              <a:rPr lang="en-GB" sz="1800" dirty="0">
                <a:latin typeface="Calibri"/>
                <a:ea typeface="Calibri"/>
                <a:cs typeface="Calibri"/>
                <a:sym typeface="Calibri"/>
              </a:rPr>
              <a:t> in Berlin?</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a:latin typeface="Calibri"/>
                <a:ea typeface="Calibri"/>
                <a:cs typeface="Calibri"/>
                <a:sym typeface="Calibri"/>
              </a:rPr>
              <a:t>Auf Bild 3 </a:t>
            </a:r>
            <a:r>
              <a:rPr lang="en-GB" sz="1800" dirty="0" err="1">
                <a:latin typeface="Calibri"/>
                <a:ea typeface="Calibri"/>
                <a:cs typeface="Calibri"/>
                <a:sym typeface="Calibri"/>
              </a:rPr>
              <a:t>seht</a:t>
            </a:r>
            <a:r>
              <a:rPr lang="en-GB" sz="1800" dirty="0">
                <a:latin typeface="Calibri"/>
                <a:ea typeface="Calibri"/>
                <a:cs typeface="Calibri"/>
                <a:sym typeface="Calibri"/>
              </a:rPr>
              <a:t> </a:t>
            </a:r>
            <a:r>
              <a:rPr lang="en-GB" sz="1800" dirty="0" err="1">
                <a:latin typeface="Calibri"/>
                <a:ea typeface="Calibri"/>
                <a:cs typeface="Calibri"/>
                <a:sym typeface="Calibri"/>
              </a:rPr>
              <a:t>ihr</a:t>
            </a:r>
            <a:r>
              <a:rPr lang="en-GB" sz="1800" dirty="0">
                <a:latin typeface="Calibri"/>
                <a:ea typeface="Calibri"/>
                <a:cs typeface="Calibri"/>
                <a:sym typeface="Calibri"/>
              </a:rPr>
              <a:t> die Stadt Köln. Was </a:t>
            </a:r>
            <a:r>
              <a:rPr lang="en-GB" sz="1800" dirty="0" err="1">
                <a:latin typeface="Calibri"/>
                <a:ea typeface="Calibri"/>
                <a:cs typeface="Calibri"/>
                <a:sym typeface="Calibri"/>
              </a:rPr>
              <a:t>seht</a:t>
            </a:r>
            <a:r>
              <a:rPr lang="en-GB" sz="1800" dirty="0">
                <a:latin typeface="Calibri"/>
                <a:ea typeface="Calibri"/>
                <a:cs typeface="Calibri"/>
                <a:sym typeface="Calibri"/>
              </a:rPr>
              <a:t> </a:t>
            </a:r>
            <a:r>
              <a:rPr lang="en-GB" sz="1800" dirty="0" err="1">
                <a:latin typeface="Calibri"/>
                <a:ea typeface="Calibri"/>
                <a:cs typeface="Calibri"/>
                <a:sym typeface="Calibri"/>
              </a:rPr>
              <a:t>ihr</a:t>
            </a:r>
            <a:r>
              <a:rPr lang="en-GB" sz="1800" dirty="0">
                <a:latin typeface="Calibri"/>
                <a:ea typeface="Calibri"/>
                <a:cs typeface="Calibri"/>
                <a:sym typeface="Calibri"/>
              </a:rPr>
              <a:t> auf </a:t>
            </a:r>
            <a:r>
              <a:rPr lang="en-GB" sz="1800" dirty="0" err="1">
                <a:latin typeface="Calibri"/>
                <a:ea typeface="Calibri"/>
                <a:cs typeface="Calibri"/>
                <a:sym typeface="Calibri"/>
              </a:rPr>
              <a:t>dem</a:t>
            </a:r>
            <a:r>
              <a:rPr lang="en-GB" sz="1800" dirty="0">
                <a:latin typeface="Calibri"/>
                <a:ea typeface="Calibri"/>
                <a:cs typeface="Calibri"/>
                <a:sym typeface="Calibri"/>
              </a:rPr>
              <a:t> Bild? Elicit da </a:t>
            </a:r>
            <a:r>
              <a:rPr lang="en-GB" sz="1800" dirty="0" err="1">
                <a:latin typeface="Calibri"/>
                <a:ea typeface="Calibri"/>
                <a:cs typeface="Calibri"/>
                <a:sym typeface="Calibri"/>
              </a:rPr>
              <a:t>ist</a:t>
            </a:r>
            <a:r>
              <a:rPr lang="en-GB" sz="1800" dirty="0">
                <a:latin typeface="Calibri"/>
                <a:ea typeface="Calibri"/>
                <a:cs typeface="Calibri"/>
                <a:sym typeface="Calibri"/>
              </a:rPr>
              <a:t>/</a:t>
            </a:r>
            <a:r>
              <a:rPr lang="en-GB" sz="1800" dirty="0" err="1">
                <a:latin typeface="Calibri"/>
                <a:ea typeface="Calibri"/>
                <a:cs typeface="Calibri"/>
                <a:sym typeface="Calibri"/>
              </a:rPr>
              <a:t>sind</a:t>
            </a:r>
            <a:r>
              <a:rPr lang="en-GB" sz="1800" dirty="0">
                <a:latin typeface="Calibri"/>
                <a:ea typeface="Calibri"/>
                <a:cs typeface="Calibri"/>
                <a:sym typeface="Calibri"/>
              </a:rPr>
              <a:t>  </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a:latin typeface="Calibri"/>
                <a:ea typeface="Calibri"/>
                <a:cs typeface="Calibri"/>
                <a:sym typeface="Calibri"/>
              </a:rPr>
              <a:t>Es </a:t>
            </a:r>
            <a:r>
              <a:rPr lang="en-GB" sz="1800" dirty="0" err="1">
                <a:latin typeface="Calibri"/>
                <a:ea typeface="Calibri"/>
                <a:cs typeface="Calibri"/>
                <a:sym typeface="Calibri"/>
              </a:rPr>
              <a:t>gibt</a:t>
            </a:r>
            <a:r>
              <a:rPr lang="en-GB" sz="1800" dirty="0">
                <a:latin typeface="Calibri"/>
                <a:ea typeface="Calibri"/>
                <a:cs typeface="Calibri"/>
                <a:sym typeface="Calibri"/>
              </a:rPr>
              <a:t> </a:t>
            </a:r>
            <a:r>
              <a:rPr lang="en-GB" sz="1800" dirty="0" err="1">
                <a:latin typeface="Calibri"/>
                <a:ea typeface="Calibri"/>
                <a:cs typeface="Calibri"/>
                <a:sym typeface="Calibri"/>
              </a:rPr>
              <a:t>viel</a:t>
            </a:r>
            <a:r>
              <a:rPr lang="en-GB" sz="1800" dirty="0">
                <a:latin typeface="Calibri"/>
                <a:ea typeface="Calibri"/>
                <a:cs typeface="Calibri"/>
                <a:sym typeface="Calibri"/>
              </a:rPr>
              <a:t> </a:t>
            </a:r>
            <a:r>
              <a:rPr lang="en-GB" sz="1800" dirty="0" err="1">
                <a:latin typeface="Calibri"/>
                <a:ea typeface="Calibri"/>
                <a:cs typeface="Calibri"/>
                <a:sym typeface="Calibri"/>
              </a:rPr>
              <a:t>zu</a:t>
            </a:r>
            <a:r>
              <a:rPr lang="en-GB" sz="1800" dirty="0">
                <a:latin typeface="Calibri"/>
                <a:ea typeface="Calibri"/>
                <a:cs typeface="Calibri"/>
                <a:sym typeface="Calibri"/>
              </a:rPr>
              <a:t> tun in Köln. </a:t>
            </a:r>
            <a:r>
              <a:rPr lang="en-GB" sz="1800" dirty="0" err="1">
                <a:latin typeface="Calibri"/>
                <a:ea typeface="Calibri"/>
                <a:cs typeface="Calibri"/>
                <a:sym typeface="Calibri"/>
              </a:rPr>
              <a:t>Gibt</a:t>
            </a:r>
            <a:r>
              <a:rPr lang="en-GB" sz="1800" dirty="0">
                <a:latin typeface="Calibri"/>
                <a:ea typeface="Calibri"/>
                <a:cs typeface="Calibri"/>
                <a:sym typeface="Calibri"/>
              </a:rPr>
              <a:t> es </a:t>
            </a:r>
            <a:r>
              <a:rPr lang="en-GB" sz="1800" dirty="0" err="1">
                <a:latin typeface="Calibri"/>
                <a:ea typeface="Calibri"/>
                <a:cs typeface="Calibri"/>
                <a:sym typeface="Calibri"/>
              </a:rPr>
              <a:t>viel</a:t>
            </a:r>
            <a:r>
              <a:rPr lang="en-GB" sz="1800" dirty="0">
                <a:latin typeface="Calibri"/>
                <a:ea typeface="Calibri"/>
                <a:cs typeface="Calibri"/>
                <a:sym typeface="Calibri"/>
              </a:rPr>
              <a:t> </a:t>
            </a:r>
            <a:r>
              <a:rPr lang="en-GB" sz="1800" dirty="0" err="1">
                <a:latin typeface="Calibri"/>
                <a:ea typeface="Calibri"/>
                <a:cs typeface="Calibri"/>
                <a:sym typeface="Calibri"/>
              </a:rPr>
              <a:t>zu</a:t>
            </a:r>
            <a:r>
              <a:rPr lang="en-GB" sz="1800" dirty="0">
                <a:latin typeface="Calibri"/>
                <a:ea typeface="Calibri"/>
                <a:cs typeface="Calibri"/>
                <a:sym typeface="Calibri"/>
              </a:rPr>
              <a:t> tun </a:t>
            </a:r>
            <a:r>
              <a:rPr lang="en-GB" sz="1800" dirty="0" err="1">
                <a:latin typeface="Calibri"/>
                <a:ea typeface="Calibri"/>
                <a:cs typeface="Calibri"/>
                <a:sym typeface="Calibri"/>
              </a:rPr>
              <a:t>hier</a:t>
            </a:r>
            <a:r>
              <a:rPr lang="en-GB" sz="1800" dirty="0">
                <a:latin typeface="Calibri"/>
                <a:ea typeface="Calibri"/>
                <a:cs typeface="Calibri"/>
                <a:sym typeface="Calibri"/>
              </a:rPr>
              <a:t> in (insert name of town/city)? Elicit es </a:t>
            </a:r>
            <a:r>
              <a:rPr lang="en-GB" sz="1800" dirty="0" err="1">
                <a:latin typeface="Calibri"/>
                <a:ea typeface="Calibri"/>
                <a:cs typeface="Calibri"/>
                <a:sym typeface="Calibri"/>
              </a:rPr>
              <a:t>gibt</a:t>
            </a:r>
            <a:r>
              <a:rPr lang="en-GB" sz="1800" dirty="0">
                <a:latin typeface="Calibri"/>
                <a:ea typeface="Calibri"/>
                <a:cs typeface="Calibri"/>
                <a:sym typeface="Calibri"/>
              </a:rPr>
              <a:t> …</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a:latin typeface="Calibri"/>
                <a:ea typeface="Calibri"/>
                <a:cs typeface="Calibri"/>
                <a:sym typeface="Calibri"/>
              </a:rPr>
              <a:t>Auf Bild 4 </a:t>
            </a:r>
            <a:r>
              <a:rPr lang="en-GB" sz="1800" dirty="0" err="1">
                <a:latin typeface="Calibri"/>
                <a:ea typeface="Calibri"/>
                <a:cs typeface="Calibri"/>
                <a:sym typeface="Calibri"/>
              </a:rPr>
              <a:t>seht</a:t>
            </a:r>
            <a:r>
              <a:rPr lang="en-GB" sz="1800" dirty="0">
                <a:latin typeface="Calibri"/>
                <a:ea typeface="Calibri"/>
                <a:cs typeface="Calibri"/>
                <a:sym typeface="Calibri"/>
              </a:rPr>
              <a:t> </a:t>
            </a:r>
            <a:r>
              <a:rPr lang="en-GB" sz="1800" dirty="0" err="1">
                <a:latin typeface="Calibri"/>
                <a:ea typeface="Calibri"/>
                <a:cs typeface="Calibri"/>
                <a:sym typeface="Calibri"/>
              </a:rPr>
              <a:t>ihr</a:t>
            </a:r>
            <a:r>
              <a:rPr lang="en-GB" sz="1800" dirty="0">
                <a:latin typeface="Calibri"/>
                <a:ea typeface="Calibri"/>
                <a:cs typeface="Calibri"/>
                <a:sym typeface="Calibri"/>
              </a:rPr>
              <a:t> </a:t>
            </a:r>
            <a:r>
              <a:rPr lang="en-GB" sz="1800" dirty="0" err="1">
                <a:latin typeface="Calibri"/>
                <a:ea typeface="Calibri"/>
                <a:cs typeface="Calibri"/>
                <a:sym typeface="Calibri"/>
              </a:rPr>
              <a:t>ein</a:t>
            </a:r>
            <a:r>
              <a:rPr lang="en-GB" sz="1800" dirty="0">
                <a:latin typeface="Calibri"/>
                <a:ea typeface="Calibri"/>
                <a:cs typeface="Calibri"/>
                <a:sym typeface="Calibri"/>
              </a:rPr>
              <a:t> Fest. </a:t>
            </a:r>
            <a:r>
              <a:rPr lang="en-GB" sz="1800" dirty="0" err="1">
                <a:latin typeface="Calibri"/>
                <a:ea typeface="Calibri"/>
                <a:cs typeface="Calibri"/>
                <a:sym typeface="Calibri"/>
              </a:rPr>
              <a:t>Gibt</a:t>
            </a:r>
            <a:r>
              <a:rPr lang="en-GB" sz="1800" dirty="0">
                <a:latin typeface="Calibri"/>
                <a:ea typeface="Calibri"/>
                <a:cs typeface="Calibri"/>
                <a:sym typeface="Calibri"/>
              </a:rPr>
              <a:t> es </a:t>
            </a:r>
            <a:r>
              <a:rPr lang="en-GB" sz="1800" dirty="0" err="1">
                <a:latin typeface="Calibri"/>
                <a:ea typeface="Calibri"/>
                <a:cs typeface="Calibri"/>
                <a:sym typeface="Calibri"/>
              </a:rPr>
              <a:t>viele</a:t>
            </a:r>
            <a:r>
              <a:rPr lang="en-GB" sz="1800" dirty="0">
                <a:latin typeface="Calibri"/>
                <a:ea typeface="Calibri"/>
                <a:cs typeface="Calibri"/>
                <a:sym typeface="Calibri"/>
              </a:rPr>
              <a:t> Feste </a:t>
            </a:r>
            <a:r>
              <a:rPr lang="en-GB" sz="1800" dirty="0" err="1">
                <a:latin typeface="Calibri"/>
                <a:ea typeface="Calibri"/>
                <a:cs typeface="Calibri"/>
                <a:sym typeface="Calibri"/>
              </a:rPr>
              <a:t>hier</a:t>
            </a:r>
            <a:r>
              <a:rPr lang="en-GB" sz="1800" dirty="0">
                <a:latin typeface="Calibri"/>
                <a:ea typeface="Calibri"/>
                <a:cs typeface="Calibri"/>
                <a:sym typeface="Calibri"/>
              </a:rPr>
              <a:t> in (England </a:t>
            </a:r>
            <a:r>
              <a:rPr lang="en-GB" sz="1800" dirty="0" err="1">
                <a:latin typeface="Calibri"/>
                <a:ea typeface="Calibri"/>
                <a:cs typeface="Calibri"/>
                <a:sym typeface="Calibri"/>
              </a:rPr>
              <a:t>oder</a:t>
            </a:r>
            <a:r>
              <a:rPr lang="en-GB" sz="1800" dirty="0">
                <a:latin typeface="Calibri"/>
                <a:ea typeface="Calibri"/>
                <a:cs typeface="Calibri"/>
                <a:sym typeface="Calibri"/>
              </a:rPr>
              <a:t> insert name of town/city)? </a:t>
            </a:r>
            <a:endParaRPr sz="1800" dirty="0">
              <a:latin typeface="Calibri"/>
              <a:ea typeface="Calibri"/>
              <a:cs typeface="Calibri"/>
              <a:sym typeface="Calibri"/>
            </a:endParaRPr>
          </a:p>
          <a:p>
            <a:pPr marL="0" lvl="0" indent="0" algn="l" rtl="0">
              <a:spcBef>
                <a:spcPts val="800"/>
              </a:spcBef>
              <a:spcAft>
                <a:spcPts val="0"/>
              </a:spcAft>
              <a:buNone/>
            </a:pPr>
            <a:endParaRPr dirty="0"/>
          </a:p>
          <a:p>
            <a:pPr marL="0" lvl="0" indent="0" algn="l" rtl="0">
              <a:spcBef>
                <a:spcPts val="0"/>
              </a:spcBef>
              <a:spcAft>
                <a:spcPts val="0"/>
              </a:spcAft>
              <a:buNone/>
            </a:pPr>
            <a:r>
              <a:rPr lang="en-GB" b="1" dirty="0"/>
              <a:t>Image attribution</a:t>
            </a:r>
            <a:r>
              <a:rPr lang="en-GB" dirty="0"/>
              <a:t>:</a:t>
            </a:r>
            <a:br>
              <a:rPr lang="en-GB" dirty="0"/>
            </a:br>
            <a:r>
              <a:rPr lang="en-GB" dirty="0"/>
              <a:t>Nick Gray, CC BY-SA 2.0 via Wikimedia Commons</a:t>
            </a:r>
            <a:endParaRPr dirty="0"/>
          </a:p>
          <a:p>
            <a:pPr marL="0" marR="0" lvl="0" indent="0" algn="l" rtl="0">
              <a:lnSpc>
                <a:spcPct val="100000"/>
              </a:lnSpc>
              <a:spcBef>
                <a:spcPts val="0"/>
              </a:spcBef>
              <a:spcAft>
                <a:spcPts val="0"/>
              </a:spcAft>
              <a:buClr>
                <a:srgbClr val="0563C1"/>
              </a:buClr>
              <a:buSzPts val="1800"/>
              <a:buFont typeface="Calibri"/>
              <a:buNone/>
            </a:pPr>
            <a:r>
              <a:rPr lang="en-GB" sz="18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https://commons.wikimedia.org/wiki/File:Neighborhood_Bread_Shop,_2009.jpg</a:t>
            </a:r>
            <a:endParaRPr sz="1800" u="sng" dirty="0">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GB" sz="1800" dirty="0"/>
              <a:t>Johannes </a:t>
            </a:r>
            <a:r>
              <a:rPr lang="en-GB" sz="1800" dirty="0" err="1"/>
              <a:t>Fielitz</a:t>
            </a:r>
            <a:r>
              <a:rPr lang="en-GB" sz="1800" dirty="0"/>
              <a:t>, CC BY-SA 3.0 via Wikimedia Commons</a:t>
            </a:r>
            <a:endParaRPr sz="1800" dirty="0"/>
          </a:p>
          <a:p>
            <a:pPr marL="0" marR="0" lvl="0" indent="0" algn="l" rtl="0">
              <a:lnSpc>
                <a:spcPct val="100000"/>
              </a:lnSpc>
              <a:spcBef>
                <a:spcPts val="0"/>
              </a:spcBef>
              <a:spcAft>
                <a:spcPts val="0"/>
              </a:spcAft>
              <a:buClr>
                <a:srgbClr val="0563C1"/>
              </a:buClr>
              <a:buSzPts val="1800"/>
              <a:buFont typeface="Calibri"/>
              <a:buNone/>
            </a:pPr>
            <a:r>
              <a:rPr lang="en-GB" sz="1800" u="sng"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https://commons.wikimedia.org/wiki/File:DB_S-Bahn_Berlin_485_121.jpg</a:t>
            </a:r>
            <a:br>
              <a:rPr lang="en-GB" sz="1800" u="sng" dirty="0">
                <a:solidFill>
                  <a:srgbClr val="0563C1"/>
                </a:solidFill>
                <a:latin typeface="Calibri"/>
                <a:ea typeface="Calibri"/>
                <a:cs typeface="Calibri"/>
                <a:sym typeface="Calibri"/>
              </a:rPr>
            </a:br>
            <a:r>
              <a:rPr lang="en-GB" sz="1800" dirty="0" err="1">
                <a:latin typeface="Calibri"/>
                <a:ea typeface="Calibri"/>
                <a:cs typeface="Calibri"/>
                <a:sym typeface="Calibri"/>
              </a:rPr>
              <a:t>datort</a:t>
            </a:r>
            <a:r>
              <a:rPr lang="en-GB" sz="1800" dirty="0">
                <a:latin typeface="Calibri"/>
                <a:ea typeface="Calibri"/>
                <a:cs typeface="Calibri"/>
                <a:sym typeface="Calibri"/>
              </a:rPr>
              <a:t>, CC BY 2.0 DE via Wikimedia Commons</a:t>
            </a:r>
            <a:endParaRPr sz="18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Calibri"/>
              <a:buNone/>
            </a:pPr>
            <a:r>
              <a:rPr lang="en-GB" sz="2800" dirty="0"/>
              <a:t>https://commons.Wikimedia.org/wiki/</a:t>
            </a:r>
            <a:r>
              <a:rPr lang="en-GB" sz="2800" dirty="0" err="1"/>
              <a:t>File:Über</a:t>
            </a:r>
            <a:r>
              <a:rPr lang="en-GB" sz="2800" dirty="0"/>
              <a:t> den Rhein.jpg </a:t>
            </a:r>
            <a:endParaRPr dirty="0"/>
          </a:p>
          <a:p>
            <a:pPr marL="0" marR="0" lvl="0" indent="0" algn="l" rtl="0">
              <a:lnSpc>
                <a:spcPct val="100000"/>
              </a:lnSpc>
              <a:spcBef>
                <a:spcPts val="0"/>
              </a:spcBef>
              <a:spcAft>
                <a:spcPts val="0"/>
              </a:spcAft>
              <a:buClr>
                <a:schemeClr val="dk1"/>
              </a:buClr>
              <a:buSzPts val="1800"/>
              <a:buFont typeface="Calibri"/>
              <a:buNone/>
            </a:pPr>
            <a:r>
              <a:rPr lang="en-GB" sz="1800" dirty="0" err="1">
                <a:latin typeface="Calibri"/>
                <a:ea typeface="Calibri"/>
                <a:cs typeface="Calibri"/>
                <a:sym typeface="Calibri"/>
              </a:rPr>
              <a:t>Silar</a:t>
            </a:r>
            <a:r>
              <a:rPr lang="en-GB" sz="1800" dirty="0">
                <a:latin typeface="Calibri"/>
                <a:ea typeface="Calibri"/>
                <a:cs typeface="Calibri"/>
                <a:sym typeface="Calibri"/>
              </a:rPr>
              <a:t>, CC BY-SA 4.0 via Wikimedia Commons</a:t>
            </a:r>
            <a:endParaRPr sz="1800" dirty="0">
              <a:latin typeface="Calibri"/>
              <a:ea typeface="Calibri"/>
              <a:cs typeface="Calibri"/>
              <a:sym typeface="Calibri"/>
            </a:endParaRPr>
          </a:p>
          <a:p>
            <a:pPr marL="0" marR="0" lvl="0" indent="0" algn="l" rtl="0">
              <a:lnSpc>
                <a:spcPct val="100000"/>
              </a:lnSpc>
              <a:spcBef>
                <a:spcPts val="0"/>
              </a:spcBef>
              <a:spcAft>
                <a:spcPts val="0"/>
              </a:spcAft>
              <a:buClr>
                <a:srgbClr val="0563C1"/>
              </a:buClr>
              <a:buSzPts val="1800"/>
              <a:buFont typeface="Calibri"/>
              <a:buNone/>
            </a:pPr>
            <a:r>
              <a:rPr lang="en-GB" sz="1800" u="sng" dirty="0">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https://commons.wikimedia.org/wiki/File:Volksfeste_von_den_Beskiden_-_In_feierlaune.JPG</a:t>
            </a:r>
            <a:endParaRPr sz="1800" u="sng" dirty="0">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u="sng" dirty="0">
              <a:solidFill>
                <a:srgbClr val="0563C1"/>
              </a:solidFill>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358" name="Google Shape;35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2 minutes </a:t>
            </a:r>
            <a:br>
              <a:rPr lang="en-GB" dirty="0"/>
            </a:br>
            <a:br>
              <a:rPr lang="en-GB" b="1" dirty="0"/>
            </a:br>
            <a:r>
              <a:rPr lang="en-GB" b="1" dirty="0"/>
              <a:t>Aim: </a:t>
            </a:r>
            <a:r>
              <a:rPr lang="en-GB" b="0" dirty="0"/>
              <a:t>to remind learners about relative clauses in German.</a:t>
            </a:r>
            <a:br>
              <a:rPr lang="en-GB" b="0" dirty="0"/>
            </a:br>
            <a:br>
              <a:rPr lang="en-GB" dirty="0"/>
            </a:br>
            <a:r>
              <a:rPr lang="en-GB" b="1" dirty="0"/>
              <a:t>Procedure:</a:t>
            </a:r>
            <a:br>
              <a:rPr lang="en-GB" dirty="0"/>
            </a:br>
            <a:r>
              <a:rPr lang="en-GB" dirty="0"/>
              <a:t>1. Click through the animations to present the information.</a:t>
            </a:r>
            <a:br>
              <a:rPr lang="en-GB" dirty="0"/>
            </a:br>
            <a:r>
              <a:rPr lang="en-GB" dirty="0"/>
              <a:t>2. Elicit the German for the English examples.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72" name="Google Shape;37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1" i="0" u="none" strike="noStrike" dirty="0">
                <a:solidFill>
                  <a:srgbClr val="000000"/>
                </a:solidFill>
                <a:latin typeface="Calibri"/>
                <a:ea typeface="Calibri"/>
                <a:cs typeface="Calibri"/>
                <a:sym typeface="Calibri"/>
              </a:rPr>
              <a:t>Timing: 2 minutes</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Aim: </a:t>
            </a:r>
            <a:r>
              <a:rPr lang="en-GB" sz="1200" b="0" i="0" u="none" strike="noStrike" dirty="0">
                <a:solidFill>
                  <a:srgbClr val="000000"/>
                </a:solidFill>
                <a:latin typeface="Calibri"/>
                <a:ea typeface="Calibri"/>
                <a:cs typeface="Calibri"/>
                <a:sym typeface="Calibri"/>
              </a:rPr>
              <a:t>to introduce when / how to use </a:t>
            </a:r>
            <a:r>
              <a:rPr lang="en-GB" sz="1200" b="1" i="0" u="none" strike="noStrike" dirty="0" err="1">
                <a:solidFill>
                  <a:srgbClr val="000000"/>
                </a:solidFill>
                <a:latin typeface="Calibri"/>
                <a:ea typeface="Calibri"/>
                <a:cs typeface="Calibri"/>
                <a:sym typeface="Calibri"/>
              </a:rPr>
              <a:t>jemand</a:t>
            </a:r>
            <a:r>
              <a:rPr lang="en-GB" sz="1200" b="1" i="0" u="none" strike="noStrike" dirty="0">
                <a:solidFill>
                  <a:srgbClr val="000000"/>
                </a:solidFill>
                <a:latin typeface="Calibri"/>
                <a:ea typeface="Calibri"/>
                <a:cs typeface="Calibri"/>
                <a:sym typeface="Calibri"/>
              </a:rPr>
              <a:t>/</a:t>
            </a:r>
            <a:r>
              <a:rPr lang="en-GB" sz="1200" b="1" i="0" u="none" strike="noStrike" dirty="0" err="1">
                <a:solidFill>
                  <a:srgbClr val="000000"/>
                </a:solidFill>
                <a:latin typeface="Calibri"/>
                <a:ea typeface="Calibri"/>
                <a:cs typeface="Calibri"/>
                <a:sym typeface="Calibri"/>
              </a:rPr>
              <a:t>niemand</a:t>
            </a:r>
            <a:r>
              <a:rPr lang="en-GB" sz="1200" b="1" i="0" u="none" strike="noStrike" dirty="0">
                <a:solidFill>
                  <a:srgbClr val="000000"/>
                </a:solidFill>
                <a:latin typeface="Calibri"/>
                <a:ea typeface="Calibri"/>
                <a:cs typeface="Calibri"/>
                <a:sym typeface="Calibri"/>
              </a:rPr>
              <a:t> </a:t>
            </a:r>
            <a:r>
              <a:rPr lang="en-GB" sz="1200" b="0" i="0" u="none" strike="noStrike" dirty="0">
                <a:solidFill>
                  <a:srgbClr val="000000"/>
                </a:solidFill>
                <a:latin typeface="Calibri"/>
                <a:ea typeface="Calibri"/>
                <a:cs typeface="Calibri"/>
                <a:sym typeface="Calibri"/>
              </a:rPr>
              <a:t>and </a:t>
            </a:r>
            <a:r>
              <a:rPr lang="en-GB" sz="1200" b="1" i="0" u="none" strike="noStrike" dirty="0" err="1">
                <a:solidFill>
                  <a:srgbClr val="000000"/>
                </a:solidFill>
                <a:latin typeface="Calibri"/>
                <a:ea typeface="Calibri"/>
                <a:cs typeface="Calibri"/>
                <a:sym typeface="Calibri"/>
              </a:rPr>
              <a:t>jemanden</a:t>
            </a:r>
            <a:r>
              <a:rPr lang="en-GB" sz="1200" b="1" i="0" u="none" strike="noStrike" dirty="0">
                <a:solidFill>
                  <a:srgbClr val="000000"/>
                </a:solidFill>
                <a:latin typeface="Calibri"/>
                <a:ea typeface="Calibri"/>
                <a:cs typeface="Calibri"/>
                <a:sym typeface="Calibri"/>
              </a:rPr>
              <a:t>/</a:t>
            </a:r>
            <a:r>
              <a:rPr lang="en-GB" sz="1200" b="1" i="0" u="none" strike="noStrike" dirty="0" err="1">
                <a:solidFill>
                  <a:srgbClr val="000000"/>
                </a:solidFill>
                <a:latin typeface="Calibri"/>
                <a:ea typeface="Calibri"/>
                <a:cs typeface="Calibri"/>
                <a:sym typeface="Calibri"/>
              </a:rPr>
              <a:t>niemanden</a:t>
            </a:r>
            <a:r>
              <a:rPr lang="en-GB" sz="1200" b="0" i="0" u="none" strike="noStrike" dirty="0">
                <a:solidFill>
                  <a:srgbClr val="000000"/>
                </a:solidFill>
                <a:latin typeface="Calibri"/>
                <a:ea typeface="Calibri"/>
                <a:cs typeface="Calibri"/>
                <a:sym typeface="Calibri"/>
              </a:rPr>
              <a:t>.</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Procedure: </a:t>
            </a:r>
            <a:endParaRPr dirty="0"/>
          </a:p>
          <a:p>
            <a:pPr marL="228600" lvl="0" indent="-228600" algn="l" rtl="0">
              <a:spcBef>
                <a:spcPts val="0"/>
              </a:spcBef>
              <a:spcAft>
                <a:spcPts val="0"/>
              </a:spcAft>
              <a:buClr>
                <a:schemeClr val="dk1"/>
              </a:buClr>
              <a:buSzPts val="1200"/>
              <a:buFont typeface="Calibri"/>
              <a:buAutoNum type="arabicPeriod"/>
            </a:pPr>
            <a:r>
              <a:rPr lang="en-GB" dirty="0"/>
              <a:t>Click through the animations.</a:t>
            </a:r>
            <a:endParaRPr dirty="0"/>
          </a:p>
          <a:p>
            <a:pPr marL="228600" lvl="0" indent="-228600" algn="l" rtl="0">
              <a:spcBef>
                <a:spcPts val="0"/>
              </a:spcBef>
              <a:spcAft>
                <a:spcPts val="0"/>
              </a:spcAft>
              <a:buClr>
                <a:schemeClr val="dk1"/>
              </a:buClr>
              <a:buSzPts val="1200"/>
              <a:buFont typeface="Calibri"/>
              <a:buAutoNum type="arabicPeriod"/>
            </a:pPr>
            <a:r>
              <a:rPr lang="en-GB" dirty="0"/>
              <a:t>Elicit English meanings for the German examples.</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Information source</a:t>
            </a:r>
            <a:r>
              <a:rPr lang="en-GB" dirty="0"/>
              <a:t>: </a:t>
            </a:r>
            <a:r>
              <a:rPr lang="en-GB" sz="1200" b="0" i="0" u="sng" strike="noStrike" cap="none" dirty="0">
                <a:solidFill>
                  <a:srgbClr val="52505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https://forum.wordreference.com/threads/es-ist-jemand-es-gibt-jemand-en.2583270/</a:t>
            </a:r>
            <a:r>
              <a:rPr lang="en-GB" sz="1200" b="0" i="0" u="none" strike="noStrike" cap="none" dirty="0">
                <a:solidFill>
                  <a:srgbClr val="525050"/>
                </a:solidFill>
                <a:latin typeface="Century Gothic"/>
                <a:ea typeface="Century Gothic"/>
                <a:cs typeface="Century Gothic"/>
                <a:sym typeface="Century Gothic"/>
              </a:rPr>
              <a:t> </a:t>
            </a:r>
            <a:endParaRPr dirty="0"/>
          </a:p>
          <a:p>
            <a:pPr marL="0" lvl="0" indent="0" algn="l" rtl="0">
              <a:spcBef>
                <a:spcPts val="0"/>
              </a:spcBef>
              <a:spcAft>
                <a:spcPts val="0"/>
              </a:spcAft>
              <a:buNone/>
            </a:pPr>
            <a:br>
              <a:rPr lang="en-GB" dirty="0"/>
            </a:br>
            <a:r>
              <a:rPr lang="en-GB" b="1" dirty="0"/>
              <a:t>Image attribution</a:t>
            </a:r>
            <a:r>
              <a:rPr lang="en-GB" dirty="0"/>
              <a:t>:</a:t>
            </a:r>
            <a:br>
              <a:rPr lang="en-GB" dirty="0"/>
            </a:br>
            <a:r>
              <a:rPr lang="en-GB" dirty="0"/>
              <a:t>https://commons.wikimedia.org/wiki/File:Richard_Simcott.png</a:t>
            </a:r>
            <a:br>
              <a:rPr lang="en-GB" dirty="0"/>
            </a:br>
            <a:r>
              <a:rPr lang="en-GB" dirty="0" err="1"/>
              <a:t>Jezički</a:t>
            </a:r>
            <a:r>
              <a:rPr lang="en-GB" dirty="0"/>
              <a:t> </a:t>
            </a:r>
            <a:r>
              <a:rPr lang="en-GB" dirty="0" err="1"/>
              <a:t>Mostovi</a:t>
            </a:r>
            <a:r>
              <a:rPr lang="en-GB" dirty="0"/>
              <a:t>, CC BY 3.0 via Wikimedia Commons</a:t>
            </a:r>
            <a:br>
              <a:rPr lang="en-GB" dirty="0"/>
            </a:b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sng" strike="noStrike" cap="none" dirty="0">
                <a:solidFill>
                  <a:srgbClr val="52505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 </a:t>
            </a:r>
            <a:endParaRPr dirty="0"/>
          </a:p>
          <a:p>
            <a:pPr marL="0" lvl="0" indent="0" algn="l" rtl="0">
              <a:spcBef>
                <a:spcPts val="0"/>
              </a:spcBef>
              <a:spcAft>
                <a:spcPts val="0"/>
              </a:spcAft>
              <a:buNone/>
            </a:pPr>
            <a:endParaRPr b="1" dirty="0"/>
          </a:p>
        </p:txBody>
      </p:sp>
      <p:sp>
        <p:nvSpPr>
          <p:cNvPr id="397" name="Google Shape;39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5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Aim: </a:t>
            </a:r>
            <a:r>
              <a:rPr lang="en-GB" sz="1200" b="0" i="0" u="none" strike="noStrike">
                <a:solidFill>
                  <a:srgbClr val="000000"/>
                </a:solidFill>
                <a:latin typeface="Calibri"/>
                <a:ea typeface="Calibri"/>
                <a:cs typeface="Calibri"/>
                <a:sym typeface="Calibri"/>
              </a:rPr>
              <a:t>to practise jemand/niemand and relative clause word order (3).</a:t>
            </a:r>
            <a:br>
              <a:rPr lang="en-GB" sz="1200" b="1" i="0" u="none" strike="noStrike">
                <a:solidFill>
                  <a:srgbClr val="000000"/>
                </a:solidFill>
                <a:latin typeface="Calibri"/>
                <a:ea typeface="Calibri"/>
                <a:cs typeface="Calibri"/>
                <a:sym typeface="Calibri"/>
              </a:rPr>
            </a:br>
            <a:br>
              <a:rPr lang="en-GB" sz="1200" b="1" i="0" u="none" strike="noStrike">
                <a:solidFill>
                  <a:srgbClr val="000000"/>
                </a:solidFill>
                <a:latin typeface="Calibri"/>
                <a:ea typeface="Calibri"/>
                <a:cs typeface="Calibri"/>
                <a:sym typeface="Calibri"/>
              </a:rPr>
            </a:br>
            <a:r>
              <a:rPr lang="en-GB" sz="1200" b="1" i="0" u="none" strike="noStrike">
                <a:solidFill>
                  <a:srgbClr val="000000"/>
                </a:solidFill>
                <a:latin typeface="Calibri"/>
                <a:ea typeface="Calibri"/>
                <a:cs typeface="Calibri"/>
                <a:sym typeface="Calibri"/>
              </a:rPr>
              <a:t>Procedure: </a:t>
            </a:r>
            <a:endParaRPr/>
          </a:p>
          <a:p>
            <a:pPr marL="228600" lvl="0" indent="-228600" algn="l" rtl="0">
              <a:spcBef>
                <a:spcPts val="0"/>
              </a:spcBef>
              <a:spcAft>
                <a:spcPts val="0"/>
              </a:spcAft>
              <a:buClr>
                <a:srgbClr val="000000"/>
              </a:buClr>
              <a:buSzPts val="1200"/>
              <a:buFont typeface="Calibri"/>
              <a:buAutoNum type="arabicPeriod"/>
            </a:pPr>
            <a:r>
              <a:rPr lang="en-GB" sz="1200" b="0" i="0" u="none" strike="noStrike">
                <a:solidFill>
                  <a:srgbClr val="000000"/>
                </a:solidFill>
                <a:latin typeface="Calibri"/>
                <a:ea typeface="Calibri"/>
                <a:cs typeface="Calibri"/>
                <a:sym typeface="Calibri"/>
              </a:rPr>
              <a:t>Students note the correct version of jemand/jemanden or niemand/niemanden and decide where the verb goes.</a:t>
            </a:r>
            <a:endParaRPr/>
          </a:p>
          <a:p>
            <a:pPr marL="228600" lvl="0" indent="-228600" algn="l" rtl="0">
              <a:spcBef>
                <a:spcPts val="0"/>
              </a:spcBef>
              <a:spcAft>
                <a:spcPts val="0"/>
              </a:spcAft>
              <a:buClr>
                <a:srgbClr val="000000"/>
              </a:buClr>
              <a:buSzPts val="1200"/>
              <a:buFont typeface="Calibri"/>
              <a:buAutoNum type="arabicPeriod"/>
            </a:pPr>
            <a:r>
              <a:rPr lang="en-GB" sz="1200" b="0" i="0" u="none" strike="noStrike">
                <a:solidFill>
                  <a:srgbClr val="000000"/>
                </a:solidFill>
                <a:latin typeface="Calibri"/>
                <a:ea typeface="Calibri"/>
                <a:cs typeface="Calibri"/>
                <a:sym typeface="Calibri"/>
              </a:rPr>
              <a:t>Elicit the answers orally and click to show the answers. </a:t>
            </a:r>
            <a:endParaRPr b="0"/>
          </a:p>
        </p:txBody>
      </p:sp>
      <p:sp>
        <p:nvSpPr>
          <p:cNvPr id="417" name="Google Shape;4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648034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74322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75240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8816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534173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1853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7194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7397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70423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pening Slide">
  <p:cSld name="1_Opening Slide">
    <p:spTree>
      <p:nvGrpSpPr>
        <p:cNvPr id="1" name="Shape 12"/>
        <p:cNvGrpSpPr/>
        <p:nvPr/>
      </p:nvGrpSpPr>
      <p:grpSpPr>
        <a:xfrm>
          <a:off x="0" y="0"/>
          <a:ext cx="0" cy="0"/>
          <a:chOff x="0" y="0"/>
          <a:chExt cx="0" cy="0"/>
        </a:xfrm>
      </p:grpSpPr>
      <p:pic>
        <p:nvPicPr>
          <p:cNvPr id="13" name="Google Shape;13;p20" descr="Shap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 name="Google Shape;14;p20" descr="Map&#10;&#10;Description automatically generated"/>
          <p:cNvPicPr preferRelativeResize="0"/>
          <p:nvPr/>
        </p:nvPicPr>
        <p:blipFill rotWithShape="1">
          <a:blip r:embed="rId3">
            <a:alphaModFix/>
          </a:blip>
          <a:srcRect/>
          <a:stretch/>
        </p:blipFill>
        <p:spPr>
          <a:xfrm>
            <a:off x="11083630" y="161531"/>
            <a:ext cx="921940" cy="1180730"/>
          </a:xfrm>
          <a:prstGeom prst="rect">
            <a:avLst/>
          </a:prstGeom>
          <a:noFill/>
          <a:ln>
            <a:noFill/>
          </a:ln>
        </p:spPr>
      </p:pic>
      <p:pic>
        <p:nvPicPr>
          <p:cNvPr id="15" name="Google Shape;15;p20"/>
          <p:cNvPicPr preferRelativeResize="0"/>
          <p:nvPr/>
        </p:nvPicPr>
        <p:blipFill rotWithShape="1">
          <a:blip r:embed="rId4">
            <a:alphaModFix/>
          </a:blip>
          <a:srcRect/>
          <a:stretch/>
        </p:blipFill>
        <p:spPr>
          <a:xfrm>
            <a:off x="9731478" y="6483598"/>
            <a:ext cx="2274092" cy="212871"/>
          </a:xfrm>
          <a:prstGeom prst="rect">
            <a:avLst/>
          </a:prstGeom>
          <a:noFill/>
          <a:ln>
            <a:noFill/>
          </a:ln>
        </p:spPr>
      </p:pic>
      <p:sp>
        <p:nvSpPr>
          <p:cNvPr id="16" name="Google Shape;16;p20"/>
          <p:cNvSpPr txBox="1">
            <a:spLocks noGrp="1"/>
          </p:cNvSpPr>
          <p:nvPr>
            <p:ph type="body" idx="1"/>
          </p:nvPr>
        </p:nvSpPr>
        <p:spPr>
          <a:xfrm>
            <a:off x="363538" y="5329486"/>
            <a:ext cx="2974975" cy="11541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20"/>
          <p:cNvSpPr txBox="1">
            <a:spLocks noGrp="1"/>
          </p:cNvSpPr>
          <p:nvPr>
            <p:ph type="body" idx="2"/>
          </p:nvPr>
        </p:nvSpPr>
        <p:spPr>
          <a:xfrm>
            <a:off x="363538" y="2796466"/>
            <a:ext cx="4864546" cy="4793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0"/>
          <p:cNvSpPr txBox="1">
            <a:spLocks noGrp="1"/>
          </p:cNvSpPr>
          <p:nvPr>
            <p:ph type="body" idx="3"/>
          </p:nvPr>
        </p:nvSpPr>
        <p:spPr>
          <a:xfrm>
            <a:off x="363538" y="1952625"/>
            <a:ext cx="6640512" cy="844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5400"/>
              <a:buNone/>
              <a:defRPr sz="5400" b="1">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7406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840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16890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0000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85099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029095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7453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4765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5170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92460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jp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2.jp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gif"/><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24.gif"/><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gif"/><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24.gif"/><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22.gif"/><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22.gif"/><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2.gif"/><Relationship Id="rId5" Type="http://schemas.openxmlformats.org/officeDocument/2006/relationships/image" Target="../media/image21.png"/><Relationship Id="rId10" Type="http://schemas.openxmlformats.org/officeDocument/2006/relationships/image" Target="../media/image26.gif"/><Relationship Id="rId4" Type="http://schemas.openxmlformats.org/officeDocument/2006/relationships/image" Target="../media/image20.png"/><Relationship Id="rId9" Type="http://schemas.openxmlformats.org/officeDocument/2006/relationships/image" Target="../media/image25.gif"/></Relationships>
</file>

<file path=ppt/slides/_rels/slide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2.gif"/><Relationship Id="rId5" Type="http://schemas.openxmlformats.org/officeDocument/2006/relationships/image" Target="../media/image21.png"/><Relationship Id="rId10" Type="http://schemas.openxmlformats.org/officeDocument/2006/relationships/image" Target="../media/image26.gif"/><Relationship Id="rId4" Type="http://schemas.openxmlformats.org/officeDocument/2006/relationships/image" Target="../media/image27.png"/><Relationship Id="rId9" Type="http://schemas.openxmlformats.org/officeDocument/2006/relationships/image" Target="../media/image25.gi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9.jpg"/><Relationship Id="rId5" Type="http://schemas.openxmlformats.org/officeDocument/2006/relationships/image" Target="../media/image13.pn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body" idx="1"/>
          </p:nvPr>
        </p:nvSpPr>
        <p:spPr>
          <a:xfrm>
            <a:off x="0" y="5894869"/>
            <a:ext cx="4642338" cy="1154112"/>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525050"/>
              </a:buClr>
              <a:buSzPct val="100000"/>
              <a:buNone/>
            </a:pPr>
            <a:r>
              <a:rPr lang="en-GB" sz="1200" dirty="0">
                <a:solidFill>
                  <a:srgbClr val="525050"/>
                </a:solidFill>
              </a:rPr>
              <a:t>Charlotte Moss/ </a:t>
            </a:r>
            <a:r>
              <a:rPr lang="en-GB" sz="1200" b="0" i="0" u="none" strike="noStrike" dirty="0">
                <a:solidFill>
                  <a:srgbClr val="525050"/>
                </a:solidFill>
                <a:latin typeface="Century Gothic"/>
                <a:ea typeface="Century Gothic"/>
                <a:cs typeface="Century Gothic"/>
                <a:sym typeface="Century Gothic"/>
              </a:rPr>
              <a:t>Hilary Potter/ Rachel Hawkes</a:t>
            </a:r>
            <a:endParaRPr sz="300" dirty="0"/>
          </a:p>
          <a:p>
            <a:pPr marL="0" lvl="0" indent="0" algn="l" rtl="0">
              <a:lnSpc>
                <a:spcPct val="120000"/>
              </a:lnSpc>
              <a:spcBef>
                <a:spcPts val="0"/>
              </a:spcBef>
              <a:spcAft>
                <a:spcPts val="0"/>
              </a:spcAft>
              <a:buClr>
                <a:schemeClr val="lt1"/>
              </a:buClr>
              <a:buSzPct val="100000"/>
              <a:buNone/>
            </a:pPr>
            <a:r>
              <a:rPr lang="en-GB" sz="1200" b="0" dirty="0"/>
              <a:t>Artwork: Steve Clarke</a:t>
            </a:r>
            <a:endParaRPr sz="300" dirty="0"/>
          </a:p>
          <a:p>
            <a:pPr marL="0" lvl="0" indent="0" algn="l" rtl="0">
              <a:lnSpc>
                <a:spcPct val="120000"/>
              </a:lnSpc>
              <a:spcBef>
                <a:spcPts val="0"/>
              </a:spcBef>
              <a:spcAft>
                <a:spcPts val="0"/>
              </a:spcAft>
              <a:buClr>
                <a:schemeClr val="lt1"/>
              </a:buClr>
              <a:buSzPct val="100000"/>
              <a:buNone/>
            </a:pPr>
            <a:endParaRPr sz="1200" b="0" dirty="0"/>
          </a:p>
          <a:p>
            <a:pPr marL="0" lvl="0" indent="0" algn="l" rtl="0">
              <a:lnSpc>
                <a:spcPct val="120000"/>
              </a:lnSpc>
              <a:spcBef>
                <a:spcPts val="0"/>
              </a:spcBef>
              <a:spcAft>
                <a:spcPts val="0"/>
              </a:spcAft>
              <a:buClr>
                <a:schemeClr val="lt1"/>
              </a:buClr>
              <a:buSzPct val="100000"/>
              <a:buNone/>
            </a:pPr>
            <a:r>
              <a:rPr lang="en-GB" sz="1200" b="0" dirty="0"/>
              <a:t>Date updated: </a:t>
            </a:r>
            <a:r>
              <a:rPr lang="en-GB" sz="1200" b="0" dirty="0">
                <a:effectLst/>
              </a:rPr>
              <a:t>01/04/24</a:t>
            </a:r>
            <a:endParaRPr sz="300" dirty="0"/>
          </a:p>
          <a:p>
            <a:pPr marL="0" lvl="0" indent="0" algn="l" rtl="0">
              <a:lnSpc>
                <a:spcPct val="90000"/>
              </a:lnSpc>
              <a:spcBef>
                <a:spcPts val="1000"/>
              </a:spcBef>
              <a:spcAft>
                <a:spcPts val="0"/>
              </a:spcAft>
              <a:buClr>
                <a:schemeClr val="lt1"/>
              </a:buClr>
              <a:buSzPct val="100000"/>
              <a:buNone/>
            </a:pPr>
            <a:br>
              <a:rPr lang="en-GB" sz="300" dirty="0"/>
            </a:br>
            <a:endParaRPr sz="300" dirty="0"/>
          </a:p>
        </p:txBody>
      </p:sp>
      <p:sp>
        <p:nvSpPr>
          <p:cNvPr id="70" name="Google Shape;70;p1"/>
          <p:cNvSpPr txBox="1">
            <a:spLocks noGrp="1"/>
          </p:cNvSpPr>
          <p:nvPr>
            <p:ph type="body" idx="2"/>
          </p:nvPr>
        </p:nvSpPr>
        <p:spPr>
          <a:xfrm>
            <a:off x="363538" y="2796466"/>
            <a:ext cx="4923570" cy="8445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GB"/>
              <a:t>Y10 Term 1.1 Week 5 Lesson 1</a:t>
            </a:r>
            <a:endParaRPr/>
          </a:p>
        </p:txBody>
      </p:sp>
      <p:sp>
        <p:nvSpPr>
          <p:cNvPr id="71" name="Google Shape;71;p1"/>
          <p:cNvSpPr txBox="1">
            <a:spLocks noGrp="1"/>
          </p:cNvSpPr>
          <p:nvPr>
            <p:ph type="body" idx="3"/>
          </p:nvPr>
        </p:nvSpPr>
        <p:spPr>
          <a:xfrm>
            <a:off x="363538" y="1952625"/>
            <a:ext cx="7661110" cy="8445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D3C3C"/>
              </a:buClr>
              <a:buSzPts val="4950"/>
              <a:buNone/>
            </a:pPr>
            <a:r>
              <a:rPr lang="en-GB" sz="4950" b="1" i="0" u="none" strike="noStrike">
                <a:solidFill>
                  <a:srgbClr val="3D3C3C"/>
                </a:solidFill>
                <a:latin typeface="Century Gothic"/>
                <a:ea typeface="Century Gothic"/>
                <a:cs typeface="Century Gothic"/>
                <a:sym typeface="Century Gothic"/>
              </a:rPr>
              <a:t>Identität: falsche Ideen </a:t>
            </a:r>
            <a:endParaRPr sz="495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0"/>
          <p:cNvSpPr txBox="1">
            <a:spLocks noGrp="1"/>
          </p:cNvSpPr>
          <p:nvPr>
            <p:ph type="title"/>
          </p:nvPr>
        </p:nvSpPr>
        <p:spPr>
          <a:xfrm>
            <a:off x="0" y="202406"/>
            <a:ext cx="4817327"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[1/2]</a:t>
            </a:r>
            <a:endParaRPr/>
          </a:p>
        </p:txBody>
      </p:sp>
      <p:sp>
        <p:nvSpPr>
          <p:cNvPr id="457" name="Google Shape;457;p1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Clr>
                <a:srgbClr val="525050"/>
              </a:buClr>
              <a:buSzPct val="100000"/>
              <a:buNone/>
            </a:pPr>
            <a:r>
              <a:rPr lang="en-GB" sz="2600" i="1"/>
              <a:t>Miss Germany </a:t>
            </a:r>
            <a:r>
              <a:rPr lang="en-GB" sz="2600"/>
              <a:t>ist ein Wettbewerb, der _______ ________aussucht, der besonders schön ist. Stimmt das? Heute nicht mehr. Jetzt sucht man jemanden, der wichtige Ideen hat, und _____ daran arbeitet. Jetzt sucht man Frauen, die Anderen helfen. </a:t>
            </a:r>
            <a:endParaRPr sz="2600"/>
          </a:p>
          <a:p>
            <a:pPr marL="0" lvl="0" indent="0" algn="l" rtl="0">
              <a:lnSpc>
                <a:spcPct val="150000"/>
              </a:lnSpc>
              <a:spcBef>
                <a:spcPts val="1800"/>
              </a:spcBef>
              <a:spcAft>
                <a:spcPts val="0"/>
              </a:spcAft>
              <a:buClr>
                <a:srgbClr val="525050"/>
              </a:buClr>
              <a:buSzPct val="100000"/>
              <a:buNone/>
            </a:pPr>
            <a:r>
              <a:rPr lang="en-GB" sz="2600"/>
              <a:t>Zum Beispiel wollte eine Finalistin die Kinder von Migranten unterstützen. Es gab auch jemanden, der in der Black Lives Matter Bewegung aktiv war.  Diversität ist auch wichtiger geworden. Also gab es einige ____________ __________ und eine Transfrau, die Finalistinnen waren.</a:t>
            </a:r>
            <a:endParaRPr sz="2600"/>
          </a:p>
          <a:p>
            <a:pPr marL="0" lvl="0" indent="0" algn="l" rtl="0">
              <a:lnSpc>
                <a:spcPct val="150000"/>
              </a:lnSpc>
              <a:spcBef>
                <a:spcPts val="1800"/>
              </a:spcBef>
              <a:spcAft>
                <a:spcPts val="0"/>
              </a:spcAft>
              <a:buClr>
                <a:srgbClr val="525050"/>
              </a:buClr>
              <a:buSzPct val="100000"/>
              <a:buNone/>
            </a:pPr>
            <a:r>
              <a:rPr lang="en-GB" sz="2600"/>
              <a:t>  </a:t>
            </a:r>
            <a:endParaRPr/>
          </a:p>
          <a:p>
            <a:pPr marL="0" lvl="0" indent="0" algn="l" rtl="0">
              <a:lnSpc>
                <a:spcPct val="90000"/>
              </a:lnSpc>
              <a:spcBef>
                <a:spcPts val="1800"/>
              </a:spcBef>
              <a:spcAft>
                <a:spcPts val="0"/>
              </a:spcAft>
              <a:buClr>
                <a:srgbClr val="525050"/>
              </a:buClr>
              <a:buSzPct val="100000"/>
              <a:buNone/>
            </a:pPr>
            <a:endParaRPr sz="1800">
              <a:latin typeface="Calibri"/>
              <a:ea typeface="Calibri"/>
              <a:cs typeface="Calibri"/>
              <a:sym typeface="Calibri"/>
            </a:endParaRPr>
          </a:p>
          <a:p>
            <a:pPr marL="0" lvl="0" indent="0" algn="l" rtl="0">
              <a:lnSpc>
                <a:spcPct val="90000"/>
              </a:lnSpc>
              <a:spcBef>
                <a:spcPts val="1800"/>
              </a:spcBef>
              <a:spcAft>
                <a:spcPts val="0"/>
              </a:spcAft>
              <a:buClr>
                <a:srgbClr val="525050"/>
              </a:buClr>
              <a:buSzPct val="100000"/>
              <a:buNone/>
            </a:pPr>
            <a:endParaRPr/>
          </a:p>
        </p:txBody>
      </p:sp>
      <p:graphicFrame>
        <p:nvGraphicFramePr>
          <p:cNvPr id="458" name="Google Shape;458;p10"/>
          <p:cNvGraphicFramePr/>
          <p:nvPr/>
        </p:nvGraphicFramePr>
        <p:xfrm>
          <a:off x="948649" y="5408341"/>
          <a:ext cx="9952950" cy="494425"/>
        </p:xfrm>
        <a:graphic>
          <a:graphicData uri="http://schemas.openxmlformats.org/drawingml/2006/table">
            <a:tbl>
              <a:tblPr firstRow="1" firstCol="1" bandRow="1">
                <a:noFill/>
              </a:tblPr>
              <a:tblGrid>
                <a:gridCol w="9952950">
                  <a:extLst>
                    <a:ext uri="{9D8B030D-6E8A-4147-A177-3AD203B41FA5}">
                      <a16:colId xmlns:a16="http://schemas.microsoft.com/office/drawing/2014/main" val="20000"/>
                    </a:ext>
                  </a:extLst>
                </a:gridCol>
              </a:tblGrid>
              <a:tr h="494425">
                <a:tc>
                  <a:txBody>
                    <a:bodyPr/>
                    <a:lstStyle/>
                    <a:p>
                      <a:pPr marL="0" marR="0" lvl="0" indent="0" algn="ctr" rtl="0">
                        <a:lnSpc>
                          <a:spcPct val="107000"/>
                        </a:lnSpc>
                        <a:spcBef>
                          <a:spcPts val="0"/>
                        </a:spcBef>
                        <a:spcAft>
                          <a:spcPts val="0"/>
                        </a:spcAft>
                        <a:buNone/>
                      </a:pPr>
                      <a:r>
                        <a:rPr lang="en-GB" sz="2400" u="none" strike="noStrike" cap="none"/>
                        <a:t>hart              Frauen            jemanden         immer        schwarze       </a:t>
                      </a:r>
                      <a:endParaRPr sz="24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bl>
          </a:graphicData>
        </a:graphic>
      </p:graphicFrame>
      <p:sp>
        <p:nvSpPr>
          <p:cNvPr id="459" name="Google Shape;459;p10"/>
          <p:cNvSpPr/>
          <p:nvPr/>
        </p:nvSpPr>
        <p:spPr>
          <a:xfrm>
            <a:off x="11148194" y="125397"/>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460" name="Google Shape;460;p10"/>
          <p:cNvSpPr txBox="1"/>
          <p:nvPr/>
        </p:nvSpPr>
        <p:spPr>
          <a:xfrm>
            <a:off x="4982736" y="310564"/>
            <a:ext cx="4137101" cy="400110"/>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FFEEAB"/>
                </a:solidFill>
                <a:latin typeface="Century Gothic"/>
                <a:ea typeface="Century Gothic"/>
                <a:cs typeface="Century Gothic"/>
                <a:sym typeface="Century Gothic"/>
              </a:rPr>
              <a:t>der Wettbewerb – competition </a:t>
            </a:r>
            <a:endParaRPr/>
          </a:p>
        </p:txBody>
      </p:sp>
      <p:sp>
        <p:nvSpPr>
          <p:cNvPr id="461" name="Google Shape;461;p10"/>
          <p:cNvSpPr txBox="1"/>
          <p:nvPr/>
        </p:nvSpPr>
        <p:spPr>
          <a:xfrm>
            <a:off x="6096000" y="1148576"/>
            <a:ext cx="106308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immer</a:t>
            </a:r>
            <a:endParaRPr sz="2000" b="1">
              <a:solidFill>
                <a:srgbClr val="C00000"/>
              </a:solidFill>
              <a:latin typeface="Century Gothic"/>
              <a:ea typeface="Century Gothic"/>
              <a:cs typeface="Century Gothic"/>
              <a:sym typeface="Century Gothic"/>
            </a:endParaRPr>
          </a:p>
        </p:txBody>
      </p:sp>
      <p:sp>
        <p:nvSpPr>
          <p:cNvPr id="462" name="Google Shape;462;p10"/>
          <p:cNvSpPr txBox="1"/>
          <p:nvPr/>
        </p:nvSpPr>
        <p:spPr>
          <a:xfrm>
            <a:off x="7051287" y="1148576"/>
            <a:ext cx="155745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jemanden</a:t>
            </a:r>
            <a:endParaRPr sz="2000" b="1">
              <a:solidFill>
                <a:srgbClr val="C00000"/>
              </a:solidFill>
              <a:latin typeface="Century Gothic"/>
              <a:ea typeface="Century Gothic"/>
              <a:cs typeface="Century Gothic"/>
              <a:sym typeface="Century Gothic"/>
            </a:endParaRPr>
          </a:p>
        </p:txBody>
      </p:sp>
      <p:sp>
        <p:nvSpPr>
          <p:cNvPr id="463" name="Google Shape;463;p10"/>
          <p:cNvSpPr txBox="1"/>
          <p:nvPr/>
        </p:nvSpPr>
        <p:spPr>
          <a:xfrm>
            <a:off x="6214947" y="2085979"/>
            <a:ext cx="106308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hart</a:t>
            </a:r>
            <a:endParaRPr/>
          </a:p>
        </p:txBody>
      </p:sp>
      <p:sp>
        <p:nvSpPr>
          <p:cNvPr id="464" name="Google Shape;464;p10"/>
          <p:cNvSpPr txBox="1"/>
          <p:nvPr/>
        </p:nvSpPr>
        <p:spPr>
          <a:xfrm>
            <a:off x="9883112" y="4189142"/>
            <a:ext cx="173645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schwarze</a:t>
            </a:r>
            <a:endParaRPr sz="2000" b="1">
              <a:solidFill>
                <a:srgbClr val="C00000"/>
              </a:solidFill>
              <a:latin typeface="Century Gothic"/>
              <a:ea typeface="Century Gothic"/>
              <a:cs typeface="Century Gothic"/>
              <a:sym typeface="Century Gothic"/>
            </a:endParaRPr>
          </a:p>
        </p:txBody>
      </p:sp>
      <p:sp>
        <p:nvSpPr>
          <p:cNvPr id="465" name="Google Shape;465;p10"/>
          <p:cNvSpPr txBox="1"/>
          <p:nvPr/>
        </p:nvSpPr>
        <p:spPr>
          <a:xfrm>
            <a:off x="696950" y="4706137"/>
            <a:ext cx="106308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Frauen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11"/>
          <p:cNvSpPr txBox="1">
            <a:spLocks noGrp="1"/>
          </p:cNvSpPr>
          <p:nvPr>
            <p:ph type="title"/>
          </p:nvPr>
        </p:nvSpPr>
        <p:spPr>
          <a:xfrm>
            <a:off x="0" y="148571"/>
            <a:ext cx="4795024"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[2/2]</a:t>
            </a:r>
            <a:endParaRPr/>
          </a:p>
        </p:txBody>
      </p:sp>
      <p:sp>
        <p:nvSpPr>
          <p:cNvPr id="472" name="Google Shape;472;p11"/>
          <p:cNvSpPr txBox="1">
            <a:spLocks noGrp="1"/>
          </p:cNvSpPr>
          <p:nvPr>
            <p:ph type="body" idx="1"/>
          </p:nvPr>
        </p:nvSpPr>
        <p:spPr>
          <a:xfrm>
            <a:off x="369819" y="1005097"/>
            <a:ext cx="10320957" cy="1289640"/>
          </a:xfrm>
          <a:prstGeom prst="rect">
            <a:avLst/>
          </a:prstGeom>
          <a:noFill/>
          <a:ln>
            <a:noFill/>
          </a:ln>
        </p:spPr>
        <p:txBody>
          <a:bodyPr spcFirstLastPara="1" wrap="square" lIns="91425" tIns="45700" rIns="91425" bIns="45700" anchor="t" anchorCtr="0">
            <a:normAutofit/>
          </a:bodyPr>
          <a:lstStyle/>
          <a:p>
            <a:pPr marL="0" lvl="0" indent="0" algn="l" rtl="0">
              <a:lnSpc>
                <a:spcPct val="107000"/>
              </a:lnSpc>
              <a:spcBef>
                <a:spcPts val="0"/>
              </a:spcBef>
              <a:spcAft>
                <a:spcPts val="0"/>
              </a:spcAft>
              <a:buClr>
                <a:srgbClr val="525050"/>
              </a:buClr>
              <a:buSzPts val="2400"/>
              <a:buNone/>
            </a:pPr>
            <a:r>
              <a:rPr lang="en-GB" sz="2400"/>
              <a:t>_____________ hat Domitila Barros den Preis bekommen. Sie ist in einer brasilianischen Favela aufgewachsen. Ihre Ideen wachsen aus ihrer eigenen _______________. </a:t>
            </a:r>
            <a:endParaRPr/>
          </a:p>
        </p:txBody>
      </p:sp>
      <p:graphicFrame>
        <p:nvGraphicFramePr>
          <p:cNvPr id="473" name="Google Shape;473;p11"/>
          <p:cNvGraphicFramePr/>
          <p:nvPr/>
        </p:nvGraphicFramePr>
        <p:xfrm>
          <a:off x="1674541" y="5696036"/>
          <a:ext cx="8842925" cy="627063"/>
        </p:xfrm>
        <a:graphic>
          <a:graphicData uri="http://schemas.openxmlformats.org/drawingml/2006/table">
            <a:tbl>
              <a:tblPr firstRow="1" firstCol="1" bandRow="1">
                <a:noFill/>
              </a:tblPr>
              <a:tblGrid>
                <a:gridCol w="8842925">
                  <a:extLst>
                    <a:ext uri="{9D8B030D-6E8A-4147-A177-3AD203B41FA5}">
                      <a16:colId xmlns:a16="http://schemas.microsoft.com/office/drawing/2014/main" val="20000"/>
                    </a:ext>
                  </a:extLst>
                </a:gridCol>
              </a:tblGrid>
              <a:tr h="458975">
                <a:tc>
                  <a:txBody>
                    <a:bodyPr/>
                    <a:lstStyle/>
                    <a:p>
                      <a:pPr marL="0" marR="0" lvl="0" indent="0" algn="ctr" rtl="0">
                        <a:lnSpc>
                          <a:spcPct val="107000"/>
                        </a:lnSpc>
                        <a:spcBef>
                          <a:spcPts val="0"/>
                        </a:spcBef>
                        <a:spcAft>
                          <a:spcPts val="0"/>
                        </a:spcAft>
                        <a:buNone/>
                      </a:pPr>
                      <a:r>
                        <a:rPr lang="en-GB" sz="2000" u="none" strike="noStrike" cap="none">
                          <a:latin typeface="Century Gothic"/>
                          <a:ea typeface="Century Gothic"/>
                          <a:cs typeface="Century Gothic"/>
                          <a:sym typeface="Century Gothic"/>
                        </a:rPr>
                        <a:t>wahrscheinlich        geschafft     verändert      negativ       diesmal </a:t>
                      </a:r>
                      <a:br>
                        <a:rPr lang="en-GB" sz="2000" u="none" strike="noStrike" cap="none">
                          <a:latin typeface="Century Gothic"/>
                          <a:ea typeface="Century Gothic"/>
                          <a:cs typeface="Century Gothic"/>
                          <a:sym typeface="Century Gothic"/>
                        </a:rPr>
                      </a:br>
                      <a:r>
                        <a:rPr lang="en-GB" sz="2000" u="none" strike="noStrike" cap="none">
                          <a:latin typeface="Century Gothic"/>
                          <a:ea typeface="Century Gothic"/>
                          <a:cs typeface="Century Gothic"/>
                          <a:sym typeface="Century Gothic"/>
                        </a:rPr>
                        <a:t>Möglichkeiten      niemand     bekommen      Erfahrung  </a:t>
                      </a:r>
                      <a:endParaRPr sz="20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0"/>
                  </a:ext>
                </a:extLst>
              </a:tr>
            </a:tbl>
          </a:graphicData>
        </a:graphic>
      </p:graphicFrame>
      <p:sp>
        <p:nvSpPr>
          <p:cNvPr id="474" name="Google Shape;474;p11"/>
          <p:cNvSpPr/>
          <p:nvPr/>
        </p:nvSpPr>
        <p:spPr>
          <a:xfrm>
            <a:off x="4954611" y="148571"/>
            <a:ext cx="4427580" cy="728983"/>
          </a:xfrm>
          <a:prstGeom prst="wedgeRoundRectCallout">
            <a:avLst>
              <a:gd name="adj1" fmla="val -32224"/>
              <a:gd name="adj2" fmla="val 6490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A Favella is a shantytown on the outskirts of a Brazilian city.</a:t>
            </a:r>
            <a:endParaRPr sz="2000">
              <a:solidFill>
                <a:schemeClr val="lt1"/>
              </a:solidFill>
              <a:latin typeface="Century Gothic"/>
              <a:ea typeface="Century Gothic"/>
              <a:cs typeface="Century Gothic"/>
              <a:sym typeface="Century Gothic"/>
            </a:endParaRPr>
          </a:p>
        </p:txBody>
      </p:sp>
      <p:sp>
        <p:nvSpPr>
          <p:cNvPr id="475" name="Google Shape;475;p11"/>
          <p:cNvSpPr txBox="1"/>
          <p:nvPr/>
        </p:nvSpPr>
        <p:spPr>
          <a:xfrm>
            <a:off x="3554050" y="6426225"/>
            <a:ext cx="8562226" cy="400110"/>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FFEEAB"/>
                </a:solidFill>
                <a:latin typeface="Century Gothic"/>
                <a:ea typeface="Century Gothic"/>
                <a:cs typeface="Century Gothic"/>
                <a:sym typeface="Century Gothic"/>
              </a:rPr>
              <a:t>brasilianischen – brazilian / Brasilien – Brazil |die Menschen - people</a:t>
            </a:r>
            <a:endParaRPr/>
          </a:p>
        </p:txBody>
      </p:sp>
      <p:sp>
        <p:nvSpPr>
          <p:cNvPr id="476" name="Google Shape;476;p11"/>
          <p:cNvSpPr/>
          <p:nvPr/>
        </p:nvSpPr>
        <p:spPr>
          <a:xfrm>
            <a:off x="11140069" y="97455"/>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pic>
        <p:nvPicPr>
          <p:cNvPr id="477" name="Google Shape;477;p11" descr="A picture containing person, outdoor&#10;&#10;Description automatically generated"/>
          <p:cNvPicPr preferRelativeResize="0"/>
          <p:nvPr/>
        </p:nvPicPr>
        <p:blipFill rotWithShape="1">
          <a:blip r:embed="rId4">
            <a:alphaModFix/>
          </a:blip>
          <a:srcRect/>
          <a:stretch/>
        </p:blipFill>
        <p:spPr>
          <a:xfrm>
            <a:off x="10668052" y="576437"/>
            <a:ext cx="1414771" cy="2122157"/>
          </a:xfrm>
          <a:prstGeom prst="rect">
            <a:avLst/>
          </a:prstGeom>
          <a:noFill/>
          <a:ln>
            <a:noFill/>
          </a:ln>
        </p:spPr>
      </p:pic>
      <p:sp>
        <p:nvSpPr>
          <p:cNvPr id="478" name="Google Shape;478;p11"/>
          <p:cNvSpPr txBox="1"/>
          <p:nvPr/>
        </p:nvSpPr>
        <p:spPr>
          <a:xfrm>
            <a:off x="369819" y="2274980"/>
            <a:ext cx="11713004" cy="34540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Domitila ist jemand, der viel für die Umwelt und für Menschenrechte macht. Laut der Miss Germany Webseite  hat sie für ihre Arbeit an einem Straßenkinderprojekt einen </a:t>
            </a:r>
            <a:r>
              <a:rPr lang="en-GB" sz="2400" b="0" i="1" u="none" strike="noStrike" cap="none">
                <a:solidFill>
                  <a:srgbClr val="525050"/>
                </a:solidFill>
                <a:latin typeface="Century Gothic"/>
                <a:ea typeface="Century Gothic"/>
                <a:cs typeface="Century Gothic"/>
                <a:sym typeface="Century Gothic"/>
              </a:rPr>
              <a:t>Millenium Dreamer Award </a:t>
            </a:r>
            <a:r>
              <a:rPr lang="en-GB" sz="2400" b="0" i="0" u="none" strike="noStrike" cap="none">
                <a:solidFill>
                  <a:srgbClr val="525050"/>
                </a:solidFill>
                <a:latin typeface="Century Gothic"/>
                <a:ea typeface="Century Gothic"/>
                <a:cs typeface="Century Gothic"/>
                <a:sym typeface="Century Gothic"/>
              </a:rPr>
              <a:t>_______________. 2017 hat sie mit einem eigenen Projekt Arbeitsplätze und andere _______________ für Frauen in Brasilien _______________.</a:t>
            </a:r>
            <a:endParaRPr sz="2400" b="0" i="0" u="none" strike="noStrike" cap="none">
              <a:solidFill>
                <a:srgbClr val="525050"/>
              </a:solidFill>
              <a:latin typeface="Century Gothic"/>
              <a:ea typeface="Century Gothic"/>
              <a:cs typeface="Century Gothic"/>
              <a:sym typeface="Century Gothic"/>
            </a:endParaRPr>
          </a:p>
          <a:p>
            <a:pPr marL="0" marR="0" lvl="0" indent="0" algn="l" rtl="0">
              <a:lnSpc>
                <a:spcPct val="107000"/>
              </a:lnSpc>
              <a:spcBef>
                <a:spcPts val="180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Es gibt _______________ viele Leute, die _______________ über </a:t>
            </a:r>
            <a:r>
              <a:rPr lang="en-GB" sz="2400" b="0" i="1" u="none" strike="noStrike" cap="none">
                <a:solidFill>
                  <a:srgbClr val="525050"/>
                </a:solidFill>
                <a:latin typeface="Century Gothic"/>
                <a:ea typeface="Century Gothic"/>
                <a:cs typeface="Century Gothic"/>
                <a:sym typeface="Century Gothic"/>
              </a:rPr>
              <a:t>Miss Germany </a:t>
            </a:r>
            <a:r>
              <a:rPr lang="en-GB" sz="2400" b="0" i="0" u="none" strike="noStrike" cap="none">
                <a:solidFill>
                  <a:srgbClr val="525050"/>
                </a:solidFill>
                <a:latin typeface="Century Gothic"/>
                <a:ea typeface="Century Gothic"/>
                <a:cs typeface="Century Gothic"/>
                <a:sym typeface="Century Gothic"/>
              </a:rPr>
              <a:t>denken. Aber _______________ kann sagen: </a:t>
            </a:r>
            <a:r>
              <a:rPr lang="en-GB" sz="2400" b="0" i="1" u="none" strike="noStrike" cap="none">
                <a:solidFill>
                  <a:srgbClr val="525050"/>
                </a:solidFill>
                <a:latin typeface="Century Gothic"/>
                <a:ea typeface="Century Gothic"/>
                <a:cs typeface="Century Gothic"/>
                <a:sym typeface="Century Gothic"/>
              </a:rPr>
              <a:t>Miss Germany </a:t>
            </a:r>
            <a:r>
              <a:rPr lang="en-GB" sz="2400" b="0" i="0" u="none" strike="noStrike" cap="none">
                <a:solidFill>
                  <a:srgbClr val="525050"/>
                </a:solidFill>
                <a:latin typeface="Century Gothic"/>
                <a:ea typeface="Century Gothic"/>
                <a:cs typeface="Century Gothic"/>
                <a:sym typeface="Century Gothic"/>
              </a:rPr>
              <a:t>hat sich nicht _______________! </a:t>
            </a:r>
            <a:endParaRPr/>
          </a:p>
        </p:txBody>
      </p:sp>
      <p:sp>
        <p:nvSpPr>
          <p:cNvPr id="479" name="Google Shape;479;p11"/>
          <p:cNvSpPr txBox="1"/>
          <p:nvPr/>
        </p:nvSpPr>
        <p:spPr>
          <a:xfrm>
            <a:off x="854216" y="1005097"/>
            <a:ext cx="129401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Diesmal</a:t>
            </a:r>
            <a:endParaRPr sz="2000" b="1">
              <a:solidFill>
                <a:srgbClr val="C00000"/>
              </a:solidFill>
              <a:latin typeface="Century Gothic"/>
              <a:ea typeface="Century Gothic"/>
              <a:cs typeface="Century Gothic"/>
              <a:sym typeface="Century Gothic"/>
            </a:endParaRPr>
          </a:p>
        </p:txBody>
      </p:sp>
      <p:sp>
        <p:nvSpPr>
          <p:cNvPr id="480" name="Google Shape;480;p11"/>
          <p:cNvSpPr txBox="1"/>
          <p:nvPr/>
        </p:nvSpPr>
        <p:spPr>
          <a:xfrm>
            <a:off x="2032527" y="1803073"/>
            <a:ext cx="163622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Erfahrung</a:t>
            </a:r>
            <a:endParaRPr sz="2000" b="1">
              <a:solidFill>
                <a:srgbClr val="C00000"/>
              </a:solidFill>
              <a:latin typeface="Century Gothic"/>
              <a:ea typeface="Century Gothic"/>
              <a:cs typeface="Century Gothic"/>
              <a:sym typeface="Century Gothic"/>
            </a:endParaRPr>
          </a:p>
        </p:txBody>
      </p:sp>
      <p:sp>
        <p:nvSpPr>
          <p:cNvPr id="481" name="Google Shape;481;p11"/>
          <p:cNvSpPr txBox="1"/>
          <p:nvPr/>
        </p:nvSpPr>
        <p:spPr>
          <a:xfrm>
            <a:off x="8841734" y="3049182"/>
            <a:ext cx="166643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bekommen</a:t>
            </a:r>
            <a:endParaRPr sz="2000" b="1">
              <a:solidFill>
                <a:srgbClr val="C00000"/>
              </a:solidFill>
              <a:latin typeface="Century Gothic"/>
              <a:ea typeface="Century Gothic"/>
              <a:cs typeface="Century Gothic"/>
              <a:sym typeface="Century Gothic"/>
            </a:endParaRPr>
          </a:p>
        </p:txBody>
      </p:sp>
      <p:sp>
        <p:nvSpPr>
          <p:cNvPr id="482" name="Google Shape;482;p11"/>
          <p:cNvSpPr txBox="1"/>
          <p:nvPr/>
        </p:nvSpPr>
        <p:spPr>
          <a:xfrm>
            <a:off x="9322309" y="3467972"/>
            <a:ext cx="205312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Möglichkeiten</a:t>
            </a:r>
            <a:endParaRPr sz="2000" b="1">
              <a:solidFill>
                <a:srgbClr val="C00000"/>
              </a:solidFill>
              <a:latin typeface="Century Gothic"/>
              <a:ea typeface="Century Gothic"/>
              <a:cs typeface="Century Gothic"/>
              <a:sym typeface="Century Gothic"/>
            </a:endParaRPr>
          </a:p>
        </p:txBody>
      </p:sp>
      <p:sp>
        <p:nvSpPr>
          <p:cNvPr id="483" name="Google Shape;483;p11"/>
          <p:cNvSpPr txBox="1"/>
          <p:nvPr/>
        </p:nvSpPr>
        <p:spPr>
          <a:xfrm>
            <a:off x="3928235" y="3859591"/>
            <a:ext cx="160276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geschafft</a:t>
            </a:r>
            <a:endParaRPr sz="2000" b="1">
              <a:solidFill>
                <a:srgbClr val="C00000"/>
              </a:solidFill>
              <a:latin typeface="Century Gothic"/>
              <a:ea typeface="Century Gothic"/>
              <a:cs typeface="Century Gothic"/>
              <a:sym typeface="Century Gothic"/>
            </a:endParaRPr>
          </a:p>
        </p:txBody>
      </p:sp>
      <p:sp>
        <p:nvSpPr>
          <p:cNvPr id="484" name="Google Shape;484;p11"/>
          <p:cNvSpPr txBox="1"/>
          <p:nvPr/>
        </p:nvSpPr>
        <p:spPr>
          <a:xfrm>
            <a:off x="1616926" y="4460930"/>
            <a:ext cx="205182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wahrscheinlich</a:t>
            </a:r>
            <a:endParaRPr sz="2000" b="1">
              <a:solidFill>
                <a:srgbClr val="C00000"/>
              </a:solidFill>
              <a:latin typeface="Century Gothic"/>
              <a:ea typeface="Century Gothic"/>
              <a:cs typeface="Century Gothic"/>
              <a:sym typeface="Century Gothic"/>
            </a:endParaRPr>
          </a:p>
        </p:txBody>
      </p:sp>
      <p:sp>
        <p:nvSpPr>
          <p:cNvPr id="485" name="Google Shape;485;p11"/>
          <p:cNvSpPr txBox="1"/>
          <p:nvPr/>
        </p:nvSpPr>
        <p:spPr>
          <a:xfrm>
            <a:off x="6548345" y="4458256"/>
            <a:ext cx="129401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negativ</a:t>
            </a:r>
            <a:endParaRPr sz="2000" b="1">
              <a:solidFill>
                <a:srgbClr val="C00000"/>
              </a:solidFill>
              <a:latin typeface="Century Gothic"/>
              <a:ea typeface="Century Gothic"/>
              <a:cs typeface="Century Gothic"/>
              <a:sym typeface="Century Gothic"/>
            </a:endParaRPr>
          </a:p>
        </p:txBody>
      </p:sp>
      <p:sp>
        <p:nvSpPr>
          <p:cNvPr id="486" name="Google Shape;486;p11"/>
          <p:cNvSpPr txBox="1"/>
          <p:nvPr/>
        </p:nvSpPr>
        <p:spPr>
          <a:xfrm>
            <a:off x="3021742" y="4877091"/>
            <a:ext cx="129401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niemand</a:t>
            </a:r>
            <a:endParaRPr sz="2000" b="1">
              <a:solidFill>
                <a:srgbClr val="C00000"/>
              </a:solidFill>
              <a:latin typeface="Century Gothic"/>
              <a:ea typeface="Century Gothic"/>
              <a:cs typeface="Century Gothic"/>
              <a:sym typeface="Century Gothic"/>
            </a:endParaRPr>
          </a:p>
        </p:txBody>
      </p:sp>
      <p:sp>
        <p:nvSpPr>
          <p:cNvPr id="487" name="Google Shape;487;p11"/>
          <p:cNvSpPr txBox="1"/>
          <p:nvPr/>
        </p:nvSpPr>
        <p:spPr>
          <a:xfrm>
            <a:off x="759667" y="5260028"/>
            <a:ext cx="171451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verändert</a:t>
            </a:r>
            <a:endParaRPr sz="2000" b="1">
              <a:solidFill>
                <a:srgbClr val="C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12"/>
          <p:cNvSpPr txBox="1">
            <a:spLocks noGrp="1"/>
          </p:cNvSpPr>
          <p:nvPr>
            <p:ph type="title"/>
          </p:nvPr>
        </p:nvSpPr>
        <p:spPr>
          <a:xfrm>
            <a:off x="0" y="213557"/>
            <a:ext cx="475042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[1/2]</a:t>
            </a:r>
            <a:endParaRPr/>
          </a:p>
        </p:txBody>
      </p:sp>
      <p:sp>
        <p:nvSpPr>
          <p:cNvPr id="494" name="Google Shape;494;p12"/>
          <p:cNvSpPr txBox="1">
            <a:spLocks noGrp="1"/>
          </p:cNvSpPr>
          <p:nvPr>
            <p:ph type="body" idx="1"/>
          </p:nvPr>
        </p:nvSpPr>
        <p:spPr>
          <a:xfrm>
            <a:off x="373062" y="876300"/>
            <a:ext cx="11514137" cy="51054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50000"/>
              </a:lnSpc>
              <a:spcBef>
                <a:spcPts val="0"/>
              </a:spcBef>
              <a:spcAft>
                <a:spcPts val="0"/>
              </a:spcAft>
              <a:buClr>
                <a:srgbClr val="525050"/>
              </a:buClr>
              <a:buSzPct val="100000"/>
              <a:buNone/>
            </a:pPr>
            <a:r>
              <a:rPr lang="en-GB" i="1">
                <a:latin typeface="Century Gothic"/>
                <a:ea typeface="Century Gothic"/>
                <a:cs typeface="Century Gothic"/>
                <a:sym typeface="Century Gothic"/>
              </a:rPr>
              <a:t>Miss Germany </a:t>
            </a:r>
            <a:r>
              <a:rPr lang="en-GB">
                <a:latin typeface="Century Gothic"/>
                <a:ea typeface="Century Gothic"/>
                <a:cs typeface="Century Gothic"/>
                <a:sym typeface="Century Gothic"/>
              </a:rPr>
              <a:t>ist ein Wettbewerb, der immer jemanden aussucht, der           besonders schön und </a:t>
            </a:r>
            <a:r>
              <a:rPr lang="en-GB" sz="2400"/>
              <a:t>______</a:t>
            </a:r>
            <a:r>
              <a:rPr lang="en-GB">
                <a:latin typeface="Century Gothic"/>
                <a:ea typeface="Century Gothic"/>
                <a:cs typeface="Century Gothic"/>
                <a:sym typeface="Century Gothic"/>
              </a:rPr>
              <a:t>  ist.  Stimmt das?  Heute nicht mehr.  Jetzt sucht           man jemanden, der wichtige Ideen hat, der etwas für die </a:t>
            </a:r>
            <a:r>
              <a:rPr lang="en-GB" sz="2400"/>
              <a:t>____________</a:t>
            </a:r>
            <a:r>
              <a:rPr lang="en-GB">
                <a:latin typeface="Century Gothic"/>
                <a:ea typeface="Century Gothic"/>
                <a:cs typeface="Century Gothic"/>
                <a:sym typeface="Century Gothic"/>
              </a:rPr>
              <a:t> machen will, der die </a:t>
            </a:r>
            <a:r>
              <a:rPr lang="en-GB" sz="2400"/>
              <a:t>______________</a:t>
            </a:r>
            <a:r>
              <a:rPr lang="en-GB">
                <a:latin typeface="Century Gothic"/>
                <a:ea typeface="Century Gothic"/>
                <a:cs typeface="Century Gothic"/>
                <a:sym typeface="Century Gothic"/>
              </a:rPr>
              <a:t>  übernehmen möchte.  Jetzt sucht man Frauen, die Anderen </a:t>
            </a:r>
            <a:r>
              <a:rPr lang="en-GB" sz="2400"/>
              <a:t>_________ </a:t>
            </a:r>
            <a:r>
              <a:rPr lang="en-GB">
                <a:latin typeface="Century Gothic"/>
                <a:ea typeface="Century Gothic"/>
                <a:cs typeface="Century Gothic"/>
                <a:sym typeface="Century Gothic"/>
              </a:rPr>
              <a:t>geben. </a:t>
            </a:r>
            <a:endParaRPr>
              <a:latin typeface="Century Gothic"/>
              <a:ea typeface="Century Gothic"/>
              <a:cs typeface="Century Gothic"/>
              <a:sym typeface="Century Gothic"/>
            </a:endParaRPr>
          </a:p>
          <a:p>
            <a:pPr marL="0" lvl="0" indent="0" algn="l" rtl="0">
              <a:lnSpc>
                <a:spcPct val="150000"/>
              </a:lnSpc>
              <a:spcBef>
                <a:spcPts val="1800"/>
              </a:spcBef>
              <a:spcAft>
                <a:spcPts val="0"/>
              </a:spcAft>
              <a:buClr>
                <a:srgbClr val="525050"/>
              </a:buClr>
              <a:buSzPct val="100000"/>
              <a:buNone/>
            </a:pPr>
            <a:r>
              <a:rPr lang="en-GB">
                <a:latin typeface="Century Gothic"/>
                <a:ea typeface="Century Gothic"/>
                <a:cs typeface="Century Gothic"/>
                <a:sym typeface="Century Gothic"/>
              </a:rPr>
              <a:t>Zum Beispiel wollte eine Finalistin die </a:t>
            </a:r>
            <a:r>
              <a:rPr lang="en-GB" sz="2400"/>
              <a:t>_________ </a:t>
            </a:r>
            <a:r>
              <a:rPr lang="en-GB">
                <a:latin typeface="Century Gothic"/>
                <a:ea typeface="Century Gothic"/>
                <a:cs typeface="Century Gothic"/>
                <a:sym typeface="Century Gothic"/>
              </a:rPr>
              <a:t>von Kindern mit Migrationshintergründen verbessern, eine andere junge Frau wollte die </a:t>
            </a:r>
            <a:r>
              <a:rPr lang="en-GB" sz="2400"/>
              <a:t>____________________  </a:t>
            </a:r>
            <a:r>
              <a:rPr lang="en-GB">
                <a:latin typeface="Century Gothic"/>
                <a:ea typeface="Century Gothic"/>
                <a:cs typeface="Century Gothic"/>
                <a:sym typeface="Century Gothic"/>
              </a:rPr>
              <a:t>bei Social Media </a:t>
            </a:r>
            <a:r>
              <a:rPr lang="en-GB" sz="2400"/>
              <a:t>____________</a:t>
            </a:r>
            <a:r>
              <a:rPr lang="en-GB" sz="2400">
                <a:latin typeface="Century Gothic"/>
                <a:ea typeface="Century Gothic"/>
                <a:cs typeface="Century Gothic"/>
                <a:sym typeface="Century Gothic"/>
              </a:rPr>
              <a:t>.</a:t>
            </a:r>
            <a:r>
              <a:rPr lang="en-GB">
                <a:latin typeface="Century Gothic"/>
                <a:ea typeface="Century Gothic"/>
                <a:cs typeface="Century Gothic"/>
                <a:sym typeface="Century Gothic"/>
              </a:rPr>
              <a:t> Diversität ist wichtiger, </a:t>
            </a:r>
            <a:r>
              <a:rPr lang="en-GB" sz="2400"/>
              <a:t>____________ </a:t>
            </a:r>
            <a:r>
              <a:rPr lang="en-GB">
                <a:latin typeface="Century Gothic"/>
                <a:ea typeface="Century Gothic"/>
                <a:cs typeface="Century Gothic"/>
                <a:sym typeface="Century Gothic"/>
              </a:rPr>
              <a:t>geworden.  Also gab es einige schwarze Frauen und eine Transfrau, die Finalistinnen waren.</a:t>
            </a:r>
            <a:endParaRPr>
              <a:latin typeface="Century Gothic"/>
              <a:ea typeface="Century Gothic"/>
              <a:cs typeface="Century Gothic"/>
              <a:sym typeface="Century Gothic"/>
            </a:endParaRPr>
          </a:p>
          <a:p>
            <a:pPr marL="0" lvl="0" indent="0" algn="l" rtl="0">
              <a:lnSpc>
                <a:spcPct val="90000"/>
              </a:lnSpc>
              <a:spcBef>
                <a:spcPts val="1800"/>
              </a:spcBef>
              <a:spcAft>
                <a:spcPts val="0"/>
              </a:spcAft>
              <a:buClr>
                <a:srgbClr val="525050"/>
              </a:buClr>
              <a:buSzPct val="100000"/>
              <a:buNone/>
            </a:pPr>
            <a:endParaRPr/>
          </a:p>
        </p:txBody>
      </p:sp>
      <p:graphicFrame>
        <p:nvGraphicFramePr>
          <p:cNvPr id="495" name="Google Shape;495;p12"/>
          <p:cNvGraphicFramePr/>
          <p:nvPr/>
        </p:nvGraphicFramePr>
        <p:xfrm>
          <a:off x="373073" y="5848268"/>
          <a:ext cx="11709750" cy="494150"/>
        </p:xfrm>
        <a:graphic>
          <a:graphicData uri="http://schemas.openxmlformats.org/drawingml/2006/table">
            <a:tbl>
              <a:tblPr firstRow="1" firstCol="1" bandRow="1">
                <a:noFill/>
              </a:tblPr>
              <a:tblGrid>
                <a:gridCol w="11709750">
                  <a:extLst>
                    <a:ext uri="{9D8B030D-6E8A-4147-A177-3AD203B41FA5}">
                      <a16:colId xmlns:a16="http://schemas.microsoft.com/office/drawing/2014/main" val="20000"/>
                    </a:ext>
                  </a:extLst>
                </a:gridCol>
              </a:tblGrid>
              <a:tr h="494150">
                <a:tc>
                  <a:txBody>
                    <a:bodyPr/>
                    <a:lstStyle/>
                    <a:p>
                      <a:pPr marL="0" marR="0" lvl="0" indent="0" algn="ctr" rtl="0">
                        <a:lnSpc>
                          <a:spcPct val="107000"/>
                        </a:lnSpc>
                        <a:spcBef>
                          <a:spcPts val="0"/>
                        </a:spcBef>
                        <a:spcAft>
                          <a:spcPts val="0"/>
                        </a:spcAft>
                        <a:buNone/>
                      </a:pPr>
                      <a:r>
                        <a:rPr lang="en-GB" sz="2000" u="none" strike="noStrike" cap="none" dirty="0" err="1"/>
                        <a:t>dünn</a:t>
                      </a:r>
                      <a:r>
                        <a:rPr lang="en-GB" sz="2000" u="none" strike="noStrike" cap="none" dirty="0"/>
                        <a:t>   Kraft  Gesellschaft  Verantwortung  </a:t>
                      </a:r>
                      <a:r>
                        <a:rPr lang="en-GB" sz="2000" u="none" strike="noStrike" cap="none" dirty="0" err="1"/>
                        <a:t>aktuell</a:t>
                      </a:r>
                      <a:r>
                        <a:rPr lang="en-GB" sz="2000" u="none" strike="noStrike" cap="none" dirty="0"/>
                        <a:t>  </a:t>
                      </a:r>
                      <a:r>
                        <a:rPr lang="en-GB" sz="2000" u="none" strike="noStrike" cap="none" dirty="0" err="1"/>
                        <a:t>Herausforderungen</a:t>
                      </a:r>
                      <a:r>
                        <a:rPr lang="en-GB" sz="2000" u="none" strike="noStrike" cap="none" dirty="0"/>
                        <a:t>  Lage  </a:t>
                      </a:r>
                      <a:r>
                        <a:rPr lang="en-GB" sz="2000" u="none" strike="noStrike" cap="none" dirty="0" err="1"/>
                        <a:t>darstellen</a:t>
                      </a:r>
                      <a:r>
                        <a:rPr lang="en-GB" sz="2000" u="none" strike="noStrike" cap="none" dirty="0"/>
                        <a:t>        </a:t>
                      </a:r>
                      <a:endParaRPr sz="2000" u="none" strike="noStrike" cap="none"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bl>
          </a:graphicData>
        </a:graphic>
      </p:graphicFrame>
      <p:sp>
        <p:nvSpPr>
          <p:cNvPr id="496" name="Google Shape;496;p12"/>
          <p:cNvSpPr txBox="1"/>
          <p:nvPr/>
        </p:nvSpPr>
        <p:spPr>
          <a:xfrm>
            <a:off x="4861703" y="153248"/>
            <a:ext cx="4115029" cy="707886"/>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FFEEAB"/>
                </a:solidFill>
                <a:latin typeface="Century Gothic"/>
                <a:ea typeface="Century Gothic"/>
                <a:cs typeface="Century Gothic"/>
                <a:sym typeface="Century Gothic"/>
              </a:rPr>
              <a:t>der Wettbewerb – competition</a:t>
            </a:r>
            <a:endParaRPr/>
          </a:p>
          <a:p>
            <a:pPr marL="0" marR="0" lvl="0" indent="0" algn="l" rtl="0">
              <a:spcBef>
                <a:spcPts val="0"/>
              </a:spcBef>
              <a:spcAft>
                <a:spcPts val="0"/>
              </a:spcAft>
              <a:buNone/>
            </a:pPr>
            <a:r>
              <a:rPr lang="en-GB" sz="2000">
                <a:solidFill>
                  <a:srgbClr val="FFEEAB"/>
                </a:solidFill>
                <a:latin typeface="Century Gothic"/>
                <a:ea typeface="Century Gothic"/>
                <a:cs typeface="Century Gothic"/>
                <a:sym typeface="Century Gothic"/>
              </a:rPr>
              <a:t>der Hintergrund - background</a:t>
            </a:r>
            <a:endParaRPr/>
          </a:p>
        </p:txBody>
      </p:sp>
      <p:sp>
        <p:nvSpPr>
          <p:cNvPr id="497" name="Google Shape;497;p12"/>
          <p:cNvSpPr/>
          <p:nvPr/>
        </p:nvSpPr>
        <p:spPr>
          <a:xfrm>
            <a:off x="11140069" y="97455"/>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498" name="Google Shape;498;p12"/>
          <p:cNvSpPr txBox="1"/>
          <p:nvPr/>
        </p:nvSpPr>
        <p:spPr>
          <a:xfrm>
            <a:off x="3323063" y="1352936"/>
            <a:ext cx="111512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err="1">
                <a:solidFill>
                  <a:srgbClr val="C00000"/>
                </a:solidFill>
                <a:latin typeface="Century Gothic"/>
                <a:ea typeface="Century Gothic"/>
                <a:cs typeface="Century Gothic"/>
                <a:sym typeface="Century Gothic"/>
              </a:rPr>
              <a:t>dünn</a:t>
            </a:r>
            <a:endParaRPr sz="2200" b="1" dirty="0">
              <a:solidFill>
                <a:srgbClr val="C00000"/>
              </a:solidFill>
              <a:latin typeface="Century Gothic"/>
              <a:ea typeface="Century Gothic"/>
              <a:cs typeface="Century Gothic"/>
              <a:sym typeface="Century Gothic"/>
            </a:endParaRPr>
          </a:p>
        </p:txBody>
      </p:sp>
      <p:sp>
        <p:nvSpPr>
          <p:cNvPr id="499" name="Google Shape;499;p12"/>
          <p:cNvSpPr txBox="1"/>
          <p:nvPr/>
        </p:nvSpPr>
        <p:spPr>
          <a:xfrm>
            <a:off x="8106936" y="1805370"/>
            <a:ext cx="2040673"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a:solidFill>
                  <a:srgbClr val="C00000"/>
                </a:solidFill>
                <a:latin typeface="Century Gothic"/>
                <a:ea typeface="Century Gothic"/>
                <a:cs typeface="Century Gothic"/>
                <a:sym typeface="Century Gothic"/>
              </a:rPr>
              <a:t>Gesellschaft</a:t>
            </a:r>
            <a:endParaRPr dirty="0"/>
          </a:p>
        </p:txBody>
      </p:sp>
      <p:sp>
        <p:nvSpPr>
          <p:cNvPr id="500" name="Google Shape;500;p12"/>
          <p:cNvSpPr txBox="1"/>
          <p:nvPr/>
        </p:nvSpPr>
        <p:spPr>
          <a:xfrm>
            <a:off x="1325136" y="2381190"/>
            <a:ext cx="2345474"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a:solidFill>
                  <a:srgbClr val="C00000"/>
                </a:solidFill>
                <a:latin typeface="Century Gothic"/>
                <a:ea typeface="Century Gothic"/>
                <a:cs typeface="Century Gothic"/>
                <a:sym typeface="Century Gothic"/>
              </a:rPr>
              <a:t>Verantwortung</a:t>
            </a:r>
            <a:endParaRPr sz="2200" b="1" dirty="0">
              <a:solidFill>
                <a:srgbClr val="C00000"/>
              </a:solidFill>
              <a:latin typeface="Century Gothic"/>
              <a:ea typeface="Century Gothic"/>
              <a:cs typeface="Century Gothic"/>
              <a:sym typeface="Century Gothic"/>
            </a:endParaRPr>
          </a:p>
        </p:txBody>
      </p:sp>
      <p:sp>
        <p:nvSpPr>
          <p:cNvPr id="501" name="Google Shape;501;p12"/>
          <p:cNvSpPr txBox="1"/>
          <p:nvPr/>
        </p:nvSpPr>
        <p:spPr>
          <a:xfrm>
            <a:off x="559757" y="2812077"/>
            <a:ext cx="1127316"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a:solidFill>
                  <a:srgbClr val="C00000"/>
                </a:solidFill>
                <a:latin typeface="Century Gothic"/>
                <a:ea typeface="Century Gothic"/>
                <a:cs typeface="Century Gothic"/>
                <a:sym typeface="Century Gothic"/>
              </a:rPr>
              <a:t>Kraft</a:t>
            </a:r>
            <a:endParaRPr/>
          </a:p>
        </p:txBody>
      </p:sp>
      <p:sp>
        <p:nvSpPr>
          <p:cNvPr id="502" name="Google Shape;502;p12"/>
          <p:cNvSpPr txBox="1"/>
          <p:nvPr/>
        </p:nvSpPr>
        <p:spPr>
          <a:xfrm>
            <a:off x="5538439" y="3481644"/>
            <a:ext cx="111512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a:solidFill>
                  <a:srgbClr val="C00000"/>
                </a:solidFill>
                <a:latin typeface="Century Gothic"/>
                <a:ea typeface="Century Gothic"/>
                <a:cs typeface="Century Gothic"/>
                <a:sym typeface="Century Gothic"/>
              </a:rPr>
              <a:t>Lage</a:t>
            </a:r>
            <a:endParaRPr dirty="0"/>
          </a:p>
        </p:txBody>
      </p:sp>
      <p:sp>
        <p:nvSpPr>
          <p:cNvPr id="503" name="Google Shape;503;p12"/>
          <p:cNvSpPr txBox="1"/>
          <p:nvPr/>
        </p:nvSpPr>
        <p:spPr>
          <a:xfrm>
            <a:off x="373062" y="4377851"/>
            <a:ext cx="3033133"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err="1">
                <a:solidFill>
                  <a:srgbClr val="C00000"/>
                </a:solidFill>
                <a:latin typeface="Century Gothic"/>
                <a:ea typeface="Century Gothic"/>
                <a:cs typeface="Century Gothic"/>
                <a:sym typeface="Century Gothic"/>
              </a:rPr>
              <a:t>Herausforderungen</a:t>
            </a:r>
            <a:endParaRPr sz="2200" b="1" dirty="0">
              <a:solidFill>
                <a:srgbClr val="C00000"/>
              </a:solidFill>
              <a:latin typeface="Century Gothic"/>
              <a:ea typeface="Century Gothic"/>
              <a:cs typeface="Century Gothic"/>
              <a:sym typeface="Century Gothic"/>
            </a:endParaRPr>
          </a:p>
        </p:txBody>
      </p:sp>
      <p:sp>
        <p:nvSpPr>
          <p:cNvPr id="504" name="Google Shape;504;p12"/>
          <p:cNvSpPr txBox="1"/>
          <p:nvPr/>
        </p:nvSpPr>
        <p:spPr>
          <a:xfrm>
            <a:off x="5888182" y="4377850"/>
            <a:ext cx="153075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err="1">
                <a:solidFill>
                  <a:srgbClr val="C00000"/>
                </a:solidFill>
                <a:latin typeface="Century Gothic"/>
                <a:ea typeface="Century Gothic"/>
                <a:cs typeface="Century Gothic"/>
                <a:sym typeface="Century Gothic"/>
              </a:rPr>
              <a:t>darstellen</a:t>
            </a:r>
            <a:endParaRPr sz="2200" b="1" dirty="0">
              <a:solidFill>
                <a:srgbClr val="C00000"/>
              </a:solidFill>
              <a:latin typeface="Century Gothic"/>
              <a:ea typeface="Century Gothic"/>
              <a:cs typeface="Century Gothic"/>
              <a:sym typeface="Century Gothic"/>
            </a:endParaRPr>
          </a:p>
        </p:txBody>
      </p:sp>
      <p:sp>
        <p:nvSpPr>
          <p:cNvPr id="505" name="Google Shape;505;p12"/>
          <p:cNvSpPr txBox="1"/>
          <p:nvPr/>
        </p:nvSpPr>
        <p:spPr>
          <a:xfrm>
            <a:off x="559757" y="4879929"/>
            <a:ext cx="153075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err="1">
                <a:solidFill>
                  <a:srgbClr val="C00000"/>
                </a:solidFill>
                <a:latin typeface="Century Gothic"/>
                <a:ea typeface="Century Gothic"/>
                <a:cs typeface="Century Gothic"/>
                <a:sym typeface="Century Gothic"/>
              </a:rPr>
              <a:t>aktuell</a:t>
            </a:r>
            <a:endParaRPr sz="2200" b="1" dirty="0">
              <a:solidFill>
                <a:srgbClr val="C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3"/>
          <p:cNvSpPr txBox="1">
            <a:spLocks noGrp="1"/>
          </p:cNvSpPr>
          <p:nvPr>
            <p:ph type="title"/>
          </p:nvPr>
        </p:nvSpPr>
        <p:spPr>
          <a:xfrm>
            <a:off x="-1" y="280465"/>
            <a:ext cx="4694663"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[2/2]</a:t>
            </a:r>
            <a:endParaRPr/>
          </a:p>
        </p:txBody>
      </p:sp>
      <p:sp>
        <p:nvSpPr>
          <p:cNvPr id="512" name="Google Shape;512;p13"/>
          <p:cNvSpPr txBox="1">
            <a:spLocks noGrp="1"/>
          </p:cNvSpPr>
          <p:nvPr>
            <p:ph type="body" idx="1"/>
          </p:nvPr>
        </p:nvSpPr>
        <p:spPr>
          <a:xfrm>
            <a:off x="304800" y="2558054"/>
            <a:ext cx="11514137" cy="3320922"/>
          </a:xfrm>
          <a:prstGeom prst="rect">
            <a:avLst/>
          </a:prstGeom>
          <a:noFill/>
          <a:ln>
            <a:noFill/>
          </a:ln>
        </p:spPr>
        <p:txBody>
          <a:bodyPr spcFirstLastPara="1" wrap="square" lIns="91425" tIns="45700" rIns="91425" bIns="45700" anchor="t" anchorCtr="0">
            <a:normAutofit/>
          </a:bodyPr>
          <a:lstStyle/>
          <a:p>
            <a:pPr marL="0" lvl="0" indent="0" algn="l" rtl="0">
              <a:lnSpc>
                <a:spcPct val="107000"/>
              </a:lnSpc>
              <a:spcBef>
                <a:spcPts val="0"/>
              </a:spcBef>
              <a:spcAft>
                <a:spcPts val="0"/>
              </a:spcAft>
              <a:buClr>
                <a:srgbClr val="525050"/>
              </a:buClr>
              <a:buSzPts val="2200"/>
              <a:buNone/>
            </a:pPr>
            <a:r>
              <a:rPr lang="en-GB" sz="2200">
                <a:latin typeface="Century Gothic"/>
                <a:ea typeface="Century Gothic"/>
                <a:cs typeface="Century Gothic"/>
                <a:sym typeface="Century Gothic"/>
              </a:rPr>
              <a:t>Domitila ist jemand, der viel für die Umwelt und für Menschenrechte macht.  Sie kennt den </a:t>
            </a:r>
            <a:r>
              <a:rPr lang="en-GB" sz="2200"/>
              <a:t>_________</a:t>
            </a:r>
            <a:r>
              <a:rPr lang="en-GB" sz="2200">
                <a:latin typeface="Century Gothic"/>
                <a:ea typeface="Century Gothic"/>
                <a:cs typeface="Century Gothic"/>
                <a:sym typeface="Century Gothic"/>
              </a:rPr>
              <a:t> der Armut . Laut der </a:t>
            </a:r>
            <a:r>
              <a:rPr lang="en-GB" sz="2200" i="1">
                <a:latin typeface="Century Gothic"/>
                <a:ea typeface="Century Gothic"/>
                <a:cs typeface="Century Gothic"/>
                <a:sym typeface="Century Gothic"/>
              </a:rPr>
              <a:t>Miss Germany </a:t>
            </a:r>
            <a:r>
              <a:rPr lang="en-GB" sz="2200">
                <a:latin typeface="Century Gothic"/>
                <a:ea typeface="Century Gothic"/>
                <a:cs typeface="Century Gothic"/>
                <a:sym typeface="Century Gothic"/>
              </a:rPr>
              <a:t>Webseite hat Domitla für ihre Arbeit an einem Straßenkinderprojekt einen </a:t>
            </a:r>
            <a:r>
              <a:rPr lang="en-GB" sz="2200" i="1">
                <a:latin typeface="Century Gothic"/>
                <a:ea typeface="Century Gothic"/>
                <a:cs typeface="Century Gothic"/>
                <a:sym typeface="Century Gothic"/>
              </a:rPr>
              <a:t>Millenium Dreamer Award</a:t>
            </a:r>
            <a:r>
              <a:rPr lang="en-GB" sz="2200">
                <a:latin typeface="Century Gothic"/>
                <a:ea typeface="Century Gothic"/>
                <a:cs typeface="Century Gothic"/>
                <a:sym typeface="Century Gothic"/>
              </a:rPr>
              <a:t> bekommen. 2017 hat sie mit einem eigenen Projekt Arbeitsplätze und neue </a:t>
            </a:r>
            <a:r>
              <a:rPr lang="en-GB" sz="2200"/>
              <a:t>___________</a:t>
            </a:r>
            <a:r>
              <a:rPr lang="en-GB" sz="2200">
                <a:latin typeface="Century Gothic"/>
                <a:ea typeface="Century Gothic"/>
                <a:cs typeface="Century Gothic"/>
                <a:sym typeface="Century Gothic"/>
              </a:rPr>
              <a:t> für Frauen in Brasilien </a:t>
            </a:r>
            <a:r>
              <a:rPr lang="en-GB" sz="2200"/>
              <a:t>____________</a:t>
            </a:r>
            <a:r>
              <a:rPr lang="en-GB" sz="2200">
                <a:latin typeface="Century Gothic"/>
                <a:ea typeface="Century Gothic"/>
                <a:cs typeface="Century Gothic"/>
                <a:sym typeface="Century Gothic"/>
              </a:rPr>
              <a:t>.</a:t>
            </a:r>
            <a:endParaRPr sz="2200">
              <a:latin typeface="Century Gothic"/>
              <a:ea typeface="Century Gothic"/>
              <a:cs typeface="Century Gothic"/>
              <a:sym typeface="Century Gothic"/>
            </a:endParaRPr>
          </a:p>
          <a:p>
            <a:pPr marL="0" lvl="0" indent="0" algn="l" rtl="0">
              <a:lnSpc>
                <a:spcPct val="107000"/>
              </a:lnSpc>
              <a:spcBef>
                <a:spcPts val="1800"/>
              </a:spcBef>
              <a:spcAft>
                <a:spcPts val="0"/>
              </a:spcAft>
              <a:buClr>
                <a:srgbClr val="525050"/>
              </a:buClr>
              <a:buSzPts val="2200"/>
              <a:buNone/>
            </a:pPr>
            <a:r>
              <a:rPr lang="en-GB" sz="2200">
                <a:latin typeface="Century Gothic"/>
                <a:ea typeface="Century Gothic"/>
                <a:cs typeface="Century Gothic"/>
                <a:sym typeface="Century Gothic"/>
              </a:rPr>
              <a:t>Es gibt </a:t>
            </a:r>
            <a:r>
              <a:rPr lang="en-GB" sz="2200"/>
              <a:t>_________________</a:t>
            </a:r>
            <a:r>
              <a:rPr lang="en-GB" sz="2200">
                <a:latin typeface="Century Gothic"/>
                <a:ea typeface="Century Gothic"/>
                <a:cs typeface="Century Gothic"/>
                <a:sym typeface="Century Gothic"/>
              </a:rPr>
              <a:t> viele Leute, die negativ über </a:t>
            </a:r>
            <a:r>
              <a:rPr lang="en-GB" sz="2200" i="1">
                <a:latin typeface="Century Gothic"/>
                <a:ea typeface="Century Gothic"/>
                <a:cs typeface="Century Gothic"/>
                <a:sym typeface="Century Gothic"/>
              </a:rPr>
              <a:t>Miss Germany</a:t>
            </a:r>
            <a:r>
              <a:rPr lang="en-GB" sz="2200">
                <a:latin typeface="Century Gothic"/>
                <a:ea typeface="Century Gothic"/>
                <a:cs typeface="Century Gothic"/>
                <a:sym typeface="Century Gothic"/>
              </a:rPr>
              <a:t> denken. Doch kann niemand sagen, dass </a:t>
            </a:r>
            <a:r>
              <a:rPr lang="en-GB" sz="2200" i="1">
                <a:latin typeface="Century Gothic"/>
                <a:ea typeface="Century Gothic"/>
                <a:cs typeface="Century Gothic"/>
                <a:sym typeface="Century Gothic"/>
              </a:rPr>
              <a:t>Miss Germany </a:t>
            </a:r>
            <a:r>
              <a:rPr lang="en-GB" sz="2200">
                <a:latin typeface="Century Gothic"/>
                <a:ea typeface="Century Gothic"/>
                <a:cs typeface="Century Gothic"/>
                <a:sym typeface="Century Gothic"/>
              </a:rPr>
              <a:t>sich nicht </a:t>
            </a:r>
            <a:r>
              <a:rPr lang="en-GB" sz="2200"/>
              <a:t>____________</a:t>
            </a:r>
            <a:r>
              <a:rPr lang="en-GB" sz="2200">
                <a:latin typeface="Century Gothic"/>
                <a:ea typeface="Century Gothic"/>
                <a:cs typeface="Century Gothic"/>
                <a:sym typeface="Century Gothic"/>
              </a:rPr>
              <a:t> hat.</a:t>
            </a:r>
            <a:endParaRPr sz="2200">
              <a:latin typeface="Century Gothic"/>
              <a:ea typeface="Century Gothic"/>
              <a:cs typeface="Century Gothic"/>
              <a:sym typeface="Century Gothic"/>
            </a:endParaRPr>
          </a:p>
        </p:txBody>
      </p:sp>
      <p:graphicFrame>
        <p:nvGraphicFramePr>
          <p:cNvPr id="513" name="Google Shape;513;p13"/>
          <p:cNvGraphicFramePr/>
          <p:nvPr/>
        </p:nvGraphicFramePr>
        <p:xfrm>
          <a:off x="401339" y="5638195"/>
          <a:ext cx="11417600" cy="628800"/>
        </p:xfrm>
        <a:graphic>
          <a:graphicData uri="http://schemas.openxmlformats.org/drawingml/2006/table">
            <a:tbl>
              <a:tblPr firstRow="1" firstCol="1" bandRow="1">
                <a:noFill/>
              </a:tblPr>
              <a:tblGrid>
                <a:gridCol w="11417600">
                  <a:extLst>
                    <a:ext uri="{9D8B030D-6E8A-4147-A177-3AD203B41FA5}">
                      <a16:colId xmlns:a16="http://schemas.microsoft.com/office/drawing/2014/main" val="20000"/>
                    </a:ext>
                  </a:extLst>
                </a:gridCol>
              </a:tblGrid>
              <a:tr h="628800">
                <a:tc>
                  <a:txBody>
                    <a:bodyPr/>
                    <a:lstStyle/>
                    <a:p>
                      <a:pPr marL="0" marR="0" lvl="0" indent="0" algn="ctr" rtl="0">
                        <a:lnSpc>
                          <a:spcPct val="107000"/>
                        </a:lnSpc>
                        <a:spcBef>
                          <a:spcPts val="0"/>
                        </a:spcBef>
                        <a:spcAft>
                          <a:spcPts val="0"/>
                        </a:spcAft>
                        <a:buNone/>
                      </a:pPr>
                      <a:r>
                        <a:rPr lang="en-GB" sz="2400" u="none" strike="noStrike" cap="none"/>
                        <a:t>verändert   Zwecke   entstehen   Druck   wahrscheinlich   geschafft         </a:t>
                      </a:r>
                      <a:endParaRPr sz="24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bl>
          </a:graphicData>
        </a:graphic>
      </p:graphicFrame>
      <p:sp>
        <p:nvSpPr>
          <p:cNvPr id="514" name="Google Shape;514;p13"/>
          <p:cNvSpPr/>
          <p:nvPr/>
        </p:nvSpPr>
        <p:spPr>
          <a:xfrm>
            <a:off x="4694662" y="212715"/>
            <a:ext cx="4427580" cy="783075"/>
          </a:xfrm>
          <a:prstGeom prst="wedgeRoundRectCallout">
            <a:avLst>
              <a:gd name="adj1" fmla="val -31972"/>
              <a:gd name="adj2" fmla="val 68790"/>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A Favella is a shantytown on the outskirts of a Brazilian city.</a:t>
            </a:r>
            <a:endParaRPr sz="2000">
              <a:solidFill>
                <a:schemeClr val="lt1"/>
              </a:solidFill>
              <a:latin typeface="Century Gothic"/>
              <a:ea typeface="Century Gothic"/>
              <a:cs typeface="Century Gothic"/>
              <a:sym typeface="Century Gothic"/>
            </a:endParaRPr>
          </a:p>
        </p:txBody>
      </p:sp>
      <p:sp>
        <p:nvSpPr>
          <p:cNvPr id="515" name="Google Shape;515;p13"/>
          <p:cNvSpPr txBox="1"/>
          <p:nvPr/>
        </p:nvSpPr>
        <p:spPr>
          <a:xfrm>
            <a:off x="3769113" y="6424437"/>
            <a:ext cx="5507346" cy="400110"/>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FFEEAB"/>
                </a:solidFill>
                <a:latin typeface="Century Gothic"/>
                <a:ea typeface="Century Gothic"/>
                <a:cs typeface="Century Gothic"/>
                <a:sym typeface="Century Gothic"/>
              </a:rPr>
              <a:t>brasilianischen – brazilian | Brasilien – Brazil </a:t>
            </a:r>
            <a:endParaRPr/>
          </a:p>
        </p:txBody>
      </p:sp>
      <p:pic>
        <p:nvPicPr>
          <p:cNvPr id="516" name="Google Shape;516;p13" descr="A picture containing person, outdoor&#10;&#10;Description automatically generated"/>
          <p:cNvPicPr preferRelativeResize="0"/>
          <p:nvPr/>
        </p:nvPicPr>
        <p:blipFill rotWithShape="1">
          <a:blip r:embed="rId4">
            <a:alphaModFix/>
          </a:blip>
          <a:srcRect/>
          <a:stretch/>
        </p:blipFill>
        <p:spPr>
          <a:xfrm>
            <a:off x="9553498" y="280465"/>
            <a:ext cx="1408294" cy="2112441"/>
          </a:xfrm>
          <a:prstGeom prst="rect">
            <a:avLst/>
          </a:prstGeom>
          <a:noFill/>
          <a:ln>
            <a:noFill/>
          </a:ln>
        </p:spPr>
      </p:pic>
      <p:sp>
        <p:nvSpPr>
          <p:cNvPr id="517" name="Google Shape;517;p13"/>
          <p:cNvSpPr txBox="1"/>
          <p:nvPr/>
        </p:nvSpPr>
        <p:spPr>
          <a:xfrm>
            <a:off x="304800" y="1142057"/>
            <a:ext cx="9644016" cy="115121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200"/>
              <a:buFont typeface="Arial"/>
              <a:buNone/>
            </a:pPr>
            <a:r>
              <a:rPr lang="en-GB" sz="2200" b="0" i="0" u="none" strike="noStrike" cap="none">
                <a:solidFill>
                  <a:srgbClr val="525050"/>
                </a:solidFill>
                <a:latin typeface="Century Gothic"/>
                <a:ea typeface="Century Gothic"/>
                <a:cs typeface="Century Gothic"/>
                <a:sym typeface="Century Gothic"/>
              </a:rPr>
              <a:t>Diesmal war die Gewinnerin Domitila Barros.  Sie ist in einer brasilianischen Favela aufgewachsen. Ihre Ideen ___________ aus ihrem armen Hintergrund. </a:t>
            </a:r>
            <a:endParaRPr/>
          </a:p>
        </p:txBody>
      </p:sp>
      <p:sp>
        <p:nvSpPr>
          <p:cNvPr id="518" name="Google Shape;518;p13"/>
          <p:cNvSpPr/>
          <p:nvPr/>
        </p:nvSpPr>
        <p:spPr>
          <a:xfrm>
            <a:off x="11148194" y="125397"/>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519" name="Google Shape;519;p13"/>
          <p:cNvSpPr txBox="1"/>
          <p:nvPr/>
        </p:nvSpPr>
        <p:spPr>
          <a:xfrm>
            <a:off x="6908452" y="1468766"/>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entstehen</a:t>
            </a:r>
            <a:endParaRPr sz="2200" b="1" i="0" u="none" strike="noStrike" cap="none">
              <a:solidFill>
                <a:srgbClr val="C00000"/>
              </a:solidFill>
              <a:latin typeface="Century Gothic"/>
              <a:ea typeface="Century Gothic"/>
              <a:cs typeface="Century Gothic"/>
              <a:sym typeface="Century Gothic"/>
            </a:endParaRPr>
          </a:p>
        </p:txBody>
      </p:sp>
      <p:sp>
        <p:nvSpPr>
          <p:cNvPr id="520" name="Google Shape;520;p13"/>
          <p:cNvSpPr txBox="1"/>
          <p:nvPr/>
        </p:nvSpPr>
        <p:spPr>
          <a:xfrm>
            <a:off x="1585603" y="2872512"/>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Druck</a:t>
            </a:r>
            <a:endParaRPr sz="2200" b="1" i="0" u="none" strike="noStrike" cap="none">
              <a:solidFill>
                <a:srgbClr val="C00000"/>
              </a:solidFill>
              <a:latin typeface="Century Gothic"/>
              <a:ea typeface="Century Gothic"/>
              <a:cs typeface="Century Gothic"/>
              <a:sym typeface="Century Gothic"/>
            </a:endParaRPr>
          </a:p>
        </p:txBody>
      </p:sp>
      <p:sp>
        <p:nvSpPr>
          <p:cNvPr id="521" name="Google Shape;521;p13"/>
          <p:cNvSpPr txBox="1"/>
          <p:nvPr/>
        </p:nvSpPr>
        <p:spPr>
          <a:xfrm>
            <a:off x="304800" y="3951390"/>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Zwecke</a:t>
            </a:r>
            <a:endParaRPr sz="2200" b="1" i="0" u="none" strike="noStrike" cap="none">
              <a:solidFill>
                <a:srgbClr val="C00000"/>
              </a:solidFill>
              <a:latin typeface="Century Gothic"/>
              <a:ea typeface="Century Gothic"/>
              <a:cs typeface="Century Gothic"/>
              <a:sym typeface="Century Gothic"/>
            </a:endParaRPr>
          </a:p>
        </p:txBody>
      </p:sp>
      <p:sp>
        <p:nvSpPr>
          <p:cNvPr id="522" name="Google Shape;522;p13"/>
          <p:cNvSpPr txBox="1"/>
          <p:nvPr/>
        </p:nvSpPr>
        <p:spPr>
          <a:xfrm>
            <a:off x="4694662" y="3951389"/>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geschafft</a:t>
            </a:r>
            <a:endParaRPr sz="2200" b="1" i="0" u="none" strike="noStrike" cap="none">
              <a:solidFill>
                <a:srgbClr val="C00000"/>
              </a:solidFill>
              <a:latin typeface="Century Gothic"/>
              <a:ea typeface="Century Gothic"/>
              <a:cs typeface="Century Gothic"/>
              <a:sym typeface="Century Gothic"/>
            </a:endParaRPr>
          </a:p>
        </p:txBody>
      </p:sp>
      <p:sp>
        <p:nvSpPr>
          <p:cNvPr id="523" name="Google Shape;523;p13"/>
          <p:cNvSpPr txBox="1"/>
          <p:nvPr/>
        </p:nvSpPr>
        <p:spPr>
          <a:xfrm>
            <a:off x="1332047" y="4551944"/>
            <a:ext cx="2336456"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wahrscheinlich</a:t>
            </a:r>
            <a:endParaRPr sz="2200" b="1" i="0" u="none" strike="noStrike" cap="none">
              <a:solidFill>
                <a:srgbClr val="C00000"/>
              </a:solidFill>
              <a:latin typeface="Century Gothic"/>
              <a:ea typeface="Century Gothic"/>
              <a:cs typeface="Century Gothic"/>
              <a:sym typeface="Century Gothic"/>
            </a:endParaRPr>
          </a:p>
        </p:txBody>
      </p:sp>
      <p:sp>
        <p:nvSpPr>
          <p:cNvPr id="524" name="Google Shape;524;p13"/>
          <p:cNvSpPr txBox="1"/>
          <p:nvPr/>
        </p:nvSpPr>
        <p:spPr>
          <a:xfrm>
            <a:off x="7447114" y="4909291"/>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verändert</a:t>
            </a:r>
            <a:endParaRPr sz="2200" b="1" i="0" u="none" strike="noStrike" cap="none">
              <a:solidFill>
                <a:srgbClr val="C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4"/>
          <p:cNvSpPr txBox="1">
            <a:spLocks noGrp="1"/>
          </p:cNvSpPr>
          <p:nvPr>
            <p:ph type="title"/>
          </p:nvPr>
        </p:nvSpPr>
        <p:spPr>
          <a:xfrm>
            <a:off x="0" y="202406"/>
            <a:ext cx="4817327"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[1/2]</a:t>
            </a:r>
            <a:endParaRPr/>
          </a:p>
        </p:txBody>
      </p:sp>
      <p:sp>
        <p:nvSpPr>
          <p:cNvPr id="531" name="Google Shape;531;p14"/>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Clr>
                <a:srgbClr val="525050"/>
              </a:buClr>
              <a:buSzPct val="100000"/>
              <a:buNone/>
            </a:pPr>
            <a:r>
              <a:rPr lang="en-GB" sz="2600" i="1"/>
              <a:t>Miss Germany </a:t>
            </a:r>
            <a:r>
              <a:rPr lang="en-GB" sz="2600"/>
              <a:t>ist ein Wettbewerb, der _______ ________aussucht, der besonders schön ist. Stimmt das? Heute nicht mehr. Jetzt sucht man jemanden, der wichtige Ideen hat, und _____ daran arbeitet. Jetzt sucht man Frauen, die Anderen helfen. </a:t>
            </a:r>
            <a:endParaRPr sz="2600"/>
          </a:p>
          <a:p>
            <a:pPr marL="0" lvl="0" indent="0" algn="l" rtl="0">
              <a:lnSpc>
                <a:spcPct val="150000"/>
              </a:lnSpc>
              <a:spcBef>
                <a:spcPts val="1800"/>
              </a:spcBef>
              <a:spcAft>
                <a:spcPts val="0"/>
              </a:spcAft>
              <a:buClr>
                <a:srgbClr val="525050"/>
              </a:buClr>
              <a:buSzPct val="100000"/>
              <a:buNone/>
            </a:pPr>
            <a:r>
              <a:rPr lang="en-GB" sz="2600"/>
              <a:t>Zum Beispiel wollte eine Finalistin die Kinder von Migranten unterstützen. Es gab auch jemanden, der in der Black Lives Matter Bewegung aktiv war.  Diversität ist auch wichtiger geworden. Also gab es einige ____________ __________ und eine Transfrau, die Finalistinnen waren.</a:t>
            </a:r>
            <a:endParaRPr sz="2600"/>
          </a:p>
          <a:p>
            <a:pPr marL="0" lvl="0" indent="0" algn="l" rtl="0">
              <a:lnSpc>
                <a:spcPct val="150000"/>
              </a:lnSpc>
              <a:spcBef>
                <a:spcPts val="1800"/>
              </a:spcBef>
              <a:spcAft>
                <a:spcPts val="0"/>
              </a:spcAft>
              <a:buClr>
                <a:srgbClr val="525050"/>
              </a:buClr>
              <a:buSzPct val="100000"/>
              <a:buNone/>
            </a:pPr>
            <a:r>
              <a:rPr lang="en-GB" sz="2600"/>
              <a:t>  </a:t>
            </a:r>
            <a:endParaRPr/>
          </a:p>
          <a:p>
            <a:pPr marL="0" lvl="0" indent="0" algn="l" rtl="0">
              <a:lnSpc>
                <a:spcPct val="90000"/>
              </a:lnSpc>
              <a:spcBef>
                <a:spcPts val="1800"/>
              </a:spcBef>
              <a:spcAft>
                <a:spcPts val="0"/>
              </a:spcAft>
              <a:buClr>
                <a:srgbClr val="525050"/>
              </a:buClr>
              <a:buSzPct val="100000"/>
              <a:buNone/>
            </a:pPr>
            <a:endParaRPr sz="1800">
              <a:latin typeface="Calibri"/>
              <a:ea typeface="Calibri"/>
              <a:cs typeface="Calibri"/>
              <a:sym typeface="Calibri"/>
            </a:endParaRPr>
          </a:p>
          <a:p>
            <a:pPr marL="0" lvl="0" indent="0" algn="l" rtl="0">
              <a:lnSpc>
                <a:spcPct val="90000"/>
              </a:lnSpc>
              <a:spcBef>
                <a:spcPts val="1800"/>
              </a:spcBef>
              <a:spcAft>
                <a:spcPts val="0"/>
              </a:spcAft>
              <a:buClr>
                <a:srgbClr val="525050"/>
              </a:buClr>
              <a:buSzPct val="100000"/>
              <a:buNone/>
            </a:pPr>
            <a:endParaRPr/>
          </a:p>
        </p:txBody>
      </p:sp>
      <p:sp>
        <p:nvSpPr>
          <p:cNvPr id="532" name="Google Shape;532;p14"/>
          <p:cNvSpPr/>
          <p:nvPr/>
        </p:nvSpPr>
        <p:spPr>
          <a:xfrm>
            <a:off x="11148194" y="125397"/>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hören</a:t>
            </a:r>
            <a:endParaRPr sz="2000" b="0" i="0" u="none" strike="noStrike" cap="none">
              <a:solidFill>
                <a:srgbClr val="3D3C3C"/>
              </a:solidFill>
              <a:latin typeface="Century Gothic"/>
              <a:ea typeface="Century Gothic"/>
              <a:cs typeface="Century Gothic"/>
              <a:sym typeface="Century Gothic"/>
            </a:endParaRPr>
          </a:p>
        </p:txBody>
      </p:sp>
      <p:sp>
        <p:nvSpPr>
          <p:cNvPr id="533" name="Google Shape;533;p14"/>
          <p:cNvSpPr txBox="1"/>
          <p:nvPr/>
        </p:nvSpPr>
        <p:spPr>
          <a:xfrm>
            <a:off x="4982736" y="310564"/>
            <a:ext cx="4137101" cy="400110"/>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EEAB"/>
              </a:buClr>
              <a:buSzPts val="2000"/>
              <a:buFont typeface="Century Gothic"/>
              <a:buNone/>
            </a:pPr>
            <a:r>
              <a:rPr lang="en-GB" sz="2000" b="0" i="0" u="none" strike="noStrike" cap="none">
                <a:solidFill>
                  <a:srgbClr val="FFEEAB"/>
                </a:solidFill>
                <a:latin typeface="Century Gothic"/>
                <a:ea typeface="Century Gothic"/>
                <a:cs typeface="Century Gothic"/>
                <a:sym typeface="Century Gothic"/>
              </a:rPr>
              <a:t>der Wettbewerb – competition </a:t>
            </a:r>
            <a:endParaRPr/>
          </a:p>
        </p:txBody>
      </p:sp>
      <p:sp>
        <p:nvSpPr>
          <p:cNvPr id="534" name="Google Shape;534;p14"/>
          <p:cNvSpPr txBox="1"/>
          <p:nvPr/>
        </p:nvSpPr>
        <p:spPr>
          <a:xfrm>
            <a:off x="6096000" y="1148576"/>
            <a:ext cx="106308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immer</a:t>
            </a:r>
            <a:endParaRPr sz="2000" b="1" i="0" u="none" strike="noStrike" cap="none">
              <a:solidFill>
                <a:srgbClr val="C00000"/>
              </a:solidFill>
              <a:latin typeface="Century Gothic"/>
              <a:ea typeface="Century Gothic"/>
              <a:cs typeface="Century Gothic"/>
              <a:sym typeface="Century Gothic"/>
            </a:endParaRPr>
          </a:p>
        </p:txBody>
      </p:sp>
      <p:sp>
        <p:nvSpPr>
          <p:cNvPr id="535" name="Google Shape;535;p14"/>
          <p:cNvSpPr txBox="1"/>
          <p:nvPr/>
        </p:nvSpPr>
        <p:spPr>
          <a:xfrm>
            <a:off x="7051287" y="1148576"/>
            <a:ext cx="155745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jemanden</a:t>
            </a:r>
            <a:endParaRPr sz="2000" b="1" i="0" u="none" strike="noStrike" cap="none">
              <a:solidFill>
                <a:srgbClr val="C00000"/>
              </a:solidFill>
              <a:latin typeface="Century Gothic"/>
              <a:ea typeface="Century Gothic"/>
              <a:cs typeface="Century Gothic"/>
              <a:sym typeface="Century Gothic"/>
            </a:endParaRPr>
          </a:p>
        </p:txBody>
      </p:sp>
      <p:sp>
        <p:nvSpPr>
          <p:cNvPr id="536" name="Google Shape;536;p14"/>
          <p:cNvSpPr txBox="1"/>
          <p:nvPr/>
        </p:nvSpPr>
        <p:spPr>
          <a:xfrm>
            <a:off x="6214947" y="2085979"/>
            <a:ext cx="106308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hart</a:t>
            </a:r>
            <a:endParaRPr/>
          </a:p>
        </p:txBody>
      </p:sp>
      <p:sp>
        <p:nvSpPr>
          <p:cNvPr id="537" name="Google Shape;537;p14"/>
          <p:cNvSpPr txBox="1"/>
          <p:nvPr/>
        </p:nvSpPr>
        <p:spPr>
          <a:xfrm>
            <a:off x="9883112" y="4189142"/>
            <a:ext cx="173645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schwarze</a:t>
            </a:r>
            <a:endParaRPr sz="2000" b="1" i="0" u="none" strike="noStrike" cap="none">
              <a:solidFill>
                <a:srgbClr val="C00000"/>
              </a:solidFill>
              <a:latin typeface="Century Gothic"/>
              <a:ea typeface="Century Gothic"/>
              <a:cs typeface="Century Gothic"/>
              <a:sym typeface="Century Gothic"/>
            </a:endParaRPr>
          </a:p>
        </p:txBody>
      </p:sp>
      <p:sp>
        <p:nvSpPr>
          <p:cNvPr id="538" name="Google Shape;538;p14"/>
          <p:cNvSpPr txBox="1"/>
          <p:nvPr/>
        </p:nvSpPr>
        <p:spPr>
          <a:xfrm>
            <a:off x="696950" y="4706137"/>
            <a:ext cx="106308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Frauen</a:t>
            </a:r>
            <a:endParaRPr/>
          </a:p>
        </p:txBody>
      </p:sp>
      <p:pic>
        <p:nvPicPr>
          <p:cNvPr id="4" name="10.1.1.5 L1 Slide 1:2.mp3">
            <a:hlinkClick r:id="" action="ppaction://media"/>
            <a:extLst>
              <a:ext uri="{FF2B5EF4-FFF2-40B4-BE49-F238E27FC236}">
                <a16:creationId xmlns:a16="http://schemas.microsoft.com/office/drawing/2014/main" id="{400F30EF-0FC9-C4E1-353D-54E18EA2C1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3171" y="55119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5"/>
          <p:cNvSpPr txBox="1">
            <a:spLocks noGrp="1"/>
          </p:cNvSpPr>
          <p:nvPr>
            <p:ph type="title"/>
          </p:nvPr>
        </p:nvSpPr>
        <p:spPr>
          <a:xfrm>
            <a:off x="0" y="148571"/>
            <a:ext cx="4795024"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[2/2]</a:t>
            </a:r>
            <a:endParaRPr/>
          </a:p>
        </p:txBody>
      </p:sp>
      <p:sp>
        <p:nvSpPr>
          <p:cNvPr id="545" name="Google Shape;545;p15"/>
          <p:cNvSpPr txBox="1">
            <a:spLocks noGrp="1"/>
          </p:cNvSpPr>
          <p:nvPr>
            <p:ph type="body" idx="1"/>
          </p:nvPr>
        </p:nvSpPr>
        <p:spPr>
          <a:xfrm>
            <a:off x="369819" y="1005097"/>
            <a:ext cx="10320957" cy="1289640"/>
          </a:xfrm>
          <a:prstGeom prst="rect">
            <a:avLst/>
          </a:prstGeom>
          <a:noFill/>
          <a:ln>
            <a:noFill/>
          </a:ln>
        </p:spPr>
        <p:txBody>
          <a:bodyPr spcFirstLastPara="1" wrap="square" lIns="91425" tIns="45700" rIns="91425" bIns="45700" anchor="t" anchorCtr="0">
            <a:normAutofit/>
          </a:bodyPr>
          <a:lstStyle/>
          <a:p>
            <a:pPr marL="0" lvl="0" indent="0" algn="l" rtl="0">
              <a:lnSpc>
                <a:spcPct val="107000"/>
              </a:lnSpc>
              <a:spcBef>
                <a:spcPts val="0"/>
              </a:spcBef>
              <a:spcAft>
                <a:spcPts val="0"/>
              </a:spcAft>
              <a:buClr>
                <a:srgbClr val="525050"/>
              </a:buClr>
              <a:buSzPts val="2400"/>
              <a:buNone/>
            </a:pPr>
            <a:r>
              <a:rPr lang="en-GB" sz="2400"/>
              <a:t>_____________ hat Domitila Barros den Preis bekommen. Sie ist in einer brasilianischen Favela aufgewachsen. Ihre Ideen wachsen aus ihrer eigenen _______________. </a:t>
            </a:r>
            <a:endParaRPr/>
          </a:p>
        </p:txBody>
      </p:sp>
      <p:sp>
        <p:nvSpPr>
          <p:cNvPr id="546" name="Google Shape;546;p15"/>
          <p:cNvSpPr/>
          <p:nvPr/>
        </p:nvSpPr>
        <p:spPr>
          <a:xfrm>
            <a:off x="4954611" y="148571"/>
            <a:ext cx="4427580" cy="728983"/>
          </a:xfrm>
          <a:prstGeom prst="wedgeRoundRectCallout">
            <a:avLst>
              <a:gd name="adj1" fmla="val -32224"/>
              <a:gd name="adj2" fmla="val 6490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A Favella is a shantytown on the outskirts of a Brazilian city.</a:t>
            </a:r>
            <a:endParaRPr sz="2000" b="0" i="0" u="none" strike="noStrike" cap="none">
              <a:solidFill>
                <a:srgbClr val="3D3C3C"/>
              </a:solidFill>
              <a:latin typeface="Century Gothic"/>
              <a:ea typeface="Century Gothic"/>
              <a:cs typeface="Century Gothic"/>
              <a:sym typeface="Century Gothic"/>
            </a:endParaRPr>
          </a:p>
        </p:txBody>
      </p:sp>
      <p:sp>
        <p:nvSpPr>
          <p:cNvPr id="547" name="Google Shape;547;p15"/>
          <p:cNvSpPr txBox="1"/>
          <p:nvPr/>
        </p:nvSpPr>
        <p:spPr>
          <a:xfrm>
            <a:off x="3554050" y="6426225"/>
            <a:ext cx="8562226" cy="400110"/>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EEAB"/>
              </a:buClr>
              <a:buSzPts val="2000"/>
              <a:buFont typeface="Century Gothic"/>
              <a:buNone/>
            </a:pPr>
            <a:r>
              <a:rPr lang="en-GB" sz="2000" b="0" i="0" u="none" strike="noStrike" cap="none">
                <a:solidFill>
                  <a:srgbClr val="FFEEAB"/>
                </a:solidFill>
                <a:latin typeface="Century Gothic"/>
                <a:ea typeface="Century Gothic"/>
                <a:cs typeface="Century Gothic"/>
                <a:sym typeface="Century Gothic"/>
              </a:rPr>
              <a:t>brasilianischen – brazilian / Brasilien – Brazil |die Menschen - people</a:t>
            </a:r>
            <a:endParaRPr/>
          </a:p>
        </p:txBody>
      </p:sp>
      <p:sp>
        <p:nvSpPr>
          <p:cNvPr id="548" name="Google Shape;548;p15"/>
          <p:cNvSpPr/>
          <p:nvPr/>
        </p:nvSpPr>
        <p:spPr>
          <a:xfrm>
            <a:off x="11140069" y="97455"/>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pic>
        <p:nvPicPr>
          <p:cNvPr id="549" name="Google Shape;549;p15" descr="A picture containing person, outdoor&#10;&#10;Description automatically generated"/>
          <p:cNvPicPr preferRelativeResize="0"/>
          <p:nvPr/>
        </p:nvPicPr>
        <p:blipFill rotWithShape="1">
          <a:blip r:embed="rId6">
            <a:alphaModFix/>
          </a:blip>
          <a:srcRect/>
          <a:stretch/>
        </p:blipFill>
        <p:spPr>
          <a:xfrm>
            <a:off x="10668052" y="576437"/>
            <a:ext cx="1414771" cy="2122157"/>
          </a:xfrm>
          <a:prstGeom prst="rect">
            <a:avLst/>
          </a:prstGeom>
          <a:noFill/>
          <a:ln>
            <a:noFill/>
          </a:ln>
        </p:spPr>
      </p:pic>
      <p:sp>
        <p:nvSpPr>
          <p:cNvPr id="550" name="Google Shape;550;p15"/>
          <p:cNvSpPr txBox="1"/>
          <p:nvPr/>
        </p:nvSpPr>
        <p:spPr>
          <a:xfrm>
            <a:off x="369819" y="2274980"/>
            <a:ext cx="11713004" cy="34540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Domitila ist jemand, der viel für die Umwelt und für Menschenrechte macht. Laut der Miss Germany Webseite  hat sie für ihre Arbeit an einem Straßenkinderprojekt einen </a:t>
            </a:r>
            <a:r>
              <a:rPr lang="en-GB" sz="2400" b="0" i="1" u="none" strike="noStrike" cap="none">
                <a:solidFill>
                  <a:srgbClr val="525050"/>
                </a:solidFill>
                <a:latin typeface="Century Gothic"/>
                <a:ea typeface="Century Gothic"/>
                <a:cs typeface="Century Gothic"/>
                <a:sym typeface="Century Gothic"/>
              </a:rPr>
              <a:t>Millenium Dreamer Award </a:t>
            </a:r>
            <a:r>
              <a:rPr lang="en-GB" sz="2400" b="0" i="0" u="none" strike="noStrike" cap="none">
                <a:solidFill>
                  <a:srgbClr val="525050"/>
                </a:solidFill>
                <a:latin typeface="Century Gothic"/>
                <a:ea typeface="Century Gothic"/>
                <a:cs typeface="Century Gothic"/>
                <a:sym typeface="Century Gothic"/>
              </a:rPr>
              <a:t>_______________. 2017 hat sie mit einem eigenen Projekt Arbeitsplätze und andere _______________ für Frauen in Brasilien _______________.</a:t>
            </a:r>
            <a:endParaRPr sz="2400" b="0" i="0" u="none" strike="noStrike" cap="none">
              <a:solidFill>
                <a:srgbClr val="525050"/>
              </a:solidFill>
              <a:latin typeface="Century Gothic"/>
              <a:ea typeface="Century Gothic"/>
              <a:cs typeface="Century Gothic"/>
              <a:sym typeface="Century Gothic"/>
            </a:endParaRPr>
          </a:p>
          <a:p>
            <a:pPr marL="0" marR="0" lvl="0" indent="0" algn="l" rtl="0">
              <a:lnSpc>
                <a:spcPct val="107000"/>
              </a:lnSpc>
              <a:spcBef>
                <a:spcPts val="180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Es gibt _______________ viele Leute, die _______________ über </a:t>
            </a:r>
            <a:r>
              <a:rPr lang="en-GB" sz="2400" b="0" i="1" u="none" strike="noStrike" cap="none">
                <a:solidFill>
                  <a:srgbClr val="525050"/>
                </a:solidFill>
                <a:latin typeface="Century Gothic"/>
                <a:ea typeface="Century Gothic"/>
                <a:cs typeface="Century Gothic"/>
                <a:sym typeface="Century Gothic"/>
              </a:rPr>
              <a:t>Miss Germany </a:t>
            </a:r>
            <a:r>
              <a:rPr lang="en-GB" sz="2400" b="0" i="0" u="none" strike="noStrike" cap="none">
                <a:solidFill>
                  <a:srgbClr val="525050"/>
                </a:solidFill>
                <a:latin typeface="Century Gothic"/>
                <a:ea typeface="Century Gothic"/>
                <a:cs typeface="Century Gothic"/>
                <a:sym typeface="Century Gothic"/>
              </a:rPr>
              <a:t>denken. Aber _______________ kann sagen: </a:t>
            </a:r>
            <a:r>
              <a:rPr lang="en-GB" sz="2400" b="0" i="1" u="none" strike="noStrike" cap="none">
                <a:solidFill>
                  <a:srgbClr val="525050"/>
                </a:solidFill>
                <a:latin typeface="Century Gothic"/>
                <a:ea typeface="Century Gothic"/>
                <a:cs typeface="Century Gothic"/>
                <a:sym typeface="Century Gothic"/>
              </a:rPr>
              <a:t>Miss Germany </a:t>
            </a:r>
            <a:r>
              <a:rPr lang="en-GB" sz="2400" b="0" i="0" u="none" strike="noStrike" cap="none">
                <a:solidFill>
                  <a:srgbClr val="525050"/>
                </a:solidFill>
                <a:latin typeface="Century Gothic"/>
                <a:ea typeface="Century Gothic"/>
                <a:cs typeface="Century Gothic"/>
                <a:sym typeface="Century Gothic"/>
              </a:rPr>
              <a:t>hat sich nicht _______________! </a:t>
            </a:r>
            <a:endParaRPr/>
          </a:p>
        </p:txBody>
      </p:sp>
      <p:sp>
        <p:nvSpPr>
          <p:cNvPr id="551" name="Google Shape;551;p15"/>
          <p:cNvSpPr txBox="1"/>
          <p:nvPr/>
        </p:nvSpPr>
        <p:spPr>
          <a:xfrm>
            <a:off x="854216" y="1005097"/>
            <a:ext cx="129401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Diesmal</a:t>
            </a:r>
            <a:endParaRPr sz="2000" b="1" i="0" u="none" strike="noStrike" cap="none">
              <a:solidFill>
                <a:srgbClr val="C00000"/>
              </a:solidFill>
              <a:latin typeface="Century Gothic"/>
              <a:ea typeface="Century Gothic"/>
              <a:cs typeface="Century Gothic"/>
              <a:sym typeface="Century Gothic"/>
            </a:endParaRPr>
          </a:p>
        </p:txBody>
      </p:sp>
      <p:sp>
        <p:nvSpPr>
          <p:cNvPr id="552" name="Google Shape;552;p15"/>
          <p:cNvSpPr txBox="1"/>
          <p:nvPr/>
        </p:nvSpPr>
        <p:spPr>
          <a:xfrm>
            <a:off x="2032527" y="1803073"/>
            <a:ext cx="163622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Erfahrung</a:t>
            </a:r>
            <a:endParaRPr sz="2000" b="1" i="0" u="none" strike="noStrike" cap="none">
              <a:solidFill>
                <a:srgbClr val="C00000"/>
              </a:solidFill>
              <a:latin typeface="Century Gothic"/>
              <a:ea typeface="Century Gothic"/>
              <a:cs typeface="Century Gothic"/>
              <a:sym typeface="Century Gothic"/>
            </a:endParaRPr>
          </a:p>
        </p:txBody>
      </p:sp>
      <p:sp>
        <p:nvSpPr>
          <p:cNvPr id="553" name="Google Shape;553;p15"/>
          <p:cNvSpPr txBox="1"/>
          <p:nvPr/>
        </p:nvSpPr>
        <p:spPr>
          <a:xfrm>
            <a:off x="8841734" y="3049182"/>
            <a:ext cx="16664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bekommen</a:t>
            </a:r>
            <a:endParaRPr sz="2000" b="1" i="0" u="none" strike="noStrike" cap="none">
              <a:solidFill>
                <a:srgbClr val="C00000"/>
              </a:solidFill>
              <a:latin typeface="Century Gothic"/>
              <a:ea typeface="Century Gothic"/>
              <a:cs typeface="Century Gothic"/>
              <a:sym typeface="Century Gothic"/>
            </a:endParaRPr>
          </a:p>
        </p:txBody>
      </p:sp>
      <p:sp>
        <p:nvSpPr>
          <p:cNvPr id="554" name="Google Shape;554;p15"/>
          <p:cNvSpPr txBox="1"/>
          <p:nvPr/>
        </p:nvSpPr>
        <p:spPr>
          <a:xfrm>
            <a:off x="9322309" y="3467972"/>
            <a:ext cx="205312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Möglichkeiten</a:t>
            </a:r>
            <a:endParaRPr sz="2000" b="1" i="0" u="none" strike="noStrike" cap="none">
              <a:solidFill>
                <a:srgbClr val="C00000"/>
              </a:solidFill>
              <a:latin typeface="Century Gothic"/>
              <a:ea typeface="Century Gothic"/>
              <a:cs typeface="Century Gothic"/>
              <a:sym typeface="Century Gothic"/>
            </a:endParaRPr>
          </a:p>
        </p:txBody>
      </p:sp>
      <p:sp>
        <p:nvSpPr>
          <p:cNvPr id="555" name="Google Shape;555;p15"/>
          <p:cNvSpPr txBox="1"/>
          <p:nvPr/>
        </p:nvSpPr>
        <p:spPr>
          <a:xfrm>
            <a:off x="3928235" y="3859591"/>
            <a:ext cx="160276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geschafft</a:t>
            </a:r>
            <a:endParaRPr sz="2000" b="1" i="0" u="none" strike="noStrike" cap="none">
              <a:solidFill>
                <a:srgbClr val="C00000"/>
              </a:solidFill>
              <a:latin typeface="Century Gothic"/>
              <a:ea typeface="Century Gothic"/>
              <a:cs typeface="Century Gothic"/>
              <a:sym typeface="Century Gothic"/>
            </a:endParaRPr>
          </a:p>
        </p:txBody>
      </p:sp>
      <p:sp>
        <p:nvSpPr>
          <p:cNvPr id="556" name="Google Shape;556;p15"/>
          <p:cNvSpPr txBox="1"/>
          <p:nvPr/>
        </p:nvSpPr>
        <p:spPr>
          <a:xfrm>
            <a:off x="1616926" y="4460930"/>
            <a:ext cx="205182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wahrscheinlich</a:t>
            </a:r>
            <a:endParaRPr sz="2000" b="1" i="0" u="none" strike="noStrike" cap="none">
              <a:solidFill>
                <a:srgbClr val="C00000"/>
              </a:solidFill>
              <a:latin typeface="Century Gothic"/>
              <a:ea typeface="Century Gothic"/>
              <a:cs typeface="Century Gothic"/>
              <a:sym typeface="Century Gothic"/>
            </a:endParaRPr>
          </a:p>
        </p:txBody>
      </p:sp>
      <p:sp>
        <p:nvSpPr>
          <p:cNvPr id="557" name="Google Shape;557;p15"/>
          <p:cNvSpPr txBox="1"/>
          <p:nvPr/>
        </p:nvSpPr>
        <p:spPr>
          <a:xfrm>
            <a:off x="6548345" y="4458256"/>
            <a:ext cx="129401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negativ</a:t>
            </a:r>
            <a:endParaRPr sz="2000" b="1" i="0" u="none" strike="noStrike" cap="none">
              <a:solidFill>
                <a:srgbClr val="C00000"/>
              </a:solidFill>
              <a:latin typeface="Century Gothic"/>
              <a:ea typeface="Century Gothic"/>
              <a:cs typeface="Century Gothic"/>
              <a:sym typeface="Century Gothic"/>
            </a:endParaRPr>
          </a:p>
        </p:txBody>
      </p:sp>
      <p:sp>
        <p:nvSpPr>
          <p:cNvPr id="558" name="Google Shape;558;p15"/>
          <p:cNvSpPr txBox="1"/>
          <p:nvPr/>
        </p:nvSpPr>
        <p:spPr>
          <a:xfrm>
            <a:off x="3021742" y="4877091"/>
            <a:ext cx="129401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niemand</a:t>
            </a:r>
            <a:endParaRPr sz="2000" b="1" i="0" u="none" strike="noStrike" cap="none">
              <a:solidFill>
                <a:srgbClr val="C00000"/>
              </a:solidFill>
              <a:latin typeface="Century Gothic"/>
              <a:ea typeface="Century Gothic"/>
              <a:cs typeface="Century Gothic"/>
              <a:sym typeface="Century Gothic"/>
            </a:endParaRPr>
          </a:p>
        </p:txBody>
      </p:sp>
      <p:sp>
        <p:nvSpPr>
          <p:cNvPr id="559" name="Google Shape;559;p15"/>
          <p:cNvSpPr txBox="1"/>
          <p:nvPr/>
        </p:nvSpPr>
        <p:spPr>
          <a:xfrm>
            <a:off x="759667" y="5260028"/>
            <a:ext cx="171451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verändert</a:t>
            </a:r>
            <a:endParaRPr sz="2000" b="1" i="0" u="none" strike="noStrike" cap="none">
              <a:solidFill>
                <a:srgbClr val="C00000"/>
              </a:solidFill>
              <a:latin typeface="Century Gothic"/>
              <a:ea typeface="Century Gothic"/>
              <a:cs typeface="Century Gothic"/>
              <a:sym typeface="Century Gothic"/>
            </a:endParaRPr>
          </a:p>
        </p:txBody>
      </p:sp>
      <p:pic>
        <p:nvPicPr>
          <p:cNvPr id="4" name="10.1.1.5 L1 Slide 15 F.mp3">
            <a:hlinkClick r:id="" action="ppaction://media"/>
            <a:extLst>
              <a:ext uri="{FF2B5EF4-FFF2-40B4-BE49-F238E27FC236}">
                <a16:creationId xmlns:a16="http://schemas.microsoft.com/office/drawing/2014/main" id="{6418EA33-E64D-BF57-91B6-0277174B4B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76712" y="10421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16"/>
          <p:cNvSpPr txBox="1">
            <a:spLocks noGrp="1"/>
          </p:cNvSpPr>
          <p:nvPr>
            <p:ph type="title"/>
          </p:nvPr>
        </p:nvSpPr>
        <p:spPr>
          <a:xfrm>
            <a:off x="0" y="213557"/>
            <a:ext cx="4750420"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[1/2]</a:t>
            </a:r>
            <a:endParaRPr/>
          </a:p>
        </p:txBody>
      </p:sp>
      <p:sp>
        <p:nvSpPr>
          <p:cNvPr id="566" name="Google Shape;566;p16"/>
          <p:cNvSpPr txBox="1">
            <a:spLocks noGrp="1"/>
          </p:cNvSpPr>
          <p:nvPr>
            <p:ph type="body" idx="1"/>
          </p:nvPr>
        </p:nvSpPr>
        <p:spPr>
          <a:xfrm>
            <a:off x="373062" y="876300"/>
            <a:ext cx="11514137" cy="51054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50000"/>
              </a:lnSpc>
              <a:spcBef>
                <a:spcPts val="0"/>
              </a:spcBef>
              <a:spcAft>
                <a:spcPts val="0"/>
              </a:spcAft>
              <a:buClr>
                <a:srgbClr val="525050"/>
              </a:buClr>
              <a:buSzPct val="100000"/>
              <a:buNone/>
            </a:pPr>
            <a:r>
              <a:rPr lang="en-GB" i="1" dirty="0">
                <a:latin typeface="Century Gothic"/>
                <a:ea typeface="Century Gothic"/>
                <a:cs typeface="Century Gothic"/>
                <a:sym typeface="Century Gothic"/>
              </a:rPr>
              <a:t>Miss Germany </a:t>
            </a:r>
            <a:r>
              <a:rPr lang="en-GB" dirty="0" err="1">
                <a:latin typeface="Century Gothic"/>
                <a:ea typeface="Century Gothic"/>
                <a:cs typeface="Century Gothic"/>
                <a:sym typeface="Century Gothic"/>
              </a:rPr>
              <a:t>ist</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ein</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Wettbewerb</a:t>
            </a:r>
            <a:r>
              <a:rPr lang="en-GB" dirty="0">
                <a:latin typeface="Century Gothic"/>
                <a:ea typeface="Century Gothic"/>
                <a:cs typeface="Century Gothic"/>
                <a:sym typeface="Century Gothic"/>
              </a:rPr>
              <a:t>, der </a:t>
            </a:r>
            <a:r>
              <a:rPr lang="en-GB" dirty="0" err="1">
                <a:latin typeface="Century Gothic"/>
                <a:ea typeface="Century Gothic"/>
                <a:cs typeface="Century Gothic"/>
                <a:sym typeface="Century Gothic"/>
              </a:rPr>
              <a:t>immer</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jemanden</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aussucht</a:t>
            </a:r>
            <a:r>
              <a:rPr lang="en-GB" dirty="0">
                <a:latin typeface="Century Gothic"/>
                <a:ea typeface="Century Gothic"/>
                <a:cs typeface="Century Gothic"/>
                <a:sym typeface="Century Gothic"/>
              </a:rPr>
              <a:t>, der           </a:t>
            </a:r>
            <a:r>
              <a:rPr lang="en-GB" dirty="0" err="1">
                <a:latin typeface="Century Gothic"/>
                <a:ea typeface="Century Gothic"/>
                <a:cs typeface="Century Gothic"/>
                <a:sym typeface="Century Gothic"/>
              </a:rPr>
              <a:t>besonders</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schön</a:t>
            </a:r>
            <a:r>
              <a:rPr lang="en-GB" dirty="0">
                <a:latin typeface="Century Gothic"/>
                <a:ea typeface="Century Gothic"/>
                <a:cs typeface="Century Gothic"/>
                <a:sym typeface="Century Gothic"/>
              </a:rPr>
              <a:t> und </a:t>
            </a:r>
            <a:r>
              <a:rPr lang="en-GB" sz="2400" dirty="0"/>
              <a:t>______</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ist</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Stimmt</a:t>
            </a:r>
            <a:r>
              <a:rPr lang="en-GB" dirty="0">
                <a:latin typeface="Century Gothic"/>
                <a:ea typeface="Century Gothic"/>
                <a:cs typeface="Century Gothic"/>
                <a:sym typeface="Century Gothic"/>
              </a:rPr>
              <a:t> das?  Heute </a:t>
            </a:r>
            <a:r>
              <a:rPr lang="en-GB" dirty="0" err="1">
                <a:latin typeface="Century Gothic"/>
                <a:ea typeface="Century Gothic"/>
                <a:cs typeface="Century Gothic"/>
                <a:sym typeface="Century Gothic"/>
              </a:rPr>
              <a:t>nicht</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mehr</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Jetzt</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sucht</a:t>
            </a:r>
            <a:r>
              <a:rPr lang="en-GB" dirty="0">
                <a:latin typeface="Century Gothic"/>
                <a:ea typeface="Century Gothic"/>
                <a:cs typeface="Century Gothic"/>
                <a:sym typeface="Century Gothic"/>
              </a:rPr>
              <a:t>           man </a:t>
            </a:r>
            <a:r>
              <a:rPr lang="en-GB" dirty="0" err="1">
                <a:latin typeface="Century Gothic"/>
                <a:ea typeface="Century Gothic"/>
                <a:cs typeface="Century Gothic"/>
                <a:sym typeface="Century Gothic"/>
              </a:rPr>
              <a:t>jemanden</a:t>
            </a:r>
            <a:r>
              <a:rPr lang="en-GB" dirty="0">
                <a:latin typeface="Century Gothic"/>
                <a:ea typeface="Century Gothic"/>
                <a:cs typeface="Century Gothic"/>
                <a:sym typeface="Century Gothic"/>
              </a:rPr>
              <a:t>, der </a:t>
            </a:r>
            <a:r>
              <a:rPr lang="en-GB" dirty="0" err="1">
                <a:latin typeface="Century Gothic"/>
                <a:ea typeface="Century Gothic"/>
                <a:cs typeface="Century Gothic"/>
                <a:sym typeface="Century Gothic"/>
              </a:rPr>
              <a:t>wichtige</a:t>
            </a:r>
            <a:r>
              <a:rPr lang="en-GB" dirty="0">
                <a:latin typeface="Century Gothic"/>
                <a:ea typeface="Century Gothic"/>
                <a:cs typeface="Century Gothic"/>
                <a:sym typeface="Century Gothic"/>
              </a:rPr>
              <a:t> Ideen hat, der </a:t>
            </a:r>
            <a:r>
              <a:rPr lang="en-GB" dirty="0" err="1">
                <a:latin typeface="Century Gothic"/>
                <a:ea typeface="Century Gothic"/>
                <a:cs typeface="Century Gothic"/>
                <a:sym typeface="Century Gothic"/>
              </a:rPr>
              <a:t>etwas</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für</a:t>
            </a:r>
            <a:r>
              <a:rPr lang="en-GB" dirty="0">
                <a:latin typeface="Century Gothic"/>
                <a:ea typeface="Century Gothic"/>
                <a:cs typeface="Century Gothic"/>
                <a:sym typeface="Century Gothic"/>
              </a:rPr>
              <a:t> die </a:t>
            </a:r>
            <a:r>
              <a:rPr lang="en-GB" sz="2400" dirty="0"/>
              <a:t>____________</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machen</a:t>
            </a:r>
            <a:r>
              <a:rPr lang="en-GB" dirty="0">
                <a:latin typeface="Century Gothic"/>
                <a:ea typeface="Century Gothic"/>
                <a:cs typeface="Century Gothic"/>
                <a:sym typeface="Century Gothic"/>
              </a:rPr>
              <a:t> will, der die </a:t>
            </a:r>
            <a:r>
              <a:rPr lang="en-GB" sz="2400" dirty="0"/>
              <a:t>______________</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übernehmen</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möchte</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Jetzt</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sucht</a:t>
            </a:r>
            <a:r>
              <a:rPr lang="en-GB" dirty="0">
                <a:latin typeface="Century Gothic"/>
                <a:ea typeface="Century Gothic"/>
                <a:cs typeface="Century Gothic"/>
                <a:sym typeface="Century Gothic"/>
              </a:rPr>
              <a:t> man Frauen, die </a:t>
            </a:r>
            <a:r>
              <a:rPr lang="en-GB" dirty="0" err="1">
                <a:latin typeface="Century Gothic"/>
                <a:ea typeface="Century Gothic"/>
                <a:cs typeface="Century Gothic"/>
                <a:sym typeface="Century Gothic"/>
              </a:rPr>
              <a:t>Anderen</a:t>
            </a:r>
            <a:r>
              <a:rPr lang="en-GB" dirty="0">
                <a:latin typeface="Century Gothic"/>
                <a:ea typeface="Century Gothic"/>
                <a:cs typeface="Century Gothic"/>
                <a:sym typeface="Century Gothic"/>
              </a:rPr>
              <a:t> </a:t>
            </a:r>
            <a:r>
              <a:rPr lang="en-GB" sz="2400" dirty="0"/>
              <a:t>_________ </a:t>
            </a:r>
            <a:r>
              <a:rPr lang="en-GB" dirty="0" err="1">
                <a:latin typeface="Century Gothic"/>
                <a:ea typeface="Century Gothic"/>
                <a:cs typeface="Century Gothic"/>
                <a:sym typeface="Century Gothic"/>
              </a:rPr>
              <a:t>geben</a:t>
            </a:r>
            <a:r>
              <a:rPr lang="en-GB"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a:p>
            <a:pPr marL="0" lvl="0" indent="0" algn="l" rtl="0">
              <a:lnSpc>
                <a:spcPct val="150000"/>
              </a:lnSpc>
              <a:spcBef>
                <a:spcPts val="1800"/>
              </a:spcBef>
              <a:spcAft>
                <a:spcPts val="0"/>
              </a:spcAft>
              <a:buClr>
                <a:srgbClr val="525050"/>
              </a:buClr>
              <a:buSzPct val="100000"/>
              <a:buNone/>
            </a:pPr>
            <a:r>
              <a:rPr lang="en-GB" dirty="0" err="1">
                <a:latin typeface="Century Gothic"/>
                <a:ea typeface="Century Gothic"/>
                <a:cs typeface="Century Gothic"/>
                <a:sym typeface="Century Gothic"/>
              </a:rPr>
              <a:t>Zum</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Beispiel</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wollte</a:t>
            </a:r>
            <a:r>
              <a:rPr lang="en-GB" dirty="0">
                <a:latin typeface="Century Gothic"/>
                <a:ea typeface="Century Gothic"/>
                <a:cs typeface="Century Gothic"/>
                <a:sym typeface="Century Gothic"/>
              </a:rPr>
              <a:t> eine </a:t>
            </a:r>
            <a:r>
              <a:rPr lang="en-GB" dirty="0" err="1">
                <a:latin typeface="Century Gothic"/>
                <a:ea typeface="Century Gothic"/>
                <a:cs typeface="Century Gothic"/>
                <a:sym typeface="Century Gothic"/>
              </a:rPr>
              <a:t>Finalistin</a:t>
            </a:r>
            <a:r>
              <a:rPr lang="en-GB" dirty="0">
                <a:latin typeface="Century Gothic"/>
                <a:ea typeface="Century Gothic"/>
                <a:cs typeface="Century Gothic"/>
                <a:sym typeface="Century Gothic"/>
              </a:rPr>
              <a:t> die </a:t>
            </a:r>
            <a:r>
              <a:rPr lang="en-GB" sz="2400" dirty="0"/>
              <a:t>_________ </a:t>
            </a:r>
            <a:r>
              <a:rPr lang="en-GB" dirty="0">
                <a:latin typeface="Century Gothic"/>
                <a:ea typeface="Century Gothic"/>
                <a:cs typeface="Century Gothic"/>
                <a:sym typeface="Century Gothic"/>
              </a:rPr>
              <a:t>von </a:t>
            </a:r>
            <a:r>
              <a:rPr lang="en-GB" dirty="0" err="1">
                <a:latin typeface="Century Gothic"/>
                <a:ea typeface="Century Gothic"/>
                <a:cs typeface="Century Gothic"/>
                <a:sym typeface="Century Gothic"/>
              </a:rPr>
              <a:t>Kindern</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mit</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Migrationshintergründen</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verbessern</a:t>
            </a:r>
            <a:r>
              <a:rPr lang="en-GB" dirty="0">
                <a:latin typeface="Century Gothic"/>
                <a:ea typeface="Century Gothic"/>
                <a:cs typeface="Century Gothic"/>
                <a:sym typeface="Century Gothic"/>
              </a:rPr>
              <a:t>, eine </a:t>
            </a:r>
            <a:r>
              <a:rPr lang="en-GB" dirty="0" err="1">
                <a:latin typeface="Century Gothic"/>
                <a:ea typeface="Century Gothic"/>
                <a:cs typeface="Century Gothic"/>
                <a:sym typeface="Century Gothic"/>
              </a:rPr>
              <a:t>andere</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junge</a:t>
            </a:r>
            <a:r>
              <a:rPr lang="en-GB" dirty="0">
                <a:latin typeface="Century Gothic"/>
                <a:ea typeface="Century Gothic"/>
                <a:cs typeface="Century Gothic"/>
                <a:sym typeface="Century Gothic"/>
              </a:rPr>
              <a:t> Frau </a:t>
            </a:r>
            <a:r>
              <a:rPr lang="en-GB" dirty="0" err="1">
                <a:latin typeface="Century Gothic"/>
                <a:ea typeface="Century Gothic"/>
                <a:cs typeface="Century Gothic"/>
                <a:sym typeface="Century Gothic"/>
              </a:rPr>
              <a:t>wollte</a:t>
            </a:r>
            <a:r>
              <a:rPr lang="en-GB" dirty="0">
                <a:latin typeface="Century Gothic"/>
                <a:ea typeface="Century Gothic"/>
                <a:cs typeface="Century Gothic"/>
                <a:sym typeface="Century Gothic"/>
              </a:rPr>
              <a:t> die </a:t>
            </a:r>
            <a:r>
              <a:rPr lang="en-GB" sz="2400" dirty="0"/>
              <a:t>____________________  </a:t>
            </a:r>
            <a:r>
              <a:rPr lang="en-GB" dirty="0" err="1">
                <a:latin typeface="Century Gothic"/>
                <a:ea typeface="Century Gothic"/>
                <a:cs typeface="Century Gothic"/>
                <a:sym typeface="Century Gothic"/>
              </a:rPr>
              <a:t>bei</a:t>
            </a:r>
            <a:r>
              <a:rPr lang="en-GB" dirty="0">
                <a:latin typeface="Century Gothic"/>
                <a:ea typeface="Century Gothic"/>
                <a:cs typeface="Century Gothic"/>
                <a:sym typeface="Century Gothic"/>
              </a:rPr>
              <a:t> Social Media </a:t>
            </a:r>
            <a:r>
              <a:rPr lang="en-GB" sz="2400" dirty="0"/>
              <a:t>____________</a:t>
            </a:r>
            <a:r>
              <a:rPr lang="en-GB" sz="2400" dirty="0">
                <a:latin typeface="Century Gothic"/>
                <a:ea typeface="Century Gothic"/>
                <a:cs typeface="Century Gothic"/>
                <a:sym typeface="Century Gothic"/>
              </a:rPr>
              <a:t>.</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Diversität</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ist</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wichtiger</a:t>
            </a:r>
            <a:r>
              <a:rPr lang="en-GB" dirty="0">
                <a:latin typeface="Century Gothic"/>
                <a:ea typeface="Century Gothic"/>
                <a:cs typeface="Century Gothic"/>
                <a:sym typeface="Century Gothic"/>
              </a:rPr>
              <a:t>, </a:t>
            </a:r>
            <a:r>
              <a:rPr lang="en-GB" sz="2400" dirty="0"/>
              <a:t>____________ </a:t>
            </a:r>
            <a:r>
              <a:rPr lang="en-GB" dirty="0" err="1">
                <a:latin typeface="Century Gothic"/>
                <a:ea typeface="Century Gothic"/>
                <a:cs typeface="Century Gothic"/>
                <a:sym typeface="Century Gothic"/>
              </a:rPr>
              <a:t>geworden</a:t>
            </a:r>
            <a:r>
              <a:rPr lang="en-GB" dirty="0">
                <a:latin typeface="Century Gothic"/>
                <a:ea typeface="Century Gothic"/>
                <a:cs typeface="Century Gothic"/>
                <a:sym typeface="Century Gothic"/>
              </a:rPr>
              <a:t>.  Also gab es </a:t>
            </a:r>
            <a:r>
              <a:rPr lang="en-GB" dirty="0" err="1">
                <a:latin typeface="Century Gothic"/>
                <a:ea typeface="Century Gothic"/>
                <a:cs typeface="Century Gothic"/>
                <a:sym typeface="Century Gothic"/>
              </a:rPr>
              <a:t>einige</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schwarze</a:t>
            </a:r>
            <a:r>
              <a:rPr lang="en-GB" dirty="0">
                <a:latin typeface="Century Gothic"/>
                <a:ea typeface="Century Gothic"/>
                <a:cs typeface="Century Gothic"/>
                <a:sym typeface="Century Gothic"/>
              </a:rPr>
              <a:t> Frauen und eine </a:t>
            </a:r>
            <a:r>
              <a:rPr lang="en-GB" dirty="0" err="1">
                <a:latin typeface="Century Gothic"/>
                <a:ea typeface="Century Gothic"/>
                <a:cs typeface="Century Gothic"/>
                <a:sym typeface="Century Gothic"/>
              </a:rPr>
              <a:t>Transfrau</a:t>
            </a:r>
            <a:r>
              <a:rPr lang="en-GB" dirty="0">
                <a:latin typeface="Century Gothic"/>
                <a:ea typeface="Century Gothic"/>
                <a:cs typeface="Century Gothic"/>
                <a:sym typeface="Century Gothic"/>
              </a:rPr>
              <a:t>, die </a:t>
            </a:r>
            <a:r>
              <a:rPr lang="en-GB" dirty="0" err="1">
                <a:latin typeface="Century Gothic"/>
                <a:ea typeface="Century Gothic"/>
                <a:cs typeface="Century Gothic"/>
                <a:sym typeface="Century Gothic"/>
              </a:rPr>
              <a:t>Finalistinnen</a:t>
            </a:r>
            <a:r>
              <a:rPr lang="en-GB" dirty="0">
                <a:latin typeface="Century Gothic"/>
                <a:ea typeface="Century Gothic"/>
                <a:cs typeface="Century Gothic"/>
                <a:sym typeface="Century Gothic"/>
              </a:rPr>
              <a:t> </a:t>
            </a:r>
            <a:r>
              <a:rPr lang="en-GB" dirty="0" err="1">
                <a:latin typeface="Century Gothic"/>
                <a:ea typeface="Century Gothic"/>
                <a:cs typeface="Century Gothic"/>
                <a:sym typeface="Century Gothic"/>
              </a:rPr>
              <a:t>waren</a:t>
            </a:r>
            <a:r>
              <a:rPr lang="en-GB" dirty="0">
                <a:latin typeface="Century Gothic"/>
                <a:ea typeface="Century Gothic"/>
                <a:cs typeface="Century Gothic"/>
                <a:sym typeface="Century Gothic"/>
              </a:rPr>
              <a:t>.</a:t>
            </a:r>
            <a:endParaRPr dirty="0">
              <a:latin typeface="Century Gothic"/>
              <a:ea typeface="Century Gothic"/>
              <a:cs typeface="Century Gothic"/>
              <a:sym typeface="Century Gothic"/>
            </a:endParaRPr>
          </a:p>
          <a:p>
            <a:pPr marL="0" lvl="0" indent="0" algn="l" rtl="0">
              <a:lnSpc>
                <a:spcPct val="90000"/>
              </a:lnSpc>
              <a:spcBef>
                <a:spcPts val="1800"/>
              </a:spcBef>
              <a:spcAft>
                <a:spcPts val="0"/>
              </a:spcAft>
              <a:buClr>
                <a:srgbClr val="525050"/>
              </a:buClr>
              <a:buSzPct val="100000"/>
              <a:buNone/>
            </a:pPr>
            <a:endParaRPr dirty="0"/>
          </a:p>
        </p:txBody>
      </p:sp>
      <p:sp>
        <p:nvSpPr>
          <p:cNvPr id="567" name="Google Shape;567;p16"/>
          <p:cNvSpPr txBox="1"/>
          <p:nvPr/>
        </p:nvSpPr>
        <p:spPr>
          <a:xfrm>
            <a:off x="4861703" y="153248"/>
            <a:ext cx="4115029" cy="707886"/>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EEAB"/>
              </a:buClr>
              <a:buSzPts val="2000"/>
              <a:buFont typeface="Century Gothic"/>
              <a:buNone/>
            </a:pPr>
            <a:r>
              <a:rPr lang="en-GB" sz="2000" b="0" i="0" u="none" strike="noStrike" cap="none">
                <a:solidFill>
                  <a:srgbClr val="FFEEAB"/>
                </a:solidFill>
                <a:latin typeface="Century Gothic"/>
                <a:ea typeface="Century Gothic"/>
                <a:cs typeface="Century Gothic"/>
                <a:sym typeface="Century Gothic"/>
              </a:rPr>
              <a:t>der Wettbewerb – competition</a:t>
            </a:r>
            <a:endParaRPr/>
          </a:p>
          <a:p>
            <a:pPr marL="0" marR="0" lvl="0" indent="0" algn="l" rtl="0">
              <a:lnSpc>
                <a:spcPct val="100000"/>
              </a:lnSpc>
              <a:spcBef>
                <a:spcPts val="0"/>
              </a:spcBef>
              <a:spcAft>
                <a:spcPts val="0"/>
              </a:spcAft>
              <a:buClr>
                <a:srgbClr val="FFEEAB"/>
              </a:buClr>
              <a:buSzPts val="2000"/>
              <a:buFont typeface="Century Gothic"/>
              <a:buNone/>
            </a:pPr>
            <a:r>
              <a:rPr lang="en-GB" sz="2000" b="0" i="0" u="none" strike="noStrike" cap="none">
                <a:solidFill>
                  <a:srgbClr val="FFEEAB"/>
                </a:solidFill>
                <a:latin typeface="Century Gothic"/>
                <a:ea typeface="Century Gothic"/>
                <a:cs typeface="Century Gothic"/>
                <a:sym typeface="Century Gothic"/>
              </a:rPr>
              <a:t>der Hintergrund - background</a:t>
            </a:r>
            <a:endParaRPr/>
          </a:p>
        </p:txBody>
      </p:sp>
      <p:sp>
        <p:nvSpPr>
          <p:cNvPr id="568" name="Google Shape;568;p16"/>
          <p:cNvSpPr/>
          <p:nvPr/>
        </p:nvSpPr>
        <p:spPr>
          <a:xfrm>
            <a:off x="11140069" y="97455"/>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569" name="Google Shape;569;p16"/>
          <p:cNvSpPr txBox="1"/>
          <p:nvPr/>
        </p:nvSpPr>
        <p:spPr>
          <a:xfrm>
            <a:off x="3323063" y="1352936"/>
            <a:ext cx="1115122"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dünn</a:t>
            </a:r>
            <a:endParaRPr sz="2200" b="1" i="0" u="none" strike="noStrike" cap="none">
              <a:solidFill>
                <a:srgbClr val="C00000"/>
              </a:solidFill>
              <a:latin typeface="Century Gothic"/>
              <a:ea typeface="Century Gothic"/>
              <a:cs typeface="Century Gothic"/>
              <a:sym typeface="Century Gothic"/>
            </a:endParaRPr>
          </a:p>
        </p:txBody>
      </p:sp>
      <p:sp>
        <p:nvSpPr>
          <p:cNvPr id="570" name="Google Shape;570;p16"/>
          <p:cNvSpPr txBox="1"/>
          <p:nvPr/>
        </p:nvSpPr>
        <p:spPr>
          <a:xfrm>
            <a:off x="8094236" y="1802346"/>
            <a:ext cx="2040673"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a:solidFill>
                  <a:srgbClr val="C00000"/>
                </a:solidFill>
                <a:latin typeface="Century Gothic"/>
                <a:ea typeface="Century Gothic"/>
                <a:cs typeface="Century Gothic"/>
                <a:sym typeface="Century Gothic"/>
              </a:rPr>
              <a:t>Gesellschaft</a:t>
            </a:r>
            <a:endParaRPr dirty="0"/>
          </a:p>
        </p:txBody>
      </p:sp>
      <p:sp>
        <p:nvSpPr>
          <p:cNvPr id="571" name="Google Shape;571;p16"/>
          <p:cNvSpPr txBox="1"/>
          <p:nvPr/>
        </p:nvSpPr>
        <p:spPr>
          <a:xfrm>
            <a:off x="1350536" y="2313742"/>
            <a:ext cx="234547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a:solidFill>
                  <a:srgbClr val="C00000"/>
                </a:solidFill>
                <a:latin typeface="Century Gothic"/>
                <a:ea typeface="Century Gothic"/>
                <a:cs typeface="Century Gothic"/>
                <a:sym typeface="Century Gothic"/>
              </a:rPr>
              <a:t>Verantwortung</a:t>
            </a:r>
            <a:endParaRPr sz="2200" b="1" i="0" u="none" strike="noStrike" cap="none" dirty="0">
              <a:solidFill>
                <a:srgbClr val="C00000"/>
              </a:solidFill>
              <a:latin typeface="Century Gothic"/>
              <a:ea typeface="Century Gothic"/>
              <a:cs typeface="Century Gothic"/>
              <a:sym typeface="Century Gothic"/>
            </a:endParaRPr>
          </a:p>
        </p:txBody>
      </p:sp>
      <p:sp>
        <p:nvSpPr>
          <p:cNvPr id="572" name="Google Shape;572;p16"/>
          <p:cNvSpPr txBox="1"/>
          <p:nvPr/>
        </p:nvSpPr>
        <p:spPr>
          <a:xfrm>
            <a:off x="580880" y="2825601"/>
            <a:ext cx="1115122"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a:solidFill>
                  <a:srgbClr val="C00000"/>
                </a:solidFill>
                <a:latin typeface="Century Gothic"/>
                <a:ea typeface="Century Gothic"/>
                <a:cs typeface="Century Gothic"/>
                <a:sym typeface="Century Gothic"/>
              </a:rPr>
              <a:t>Kraft</a:t>
            </a:r>
            <a:endParaRPr dirty="0"/>
          </a:p>
        </p:txBody>
      </p:sp>
      <p:sp>
        <p:nvSpPr>
          <p:cNvPr id="573" name="Google Shape;573;p16"/>
          <p:cNvSpPr txBox="1"/>
          <p:nvPr/>
        </p:nvSpPr>
        <p:spPr>
          <a:xfrm>
            <a:off x="5538439" y="3454400"/>
            <a:ext cx="1115122"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a:solidFill>
                  <a:srgbClr val="C00000"/>
                </a:solidFill>
                <a:latin typeface="Century Gothic"/>
                <a:ea typeface="Century Gothic"/>
                <a:cs typeface="Century Gothic"/>
                <a:sym typeface="Century Gothic"/>
              </a:rPr>
              <a:t>Lage</a:t>
            </a:r>
            <a:endParaRPr dirty="0"/>
          </a:p>
        </p:txBody>
      </p:sp>
      <p:sp>
        <p:nvSpPr>
          <p:cNvPr id="574" name="Google Shape;574;p16"/>
          <p:cNvSpPr txBox="1"/>
          <p:nvPr/>
        </p:nvSpPr>
        <p:spPr>
          <a:xfrm>
            <a:off x="373062" y="4365151"/>
            <a:ext cx="3033133"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err="1">
                <a:solidFill>
                  <a:srgbClr val="C00000"/>
                </a:solidFill>
                <a:latin typeface="Century Gothic"/>
                <a:ea typeface="Century Gothic"/>
                <a:cs typeface="Century Gothic"/>
                <a:sym typeface="Century Gothic"/>
              </a:rPr>
              <a:t>Herausforderungen</a:t>
            </a:r>
            <a:endParaRPr sz="2200" b="1" i="0" u="none" strike="noStrike" cap="none" dirty="0">
              <a:solidFill>
                <a:srgbClr val="C00000"/>
              </a:solidFill>
              <a:latin typeface="Century Gothic"/>
              <a:ea typeface="Century Gothic"/>
              <a:cs typeface="Century Gothic"/>
              <a:sym typeface="Century Gothic"/>
            </a:endParaRPr>
          </a:p>
        </p:txBody>
      </p:sp>
      <p:sp>
        <p:nvSpPr>
          <p:cNvPr id="575" name="Google Shape;575;p16"/>
          <p:cNvSpPr txBox="1"/>
          <p:nvPr/>
        </p:nvSpPr>
        <p:spPr>
          <a:xfrm>
            <a:off x="5888182" y="4418582"/>
            <a:ext cx="153075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err="1">
                <a:solidFill>
                  <a:srgbClr val="C00000"/>
                </a:solidFill>
                <a:latin typeface="Century Gothic"/>
                <a:ea typeface="Century Gothic"/>
                <a:cs typeface="Century Gothic"/>
                <a:sym typeface="Century Gothic"/>
              </a:rPr>
              <a:t>darstellen</a:t>
            </a:r>
            <a:endParaRPr sz="2200" b="1" i="0" u="none" strike="noStrike" cap="none" dirty="0">
              <a:solidFill>
                <a:srgbClr val="C00000"/>
              </a:solidFill>
              <a:latin typeface="Century Gothic"/>
              <a:ea typeface="Century Gothic"/>
              <a:cs typeface="Century Gothic"/>
              <a:sym typeface="Century Gothic"/>
            </a:endParaRPr>
          </a:p>
        </p:txBody>
      </p:sp>
      <p:sp>
        <p:nvSpPr>
          <p:cNvPr id="576" name="Google Shape;576;p16"/>
          <p:cNvSpPr txBox="1"/>
          <p:nvPr/>
        </p:nvSpPr>
        <p:spPr>
          <a:xfrm>
            <a:off x="373062" y="4957981"/>
            <a:ext cx="153075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err="1">
                <a:solidFill>
                  <a:srgbClr val="C00000"/>
                </a:solidFill>
                <a:latin typeface="Century Gothic"/>
                <a:ea typeface="Century Gothic"/>
                <a:cs typeface="Century Gothic"/>
                <a:sym typeface="Century Gothic"/>
              </a:rPr>
              <a:t>aktuell</a:t>
            </a:r>
            <a:endParaRPr sz="2200" b="1" i="0" u="none" strike="noStrike" cap="none" dirty="0">
              <a:solidFill>
                <a:srgbClr val="C00000"/>
              </a:solidFill>
              <a:latin typeface="Century Gothic"/>
              <a:ea typeface="Century Gothic"/>
              <a:cs typeface="Century Gothic"/>
              <a:sym typeface="Century Gothic"/>
            </a:endParaRPr>
          </a:p>
        </p:txBody>
      </p:sp>
      <p:pic>
        <p:nvPicPr>
          <p:cNvPr id="2" name="10.1.1.5 L1 Slide 16 H.mp3">
            <a:hlinkClick r:id="" action="ppaction://media"/>
            <a:extLst>
              <a:ext uri="{FF2B5EF4-FFF2-40B4-BE49-F238E27FC236}">
                <a16:creationId xmlns:a16="http://schemas.microsoft.com/office/drawing/2014/main" id="{654D94DE-2FDE-423A-8854-763D7F5E8B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5046" y="540136"/>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1" y="280465"/>
            <a:ext cx="4694663"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[2/2]</a:t>
            </a:r>
            <a:endParaRPr/>
          </a:p>
        </p:txBody>
      </p:sp>
      <p:sp>
        <p:nvSpPr>
          <p:cNvPr id="583" name="Google Shape;583;p17"/>
          <p:cNvSpPr txBox="1">
            <a:spLocks noGrp="1"/>
          </p:cNvSpPr>
          <p:nvPr>
            <p:ph type="body" idx="1"/>
          </p:nvPr>
        </p:nvSpPr>
        <p:spPr>
          <a:xfrm>
            <a:off x="304800" y="2558054"/>
            <a:ext cx="11514137" cy="3320922"/>
          </a:xfrm>
          <a:prstGeom prst="rect">
            <a:avLst/>
          </a:prstGeom>
          <a:noFill/>
          <a:ln>
            <a:noFill/>
          </a:ln>
        </p:spPr>
        <p:txBody>
          <a:bodyPr spcFirstLastPara="1" wrap="square" lIns="91425" tIns="45700" rIns="91425" bIns="45700" anchor="t" anchorCtr="0">
            <a:normAutofit/>
          </a:bodyPr>
          <a:lstStyle/>
          <a:p>
            <a:pPr marL="0" lvl="0" indent="0" algn="l" rtl="0">
              <a:lnSpc>
                <a:spcPct val="107000"/>
              </a:lnSpc>
              <a:spcBef>
                <a:spcPts val="0"/>
              </a:spcBef>
              <a:spcAft>
                <a:spcPts val="0"/>
              </a:spcAft>
              <a:buClr>
                <a:srgbClr val="525050"/>
              </a:buClr>
              <a:buSzPts val="2200"/>
              <a:buNone/>
            </a:pPr>
            <a:r>
              <a:rPr lang="en-GB" sz="2200" dirty="0">
                <a:latin typeface="Century Gothic"/>
                <a:ea typeface="Century Gothic"/>
                <a:cs typeface="Century Gothic"/>
                <a:sym typeface="Century Gothic"/>
              </a:rPr>
              <a:t>Domitila </a:t>
            </a:r>
            <a:r>
              <a:rPr lang="en-GB" sz="2200" dirty="0" err="1">
                <a:latin typeface="Century Gothic"/>
                <a:ea typeface="Century Gothic"/>
                <a:cs typeface="Century Gothic"/>
                <a:sym typeface="Century Gothic"/>
              </a:rPr>
              <a:t>ist</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jemand</a:t>
            </a:r>
            <a:r>
              <a:rPr lang="en-GB" sz="2200" dirty="0">
                <a:latin typeface="Century Gothic"/>
                <a:ea typeface="Century Gothic"/>
                <a:cs typeface="Century Gothic"/>
                <a:sym typeface="Century Gothic"/>
              </a:rPr>
              <a:t>, der </a:t>
            </a:r>
            <a:r>
              <a:rPr lang="en-GB" sz="2200" dirty="0" err="1">
                <a:latin typeface="Century Gothic"/>
                <a:ea typeface="Century Gothic"/>
                <a:cs typeface="Century Gothic"/>
                <a:sym typeface="Century Gothic"/>
              </a:rPr>
              <a:t>viel</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für</a:t>
            </a:r>
            <a:r>
              <a:rPr lang="en-GB" sz="2200" dirty="0">
                <a:latin typeface="Century Gothic"/>
                <a:ea typeface="Century Gothic"/>
                <a:cs typeface="Century Gothic"/>
                <a:sym typeface="Century Gothic"/>
              </a:rPr>
              <a:t> die Umwelt und </a:t>
            </a:r>
            <a:r>
              <a:rPr lang="en-GB" sz="2200" dirty="0" err="1">
                <a:latin typeface="Century Gothic"/>
                <a:ea typeface="Century Gothic"/>
                <a:cs typeface="Century Gothic"/>
                <a:sym typeface="Century Gothic"/>
              </a:rPr>
              <a:t>für</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Menschenrechte</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macht</a:t>
            </a:r>
            <a:r>
              <a:rPr lang="en-GB" sz="2200" dirty="0">
                <a:latin typeface="Century Gothic"/>
                <a:ea typeface="Century Gothic"/>
                <a:cs typeface="Century Gothic"/>
                <a:sym typeface="Century Gothic"/>
              </a:rPr>
              <a:t>.  Sie </a:t>
            </a:r>
            <a:r>
              <a:rPr lang="en-GB" sz="2200" dirty="0" err="1">
                <a:latin typeface="Century Gothic"/>
                <a:ea typeface="Century Gothic"/>
                <a:cs typeface="Century Gothic"/>
                <a:sym typeface="Century Gothic"/>
              </a:rPr>
              <a:t>kennt</a:t>
            </a:r>
            <a:r>
              <a:rPr lang="en-GB" sz="2200" dirty="0">
                <a:latin typeface="Century Gothic"/>
                <a:ea typeface="Century Gothic"/>
                <a:cs typeface="Century Gothic"/>
                <a:sym typeface="Century Gothic"/>
              </a:rPr>
              <a:t> den </a:t>
            </a:r>
            <a:r>
              <a:rPr lang="en-GB" sz="2200" dirty="0"/>
              <a:t>_________</a:t>
            </a:r>
            <a:r>
              <a:rPr lang="en-GB" sz="2200" dirty="0">
                <a:latin typeface="Century Gothic"/>
                <a:ea typeface="Century Gothic"/>
                <a:cs typeface="Century Gothic"/>
                <a:sym typeface="Century Gothic"/>
              </a:rPr>
              <a:t> der </a:t>
            </a:r>
            <a:r>
              <a:rPr lang="en-GB" sz="2200" dirty="0" err="1">
                <a:latin typeface="Century Gothic"/>
                <a:ea typeface="Century Gothic"/>
                <a:cs typeface="Century Gothic"/>
                <a:sym typeface="Century Gothic"/>
              </a:rPr>
              <a:t>Armut</a:t>
            </a:r>
            <a:r>
              <a:rPr lang="en-GB" sz="2200" dirty="0">
                <a:latin typeface="Century Gothic"/>
                <a:ea typeface="Century Gothic"/>
                <a:cs typeface="Century Gothic"/>
                <a:sym typeface="Century Gothic"/>
              </a:rPr>
              <a:t> . </a:t>
            </a:r>
            <a:r>
              <a:rPr lang="en-GB" sz="2200" dirty="0" err="1">
                <a:latin typeface="Century Gothic"/>
                <a:ea typeface="Century Gothic"/>
                <a:cs typeface="Century Gothic"/>
                <a:sym typeface="Century Gothic"/>
              </a:rPr>
              <a:t>Laut</a:t>
            </a:r>
            <a:r>
              <a:rPr lang="en-GB" sz="2200" dirty="0">
                <a:latin typeface="Century Gothic"/>
                <a:ea typeface="Century Gothic"/>
                <a:cs typeface="Century Gothic"/>
                <a:sym typeface="Century Gothic"/>
              </a:rPr>
              <a:t> der </a:t>
            </a:r>
            <a:r>
              <a:rPr lang="en-GB" sz="2200" i="1" dirty="0">
                <a:latin typeface="Century Gothic"/>
                <a:ea typeface="Century Gothic"/>
                <a:cs typeface="Century Gothic"/>
                <a:sym typeface="Century Gothic"/>
              </a:rPr>
              <a:t>Miss Germany </a:t>
            </a:r>
            <a:r>
              <a:rPr lang="en-GB" sz="2200" dirty="0" err="1">
                <a:latin typeface="Century Gothic"/>
                <a:ea typeface="Century Gothic"/>
                <a:cs typeface="Century Gothic"/>
                <a:sym typeface="Century Gothic"/>
              </a:rPr>
              <a:t>Webseite</a:t>
            </a:r>
            <a:r>
              <a:rPr lang="en-GB" sz="2200" dirty="0">
                <a:latin typeface="Century Gothic"/>
                <a:ea typeface="Century Gothic"/>
                <a:cs typeface="Century Gothic"/>
                <a:sym typeface="Century Gothic"/>
              </a:rPr>
              <a:t> hat </a:t>
            </a:r>
            <a:r>
              <a:rPr lang="en-GB" sz="2200" dirty="0" err="1">
                <a:latin typeface="Century Gothic"/>
                <a:ea typeface="Century Gothic"/>
                <a:cs typeface="Century Gothic"/>
                <a:sym typeface="Century Gothic"/>
              </a:rPr>
              <a:t>Domitla</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für</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ihre</a:t>
            </a:r>
            <a:r>
              <a:rPr lang="en-GB" sz="2200" dirty="0">
                <a:latin typeface="Century Gothic"/>
                <a:ea typeface="Century Gothic"/>
                <a:cs typeface="Century Gothic"/>
                <a:sym typeface="Century Gothic"/>
              </a:rPr>
              <a:t> Arbeit an </a:t>
            </a:r>
            <a:r>
              <a:rPr lang="en-GB" sz="2200" dirty="0" err="1">
                <a:latin typeface="Century Gothic"/>
                <a:ea typeface="Century Gothic"/>
                <a:cs typeface="Century Gothic"/>
                <a:sym typeface="Century Gothic"/>
              </a:rPr>
              <a:t>einem</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Straßenkinderprojekt</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einen</a:t>
            </a:r>
            <a:r>
              <a:rPr lang="en-GB" sz="2200" dirty="0">
                <a:latin typeface="Century Gothic"/>
                <a:ea typeface="Century Gothic"/>
                <a:cs typeface="Century Gothic"/>
                <a:sym typeface="Century Gothic"/>
              </a:rPr>
              <a:t> </a:t>
            </a:r>
            <a:r>
              <a:rPr lang="en-GB" sz="2200" i="1" dirty="0" err="1">
                <a:latin typeface="Century Gothic"/>
                <a:ea typeface="Century Gothic"/>
                <a:cs typeface="Century Gothic"/>
                <a:sym typeface="Century Gothic"/>
              </a:rPr>
              <a:t>Millenium</a:t>
            </a:r>
            <a:r>
              <a:rPr lang="en-GB" sz="2200" i="1" dirty="0">
                <a:latin typeface="Century Gothic"/>
                <a:ea typeface="Century Gothic"/>
                <a:cs typeface="Century Gothic"/>
                <a:sym typeface="Century Gothic"/>
              </a:rPr>
              <a:t> Dreamer Award</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bekommen</a:t>
            </a:r>
            <a:r>
              <a:rPr lang="en-GB" sz="2200" dirty="0">
                <a:latin typeface="Century Gothic"/>
                <a:ea typeface="Century Gothic"/>
                <a:cs typeface="Century Gothic"/>
                <a:sym typeface="Century Gothic"/>
              </a:rPr>
              <a:t>. 2017 hat </a:t>
            </a:r>
            <a:r>
              <a:rPr lang="en-GB" sz="2200" dirty="0" err="1">
                <a:latin typeface="Century Gothic"/>
                <a:ea typeface="Century Gothic"/>
                <a:cs typeface="Century Gothic"/>
                <a:sym typeface="Century Gothic"/>
              </a:rPr>
              <a:t>sie</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mit</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einem</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eigenen</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Projekt</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Arbeitsplätze</a:t>
            </a:r>
            <a:r>
              <a:rPr lang="en-GB" sz="2200" dirty="0">
                <a:latin typeface="Century Gothic"/>
                <a:ea typeface="Century Gothic"/>
                <a:cs typeface="Century Gothic"/>
                <a:sym typeface="Century Gothic"/>
              </a:rPr>
              <a:t> und </a:t>
            </a:r>
            <a:r>
              <a:rPr lang="en-GB" sz="2200" dirty="0" err="1">
                <a:latin typeface="Century Gothic"/>
                <a:ea typeface="Century Gothic"/>
                <a:cs typeface="Century Gothic"/>
                <a:sym typeface="Century Gothic"/>
              </a:rPr>
              <a:t>neue</a:t>
            </a:r>
            <a:r>
              <a:rPr lang="en-GB" sz="2200" dirty="0">
                <a:latin typeface="Century Gothic"/>
                <a:ea typeface="Century Gothic"/>
                <a:cs typeface="Century Gothic"/>
                <a:sym typeface="Century Gothic"/>
              </a:rPr>
              <a:t> </a:t>
            </a:r>
            <a:r>
              <a:rPr lang="en-GB" sz="2200" dirty="0"/>
              <a:t>___________</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für</a:t>
            </a:r>
            <a:r>
              <a:rPr lang="en-GB" sz="2200" dirty="0">
                <a:latin typeface="Century Gothic"/>
                <a:ea typeface="Century Gothic"/>
                <a:cs typeface="Century Gothic"/>
                <a:sym typeface="Century Gothic"/>
              </a:rPr>
              <a:t> Frauen in </a:t>
            </a:r>
            <a:r>
              <a:rPr lang="en-GB" sz="2200" dirty="0" err="1">
                <a:latin typeface="Century Gothic"/>
                <a:ea typeface="Century Gothic"/>
                <a:cs typeface="Century Gothic"/>
                <a:sym typeface="Century Gothic"/>
              </a:rPr>
              <a:t>Brasilien</a:t>
            </a:r>
            <a:r>
              <a:rPr lang="en-GB" sz="2200" dirty="0">
                <a:latin typeface="Century Gothic"/>
                <a:ea typeface="Century Gothic"/>
                <a:cs typeface="Century Gothic"/>
                <a:sym typeface="Century Gothic"/>
              </a:rPr>
              <a:t> </a:t>
            </a:r>
            <a:r>
              <a:rPr lang="en-GB" sz="2200" dirty="0"/>
              <a:t>____________</a:t>
            </a:r>
            <a:r>
              <a:rPr lang="en-GB" sz="2200" dirty="0">
                <a:latin typeface="Century Gothic"/>
                <a:ea typeface="Century Gothic"/>
                <a:cs typeface="Century Gothic"/>
                <a:sym typeface="Century Gothic"/>
              </a:rPr>
              <a:t>.</a:t>
            </a:r>
            <a:endParaRPr sz="2200" dirty="0">
              <a:latin typeface="Century Gothic"/>
              <a:ea typeface="Century Gothic"/>
              <a:cs typeface="Century Gothic"/>
              <a:sym typeface="Century Gothic"/>
            </a:endParaRPr>
          </a:p>
          <a:p>
            <a:pPr marL="0" lvl="0" indent="0" algn="l" rtl="0">
              <a:lnSpc>
                <a:spcPct val="107000"/>
              </a:lnSpc>
              <a:spcBef>
                <a:spcPts val="1800"/>
              </a:spcBef>
              <a:spcAft>
                <a:spcPts val="0"/>
              </a:spcAft>
              <a:buClr>
                <a:srgbClr val="525050"/>
              </a:buClr>
              <a:buSzPts val="2200"/>
              <a:buNone/>
            </a:pPr>
            <a:r>
              <a:rPr lang="en-GB" sz="2200" dirty="0">
                <a:latin typeface="Century Gothic"/>
                <a:ea typeface="Century Gothic"/>
                <a:cs typeface="Century Gothic"/>
                <a:sym typeface="Century Gothic"/>
              </a:rPr>
              <a:t>Es </a:t>
            </a:r>
            <a:r>
              <a:rPr lang="en-GB" sz="2200" dirty="0" err="1">
                <a:latin typeface="Century Gothic"/>
                <a:ea typeface="Century Gothic"/>
                <a:cs typeface="Century Gothic"/>
                <a:sym typeface="Century Gothic"/>
              </a:rPr>
              <a:t>gibt</a:t>
            </a:r>
            <a:r>
              <a:rPr lang="en-GB" sz="2200" dirty="0">
                <a:latin typeface="Century Gothic"/>
                <a:ea typeface="Century Gothic"/>
                <a:cs typeface="Century Gothic"/>
                <a:sym typeface="Century Gothic"/>
              </a:rPr>
              <a:t> </a:t>
            </a:r>
            <a:r>
              <a:rPr lang="en-GB" sz="2200" dirty="0"/>
              <a:t>________________</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viele</a:t>
            </a:r>
            <a:r>
              <a:rPr lang="en-GB" sz="2200" dirty="0">
                <a:latin typeface="Century Gothic"/>
                <a:ea typeface="Century Gothic"/>
                <a:cs typeface="Century Gothic"/>
                <a:sym typeface="Century Gothic"/>
              </a:rPr>
              <a:t> Leute, die </a:t>
            </a:r>
            <a:r>
              <a:rPr lang="en-GB" sz="2200" dirty="0" err="1">
                <a:latin typeface="Century Gothic"/>
                <a:ea typeface="Century Gothic"/>
                <a:cs typeface="Century Gothic"/>
                <a:sym typeface="Century Gothic"/>
              </a:rPr>
              <a:t>negativ</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über</a:t>
            </a:r>
            <a:r>
              <a:rPr lang="en-GB" sz="2200" dirty="0">
                <a:latin typeface="Century Gothic"/>
                <a:ea typeface="Century Gothic"/>
                <a:cs typeface="Century Gothic"/>
                <a:sym typeface="Century Gothic"/>
              </a:rPr>
              <a:t> </a:t>
            </a:r>
            <a:r>
              <a:rPr lang="en-GB" sz="2200" i="1" dirty="0">
                <a:latin typeface="Century Gothic"/>
                <a:ea typeface="Century Gothic"/>
                <a:cs typeface="Century Gothic"/>
                <a:sym typeface="Century Gothic"/>
              </a:rPr>
              <a:t>Miss Germany</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denken</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Doch</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kann</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niemand</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sagen</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dass</a:t>
            </a:r>
            <a:r>
              <a:rPr lang="en-GB" sz="2200" dirty="0">
                <a:latin typeface="Century Gothic"/>
                <a:ea typeface="Century Gothic"/>
                <a:cs typeface="Century Gothic"/>
                <a:sym typeface="Century Gothic"/>
              </a:rPr>
              <a:t> </a:t>
            </a:r>
            <a:r>
              <a:rPr lang="en-GB" sz="2200" i="1" dirty="0">
                <a:latin typeface="Century Gothic"/>
                <a:ea typeface="Century Gothic"/>
                <a:cs typeface="Century Gothic"/>
                <a:sym typeface="Century Gothic"/>
              </a:rPr>
              <a:t>Miss Germany </a:t>
            </a:r>
            <a:r>
              <a:rPr lang="en-GB" sz="2200" dirty="0" err="1">
                <a:latin typeface="Century Gothic"/>
                <a:ea typeface="Century Gothic"/>
                <a:cs typeface="Century Gothic"/>
                <a:sym typeface="Century Gothic"/>
              </a:rPr>
              <a:t>sich</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nicht</a:t>
            </a:r>
            <a:r>
              <a:rPr lang="en-GB" sz="2200" dirty="0">
                <a:latin typeface="Century Gothic"/>
                <a:ea typeface="Century Gothic"/>
                <a:cs typeface="Century Gothic"/>
                <a:sym typeface="Century Gothic"/>
              </a:rPr>
              <a:t> </a:t>
            </a:r>
            <a:r>
              <a:rPr lang="en-GB" sz="2200" dirty="0"/>
              <a:t>____________</a:t>
            </a:r>
            <a:r>
              <a:rPr lang="en-GB" sz="2200" dirty="0">
                <a:latin typeface="Century Gothic"/>
                <a:ea typeface="Century Gothic"/>
                <a:cs typeface="Century Gothic"/>
                <a:sym typeface="Century Gothic"/>
              </a:rPr>
              <a:t> hat.</a:t>
            </a:r>
            <a:endParaRPr sz="2200" dirty="0">
              <a:latin typeface="Century Gothic"/>
              <a:ea typeface="Century Gothic"/>
              <a:cs typeface="Century Gothic"/>
              <a:sym typeface="Century Gothic"/>
            </a:endParaRPr>
          </a:p>
        </p:txBody>
      </p:sp>
      <p:sp>
        <p:nvSpPr>
          <p:cNvPr id="584" name="Google Shape;584;p17"/>
          <p:cNvSpPr/>
          <p:nvPr/>
        </p:nvSpPr>
        <p:spPr>
          <a:xfrm>
            <a:off x="4694662" y="212715"/>
            <a:ext cx="4427580" cy="783075"/>
          </a:xfrm>
          <a:prstGeom prst="wedgeRoundRectCallout">
            <a:avLst>
              <a:gd name="adj1" fmla="val -31972"/>
              <a:gd name="adj2" fmla="val 68790"/>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A Favella is a shantytown on the outskirts of a Brazilian city.</a:t>
            </a:r>
            <a:endParaRPr sz="2000" b="0" i="0" u="none" strike="noStrike" cap="none">
              <a:solidFill>
                <a:srgbClr val="3D3C3C"/>
              </a:solidFill>
              <a:latin typeface="Century Gothic"/>
              <a:ea typeface="Century Gothic"/>
              <a:cs typeface="Century Gothic"/>
              <a:sym typeface="Century Gothic"/>
            </a:endParaRPr>
          </a:p>
        </p:txBody>
      </p:sp>
      <p:sp>
        <p:nvSpPr>
          <p:cNvPr id="585" name="Google Shape;585;p17"/>
          <p:cNvSpPr txBox="1"/>
          <p:nvPr/>
        </p:nvSpPr>
        <p:spPr>
          <a:xfrm>
            <a:off x="3769113" y="6424437"/>
            <a:ext cx="5507346" cy="400110"/>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EEAB"/>
              </a:buClr>
              <a:buSzPts val="2000"/>
              <a:buFont typeface="Century Gothic"/>
              <a:buNone/>
            </a:pPr>
            <a:r>
              <a:rPr lang="en-GB" sz="2000" b="0" i="0" u="none" strike="noStrike" cap="none">
                <a:solidFill>
                  <a:srgbClr val="FFEEAB"/>
                </a:solidFill>
                <a:latin typeface="Century Gothic"/>
                <a:ea typeface="Century Gothic"/>
                <a:cs typeface="Century Gothic"/>
                <a:sym typeface="Century Gothic"/>
              </a:rPr>
              <a:t>brasilianischen – brazilian | Brasilien – Brazil </a:t>
            </a:r>
            <a:endParaRPr/>
          </a:p>
        </p:txBody>
      </p:sp>
      <p:pic>
        <p:nvPicPr>
          <p:cNvPr id="586" name="Google Shape;586;p17" descr="A picture containing person, outdoor&#10;&#10;Description automatically generated"/>
          <p:cNvPicPr preferRelativeResize="0"/>
          <p:nvPr/>
        </p:nvPicPr>
        <p:blipFill rotWithShape="1">
          <a:blip r:embed="rId6">
            <a:alphaModFix/>
          </a:blip>
          <a:srcRect/>
          <a:stretch/>
        </p:blipFill>
        <p:spPr>
          <a:xfrm>
            <a:off x="9553498" y="280465"/>
            <a:ext cx="1408294" cy="2112441"/>
          </a:xfrm>
          <a:prstGeom prst="rect">
            <a:avLst/>
          </a:prstGeom>
          <a:noFill/>
          <a:ln>
            <a:noFill/>
          </a:ln>
        </p:spPr>
      </p:pic>
      <p:sp>
        <p:nvSpPr>
          <p:cNvPr id="587" name="Google Shape;587;p17"/>
          <p:cNvSpPr txBox="1"/>
          <p:nvPr/>
        </p:nvSpPr>
        <p:spPr>
          <a:xfrm>
            <a:off x="304800" y="1142057"/>
            <a:ext cx="9644016" cy="115121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200"/>
              <a:buFont typeface="Arial"/>
              <a:buNone/>
            </a:pPr>
            <a:r>
              <a:rPr lang="en-GB" sz="2200" b="0" i="0" u="none" strike="noStrike" cap="none" dirty="0" err="1">
                <a:solidFill>
                  <a:srgbClr val="525050"/>
                </a:solidFill>
                <a:latin typeface="Century Gothic"/>
                <a:ea typeface="Century Gothic"/>
                <a:cs typeface="Century Gothic"/>
                <a:sym typeface="Century Gothic"/>
              </a:rPr>
              <a:t>Diesmal</a:t>
            </a:r>
            <a:r>
              <a:rPr lang="en-GB" sz="2200" b="0" i="0" u="none" strike="noStrike" cap="none" dirty="0">
                <a:solidFill>
                  <a:srgbClr val="525050"/>
                </a:solidFill>
                <a:latin typeface="Century Gothic"/>
                <a:ea typeface="Century Gothic"/>
                <a:cs typeface="Century Gothic"/>
                <a:sym typeface="Century Gothic"/>
              </a:rPr>
              <a:t> war die </a:t>
            </a:r>
            <a:r>
              <a:rPr lang="en-GB" sz="2200" b="0" i="0" u="none" strike="noStrike" cap="none" dirty="0" err="1">
                <a:solidFill>
                  <a:srgbClr val="525050"/>
                </a:solidFill>
                <a:latin typeface="Century Gothic"/>
                <a:ea typeface="Century Gothic"/>
                <a:cs typeface="Century Gothic"/>
                <a:sym typeface="Century Gothic"/>
              </a:rPr>
              <a:t>Gewinnerin</a:t>
            </a:r>
            <a:r>
              <a:rPr lang="en-GB" sz="2200" b="0" i="0" u="none" strike="noStrike" cap="none" dirty="0">
                <a:solidFill>
                  <a:srgbClr val="525050"/>
                </a:solidFill>
                <a:latin typeface="Century Gothic"/>
                <a:ea typeface="Century Gothic"/>
                <a:cs typeface="Century Gothic"/>
                <a:sym typeface="Century Gothic"/>
              </a:rPr>
              <a:t> Domitila Barros.  Sie </a:t>
            </a:r>
            <a:r>
              <a:rPr lang="en-GB" sz="2200" b="0" i="0" u="none" strike="noStrike" cap="none" dirty="0" err="1">
                <a:solidFill>
                  <a:srgbClr val="525050"/>
                </a:solidFill>
                <a:latin typeface="Century Gothic"/>
                <a:ea typeface="Century Gothic"/>
                <a:cs typeface="Century Gothic"/>
                <a:sym typeface="Century Gothic"/>
              </a:rPr>
              <a:t>ist</a:t>
            </a:r>
            <a:r>
              <a:rPr lang="en-GB" sz="2200" b="0" i="0" u="none" strike="noStrike" cap="none" dirty="0">
                <a:solidFill>
                  <a:srgbClr val="525050"/>
                </a:solidFill>
                <a:latin typeface="Century Gothic"/>
                <a:ea typeface="Century Gothic"/>
                <a:cs typeface="Century Gothic"/>
                <a:sym typeface="Century Gothic"/>
              </a:rPr>
              <a:t> in </a:t>
            </a:r>
            <a:r>
              <a:rPr lang="en-GB" sz="2200" b="0" i="0" u="none" strike="noStrike" cap="none" dirty="0" err="1">
                <a:solidFill>
                  <a:srgbClr val="525050"/>
                </a:solidFill>
                <a:latin typeface="Century Gothic"/>
                <a:ea typeface="Century Gothic"/>
                <a:cs typeface="Century Gothic"/>
                <a:sym typeface="Century Gothic"/>
              </a:rPr>
              <a:t>einer</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brasilianischen</a:t>
            </a:r>
            <a:r>
              <a:rPr lang="en-GB" sz="2200" b="0" i="0" u="none" strike="noStrike" cap="none" dirty="0">
                <a:solidFill>
                  <a:srgbClr val="525050"/>
                </a:solidFill>
                <a:latin typeface="Century Gothic"/>
                <a:ea typeface="Century Gothic"/>
                <a:cs typeface="Century Gothic"/>
                <a:sym typeface="Century Gothic"/>
              </a:rPr>
              <a:t> Favela </a:t>
            </a:r>
            <a:r>
              <a:rPr lang="en-GB" sz="2200" b="0" i="0" u="none" strike="noStrike" cap="none" dirty="0" err="1">
                <a:solidFill>
                  <a:srgbClr val="525050"/>
                </a:solidFill>
                <a:latin typeface="Century Gothic"/>
                <a:ea typeface="Century Gothic"/>
                <a:cs typeface="Century Gothic"/>
                <a:sym typeface="Century Gothic"/>
              </a:rPr>
              <a:t>aufgewachsen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Ihre</a:t>
            </a:r>
            <a:r>
              <a:rPr lang="en-GB" sz="2200" b="0" i="0" u="none" strike="noStrike" cap="none" dirty="0">
                <a:solidFill>
                  <a:srgbClr val="525050"/>
                </a:solidFill>
                <a:latin typeface="Century Gothic"/>
                <a:ea typeface="Century Gothic"/>
                <a:cs typeface="Century Gothic"/>
                <a:sym typeface="Century Gothic"/>
              </a:rPr>
              <a:t> Ideen ___________ </a:t>
            </a:r>
            <a:r>
              <a:rPr lang="en-GB" sz="2200" b="0" i="0" u="none" strike="noStrike" cap="none" dirty="0" err="1">
                <a:solidFill>
                  <a:srgbClr val="525050"/>
                </a:solidFill>
                <a:latin typeface="Century Gothic"/>
                <a:ea typeface="Century Gothic"/>
                <a:cs typeface="Century Gothic"/>
                <a:sym typeface="Century Gothic"/>
              </a:rPr>
              <a:t>aus</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ihrem</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armen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Hintergrund</a:t>
            </a:r>
            <a:r>
              <a:rPr lang="en-GB" sz="2200" b="0" i="0" u="none" strike="noStrike" cap="none" dirty="0">
                <a:solidFill>
                  <a:srgbClr val="525050"/>
                </a:solidFill>
                <a:latin typeface="Century Gothic"/>
                <a:ea typeface="Century Gothic"/>
                <a:cs typeface="Century Gothic"/>
                <a:sym typeface="Century Gothic"/>
              </a:rPr>
              <a:t>. </a:t>
            </a:r>
            <a:endParaRPr dirty="0"/>
          </a:p>
        </p:txBody>
      </p:sp>
      <p:sp>
        <p:nvSpPr>
          <p:cNvPr id="588" name="Google Shape;588;p17"/>
          <p:cNvSpPr/>
          <p:nvPr/>
        </p:nvSpPr>
        <p:spPr>
          <a:xfrm>
            <a:off x="11148194" y="125397"/>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589" name="Google Shape;589;p17"/>
          <p:cNvSpPr txBox="1"/>
          <p:nvPr/>
        </p:nvSpPr>
        <p:spPr>
          <a:xfrm>
            <a:off x="6908452" y="1426495"/>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entstehen</a:t>
            </a:r>
            <a:endParaRPr sz="2200" b="1" i="0" u="none" strike="noStrike" cap="none">
              <a:solidFill>
                <a:srgbClr val="C00000"/>
              </a:solidFill>
              <a:latin typeface="Century Gothic"/>
              <a:ea typeface="Century Gothic"/>
              <a:cs typeface="Century Gothic"/>
              <a:sym typeface="Century Gothic"/>
            </a:endParaRPr>
          </a:p>
        </p:txBody>
      </p:sp>
      <p:sp>
        <p:nvSpPr>
          <p:cNvPr id="590" name="Google Shape;590;p17"/>
          <p:cNvSpPr txBox="1"/>
          <p:nvPr/>
        </p:nvSpPr>
        <p:spPr>
          <a:xfrm>
            <a:off x="1585603" y="2872512"/>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Druck</a:t>
            </a:r>
            <a:endParaRPr sz="2200" b="1" i="0" u="none" strike="noStrike" cap="none">
              <a:solidFill>
                <a:srgbClr val="C00000"/>
              </a:solidFill>
              <a:latin typeface="Century Gothic"/>
              <a:ea typeface="Century Gothic"/>
              <a:cs typeface="Century Gothic"/>
              <a:sym typeface="Century Gothic"/>
            </a:endParaRPr>
          </a:p>
        </p:txBody>
      </p:sp>
      <p:sp>
        <p:nvSpPr>
          <p:cNvPr id="591" name="Google Shape;591;p17"/>
          <p:cNvSpPr txBox="1"/>
          <p:nvPr/>
        </p:nvSpPr>
        <p:spPr>
          <a:xfrm>
            <a:off x="210286" y="3960703"/>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Zwecke</a:t>
            </a:r>
            <a:endParaRPr sz="2200" b="1" i="0" u="none" strike="noStrike" cap="none">
              <a:solidFill>
                <a:srgbClr val="C00000"/>
              </a:solidFill>
              <a:latin typeface="Century Gothic"/>
              <a:ea typeface="Century Gothic"/>
              <a:cs typeface="Century Gothic"/>
              <a:sym typeface="Century Gothic"/>
            </a:endParaRPr>
          </a:p>
        </p:txBody>
      </p:sp>
      <p:sp>
        <p:nvSpPr>
          <p:cNvPr id="592" name="Google Shape;592;p17"/>
          <p:cNvSpPr txBox="1"/>
          <p:nvPr/>
        </p:nvSpPr>
        <p:spPr>
          <a:xfrm>
            <a:off x="4694662" y="3946661"/>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geschafft</a:t>
            </a:r>
            <a:endParaRPr sz="2200" b="1" i="0" u="none" strike="noStrike" cap="none">
              <a:solidFill>
                <a:srgbClr val="C00000"/>
              </a:solidFill>
              <a:latin typeface="Century Gothic"/>
              <a:ea typeface="Century Gothic"/>
              <a:cs typeface="Century Gothic"/>
              <a:sym typeface="Century Gothic"/>
            </a:endParaRPr>
          </a:p>
        </p:txBody>
      </p:sp>
      <p:sp>
        <p:nvSpPr>
          <p:cNvPr id="593" name="Google Shape;593;p17"/>
          <p:cNvSpPr txBox="1"/>
          <p:nvPr/>
        </p:nvSpPr>
        <p:spPr>
          <a:xfrm>
            <a:off x="1295671" y="4539945"/>
            <a:ext cx="240920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wahrscheinlich</a:t>
            </a:r>
            <a:endParaRPr sz="2200" b="1" i="0" u="none" strike="noStrike" cap="none">
              <a:solidFill>
                <a:srgbClr val="C00000"/>
              </a:solidFill>
              <a:latin typeface="Century Gothic"/>
              <a:ea typeface="Century Gothic"/>
              <a:cs typeface="Century Gothic"/>
              <a:sym typeface="Century Gothic"/>
            </a:endParaRPr>
          </a:p>
        </p:txBody>
      </p:sp>
      <p:sp>
        <p:nvSpPr>
          <p:cNvPr id="594" name="Google Shape;594;p17"/>
          <p:cNvSpPr txBox="1"/>
          <p:nvPr/>
        </p:nvSpPr>
        <p:spPr>
          <a:xfrm>
            <a:off x="7292897" y="4920222"/>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verändert</a:t>
            </a:r>
            <a:endParaRPr sz="2200" b="1" i="0" u="none" strike="noStrike" cap="none">
              <a:solidFill>
                <a:srgbClr val="C00000"/>
              </a:solidFill>
              <a:latin typeface="Century Gothic"/>
              <a:ea typeface="Century Gothic"/>
              <a:cs typeface="Century Gothic"/>
              <a:sym typeface="Century Gothic"/>
            </a:endParaRPr>
          </a:p>
        </p:txBody>
      </p:sp>
      <p:pic>
        <p:nvPicPr>
          <p:cNvPr id="2" name="10.1.1.5 L1 Slide 17 H.mp3">
            <a:hlinkClick r:id="" action="ppaction://media"/>
            <a:extLst>
              <a:ext uri="{FF2B5EF4-FFF2-40B4-BE49-F238E27FC236}">
                <a16:creationId xmlns:a16="http://schemas.microsoft.com/office/drawing/2014/main" id="{B43FF66A-3991-A6CC-C5CA-B67F1EF6FC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13171" y="66087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18"/>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Hausaufgaben</a:t>
            </a:r>
            <a:endParaRPr/>
          </a:p>
        </p:txBody>
      </p:sp>
      <p:sp>
        <p:nvSpPr>
          <p:cNvPr id="601" name="Google Shape;601;p18"/>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r>
              <a:rPr lang="en-GB"/>
              <a:t>10.1.1.5 new vocabulary</a:t>
            </a: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r>
              <a:rPr lang="en-GB"/>
              <a:t>10.1.1.2 revisited vocabulary</a:t>
            </a: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r>
              <a:rPr lang="en-GB"/>
              <a:t>Thematic revisited vocabulary</a:t>
            </a:r>
            <a:endParaRPr/>
          </a:p>
        </p:txBody>
      </p:sp>
      <p:sp>
        <p:nvSpPr>
          <p:cNvPr id="602" name="Google Shape;602;p18"/>
          <p:cNvSpPr txBox="1"/>
          <p:nvPr/>
        </p:nvSpPr>
        <p:spPr>
          <a:xfrm>
            <a:off x="4638675" y="2359065"/>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Foundation</a:t>
            </a:r>
            <a:endParaRPr/>
          </a:p>
        </p:txBody>
      </p:sp>
      <p:sp>
        <p:nvSpPr>
          <p:cNvPr id="603" name="Google Shape;603;p18"/>
          <p:cNvSpPr txBox="1"/>
          <p:nvPr/>
        </p:nvSpPr>
        <p:spPr>
          <a:xfrm>
            <a:off x="7283196" y="2331907"/>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Higher</a:t>
            </a:r>
            <a:endParaRPr/>
          </a:p>
        </p:txBody>
      </p:sp>
      <p:sp>
        <p:nvSpPr>
          <p:cNvPr id="604" name="Google Shape;604;p18"/>
          <p:cNvSpPr txBox="1"/>
          <p:nvPr/>
        </p:nvSpPr>
        <p:spPr>
          <a:xfrm>
            <a:off x="4623435" y="4264839"/>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Foundation</a:t>
            </a:r>
            <a:endParaRPr/>
          </a:p>
        </p:txBody>
      </p:sp>
      <p:sp>
        <p:nvSpPr>
          <p:cNvPr id="605" name="Google Shape;605;p18"/>
          <p:cNvSpPr txBox="1"/>
          <p:nvPr/>
        </p:nvSpPr>
        <p:spPr>
          <a:xfrm>
            <a:off x="7283196" y="4264839"/>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Higher</a:t>
            </a:r>
            <a:endParaRPr/>
          </a:p>
        </p:txBody>
      </p:sp>
      <p:sp>
        <p:nvSpPr>
          <p:cNvPr id="606" name="Google Shape;606;p18"/>
          <p:cNvSpPr txBox="1"/>
          <p:nvPr/>
        </p:nvSpPr>
        <p:spPr>
          <a:xfrm>
            <a:off x="4623435" y="5949960"/>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Foundation</a:t>
            </a:r>
            <a:endParaRPr/>
          </a:p>
        </p:txBody>
      </p:sp>
      <p:sp>
        <p:nvSpPr>
          <p:cNvPr id="607" name="Google Shape;607;p18"/>
          <p:cNvSpPr txBox="1"/>
          <p:nvPr/>
        </p:nvSpPr>
        <p:spPr>
          <a:xfrm>
            <a:off x="7283196" y="5949960"/>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Higher</a:t>
            </a:r>
            <a:endParaRPr/>
          </a:p>
        </p:txBody>
      </p:sp>
      <p:pic>
        <p:nvPicPr>
          <p:cNvPr id="608" name="Google Shape;608;p18"/>
          <p:cNvPicPr preferRelativeResize="0"/>
          <p:nvPr/>
        </p:nvPicPr>
        <p:blipFill rotWithShape="1">
          <a:blip r:embed="rId4">
            <a:alphaModFix/>
          </a:blip>
          <a:srcRect/>
          <a:stretch/>
        </p:blipFill>
        <p:spPr>
          <a:xfrm>
            <a:off x="5249610" y="883285"/>
            <a:ext cx="1346932" cy="1346932"/>
          </a:xfrm>
          <a:prstGeom prst="rect">
            <a:avLst/>
          </a:prstGeom>
          <a:noFill/>
          <a:ln>
            <a:noFill/>
          </a:ln>
        </p:spPr>
      </p:pic>
      <p:pic>
        <p:nvPicPr>
          <p:cNvPr id="609" name="Google Shape;609;p18"/>
          <p:cNvPicPr preferRelativeResize="0"/>
          <p:nvPr/>
        </p:nvPicPr>
        <p:blipFill>
          <a:blip r:embed="rId5"/>
          <a:srcRect/>
          <a:stretch/>
        </p:blipFill>
        <p:spPr>
          <a:xfrm>
            <a:off x="7796757" y="903476"/>
            <a:ext cx="1311238" cy="1311238"/>
          </a:xfrm>
          <a:prstGeom prst="rect">
            <a:avLst/>
          </a:prstGeom>
          <a:noFill/>
          <a:ln>
            <a:noFill/>
          </a:ln>
        </p:spPr>
      </p:pic>
      <p:pic>
        <p:nvPicPr>
          <p:cNvPr id="610" name="Google Shape;610;p18"/>
          <p:cNvPicPr preferRelativeResize="0"/>
          <p:nvPr/>
        </p:nvPicPr>
        <p:blipFill rotWithShape="1">
          <a:blip r:embed="rId6">
            <a:alphaModFix/>
          </a:blip>
          <a:srcRect/>
          <a:stretch/>
        </p:blipFill>
        <p:spPr>
          <a:xfrm>
            <a:off x="5249610" y="4694833"/>
            <a:ext cx="1279882" cy="1279882"/>
          </a:xfrm>
          <a:prstGeom prst="rect">
            <a:avLst/>
          </a:prstGeom>
          <a:noFill/>
          <a:ln>
            <a:noFill/>
          </a:ln>
        </p:spPr>
      </p:pic>
      <p:pic>
        <p:nvPicPr>
          <p:cNvPr id="611" name="Google Shape;611;p18"/>
          <p:cNvPicPr preferRelativeResize="0"/>
          <p:nvPr/>
        </p:nvPicPr>
        <p:blipFill rotWithShape="1">
          <a:blip r:embed="rId7">
            <a:alphaModFix/>
          </a:blip>
          <a:srcRect/>
          <a:stretch/>
        </p:blipFill>
        <p:spPr>
          <a:xfrm>
            <a:off x="7828113" y="4689571"/>
            <a:ext cx="1279882" cy="1279882"/>
          </a:xfrm>
          <a:prstGeom prst="rect">
            <a:avLst/>
          </a:prstGeom>
          <a:noFill/>
          <a:ln>
            <a:noFill/>
          </a:ln>
        </p:spPr>
      </p:pic>
      <p:pic>
        <p:nvPicPr>
          <p:cNvPr id="612" name="Google Shape;612;p18" descr="Qr code&#10;&#10;Description automatically generated"/>
          <p:cNvPicPr preferRelativeResize="0"/>
          <p:nvPr/>
        </p:nvPicPr>
        <p:blipFill rotWithShape="1">
          <a:blip r:embed="rId8">
            <a:alphaModFix/>
          </a:blip>
          <a:srcRect/>
          <a:stretch/>
        </p:blipFill>
        <p:spPr>
          <a:xfrm>
            <a:off x="5203032" y="2824752"/>
            <a:ext cx="1311239" cy="1311239"/>
          </a:xfrm>
          <a:prstGeom prst="rect">
            <a:avLst/>
          </a:prstGeom>
          <a:noFill/>
          <a:ln>
            <a:noFill/>
          </a:ln>
        </p:spPr>
      </p:pic>
      <p:pic>
        <p:nvPicPr>
          <p:cNvPr id="613" name="Google Shape;613;p18" descr="Qr code&#10;&#10;Description automatically generated"/>
          <p:cNvPicPr preferRelativeResize="0"/>
          <p:nvPr/>
        </p:nvPicPr>
        <p:blipFill rotWithShape="1">
          <a:blip r:embed="rId9">
            <a:alphaModFix/>
          </a:blip>
          <a:srcRect/>
          <a:stretch/>
        </p:blipFill>
        <p:spPr>
          <a:xfrm>
            <a:off x="7663183" y="2692808"/>
            <a:ext cx="1572032" cy="15720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body" idx="1"/>
          </p:nvPr>
        </p:nvSpPr>
        <p:spPr>
          <a:xfrm>
            <a:off x="0" y="5832431"/>
            <a:ext cx="5700156" cy="1154112"/>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20000"/>
              </a:lnSpc>
              <a:spcBef>
                <a:spcPts val="0"/>
              </a:spcBef>
              <a:spcAft>
                <a:spcPts val="0"/>
              </a:spcAft>
              <a:buClr>
                <a:srgbClr val="525050"/>
              </a:buClr>
              <a:buSzPct val="100000"/>
              <a:buNone/>
            </a:pPr>
            <a:r>
              <a:rPr lang="en-GB" sz="5600" b="0" i="0" u="none" strike="noStrike" dirty="0">
                <a:solidFill>
                  <a:srgbClr val="525050"/>
                </a:solidFill>
                <a:latin typeface="Century Gothic"/>
                <a:ea typeface="Century Gothic"/>
                <a:cs typeface="Century Gothic"/>
                <a:sym typeface="Century Gothic"/>
              </a:rPr>
              <a:t>Hilary Potter/ Rachel Hawkes / Heike Krüsemann</a:t>
            </a:r>
            <a:endParaRPr sz="1600" dirty="0"/>
          </a:p>
          <a:p>
            <a:pPr marL="0" lvl="0" indent="0" algn="l" rtl="0">
              <a:lnSpc>
                <a:spcPct val="120000"/>
              </a:lnSpc>
              <a:spcBef>
                <a:spcPts val="0"/>
              </a:spcBef>
              <a:spcAft>
                <a:spcPts val="0"/>
              </a:spcAft>
              <a:buClr>
                <a:schemeClr val="lt1"/>
              </a:buClr>
              <a:buSzPct val="100000"/>
              <a:buNone/>
            </a:pPr>
            <a:r>
              <a:rPr lang="en-GB" sz="5600" b="0" dirty="0"/>
              <a:t>Artwork: Steve Clarke</a:t>
            </a:r>
            <a:endParaRPr sz="1600" dirty="0"/>
          </a:p>
          <a:p>
            <a:pPr marL="0" lvl="0" indent="0" algn="l" rtl="0">
              <a:lnSpc>
                <a:spcPct val="120000"/>
              </a:lnSpc>
              <a:spcBef>
                <a:spcPts val="0"/>
              </a:spcBef>
              <a:spcAft>
                <a:spcPts val="0"/>
              </a:spcAft>
              <a:buClr>
                <a:schemeClr val="lt1"/>
              </a:buClr>
              <a:buSzPct val="100000"/>
              <a:buNone/>
            </a:pPr>
            <a:endParaRPr sz="5600" b="0" dirty="0"/>
          </a:p>
          <a:p>
            <a:pPr marL="0" lvl="0" indent="0" algn="l" rtl="0">
              <a:lnSpc>
                <a:spcPct val="120000"/>
              </a:lnSpc>
              <a:spcBef>
                <a:spcPts val="0"/>
              </a:spcBef>
              <a:spcAft>
                <a:spcPts val="0"/>
              </a:spcAft>
              <a:buClr>
                <a:schemeClr val="lt1"/>
              </a:buClr>
              <a:buSzPct val="100000"/>
              <a:buNone/>
            </a:pPr>
            <a:r>
              <a:rPr lang="en-GB" sz="5600" b="0" dirty="0"/>
              <a:t>Date updated: </a:t>
            </a:r>
            <a:r>
              <a:rPr lang="en-GB" sz="5600" b="0" dirty="0">
                <a:effectLst/>
              </a:rPr>
              <a:t>01/04/24</a:t>
            </a:r>
            <a:endParaRPr sz="1600" dirty="0"/>
          </a:p>
          <a:p>
            <a:pPr marL="0" lvl="0" indent="0" algn="l" rtl="0">
              <a:lnSpc>
                <a:spcPct val="90000"/>
              </a:lnSpc>
              <a:spcBef>
                <a:spcPts val="1000"/>
              </a:spcBef>
              <a:spcAft>
                <a:spcPts val="0"/>
              </a:spcAft>
              <a:buClr>
                <a:schemeClr val="lt1"/>
              </a:buClr>
              <a:buSzPct val="100000"/>
              <a:buNone/>
            </a:pPr>
            <a:br>
              <a:rPr lang="en-GB" sz="1600" dirty="0"/>
            </a:br>
            <a:endParaRPr sz="1600" dirty="0"/>
          </a:p>
        </p:txBody>
      </p:sp>
      <p:sp>
        <p:nvSpPr>
          <p:cNvPr id="70" name="Google Shape;70;p1"/>
          <p:cNvSpPr txBox="1">
            <a:spLocks noGrp="1"/>
          </p:cNvSpPr>
          <p:nvPr>
            <p:ph type="body" idx="2"/>
          </p:nvPr>
        </p:nvSpPr>
        <p:spPr>
          <a:xfrm>
            <a:off x="363538" y="2796466"/>
            <a:ext cx="4923570" cy="8445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GB" dirty="0"/>
              <a:t>Y10 Term 1.1 Week 5 Lesson 2</a:t>
            </a:r>
            <a:endParaRPr dirty="0"/>
          </a:p>
        </p:txBody>
      </p:sp>
      <p:sp>
        <p:nvSpPr>
          <p:cNvPr id="71" name="Google Shape;71;p1"/>
          <p:cNvSpPr txBox="1">
            <a:spLocks noGrp="1"/>
          </p:cNvSpPr>
          <p:nvPr>
            <p:ph type="body" idx="3"/>
          </p:nvPr>
        </p:nvSpPr>
        <p:spPr>
          <a:xfrm>
            <a:off x="363538" y="1952625"/>
            <a:ext cx="7661110" cy="8445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D3C3C"/>
              </a:buClr>
              <a:buSzPts val="4950"/>
              <a:buNone/>
            </a:pPr>
            <a:r>
              <a:rPr lang="en-GB" sz="4950" b="1" i="0" u="none" strike="noStrike" dirty="0" err="1">
                <a:solidFill>
                  <a:srgbClr val="3D3C3C"/>
                </a:solidFill>
                <a:latin typeface="Century Gothic"/>
                <a:ea typeface="Century Gothic"/>
                <a:cs typeface="Century Gothic"/>
                <a:sym typeface="Century Gothic"/>
              </a:rPr>
              <a:t>Identität</a:t>
            </a:r>
            <a:r>
              <a:rPr lang="en-GB" sz="4950" b="1" i="0" u="none" strike="noStrike" dirty="0">
                <a:solidFill>
                  <a:srgbClr val="3D3C3C"/>
                </a:solidFill>
                <a:latin typeface="Century Gothic"/>
                <a:ea typeface="Century Gothic"/>
                <a:cs typeface="Century Gothic"/>
                <a:sym typeface="Century Gothic"/>
              </a:rPr>
              <a:t>: </a:t>
            </a:r>
            <a:r>
              <a:rPr lang="en-GB" sz="4950" b="1" i="0" u="none" strike="noStrike" dirty="0" err="1">
                <a:solidFill>
                  <a:srgbClr val="3D3C3C"/>
                </a:solidFill>
                <a:latin typeface="Century Gothic"/>
                <a:ea typeface="Century Gothic"/>
                <a:cs typeface="Century Gothic"/>
                <a:sym typeface="Century Gothic"/>
              </a:rPr>
              <a:t>falsche</a:t>
            </a:r>
            <a:r>
              <a:rPr lang="en-GB" sz="4950" b="1" i="0" u="none" strike="noStrike" dirty="0">
                <a:solidFill>
                  <a:srgbClr val="3D3C3C"/>
                </a:solidFill>
                <a:latin typeface="Century Gothic"/>
                <a:ea typeface="Century Gothic"/>
                <a:cs typeface="Century Gothic"/>
                <a:sym typeface="Century Gothic"/>
              </a:rPr>
              <a:t> Ideen </a:t>
            </a:r>
            <a:endParaRPr sz="4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2"/>
          <p:cNvSpPr txBox="1">
            <a:spLocks noGrp="1"/>
          </p:cNvSpPr>
          <p:nvPr>
            <p:ph type="title"/>
          </p:nvPr>
        </p:nvSpPr>
        <p:spPr>
          <a:xfrm>
            <a:off x="0" y="213557"/>
            <a:ext cx="466344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Richtig oder falsch? </a:t>
            </a:r>
            <a:endParaRPr/>
          </a:p>
        </p:txBody>
      </p:sp>
      <p:sp>
        <p:nvSpPr>
          <p:cNvPr id="78" name="Google Shape;78;p2"/>
          <p:cNvSpPr/>
          <p:nvPr/>
        </p:nvSpPr>
        <p:spPr>
          <a:xfrm>
            <a:off x="10478942" y="103046"/>
            <a:ext cx="1606378"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Auftakt</a:t>
            </a:r>
            <a:endParaRPr sz="2000" b="0" i="0" u="none" strike="noStrike" cap="none">
              <a:solidFill>
                <a:srgbClr val="3D3C3C"/>
              </a:solidFill>
              <a:latin typeface="Century Gothic"/>
              <a:ea typeface="Century Gothic"/>
              <a:cs typeface="Century Gothic"/>
              <a:sym typeface="Century Gothic"/>
            </a:endParaRPr>
          </a:p>
        </p:txBody>
      </p:sp>
      <p:sp>
        <p:nvSpPr>
          <p:cNvPr id="79" name="Google Shape;79;p2"/>
          <p:cNvSpPr txBox="1"/>
          <p:nvPr/>
        </p:nvSpPr>
        <p:spPr>
          <a:xfrm>
            <a:off x="181994" y="1204838"/>
            <a:ext cx="7504681" cy="4893647"/>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Century Gothic"/>
              <a:buAutoNum type="arabicParenR"/>
            </a:pPr>
            <a:r>
              <a:rPr lang="en-GB" sz="2400" b="0" i="0" u="none" strike="noStrike" cap="none">
                <a:solidFill>
                  <a:schemeClr val="dk1"/>
                </a:solidFill>
                <a:latin typeface="Century Gothic"/>
                <a:ea typeface="Century Gothic"/>
                <a:cs typeface="Century Gothic"/>
                <a:sym typeface="Century Gothic"/>
              </a:rPr>
              <a:t>In Deutschland ist alles neu und modern.                          	 					</a:t>
            </a:r>
            <a:endParaRPr/>
          </a:p>
          <a:p>
            <a:pPr marL="457200" marR="0" lvl="0" indent="-457200" algn="l" rtl="0">
              <a:spcBef>
                <a:spcPts val="0"/>
              </a:spcBef>
              <a:spcAft>
                <a:spcPts val="0"/>
              </a:spcAft>
              <a:buClr>
                <a:schemeClr val="dk1"/>
              </a:buClr>
              <a:buSzPts val="2400"/>
              <a:buFont typeface="Century Gothic"/>
              <a:buAutoNum type="arabicParenR"/>
            </a:pPr>
            <a:r>
              <a:rPr lang="en-GB" sz="2400" b="0" i="0" u="none" strike="noStrike" cap="none">
                <a:solidFill>
                  <a:schemeClr val="dk1"/>
                </a:solidFill>
                <a:latin typeface="Century Gothic"/>
                <a:ea typeface="Century Gothic"/>
                <a:cs typeface="Century Gothic"/>
                <a:sym typeface="Century Gothic"/>
              </a:rPr>
              <a:t>Deutschland ist kein guter Urlaubsort. 		            						</a:t>
            </a:r>
            <a:endParaRPr/>
          </a:p>
          <a:p>
            <a:pPr marL="457200" marR="0" lvl="0" indent="-457200" algn="l" rtl="0">
              <a:spcBef>
                <a:spcPts val="0"/>
              </a:spcBef>
              <a:spcAft>
                <a:spcPts val="0"/>
              </a:spcAft>
              <a:buClr>
                <a:schemeClr val="dk1"/>
              </a:buClr>
              <a:buSzPts val="2400"/>
              <a:buFont typeface="Century Gothic"/>
              <a:buAutoNum type="arabicParenR"/>
            </a:pPr>
            <a:r>
              <a:rPr lang="en-GB" sz="2400" b="0" i="0" u="none" strike="noStrike" cap="none">
                <a:solidFill>
                  <a:schemeClr val="dk1"/>
                </a:solidFill>
                <a:latin typeface="Century Gothic"/>
                <a:ea typeface="Century Gothic"/>
                <a:cs typeface="Century Gothic"/>
                <a:sym typeface="Century Gothic"/>
              </a:rPr>
              <a:t>Das Essen in Deutschland ist nicht gut.								</a:t>
            </a:r>
            <a:endParaRPr/>
          </a:p>
          <a:p>
            <a:pPr marL="457200" marR="0" lvl="0" indent="-457200" algn="l" rtl="0">
              <a:spcBef>
                <a:spcPts val="0"/>
              </a:spcBef>
              <a:spcAft>
                <a:spcPts val="0"/>
              </a:spcAft>
              <a:buClr>
                <a:schemeClr val="dk1"/>
              </a:buClr>
              <a:buSzPts val="2400"/>
              <a:buFont typeface="Century Gothic"/>
              <a:buAutoNum type="arabicParenR"/>
            </a:pPr>
            <a:r>
              <a:rPr lang="en-GB" sz="2400" b="0" i="0" u="none" strike="noStrike" cap="none">
                <a:solidFill>
                  <a:schemeClr val="dk1"/>
                </a:solidFill>
                <a:latin typeface="Century Gothic"/>
                <a:ea typeface="Century Gothic"/>
                <a:cs typeface="Century Gothic"/>
                <a:sym typeface="Century Gothic"/>
              </a:rPr>
              <a:t>Die Deutschen sind Fußball-Fans.</a:t>
            </a:r>
            <a:br>
              <a:rPr lang="en-GB" sz="2400" b="0" i="0" u="none" strike="noStrike" cap="none">
                <a:solidFill>
                  <a:schemeClr val="dk1"/>
                </a:solidFill>
                <a:latin typeface="Century Gothic"/>
                <a:ea typeface="Century Gothic"/>
                <a:cs typeface="Century Gothic"/>
                <a:sym typeface="Century Gothic"/>
              </a:rPr>
            </a:br>
            <a:endParaRPr sz="2400" b="0" i="0" u="none" strike="noStrike" cap="none">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400"/>
              <a:buFont typeface="Century Gothic"/>
              <a:buAutoNum type="arabicParenR"/>
            </a:pPr>
            <a:r>
              <a:rPr lang="en-GB" sz="2400" b="0" i="0" u="none" strike="noStrike" cap="none">
                <a:solidFill>
                  <a:schemeClr val="dk1"/>
                </a:solidFill>
                <a:latin typeface="Century Gothic"/>
                <a:ea typeface="Century Gothic"/>
                <a:cs typeface="Century Gothic"/>
                <a:sym typeface="Century Gothic"/>
              </a:rPr>
              <a:t>Die Deutschen lieben Autos.									</a:t>
            </a:r>
            <a:endParaRPr/>
          </a:p>
          <a:p>
            <a:pPr marL="457200" marR="0" lvl="0" indent="-457200" algn="l" rtl="0">
              <a:spcBef>
                <a:spcPts val="0"/>
              </a:spcBef>
              <a:spcAft>
                <a:spcPts val="0"/>
              </a:spcAft>
              <a:buClr>
                <a:schemeClr val="dk1"/>
              </a:buClr>
              <a:buSzPts val="2400"/>
              <a:buFont typeface="Century Gothic"/>
              <a:buAutoNum type="arabicParenR"/>
            </a:pPr>
            <a:r>
              <a:rPr lang="en-GB" sz="2400" b="0" i="0" u="none" strike="noStrike" cap="none">
                <a:solidFill>
                  <a:schemeClr val="dk1"/>
                </a:solidFill>
                <a:latin typeface="Century Gothic"/>
                <a:ea typeface="Century Gothic"/>
                <a:cs typeface="Century Gothic"/>
                <a:sym typeface="Century Gothic"/>
              </a:rPr>
              <a:t>Die Deutschen sind langweilig und unfreundlich.  						</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pic>
        <p:nvPicPr>
          <p:cNvPr id="80" name="Google Shape;80;p2" descr="Icon&#10;&#10;Description automatically generated"/>
          <p:cNvPicPr preferRelativeResize="0"/>
          <p:nvPr/>
        </p:nvPicPr>
        <p:blipFill rotWithShape="1">
          <a:blip r:embed="rId4">
            <a:alphaModFix/>
          </a:blip>
          <a:srcRect/>
          <a:stretch/>
        </p:blipFill>
        <p:spPr>
          <a:xfrm>
            <a:off x="6700838" y="1180442"/>
            <a:ext cx="557212" cy="635472"/>
          </a:xfrm>
          <a:prstGeom prst="rect">
            <a:avLst/>
          </a:prstGeom>
          <a:noFill/>
          <a:ln>
            <a:noFill/>
          </a:ln>
        </p:spPr>
      </p:pic>
      <p:grpSp>
        <p:nvGrpSpPr>
          <p:cNvPr id="81" name="Google Shape;81;p2"/>
          <p:cNvGrpSpPr/>
          <p:nvPr/>
        </p:nvGrpSpPr>
        <p:grpSpPr>
          <a:xfrm>
            <a:off x="7297510" y="673127"/>
            <a:ext cx="4829175" cy="2808950"/>
            <a:chOff x="7453822" y="763996"/>
            <a:chExt cx="4829175" cy="2808950"/>
          </a:xfrm>
        </p:grpSpPr>
        <p:sp>
          <p:nvSpPr>
            <p:cNvPr id="82" name="Google Shape;82;p2"/>
            <p:cNvSpPr/>
            <p:nvPr/>
          </p:nvSpPr>
          <p:spPr>
            <a:xfrm>
              <a:off x="7453822" y="763996"/>
              <a:ext cx="4829175" cy="2808950"/>
            </a:xfrm>
            <a:prstGeom prst="wedgeRoundRectCallout">
              <a:avLst>
                <a:gd name="adj1" fmla="val -20833"/>
                <a:gd name="adj2" fmla="val 62500"/>
                <a:gd name="adj3" fmla="val 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3" name="Google Shape;83;p2"/>
            <p:cNvSpPr txBox="1"/>
            <p:nvPr/>
          </p:nvSpPr>
          <p:spPr>
            <a:xfrm>
              <a:off x="7544070" y="858986"/>
              <a:ext cx="454125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1" i="0" u="none" strike="noStrike" cap="none">
                  <a:solidFill>
                    <a:srgbClr val="FBF0D5"/>
                  </a:solidFill>
                  <a:latin typeface="Century Gothic"/>
                  <a:ea typeface="Century Gothic"/>
                  <a:cs typeface="Century Gothic"/>
                  <a:sym typeface="Century Gothic"/>
                </a:rPr>
                <a:t>Falsch</a:t>
              </a:r>
              <a:r>
                <a:rPr lang="en-GB" sz="2400" b="1">
                  <a:solidFill>
                    <a:srgbClr val="FBF0D5"/>
                  </a:solidFill>
                  <a:latin typeface="Century Gothic"/>
                  <a:ea typeface="Century Gothic"/>
                  <a:cs typeface="Century Gothic"/>
                  <a:sym typeface="Century Gothic"/>
                </a:rPr>
                <a:t>!</a:t>
              </a:r>
              <a:r>
                <a:rPr lang="en-GB" sz="2400" b="1" i="0" u="none" strike="noStrike" cap="none">
                  <a:solidFill>
                    <a:srgbClr val="FBF0D5"/>
                  </a:solidFill>
                  <a:latin typeface="Century Gothic"/>
                  <a:ea typeface="Century Gothic"/>
                  <a:cs typeface="Century Gothic"/>
                  <a:sym typeface="Century Gothic"/>
                </a:rPr>
                <a:t> </a:t>
              </a:r>
              <a:br>
                <a:rPr lang="en-GB" sz="2400" b="1" i="0" u="none" strike="noStrike" cap="none">
                  <a:solidFill>
                    <a:srgbClr val="FBF0D5"/>
                  </a:solidFill>
                  <a:latin typeface="Century Gothic"/>
                  <a:ea typeface="Century Gothic"/>
                  <a:cs typeface="Century Gothic"/>
                  <a:sym typeface="Century Gothic"/>
                </a:rPr>
              </a:br>
              <a:r>
                <a:rPr lang="en-GB" sz="2400" b="1" i="0" u="none" strike="noStrike" cap="none">
                  <a:solidFill>
                    <a:srgbClr val="FBF0D5"/>
                  </a:solidFill>
                  <a:latin typeface="Century Gothic"/>
                  <a:ea typeface="Century Gothic"/>
                  <a:cs typeface="Century Gothic"/>
                  <a:sym typeface="Century Gothic"/>
                </a:rPr>
                <a:t>Es gibt </a:t>
              </a:r>
              <a:r>
                <a:rPr lang="en-GB" sz="2400" b="0" i="0" u="none" strike="noStrike" cap="none">
                  <a:solidFill>
                    <a:srgbClr val="FBF0D5"/>
                  </a:solidFill>
                  <a:latin typeface="Century Gothic"/>
                  <a:ea typeface="Century Gothic"/>
                  <a:cs typeface="Century Gothic"/>
                  <a:sym typeface="Century Gothic"/>
                </a:rPr>
                <a:t>über 2100 Schlösser in Deutschland.  </a:t>
              </a:r>
              <a:endParaRPr/>
            </a:p>
          </p:txBody>
        </p:sp>
        <p:sp>
          <p:nvSpPr>
            <p:cNvPr id="84" name="Google Shape;84;p2"/>
            <p:cNvSpPr/>
            <p:nvPr/>
          </p:nvSpPr>
          <p:spPr>
            <a:xfrm>
              <a:off x="7695889" y="2154305"/>
              <a:ext cx="4314117" cy="1060383"/>
            </a:xfrm>
            <a:prstGeom prst="rect">
              <a:avLst/>
            </a:prstGeom>
            <a:solidFill>
              <a:srgbClr val="FFF4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85" name="Google Shape;85;p2"/>
            <p:cNvPicPr preferRelativeResize="0"/>
            <p:nvPr/>
          </p:nvPicPr>
          <p:blipFill rotWithShape="1">
            <a:blip r:embed="rId5">
              <a:alphaModFix/>
            </a:blip>
            <a:srcRect/>
            <a:stretch/>
          </p:blipFill>
          <p:spPr>
            <a:xfrm>
              <a:off x="7768856" y="2215063"/>
              <a:ext cx="4194412" cy="938865"/>
            </a:xfrm>
            <a:prstGeom prst="rect">
              <a:avLst/>
            </a:prstGeom>
            <a:noFill/>
            <a:ln>
              <a:noFill/>
            </a:ln>
          </p:spPr>
        </p:pic>
      </p:grpSp>
      <p:pic>
        <p:nvPicPr>
          <p:cNvPr id="86" name="Google Shape;86;p2" descr="Icon&#10;&#10;Description automatically generated"/>
          <p:cNvPicPr preferRelativeResize="0"/>
          <p:nvPr/>
        </p:nvPicPr>
        <p:blipFill rotWithShape="1">
          <a:blip r:embed="rId4">
            <a:alphaModFix/>
          </a:blip>
          <a:srcRect/>
          <a:stretch/>
        </p:blipFill>
        <p:spPr>
          <a:xfrm>
            <a:off x="6700824" y="1907347"/>
            <a:ext cx="557212" cy="635472"/>
          </a:xfrm>
          <a:prstGeom prst="rect">
            <a:avLst/>
          </a:prstGeom>
          <a:noFill/>
          <a:ln>
            <a:noFill/>
          </a:ln>
        </p:spPr>
      </p:pic>
      <p:sp>
        <p:nvSpPr>
          <p:cNvPr id="87" name="Google Shape;87;p2"/>
          <p:cNvSpPr/>
          <p:nvPr/>
        </p:nvSpPr>
        <p:spPr>
          <a:xfrm>
            <a:off x="-3285046" y="284115"/>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 name="Google Shape;88;p2"/>
          <p:cNvSpPr/>
          <p:nvPr/>
        </p:nvSpPr>
        <p:spPr>
          <a:xfrm>
            <a:off x="-3285046" y="4865640"/>
            <a:ext cx="12192000" cy="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400"/>
              <a:buFont typeface="Century Gothic"/>
              <a:buNone/>
            </a:pPr>
            <a:r>
              <a:rPr lang="en-GB" sz="1400" b="0" i="0" u="none" strike="noStrike" cap="none">
                <a:solidFill>
                  <a:schemeClr val="dk1"/>
                </a:solidFill>
                <a:latin typeface="Century Gothic"/>
                <a:ea typeface="Century Gothic"/>
                <a:cs typeface="Century Gothic"/>
                <a:sym typeface="Century Gothic"/>
              </a:rPr>
              <a:t>	</a:t>
            </a:r>
            <a:endParaRPr sz="1800" b="0" i="0" u="none" strike="noStrike" cap="none">
              <a:solidFill>
                <a:schemeClr val="dk1"/>
              </a:solidFill>
              <a:latin typeface="Arial"/>
              <a:ea typeface="Arial"/>
              <a:cs typeface="Arial"/>
              <a:sym typeface="Arial"/>
            </a:endParaRPr>
          </a:p>
        </p:txBody>
      </p:sp>
      <p:pic>
        <p:nvPicPr>
          <p:cNvPr id="89" name="Google Shape;89;p2" descr="Icon&#10;&#10;Description automatically generated"/>
          <p:cNvPicPr preferRelativeResize="0"/>
          <p:nvPr/>
        </p:nvPicPr>
        <p:blipFill rotWithShape="1">
          <a:blip r:embed="rId4">
            <a:alphaModFix/>
          </a:blip>
          <a:srcRect/>
          <a:stretch/>
        </p:blipFill>
        <p:spPr>
          <a:xfrm>
            <a:off x="6700824" y="2659588"/>
            <a:ext cx="557212" cy="635472"/>
          </a:xfrm>
          <a:prstGeom prst="rect">
            <a:avLst/>
          </a:prstGeom>
          <a:noFill/>
          <a:ln>
            <a:noFill/>
          </a:ln>
        </p:spPr>
      </p:pic>
      <p:pic>
        <p:nvPicPr>
          <p:cNvPr id="90" name="Google Shape;90;p2" descr="Icon&#10;&#10;Description automatically generated"/>
          <p:cNvPicPr preferRelativeResize="0"/>
          <p:nvPr/>
        </p:nvPicPr>
        <p:blipFill rotWithShape="1">
          <a:blip r:embed="rId6">
            <a:alphaModFix/>
          </a:blip>
          <a:srcRect r="50000"/>
          <a:stretch/>
        </p:blipFill>
        <p:spPr>
          <a:xfrm>
            <a:off x="6700824" y="3319456"/>
            <a:ext cx="517321" cy="517320"/>
          </a:xfrm>
          <a:prstGeom prst="rect">
            <a:avLst/>
          </a:prstGeom>
          <a:noFill/>
          <a:ln>
            <a:noFill/>
          </a:ln>
        </p:spPr>
      </p:pic>
      <p:pic>
        <p:nvPicPr>
          <p:cNvPr id="91" name="Google Shape;91;p2" descr="Icon&#10;&#10;Description automatically generated"/>
          <p:cNvPicPr preferRelativeResize="0"/>
          <p:nvPr/>
        </p:nvPicPr>
        <p:blipFill rotWithShape="1">
          <a:blip r:embed="rId6">
            <a:alphaModFix/>
          </a:blip>
          <a:srcRect r="50000"/>
          <a:stretch/>
        </p:blipFill>
        <p:spPr>
          <a:xfrm>
            <a:off x="6710040" y="3915199"/>
            <a:ext cx="517321" cy="517320"/>
          </a:xfrm>
          <a:prstGeom prst="rect">
            <a:avLst/>
          </a:prstGeom>
          <a:noFill/>
          <a:ln>
            <a:noFill/>
          </a:ln>
        </p:spPr>
      </p:pic>
      <p:pic>
        <p:nvPicPr>
          <p:cNvPr id="92" name="Google Shape;92;p2" descr="Icon&#10;&#10;Description automatically generated"/>
          <p:cNvPicPr preferRelativeResize="0"/>
          <p:nvPr/>
        </p:nvPicPr>
        <p:blipFill rotWithShape="1">
          <a:blip r:embed="rId4">
            <a:alphaModFix/>
          </a:blip>
          <a:srcRect/>
          <a:stretch/>
        </p:blipFill>
        <p:spPr>
          <a:xfrm>
            <a:off x="6655210" y="4649007"/>
            <a:ext cx="557212" cy="635472"/>
          </a:xfrm>
          <a:prstGeom prst="rect">
            <a:avLst/>
          </a:prstGeom>
          <a:noFill/>
          <a:ln>
            <a:noFill/>
          </a:ln>
        </p:spPr>
      </p:pic>
      <p:grpSp>
        <p:nvGrpSpPr>
          <p:cNvPr id="93" name="Google Shape;93;p2"/>
          <p:cNvGrpSpPr/>
          <p:nvPr/>
        </p:nvGrpSpPr>
        <p:grpSpPr>
          <a:xfrm>
            <a:off x="7322342" y="581800"/>
            <a:ext cx="4854862" cy="4962518"/>
            <a:chOff x="15951992" y="-455659"/>
            <a:chExt cx="4854862" cy="4962518"/>
          </a:xfrm>
        </p:grpSpPr>
        <p:grpSp>
          <p:nvGrpSpPr>
            <p:cNvPr id="94" name="Google Shape;94;p2"/>
            <p:cNvGrpSpPr/>
            <p:nvPr/>
          </p:nvGrpSpPr>
          <p:grpSpPr>
            <a:xfrm>
              <a:off x="15951992" y="-455659"/>
              <a:ext cx="4854862" cy="4962518"/>
              <a:chOff x="15951992" y="-455659"/>
              <a:chExt cx="4854862" cy="4962518"/>
            </a:xfrm>
          </p:grpSpPr>
          <p:sp>
            <p:nvSpPr>
              <p:cNvPr id="95" name="Google Shape;95;p2"/>
              <p:cNvSpPr/>
              <p:nvPr/>
            </p:nvSpPr>
            <p:spPr>
              <a:xfrm>
                <a:off x="15951992" y="-455659"/>
                <a:ext cx="4829175" cy="4962518"/>
              </a:xfrm>
              <a:prstGeom prst="wedgeRoundRectCallout">
                <a:avLst>
                  <a:gd name="adj1" fmla="val -20833"/>
                  <a:gd name="adj2" fmla="val 62500"/>
                  <a:gd name="adj3" fmla="val 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 name="Google Shape;96;p2"/>
              <p:cNvSpPr txBox="1"/>
              <p:nvPr/>
            </p:nvSpPr>
            <p:spPr>
              <a:xfrm>
                <a:off x="16165006" y="-224411"/>
                <a:ext cx="4641848" cy="31700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1" i="0" u="none" strike="noStrike" cap="none">
                    <a:solidFill>
                      <a:srgbClr val="FBF0D5"/>
                    </a:solidFill>
                    <a:latin typeface="Century Gothic"/>
                    <a:ea typeface="Century Gothic"/>
                    <a:cs typeface="Century Gothic"/>
                    <a:sym typeface="Century Gothic"/>
                  </a:rPr>
                  <a:t>Falsch</a:t>
                </a:r>
                <a:r>
                  <a:rPr lang="en-GB" sz="2400" b="1">
                    <a:solidFill>
                      <a:srgbClr val="FBF0D5"/>
                    </a:solidFill>
                    <a:latin typeface="Century Gothic"/>
                    <a:ea typeface="Century Gothic"/>
                    <a:cs typeface="Century Gothic"/>
                    <a:sym typeface="Century Gothic"/>
                  </a:rPr>
                  <a:t>!</a:t>
                </a:r>
                <a:r>
                  <a:rPr lang="en-GB" sz="2400" b="1" i="0" u="none" strike="noStrike" cap="none">
                    <a:solidFill>
                      <a:srgbClr val="FBF0D5"/>
                    </a:solidFill>
                    <a:latin typeface="Century Gothic"/>
                    <a:ea typeface="Century Gothic"/>
                    <a:cs typeface="Century Gothic"/>
                    <a:sym typeface="Century Gothic"/>
                  </a:rPr>
                  <a:t> </a:t>
                </a:r>
                <a:br>
                  <a:rPr lang="en-GB" sz="2400" b="1" i="0" u="none" strike="noStrike" cap="none">
                    <a:solidFill>
                      <a:srgbClr val="FBF0D5"/>
                    </a:solidFill>
                    <a:latin typeface="Century Gothic"/>
                    <a:ea typeface="Century Gothic"/>
                    <a:cs typeface="Century Gothic"/>
                    <a:sym typeface="Century Gothic"/>
                  </a:rPr>
                </a:br>
                <a:r>
                  <a:rPr lang="en-GB" sz="2200" i="0" u="none" strike="noStrike" cap="none">
                    <a:solidFill>
                      <a:srgbClr val="FBF0D5"/>
                    </a:solidFill>
                    <a:latin typeface="Century Gothic"/>
                    <a:ea typeface="Century Gothic"/>
                    <a:cs typeface="Century Gothic"/>
                    <a:sym typeface="Century Gothic"/>
                  </a:rPr>
                  <a:t>An der Ostsee </a:t>
                </a:r>
                <a:r>
                  <a:rPr lang="en-GB" sz="2200" b="1" i="0" u="none" strike="noStrike" cap="none">
                    <a:solidFill>
                      <a:srgbClr val="FBF0D5"/>
                    </a:solidFill>
                    <a:latin typeface="Century Gothic"/>
                    <a:ea typeface="Century Gothic"/>
                    <a:cs typeface="Century Gothic"/>
                    <a:sym typeface="Century Gothic"/>
                  </a:rPr>
                  <a:t>gibt es </a:t>
                </a:r>
                <a:r>
                  <a:rPr lang="en-GB" sz="2200" i="0" u="none" strike="noStrike" cap="none">
                    <a:solidFill>
                      <a:srgbClr val="FBF0D5"/>
                    </a:solidFill>
                    <a:latin typeface="Century Gothic"/>
                    <a:ea typeface="Century Gothic"/>
                    <a:cs typeface="Century Gothic"/>
                    <a:sym typeface="Century Gothic"/>
                  </a:rPr>
                  <a:t>schöne Strände. Man kann eine Schifffahrt am Rhein oder an der Donau machen und Städte wie Köln besuchen, oder man kann im </a:t>
                </a:r>
                <a:r>
                  <a:rPr lang="en-GB" sz="2200" b="1" i="0" u="none" strike="noStrike" cap="none">
                    <a:solidFill>
                      <a:srgbClr val="F74D09"/>
                    </a:solidFill>
                    <a:latin typeface="Century Gothic"/>
                    <a:ea typeface="Century Gothic"/>
                    <a:cs typeface="Century Gothic"/>
                    <a:sym typeface="Century Gothic"/>
                  </a:rPr>
                  <a:t>bayerischen</a:t>
                </a:r>
                <a:r>
                  <a:rPr lang="en-GB" sz="2200" i="0" u="none" strike="noStrike" cap="none">
                    <a:solidFill>
                      <a:srgbClr val="FBF0D5"/>
                    </a:solidFill>
                    <a:latin typeface="Century Gothic"/>
                    <a:ea typeface="Century Gothic"/>
                    <a:cs typeface="Century Gothic"/>
                    <a:sym typeface="Century Gothic"/>
                  </a:rPr>
                  <a:t> Schwarzwald oder auf dem Bodensee Urlaub machen. </a:t>
                </a:r>
                <a:endParaRPr sz="2200" i="0" u="none" strike="noStrike" cap="none">
                  <a:solidFill>
                    <a:srgbClr val="FBF0D5"/>
                  </a:solidFill>
                  <a:latin typeface="Century Gothic"/>
                  <a:ea typeface="Century Gothic"/>
                  <a:cs typeface="Century Gothic"/>
                  <a:sym typeface="Century Gothic"/>
                </a:endParaRPr>
              </a:p>
            </p:txBody>
          </p:sp>
          <p:sp>
            <p:nvSpPr>
              <p:cNvPr id="97" name="Google Shape;97;p2"/>
              <p:cNvSpPr/>
              <p:nvPr/>
            </p:nvSpPr>
            <p:spPr>
              <a:xfrm>
                <a:off x="16181239" y="2984332"/>
                <a:ext cx="4454954" cy="1060383"/>
              </a:xfrm>
              <a:prstGeom prst="rect">
                <a:avLst/>
              </a:prstGeom>
              <a:solidFill>
                <a:srgbClr val="FFF4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pic>
          <p:nvPicPr>
            <p:cNvPr id="98" name="Google Shape;98;p2" descr="A group of trees next to a body of water&#10;&#10;Description automatically generated with medium confidence"/>
            <p:cNvPicPr preferRelativeResize="0"/>
            <p:nvPr/>
          </p:nvPicPr>
          <p:blipFill rotWithShape="1">
            <a:blip r:embed="rId7">
              <a:alphaModFix/>
            </a:blip>
            <a:srcRect/>
            <a:stretch/>
          </p:blipFill>
          <p:spPr>
            <a:xfrm>
              <a:off x="16284793" y="3103033"/>
              <a:ext cx="4247845" cy="845135"/>
            </a:xfrm>
            <a:prstGeom prst="rect">
              <a:avLst/>
            </a:prstGeom>
            <a:noFill/>
            <a:ln>
              <a:noFill/>
            </a:ln>
          </p:spPr>
        </p:pic>
      </p:grpSp>
      <p:grpSp>
        <p:nvGrpSpPr>
          <p:cNvPr id="99" name="Google Shape;99;p2"/>
          <p:cNvGrpSpPr/>
          <p:nvPr/>
        </p:nvGrpSpPr>
        <p:grpSpPr>
          <a:xfrm>
            <a:off x="7259958" y="1006371"/>
            <a:ext cx="4829175" cy="4078360"/>
            <a:chOff x="-2961870" y="2672357"/>
            <a:chExt cx="4829175" cy="4078360"/>
          </a:xfrm>
        </p:grpSpPr>
        <p:grpSp>
          <p:nvGrpSpPr>
            <p:cNvPr id="100" name="Google Shape;100;p2"/>
            <p:cNvGrpSpPr/>
            <p:nvPr/>
          </p:nvGrpSpPr>
          <p:grpSpPr>
            <a:xfrm>
              <a:off x="-2961870" y="2672357"/>
              <a:ext cx="4829175" cy="4078360"/>
              <a:chOff x="10961017" y="1095808"/>
              <a:chExt cx="4829175" cy="4078360"/>
            </a:xfrm>
          </p:grpSpPr>
          <p:sp>
            <p:nvSpPr>
              <p:cNvPr id="101" name="Google Shape;101;p2"/>
              <p:cNvSpPr/>
              <p:nvPr/>
            </p:nvSpPr>
            <p:spPr>
              <a:xfrm>
                <a:off x="10961017" y="1095808"/>
                <a:ext cx="4829175" cy="4078360"/>
              </a:xfrm>
              <a:prstGeom prst="wedgeRoundRectCallout">
                <a:avLst>
                  <a:gd name="adj1" fmla="val -20833"/>
                  <a:gd name="adj2" fmla="val 62500"/>
                  <a:gd name="adj3" fmla="val 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 name="Google Shape;102;p2"/>
              <p:cNvSpPr txBox="1"/>
              <p:nvPr/>
            </p:nvSpPr>
            <p:spPr>
              <a:xfrm>
                <a:off x="11160261" y="1296788"/>
                <a:ext cx="450013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1" i="0" u="none" strike="noStrike" cap="none">
                    <a:solidFill>
                      <a:srgbClr val="FBF0D5"/>
                    </a:solidFill>
                    <a:latin typeface="Century Gothic"/>
                    <a:ea typeface="Century Gothic"/>
                    <a:cs typeface="Century Gothic"/>
                    <a:sym typeface="Century Gothic"/>
                  </a:rPr>
                  <a:t>Falsch</a:t>
                </a:r>
                <a:r>
                  <a:rPr lang="en-GB" sz="2400" b="1">
                    <a:solidFill>
                      <a:srgbClr val="FBF0D5"/>
                    </a:solidFill>
                    <a:latin typeface="Century Gothic"/>
                    <a:ea typeface="Century Gothic"/>
                    <a:cs typeface="Century Gothic"/>
                    <a:sym typeface="Century Gothic"/>
                  </a:rPr>
                  <a:t>!</a:t>
                </a:r>
                <a:r>
                  <a:rPr lang="en-GB" sz="2400" b="1" i="0" u="none" strike="noStrike" cap="none">
                    <a:solidFill>
                      <a:srgbClr val="FBF0D5"/>
                    </a:solidFill>
                    <a:latin typeface="Century Gothic"/>
                    <a:ea typeface="Century Gothic"/>
                    <a:cs typeface="Century Gothic"/>
                    <a:sym typeface="Century Gothic"/>
                  </a:rPr>
                  <a:t> </a:t>
                </a:r>
                <a:br>
                  <a:rPr lang="en-GB" sz="2400" b="1" i="0" u="none" strike="noStrike" cap="none">
                    <a:solidFill>
                      <a:srgbClr val="FBF0D5"/>
                    </a:solidFill>
                    <a:latin typeface="Century Gothic"/>
                    <a:ea typeface="Century Gothic"/>
                    <a:cs typeface="Century Gothic"/>
                    <a:sym typeface="Century Gothic"/>
                  </a:rPr>
                </a:br>
                <a:r>
                  <a:rPr lang="en-GB" sz="2400" b="1" i="0" u="none" strike="noStrike" cap="none">
                    <a:solidFill>
                      <a:srgbClr val="FBF0D5"/>
                    </a:solidFill>
                    <a:latin typeface="Century Gothic"/>
                    <a:ea typeface="Century Gothic"/>
                    <a:cs typeface="Century Gothic"/>
                    <a:sym typeface="Century Gothic"/>
                  </a:rPr>
                  <a:t>Es gibt </a:t>
                </a:r>
                <a:r>
                  <a:rPr lang="en-GB" sz="2400" b="0" i="0" u="none" strike="noStrike" cap="none">
                    <a:solidFill>
                      <a:srgbClr val="FBF0D5"/>
                    </a:solidFill>
                    <a:latin typeface="Century Gothic"/>
                    <a:ea typeface="Century Gothic"/>
                    <a:cs typeface="Century Gothic"/>
                    <a:sym typeface="Century Gothic"/>
                  </a:rPr>
                  <a:t>über 3000 Brotsorten -  alle sind lecker! Und mehr als 1,500 Wurstsorten!</a:t>
                </a:r>
                <a:endParaRPr sz="2200" i="0" u="none" strike="noStrike" cap="none">
                  <a:solidFill>
                    <a:srgbClr val="FBF0D5"/>
                  </a:solidFill>
                  <a:latin typeface="Century Gothic"/>
                  <a:ea typeface="Century Gothic"/>
                  <a:cs typeface="Century Gothic"/>
                  <a:sym typeface="Century Gothic"/>
                </a:endParaRPr>
              </a:p>
            </p:txBody>
          </p:sp>
          <p:sp>
            <p:nvSpPr>
              <p:cNvPr id="103" name="Google Shape;103;p2"/>
              <p:cNvSpPr/>
              <p:nvPr/>
            </p:nvSpPr>
            <p:spPr>
              <a:xfrm>
                <a:off x="11876941" y="2980724"/>
                <a:ext cx="2997326" cy="2056443"/>
              </a:xfrm>
              <a:prstGeom prst="rect">
                <a:avLst/>
              </a:prstGeom>
              <a:solidFill>
                <a:srgbClr val="FFF4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pic>
          <p:nvPicPr>
            <p:cNvPr id="104" name="Google Shape;104;p2" descr="A picture containing indoor, pastry, scene, shop&#10;&#10;Description automatically generated"/>
            <p:cNvPicPr preferRelativeResize="0"/>
            <p:nvPr/>
          </p:nvPicPr>
          <p:blipFill rotWithShape="1">
            <a:blip r:embed="rId8">
              <a:alphaModFix/>
            </a:blip>
            <a:srcRect/>
            <a:stretch/>
          </p:blipFill>
          <p:spPr>
            <a:xfrm>
              <a:off x="-1974332" y="4622998"/>
              <a:ext cx="2866400" cy="1924992"/>
            </a:xfrm>
            <a:prstGeom prst="rect">
              <a:avLst/>
            </a:prstGeom>
            <a:noFill/>
            <a:ln>
              <a:noFill/>
            </a:ln>
          </p:spPr>
        </p:pic>
      </p:grpSp>
      <p:grpSp>
        <p:nvGrpSpPr>
          <p:cNvPr id="105" name="Google Shape;105;p2"/>
          <p:cNvGrpSpPr/>
          <p:nvPr/>
        </p:nvGrpSpPr>
        <p:grpSpPr>
          <a:xfrm>
            <a:off x="7276728" y="755527"/>
            <a:ext cx="4863645" cy="4594090"/>
            <a:chOff x="-10680615" y="4560140"/>
            <a:chExt cx="4863645" cy="4594090"/>
          </a:xfrm>
        </p:grpSpPr>
        <p:sp>
          <p:nvSpPr>
            <p:cNvPr id="106" name="Google Shape;106;p2"/>
            <p:cNvSpPr/>
            <p:nvPr/>
          </p:nvSpPr>
          <p:spPr>
            <a:xfrm>
              <a:off x="-10680615" y="4560140"/>
              <a:ext cx="4863645" cy="4594090"/>
            </a:xfrm>
            <a:prstGeom prst="wedgeRoundRectCallout">
              <a:avLst>
                <a:gd name="adj1" fmla="val -20833"/>
                <a:gd name="adj2" fmla="val 62500"/>
                <a:gd name="adj3" fmla="val 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 name="Google Shape;107;p2"/>
            <p:cNvSpPr txBox="1"/>
            <p:nvPr/>
          </p:nvSpPr>
          <p:spPr>
            <a:xfrm>
              <a:off x="-10529846" y="4761121"/>
              <a:ext cx="4068824" cy="3416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a:solidFill>
                    <a:srgbClr val="FBF0D5"/>
                  </a:solidFill>
                  <a:latin typeface="Century Gothic"/>
                  <a:ea typeface="Century Gothic"/>
                  <a:cs typeface="Century Gothic"/>
                  <a:sym typeface="Century Gothic"/>
                </a:rPr>
                <a:t>Richtig. </a:t>
              </a:r>
              <a:r>
                <a:rPr lang="en-GB" sz="2400" b="1" i="0" u="none" strike="noStrike" cap="none">
                  <a:solidFill>
                    <a:srgbClr val="FBF0D5"/>
                  </a:solidFill>
                  <a:latin typeface="Century Gothic"/>
                  <a:ea typeface="Century Gothic"/>
                  <a:cs typeface="Century Gothic"/>
                  <a:sym typeface="Century Gothic"/>
                </a:rPr>
                <a:t>Es gibt </a:t>
              </a:r>
              <a:r>
                <a:rPr lang="en-GB" sz="2400" b="1" i="0" u="none" strike="noStrike" cap="none">
                  <a:solidFill>
                    <a:srgbClr val="F74D09"/>
                  </a:solidFill>
                  <a:latin typeface="Century Gothic"/>
                  <a:ea typeface="Century Gothic"/>
                  <a:cs typeface="Century Gothic"/>
                  <a:sym typeface="Century Gothic"/>
                </a:rPr>
                <a:t>aktuell</a:t>
              </a:r>
              <a:r>
                <a:rPr lang="en-GB" sz="2400" b="1" i="0" u="none" strike="noStrike" cap="none">
                  <a:solidFill>
                    <a:srgbClr val="FBF0D5"/>
                  </a:solidFill>
                  <a:latin typeface="Century Gothic"/>
                  <a:ea typeface="Century Gothic"/>
                  <a:cs typeface="Century Gothic"/>
                  <a:sym typeface="Century Gothic"/>
                </a:rPr>
                <a:t> </a:t>
              </a:r>
              <a:r>
                <a:rPr lang="en-GB" sz="2400" b="0" i="0" u="none" strike="noStrike" cap="none">
                  <a:solidFill>
                    <a:srgbClr val="FBF0D5"/>
                  </a:solidFill>
                  <a:latin typeface="Century Gothic"/>
                  <a:ea typeface="Century Gothic"/>
                  <a:cs typeface="Century Gothic"/>
                  <a:sym typeface="Century Gothic"/>
                </a:rPr>
                <a:t>mehr Fußball Fanclubs in Deutschland als in anderen Ländern der Welt, aber Deutschland ist auch eine Buchnation. Man </a:t>
              </a:r>
              <a:r>
                <a:rPr lang="en-GB" sz="2400" b="1" i="0" u="none" strike="noStrike" cap="none">
                  <a:solidFill>
                    <a:srgbClr val="F74D09"/>
                  </a:solidFill>
                  <a:latin typeface="Century Gothic"/>
                  <a:ea typeface="Century Gothic"/>
                  <a:cs typeface="Century Gothic"/>
                  <a:sym typeface="Century Gothic"/>
                </a:rPr>
                <a:t>veröffentlicht</a:t>
              </a:r>
              <a:r>
                <a:rPr lang="en-GB" sz="2400" b="0" i="0" u="none" strike="noStrike" cap="none">
                  <a:solidFill>
                    <a:srgbClr val="FBF0D5"/>
                  </a:solidFill>
                  <a:latin typeface="Century Gothic"/>
                  <a:ea typeface="Century Gothic"/>
                  <a:cs typeface="Century Gothic"/>
                  <a:sym typeface="Century Gothic"/>
                </a:rPr>
                <a:t> jedes </a:t>
              </a:r>
              <a:endParaRPr/>
            </a:p>
            <a:p>
              <a:pPr marL="0" marR="0" lvl="0" indent="0" algn="l" rtl="0">
                <a:lnSpc>
                  <a:spcPct val="100000"/>
                </a:lnSpc>
                <a:spcBef>
                  <a:spcPts val="0"/>
                </a:spcBef>
                <a:spcAft>
                  <a:spcPts val="0"/>
                </a:spcAft>
                <a:buNone/>
              </a:pPr>
              <a:r>
                <a:rPr lang="en-GB" sz="2400" b="0" i="0" u="none" strike="noStrike" cap="none">
                  <a:solidFill>
                    <a:srgbClr val="FBF0D5"/>
                  </a:solidFill>
                  <a:latin typeface="Century Gothic"/>
                  <a:ea typeface="Century Gothic"/>
                  <a:cs typeface="Century Gothic"/>
                  <a:sym typeface="Century Gothic"/>
                </a:rPr>
                <a:t>Jahr über 94.000 </a:t>
              </a:r>
              <a:endParaRPr/>
            </a:p>
            <a:p>
              <a:pPr marL="0" marR="0" lvl="0" indent="0" algn="l" rtl="0">
                <a:lnSpc>
                  <a:spcPct val="100000"/>
                </a:lnSpc>
                <a:spcBef>
                  <a:spcPts val="0"/>
                </a:spcBef>
                <a:spcAft>
                  <a:spcPts val="0"/>
                </a:spcAft>
                <a:buNone/>
              </a:pPr>
              <a:r>
                <a:rPr lang="en-GB" sz="2400" b="0" i="0" u="none" strike="noStrike" cap="none">
                  <a:solidFill>
                    <a:srgbClr val="FBF0D5"/>
                  </a:solidFill>
                  <a:latin typeface="Century Gothic"/>
                  <a:ea typeface="Century Gothic"/>
                  <a:cs typeface="Century Gothic"/>
                  <a:sym typeface="Century Gothic"/>
                </a:rPr>
                <a:t>Bücher.</a:t>
              </a:r>
              <a:endParaRPr sz="2400" b="0" i="0" u="none" strike="noStrike" cap="none">
                <a:solidFill>
                  <a:srgbClr val="FBF0D5"/>
                </a:solidFill>
                <a:latin typeface="Century Gothic"/>
                <a:ea typeface="Century Gothic"/>
                <a:cs typeface="Century Gothic"/>
                <a:sym typeface="Century Gothic"/>
              </a:endParaRPr>
            </a:p>
          </p:txBody>
        </p:sp>
        <p:sp>
          <p:nvSpPr>
            <p:cNvPr id="108" name="Google Shape;108;p2"/>
            <p:cNvSpPr/>
            <p:nvPr/>
          </p:nvSpPr>
          <p:spPr>
            <a:xfrm>
              <a:off x="-7909770" y="7402965"/>
              <a:ext cx="1677497" cy="1652879"/>
            </a:xfrm>
            <a:prstGeom prst="rect">
              <a:avLst/>
            </a:prstGeom>
            <a:solidFill>
              <a:srgbClr val="FFF4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09" name="Google Shape;109;p2" descr="A person standing in a crowd&#10;&#10;Description automatically generated with medium confidence"/>
            <p:cNvPicPr preferRelativeResize="0"/>
            <p:nvPr/>
          </p:nvPicPr>
          <p:blipFill rotWithShape="1">
            <a:blip r:embed="rId9">
              <a:alphaModFix/>
            </a:blip>
            <a:srcRect/>
            <a:stretch/>
          </p:blipFill>
          <p:spPr>
            <a:xfrm>
              <a:off x="-7851437" y="7477793"/>
              <a:ext cx="1613589" cy="1553110"/>
            </a:xfrm>
            <a:prstGeom prst="rect">
              <a:avLst/>
            </a:prstGeom>
            <a:noFill/>
            <a:ln>
              <a:noFill/>
            </a:ln>
          </p:spPr>
        </p:pic>
      </p:grpSp>
      <p:grpSp>
        <p:nvGrpSpPr>
          <p:cNvPr id="110" name="Google Shape;110;p2"/>
          <p:cNvGrpSpPr/>
          <p:nvPr/>
        </p:nvGrpSpPr>
        <p:grpSpPr>
          <a:xfrm>
            <a:off x="7316617" y="976792"/>
            <a:ext cx="4791292" cy="4195931"/>
            <a:chOff x="-4008298" y="5925124"/>
            <a:chExt cx="4791292" cy="4195931"/>
          </a:xfrm>
        </p:grpSpPr>
        <p:sp>
          <p:nvSpPr>
            <p:cNvPr id="111" name="Google Shape;111;p2"/>
            <p:cNvSpPr/>
            <p:nvPr/>
          </p:nvSpPr>
          <p:spPr>
            <a:xfrm>
              <a:off x="-4008298" y="5925124"/>
              <a:ext cx="4791292" cy="4195931"/>
            </a:xfrm>
            <a:prstGeom prst="wedgeRoundRectCallout">
              <a:avLst>
                <a:gd name="adj1" fmla="val -20833"/>
                <a:gd name="adj2" fmla="val 62500"/>
                <a:gd name="adj3" fmla="val 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 name="Google Shape;112;p2"/>
            <p:cNvSpPr txBox="1"/>
            <p:nvPr/>
          </p:nvSpPr>
          <p:spPr>
            <a:xfrm>
              <a:off x="-3857064" y="6157303"/>
              <a:ext cx="439963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i="0" u="none" strike="noStrike" cap="none">
                  <a:solidFill>
                    <a:srgbClr val="FBF0D5"/>
                  </a:solidFill>
                  <a:latin typeface="Century Gothic"/>
                  <a:ea typeface="Century Gothic"/>
                  <a:cs typeface="Century Gothic"/>
                  <a:sym typeface="Century Gothic"/>
                </a:rPr>
                <a:t>Richtig. </a:t>
              </a:r>
              <a:r>
                <a:rPr lang="en-GB" sz="2000" i="0" u="none" strike="noStrike" cap="none">
                  <a:solidFill>
                    <a:srgbClr val="FBF0D5"/>
                  </a:solidFill>
                  <a:latin typeface="Century Gothic"/>
                  <a:ea typeface="Century Gothic"/>
                  <a:cs typeface="Century Gothic"/>
                  <a:sym typeface="Century Gothic"/>
                </a:rPr>
                <a:t>Auf jeder Straße</a:t>
              </a:r>
              <a:r>
                <a:rPr lang="en-GB" sz="2000" b="1" i="0" u="none" strike="noStrike" cap="none">
                  <a:solidFill>
                    <a:srgbClr val="FBF0D5"/>
                  </a:solidFill>
                  <a:latin typeface="Century Gothic"/>
                  <a:ea typeface="Century Gothic"/>
                  <a:cs typeface="Century Gothic"/>
                  <a:sym typeface="Century Gothic"/>
                </a:rPr>
                <a:t> sind </a:t>
              </a:r>
              <a:r>
                <a:rPr lang="en-GB" sz="2000" b="0" i="0" u="none" strike="noStrike" cap="none">
                  <a:solidFill>
                    <a:srgbClr val="FBF0D5"/>
                  </a:solidFill>
                  <a:latin typeface="Century Gothic"/>
                  <a:ea typeface="Century Gothic"/>
                  <a:cs typeface="Century Gothic"/>
                  <a:sym typeface="Century Gothic"/>
                </a:rPr>
                <a:t>viele berühmten deutschen Autos wie BMW, VW, Mercedes, aber viele Leute fahren auch mit dem Bus, mit dem Zug oder mit der S-Bahn und U-Bahn.</a:t>
              </a:r>
              <a:endParaRPr sz="1800">
                <a:solidFill>
                  <a:srgbClr val="FBF0D5"/>
                </a:solidFill>
                <a:latin typeface="Century Gothic"/>
                <a:ea typeface="Century Gothic"/>
                <a:cs typeface="Century Gothic"/>
                <a:sym typeface="Century Gothic"/>
              </a:endParaRPr>
            </a:p>
          </p:txBody>
        </p:sp>
        <p:sp>
          <p:nvSpPr>
            <p:cNvPr id="113" name="Google Shape;113;p2"/>
            <p:cNvSpPr/>
            <p:nvPr/>
          </p:nvSpPr>
          <p:spPr>
            <a:xfrm>
              <a:off x="-2998089" y="8096295"/>
              <a:ext cx="2582898" cy="1765672"/>
            </a:xfrm>
            <a:prstGeom prst="rect">
              <a:avLst/>
            </a:prstGeom>
            <a:solidFill>
              <a:srgbClr val="FFF4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14" name="Google Shape;114;p2" descr="A picture containing text, scene, way, road&#10;&#10;Description automatically generated"/>
            <p:cNvPicPr preferRelativeResize="0"/>
            <p:nvPr/>
          </p:nvPicPr>
          <p:blipFill rotWithShape="1">
            <a:blip r:embed="rId10">
              <a:alphaModFix/>
            </a:blip>
            <a:srcRect/>
            <a:stretch/>
          </p:blipFill>
          <p:spPr>
            <a:xfrm>
              <a:off x="-2892582" y="8172056"/>
              <a:ext cx="2386336" cy="1552361"/>
            </a:xfrm>
            <a:prstGeom prst="rect">
              <a:avLst/>
            </a:prstGeom>
            <a:noFill/>
            <a:ln>
              <a:noFill/>
            </a:ln>
          </p:spPr>
        </p:pic>
      </p:grpSp>
      <p:grpSp>
        <p:nvGrpSpPr>
          <p:cNvPr id="115" name="Google Shape;115;p2"/>
          <p:cNvGrpSpPr/>
          <p:nvPr/>
        </p:nvGrpSpPr>
        <p:grpSpPr>
          <a:xfrm>
            <a:off x="7377930" y="1006371"/>
            <a:ext cx="4627232" cy="4195931"/>
            <a:chOff x="15380170" y="2041311"/>
            <a:chExt cx="4627232" cy="4195931"/>
          </a:xfrm>
        </p:grpSpPr>
        <p:grpSp>
          <p:nvGrpSpPr>
            <p:cNvPr id="116" name="Google Shape;116;p2"/>
            <p:cNvGrpSpPr/>
            <p:nvPr/>
          </p:nvGrpSpPr>
          <p:grpSpPr>
            <a:xfrm>
              <a:off x="15380170" y="2041311"/>
              <a:ext cx="4627232" cy="4195931"/>
              <a:chOff x="-3844238" y="5925124"/>
              <a:chExt cx="4627232" cy="4195931"/>
            </a:xfrm>
          </p:grpSpPr>
          <p:sp>
            <p:nvSpPr>
              <p:cNvPr id="117" name="Google Shape;117;p2"/>
              <p:cNvSpPr/>
              <p:nvPr/>
            </p:nvSpPr>
            <p:spPr>
              <a:xfrm>
                <a:off x="-3844238" y="5925124"/>
                <a:ext cx="4627232" cy="4195931"/>
              </a:xfrm>
              <a:prstGeom prst="wedgeRoundRectCallout">
                <a:avLst>
                  <a:gd name="adj1" fmla="val -20833"/>
                  <a:gd name="adj2" fmla="val 62500"/>
                  <a:gd name="adj3" fmla="val 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 name="Google Shape;118;p2"/>
              <p:cNvSpPr txBox="1"/>
              <p:nvPr/>
            </p:nvSpPr>
            <p:spPr>
              <a:xfrm>
                <a:off x="-3644994" y="6157303"/>
                <a:ext cx="418757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0" u="none" strike="noStrike" cap="none">
                    <a:solidFill>
                      <a:srgbClr val="FBF0D5"/>
                    </a:solidFill>
                    <a:latin typeface="Century Gothic"/>
                    <a:ea typeface="Century Gothic"/>
                    <a:cs typeface="Century Gothic"/>
                    <a:sym typeface="Century Gothic"/>
                  </a:rPr>
                  <a:t>Falsch. Es gibt </a:t>
                </a:r>
                <a:r>
                  <a:rPr lang="en-GB" sz="2400" i="0" u="none" strike="noStrike" cap="none">
                    <a:solidFill>
                      <a:srgbClr val="FBF0D5"/>
                    </a:solidFill>
                    <a:latin typeface="Century Gothic"/>
                    <a:ea typeface="Century Gothic"/>
                    <a:cs typeface="Century Gothic"/>
                    <a:sym typeface="Century Gothic"/>
                  </a:rPr>
                  <a:t>ungefähr 9.750 Volksfeste jedes Jahr, zum Beispiel das Oktoberfest. </a:t>
                </a:r>
                <a:r>
                  <a:rPr lang="en-GB" sz="2400" b="1" i="0" u="none" strike="noStrike" cap="none">
                    <a:solidFill>
                      <a:srgbClr val="FBF0D5"/>
                    </a:solidFill>
                    <a:latin typeface="Century Gothic"/>
                    <a:ea typeface="Century Gothic"/>
                    <a:cs typeface="Century Gothic"/>
                    <a:sym typeface="Century Gothic"/>
                  </a:rPr>
                  <a:t>Da ist </a:t>
                </a:r>
                <a:r>
                  <a:rPr lang="en-GB" sz="2400" i="0" u="none" strike="noStrike" cap="none">
                    <a:solidFill>
                      <a:srgbClr val="FBF0D5"/>
                    </a:solidFill>
                    <a:latin typeface="Century Gothic"/>
                    <a:ea typeface="Century Gothic"/>
                    <a:cs typeface="Century Gothic"/>
                    <a:sym typeface="Century Gothic"/>
                  </a:rPr>
                  <a:t>es auf diesem Foto. </a:t>
                </a:r>
                <a:endParaRPr sz="2000">
                  <a:solidFill>
                    <a:srgbClr val="FBF0D5"/>
                  </a:solidFill>
                  <a:latin typeface="Century Gothic"/>
                  <a:ea typeface="Century Gothic"/>
                  <a:cs typeface="Century Gothic"/>
                  <a:sym typeface="Century Gothic"/>
                </a:endParaRPr>
              </a:p>
            </p:txBody>
          </p:sp>
          <p:sp>
            <p:nvSpPr>
              <p:cNvPr id="119" name="Google Shape;119;p2"/>
              <p:cNvSpPr/>
              <p:nvPr/>
            </p:nvSpPr>
            <p:spPr>
              <a:xfrm>
                <a:off x="-2998089" y="8096295"/>
                <a:ext cx="2582898" cy="1765672"/>
              </a:xfrm>
              <a:prstGeom prst="rect">
                <a:avLst/>
              </a:prstGeom>
              <a:solidFill>
                <a:srgbClr val="FFF4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pic>
          <p:nvPicPr>
            <p:cNvPr id="120" name="Google Shape;120;p2"/>
            <p:cNvPicPr preferRelativeResize="0"/>
            <p:nvPr/>
          </p:nvPicPr>
          <p:blipFill rotWithShape="1">
            <a:blip r:embed="rId11">
              <a:alphaModFix/>
            </a:blip>
            <a:srcRect/>
            <a:stretch/>
          </p:blipFill>
          <p:spPr>
            <a:xfrm rot="-424125">
              <a:off x="16263709" y="4227242"/>
              <a:ext cx="2251976" cy="1688983"/>
            </a:xfrm>
            <a:prstGeom prst="rect">
              <a:avLst/>
            </a:prstGeom>
            <a:noFill/>
            <a:ln>
              <a:noFill/>
            </a:ln>
          </p:spPr>
        </p:pic>
        <p:pic>
          <p:nvPicPr>
            <p:cNvPr id="121" name="Google Shape;121;p2"/>
            <p:cNvPicPr preferRelativeResize="0"/>
            <p:nvPr/>
          </p:nvPicPr>
          <p:blipFill rotWithShape="1">
            <a:blip r:embed="rId12">
              <a:alphaModFix/>
            </a:blip>
            <a:srcRect/>
            <a:stretch/>
          </p:blipFill>
          <p:spPr>
            <a:xfrm rot="6679693">
              <a:off x="15718367" y="4127736"/>
              <a:ext cx="957929" cy="70612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1"/>
                                        </p:tgtEl>
                                      </p:cBhvr>
                                    </p:animEffect>
                                    <p:set>
                                      <p:cBhvr>
                                        <p:cTn id="15" dur="1" fill="hold">
                                          <p:stCondLst>
                                            <p:cond delay="500"/>
                                          </p:stCondLst>
                                        </p:cTn>
                                        <p:tgtEl>
                                          <p:spTgt spid="8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fade">
                                      <p:cBhvr>
                                        <p:cTn id="20" dur="500"/>
                                        <p:tgtEl>
                                          <p:spTgt spid="93"/>
                                        </p:tgtEl>
                                      </p:cBhvr>
                                    </p:animEffect>
                                  </p:childTnLst>
                                </p:cTn>
                              </p:par>
                              <p:par>
                                <p:cTn id="21" presetID="10"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500"/>
                                        <p:tgtEl>
                                          <p:spTgt spid="8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3"/>
                                        </p:tgtEl>
                                      </p:cBhvr>
                                    </p:animEffect>
                                    <p:set>
                                      <p:cBhvr>
                                        <p:cTn id="28" dur="1" fill="hold">
                                          <p:stCondLst>
                                            <p:cond delay="500"/>
                                          </p:stCondLst>
                                        </p:cTn>
                                        <p:tgtEl>
                                          <p:spTgt spid="9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500"/>
                                        <p:tgtEl>
                                          <p:spTgt spid="99"/>
                                        </p:tgtEl>
                                      </p:cBhvr>
                                    </p:animEffect>
                                  </p:childTnLst>
                                </p:cTn>
                              </p:par>
                              <p:par>
                                <p:cTn id="34" presetID="10" presetClass="entr" presetSubtype="0" fill="hold" nodeType="with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500"/>
                                        <p:tgtEl>
                                          <p:spTgt spid="8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99"/>
                                        </p:tgtEl>
                                      </p:cBhvr>
                                    </p:animEffect>
                                    <p:set>
                                      <p:cBhvr>
                                        <p:cTn id="41" dur="1" fill="hold">
                                          <p:stCondLst>
                                            <p:cond delay="500"/>
                                          </p:stCondLst>
                                        </p:cTn>
                                        <p:tgtEl>
                                          <p:spTgt spid="9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5"/>
                                        </p:tgtEl>
                                        <p:attrNameLst>
                                          <p:attrName>style.visibility</p:attrName>
                                        </p:attrNameLst>
                                      </p:cBhvr>
                                      <p:to>
                                        <p:strVal val="visible"/>
                                      </p:to>
                                    </p:set>
                                    <p:animEffect transition="in" filter="fade">
                                      <p:cBhvr>
                                        <p:cTn id="46" dur="500"/>
                                        <p:tgtEl>
                                          <p:spTgt spid="105"/>
                                        </p:tgtEl>
                                      </p:cBhvr>
                                    </p:animEffect>
                                  </p:childTnLst>
                                </p:cTn>
                              </p:par>
                              <p:par>
                                <p:cTn id="47" presetID="1" presetClass="entr" presetSubtype="0" fill="hold" nodeType="with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5"/>
                                        </p:tgtEl>
                                      </p:cBhvr>
                                    </p:animEffect>
                                    <p:set>
                                      <p:cBhvr>
                                        <p:cTn id="53" dur="1" fill="hold">
                                          <p:stCondLst>
                                            <p:cond delay="500"/>
                                          </p:stCondLst>
                                        </p:cTn>
                                        <p:tgtEl>
                                          <p:spTgt spid="10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0"/>
                                        </p:tgtEl>
                                        <p:attrNameLst>
                                          <p:attrName>style.visibility</p:attrName>
                                        </p:attrNameLst>
                                      </p:cBhvr>
                                      <p:to>
                                        <p:strVal val="visible"/>
                                      </p:to>
                                    </p:set>
                                    <p:animEffect transition="in" filter="fade">
                                      <p:cBhvr>
                                        <p:cTn id="58" dur="500"/>
                                        <p:tgtEl>
                                          <p:spTgt spid="110"/>
                                        </p:tgtEl>
                                      </p:cBhvr>
                                    </p:animEffect>
                                  </p:childTnLst>
                                </p:cTn>
                              </p:par>
                              <p:par>
                                <p:cTn id="59" presetID="1" presetClass="entr" presetSubtype="0" fill="hold" nodeType="with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10"/>
                                        </p:tgtEl>
                                      </p:cBhvr>
                                    </p:animEffect>
                                    <p:set>
                                      <p:cBhvr>
                                        <p:cTn id="65" dur="1" fill="hold">
                                          <p:stCondLst>
                                            <p:cond delay="500"/>
                                          </p:stCondLst>
                                        </p:cTn>
                                        <p:tgtEl>
                                          <p:spTgt spid="110"/>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fade">
                                      <p:cBhvr>
                                        <p:cTn id="68" dur="500"/>
                                        <p:tgtEl>
                                          <p:spTgt spid="9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15"/>
                                        </p:tgtEl>
                                        <p:attrNameLst>
                                          <p:attrName>style.visibility</p:attrName>
                                        </p:attrNameLst>
                                      </p:cBhvr>
                                      <p:to>
                                        <p:strVal val="visible"/>
                                      </p:to>
                                    </p:set>
                                    <p:animEffect transition="in" filter="fade">
                                      <p:cBhvr>
                                        <p:cTn id="73" dur="500"/>
                                        <p:tgtEl>
                                          <p:spTgt spid="11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15"/>
                                        </p:tgtEl>
                                      </p:cBhvr>
                                    </p:animEffect>
                                    <p:set>
                                      <p:cBhvr>
                                        <p:cTn id="78" dur="1" fill="hold">
                                          <p:stCondLst>
                                            <p:cond delay="500"/>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2"/>
          <p:cNvSpPr txBox="1">
            <a:spLocks noGrp="1"/>
          </p:cNvSpPr>
          <p:nvPr>
            <p:ph type="title"/>
          </p:nvPr>
        </p:nvSpPr>
        <p:spPr>
          <a:xfrm>
            <a:off x="-1" y="213557"/>
            <a:ext cx="5172892"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Mia und Alastair [1/2]</a:t>
            </a:r>
            <a:endParaRPr/>
          </a:p>
        </p:txBody>
      </p:sp>
      <p:grpSp>
        <p:nvGrpSpPr>
          <p:cNvPr id="78" name="Google Shape;78;p2"/>
          <p:cNvGrpSpPr/>
          <p:nvPr/>
        </p:nvGrpSpPr>
        <p:grpSpPr>
          <a:xfrm>
            <a:off x="-3937" y="1001376"/>
            <a:ext cx="3748082" cy="5381762"/>
            <a:chOff x="493221" y="255506"/>
            <a:chExt cx="3701566" cy="6454569"/>
          </a:xfrm>
        </p:grpSpPr>
        <p:grpSp>
          <p:nvGrpSpPr>
            <p:cNvPr id="79" name="Google Shape;79;p2"/>
            <p:cNvGrpSpPr/>
            <p:nvPr/>
          </p:nvGrpSpPr>
          <p:grpSpPr>
            <a:xfrm>
              <a:off x="496779" y="255506"/>
              <a:ext cx="3698008" cy="5231402"/>
              <a:chOff x="496779" y="255506"/>
              <a:chExt cx="3446571" cy="5231402"/>
            </a:xfrm>
          </p:grpSpPr>
          <p:pic>
            <p:nvPicPr>
              <p:cNvPr id="80" name="Google Shape;80;p2" descr="Gráficos vectoriales gratis de Whatsapp"/>
              <p:cNvPicPr preferRelativeResize="0"/>
              <p:nvPr/>
            </p:nvPicPr>
            <p:blipFill rotWithShape="1">
              <a:blip r:embed="rId4">
                <a:alphaModFix/>
              </a:blip>
              <a:srcRect/>
              <a:stretch/>
            </p:blipFill>
            <p:spPr>
              <a:xfrm>
                <a:off x="496779" y="255506"/>
                <a:ext cx="3446571" cy="5231402"/>
              </a:xfrm>
              <a:prstGeom prst="rect">
                <a:avLst/>
              </a:prstGeom>
              <a:noFill/>
              <a:ln>
                <a:noFill/>
              </a:ln>
            </p:spPr>
          </p:pic>
          <p:sp>
            <p:nvSpPr>
              <p:cNvPr id="81" name="Google Shape;81;p2"/>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82" name="Google Shape;82;p2"/>
            <p:cNvGrpSpPr/>
            <p:nvPr/>
          </p:nvGrpSpPr>
          <p:grpSpPr>
            <a:xfrm>
              <a:off x="493221" y="3475613"/>
              <a:ext cx="3698008" cy="3234462"/>
              <a:chOff x="4785282" y="2605300"/>
              <a:chExt cx="3698008" cy="3234462"/>
            </a:xfrm>
          </p:grpSpPr>
          <p:pic>
            <p:nvPicPr>
              <p:cNvPr id="83" name="Google Shape;83;p2" descr="Gráficos vectoriales gratis de Whatsapp"/>
              <p:cNvPicPr preferRelativeResize="0"/>
              <p:nvPr/>
            </p:nvPicPr>
            <p:blipFill rotWithShape="1">
              <a:blip r:embed="rId4">
                <a:alphaModFix/>
              </a:blip>
              <a:srcRect t="38493"/>
              <a:stretch/>
            </p:blipFill>
            <p:spPr>
              <a:xfrm>
                <a:off x="4785282" y="2622048"/>
                <a:ext cx="3698008" cy="3217714"/>
              </a:xfrm>
              <a:prstGeom prst="rect">
                <a:avLst/>
              </a:prstGeom>
              <a:noFill/>
              <a:ln>
                <a:noFill/>
              </a:ln>
            </p:spPr>
          </p:pic>
          <p:sp>
            <p:nvSpPr>
              <p:cNvPr id="84" name="Google Shape;84;p2"/>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grpSp>
      <p:sp>
        <p:nvSpPr>
          <p:cNvPr id="85" name="Google Shape;85;p2"/>
          <p:cNvSpPr/>
          <p:nvPr/>
        </p:nvSpPr>
        <p:spPr>
          <a:xfrm>
            <a:off x="9621" y="1714345"/>
            <a:ext cx="3759917" cy="915615"/>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0" i="0" u="none" strike="noStrike" cap="none" dirty="0">
                <a:solidFill>
                  <a:srgbClr val="000000"/>
                </a:solidFill>
                <a:latin typeface="Century Gothic"/>
                <a:ea typeface="Century Gothic"/>
                <a:cs typeface="Century Gothic"/>
                <a:sym typeface="Century Gothic"/>
              </a:rPr>
              <a:t>Hallo </a:t>
            </a:r>
            <a:r>
              <a:rPr lang="en-GB" sz="2000" b="0" i="0" u="none" strike="noStrike" cap="none" dirty="0">
                <a:solidFill>
                  <a:srgbClr val="3D3C3C"/>
                </a:solidFill>
                <a:latin typeface="Century Gothic"/>
                <a:ea typeface="Century Gothic"/>
                <a:cs typeface="Century Gothic"/>
                <a:sym typeface="Century Gothic"/>
              </a:rPr>
              <a:t>Mia</a:t>
            </a:r>
            <a:r>
              <a:rPr lang="en-GB" sz="2000" b="0" i="0" u="none" strike="noStrike" cap="none" dirty="0">
                <a:solidFill>
                  <a:srgbClr val="000000"/>
                </a:solidFill>
                <a:latin typeface="Century Gothic"/>
                <a:ea typeface="Century Gothic"/>
                <a:cs typeface="Century Gothic"/>
                <a:sym typeface="Century Gothic"/>
              </a:rPr>
              <a:t> ! </a:t>
            </a:r>
            <a:r>
              <a:rPr lang="en-GB" sz="2000" b="0" i="0" u="none" strike="noStrike" cap="none" dirty="0" err="1">
                <a:solidFill>
                  <a:srgbClr val="000000"/>
                </a:solidFill>
                <a:latin typeface="Century Gothic"/>
                <a:ea typeface="Century Gothic"/>
                <a:cs typeface="Century Gothic"/>
                <a:sym typeface="Century Gothic"/>
              </a:rPr>
              <a:t>Geht's</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dir</a:t>
            </a:r>
            <a:r>
              <a:rPr lang="en-GB" sz="2000" b="0" i="0" u="none" strike="noStrike" cap="none" dirty="0">
                <a:solidFill>
                  <a:srgbClr val="000000"/>
                </a:solidFill>
                <a:latin typeface="Century Gothic"/>
                <a:ea typeface="Century Gothic"/>
                <a:cs typeface="Century Gothic"/>
                <a:sym typeface="Century Gothic"/>
              </a:rPr>
              <a:t> gut? </a:t>
            </a:r>
            <a:r>
              <a:rPr lang="en-GB" sz="2000" b="0" i="0" u="none" strike="noStrike" cap="none" dirty="0" err="1">
                <a:solidFill>
                  <a:srgbClr val="000000"/>
                </a:solidFill>
                <a:latin typeface="Century Gothic"/>
                <a:ea typeface="Century Gothic"/>
                <a:cs typeface="Century Gothic"/>
                <a:sym typeface="Century Gothic"/>
              </a:rPr>
              <a:t>Machst</a:t>
            </a:r>
            <a:r>
              <a:rPr lang="en-GB" sz="2000" b="0" i="0" u="none" strike="noStrike" cap="none" dirty="0">
                <a:solidFill>
                  <a:srgbClr val="000000"/>
                </a:solidFill>
                <a:latin typeface="Century Gothic"/>
                <a:ea typeface="Century Gothic"/>
                <a:cs typeface="Century Gothic"/>
                <a:sym typeface="Century Gothic"/>
              </a:rPr>
              <a:t> du was </a:t>
            </a:r>
            <a:r>
              <a:rPr lang="en-GB" sz="2000" b="0" i="0" u="none" strike="noStrike" cap="none" dirty="0" err="1">
                <a:solidFill>
                  <a:srgbClr val="000000"/>
                </a:solidFill>
                <a:latin typeface="Century Gothic"/>
                <a:ea typeface="Century Gothic"/>
                <a:cs typeface="Century Gothic"/>
                <a:sym typeface="Century Gothic"/>
              </a:rPr>
              <a:t>im</a:t>
            </a:r>
            <a:r>
              <a:rPr lang="en-GB" sz="2000" b="0" i="0" u="none" strike="noStrike" cap="none" dirty="0">
                <a:solidFill>
                  <a:srgbClr val="000000"/>
                </a:solidFill>
                <a:latin typeface="Century Gothic"/>
                <a:ea typeface="Century Gothic"/>
                <a:cs typeface="Century Gothic"/>
                <a:sym typeface="Century Gothic"/>
              </a:rPr>
              <a:t> Moment?</a:t>
            </a:r>
            <a:endParaRPr sz="2000" dirty="0">
              <a:solidFill>
                <a:schemeClr val="lt1"/>
              </a:solidFill>
              <a:latin typeface="Century Gothic"/>
              <a:ea typeface="Century Gothic"/>
              <a:cs typeface="Century Gothic"/>
              <a:sym typeface="Century Gothic"/>
            </a:endParaRPr>
          </a:p>
        </p:txBody>
      </p:sp>
      <p:sp>
        <p:nvSpPr>
          <p:cNvPr id="86" name="Google Shape;86;p2"/>
          <p:cNvSpPr/>
          <p:nvPr/>
        </p:nvSpPr>
        <p:spPr>
          <a:xfrm>
            <a:off x="-12350" y="2666285"/>
            <a:ext cx="3719248" cy="2537426"/>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Hallo </a:t>
            </a:r>
            <a:r>
              <a:rPr lang="en-GB" sz="2000" dirty="0">
                <a:solidFill>
                  <a:srgbClr val="3D3C3C"/>
                </a:solidFill>
                <a:latin typeface="Century Gothic"/>
                <a:ea typeface="Century Gothic"/>
                <a:cs typeface="Century Gothic"/>
                <a:sym typeface="Century Gothic"/>
              </a:rPr>
              <a:t>Alastair</a:t>
            </a:r>
            <a:r>
              <a:rPr lang="en-GB" sz="2000" dirty="0">
                <a:solidFill>
                  <a:srgbClr val="000000"/>
                </a:solidFill>
                <a:latin typeface="Century Gothic"/>
                <a:ea typeface="Century Gothic"/>
                <a:cs typeface="Century Gothic"/>
                <a:sym typeface="Century Gothic"/>
              </a:rPr>
              <a:t>! Mir </a:t>
            </a:r>
            <a:r>
              <a:rPr lang="en-GB" sz="2000" dirty="0" err="1">
                <a:solidFill>
                  <a:srgbClr val="000000"/>
                </a:solidFill>
                <a:latin typeface="Century Gothic"/>
                <a:ea typeface="Century Gothic"/>
                <a:cs typeface="Century Gothic"/>
                <a:sym typeface="Century Gothic"/>
              </a:rPr>
              <a:t>geht’s</a:t>
            </a:r>
            <a:r>
              <a:rPr lang="en-GB" sz="2000" dirty="0">
                <a:solidFill>
                  <a:srgbClr val="000000"/>
                </a:solidFill>
                <a:latin typeface="Century Gothic"/>
                <a:ea typeface="Century Gothic"/>
                <a:cs typeface="Century Gothic"/>
                <a:sym typeface="Century Gothic"/>
              </a:rPr>
              <a:t> gut, </a:t>
            </a:r>
            <a:r>
              <a:rPr lang="en-GB" sz="2000" dirty="0" err="1">
                <a:solidFill>
                  <a:srgbClr val="000000"/>
                </a:solidFill>
                <a:latin typeface="Century Gothic"/>
                <a:ea typeface="Century Gothic"/>
                <a:cs typeface="Century Gothic"/>
                <a:sym typeface="Century Gothic"/>
              </a:rPr>
              <a:t>danke</a:t>
            </a:r>
            <a:r>
              <a:rPr lang="en-GB" sz="2000" dirty="0">
                <a:solidFill>
                  <a:srgbClr val="000000"/>
                </a:solidFill>
                <a:latin typeface="Century Gothic"/>
                <a:ea typeface="Century Gothic"/>
                <a:cs typeface="Century Gothic"/>
                <a:sym typeface="Century Gothic"/>
              </a:rPr>
              <a:t>. Und </a:t>
            </a:r>
            <a:r>
              <a:rPr lang="en-GB" sz="2000" dirty="0" err="1">
                <a:solidFill>
                  <a:srgbClr val="000000"/>
                </a:solidFill>
                <a:latin typeface="Century Gothic"/>
                <a:ea typeface="Century Gothic"/>
                <a:cs typeface="Century Gothic"/>
                <a:sym typeface="Century Gothic"/>
              </a:rPr>
              <a:t>dir</a:t>
            </a:r>
            <a:r>
              <a:rPr lang="en-GB" sz="2000" dirty="0">
                <a:solidFill>
                  <a:srgbClr val="000000"/>
                </a:solidFill>
                <a:latin typeface="Century Gothic"/>
                <a:ea typeface="Century Gothic"/>
                <a:cs typeface="Century Gothic"/>
                <a:sym typeface="Century Gothic"/>
              </a:rPr>
              <a:t>? Ich bin </a:t>
            </a:r>
            <a:r>
              <a:rPr lang="en-GB" sz="2000" dirty="0" err="1">
                <a:solidFill>
                  <a:srgbClr val="000000"/>
                </a:solidFill>
                <a:latin typeface="Century Gothic"/>
                <a:ea typeface="Century Gothic"/>
                <a:cs typeface="Century Gothic"/>
                <a:sym typeface="Century Gothic"/>
              </a:rPr>
              <a:t>gerade</a:t>
            </a:r>
            <a:r>
              <a:rPr lang="en-GB" sz="2000" dirty="0">
                <a:solidFill>
                  <a:srgbClr val="000000"/>
                </a:solidFill>
                <a:latin typeface="Century Gothic"/>
                <a:ea typeface="Century Gothic"/>
                <a:cs typeface="Century Gothic"/>
                <a:sym typeface="Century Gothic"/>
              </a:rPr>
              <a:t> am </a:t>
            </a:r>
            <a:r>
              <a:rPr lang="en-GB" sz="2000" dirty="0" err="1">
                <a:solidFill>
                  <a:srgbClr val="000000"/>
                </a:solidFill>
                <a:latin typeface="Century Gothic"/>
                <a:ea typeface="Century Gothic"/>
                <a:cs typeface="Century Gothic"/>
                <a:sym typeface="Century Gothic"/>
              </a:rPr>
              <a:t>Bahnhof</a:t>
            </a:r>
            <a:r>
              <a:rPr lang="en-GB" sz="2000" dirty="0">
                <a:solidFill>
                  <a:srgbClr val="000000"/>
                </a:solidFill>
                <a:latin typeface="Century Gothic"/>
                <a:ea typeface="Century Gothic"/>
                <a:cs typeface="Century Gothic"/>
                <a:sym typeface="Century Gothic"/>
              </a:rPr>
              <a:t> – </a:t>
            </a:r>
            <a:r>
              <a:rPr lang="en-GB" sz="2000" dirty="0" err="1">
                <a:solidFill>
                  <a:srgbClr val="000000"/>
                </a:solidFill>
                <a:latin typeface="Century Gothic"/>
                <a:ea typeface="Century Gothic"/>
                <a:cs typeface="Century Gothic"/>
                <a:sym typeface="Century Gothic"/>
              </a:rPr>
              <a:t>warte</a:t>
            </a:r>
            <a:r>
              <a:rPr lang="en-GB" sz="2000" dirty="0">
                <a:solidFill>
                  <a:srgbClr val="000000"/>
                </a:solidFill>
                <a:latin typeface="Century Gothic"/>
                <a:ea typeface="Century Gothic"/>
                <a:cs typeface="Century Gothic"/>
                <a:sym typeface="Century Gothic"/>
              </a:rPr>
              <a:t> auf </a:t>
            </a:r>
            <a:r>
              <a:rPr lang="en-GB" sz="2000" dirty="0" err="1">
                <a:solidFill>
                  <a:srgbClr val="000000"/>
                </a:solidFill>
                <a:latin typeface="Century Gothic"/>
                <a:ea typeface="Century Gothic"/>
                <a:cs typeface="Century Gothic"/>
                <a:sym typeface="Century Gothic"/>
              </a:rPr>
              <a:t>meinen</a:t>
            </a:r>
            <a:r>
              <a:rPr lang="en-GB" sz="2000" dirty="0">
                <a:solidFill>
                  <a:srgbClr val="000000"/>
                </a:solidFill>
                <a:latin typeface="Century Gothic"/>
                <a:ea typeface="Century Gothic"/>
                <a:cs typeface="Century Gothic"/>
                <a:sym typeface="Century Gothic"/>
              </a:rPr>
              <a:t> Zug. Ich </a:t>
            </a:r>
            <a:r>
              <a:rPr lang="en-GB" sz="2000" dirty="0" err="1">
                <a:solidFill>
                  <a:srgbClr val="000000"/>
                </a:solidFill>
                <a:latin typeface="Century Gothic"/>
                <a:ea typeface="Century Gothic"/>
                <a:cs typeface="Century Gothic"/>
                <a:sym typeface="Century Gothic"/>
              </a:rPr>
              <a:t>fahre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nach</a:t>
            </a:r>
            <a:r>
              <a:rPr lang="en-GB" sz="2000" dirty="0">
                <a:solidFill>
                  <a:srgbClr val="000000"/>
                </a:solidFill>
                <a:latin typeface="Century Gothic"/>
                <a:ea typeface="Century Gothic"/>
                <a:cs typeface="Century Gothic"/>
                <a:sym typeface="Century Gothic"/>
              </a:rPr>
              <a:t> Köln – </a:t>
            </a:r>
            <a:r>
              <a:rPr lang="en-GB" sz="2000" dirty="0" err="1">
                <a:solidFill>
                  <a:srgbClr val="000000"/>
                </a:solidFill>
                <a:latin typeface="Century Gothic"/>
                <a:ea typeface="Century Gothic"/>
                <a:cs typeface="Century Gothic"/>
                <a:sym typeface="Century Gothic"/>
              </a:rPr>
              <a:t>zum</a:t>
            </a:r>
            <a:r>
              <a:rPr lang="en-GB" sz="2000" dirty="0">
                <a:solidFill>
                  <a:srgbClr val="000000"/>
                </a:solidFill>
                <a:latin typeface="Century Gothic"/>
                <a:ea typeface="Century Gothic"/>
                <a:cs typeface="Century Gothic"/>
                <a:sym typeface="Century Gothic"/>
              </a:rPr>
              <a:t> Spiel – </a:t>
            </a:r>
            <a:r>
              <a:rPr lang="en-GB" sz="2000" dirty="0">
                <a:solidFill>
                  <a:schemeClr val="lt1"/>
                </a:solidFill>
                <a:latin typeface="Century Gothic"/>
                <a:ea typeface="Century Gothic"/>
                <a:cs typeface="Century Gothic"/>
                <a:sym typeface="Century Gothic"/>
              </a:rPr>
              <a:t>FC</a:t>
            </a:r>
            <a:r>
              <a:rPr lang="en-GB" sz="2000" dirty="0">
                <a:solidFill>
                  <a:srgbClr val="000000"/>
                </a:solidFill>
                <a:latin typeface="Century Gothic"/>
                <a:ea typeface="Century Gothic"/>
                <a:cs typeface="Century Gothic"/>
                <a:sym typeface="Century Gothic"/>
              </a:rPr>
              <a:t> Köln und Bayern München.  </a:t>
            </a:r>
            <a:endParaRPr sz="2000" dirty="0">
              <a:solidFill>
                <a:schemeClr val="lt1"/>
              </a:solidFill>
              <a:latin typeface="Century Gothic"/>
              <a:ea typeface="Century Gothic"/>
              <a:cs typeface="Century Gothic"/>
              <a:sym typeface="Century Gothic"/>
            </a:endParaRPr>
          </a:p>
        </p:txBody>
      </p:sp>
      <p:grpSp>
        <p:nvGrpSpPr>
          <p:cNvPr id="87" name="Google Shape;87;p2"/>
          <p:cNvGrpSpPr/>
          <p:nvPr/>
        </p:nvGrpSpPr>
        <p:grpSpPr>
          <a:xfrm>
            <a:off x="3232749" y="2751414"/>
            <a:ext cx="353028" cy="334926"/>
            <a:chOff x="-657569" y="2518042"/>
            <a:chExt cx="353028" cy="334926"/>
          </a:xfrm>
        </p:grpSpPr>
        <p:sp>
          <p:nvSpPr>
            <p:cNvPr id="88" name="Google Shape;88;p2"/>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89" name="Google Shape;89;p2"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90" name="Google Shape;90;p2"/>
          <p:cNvGrpSpPr/>
          <p:nvPr/>
        </p:nvGrpSpPr>
        <p:grpSpPr>
          <a:xfrm>
            <a:off x="3360500" y="1780081"/>
            <a:ext cx="357421" cy="330628"/>
            <a:chOff x="-677996" y="3286857"/>
            <a:chExt cx="357421" cy="330628"/>
          </a:xfrm>
        </p:grpSpPr>
        <p:sp>
          <p:nvSpPr>
            <p:cNvPr id="91" name="Google Shape;91;p2"/>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92" name="Google Shape;92;p2"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93" name="Google Shape;93;p2"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sp>
        <p:nvSpPr>
          <p:cNvPr id="94" name="Google Shape;94;p2"/>
          <p:cNvSpPr/>
          <p:nvPr/>
        </p:nvSpPr>
        <p:spPr>
          <a:xfrm>
            <a:off x="2024" y="5287540"/>
            <a:ext cx="1168337" cy="380136"/>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Toll</a:t>
            </a:r>
            <a:endParaRPr sz="2000">
              <a:solidFill>
                <a:schemeClr val="lt1"/>
              </a:solidFill>
              <a:latin typeface="Century Gothic"/>
              <a:ea typeface="Century Gothic"/>
              <a:cs typeface="Century Gothic"/>
              <a:sym typeface="Century Gothic"/>
            </a:endParaRPr>
          </a:p>
        </p:txBody>
      </p:sp>
      <p:grpSp>
        <p:nvGrpSpPr>
          <p:cNvPr id="95" name="Google Shape;95;p2"/>
          <p:cNvGrpSpPr/>
          <p:nvPr/>
        </p:nvGrpSpPr>
        <p:grpSpPr>
          <a:xfrm>
            <a:off x="812940" y="5318216"/>
            <a:ext cx="357421" cy="330628"/>
            <a:chOff x="-677996" y="3286857"/>
            <a:chExt cx="357421" cy="330628"/>
          </a:xfrm>
        </p:grpSpPr>
        <p:sp>
          <p:nvSpPr>
            <p:cNvPr id="96" name="Google Shape;96;p2"/>
            <p:cNvSpPr/>
            <p:nvPr/>
          </p:nvSpPr>
          <p:spPr>
            <a:xfrm>
              <a:off x="-673603" y="3286857"/>
              <a:ext cx="353028" cy="328521"/>
            </a:xfrm>
            <a:prstGeom prst="ellipse">
              <a:avLst/>
            </a:prstGeom>
            <a:solidFill>
              <a:srgbClr val="FFFC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97" name="Google Shape;97;p2"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98" name="Google Shape;98;p2"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grpSp>
        <p:nvGrpSpPr>
          <p:cNvPr id="99" name="Google Shape;99;p2"/>
          <p:cNvGrpSpPr/>
          <p:nvPr/>
        </p:nvGrpSpPr>
        <p:grpSpPr>
          <a:xfrm>
            <a:off x="4106113" y="983987"/>
            <a:ext cx="3748082" cy="5381762"/>
            <a:chOff x="493221" y="255506"/>
            <a:chExt cx="3701566" cy="6454569"/>
          </a:xfrm>
        </p:grpSpPr>
        <p:grpSp>
          <p:nvGrpSpPr>
            <p:cNvPr id="100" name="Google Shape;100;p2"/>
            <p:cNvGrpSpPr/>
            <p:nvPr/>
          </p:nvGrpSpPr>
          <p:grpSpPr>
            <a:xfrm>
              <a:off x="496779" y="255506"/>
              <a:ext cx="3698008" cy="5231402"/>
              <a:chOff x="496779" y="255506"/>
              <a:chExt cx="3446571" cy="5231402"/>
            </a:xfrm>
          </p:grpSpPr>
          <p:pic>
            <p:nvPicPr>
              <p:cNvPr id="101" name="Google Shape;101;p2" descr="Gráficos vectoriales gratis de Whatsapp"/>
              <p:cNvPicPr preferRelativeResize="0"/>
              <p:nvPr/>
            </p:nvPicPr>
            <p:blipFill rotWithShape="1">
              <a:blip r:embed="rId4">
                <a:alphaModFix/>
              </a:blip>
              <a:srcRect/>
              <a:stretch/>
            </p:blipFill>
            <p:spPr>
              <a:xfrm>
                <a:off x="496779" y="255506"/>
                <a:ext cx="3446571" cy="5231402"/>
              </a:xfrm>
              <a:prstGeom prst="rect">
                <a:avLst/>
              </a:prstGeom>
              <a:noFill/>
              <a:ln>
                <a:noFill/>
              </a:ln>
            </p:spPr>
          </p:pic>
          <p:sp>
            <p:nvSpPr>
              <p:cNvPr id="102" name="Google Shape;102;p2"/>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03" name="Google Shape;103;p2"/>
            <p:cNvGrpSpPr/>
            <p:nvPr/>
          </p:nvGrpSpPr>
          <p:grpSpPr>
            <a:xfrm>
              <a:off x="493221" y="3475613"/>
              <a:ext cx="3698008" cy="3234462"/>
              <a:chOff x="4785282" y="2605300"/>
              <a:chExt cx="3698008" cy="3234462"/>
            </a:xfrm>
          </p:grpSpPr>
          <p:pic>
            <p:nvPicPr>
              <p:cNvPr id="104" name="Google Shape;104;p2" descr="Gráficos vectoriales gratis de Whatsapp"/>
              <p:cNvPicPr preferRelativeResize="0"/>
              <p:nvPr/>
            </p:nvPicPr>
            <p:blipFill rotWithShape="1">
              <a:blip r:embed="rId4">
                <a:alphaModFix/>
              </a:blip>
              <a:srcRect t="38493"/>
              <a:stretch/>
            </p:blipFill>
            <p:spPr>
              <a:xfrm>
                <a:off x="4785282" y="2622048"/>
                <a:ext cx="3698008" cy="3217714"/>
              </a:xfrm>
              <a:prstGeom prst="rect">
                <a:avLst/>
              </a:prstGeom>
              <a:noFill/>
              <a:ln>
                <a:noFill/>
              </a:ln>
            </p:spPr>
          </p:pic>
          <p:sp>
            <p:nvSpPr>
              <p:cNvPr id="105" name="Google Shape;105;p2"/>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106" name="Google Shape;106;p2"/>
          <p:cNvSpPr/>
          <p:nvPr/>
        </p:nvSpPr>
        <p:spPr>
          <a:xfrm>
            <a:off x="4127537" y="1714345"/>
            <a:ext cx="3719249" cy="2153817"/>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Ja</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aber</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mein</a:t>
            </a:r>
            <a:r>
              <a:rPr lang="en-GB" sz="2000" dirty="0">
                <a:solidFill>
                  <a:srgbClr val="000000"/>
                </a:solidFill>
                <a:latin typeface="Century Gothic"/>
                <a:ea typeface="Century Gothic"/>
                <a:cs typeface="Century Gothic"/>
                <a:sym typeface="Century Gothic"/>
              </a:rPr>
              <a:t> Zug </a:t>
            </a:r>
            <a:r>
              <a:rPr lang="en-GB" sz="2000" dirty="0" err="1">
                <a:solidFill>
                  <a:srgbClr val="000000"/>
                </a:solidFill>
                <a:latin typeface="Century Gothic"/>
                <a:ea typeface="Century Gothic"/>
                <a:cs typeface="Century Gothic"/>
                <a:sym typeface="Century Gothic"/>
              </a:rPr>
              <a:t>ist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schon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spät</a:t>
            </a:r>
            <a:r>
              <a:rPr lang="en-GB" sz="2000" dirty="0">
                <a:solidFill>
                  <a:srgbClr val="000000"/>
                </a:solidFill>
                <a:latin typeface="Century Gothic"/>
                <a:ea typeface="Century Gothic"/>
                <a:cs typeface="Century Gothic"/>
                <a:sym typeface="Century Gothic"/>
              </a:rPr>
              <a:t> und das </a:t>
            </a:r>
            <a:r>
              <a:rPr lang="en-GB" sz="2000" dirty="0" err="1">
                <a:solidFill>
                  <a:srgbClr val="000000"/>
                </a:solidFill>
                <a:latin typeface="Century Gothic"/>
                <a:ea typeface="Century Gothic"/>
                <a:cs typeface="Century Gothic"/>
                <a:sym typeface="Century Gothic"/>
              </a:rPr>
              <a:t>geht</a:t>
            </a:r>
            <a:r>
              <a:rPr lang="en-GB" sz="2000" dirty="0">
                <a:solidFill>
                  <a:srgbClr val="000000"/>
                </a:solidFill>
                <a:latin typeface="Century Gothic"/>
                <a:ea typeface="Century Gothic"/>
                <a:cs typeface="Century Gothic"/>
                <a:sym typeface="Century Gothic"/>
              </a:rPr>
              <a:t> mir </a:t>
            </a:r>
            <a:r>
              <a:rPr lang="en-GB" sz="2000" dirty="0" err="1">
                <a:solidFill>
                  <a:srgbClr val="000000"/>
                </a:solidFill>
                <a:latin typeface="Century Gothic"/>
                <a:ea typeface="Century Gothic"/>
                <a:cs typeface="Century Gothic"/>
                <a:sym typeface="Century Gothic"/>
              </a:rPr>
              <a:t>richtig</a:t>
            </a:r>
            <a:r>
              <a:rPr lang="en-GB" sz="2000" dirty="0">
                <a:solidFill>
                  <a:srgbClr val="000000"/>
                </a:solidFill>
                <a:latin typeface="Century Gothic"/>
                <a:ea typeface="Century Gothic"/>
                <a:cs typeface="Century Gothic"/>
                <a:sym typeface="Century Gothic"/>
              </a:rPr>
              <a:t> auf die </a:t>
            </a:r>
            <a:r>
              <a:rPr lang="en-GB" sz="2000" dirty="0" err="1">
                <a:solidFill>
                  <a:srgbClr val="000000"/>
                </a:solidFill>
                <a:latin typeface="Century Gothic"/>
                <a:ea typeface="Century Gothic"/>
                <a:cs typeface="Century Gothic"/>
                <a:sym typeface="Century Gothic"/>
              </a:rPr>
              <a:t>Nerven</a:t>
            </a:r>
            <a:r>
              <a:rPr lang="en-GB" sz="2000" dirty="0">
                <a:solidFill>
                  <a:srgbClr val="000000"/>
                </a:solidFill>
                <a:latin typeface="Century Gothic"/>
                <a:ea typeface="Century Gothic"/>
                <a:cs typeface="Century Gothic"/>
                <a:sym typeface="Century Gothic"/>
              </a:rPr>
              <a:t>! </a:t>
            </a:r>
            <a:r>
              <a:rPr lang="en-GB" sz="2000" b="1" dirty="0">
                <a:solidFill>
                  <a:srgbClr val="000000"/>
                </a:solidFill>
                <a:latin typeface="Century Gothic"/>
                <a:ea typeface="Century Gothic"/>
                <a:cs typeface="Century Gothic"/>
                <a:sym typeface="Century Gothic"/>
              </a:rPr>
              <a:t>Es </a:t>
            </a:r>
            <a:r>
              <a:rPr lang="en-GB" sz="2000" b="1" dirty="0" err="1">
                <a:solidFill>
                  <a:srgbClr val="000000"/>
                </a:solidFill>
                <a:latin typeface="Century Gothic"/>
                <a:ea typeface="Century Gothic"/>
                <a:cs typeface="Century Gothic"/>
                <a:sym typeface="Century Gothic"/>
              </a:rPr>
              <a:t>gibt</a:t>
            </a:r>
            <a:r>
              <a:rPr lang="en-GB" sz="2000" b="1" dirty="0">
                <a:solidFill>
                  <a:srgbClr val="000000"/>
                </a:solidFill>
                <a:latin typeface="Century Gothic"/>
                <a:ea typeface="Century Gothic"/>
                <a:cs typeface="Century Gothic"/>
                <a:sym typeface="Century Gothic"/>
              </a:rPr>
              <a:t> | </a:t>
            </a:r>
            <a:r>
              <a:rPr lang="en-GB" sz="2000" b="1" dirty="0" err="1">
                <a:solidFill>
                  <a:srgbClr val="000000"/>
                </a:solidFill>
                <a:latin typeface="Century Gothic"/>
                <a:ea typeface="Century Gothic"/>
                <a:cs typeface="Century Gothic"/>
                <a:sym typeface="Century Gothic"/>
              </a:rPr>
              <a:t>Hier</a:t>
            </a:r>
            <a:r>
              <a:rPr lang="en-GB" sz="2000" b="1" dirty="0">
                <a:solidFill>
                  <a:srgbClr val="000000"/>
                </a:solidFill>
                <a:latin typeface="Century Gothic"/>
                <a:ea typeface="Century Gothic"/>
                <a:cs typeface="Century Gothic"/>
                <a:sym typeface="Century Gothic"/>
              </a:rPr>
              <a:t> </a:t>
            </a:r>
            <a:r>
              <a:rPr lang="en-GB" sz="2000" b="1" dirty="0" err="1">
                <a:solidFill>
                  <a:srgbClr val="000000"/>
                </a:solidFill>
                <a:latin typeface="Century Gothic"/>
                <a:ea typeface="Century Gothic"/>
                <a:cs typeface="Century Gothic"/>
                <a:sym typeface="Century Gothic"/>
              </a:rPr>
              <a:t>sind</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auch</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viele</a:t>
            </a:r>
            <a:r>
              <a:rPr lang="en-GB" sz="2000" dirty="0">
                <a:solidFill>
                  <a:srgbClr val="000000"/>
                </a:solidFill>
                <a:latin typeface="Century Gothic"/>
                <a:ea typeface="Century Gothic"/>
                <a:cs typeface="Century Gothic"/>
                <a:sym typeface="Century Gothic"/>
              </a:rPr>
              <a:t> Fans. Es </a:t>
            </a:r>
            <a:r>
              <a:rPr lang="en-GB" sz="2000" dirty="0" err="1">
                <a:solidFill>
                  <a:srgbClr val="000000"/>
                </a:solidFill>
                <a:latin typeface="Century Gothic"/>
                <a:ea typeface="Century Gothic"/>
                <a:cs typeface="Century Gothic"/>
                <a:sym typeface="Century Gothic"/>
              </a:rPr>
              <a:t>geht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ihnen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auch</a:t>
            </a:r>
            <a:r>
              <a:rPr lang="en-GB" sz="2000" dirty="0">
                <a:solidFill>
                  <a:srgbClr val="000000"/>
                </a:solidFill>
                <a:latin typeface="Century Gothic"/>
                <a:ea typeface="Century Gothic"/>
                <a:cs typeface="Century Gothic"/>
                <a:sym typeface="Century Gothic"/>
              </a:rPr>
              <a:t> so.</a:t>
            </a:r>
            <a:endParaRPr sz="2000" dirty="0">
              <a:solidFill>
                <a:schemeClr val="lt1"/>
              </a:solidFill>
              <a:latin typeface="Century Gothic"/>
              <a:ea typeface="Century Gothic"/>
              <a:cs typeface="Century Gothic"/>
              <a:sym typeface="Century Gothic"/>
            </a:endParaRPr>
          </a:p>
        </p:txBody>
      </p:sp>
      <p:sp>
        <p:nvSpPr>
          <p:cNvPr id="107" name="Google Shape;107;p2"/>
          <p:cNvSpPr/>
          <p:nvPr/>
        </p:nvSpPr>
        <p:spPr>
          <a:xfrm>
            <a:off x="4099399" y="4068105"/>
            <a:ext cx="3780026" cy="1693171"/>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Ach </a:t>
            </a:r>
            <a:r>
              <a:rPr lang="en-GB" sz="2000" dirty="0" err="1">
                <a:solidFill>
                  <a:srgbClr val="000000"/>
                </a:solidFill>
                <a:latin typeface="Century Gothic"/>
                <a:ea typeface="Century Gothic"/>
                <a:cs typeface="Century Gothic"/>
                <a:sym typeface="Century Gothic"/>
              </a:rPr>
              <a:t>nein</a:t>
            </a:r>
            <a:r>
              <a:rPr lang="en-GB" sz="2000" dirty="0">
                <a:solidFill>
                  <a:srgbClr val="000000"/>
                </a:solidFill>
                <a:latin typeface="Century Gothic"/>
                <a:ea typeface="Century Gothic"/>
                <a:cs typeface="Century Gothic"/>
                <a:sym typeface="Century Gothic"/>
              </a:rPr>
              <a:t>.</a:t>
            </a:r>
            <a:r>
              <a:rPr lang="en-GB" sz="2000" dirty="0">
                <a:solidFill>
                  <a:srgbClr val="000000"/>
                </a:solidFill>
                <a:latin typeface="Century Gothic" panose="020B0502020202020204" pitchFamily="34" charset="0"/>
                <a:ea typeface="Helvetica Neue"/>
                <a:cs typeface="Helvetica Neue"/>
                <a:sym typeface="Helvetica Neue"/>
              </a:rPr>
              <a:t> </a:t>
            </a:r>
            <a:r>
              <a:rPr lang="en-GB" sz="2000" b="0" i="0" dirty="0">
                <a:solidFill>
                  <a:srgbClr val="000000"/>
                </a:solidFill>
                <a:latin typeface="Century Gothic"/>
                <a:ea typeface="Century Gothic"/>
                <a:cs typeface="Century Gothic"/>
                <a:sym typeface="Century Gothic"/>
              </a:rPr>
              <a:t>Aber das </a:t>
            </a:r>
            <a:r>
              <a:rPr lang="en-GB" sz="2000" b="0" i="0" dirty="0" err="1">
                <a:solidFill>
                  <a:srgbClr val="000000"/>
                </a:solidFill>
                <a:latin typeface="Century Gothic"/>
                <a:ea typeface="Century Gothic"/>
                <a:cs typeface="Century Gothic"/>
                <a:sym typeface="Century Gothic"/>
              </a:rPr>
              <a:t>ist</a:t>
            </a:r>
            <a:r>
              <a:rPr lang="en-GB" sz="2000" b="0" i="0" dirty="0">
                <a:solidFill>
                  <a:srgbClr val="000000"/>
                </a:solidFill>
                <a:latin typeface="Century Gothic"/>
                <a:ea typeface="Century Gothic"/>
                <a:cs typeface="Century Gothic"/>
                <a:sym typeface="Century Gothic"/>
              </a:rPr>
              <a:t> </a:t>
            </a:r>
            <a:endParaRPr dirty="0"/>
          </a:p>
          <a:p>
            <a:pPr marL="0" marR="0" lvl="0" indent="0" algn="l" rtl="0">
              <a:spcBef>
                <a:spcPts val="0"/>
              </a:spcBef>
              <a:spcAft>
                <a:spcPts val="0"/>
              </a:spcAft>
              <a:buNone/>
            </a:pPr>
            <a:r>
              <a:rPr lang="en-GB" sz="2000" b="0" i="0" dirty="0" err="1">
                <a:solidFill>
                  <a:srgbClr val="000000"/>
                </a:solidFill>
                <a:latin typeface="Century Gothic"/>
                <a:ea typeface="Century Gothic"/>
                <a:cs typeface="Century Gothic"/>
                <a:sym typeface="Century Gothic"/>
              </a:rPr>
              <a:t>nicht</a:t>
            </a:r>
            <a:r>
              <a:rPr lang="en-GB" sz="2000" b="0" i="0" dirty="0">
                <a:solidFill>
                  <a:srgbClr val="000000"/>
                </a:solidFill>
                <a:latin typeface="Century Gothic"/>
                <a:ea typeface="Century Gothic"/>
                <a:cs typeface="Century Gothic"/>
                <a:sym typeface="Century Gothic"/>
              </a:rPr>
              <a:t> normal, </a:t>
            </a:r>
            <a:r>
              <a:rPr lang="en-GB" sz="2000" b="0" i="0" dirty="0" err="1">
                <a:solidFill>
                  <a:srgbClr val="000000"/>
                </a:solidFill>
                <a:latin typeface="Century Gothic"/>
                <a:ea typeface="Century Gothic"/>
                <a:cs typeface="Century Gothic"/>
                <a:sym typeface="Century Gothic"/>
              </a:rPr>
              <a:t>oder</a:t>
            </a:r>
            <a:r>
              <a:rPr lang="en-GB" sz="2000" b="0" i="0" dirty="0">
                <a:solidFill>
                  <a:srgbClr val="000000"/>
                </a:solidFill>
                <a:latin typeface="Century Gothic"/>
                <a:ea typeface="Century Gothic"/>
                <a:cs typeface="Century Gothic"/>
                <a:sym typeface="Century Gothic"/>
              </a:rPr>
              <a:t>? Die </a:t>
            </a:r>
            <a:r>
              <a:rPr lang="en-GB" sz="2000" b="0" i="0" dirty="0" err="1">
                <a:solidFill>
                  <a:srgbClr val="000000"/>
                </a:solidFill>
                <a:latin typeface="Century Gothic"/>
                <a:ea typeface="Century Gothic"/>
                <a:cs typeface="Century Gothic"/>
                <a:sym typeface="Century Gothic"/>
              </a:rPr>
              <a:t>Züge</a:t>
            </a:r>
            <a:r>
              <a:rPr lang="en-GB" sz="2000" b="0" i="0" dirty="0">
                <a:solidFill>
                  <a:srgbClr val="000000"/>
                </a:solidFill>
                <a:latin typeface="Century Gothic"/>
                <a:ea typeface="Century Gothic"/>
                <a:cs typeface="Century Gothic"/>
                <a:sym typeface="Century Gothic"/>
              </a:rPr>
              <a:t> </a:t>
            </a:r>
            <a:r>
              <a:rPr lang="en-GB" sz="2000" b="0" i="0" dirty="0" err="1">
                <a:solidFill>
                  <a:srgbClr val="000000"/>
                </a:solidFill>
                <a:latin typeface="Century Gothic"/>
                <a:ea typeface="Century Gothic"/>
                <a:cs typeface="Century Gothic"/>
                <a:sym typeface="Century Gothic"/>
              </a:rPr>
              <a:t>sind</a:t>
            </a:r>
            <a:r>
              <a:rPr lang="en-GB" sz="2000" b="0" i="0" dirty="0">
                <a:solidFill>
                  <a:srgbClr val="000000"/>
                </a:solidFill>
                <a:latin typeface="Century Gothic"/>
                <a:ea typeface="Century Gothic"/>
                <a:cs typeface="Century Gothic"/>
                <a:sym typeface="Century Gothic"/>
              </a:rPr>
              <a:t> </a:t>
            </a:r>
            <a:r>
              <a:rPr lang="en-GB" sz="2000" b="0" i="0" dirty="0" err="1">
                <a:solidFill>
                  <a:srgbClr val="000000"/>
                </a:solidFill>
                <a:latin typeface="Century Gothic"/>
                <a:ea typeface="Century Gothic"/>
                <a:cs typeface="Century Gothic"/>
                <a:sym typeface="Century Gothic"/>
              </a:rPr>
              <a:t>normalerweise</a:t>
            </a:r>
            <a:r>
              <a:rPr lang="en-GB" sz="2000" b="0" i="0" dirty="0">
                <a:solidFill>
                  <a:srgbClr val="000000"/>
                </a:solidFill>
                <a:latin typeface="Century Gothic"/>
                <a:ea typeface="Century Gothic"/>
                <a:cs typeface="Century Gothic"/>
                <a:sym typeface="Century Gothic"/>
              </a:rPr>
              <a:t> </a:t>
            </a:r>
            <a:r>
              <a:rPr lang="en-GB" sz="2000" b="0" i="0" dirty="0" err="1">
                <a:solidFill>
                  <a:srgbClr val="000000"/>
                </a:solidFill>
                <a:latin typeface="Century Gothic"/>
                <a:ea typeface="Century Gothic"/>
                <a:cs typeface="Century Gothic"/>
                <a:sym typeface="Century Gothic"/>
              </a:rPr>
              <a:t>zur</a:t>
            </a:r>
            <a:r>
              <a:rPr lang="en-GB" sz="2000" b="0" i="0" dirty="0">
                <a:solidFill>
                  <a:srgbClr val="000000"/>
                </a:solidFill>
                <a:latin typeface="Century Gothic"/>
                <a:ea typeface="Century Gothic"/>
                <a:cs typeface="Century Gothic"/>
                <a:sym typeface="Century Gothic"/>
              </a:rPr>
              <a:t> </a:t>
            </a:r>
            <a:r>
              <a:rPr lang="en-GB" sz="2000" b="0" i="0" dirty="0" err="1">
                <a:solidFill>
                  <a:srgbClr val="000000"/>
                </a:solidFill>
                <a:latin typeface="Century Gothic"/>
                <a:ea typeface="Century Gothic"/>
                <a:cs typeface="Century Gothic"/>
                <a:sym typeface="Century Gothic"/>
              </a:rPr>
              <a:t>richtigen</a:t>
            </a:r>
            <a:r>
              <a:rPr lang="en-GB" sz="2000" b="0" i="0" dirty="0">
                <a:solidFill>
                  <a:srgbClr val="000000"/>
                </a:solidFill>
                <a:latin typeface="Century Gothic"/>
                <a:ea typeface="Century Gothic"/>
                <a:cs typeface="Century Gothic"/>
                <a:sym typeface="Century Gothic"/>
              </a:rPr>
              <a:t> Zeit da? </a:t>
            </a:r>
            <a:r>
              <a:rPr lang="en-GB" sz="2000" dirty="0">
                <a:solidFill>
                  <a:srgbClr val="000000"/>
                </a:solidFill>
                <a:latin typeface="Century Gothic"/>
                <a:ea typeface="Century Gothic"/>
                <a:cs typeface="Century Gothic"/>
                <a:sym typeface="Century Gothic"/>
              </a:rPr>
              <a:t> </a:t>
            </a:r>
            <a:endParaRPr sz="2000" dirty="0">
              <a:solidFill>
                <a:schemeClr val="lt1"/>
              </a:solidFill>
              <a:latin typeface="Century Gothic"/>
              <a:ea typeface="Century Gothic"/>
              <a:cs typeface="Century Gothic"/>
              <a:sym typeface="Century Gothic"/>
            </a:endParaRPr>
          </a:p>
        </p:txBody>
      </p:sp>
      <p:grpSp>
        <p:nvGrpSpPr>
          <p:cNvPr id="108" name="Google Shape;108;p2"/>
          <p:cNvGrpSpPr/>
          <p:nvPr/>
        </p:nvGrpSpPr>
        <p:grpSpPr>
          <a:xfrm>
            <a:off x="8226316" y="993397"/>
            <a:ext cx="3748082" cy="5381762"/>
            <a:chOff x="493221" y="255506"/>
            <a:chExt cx="3701566" cy="6454569"/>
          </a:xfrm>
        </p:grpSpPr>
        <p:grpSp>
          <p:nvGrpSpPr>
            <p:cNvPr id="109" name="Google Shape;109;p2"/>
            <p:cNvGrpSpPr/>
            <p:nvPr/>
          </p:nvGrpSpPr>
          <p:grpSpPr>
            <a:xfrm>
              <a:off x="496779" y="255506"/>
              <a:ext cx="3698008" cy="5231402"/>
              <a:chOff x="496779" y="255506"/>
              <a:chExt cx="3446571" cy="5231402"/>
            </a:xfrm>
          </p:grpSpPr>
          <p:pic>
            <p:nvPicPr>
              <p:cNvPr id="110" name="Google Shape;110;p2" descr="Gráficos vectoriales gratis de Whatsapp"/>
              <p:cNvPicPr preferRelativeResize="0"/>
              <p:nvPr/>
            </p:nvPicPr>
            <p:blipFill rotWithShape="1">
              <a:blip r:embed="rId4">
                <a:alphaModFix/>
              </a:blip>
              <a:srcRect/>
              <a:stretch/>
            </p:blipFill>
            <p:spPr>
              <a:xfrm>
                <a:off x="496779" y="255506"/>
                <a:ext cx="3446571" cy="5231402"/>
              </a:xfrm>
              <a:prstGeom prst="rect">
                <a:avLst/>
              </a:prstGeom>
              <a:noFill/>
              <a:ln>
                <a:noFill/>
              </a:ln>
            </p:spPr>
          </p:pic>
          <p:sp>
            <p:nvSpPr>
              <p:cNvPr id="111" name="Google Shape;111;p2"/>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12" name="Google Shape;112;p2"/>
            <p:cNvGrpSpPr/>
            <p:nvPr/>
          </p:nvGrpSpPr>
          <p:grpSpPr>
            <a:xfrm>
              <a:off x="493221" y="3475613"/>
              <a:ext cx="3698008" cy="3234462"/>
              <a:chOff x="4785282" y="2605300"/>
              <a:chExt cx="3698008" cy="3234462"/>
            </a:xfrm>
          </p:grpSpPr>
          <p:pic>
            <p:nvPicPr>
              <p:cNvPr id="113" name="Google Shape;113;p2" descr="Gráficos vectoriales gratis de Whatsapp"/>
              <p:cNvPicPr preferRelativeResize="0"/>
              <p:nvPr/>
            </p:nvPicPr>
            <p:blipFill rotWithShape="1">
              <a:blip r:embed="rId4">
                <a:alphaModFix/>
              </a:blip>
              <a:srcRect t="38493"/>
              <a:stretch/>
            </p:blipFill>
            <p:spPr>
              <a:xfrm>
                <a:off x="4785282" y="2622048"/>
                <a:ext cx="3698008" cy="3217714"/>
              </a:xfrm>
              <a:prstGeom prst="rect">
                <a:avLst/>
              </a:prstGeom>
              <a:noFill/>
              <a:ln>
                <a:noFill/>
              </a:ln>
            </p:spPr>
          </p:pic>
          <p:sp>
            <p:nvSpPr>
              <p:cNvPr id="114" name="Google Shape;114;p2"/>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115" name="Google Shape;115;p2"/>
          <p:cNvSpPr/>
          <p:nvPr/>
        </p:nvSpPr>
        <p:spPr>
          <a:xfrm>
            <a:off x="8217408" y="3046189"/>
            <a:ext cx="3780026" cy="2208269"/>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0" i="0" dirty="0">
                <a:solidFill>
                  <a:srgbClr val="000000"/>
                </a:solidFill>
                <a:latin typeface="Century Gothic"/>
                <a:ea typeface="Century Gothic"/>
                <a:cs typeface="Century Gothic"/>
                <a:sym typeface="Century Gothic"/>
              </a:rPr>
              <a:t>Ach so. </a:t>
            </a:r>
            <a:r>
              <a:rPr lang="en-GB" sz="2000" b="1" i="0" dirty="0">
                <a:solidFill>
                  <a:srgbClr val="000000"/>
                </a:solidFill>
                <a:latin typeface="Century Gothic"/>
                <a:ea typeface="Century Gothic"/>
                <a:cs typeface="Century Gothic"/>
                <a:sym typeface="Century Gothic"/>
              </a:rPr>
              <a:t>Da </a:t>
            </a:r>
            <a:r>
              <a:rPr lang="en-GB" sz="2000" b="1" i="0" dirty="0" err="1">
                <a:solidFill>
                  <a:srgbClr val="000000"/>
                </a:solidFill>
                <a:latin typeface="Century Gothic"/>
                <a:ea typeface="Century Gothic"/>
                <a:cs typeface="Century Gothic"/>
                <a:sym typeface="Century Gothic"/>
              </a:rPr>
              <a:t>sind|Es</a:t>
            </a:r>
            <a:r>
              <a:rPr lang="en-GB" sz="2000" b="1" i="0" dirty="0">
                <a:solidFill>
                  <a:srgbClr val="000000"/>
                </a:solidFill>
                <a:latin typeface="Century Gothic"/>
                <a:ea typeface="Century Gothic"/>
                <a:cs typeface="Century Gothic"/>
                <a:sym typeface="Century Gothic"/>
              </a:rPr>
              <a:t> </a:t>
            </a:r>
            <a:r>
              <a:rPr lang="en-GB" sz="2000" b="1" i="0" dirty="0" err="1">
                <a:solidFill>
                  <a:srgbClr val="000000"/>
                </a:solidFill>
                <a:latin typeface="Century Gothic"/>
                <a:ea typeface="Century Gothic"/>
                <a:cs typeface="Century Gothic"/>
                <a:sym typeface="Century Gothic"/>
              </a:rPr>
              <a:t>gibt</a:t>
            </a:r>
            <a:endParaRPr sz="2000" b="1" i="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GB" sz="2000" b="0" i="0" dirty="0">
                <a:solidFill>
                  <a:srgbClr val="000000"/>
                </a:solidFill>
                <a:latin typeface="Century Gothic"/>
                <a:ea typeface="Century Gothic"/>
                <a:cs typeface="Century Gothic"/>
                <a:sym typeface="Century Gothic"/>
              </a:rPr>
              <a:t>so </a:t>
            </a:r>
            <a:r>
              <a:rPr lang="en-GB" sz="2000" b="0" i="0" dirty="0" err="1">
                <a:solidFill>
                  <a:srgbClr val="000000"/>
                </a:solidFill>
                <a:latin typeface="Century Gothic"/>
                <a:ea typeface="Century Gothic"/>
                <a:cs typeface="Century Gothic"/>
                <a:sym typeface="Century Gothic"/>
              </a:rPr>
              <a:t>viele</a:t>
            </a:r>
            <a:r>
              <a:rPr lang="en-GB" sz="2000" b="0" i="0" dirty="0">
                <a:solidFill>
                  <a:srgbClr val="000000"/>
                </a:solidFill>
                <a:latin typeface="Century Gothic"/>
                <a:ea typeface="Century Gothic"/>
                <a:cs typeface="Century Gothic"/>
                <a:sym typeface="Century Gothic"/>
              </a:rPr>
              <a:t> </a:t>
            </a:r>
            <a:r>
              <a:rPr lang="en-GB" sz="2000" b="0" i="0" dirty="0" err="1">
                <a:solidFill>
                  <a:srgbClr val="000000"/>
                </a:solidFill>
                <a:latin typeface="Century Gothic"/>
                <a:ea typeface="Century Gothic"/>
                <a:cs typeface="Century Gothic"/>
                <a:sym typeface="Century Gothic"/>
              </a:rPr>
              <a:t>falsche</a:t>
            </a:r>
            <a:r>
              <a:rPr lang="en-GB" sz="2000" b="0" i="0" dirty="0">
                <a:solidFill>
                  <a:srgbClr val="000000"/>
                </a:solidFill>
                <a:latin typeface="Century Gothic"/>
                <a:ea typeface="Century Gothic"/>
                <a:cs typeface="Century Gothic"/>
                <a:sym typeface="Century Gothic"/>
              </a:rPr>
              <a:t> Ideen </a:t>
            </a:r>
            <a:r>
              <a:rPr lang="en-GB" sz="2000" b="0" i="0" dirty="0" err="1">
                <a:solidFill>
                  <a:srgbClr val="000000"/>
                </a:solidFill>
                <a:latin typeface="Century Gothic"/>
                <a:ea typeface="Century Gothic"/>
                <a:cs typeface="Century Gothic"/>
                <a:sym typeface="Century Gothic"/>
              </a:rPr>
              <a:t>über</a:t>
            </a:r>
            <a:r>
              <a:rPr lang="en-GB" sz="2000" b="0" i="0" dirty="0">
                <a:solidFill>
                  <a:srgbClr val="000000"/>
                </a:solidFill>
                <a:latin typeface="Century Gothic"/>
                <a:ea typeface="Century Gothic"/>
                <a:cs typeface="Century Gothic"/>
                <a:sym typeface="Century Gothic"/>
              </a:rPr>
              <a:t> Deutschland! … Auch </a:t>
            </a:r>
            <a:r>
              <a:rPr lang="en-GB" sz="2000" b="0" i="0" dirty="0" err="1">
                <a:solidFill>
                  <a:srgbClr val="000000"/>
                </a:solidFill>
                <a:latin typeface="Century Gothic"/>
                <a:ea typeface="Century Gothic"/>
                <a:cs typeface="Century Gothic"/>
                <a:sym typeface="Century Gothic"/>
              </a:rPr>
              <a:t>über</a:t>
            </a:r>
            <a:r>
              <a:rPr lang="en-GB" sz="2000" b="0" i="0" dirty="0">
                <a:solidFill>
                  <a:srgbClr val="000000"/>
                </a:solidFill>
                <a:latin typeface="Century Gothic"/>
                <a:ea typeface="Century Gothic"/>
                <a:cs typeface="Century Gothic"/>
                <a:sym typeface="Century Gothic"/>
              </a:rPr>
              <a:t> </a:t>
            </a:r>
            <a:r>
              <a:rPr lang="en-GB" sz="2000" b="0" i="0" dirty="0" err="1">
                <a:solidFill>
                  <a:srgbClr val="000000"/>
                </a:solidFill>
                <a:latin typeface="Century Gothic"/>
                <a:ea typeface="Century Gothic"/>
                <a:cs typeface="Century Gothic"/>
                <a:sym typeface="Century Gothic"/>
              </a:rPr>
              <a:t>Türkisch</a:t>
            </a:r>
            <a:r>
              <a:rPr lang="en-GB" sz="2000" b="0" i="0" dirty="0">
                <a:solidFill>
                  <a:srgbClr val="000000"/>
                </a:solidFill>
                <a:latin typeface="Century Gothic"/>
                <a:ea typeface="Century Gothic"/>
                <a:cs typeface="Century Gothic"/>
                <a:sym typeface="Century Gothic"/>
              </a:rPr>
              <a:t>-Deutsche. </a:t>
            </a:r>
            <a:r>
              <a:rPr lang="en-GB" sz="2000" b="0" i="0" dirty="0" err="1">
                <a:solidFill>
                  <a:srgbClr val="000000"/>
                </a:solidFill>
                <a:latin typeface="Century Gothic"/>
                <a:ea typeface="Century Gothic"/>
                <a:cs typeface="Century Gothic"/>
                <a:sym typeface="Century Gothic"/>
              </a:rPr>
              <a:t>Kennst</a:t>
            </a:r>
            <a:r>
              <a:rPr lang="en-GB" sz="2000" b="0" i="0" dirty="0">
                <a:solidFill>
                  <a:srgbClr val="000000"/>
                </a:solidFill>
                <a:latin typeface="Century Gothic"/>
                <a:ea typeface="Century Gothic"/>
                <a:cs typeface="Century Gothic"/>
                <a:sym typeface="Century Gothic"/>
              </a:rPr>
              <a:t> du das Wort Alman*, </a:t>
            </a:r>
            <a:r>
              <a:rPr lang="en-GB" sz="2000" b="0" i="0" dirty="0" err="1">
                <a:solidFill>
                  <a:srgbClr val="000000"/>
                </a:solidFill>
                <a:latin typeface="Century Gothic"/>
                <a:ea typeface="Century Gothic"/>
                <a:cs typeface="Century Gothic"/>
                <a:sym typeface="Century Gothic"/>
              </a:rPr>
              <a:t>oder</a:t>
            </a:r>
            <a:r>
              <a:rPr lang="en-GB" sz="2000" b="0" i="0" dirty="0">
                <a:solidFill>
                  <a:srgbClr val="000000"/>
                </a:solidFill>
                <a:latin typeface="Century Gothic"/>
                <a:ea typeface="Century Gothic"/>
                <a:cs typeface="Century Gothic"/>
                <a:sym typeface="Century Gothic"/>
              </a:rPr>
              <a:t> </a:t>
            </a:r>
            <a:r>
              <a:rPr lang="en-GB" sz="2000" b="0" i="0" dirty="0" err="1">
                <a:solidFill>
                  <a:srgbClr val="000000"/>
                </a:solidFill>
                <a:latin typeface="Century Gothic"/>
                <a:ea typeface="Century Gothic"/>
                <a:cs typeface="Century Gothic"/>
                <a:sym typeface="Century Gothic"/>
              </a:rPr>
              <a:t>etwas</a:t>
            </a:r>
            <a:r>
              <a:rPr lang="en-GB" sz="2000" b="0" i="0" dirty="0">
                <a:solidFill>
                  <a:srgbClr val="000000"/>
                </a:solidFill>
                <a:latin typeface="Century Gothic"/>
                <a:ea typeface="Century Gothic"/>
                <a:cs typeface="Century Gothic"/>
                <a:sym typeface="Century Gothic"/>
              </a:rPr>
              <a:t> </a:t>
            </a:r>
            <a:r>
              <a:rPr lang="en-GB" sz="2000" b="0" i="0" dirty="0" err="1">
                <a:solidFill>
                  <a:srgbClr val="000000"/>
                </a:solidFill>
                <a:latin typeface="Century Gothic"/>
                <a:ea typeface="Century Gothic"/>
                <a:cs typeface="Century Gothic"/>
                <a:sym typeface="Century Gothic"/>
              </a:rPr>
              <a:t>über</a:t>
            </a:r>
            <a:r>
              <a:rPr lang="en-GB" sz="2000" b="0" i="0" dirty="0">
                <a:solidFill>
                  <a:srgbClr val="000000"/>
                </a:solidFill>
                <a:latin typeface="Century Gothic"/>
                <a:ea typeface="Century Gothic"/>
                <a:cs typeface="Century Gothic"/>
                <a:sym typeface="Century Gothic"/>
              </a:rPr>
              <a:t> Instagram Alman? </a:t>
            </a:r>
            <a:endParaRPr sz="2000" dirty="0">
              <a:solidFill>
                <a:schemeClr val="lt1"/>
              </a:solidFill>
              <a:latin typeface="Century Gothic"/>
              <a:ea typeface="Century Gothic"/>
              <a:cs typeface="Century Gothic"/>
              <a:sym typeface="Century Gothic"/>
            </a:endParaRPr>
          </a:p>
        </p:txBody>
      </p:sp>
      <p:sp>
        <p:nvSpPr>
          <p:cNvPr id="116" name="Google Shape;116;p2"/>
          <p:cNvSpPr/>
          <p:nvPr/>
        </p:nvSpPr>
        <p:spPr>
          <a:xfrm>
            <a:off x="8274785" y="1659408"/>
            <a:ext cx="3696010" cy="133608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Das </a:t>
            </a:r>
            <a:r>
              <a:rPr lang="en-GB" sz="2000" dirty="0" err="1">
                <a:solidFill>
                  <a:srgbClr val="000000"/>
                </a:solidFill>
                <a:latin typeface="Century Gothic"/>
                <a:ea typeface="Century Gothic"/>
                <a:cs typeface="Century Gothic"/>
                <a:sym typeface="Century Gothic"/>
              </a:rPr>
              <a:t>glauben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viele</a:t>
            </a:r>
            <a:r>
              <a:rPr lang="en-GB" sz="2000" dirty="0">
                <a:solidFill>
                  <a:srgbClr val="000000"/>
                </a:solidFill>
                <a:latin typeface="Century Gothic"/>
                <a:ea typeface="Century Gothic"/>
                <a:cs typeface="Century Gothic"/>
                <a:sym typeface="Century Gothic"/>
              </a:rPr>
              <a:t> Leute. Aber </a:t>
            </a:r>
            <a:r>
              <a:rPr lang="en-GB" sz="2000" b="1" dirty="0">
                <a:solidFill>
                  <a:srgbClr val="000000"/>
                </a:solidFill>
                <a:latin typeface="Century Gothic"/>
                <a:ea typeface="Century Gothic"/>
                <a:cs typeface="Century Gothic"/>
                <a:sym typeface="Century Gothic"/>
              </a:rPr>
              <a:t>es </a:t>
            </a:r>
            <a:r>
              <a:rPr lang="en-GB" sz="2000" b="1" dirty="0" err="1">
                <a:solidFill>
                  <a:srgbClr val="000000"/>
                </a:solidFill>
                <a:latin typeface="Century Gothic"/>
                <a:ea typeface="Century Gothic"/>
                <a:cs typeface="Century Gothic"/>
                <a:sym typeface="Century Gothic"/>
              </a:rPr>
              <a:t>gibt</a:t>
            </a:r>
            <a:r>
              <a:rPr lang="en-GB" sz="2000" b="1" dirty="0">
                <a:solidFill>
                  <a:srgbClr val="000000"/>
                </a:solidFill>
                <a:latin typeface="Century Gothic"/>
                <a:ea typeface="Century Gothic"/>
                <a:cs typeface="Century Gothic"/>
                <a:sym typeface="Century Gothic"/>
              </a:rPr>
              <a:t> |da </a:t>
            </a:r>
            <a:r>
              <a:rPr lang="en-GB" sz="2000" b="1" dirty="0" err="1">
                <a:solidFill>
                  <a:srgbClr val="000000"/>
                </a:solidFill>
                <a:latin typeface="Century Gothic"/>
                <a:ea typeface="Century Gothic"/>
                <a:cs typeface="Century Gothic"/>
                <a:sym typeface="Century Gothic"/>
              </a:rPr>
              <a:t>sind</a:t>
            </a:r>
            <a:r>
              <a:rPr lang="en-GB" sz="2000" b="1"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viele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Züge</a:t>
            </a:r>
            <a:r>
              <a:rPr lang="en-GB" sz="2000" dirty="0">
                <a:solidFill>
                  <a:srgbClr val="000000"/>
                </a:solidFill>
                <a:latin typeface="Century Gothic"/>
                <a:ea typeface="Century Gothic"/>
                <a:cs typeface="Century Gothic"/>
                <a:sym typeface="Century Gothic"/>
              </a:rPr>
              <a:t>, die oft </a:t>
            </a:r>
            <a:r>
              <a:rPr lang="en-GB" sz="2000" dirty="0" err="1">
                <a:solidFill>
                  <a:srgbClr val="000000"/>
                </a:solidFill>
                <a:latin typeface="Century Gothic"/>
                <a:ea typeface="Century Gothic"/>
                <a:cs typeface="Century Gothic"/>
                <a:sym typeface="Century Gothic"/>
              </a:rPr>
              <a:t>spät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ankommen</a:t>
            </a:r>
            <a:r>
              <a:rPr lang="en-GB" sz="2000" dirty="0">
                <a:solidFill>
                  <a:srgbClr val="000000"/>
                </a:solidFill>
                <a:latin typeface="Century Gothic"/>
                <a:ea typeface="Century Gothic"/>
                <a:cs typeface="Century Gothic"/>
                <a:sym typeface="Century Gothic"/>
              </a:rPr>
              <a:t>!  </a:t>
            </a:r>
            <a:endParaRPr sz="2000" dirty="0">
              <a:solidFill>
                <a:schemeClr val="lt1"/>
              </a:solidFill>
              <a:latin typeface="Century Gothic"/>
              <a:ea typeface="Century Gothic"/>
              <a:cs typeface="Century Gothic"/>
              <a:sym typeface="Century Gothic"/>
            </a:endParaRPr>
          </a:p>
        </p:txBody>
      </p:sp>
      <p:sp>
        <p:nvSpPr>
          <p:cNvPr id="117" name="Google Shape;117;p2"/>
          <p:cNvSpPr/>
          <p:nvPr/>
        </p:nvSpPr>
        <p:spPr>
          <a:xfrm>
            <a:off x="8274785" y="5297963"/>
            <a:ext cx="3696010" cy="479429"/>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Ja. </a:t>
            </a:r>
            <a:r>
              <a:rPr lang="en-GB" sz="2000" b="0" i="0">
                <a:solidFill>
                  <a:srgbClr val="000000"/>
                </a:solidFill>
                <a:latin typeface="Century Gothic"/>
                <a:ea typeface="Century Gothic"/>
                <a:cs typeface="Century Gothic"/>
                <a:sym typeface="Century Gothic"/>
              </a:rPr>
              <a:t>Wie findest du ihn?</a:t>
            </a:r>
            <a:endParaRPr sz="2000">
              <a:solidFill>
                <a:schemeClr val="lt1"/>
              </a:solidFill>
              <a:latin typeface="Century Gothic"/>
              <a:ea typeface="Century Gothic"/>
              <a:cs typeface="Century Gothic"/>
              <a:sym typeface="Century Gothic"/>
            </a:endParaRPr>
          </a:p>
        </p:txBody>
      </p:sp>
      <p:sp>
        <p:nvSpPr>
          <p:cNvPr id="118" name="Google Shape;118;p2"/>
          <p:cNvSpPr/>
          <p:nvPr/>
        </p:nvSpPr>
        <p:spPr>
          <a:xfrm>
            <a:off x="8274785" y="213557"/>
            <a:ext cx="2360959" cy="626948"/>
          </a:xfrm>
          <a:prstGeom prst="wedgeRoundRectCallout">
            <a:avLst>
              <a:gd name="adj1" fmla="val -15974"/>
              <a:gd name="adj2" fmla="val 46654"/>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6"/>
              </a:buClr>
              <a:buSzPts val="2000"/>
              <a:buFont typeface="Century Gothic"/>
              <a:buNone/>
            </a:pPr>
            <a:r>
              <a:rPr lang="en-GB" sz="2000" b="0" i="0" u="none" strike="noStrike" cap="none" dirty="0">
                <a:solidFill>
                  <a:schemeClr val="accent6"/>
                </a:solidFill>
                <a:latin typeface="Century Gothic"/>
                <a:ea typeface="Century Gothic"/>
                <a:cs typeface="Century Gothic"/>
                <a:sym typeface="Century Gothic"/>
              </a:rPr>
              <a:t>Alman – German (Turkish word) </a:t>
            </a:r>
            <a:endParaRPr dirty="0"/>
          </a:p>
        </p:txBody>
      </p:sp>
      <p:grpSp>
        <p:nvGrpSpPr>
          <p:cNvPr id="119" name="Google Shape;119;p2"/>
          <p:cNvGrpSpPr/>
          <p:nvPr/>
        </p:nvGrpSpPr>
        <p:grpSpPr>
          <a:xfrm>
            <a:off x="7337268" y="1802878"/>
            <a:ext cx="353028" cy="334926"/>
            <a:chOff x="-657569" y="2518042"/>
            <a:chExt cx="353028" cy="334926"/>
          </a:xfrm>
        </p:grpSpPr>
        <p:sp>
          <p:nvSpPr>
            <p:cNvPr id="120" name="Google Shape;120;p2"/>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21" name="Google Shape;121;p2"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122" name="Google Shape;122;p2"/>
          <p:cNvGrpSpPr/>
          <p:nvPr/>
        </p:nvGrpSpPr>
        <p:grpSpPr>
          <a:xfrm>
            <a:off x="11551354" y="1750307"/>
            <a:ext cx="353028" cy="334926"/>
            <a:chOff x="-657569" y="2518042"/>
            <a:chExt cx="353028" cy="334926"/>
          </a:xfrm>
        </p:grpSpPr>
        <p:sp>
          <p:nvSpPr>
            <p:cNvPr id="123" name="Google Shape;123;p2"/>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24" name="Google Shape;124;p2"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125" name="Google Shape;125;p2"/>
          <p:cNvGrpSpPr/>
          <p:nvPr/>
        </p:nvGrpSpPr>
        <p:grpSpPr>
          <a:xfrm>
            <a:off x="7456085" y="4175857"/>
            <a:ext cx="357421" cy="330628"/>
            <a:chOff x="-677996" y="3286857"/>
            <a:chExt cx="357421" cy="330628"/>
          </a:xfrm>
        </p:grpSpPr>
        <p:sp>
          <p:nvSpPr>
            <p:cNvPr id="126" name="Google Shape;126;p2"/>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27" name="Google Shape;127;p2"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128" name="Google Shape;128;p2"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grpSp>
        <p:nvGrpSpPr>
          <p:cNvPr id="129" name="Google Shape;129;p2"/>
          <p:cNvGrpSpPr/>
          <p:nvPr/>
        </p:nvGrpSpPr>
        <p:grpSpPr>
          <a:xfrm>
            <a:off x="11586083" y="5362333"/>
            <a:ext cx="353028" cy="334926"/>
            <a:chOff x="-657569" y="2518042"/>
            <a:chExt cx="353028" cy="334926"/>
          </a:xfrm>
        </p:grpSpPr>
        <p:sp>
          <p:nvSpPr>
            <p:cNvPr id="130" name="Google Shape;130;p2"/>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31" name="Google Shape;131;p2"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132" name="Google Shape;132;p2"/>
          <p:cNvGrpSpPr/>
          <p:nvPr/>
        </p:nvGrpSpPr>
        <p:grpSpPr>
          <a:xfrm>
            <a:off x="11472821" y="3116984"/>
            <a:ext cx="357421" cy="330628"/>
            <a:chOff x="-677996" y="3286857"/>
            <a:chExt cx="357421" cy="330628"/>
          </a:xfrm>
        </p:grpSpPr>
        <p:sp>
          <p:nvSpPr>
            <p:cNvPr id="133" name="Google Shape;133;p2"/>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34" name="Google Shape;134;p2"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135" name="Google Shape;135;p2"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sp>
        <p:nvSpPr>
          <p:cNvPr id="136" name="Google Shape;136;p2"/>
          <p:cNvSpPr/>
          <p:nvPr/>
        </p:nvSpPr>
        <p:spPr>
          <a:xfrm>
            <a:off x="11155680" y="89983"/>
            <a:ext cx="929640" cy="321449"/>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137" name="Google Shape;137;p2"/>
          <p:cNvSpPr/>
          <p:nvPr/>
        </p:nvSpPr>
        <p:spPr>
          <a:xfrm>
            <a:off x="4137712" y="2815672"/>
            <a:ext cx="1219107" cy="301312"/>
          </a:xfrm>
          <a:prstGeom prst="roundRect">
            <a:avLst>
              <a:gd name="adj" fmla="val 16667"/>
            </a:avLst>
          </a:prstGeom>
          <a:solidFill>
            <a:srgbClr val="DFE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38" name="Google Shape;138;p2"/>
          <p:cNvSpPr/>
          <p:nvPr/>
        </p:nvSpPr>
        <p:spPr>
          <a:xfrm>
            <a:off x="10030209" y="2021496"/>
            <a:ext cx="1018900" cy="328520"/>
          </a:xfrm>
          <a:prstGeom prst="roundRect">
            <a:avLst>
              <a:gd name="adj" fmla="val 16667"/>
            </a:avLst>
          </a:prstGeom>
          <a:solidFill>
            <a:srgbClr val="DFE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39" name="Google Shape;139;p2"/>
          <p:cNvSpPr/>
          <p:nvPr/>
        </p:nvSpPr>
        <p:spPr>
          <a:xfrm>
            <a:off x="9416638" y="3100580"/>
            <a:ext cx="1014742" cy="276328"/>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
          <p:cNvSpPr txBox="1">
            <a:spLocks noGrp="1"/>
          </p:cNvSpPr>
          <p:nvPr>
            <p:ph type="title"/>
          </p:nvPr>
        </p:nvSpPr>
        <p:spPr>
          <a:xfrm>
            <a:off x="-1" y="213557"/>
            <a:ext cx="5172892"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Mia und Alastair [2/2]</a:t>
            </a:r>
            <a:endParaRPr/>
          </a:p>
        </p:txBody>
      </p:sp>
      <p:grpSp>
        <p:nvGrpSpPr>
          <p:cNvPr id="146" name="Google Shape;146;p3"/>
          <p:cNvGrpSpPr/>
          <p:nvPr/>
        </p:nvGrpSpPr>
        <p:grpSpPr>
          <a:xfrm>
            <a:off x="-1579" y="976008"/>
            <a:ext cx="3748082" cy="5381762"/>
            <a:chOff x="493221" y="255506"/>
            <a:chExt cx="3701566" cy="6454569"/>
          </a:xfrm>
        </p:grpSpPr>
        <p:grpSp>
          <p:nvGrpSpPr>
            <p:cNvPr id="147" name="Google Shape;147;p3"/>
            <p:cNvGrpSpPr/>
            <p:nvPr/>
          </p:nvGrpSpPr>
          <p:grpSpPr>
            <a:xfrm>
              <a:off x="496779" y="255506"/>
              <a:ext cx="3698008" cy="5231402"/>
              <a:chOff x="496779" y="255506"/>
              <a:chExt cx="3446571" cy="5231402"/>
            </a:xfrm>
          </p:grpSpPr>
          <p:pic>
            <p:nvPicPr>
              <p:cNvPr id="148" name="Google Shape;148;p3" descr="Gráficos vectoriales gratis de Whatsapp"/>
              <p:cNvPicPr preferRelativeResize="0"/>
              <p:nvPr/>
            </p:nvPicPr>
            <p:blipFill rotWithShape="1">
              <a:blip r:embed="rId4">
                <a:alphaModFix/>
              </a:blip>
              <a:srcRect/>
              <a:stretch/>
            </p:blipFill>
            <p:spPr>
              <a:xfrm>
                <a:off x="496779" y="255506"/>
                <a:ext cx="3446571" cy="5231402"/>
              </a:xfrm>
              <a:prstGeom prst="rect">
                <a:avLst/>
              </a:prstGeom>
              <a:noFill/>
              <a:ln>
                <a:noFill/>
              </a:ln>
            </p:spPr>
          </p:pic>
          <p:sp>
            <p:nvSpPr>
              <p:cNvPr id="149" name="Google Shape;149;p3"/>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50" name="Google Shape;150;p3"/>
            <p:cNvGrpSpPr/>
            <p:nvPr/>
          </p:nvGrpSpPr>
          <p:grpSpPr>
            <a:xfrm>
              <a:off x="493221" y="3475613"/>
              <a:ext cx="3698008" cy="3234462"/>
              <a:chOff x="4785282" y="2605300"/>
              <a:chExt cx="3698008" cy="3234462"/>
            </a:xfrm>
          </p:grpSpPr>
          <p:pic>
            <p:nvPicPr>
              <p:cNvPr id="151" name="Google Shape;151;p3" descr="Gráficos vectoriales gratis de Whatsapp"/>
              <p:cNvPicPr preferRelativeResize="0"/>
              <p:nvPr/>
            </p:nvPicPr>
            <p:blipFill rotWithShape="1">
              <a:blip r:embed="rId4">
                <a:alphaModFix/>
              </a:blip>
              <a:srcRect t="38493"/>
              <a:stretch/>
            </p:blipFill>
            <p:spPr>
              <a:xfrm>
                <a:off x="4785282" y="2622048"/>
                <a:ext cx="3698008" cy="3217714"/>
              </a:xfrm>
              <a:prstGeom prst="rect">
                <a:avLst/>
              </a:prstGeom>
              <a:noFill/>
              <a:ln>
                <a:noFill/>
              </a:ln>
            </p:spPr>
          </p:pic>
          <p:sp>
            <p:nvSpPr>
              <p:cNvPr id="152" name="Google Shape;152;p3"/>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153" name="Google Shape;153;p3"/>
          <p:cNvSpPr/>
          <p:nvPr/>
        </p:nvSpPr>
        <p:spPr>
          <a:xfrm>
            <a:off x="0" y="3086340"/>
            <a:ext cx="3742900" cy="2631678"/>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Vielleicht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kannst</a:t>
            </a:r>
            <a:r>
              <a:rPr lang="en-GB" sz="2000" dirty="0">
                <a:solidFill>
                  <a:srgbClr val="000000"/>
                </a:solidFill>
                <a:latin typeface="Century Gothic"/>
                <a:ea typeface="Century Gothic"/>
                <a:cs typeface="Century Gothic"/>
                <a:sym typeface="Century Gothic"/>
              </a:rPr>
              <a:t> du mir </a:t>
            </a:r>
            <a:r>
              <a:rPr lang="en-GB" sz="2000" dirty="0" err="1">
                <a:solidFill>
                  <a:srgbClr val="000000"/>
                </a:solidFill>
                <a:latin typeface="Century Gothic"/>
                <a:ea typeface="Century Gothic"/>
                <a:cs typeface="Century Gothic"/>
                <a:sym typeface="Century Gothic"/>
              </a:rPr>
              <a:t>auch</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mit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meinen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Hausaufgaben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helfen</a:t>
            </a:r>
            <a:r>
              <a:rPr lang="en-GB" sz="2000" dirty="0">
                <a:solidFill>
                  <a:srgbClr val="000000"/>
                </a:solidFill>
                <a:latin typeface="Century Gothic"/>
                <a:ea typeface="Century Gothic"/>
                <a:cs typeface="Century Gothic"/>
                <a:sym typeface="Century Gothic"/>
              </a:rPr>
              <a:t>?</a:t>
            </a:r>
            <a:r>
              <a:rPr lang="en-GB" sz="2000" dirty="0">
                <a:solidFill>
                  <a:srgbClr val="000000"/>
                </a:solidFill>
                <a:latin typeface="Century Gothic" panose="020B0502020202020204" pitchFamily="34" charset="0"/>
                <a:ea typeface="Helvetica Neue"/>
                <a:cs typeface="Helvetica Neue"/>
                <a:sym typeface="Helvetica Neue"/>
              </a:rPr>
              <a:t> </a:t>
            </a:r>
            <a:r>
              <a:rPr lang="en-GB" sz="2000" dirty="0">
                <a:solidFill>
                  <a:srgbClr val="000000"/>
                </a:solidFill>
                <a:latin typeface="Century Gothic"/>
                <a:ea typeface="Century Gothic"/>
                <a:cs typeface="Century Gothic"/>
                <a:sym typeface="Century Gothic"/>
              </a:rPr>
              <a:t>Ich muss 3 </a:t>
            </a:r>
            <a:r>
              <a:rPr lang="en-GB" sz="2000" dirty="0" err="1">
                <a:solidFill>
                  <a:srgbClr val="000000"/>
                </a:solidFill>
                <a:latin typeface="Century Gothic"/>
                <a:ea typeface="Century Gothic"/>
                <a:cs typeface="Century Gothic"/>
                <a:sym typeface="Century Gothic"/>
              </a:rPr>
              <a:t>wichtige</a:t>
            </a:r>
            <a:r>
              <a:rPr lang="en-GB" sz="2000" dirty="0">
                <a:solidFill>
                  <a:srgbClr val="000000"/>
                </a:solidFill>
                <a:latin typeface="Century Gothic"/>
                <a:ea typeface="Century Gothic"/>
                <a:cs typeface="Century Gothic"/>
                <a:sym typeface="Century Gothic"/>
              </a:rPr>
              <a:t> Leute </a:t>
            </a:r>
            <a:r>
              <a:rPr lang="en-GB" sz="2000" dirty="0" err="1">
                <a:solidFill>
                  <a:srgbClr val="000000"/>
                </a:solidFill>
                <a:latin typeface="Century Gothic"/>
                <a:ea typeface="Century Gothic"/>
                <a:cs typeface="Century Gothic"/>
                <a:sym typeface="Century Gothic"/>
              </a:rPr>
              <a:t>aus</a:t>
            </a:r>
            <a:r>
              <a:rPr lang="en-GB" sz="2000" dirty="0">
                <a:solidFill>
                  <a:srgbClr val="000000"/>
                </a:solidFill>
                <a:latin typeface="Century Gothic"/>
                <a:ea typeface="Century Gothic"/>
                <a:cs typeface="Century Gothic"/>
                <a:sym typeface="Century Gothic"/>
              </a:rPr>
              <a:t> der </a:t>
            </a:r>
            <a:r>
              <a:rPr lang="en-GB" sz="2000" dirty="0" err="1">
                <a:solidFill>
                  <a:srgbClr val="000000"/>
                </a:solidFill>
                <a:latin typeface="Century Gothic"/>
                <a:ea typeface="Century Gothic"/>
                <a:cs typeface="Century Gothic"/>
                <a:sym typeface="Century Gothic"/>
              </a:rPr>
              <a:t>Geschichte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beschreiben</a:t>
            </a:r>
            <a:r>
              <a:rPr lang="en-GB" sz="2000" dirty="0">
                <a:solidFill>
                  <a:srgbClr val="000000"/>
                </a:solidFill>
                <a:latin typeface="Century Gothic"/>
                <a:ea typeface="Century Gothic"/>
                <a:cs typeface="Century Gothic"/>
                <a:sym typeface="Century Gothic"/>
              </a:rPr>
              <a:t>. </a:t>
            </a:r>
            <a:r>
              <a:rPr lang="en-GB" sz="2000" b="1" dirty="0">
                <a:solidFill>
                  <a:srgbClr val="000000"/>
                </a:solidFill>
                <a:latin typeface="Century Gothic"/>
                <a:ea typeface="Century Gothic"/>
                <a:cs typeface="Century Gothic"/>
                <a:sym typeface="Century Gothic"/>
              </a:rPr>
              <a:t>Da </a:t>
            </a:r>
            <a:r>
              <a:rPr lang="en-GB" sz="2000" b="1" dirty="0" err="1">
                <a:solidFill>
                  <a:srgbClr val="000000"/>
                </a:solidFill>
                <a:latin typeface="Century Gothic"/>
                <a:ea typeface="Century Gothic"/>
                <a:cs typeface="Century Gothic"/>
                <a:sym typeface="Century Gothic"/>
              </a:rPr>
              <a:t>sind</a:t>
            </a:r>
            <a:r>
              <a:rPr lang="en-GB" sz="2000" b="1" dirty="0">
                <a:solidFill>
                  <a:srgbClr val="000000"/>
                </a:solidFill>
                <a:latin typeface="Century Gothic"/>
                <a:ea typeface="Century Gothic"/>
                <a:cs typeface="Century Gothic"/>
                <a:sym typeface="Century Gothic"/>
              </a:rPr>
              <a:t> | Es </a:t>
            </a:r>
            <a:r>
              <a:rPr lang="en-GB" sz="2000" b="1" dirty="0" err="1">
                <a:solidFill>
                  <a:srgbClr val="000000"/>
                </a:solidFill>
                <a:latin typeface="Century Gothic"/>
                <a:ea typeface="Century Gothic"/>
                <a:cs typeface="Century Gothic"/>
                <a:sym typeface="Century Gothic"/>
              </a:rPr>
              <a:t>gibt</a:t>
            </a:r>
            <a:r>
              <a:rPr lang="en-GB" sz="2000" b="1"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viele</a:t>
            </a:r>
            <a:r>
              <a:rPr lang="en-GB" sz="2000" dirty="0">
                <a:solidFill>
                  <a:srgbClr val="000000"/>
                </a:solidFill>
                <a:latin typeface="Century Gothic"/>
                <a:ea typeface="Century Gothic"/>
                <a:cs typeface="Century Gothic"/>
                <a:sym typeface="Century Gothic"/>
              </a:rPr>
              <a:t> Leute! Hast du </a:t>
            </a:r>
            <a:r>
              <a:rPr lang="en-GB" sz="2000" dirty="0" err="1">
                <a:solidFill>
                  <a:srgbClr val="000000"/>
                </a:solidFill>
                <a:latin typeface="Century Gothic"/>
                <a:ea typeface="Century Gothic"/>
                <a:cs typeface="Century Gothic"/>
                <a:sym typeface="Century Gothic"/>
              </a:rPr>
              <a:t>eine</a:t>
            </a:r>
            <a:r>
              <a:rPr lang="en-GB" sz="2000" dirty="0">
                <a:solidFill>
                  <a:srgbClr val="000000"/>
                </a:solidFill>
                <a:latin typeface="Century Gothic"/>
                <a:ea typeface="Century Gothic"/>
                <a:cs typeface="Century Gothic"/>
                <a:sym typeface="Century Gothic"/>
              </a:rPr>
              <a:t> Idee?  </a:t>
            </a:r>
            <a:endParaRPr sz="2000" dirty="0">
              <a:solidFill>
                <a:schemeClr val="lt1"/>
              </a:solidFill>
              <a:latin typeface="Century Gothic"/>
              <a:ea typeface="Century Gothic"/>
              <a:cs typeface="Century Gothic"/>
              <a:sym typeface="Century Gothic"/>
            </a:endParaRPr>
          </a:p>
        </p:txBody>
      </p:sp>
      <p:grpSp>
        <p:nvGrpSpPr>
          <p:cNvPr id="154" name="Google Shape;154;p3"/>
          <p:cNvGrpSpPr/>
          <p:nvPr/>
        </p:nvGrpSpPr>
        <p:grpSpPr>
          <a:xfrm>
            <a:off x="3243372" y="3145545"/>
            <a:ext cx="353028" cy="334926"/>
            <a:chOff x="-657569" y="2518042"/>
            <a:chExt cx="353028" cy="334926"/>
          </a:xfrm>
        </p:grpSpPr>
        <p:sp>
          <p:nvSpPr>
            <p:cNvPr id="155" name="Google Shape;155;p3"/>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56" name="Google Shape;156;p3"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157" name="Google Shape;157;p3"/>
          <p:cNvGrpSpPr/>
          <p:nvPr/>
        </p:nvGrpSpPr>
        <p:grpSpPr>
          <a:xfrm>
            <a:off x="4106113" y="983987"/>
            <a:ext cx="3748082" cy="5381762"/>
            <a:chOff x="493221" y="255506"/>
            <a:chExt cx="3701566" cy="6454569"/>
          </a:xfrm>
        </p:grpSpPr>
        <p:grpSp>
          <p:nvGrpSpPr>
            <p:cNvPr id="158" name="Google Shape;158;p3"/>
            <p:cNvGrpSpPr/>
            <p:nvPr/>
          </p:nvGrpSpPr>
          <p:grpSpPr>
            <a:xfrm>
              <a:off x="496779" y="255506"/>
              <a:ext cx="3698008" cy="5231402"/>
              <a:chOff x="496779" y="255506"/>
              <a:chExt cx="3446571" cy="5231402"/>
            </a:xfrm>
          </p:grpSpPr>
          <p:pic>
            <p:nvPicPr>
              <p:cNvPr id="159" name="Google Shape;159;p3" descr="Gráficos vectoriales gratis de Whatsapp"/>
              <p:cNvPicPr preferRelativeResize="0"/>
              <p:nvPr/>
            </p:nvPicPr>
            <p:blipFill rotWithShape="1">
              <a:blip r:embed="rId4">
                <a:alphaModFix/>
              </a:blip>
              <a:srcRect/>
              <a:stretch/>
            </p:blipFill>
            <p:spPr>
              <a:xfrm>
                <a:off x="496779" y="255506"/>
                <a:ext cx="3446571" cy="5231402"/>
              </a:xfrm>
              <a:prstGeom prst="rect">
                <a:avLst/>
              </a:prstGeom>
              <a:noFill/>
              <a:ln>
                <a:noFill/>
              </a:ln>
            </p:spPr>
          </p:pic>
          <p:sp>
            <p:nvSpPr>
              <p:cNvPr id="160" name="Google Shape;160;p3"/>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61" name="Google Shape;161;p3"/>
            <p:cNvGrpSpPr/>
            <p:nvPr/>
          </p:nvGrpSpPr>
          <p:grpSpPr>
            <a:xfrm>
              <a:off x="493221" y="3475613"/>
              <a:ext cx="3698008" cy="3234462"/>
              <a:chOff x="4785282" y="2605300"/>
              <a:chExt cx="3698008" cy="3234462"/>
            </a:xfrm>
          </p:grpSpPr>
          <p:pic>
            <p:nvPicPr>
              <p:cNvPr id="162" name="Google Shape;162;p3" descr="Gráficos vectoriales gratis de Whatsapp"/>
              <p:cNvPicPr preferRelativeResize="0"/>
              <p:nvPr/>
            </p:nvPicPr>
            <p:blipFill rotWithShape="1">
              <a:blip r:embed="rId4">
                <a:alphaModFix/>
              </a:blip>
              <a:srcRect t="38493"/>
              <a:stretch/>
            </p:blipFill>
            <p:spPr>
              <a:xfrm>
                <a:off x="4785282" y="2622048"/>
                <a:ext cx="3698008" cy="3217714"/>
              </a:xfrm>
              <a:prstGeom prst="rect">
                <a:avLst/>
              </a:prstGeom>
              <a:noFill/>
              <a:ln>
                <a:noFill/>
              </a:ln>
            </p:spPr>
          </p:pic>
          <p:sp>
            <p:nvSpPr>
              <p:cNvPr id="163" name="Google Shape;163;p3"/>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grpSp>
        <p:nvGrpSpPr>
          <p:cNvPr id="164" name="Google Shape;164;p3"/>
          <p:cNvGrpSpPr/>
          <p:nvPr/>
        </p:nvGrpSpPr>
        <p:grpSpPr>
          <a:xfrm>
            <a:off x="8226316" y="993397"/>
            <a:ext cx="3748082" cy="5381762"/>
            <a:chOff x="493221" y="255506"/>
            <a:chExt cx="3701566" cy="6454569"/>
          </a:xfrm>
        </p:grpSpPr>
        <p:grpSp>
          <p:nvGrpSpPr>
            <p:cNvPr id="165" name="Google Shape;165;p3"/>
            <p:cNvGrpSpPr/>
            <p:nvPr/>
          </p:nvGrpSpPr>
          <p:grpSpPr>
            <a:xfrm>
              <a:off x="496779" y="255506"/>
              <a:ext cx="3698008" cy="5231402"/>
              <a:chOff x="496779" y="255506"/>
              <a:chExt cx="3446571" cy="5231402"/>
            </a:xfrm>
          </p:grpSpPr>
          <p:pic>
            <p:nvPicPr>
              <p:cNvPr id="166" name="Google Shape;166;p3" descr="Gráficos vectoriales gratis de Whatsapp"/>
              <p:cNvPicPr preferRelativeResize="0"/>
              <p:nvPr/>
            </p:nvPicPr>
            <p:blipFill rotWithShape="1">
              <a:blip r:embed="rId4">
                <a:alphaModFix/>
              </a:blip>
              <a:srcRect/>
              <a:stretch/>
            </p:blipFill>
            <p:spPr>
              <a:xfrm>
                <a:off x="496779" y="255506"/>
                <a:ext cx="3446571" cy="5231402"/>
              </a:xfrm>
              <a:prstGeom prst="rect">
                <a:avLst/>
              </a:prstGeom>
              <a:noFill/>
              <a:ln>
                <a:noFill/>
              </a:ln>
            </p:spPr>
          </p:pic>
          <p:sp>
            <p:nvSpPr>
              <p:cNvPr id="167" name="Google Shape;167;p3"/>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68" name="Google Shape;168;p3"/>
            <p:cNvGrpSpPr/>
            <p:nvPr/>
          </p:nvGrpSpPr>
          <p:grpSpPr>
            <a:xfrm>
              <a:off x="493221" y="3475613"/>
              <a:ext cx="3698008" cy="3234462"/>
              <a:chOff x="4785282" y="2605300"/>
              <a:chExt cx="3698008" cy="3234462"/>
            </a:xfrm>
          </p:grpSpPr>
          <p:pic>
            <p:nvPicPr>
              <p:cNvPr id="169" name="Google Shape;169;p3" descr="Gráficos vectoriales gratis de Whatsapp"/>
              <p:cNvPicPr preferRelativeResize="0"/>
              <p:nvPr/>
            </p:nvPicPr>
            <p:blipFill rotWithShape="1">
              <a:blip r:embed="rId4">
                <a:alphaModFix/>
              </a:blip>
              <a:srcRect t="38493"/>
              <a:stretch/>
            </p:blipFill>
            <p:spPr>
              <a:xfrm>
                <a:off x="4785282" y="2622048"/>
                <a:ext cx="3698008" cy="3217714"/>
              </a:xfrm>
              <a:prstGeom prst="rect">
                <a:avLst/>
              </a:prstGeom>
              <a:noFill/>
              <a:ln>
                <a:noFill/>
              </a:ln>
            </p:spPr>
          </p:pic>
          <p:sp>
            <p:nvSpPr>
              <p:cNvPr id="170" name="Google Shape;170;p3"/>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171" name="Google Shape;171;p3"/>
          <p:cNvSpPr/>
          <p:nvPr/>
        </p:nvSpPr>
        <p:spPr>
          <a:xfrm>
            <a:off x="11155680" y="89983"/>
            <a:ext cx="929640" cy="321449"/>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172" name="Google Shape;172;p3"/>
          <p:cNvSpPr/>
          <p:nvPr/>
        </p:nvSpPr>
        <p:spPr>
          <a:xfrm>
            <a:off x="0" y="1652204"/>
            <a:ext cx="3717921" cy="585574"/>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Ich weiss nicht, was ich denke. </a:t>
            </a:r>
            <a:endParaRPr sz="2000">
              <a:solidFill>
                <a:schemeClr val="lt1"/>
              </a:solidFill>
              <a:latin typeface="Century Gothic"/>
              <a:ea typeface="Century Gothic"/>
              <a:cs typeface="Century Gothic"/>
              <a:sym typeface="Century Gothic"/>
            </a:endParaRPr>
          </a:p>
        </p:txBody>
      </p:sp>
      <p:sp>
        <p:nvSpPr>
          <p:cNvPr id="173" name="Google Shape;173;p3"/>
          <p:cNvSpPr/>
          <p:nvPr/>
        </p:nvSpPr>
        <p:spPr>
          <a:xfrm>
            <a:off x="-5385" y="2317729"/>
            <a:ext cx="3739377" cy="703283"/>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0" i="0">
                <a:solidFill>
                  <a:srgbClr val="000000"/>
                </a:solidFill>
                <a:latin typeface="Century Gothic"/>
                <a:ea typeface="Century Gothic"/>
                <a:cs typeface="Century Gothic"/>
                <a:sym typeface="Century Gothic"/>
              </a:rPr>
              <a:t>Ich finde dir später einen Artikel über ihn. </a:t>
            </a:r>
            <a:endParaRPr/>
          </a:p>
        </p:txBody>
      </p:sp>
      <p:grpSp>
        <p:nvGrpSpPr>
          <p:cNvPr id="174" name="Google Shape;174;p3"/>
          <p:cNvGrpSpPr/>
          <p:nvPr/>
        </p:nvGrpSpPr>
        <p:grpSpPr>
          <a:xfrm>
            <a:off x="3360500" y="1688640"/>
            <a:ext cx="357421" cy="330628"/>
            <a:chOff x="-677996" y="3286857"/>
            <a:chExt cx="357421" cy="330628"/>
          </a:xfrm>
        </p:grpSpPr>
        <p:sp>
          <p:nvSpPr>
            <p:cNvPr id="175" name="Google Shape;175;p3"/>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76" name="Google Shape;176;p3"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177" name="Google Shape;177;p3"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grpSp>
        <p:nvGrpSpPr>
          <p:cNvPr id="178" name="Google Shape;178;p3"/>
          <p:cNvGrpSpPr/>
          <p:nvPr/>
        </p:nvGrpSpPr>
        <p:grpSpPr>
          <a:xfrm>
            <a:off x="3330821" y="2342931"/>
            <a:ext cx="353028" cy="334926"/>
            <a:chOff x="-657569" y="2518042"/>
            <a:chExt cx="353028" cy="334926"/>
          </a:xfrm>
        </p:grpSpPr>
        <p:sp>
          <p:nvSpPr>
            <p:cNvPr id="179" name="Google Shape;179;p3"/>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80" name="Google Shape;180;p3"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sp>
        <p:nvSpPr>
          <p:cNvPr id="181" name="Google Shape;181;p3"/>
          <p:cNvSpPr/>
          <p:nvPr/>
        </p:nvSpPr>
        <p:spPr>
          <a:xfrm>
            <a:off x="4116069" y="1655229"/>
            <a:ext cx="3750637" cy="1808403"/>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Hmm ... Vielleicht etwas über Frauen? Du machst selbst Geschichte oder? Du spielst in einem Frauenteam, nicht wahr? Ich finde dir etwas. xx  </a:t>
            </a:r>
            <a:endParaRPr sz="2000">
              <a:solidFill>
                <a:srgbClr val="000000"/>
              </a:solidFill>
              <a:latin typeface="Century Gothic"/>
              <a:ea typeface="Century Gothic"/>
              <a:cs typeface="Century Gothic"/>
              <a:sym typeface="Century Gothic"/>
            </a:endParaRPr>
          </a:p>
        </p:txBody>
      </p:sp>
      <p:grpSp>
        <p:nvGrpSpPr>
          <p:cNvPr id="182" name="Google Shape;182;p3"/>
          <p:cNvGrpSpPr/>
          <p:nvPr/>
        </p:nvGrpSpPr>
        <p:grpSpPr>
          <a:xfrm>
            <a:off x="7378079" y="1762085"/>
            <a:ext cx="357421" cy="330628"/>
            <a:chOff x="-677996" y="3286857"/>
            <a:chExt cx="357421" cy="330628"/>
          </a:xfrm>
        </p:grpSpPr>
        <p:sp>
          <p:nvSpPr>
            <p:cNvPr id="183" name="Google Shape;183;p3"/>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84" name="Google Shape;184;p3"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185" name="Google Shape;185;p3"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sp>
        <p:nvSpPr>
          <p:cNvPr id="186" name="Google Shape;186;p3"/>
          <p:cNvSpPr/>
          <p:nvPr/>
        </p:nvSpPr>
        <p:spPr>
          <a:xfrm>
            <a:off x="4102485" y="3630912"/>
            <a:ext cx="3744480" cy="1537110"/>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Danke!! Das ist lieb! </a:t>
            </a:r>
            <a:endParaRPr/>
          </a:p>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Und ja, ich spiele in einem neuen Team. </a:t>
            </a:r>
            <a:r>
              <a:rPr lang="en-GB" sz="2000" b="1">
                <a:solidFill>
                  <a:srgbClr val="000000"/>
                </a:solidFill>
                <a:latin typeface="Century Gothic"/>
                <a:ea typeface="Century Gothic"/>
                <a:cs typeface="Century Gothic"/>
                <a:sym typeface="Century Gothic"/>
              </a:rPr>
              <a:t>Da sind | Es gibt </a:t>
            </a:r>
            <a:r>
              <a:rPr lang="en-GB" sz="2000">
                <a:solidFill>
                  <a:srgbClr val="000000"/>
                </a:solidFill>
                <a:latin typeface="Century Gothic"/>
                <a:ea typeface="Century Gothic"/>
                <a:cs typeface="Century Gothic"/>
                <a:sym typeface="Century Gothic"/>
              </a:rPr>
              <a:t>jetzt viel mehr Möglichkeiten. </a:t>
            </a:r>
            <a:endParaRPr sz="200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p:txBody>
      </p:sp>
      <p:sp>
        <p:nvSpPr>
          <p:cNvPr id="187" name="Google Shape;187;p3"/>
          <p:cNvSpPr/>
          <p:nvPr/>
        </p:nvSpPr>
        <p:spPr>
          <a:xfrm>
            <a:off x="4102485" y="5246059"/>
            <a:ext cx="3751710" cy="428598"/>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Toll! Ich freue mich für dich.</a:t>
            </a:r>
            <a:endParaRPr sz="2000">
              <a:solidFill>
                <a:schemeClr val="lt1"/>
              </a:solidFill>
              <a:latin typeface="Century Gothic"/>
              <a:ea typeface="Century Gothic"/>
              <a:cs typeface="Century Gothic"/>
              <a:sym typeface="Century Gothic"/>
            </a:endParaRPr>
          </a:p>
        </p:txBody>
      </p:sp>
      <p:grpSp>
        <p:nvGrpSpPr>
          <p:cNvPr id="188" name="Google Shape;188;p3"/>
          <p:cNvGrpSpPr/>
          <p:nvPr/>
        </p:nvGrpSpPr>
        <p:grpSpPr>
          <a:xfrm>
            <a:off x="7537268" y="5295135"/>
            <a:ext cx="312374" cy="303419"/>
            <a:chOff x="-677996" y="3286857"/>
            <a:chExt cx="357421" cy="330628"/>
          </a:xfrm>
        </p:grpSpPr>
        <p:sp>
          <p:nvSpPr>
            <p:cNvPr id="189" name="Google Shape;189;p3"/>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90" name="Google Shape;190;p3"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191" name="Google Shape;191;p3"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grpSp>
        <p:nvGrpSpPr>
          <p:cNvPr id="192" name="Google Shape;192;p3"/>
          <p:cNvGrpSpPr/>
          <p:nvPr/>
        </p:nvGrpSpPr>
        <p:grpSpPr>
          <a:xfrm>
            <a:off x="7428768" y="3712125"/>
            <a:ext cx="353028" cy="334926"/>
            <a:chOff x="-657569" y="2518042"/>
            <a:chExt cx="353028" cy="334926"/>
          </a:xfrm>
        </p:grpSpPr>
        <p:sp>
          <p:nvSpPr>
            <p:cNvPr id="193" name="Google Shape;193;p3"/>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94" name="Google Shape;194;p3"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sp>
        <p:nvSpPr>
          <p:cNvPr id="195" name="Google Shape;195;p3"/>
          <p:cNvSpPr/>
          <p:nvPr/>
        </p:nvSpPr>
        <p:spPr>
          <a:xfrm>
            <a:off x="8213236" y="1751980"/>
            <a:ext cx="3757560" cy="1812894"/>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Alistair, ich muss weg, </a:t>
            </a:r>
            <a:endParaRPr/>
          </a:p>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denn </a:t>
            </a:r>
            <a:r>
              <a:rPr lang="en-GB" sz="2000" b="1">
                <a:solidFill>
                  <a:srgbClr val="000000"/>
                </a:solidFill>
                <a:latin typeface="Century Gothic"/>
                <a:ea typeface="Century Gothic"/>
                <a:cs typeface="Century Gothic"/>
                <a:sym typeface="Century Gothic"/>
              </a:rPr>
              <a:t>es gibt</a:t>
            </a:r>
            <a:r>
              <a:rPr lang="en-GB" sz="2000">
                <a:solidFill>
                  <a:srgbClr val="000000"/>
                </a:solidFill>
                <a:latin typeface="Century Gothic"/>
                <a:ea typeface="Century Gothic"/>
                <a:cs typeface="Century Gothic"/>
                <a:sym typeface="Century Gothic"/>
              </a:rPr>
              <a:t>|</a:t>
            </a:r>
            <a:r>
              <a:rPr lang="en-GB" sz="2000" b="1">
                <a:solidFill>
                  <a:srgbClr val="000000"/>
                </a:solidFill>
                <a:latin typeface="Century Gothic"/>
                <a:ea typeface="Century Gothic"/>
                <a:cs typeface="Century Gothic"/>
                <a:sym typeface="Century Gothic"/>
              </a:rPr>
              <a:t>da ist </a:t>
            </a:r>
            <a:r>
              <a:rPr lang="en-GB" sz="2000">
                <a:solidFill>
                  <a:srgbClr val="000000"/>
                </a:solidFill>
                <a:latin typeface="Century Gothic"/>
                <a:ea typeface="Century Gothic"/>
                <a:cs typeface="Century Gothic"/>
                <a:sym typeface="Century Gothic"/>
              </a:rPr>
              <a:t>er, mein Zug kommt jetzt! Ich will einen Platz finden und mich setzen. Tschüss!</a:t>
            </a:r>
            <a:endParaRPr sz="2000">
              <a:solidFill>
                <a:schemeClr val="lt1"/>
              </a:solidFill>
              <a:latin typeface="Century Gothic"/>
              <a:ea typeface="Century Gothic"/>
              <a:cs typeface="Century Gothic"/>
              <a:sym typeface="Century Gothic"/>
            </a:endParaRPr>
          </a:p>
        </p:txBody>
      </p:sp>
      <p:sp>
        <p:nvSpPr>
          <p:cNvPr id="196" name="Google Shape;196;p3"/>
          <p:cNvSpPr/>
          <p:nvPr/>
        </p:nvSpPr>
        <p:spPr>
          <a:xfrm>
            <a:off x="8272143" y="3718531"/>
            <a:ext cx="3723881" cy="490364"/>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Ok! Tschüss, und viel Spaß! </a:t>
            </a:r>
            <a:endParaRPr sz="2000">
              <a:solidFill>
                <a:schemeClr val="lt1"/>
              </a:solidFill>
              <a:latin typeface="Century Gothic"/>
              <a:ea typeface="Century Gothic"/>
              <a:cs typeface="Century Gothic"/>
              <a:sym typeface="Century Gothic"/>
            </a:endParaRPr>
          </a:p>
        </p:txBody>
      </p:sp>
      <p:grpSp>
        <p:nvGrpSpPr>
          <p:cNvPr id="197" name="Google Shape;197;p3"/>
          <p:cNvGrpSpPr/>
          <p:nvPr/>
        </p:nvGrpSpPr>
        <p:grpSpPr>
          <a:xfrm>
            <a:off x="11479286" y="1841992"/>
            <a:ext cx="353028" cy="334926"/>
            <a:chOff x="-657569" y="2518042"/>
            <a:chExt cx="353028" cy="334926"/>
          </a:xfrm>
        </p:grpSpPr>
        <p:sp>
          <p:nvSpPr>
            <p:cNvPr id="198" name="Google Shape;198;p3"/>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99" name="Google Shape;199;p3"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200" name="Google Shape;200;p3"/>
          <p:cNvGrpSpPr/>
          <p:nvPr/>
        </p:nvGrpSpPr>
        <p:grpSpPr>
          <a:xfrm>
            <a:off x="11660223" y="3803723"/>
            <a:ext cx="312374" cy="303419"/>
            <a:chOff x="-677996" y="3286857"/>
            <a:chExt cx="357421" cy="330628"/>
          </a:xfrm>
        </p:grpSpPr>
        <p:sp>
          <p:nvSpPr>
            <p:cNvPr id="201" name="Google Shape;201;p3"/>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2" name="Google Shape;202;p3"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203" name="Google Shape;203;p3"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pic>
        <p:nvPicPr>
          <p:cNvPr id="204" name="Google Shape;204;p3"/>
          <p:cNvPicPr preferRelativeResize="0"/>
          <p:nvPr/>
        </p:nvPicPr>
        <p:blipFill rotWithShape="1">
          <a:blip r:embed="rId8">
            <a:alphaModFix/>
          </a:blip>
          <a:srcRect/>
          <a:stretch/>
        </p:blipFill>
        <p:spPr>
          <a:xfrm>
            <a:off x="6648797" y="3657079"/>
            <a:ext cx="342930" cy="271260"/>
          </a:xfrm>
          <a:prstGeom prst="rect">
            <a:avLst/>
          </a:prstGeom>
          <a:noFill/>
          <a:ln>
            <a:noFill/>
          </a:ln>
        </p:spPr>
      </p:pic>
      <p:sp>
        <p:nvSpPr>
          <p:cNvPr id="205" name="Google Shape;205;p3"/>
          <p:cNvSpPr/>
          <p:nvPr/>
        </p:nvSpPr>
        <p:spPr>
          <a:xfrm>
            <a:off x="1858960" y="4728848"/>
            <a:ext cx="1219107" cy="274952"/>
          </a:xfrm>
          <a:prstGeom prst="roundRect">
            <a:avLst>
              <a:gd name="adj" fmla="val 16667"/>
            </a:avLst>
          </a:prstGeom>
          <a:solidFill>
            <a:srgbClr val="DFE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06" name="Google Shape;206;p3"/>
          <p:cNvSpPr/>
          <p:nvPr/>
        </p:nvSpPr>
        <p:spPr>
          <a:xfrm>
            <a:off x="5974726" y="4241843"/>
            <a:ext cx="1135938" cy="313123"/>
          </a:xfrm>
          <a:prstGeom prst="roundRect">
            <a:avLst>
              <a:gd name="adj" fmla="val 16667"/>
            </a:avLst>
          </a:prstGeom>
          <a:solidFill>
            <a:srgbClr val="DFE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07" name="Google Shape;207;p3"/>
          <p:cNvSpPr/>
          <p:nvPr/>
        </p:nvSpPr>
        <p:spPr>
          <a:xfrm>
            <a:off x="9118786" y="2212283"/>
            <a:ext cx="975710" cy="319611"/>
          </a:xfrm>
          <a:prstGeom prst="roundRect">
            <a:avLst>
              <a:gd name="adj" fmla="val 16667"/>
            </a:avLst>
          </a:prstGeom>
          <a:solidFill>
            <a:srgbClr val="DFE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
          <p:cNvSpPr txBox="1">
            <a:spLocks noGrp="1"/>
          </p:cNvSpPr>
          <p:nvPr>
            <p:ph type="title"/>
          </p:nvPr>
        </p:nvSpPr>
        <p:spPr>
          <a:xfrm>
            <a:off x="-1" y="213557"/>
            <a:ext cx="5172892"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Mia und Alastair [1/2]</a:t>
            </a:r>
            <a:endParaRPr/>
          </a:p>
        </p:txBody>
      </p:sp>
      <p:grpSp>
        <p:nvGrpSpPr>
          <p:cNvPr id="214" name="Google Shape;214;p4"/>
          <p:cNvGrpSpPr/>
          <p:nvPr/>
        </p:nvGrpSpPr>
        <p:grpSpPr>
          <a:xfrm>
            <a:off x="-1579" y="976008"/>
            <a:ext cx="3748082" cy="5381762"/>
            <a:chOff x="493221" y="255506"/>
            <a:chExt cx="3701566" cy="6454569"/>
          </a:xfrm>
        </p:grpSpPr>
        <p:grpSp>
          <p:nvGrpSpPr>
            <p:cNvPr id="215" name="Google Shape;215;p4"/>
            <p:cNvGrpSpPr/>
            <p:nvPr/>
          </p:nvGrpSpPr>
          <p:grpSpPr>
            <a:xfrm>
              <a:off x="496779" y="255506"/>
              <a:ext cx="3698008" cy="5231402"/>
              <a:chOff x="496779" y="255506"/>
              <a:chExt cx="3446571" cy="5231402"/>
            </a:xfrm>
          </p:grpSpPr>
          <p:pic>
            <p:nvPicPr>
              <p:cNvPr id="216" name="Google Shape;216;p4" descr="Gráficos vectoriales gratis de Whatsapp"/>
              <p:cNvPicPr preferRelativeResize="0"/>
              <p:nvPr/>
            </p:nvPicPr>
            <p:blipFill rotWithShape="1">
              <a:blip r:embed="rId4">
                <a:alphaModFix/>
              </a:blip>
              <a:srcRect/>
              <a:stretch/>
            </p:blipFill>
            <p:spPr>
              <a:xfrm>
                <a:off x="496779" y="255506"/>
                <a:ext cx="3446571" cy="5231402"/>
              </a:xfrm>
              <a:prstGeom prst="rect">
                <a:avLst/>
              </a:prstGeom>
              <a:noFill/>
              <a:ln>
                <a:noFill/>
              </a:ln>
            </p:spPr>
          </p:pic>
          <p:sp>
            <p:nvSpPr>
              <p:cNvPr id="217" name="Google Shape;217;p4"/>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grpSp>
        <p:grpSp>
          <p:nvGrpSpPr>
            <p:cNvPr id="218" name="Google Shape;218;p4"/>
            <p:cNvGrpSpPr/>
            <p:nvPr/>
          </p:nvGrpSpPr>
          <p:grpSpPr>
            <a:xfrm>
              <a:off x="493221" y="3475613"/>
              <a:ext cx="3698008" cy="3234462"/>
              <a:chOff x="4785282" y="2605300"/>
              <a:chExt cx="3698008" cy="3234462"/>
            </a:xfrm>
          </p:grpSpPr>
          <p:pic>
            <p:nvPicPr>
              <p:cNvPr id="219" name="Google Shape;219;p4" descr="Gráficos vectoriales gratis de Whatsapp"/>
              <p:cNvPicPr preferRelativeResize="0"/>
              <p:nvPr/>
            </p:nvPicPr>
            <p:blipFill rotWithShape="1">
              <a:blip r:embed="rId4">
                <a:alphaModFix/>
              </a:blip>
              <a:srcRect t="38493"/>
              <a:stretch/>
            </p:blipFill>
            <p:spPr>
              <a:xfrm>
                <a:off x="4785282" y="2622048"/>
                <a:ext cx="3698008" cy="3217714"/>
              </a:xfrm>
              <a:prstGeom prst="rect">
                <a:avLst/>
              </a:prstGeom>
              <a:noFill/>
              <a:ln>
                <a:noFill/>
              </a:ln>
            </p:spPr>
          </p:pic>
          <p:sp>
            <p:nvSpPr>
              <p:cNvPr id="220" name="Google Shape;220;p4"/>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grpSp>
      </p:grpSp>
      <p:sp>
        <p:nvSpPr>
          <p:cNvPr id="221" name="Google Shape;221;p4"/>
          <p:cNvSpPr/>
          <p:nvPr/>
        </p:nvSpPr>
        <p:spPr>
          <a:xfrm>
            <a:off x="-17017" y="1624447"/>
            <a:ext cx="3759917" cy="915615"/>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Century Gothic"/>
              <a:buNone/>
            </a:pPr>
            <a:r>
              <a:rPr lang="en-GB" sz="2000" b="0" i="0" u="none" strike="noStrike" cap="none">
                <a:solidFill>
                  <a:srgbClr val="000000"/>
                </a:solidFill>
                <a:latin typeface="Century Gothic"/>
                <a:ea typeface="Century Gothic"/>
                <a:cs typeface="Century Gothic"/>
                <a:sym typeface="Century Gothic"/>
              </a:rPr>
              <a:t>Hallo </a:t>
            </a:r>
            <a:r>
              <a:rPr lang="en-GB" sz="2000" b="0" i="0" u="none" strike="noStrike" cap="none">
                <a:solidFill>
                  <a:srgbClr val="3D3C3C"/>
                </a:solidFill>
                <a:latin typeface="Century Gothic"/>
                <a:ea typeface="Century Gothic"/>
                <a:cs typeface="Century Gothic"/>
                <a:sym typeface="Century Gothic"/>
              </a:rPr>
              <a:t>Mia</a:t>
            </a:r>
            <a:r>
              <a:rPr lang="en-GB" sz="2000" b="0" i="0" u="none" strike="noStrike" cap="none">
                <a:solidFill>
                  <a:srgbClr val="000000"/>
                </a:solidFill>
                <a:latin typeface="Century Gothic"/>
                <a:ea typeface="Century Gothic"/>
                <a:cs typeface="Century Gothic"/>
                <a:sym typeface="Century Gothic"/>
              </a:rPr>
              <a:t> ! Geht's dir gut? Machst du was im Moment?</a:t>
            </a:r>
            <a:endParaRPr sz="2000" b="0" i="0" u="none" strike="noStrike" cap="none">
              <a:solidFill>
                <a:srgbClr val="3D3C3C"/>
              </a:solidFill>
              <a:latin typeface="Century Gothic"/>
              <a:ea typeface="Century Gothic"/>
              <a:cs typeface="Century Gothic"/>
              <a:sym typeface="Century Gothic"/>
            </a:endParaRPr>
          </a:p>
        </p:txBody>
      </p:sp>
      <p:sp>
        <p:nvSpPr>
          <p:cNvPr id="222" name="Google Shape;222;p4"/>
          <p:cNvSpPr/>
          <p:nvPr/>
        </p:nvSpPr>
        <p:spPr>
          <a:xfrm>
            <a:off x="-12350" y="2570738"/>
            <a:ext cx="3719248" cy="2815119"/>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Hallo </a:t>
            </a:r>
            <a:r>
              <a:rPr lang="en-GB" sz="2000">
                <a:solidFill>
                  <a:srgbClr val="3D3C3C"/>
                </a:solidFill>
                <a:latin typeface="Century Gothic"/>
                <a:ea typeface="Century Gothic"/>
                <a:cs typeface="Century Gothic"/>
                <a:sym typeface="Century Gothic"/>
              </a:rPr>
              <a:t>Alistair</a:t>
            </a:r>
            <a:r>
              <a:rPr lang="en-GB" sz="2000">
                <a:solidFill>
                  <a:srgbClr val="000000"/>
                </a:solidFill>
                <a:latin typeface="Century Gothic"/>
                <a:ea typeface="Century Gothic"/>
                <a:cs typeface="Century Gothic"/>
                <a:sym typeface="Century Gothic"/>
              </a:rPr>
              <a:t>! Mir geht’s gut, danke. Und dir? Ich bin gerade am Bahnhof – warte auf meinen Zug. Ich fahre nach Köln – zum Spiel – </a:t>
            </a:r>
            <a:r>
              <a:rPr lang="en-GB" sz="2000">
                <a:solidFill>
                  <a:schemeClr val="lt1"/>
                </a:solidFill>
                <a:latin typeface="Century Gothic"/>
                <a:ea typeface="Century Gothic"/>
                <a:cs typeface="Century Gothic"/>
                <a:sym typeface="Century Gothic"/>
              </a:rPr>
              <a:t>FC</a:t>
            </a:r>
            <a:r>
              <a:rPr lang="en-GB" sz="2000">
                <a:solidFill>
                  <a:srgbClr val="000000"/>
                </a:solidFill>
                <a:latin typeface="Century Gothic"/>
                <a:ea typeface="Century Gothic"/>
                <a:cs typeface="Century Gothic"/>
                <a:sym typeface="Century Gothic"/>
              </a:rPr>
              <a:t> Köln und  Bayern München. </a:t>
            </a:r>
            <a:r>
              <a:rPr lang="en-GB" sz="2000" b="1">
                <a:solidFill>
                  <a:srgbClr val="000000"/>
                </a:solidFill>
                <a:latin typeface="Century Gothic"/>
                <a:ea typeface="Century Gothic"/>
                <a:cs typeface="Century Gothic"/>
                <a:sym typeface="Century Gothic"/>
              </a:rPr>
              <a:t>Es gibt | Hier ist </a:t>
            </a:r>
            <a:r>
              <a:rPr lang="en-GB" sz="2000">
                <a:solidFill>
                  <a:srgbClr val="000000"/>
                </a:solidFill>
                <a:latin typeface="Century Gothic"/>
                <a:ea typeface="Century Gothic"/>
                <a:cs typeface="Century Gothic"/>
                <a:sym typeface="Century Gothic"/>
              </a:rPr>
              <a:t>schon eine tolle Stimmung!</a:t>
            </a:r>
            <a:endParaRPr sz="2000">
              <a:solidFill>
                <a:schemeClr val="lt1"/>
              </a:solidFill>
              <a:latin typeface="Century Gothic"/>
              <a:ea typeface="Century Gothic"/>
              <a:cs typeface="Century Gothic"/>
              <a:sym typeface="Century Gothic"/>
            </a:endParaRPr>
          </a:p>
        </p:txBody>
      </p:sp>
      <p:grpSp>
        <p:nvGrpSpPr>
          <p:cNvPr id="223" name="Google Shape;223;p4"/>
          <p:cNvGrpSpPr/>
          <p:nvPr/>
        </p:nvGrpSpPr>
        <p:grpSpPr>
          <a:xfrm>
            <a:off x="3232749" y="2751414"/>
            <a:ext cx="353028" cy="334926"/>
            <a:chOff x="-657569" y="2518042"/>
            <a:chExt cx="353028" cy="334926"/>
          </a:xfrm>
        </p:grpSpPr>
        <p:sp>
          <p:nvSpPr>
            <p:cNvPr id="224" name="Google Shape;224;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225" name="Google Shape;225;p4"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226" name="Google Shape;226;p4"/>
          <p:cNvGrpSpPr/>
          <p:nvPr/>
        </p:nvGrpSpPr>
        <p:grpSpPr>
          <a:xfrm>
            <a:off x="3360500" y="1780081"/>
            <a:ext cx="357421" cy="330628"/>
            <a:chOff x="-677996" y="3286857"/>
            <a:chExt cx="357421" cy="330628"/>
          </a:xfrm>
        </p:grpSpPr>
        <p:sp>
          <p:nvSpPr>
            <p:cNvPr id="227" name="Google Shape;227;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228" name="Google Shape;228;p4"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229" name="Google Shape;229;p4"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sp>
        <p:nvSpPr>
          <p:cNvPr id="230" name="Google Shape;230;p4"/>
          <p:cNvSpPr/>
          <p:nvPr/>
        </p:nvSpPr>
        <p:spPr>
          <a:xfrm>
            <a:off x="20048" y="5404689"/>
            <a:ext cx="1168337" cy="380136"/>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Century Gothic"/>
              <a:buNone/>
            </a:pPr>
            <a:r>
              <a:rPr lang="en-GB" sz="2000" b="0" i="0" u="none" strike="noStrike" cap="none">
                <a:solidFill>
                  <a:srgbClr val="000000"/>
                </a:solidFill>
                <a:latin typeface="Century Gothic"/>
                <a:ea typeface="Century Gothic"/>
                <a:cs typeface="Century Gothic"/>
                <a:sym typeface="Century Gothic"/>
              </a:rPr>
              <a:t>Toll</a:t>
            </a:r>
            <a:endParaRPr sz="2000" b="0" i="0" u="none" strike="noStrike" cap="none">
              <a:solidFill>
                <a:srgbClr val="3D3C3C"/>
              </a:solidFill>
              <a:latin typeface="Century Gothic"/>
              <a:ea typeface="Century Gothic"/>
              <a:cs typeface="Century Gothic"/>
              <a:sym typeface="Century Gothic"/>
            </a:endParaRPr>
          </a:p>
        </p:txBody>
      </p:sp>
      <p:grpSp>
        <p:nvGrpSpPr>
          <p:cNvPr id="231" name="Google Shape;231;p4"/>
          <p:cNvGrpSpPr/>
          <p:nvPr/>
        </p:nvGrpSpPr>
        <p:grpSpPr>
          <a:xfrm>
            <a:off x="830964" y="5435365"/>
            <a:ext cx="357421" cy="330628"/>
            <a:chOff x="-677996" y="3286857"/>
            <a:chExt cx="357421" cy="330628"/>
          </a:xfrm>
        </p:grpSpPr>
        <p:sp>
          <p:nvSpPr>
            <p:cNvPr id="232" name="Google Shape;232;p4"/>
            <p:cNvSpPr/>
            <p:nvPr/>
          </p:nvSpPr>
          <p:spPr>
            <a:xfrm>
              <a:off x="-673603" y="3286857"/>
              <a:ext cx="353028" cy="328521"/>
            </a:xfrm>
            <a:prstGeom prst="ellipse">
              <a:avLst/>
            </a:prstGeom>
            <a:solidFill>
              <a:srgbClr val="FFFC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233" name="Google Shape;233;p4"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234" name="Google Shape;234;p4"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grpSp>
        <p:nvGrpSpPr>
          <p:cNvPr id="235" name="Google Shape;235;p4"/>
          <p:cNvGrpSpPr/>
          <p:nvPr/>
        </p:nvGrpSpPr>
        <p:grpSpPr>
          <a:xfrm>
            <a:off x="4106113" y="983987"/>
            <a:ext cx="3748082" cy="5381762"/>
            <a:chOff x="493221" y="255506"/>
            <a:chExt cx="3701566" cy="6454569"/>
          </a:xfrm>
        </p:grpSpPr>
        <p:grpSp>
          <p:nvGrpSpPr>
            <p:cNvPr id="236" name="Google Shape;236;p4"/>
            <p:cNvGrpSpPr/>
            <p:nvPr/>
          </p:nvGrpSpPr>
          <p:grpSpPr>
            <a:xfrm>
              <a:off x="496779" y="255506"/>
              <a:ext cx="3698008" cy="5231402"/>
              <a:chOff x="496779" y="255506"/>
              <a:chExt cx="3446571" cy="5231402"/>
            </a:xfrm>
          </p:grpSpPr>
          <p:pic>
            <p:nvPicPr>
              <p:cNvPr id="237" name="Google Shape;237;p4" descr="Gráficos vectoriales gratis de Whatsapp"/>
              <p:cNvPicPr preferRelativeResize="0"/>
              <p:nvPr/>
            </p:nvPicPr>
            <p:blipFill rotWithShape="1">
              <a:blip r:embed="rId4">
                <a:alphaModFix/>
              </a:blip>
              <a:srcRect/>
              <a:stretch/>
            </p:blipFill>
            <p:spPr>
              <a:xfrm>
                <a:off x="496779" y="255506"/>
                <a:ext cx="3446571" cy="5231402"/>
              </a:xfrm>
              <a:prstGeom prst="rect">
                <a:avLst/>
              </a:prstGeom>
              <a:noFill/>
              <a:ln>
                <a:noFill/>
              </a:ln>
            </p:spPr>
          </p:pic>
          <p:sp>
            <p:nvSpPr>
              <p:cNvPr id="238" name="Google Shape;238;p4"/>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grpSp>
        <p:grpSp>
          <p:nvGrpSpPr>
            <p:cNvPr id="239" name="Google Shape;239;p4"/>
            <p:cNvGrpSpPr/>
            <p:nvPr/>
          </p:nvGrpSpPr>
          <p:grpSpPr>
            <a:xfrm>
              <a:off x="493221" y="3475613"/>
              <a:ext cx="3698008" cy="3234462"/>
              <a:chOff x="4785282" y="2605300"/>
              <a:chExt cx="3698008" cy="3234462"/>
            </a:xfrm>
          </p:grpSpPr>
          <p:pic>
            <p:nvPicPr>
              <p:cNvPr id="240" name="Google Shape;240;p4" descr="Gráficos vectoriales gratis de Whatsapp"/>
              <p:cNvPicPr preferRelativeResize="0"/>
              <p:nvPr/>
            </p:nvPicPr>
            <p:blipFill rotWithShape="1">
              <a:blip r:embed="rId4">
                <a:alphaModFix/>
              </a:blip>
              <a:srcRect t="38493"/>
              <a:stretch/>
            </p:blipFill>
            <p:spPr>
              <a:xfrm>
                <a:off x="4785282" y="2622048"/>
                <a:ext cx="3698008" cy="3217714"/>
              </a:xfrm>
              <a:prstGeom prst="rect">
                <a:avLst/>
              </a:prstGeom>
              <a:noFill/>
              <a:ln>
                <a:noFill/>
              </a:ln>
            </p:spPr>
          </p:pic>
          <p:sp>
            <p:nvSpPr>
              <p:cNvPr id="241" name="Google Shape;241;p4"/>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grpSp>
      </p:grpSp>
      <p:sp>
        <p:nvSpPr>
          <p:cNvPr id="242" name="Google Shape;242;p4"/>
          <p:cNvSpPr/>
          <p:nvPr/>
        </p:nvSpPr>
        <p:spPr>
          <a:xfrm>
            <a:off x="4127537" y="1714345"/>
            <a:ext cx="3719249" cy="2153817"/>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Century Gothic"/>
              <a:buNone/>
            </a:pPr>
            <a:r>
              <a:rPr lang="en-GB" sz="2000" b="0" i="0" u="none" strike="noStrike" cap="none">
                <a:solidFill>
                  <a:srgbClr val="000000"/>
                </a:solidFill>
                <a:latin typeface="Century Gothic"/>
                <a:ea typeface="Century Gothic"/>
                <a:cs typeface="Century Gothic"/>
                <a:sym typeface="Century Gothic"/>
              </a:rPr>
              <a:t>Ja, aber mein Zug ist schon spät und das geht mir richtig auf die Nerven! </a:t>
            </a:r>
            <a:r>
              <a:rPr lang="en-GB" sz="2000" b="1" i="0" u="none" strike="noStrike" cap="none">
                <a:solidFill>
                  <a:srgbClr val="000000"/>
                </a:solidFill>
                <a:latin typeface="Century Gothic"/>
                <a:ea typeface="Century Gothic"/>
                <a:cs typeface="Century Gothic"/>
                <a:sym typeface="Century Gothic"/>
              </a:rPr>
              <a:t>Es gibt | Hier sind</a:t>
            </a:r>
            <a:r>
              <a:rPr lang="en-GB" sz="2000" b="0" i="0" u="none" strike="noStrike" cap="none">
                <a:solidFill>
                  <a:srgbClr val="000000"/>
                </a:solidFill>
                <a:latin typeface="Century Gothic"/>
                <a:ea typeface="Century Gothic"/>
                <a:cs typeface="Century Gothic"/>
                <a:sym typeface="Century Gothic"/>
              </a:rPr>
              <a:t> auch viele Fans. Es geht ihnen auch so.</a:t>
            </a:r>
            <a:endParaRPr sz="2000" b="0" i="0" u="none" strike="noStrike" cap="none">
              <a:solidFill>
                <a:srgbClr val="3D3C3C"/>
              </a:solidFill>
              <a:latin typeface="Century Gothic"/>
              <a:ea typeface="Century Gothic"/>
              <a:cs typeface="Century Gothic"/>
              <a:sym typeface="Century Gothic"/>
            </a:endParaRPr>
          </a:p>
        </p:txBody>
      </p:sp>
      <p:sp>
        <p:nvSpPr>
          <p:cNvPr id="243" name="Google Shape;243;p4"/>
          <p:cNvSpPr/>
          <p:nvPr/>
        </p:nvSpPr>
        <p:spPr>
          <a:xfrm>
            <a:off x="4099399" y="4068105"/>
            <a:ext cx="3780026" cy="1693171"/>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Century Gothic"/>
              <a:buNone/>
            </a:pPr>
            <a:r>
              <a:rPr lang="en-GB" sz="2000" b="0" i="0" u="none" strike="noStrike" cap="none" dirty="0">
                <a:solidFill>
                  <a:srgbClr val="000000"/>
                </a:solidFill>
                <a:latin typeface="Century Gothic"/>
                <a:ea typeface="Century Gothic"/>
                <a:cs typeface="Century Gothic"/>
                <a:sym typeface="Century Gothic"/>
              </a:rPr>
              <a:t>Ach </a:t>
            </a:r>
            <a:r>
              <a:rPr lang="en-GB" sz="2000" b="0" i="0" u="none" strike="noStrike" cap="none" dirty="0" err="1">
                <a:solidFill>
                  <a:srgbClr val="000000"/>
                </a:solidFill>
                <a:latin typeface="Century Gothic"/>
                <a:ea typeface="Century Gothic"/>
                <a:cs typeface="Century Gothic"/>
                <a:sym typeface="Century Gothic"/>
              </a:rPr>
              <a:t>nein</a:t>
            </a:r>
            <a:r>
              <a:rPr lang="en-GB" sz="2000" b="0" i="0" u="none" strike="noStrike" cap="none" dirty="0">
                <a:solidFill>
                  <a:srgbClr val="000000"/>
                </a:solidFill>
                <a:latin typeface="Century Gothic"/>
                <a:ea typeface="Century Gothic"/>
                <a:cs typeface="Century Gothic"/>
                <a:sym typeface="Century Gothic"/>
              </a:rPr>
              <a:t>.</a:t>
            </a:r>
            <a:r>
              <a:rPr lang="en-GB" sz="2000" u="none" strike="noStrike" cap="none" dirty="0">
                <a:solidFill>
                  <a:srgbClr val="000000"/>
                </a:solidFill>
                <a:latin typeface="Century Gothic" panose="020B0502020202020204" pitchFamily="34" charset="0"/>
                <a:ea typeface="Helvetica Neue"/>
                <a:cs typeface="Helvetica Neue"/>
                <a:sym typeface="Helvetica Neue"/>
              </a:rPr>
              <a:t> </a:t>
            </a:r>
            <a:r>
              <a:rPr lang="en-GB" sz="2000" b="0" i="0" u="none" strike="noStrike" cap="none" dirty="0">
                <a:solidFill>
                  <a:srgbClr val="000000"/>
                </a:solidFill>
                <a:latin typeface="Century Gothic"/>
                <a:ea typeface="Century Gothic"/>
                <a:cs typeface="Century Gothic"/>
                <a:sym typeface="Century Gothic"/>
              </a:rPr>
              <a:t>Aber das </a:t>
            </a:r>
            <a:r>
              <a:rPr lang="en-GB" sz="2000" b="0" i="0" u="none" strike="noStrike" cap="none" dirty="0" err="1">
                <a:solidFill>
                  <a:srgbClr val="000000"/>
                </a:solidFill>
                <a:latin typeface="Century Gothic"/>
                <a:ea typeface="Century Gothic"/>
                <a:cs typeface="Century Gothic"/>
                <a:sym typeface="Century Gothic"/>
              </a:rPr>
              <a:t>ist</a:t>
            </a:r>
            <a:r>
              <a:rPr lang="en-GB" sz="2000" b="0" i="0" u="none" strike="noStrike" cap="none" dirty="0">
                <a:solidFill>
                  <a:srgbClr val="000000"/>
                </a:solidFill>
                <a:latin typeface="Century Gothic"/>
                <a:ea typeface="Century Gothic"/>
                <a:cs typeface="Century Gothic"/>
                <a:sym typeface="Century Gothic"/>
              </a:rPr>
              <a:t> </a:t>
            </a:r>
            <a:endParaRPr dirty="0"/>
          </a:p>
          <a:p>
            <a:pPr marL="0" marR="0" lvl="0" indent="0" algn="l" rtl="0">
              <a:lnSpc>
                <a:spcPct val="100000"/>
              </a:lnSpc>
              <a:spcBef>
                <a:spcPts val="0"/>
              </a:spcBef>
              <a:spcAft>
                <a:spcPts val="0"/>
              </a:spcAft>
              <a:buClr>
                <a:srgbClr val="000000"/>
              </a:buClr>
              <a:buSzPts val="2000"/>
              <a:buFont typeface="Century Gothic"/>
              <a:buNone/>
            </a:pPr>
            <a:r>
              <a:rPr lang="en-GB" sz="2000" b="0" i="0" u="none" strike="noStrike" cap="none" dirty="0" err="1">
                <a:solidFill>
                  <a:srgbClr val="000000"/>
                </a:solidFill>
                <a:latin typeface="Century Gothic"/>
                <a:ea typeface="Century Gothic"/>
                <a:cs typeface="Century Gothic"/>
                <a:sym typeface="Century Gothic"/>
              </a:rPr>
              <a:t>nicht</a:t>
            </a:r>
            <a:r>
              <a:rPr lang="en-GB" sz="2000" b="0" i="0" u="none" strike="noStrike" cap="none" dirty="0">
                <a:solidFill>
                  <a:srgbClr val="000000"/>
                </a:solidFill>
                <a:latin typeface="Century Gothic"/>
                <a:ea typeface="Century Gothic"/>
                <a:cs typeface="Century Gothic"/>
                <a:sym typeface="Century Gothic"/>
              </a:rPr>
              <a:t> normal, </a:t>
            </a:r>
            <a:r>
              <a:rPr lang="en-GB" sz="2000" b="0" i="0" u="none" strike="noStrike" cap="none" dirty="0" err="1">
                <a:solidFill>
                  <a:srgbClr val="000000"/>
                </a:solidFill>
                <a:latin typeface="Century Gothic"/>
                <a:ea typeface="Century Gothic"/>
                <a:cs typeface="Century Gothic"/>
                <a:sym typeface="Century Gothic"/>
              </a:rPr>
              <a:t>oder</a:t>
            </a:r>
            <a:r>
              <a:rPr lang="en-GB" sz="2000" b="0" i="0" u="none" strike="noStrike" cap="none" dirty="0">
                <a:solidFill>
                  <a:srgbClr val="000000"/>
                </a:solidFill>
                <a:latin typeface="Century Gothic"/>
                <a:ea typeface="Century Gothic"/>
                <a:cs typeface="Century Gothic"/>
                <a:sym typeface="Century Gothic"/>
              </a:rPr>
              <a:t>? Sind die </a:t>
            </a:r>
            <a:r>
              <a:rPr lang="en-GB" sz="2000" b="0" i="0" u="none" strike="noStrike" cap="none" dirty="0" err="1">
                <a:solidFill>
                  <a:srgbClr val="000000"/>
                </a:solidFill>
                <a:latin typeface="Century Gothic"/>
                <a:ea typeface="Century Gothic"/>
                <a:cs typeface="Century Gothic"/>
                <a:sym typeface="Century Gothic"/>
              </a:rPr>
              <a:t>Züge</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sind</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nicht</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normalerweise</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zur</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richtigen</a:t>
            </a:r>
            <a:r>
              <a:rPr lang="en-GB" sz="2000" b="0" i="0" u="none" strike="noStrike" cap="none" dirty="0">
                <a:solidFill>
                  <a:srgbClr val="000000"/>
                </a:solidFill>
                <a:latin typeface="Century Gothic"/>
                <a:ea typeface="Century Gothic"/>
                <a:cs typeface="Century Gothic"/>
                <a:sym typeface="Century Gothic"/>
              </a:rPr>
              <a:t> Zeit da?  </a:t>
            </a:r>
            <a:endParaRPr sz="2000" b="0" i="0" u="none" strike="noStrike" cap="none" dirty="0">
              <a:solidFill>
                <a:srgbClr val="3D3C3C"/>
              </a:solidFill>
              <a:latin typeface="Century Gothic"/>
              <a:ea typeface="Century Gothic"/>
              <a:cs typeface="Century Gothic"/>
              <a:sym typeface="Century Gothic"/>
            </a:endParaRPr>
          </a:p>
        </p:txBody>
      </p:sp>
      <p:grpSp>
        <p:nvGrpSpPr>
          <p:cNvPr id="244" name="Google Shape;244;p4"/>
          <p:cNvGrpSpPr/>
          <p:nvPr/>
        </p:nvGrpSpPr>
        <p:grpSpPr>
          <a:xfrm>
            <a:off x="8226316" y="993397"/>
            <a:ext cx="3748082" cy="5381762"/>
            <a:chOff x="493221" y="255506"/>
            <a:chExt cx="3701566" cy="6454569"/>
          </a:xfrm>
        </p:grpSpPr>
        <p:grpSp>
          <p:nvGrpSpPr>
            <p:cNvPr id="245" name="Google Shape;245;p4"/>
            <p:cNvGrpSpPr/>
            <p:nvPr/>
          </p:nvGrpSpPr>
          <p:grpSpPr>
            <a:xfrm>
              <a:off x="496779" y="255506"/>
              <a:ext cx="3698008" cy="5231402"/>
              <a:chOff x="496779" y="255506"/>
              <a:chExt cx="3446571" cy="5231402"/>
            </a:xfrm>
          </p:grpSpPr>
          <p:pic>
            <p:nvPicPr>
              <p:cNvPr id="246" name="Google Shape;246;p4" descr="Gráficos vectoriales gratis de Whatsapp"/>
              <p:cNvPicPr preferRelativeResize="0"/>
              <p:nvPr/>
            </p:nvPicPr>
            <p:blipFill rotWithShape="1">
              <a:blip r:embed="rId4">
                <a:alphaModFix/>
              </a:blip>
              <a:srcRect/>
              <a:stretch/>
            </p:blipFill>
            <p:spPr>
              <a:xfrm>
                <a:off x="496779" y="255506"/>
                <a:ext cx="3446571" cy="5231402"/>
              </a:xfrm>
              <a:prstGeom prst="rect">
                <a:avLst/>
              </a:prstGeom>
              <a:noFill/>
              <a:ln>
                <a:noFill/>
              </a:ln>
            </p:spPr>
          </p:pic>
          <p:sp>
            <p:nvSpPr>
              <p:cNvPr id="247" name="Google Shape;247;p4"/>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grpSp>
        <p:grpSp>
          <p:nvGrpSpPr>
            <p:cNvPr id="248" name="Google Shape;248;p4"/>
            <p:cNvGrpSpPr/>
            <p:nvPr/>
          </p:nvGrpSpPr>
          <p:grpSpPr>
            <a:xfrm>
              <a:off x="493221" y="3475613"/>
              <a:ext cx="3698008" cy="3234462"/>
              <a:chOff x="4785282" y="2605300"/>
              <a:chExt cx="3698008" cy="3234462"/>
            </a:xfrm>
          </p:grpSpPr>
          <p:pic>
            <p:nvPicPr>
              <p:cNvPr id="249" name="Google Shape;249;p4" descr="Gráficos vectoriales gratis de Whatsapp"/>
              <p:cNvPicPr preferRelativeResize="0"/>
              <p:nvPr/>
            </p:nvPicPr>
            <p:blipFill rotWithShape="1">
              <a:blip r:embed="rId4">
                <a:alphaModFix/>
              </a:blip>
              <a:srcRect t="38493"/>
              <a:stretch/>
            </p:blipFill>
            <p:spPr>
              <a:xfrm>
                <a:off x="4785282" y="2622048"/>
                <a:ext cx="3698008" cy="3217714"/>
              </a:xfrm>
              <a:prstGeom prst="rect">
                <a:avLst/>
              </a:prstGeom>
              <a:noFill/>
              <a:ln>
                <a:noFill/>
              </a:ln>
            </p:spPr>
          </p:pic>
          <p:sp>
            <p:nvSpPr>
              <p:cNvPr id="250" name="Google Shape;250;p4"/>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grpSp>
      </p:grpSp>
      <p:sp>
        <p:nvSpPr>
          <p:cNvPr id="251" name="Google Shape;251;p4"/>
          <p:cNvSpPr/>
          <p:nvPr/>
        </p:nvSpPr>
        <p:spPr>
          <a:xfrm>
            <a:off x="8217408" y="3046189"/>
            <a:ext cx="3780026" cy="2208269"/>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Century Gothic"/>
              <a:buNone/>
            </a:pPr>
            <a:r>
              <a:rPr lang="en-GB" sz="2000" b="0" i="0" u="none" strike="noStrike" cap="none" dirty="0">
                <a:solidFill>
                  <a:srgbClr val="000000"/>
                </a:solidFill>
                <a:latin typeface="Century Gothic"/>
                <a:ea typeface="Century Gothic"/>
                <a:cs typeface="Century Gothic"/>
                <a:sym typeface="Century Gothic"/>
              </a:rPr>
              <a:t>Ach so. </a:t>
            </a:r>
            <a:r>
              <a:rPr lang="en-GB" sz="2000" b="1" i="0" u="none" strike="noStrike" cap="none" dirty="0">
                <a:solidFill>
                  <a:srgbClr val="000000"/>
                </a:solidFill>
                <a:latin typeface="Century Gothic"/>
                <a:ea typeface="Century Gothic"/>
                <a:cs typeface="Century Gothic"/>
                <a:sym typeface="Century Gothic"/>
              </a:rPr>
              <a:t>Da </a:t>
            </a:r>
            <a:r>
              <a:rPr lang="en-GB" sz="2000" b="1" i="0" u="none" strike="noStrike" cap="none" dirty="0" err="1">
                <a:solidFill>
                  <a:srgbClr val="000000"/>
                </a:solidFill>
                <a:latin typeface="Century Gothic"/>
                <a:ea typeface="Century Gothic"/>
                <a:cs typeface="Century Gothic"/>
                <a:sym typeface="Century Gothic"/>
              </a:rPr>
              <a:t>sind|Es</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gibt</a:t>
            </a:r>
            <a:endParaRPr sz="20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Century Gothic"/>
              <a:buNone/>
            </a:pPr>
            <a:r>
              <a:rPr lang="en-GB" sz="2000" b="0" i="0" u="none" strike="noStrike" cap="none" dirty="0">
                <a:solidFill>
                  <a:srgbClr val="000000"/>
                </a:solidFill>
                <a:latin typeface="Century Gothic"/>
                <a:ea typeface="Century Gothic"/>
                <a:cs typeface="Century Gothic"/>
                <a:sym typeface="Century Gothic"/>
              </a:rPr>
              <a:t>so </a:t>
            </a:r>
            <a:r>
              <a:rPr lang="en-GB" sz="2000" b="0" i="0" u="none" strike="noStrike" cap="none" dirty="0" err="1">
                <a:solidFill>
                  <a:srgbClr val="000000"/>
                </a:solidFill>
                <a:latin typeface="Century Gothic"/>
                <a:ea typeface="Century Gothic"/>
                <a:cs typeface="Century Gothic"/>
                <a:sym typeface="Century Gothic"/>
              </a:rPr>
              <a:t>viele</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falsche</a:t>
            </a:r>
            <a:r>
              <a:rPr lang="en-GB" sz="2000" b="0" i="0" u="none" strike="noStrike" cap="none" dirty="0">
                <a:solidFill>
                  <a:srgbClr val="000000"/>
                </a:solidFill>
                <a:latin typeface="Century Gothic"/>
                <a:ea typeface="Century Gothic"/>
                <a:cs typeface="Century Gothic"/>
                <a:sym typeface="Century Gothic"/>
              </a:rPr>
              <a:t> Ideen </a:t>
            </a:r>
            <a:r>
              <a:rPr lang="en-GB" sz="2000" b="0" i="0" u="none" strike="noStrike" cap="none" dirty="0" err="1">
                <a:solidFill>
                  <a:srgbClr val="000000"/>
                </a:solidFill>
                <a:latin typeface="Century Gothic"/>
                <a:ea typeface="Century Gothic"/>
                <a:cs typeface="Century Gothic"/>
                <a:sym typeface="Century Gothic"/>
              </a:rPr>
              <a:t>über</a:t>
            </a:r>
            <a:r>
              <a:rPr lang="en-GB" sz="2000" b="0" i="0" u="none" strike="noStrike" cap="none" dirty="0">
                <a:solidFill>
                  <a:srgbClr val="000000"/>
                </a:solidFill>
                <a:latin typeface="Century Gothic"/>
                <a:ea typeface="Century Gothic"/>
                <a:cs typeface="Century Gothic"/>
                <a:sym typeface="Century Gothic"/>
              </a:rPr>
              <a:t> Deutschland! … Auch </a:t>
            </a:r>
            <a:r>
              <a:rPr lang="en-GB" sz="2000" b="0" i="0" u="none" strike="noStrike" cap="none" dirty="0" err="1">
                <a:solidFill>
                  <a:srgbClr val="000000"/>
                </a:solidFill>
                <a:latin typeface="Century Gothic"/>
                <a:ea typeface="Century Gothic"/>
                <a:cs typeface="Century Gothic"/>
                <a:sym typeface="Century Gothic"/>
              </a:rPr>
              <a:t>über</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Türkisch</a:t>
            </a:r>
            <a:r>
              <a:rPr lang="en-GB" sz="2000" b="0" i="0" u="none" strike="noStrike" cap="none" dirty="0">
                <a:solidFill>
                  <a:srgbClr val="000000"/>
                </a:solidFill>
                <a:latin typeface="Century Gothic"/>
                <a:ea typeface="Century Gothic"/>
                <a:cs typeface="Century Gothic"/>
                <a:sym typeface="Century Gothic"/>
              </a:rPr>
              <a:t>-Deutsche. </a:t>
            </a:r>
            <a:r>
              <a:rPr lang="en-GB" sz="2000" b="0" i="0" u="none" strike="noStrike" cap="none" dirty="0" err="1">
                <a:solidFill>
                  <a:srgbClr val="000000"/>
                </a:solidFill>
                <a:latin typeface="Century Gothic"/>
                <a:ea typeface="Century Gothic"/>
                <a:cs typeface="Century Gothic"/>
                <a:sym typeface="Century Gothic"/>
              </a:rPr>
              <a:t>Kennst</a:t>
            </a:r>
            <a:r>
              <a:rPr lang="en-GB" sz="2000" b="0" i="0" u="none" strike="noStrike" cap="none" dirty="0">
                <a:solidFill>
                  <a:srgbClr val="000000"/>
                </a:solidFill>
                <a:latin typeface="Century Gothic"/>
                <a:ea typeface="Century Gothic"/>
                <a:cs typeface="Century Gothic"/>
                <a:sym typeface="Century Gothic"/>
              </a:rPr>
              <a:t> du das Wort Alman*, </a:t>
            </a:r>
            <a:r>
              <a:rPr lang="en-GB" sz="2000" b="0" i="0" u="none" strike="noStrike" cap="none" dirty="0" err="1">
                <a:solidFill>
                  <a:srgbClr val="000000"/>
                </a:solidFill>
                <a:latin typeface="Century Gothic"/>
                <a:ea typeface="Century Gothic"/>
                <a:cs typeface="Century Gothic"/>
                <a:sym typeface="Century Gothic"/>
              </a:rPr>
              <a:t>oder</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etwas</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über</a:t>
            </a:r>
            <a:r>
              <a:rPr lang="en-GB" sz="2000" b="0" i="0" u="none" strike="noStrike" cap="none" dirty="0">
                <a:solidFill>
                  <a:srgbClr val="000000"/>
                </a:solidFill>
                <a:latin typeface="Century Gothic"/>
                <a:ea typeface="Century Gothic"/>
                <a:cs typeface="Century Gothic"/>
                <a:sym typeface="Century Gothic"/>
              </a:rPr>
              <a:t> Instagram Alman? </a:t>
            </a:r>
            <a:endParaRPr sz="2000" b="0" i="0" u="none" strike="noStrike" cap="none" dirty="0">
              <a:solidFill>
                <a:srgbClr val="3D3C3C"/>
              </a:solidFill>
              <a:latin typeface="Century Gothic"/>
              <a:ea typeface="Century Gothic"/>
              <a:cs typeface="Century Gothic"/>
              <a:sym typeface="Century Gothic"/>
            </a:endParaRPr>
          </a:p>
        </p:txBody>
      </p:sp>
      <p:sp>
        <p:nvSpPr>
          <p:cNvPr id="252" name="Google Shape;252;p4"/>
          <p:cNvSpPr/>
          <p:nvPr/>
        </p:nvSpPr>
        <p:spPr>
          <a:xfrm>
            <a:off x="8274785" y="1659408"/>
            <a:ext cx="3696010" cy="133608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Century Gothic"/>
              <a:buNone/>
            </a:pPr>
            <a:r>
              <a:rPr lang="en-GB" sz="2000" b="0" i="0" u="none" strike="noStrike" cap="none">
                <a:solidFill>
                  <a:srgbClr val="000000"/>
                </a:solidFill>
                <a:latin typeface="Century Gothic"/>
                <a:ea typeface="Century Gothic"/>
                <a:cs typeface="Century Gothic"/>
                <a:sym typeface="Century Gothic"/>
              </a:rPr>
              <a:t>Das glauben viele Leute. Aber </a:t>
            </a:r>
            <a:r>
              <a:rPr lang="en-GB" sz="2000" b="1" i="0" u="none" strike="noStrike" cap="none">
                <a:solidFill>
                  <a:srgbClr val="000000"/>
                </a:solidFill>
                <a:latin typeface="Century Gothic"/>
                <a:ea typeface="Century Gothic"/>
                <a:cs typeface="Century Gothic"/>
                <a:sym typeface="Century Gothic"/>
              </a:rPr>
              <a:t>es gibt |da sind </a:t>
            </a:r>
            <a:r>
              <a:rPr lang="en-GB" sz="2000" b="0" i="0" u="none" strike="noStrike" cap="none">
                <a:solidFill>
                  <a:srgbClr val="000000"/>
                </a:solidFill>
                <a:latin typeface="Century Gothic"/>
                <a:ea typeface="Century Gothic"/>
                <a:cs typeface="Century Gothic"/>
                <a:sym typeface="Century Gothic"/>
              </a:rPr>
              <a:t>viele Züge, die oft spät ankommen!  </a:t>
            </a:r>
            <a:endParaRPr sz="2000" b="0" i="0" u="none" strike="noStrike" cap="none">
              <a:solidFill>
                <a:srgbClr val="3D3C3C"/>
              </a:solidFill>
              <a:latin typeface="Century Gothic"/>
              <a:ea typeface="Century Gothic"/>
              <a:cs typeface="Century Gothic"/>
              <a:sym typeface="Century Gothic"/>
            </a:endParaRPr>
          </a:p>
        </p:txBody>
      </p:sp>
      <p:sp>
        <p:nvSpPr>
          <p:cNvPr id="253" name="Google Shape;253;p4"/>
          <p:cNvSpPr/>
          <p:nvPr/>
        </p:nvSpPr>
        <p:spPr>
          <a:xfrm>
            <a:off x="8274785" y="5297963"/>
            <a:ext cx="3696010" cy="479429"/>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Ja. </a:t>
            </a:r>
            <a:r>
              <a:rPr lang="en-GB" sz="2000" b="0" i="0" u="none" strike="noStrike" cap="none">
                <a:solidFill>
                  <a:srgbClr val="000000"/>
                </a:solidFill>
                <a:latin typeface="Century Gothic"/>
                <a:ea typeface="Century Gothic"/>
                <a:cs typeface="Century Gothic"/>
                <a:sym typeface="Century Gothic"/>
              </a:rPr>
              <a:t>Wie findest du ihn?</a:t>
            </a:r>
            <a:endParaRPr sz="2000" b="0" i="0" u="none" strike="noStrike" cap="none">
              <a:solidFill>
                <a:srgbClr val="3D3C3C"/>
              </a:solidFill>
              <a:latin typeface="Century Gothic"/>
              <a:ea typeface="Century Gothic"/>
              <a:cs typeface="Century Gothic"/>
              <a:sym typeface="Century Gothic"/>
            </a:endParaRPr>
          </a:p>
        </p:txBody>
      </p:sp>
      <p:sp>
        <p:nvSpPr>
          <p:cNvPr id="254" name="Google Shape;254;p4"/>
          <p:cNvSpPr/>
          <p:nvPr/>
        </p:nvSpPr>
        <p:spPr>
          <a:xfrm>
            <a:off x="8274785" y="213557"/>
            <a:ext cx="2360959" cy="626948"/>
          </a:xfrm>
          <a:prstGeom prst="wedgeRoundRectCallout">
            <a:avLst>
              <a:gd name="adj1" fmla="val -15974"/>
              <a:gd name="adj2" fmla="val 46654"/>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2CC"/>
              </a:buClr>
              <a:buSzPts val="2000"/>
              <a:buFont typeface="Century Gothic"/>
              <a:buNone/>
            </a:pPr>
            <a:r>
              <a:rPr lang="en-GB" sz="2000" b="0" i="0" u="none" strike="noStrike" cap="none">
                <a:solidFill>
                  <a:srgbClr val="FFF2CC"/>
                </a:solidFill>
                <a:latin typeface="Century Gothic"/>
                <a:ea typeface="Century Gothic"/>
                <a:cs typeface="Century Gothic"/>
                <a:sym typeface="Century Gothic"/>
              </a:rPr>
              <a:t>Alman – German (Turkish word) </a:t>
            </a:r>
            <a:endParaRPr/>
          </a:p>
        </p:txBody>
      </p:sp>
      <p:grpSp>
        <p:nvGrpSpPr>
          <p:cNvPr id="255" name="Google Shape;255;p4"/>
          <p:cNvGrpSpPr/>
          <p:nvPr/>
        </p:nvGrpSpPr>
        <p:grpSpPr>
          <a:xfrm>
            <a:off x="7337268" y="1802878"/>
            <a:ext cx="353028" cy="334926"/>
            <a:chOff x="-657569" y="2518042"/>
            <a:chExt cx="353028" cy="334926"/>
          </a:xfrm>
        </p:grpSpPr>
        <p:sp>
          <p:nvSpPr>
            <p:cNvPr id="256" name="Google Shape;256;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257" name="Google Shape;257;p4"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258" name="Google Shape;258;p4"/>
          <p:cNvGrpSpPr/>
          <p:nvPr/>
        </p:nvGrpSpPr>
        <p:grpSpPr>
          <a:xfrm>
            <a:off x="11551354" y="1750307"/>
            <a:ext cx="353028" cy="334926"/>
            <a:chOff x="-657569" y="2518042"/>
            <a:chExt cx="353028" cy="334926"/>
          </a:xfrm>
        </p:grpSpPr>
        <p:sp>
          <p:nvSpPr>
            <p:cNvPr id="259" name="Google Shape;259;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260" name="Google Shape;260;p4"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261" name="Google Shape;261;p4"/>
          <p:cNvGrpSpPr/>
          <p:nvPr/>
        </p:nvGrpSpPr>
        <p:grpSpPr>
          <a:xfrm>
            <a:off x="7456085" y="4175857"/>
            <a:ext cx="357421" cy="330628"/>
            <a:chOff x="-677996" y="3286857"/>
            <a:chExt cx="357421" cy="330628"/>
          </a:xfrm>
        </p:grpSpPr>
        <p:sp>
          <p:nvSpPr>
            <p:cNvPr id="262" name="Google Shape;262;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263" name="Google Shape;263;p4"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264" name="Google Shape;264;p4"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grpSp>
        <p:nvGrpSpPr>
          <p:cNvPr id="265" name="Google Shape;265;p4"/>
          <p:cNvGrpSpPr/>
          <p:nvPr/>
        </p:nvGrpSpPr>
        <p:grpSpPr>
          <a:xfrm>
            <a:off x="11586083" y="5362333"/>
            <a:ext cx="353028" cy="334926"/>
            <a:chOff x="-657569" y="2518042"/>
            <a:chExt cx="353028" cy="334926"/>
          </a:xfrm>
        </p:grpSpPr>
        <p:sp>
          <p:nvSpPr>
            <p:cNvPr id="266" name="Google Shape;266;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267" name="Google Shape;267;p4"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268" name="Google Shape;268;p4"/>
          <p:cNvGrpSpPr/>
          <p:nvPr/>
        </p:nvGrpSpPr>
        <p:grpSpPr>
          <a:xfrm>
            <a:off x="11472821" y="3116984"/>
            <a:ext cx="357421" cy="330628"/>
            <a:chOff x="-677996" y="3286857"/>
            <a:chExt cx="357421" cy="330628"/>
          </a:xfrm>
        </p:grpSpPr>
        <p:sp>
          <p:nvSpPr>
            <p:cNvPr id="269" name="Google Shape;269;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270" name="Google Shape;270;p4"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271" name="Google Shape;271;p4"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sp>
        <p:nvSpPr>
          <p:cNvPr id="272" name="Google Shape;272;p4"/>
          <p:cNvSpPr/>
          <p:nvPr/>
        </p:nvSpPr>
        <p:spPr>
          <a:xfrm>
            <a:off x="11155680" y="89983"/>
            <a:ext cx="929640" cy="321449"/>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273" name="Google Shape;273;p4"/>
          <p:cNvSpPr/>
          <p:nvPr/>
        </p:nvSpPr>
        <p:spPr>
          <a:xfrm>
            <a:off x="3075836" y="4502514"/>
            <a:ext cx="452910" cy="327622"/>
          </a:xfrm>
          <a:prstGeom prst="roundRect">
            <a:avLst>
              <a:gd name="adj" fmla="val 16667"/>
            </a:avLst>
          </a:prstGeom>
          <a:solidFill>
            <a:srgbClr val="DFE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4" name="Google Shape;274;p4"/>
          <p:cNvSpPr/>
          <p:nvPr/>
        </p:nvSpPr>
        <p:spPr>
          <a:xfrm>
            <a:off x="178862" y="4724092"/>
            <a:ext cx="731394" cy="327622"/>
          </a:xfrm>
          <a:prstGeom prst="roundRect">
            <a:avLst>
              <a:gd name="adj" fmla="val 16667"/>
            </a:avLst>
          </a:prstGeom>
          <a:solidFill>
            <a:srgbClr val="DFE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5" name="Google Shape;275;p4"/>
          <p:cNvSpPr/>
          <p:nvPr/>
        </p:nvSpPr>
        <p:spPr>
          <a:xfrm>
            <a:off x="4299047" y="2789362"/>
            <a:ext cx="1055006" cy="342810"/>
          </a:xfrm>
          <a:prstGeom prst="roundRect">
            <a:avLst>
              <a:gd name="adj" fmla="val 16667"/>
            </a:avLst>
          </a:prstGeom>
          <a:solidFill>
            <a:srgbClr val="DFE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6" name="Google Shape;276;p4"/>
          <p:cNvSpPr/>
          <p:nvPr/>
        </p:nvSpPr>
        <p:spPr>
          <a:xfrm>
            <a:off x="9987940" y="2028054"/>
            <a:ext cx="1059125" cy="299315"/>
          </a:xfrm>
          <a:prstGeom prst="roundRect">
            <a:avLst>
              <a:gd name="adj" fmla="val 16667"/>
            </a:avLst>
          </a:prstGeom>
          <a:solidFill>
            <a:srgbClr val="DFE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7" name="Google Shape;277;p4"/>
          <p:cNvSpPr/>
          <p:nvPr/>
        </p:nvSpPr>
        <p:spPr>
          <a:xfrm>
            <a:off x="9380181" y="3080526"/>
            <a:ext cx="1059125" cy="299315"/>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
          <p:cNvSpPr txBox="1">
            <a:spLocks noGrp="1"/>
          </p:cNvSpPr>
          <p:nvPr>
            <p:ph type="title"/>
          </p:nvPr>
        </p:nvSpPr>
        <p:spPr>
          <a:xfrm>
            <a:off x="-1" y="213557"/>
            <a:ext cx="5172892"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Mia und Alastair [2/2]</a:t>
            </a:r>
            <a:endParaRPr/>
          </a:p>
        </p:txBody>
      </p:sp>
      <p:grpSp>
        <p:nvGrpSpPr>
          <p:cNvPr id="284" name="Google Shape;284;p5"/>
          <p:cNvGrpSpPr/>
          <p:nvPr/>
        </p:nvGrpSpPr>
        <p:grpSpPr>
          <a:xfrm>
            <a:off x="-1579" y="976008"/>
            <a:ext cx="3748082" cy="5381762"/>
            <a:chOff x="493221" y="255506"/>
            <a:chExt cx="3701566" cy="6454569"/>
          </a:xfrm>
        </p:grpSpPr>
        <p:grpSp>
          <p:nvGrpSpPr>
            <p:cNvPr id="285" name="Google Shape;285;p5"/>
            <p:cNvGrpSpPr/>
            <p:nvPr/>
          </p:nvGrpSpPr>
          <p:grpSpPr>
            <a:xfrm>
              <a:off x="496779" y="255506"/>
              <a:ext cx="3698008" cy="5231402"/>
              <a:chOff x="496779" y="255506"/>
              <a:chExt cx="3446571" cy="5231402"/>
            </a:xfrm>
          </p:grpSpPr>
          <p:pic>
            <p:nvPicPr>
              <p:cNvPr id="286" name="Google Shape;286;p5" descr="Gráficos vectoriales gratis de Whatsapp"/>
              <p:cNvPicPr preferRelativeResize="0"/>
              <p:nvPr/>
            </p:nvPicPr>
            <p:blipFill rotWithShape="1">
              <a:blip r:embed="rId4">
                <a:alphaModFix/>
              </a:blip>
              <a:srcRect/>
              <a:stretch/>
            </p:blipFill>
            <p:spPr>
              <a:xfrm>
                <a:off x="496779" y="255506"/>
                <a:ext cx="3446571" cy="5231402"/>
              </a:xfrm>
              <a:prstGeom prst="rect">
                <a:avLst/>
              </a:prstGeom>
              <a:noFill/>
              <a:ln>
                <a:noFill/>
              </a:ln>
            </p:spPr>
          </p:pic>
          <p:sp>
            <p:nvSpPr>
              <p:cNvPr id="287" name="Google Shape;287;p5"/>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288" name="Google Shape;288;p5"/>
            <p:cNvGrpSpPr/>
            <p:nvPr/>
          </p:nvGrpSpPr>
          <p:grpSpPr>
            <a:xfrm>
              <a:off x="493221" y="3475613"/>
              <a:ext cx="3698008" cy="3234462"/>
              <a:chOff x="4785282" y="2605300"/>
              <a:chExt cx="3698008" cy="3234462"/>
            </a:xfrm>
          </p:grpSpPr>
          <p:pic>
            <p:nvPicPr>
              <p:cNvPr id="289" name="Google Shape;289;p5" descr="Gráficos vectoriales gratis de Whatsapp"/>
              <p:cNvPicPr preferRelativeResize="0"/>
              <p:nvPr/>
            </p:nvPicPr>
            <p:blipFill rotWithShape="1">
              <a:blip r:embed="rId4">
                <a:alphaModFix/>
              </a:blip>
              <a:srcRect t="38493"/>
              <a:stretch/>
            </p:blipFill>
            <p:spPr>
              <a:xfrm>
                <a:off x="4785282" y="2622048"/>
                <a:ext cx="3698008" cy="3217714"/>
              </a:xfrm>
              <a:prstGeom prst="rect">
                <a:avLst/>
              </a:prstGeom>
              <a:noFill/>
              <a:ln>
                <a:noFill/>
              </a:ln>
            </p:spPr>
          </p:pic>
          <p:sp>
            <p:nvSpPr>
              <p:cNvPr id="290" name="Google Shape;290;p5"/>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291" name="Google Shape;291;p5"/>
          <p:cNvSpPr/>
          <p:nvPr/>
        </p:nvSpPr>
        <p:spPr>
          <a:xfrm>
            <a:off x="-16140" y="4450215"/>
            <a:ext cx="3766245" cy="131472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Vielleicht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kannst</a:t>
            </a:r>
            <a:r>
              <a:rPr lang="en-GB" sz="2000" dirty="0">
                <a:solidFill>
                  <a:srgbClr val="000000"/>
                </a:solidFill>
                <a:latin typeface="Century Gothic"/>
                <a:ea typeface="Century Gothic"/>
                <a:cs typeface="Century Gothic"/>
                <a:sym typeface="Century Gothic"/>
              </a:rPr>
              <a:t> du mir </a:t>
            </a:r>
            <a:r>
              <a:rPr lang="en-GB" sz="2000" dirty="0" err="1">
                <a:solidFill>
                  <a:srgbClr val="000000"/>
                </a:solidFill>
                <a:latin typeface="Century Gothic"/>
                <a:ea typeface="Century Gothic"/>
                <a:cs typeface="Century Gothic"/>
                <a:sym typeface="Century Gothic"/>
              </a:rPr>
              <a:t>auch</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mit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meinen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Hausaufgaben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helfen</a:t>
            </a:r>
            <a:r>
              <a:rPr lang="en-GB" sz="2000" dirty="0">
                <a:solidFill>
                  <a:srgbClr val="000000"/>
                </a:solidFill>
                <a:latin typeface="Century Gothic"/>
                <a:ea typeface="Century Gothic"/>
                <a:cs typeface="Century Gothic"/>
                <a:sym typeface="Century Gothic"/>
              </a:rPr>
              <a:t>?</a:t>
            </a:r>
            <a:r>
              <a:rPr lang="en-GB" sz="2000" dirty="0">
                <a:solidFill>
                  <a:srgbClr val="000000"/>
                </a:solidFill>
                <a:latin typeface="Century Gothic" panose="020B0502020202020204" pitchFamily="34" charset="0"/>
                <a:ea typeface="Helvetica Neue"/>
                <a:cs typeface="Helvetica Neue"/>
                <a:sym typeface="Helvetica Neue"/>
              </a:rPr>
              <a:t> </a:t>
            </a:r>
            <a:endParaRPr sz="2000" dirty="0">
              <a:solidFill>
                <a:schemeClr val="lt1"/>
              </a:solidFill>
              <a:latin typeface="Century Gothic"/>
              <a:ea typeface="Century Gothic"/>
              <a:cs typeface="Century Gothic"/>
              <a:sym typeface="Century Gothic"/>
            </a:endParaRPr>
          </a:p>
        </p:txBody>
      </p:sp>
      <p:grpSp>
        <p:nvGrpSpPr>
          <p:cNvPr id="292" name="Google Shape;292;p5"/>
          <p:cNvGrpSpPr/>
          <p:nvPr/>
        </p:nvGrpSpPr>
        <p:grpSpPr>
          <a:xfrm>
            <a:off x="3346430" y="4503729"/>
            <a:ext cx="353028" cy="334926"/>
            <a:chOff x="-657569" y="2518042"/>
            <a:chExt cx="353028" cy="334926"/>
          </a:xfrm>
        </p:grpSpPr>
        <p:sp>
          <p:nvSpPr>
            <p:cNvPr id="293" name="Google Shape;293;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94" name="Google Shape;294;p5"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295" name="Google Shape;295;p5"/>
          <p:cNvGrpSpPr/>
          <p:nvPr/>
        </p:nvGrpSpPr>
        <p:grpSpPr>
          <a:xfrm>
            <a:off x="4106113" y="983987"/>
            <a:ext cx="3748082" cy="5381762"/>
            <a:chOff x="493221" y="255506"/>
            <a:chExt cx="3701566" cy="6454569"/>
          </a:xfrm>
        </p:grpSpPr>
        <p:grpSp>
          <p:nvGrpSpPr>
            <p:cNvPr id="296" name="Google Shape;296;p5"/>
            <p:cNvGrpSpPr/>
            <p:nvPr/>
          </p:nvGrpSpPr>
          <p:grpSpPr>
            <a:xfrm>
              <a:off x="496779" y="255506"/>
              <a:ext cx="3698008" cy="5231402"/>
              <a:chOff x="496779" y="255506"/>
              <a:chExt cx="3446571" cy="5231402"/>
            </a:xfrm>
          </p:grpSpPr>
          <p:pic>
            <p:nvPicPr>
              <p:cNvPr id="297" name="Google Shape;297;p5" descr="Gráficos vectoriales gratis de Whatsapp"/>
              <p:cNvPicPr preferRelativeResize="0"/>
              <p:nvPr/>
            </p:nvPicPr>
            <p:blipFill rotWithShape="1">
              <a:blip r:embed="rId4">
                <a:alphaModFix/>
              </a:blip>
              <a:srcRect/>
              <a:stretch/>
            </p:blipFill>
            <p:spPr>
              <a:xfrm>
                <a:off x="496779" y="255506"/>
                <a:ext cx="3446571" cy="5231402"/>
              </a:xfrm>
              <a:prstGeom prst="rect">
                <a:avLst/>
              </a:prstGeom>
              <a:noFill/>
              <a:ln>
                <a:noFill/>
              </a:ln>
            </p:spPr>
          </p:pic>
          <p:sp>
            <p:nvSpPr>
              <p:cNvPr id="298" name="Google Shape;298;p5"/>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299" name="Google Shape;299;p5"/>
            <p:cNvGrpSpPr/>
            <p:nvPr/>
          </p:nvGrpSpPr>
          <p:grpSpPr>
            <a:xfrm>
              <a:off x="493221" y="3475613"/>
              <a:ext cx="3698008" cy="3234462"/>
              <a:chOff x="4785282" y="2605300"/>
              <a:chExt cx="3698008" cy="3234462"/>
            </a:xfrm>
          </p:grpSpPr>
          <p:pic>
            <p:nvPicPr>
              <p:cNvPr id="300" name="Google Shape;300;p5" descr="Gráficos vectoriales gratis de Whatsapp"/>
              <p:cNvPicPr preferRelativeResize="0"/>
              <p:nvPr/>
            </p:nvPicPr>
            <p:blipFill rotWithShape="1">
              <a:blip r:embed="rId4">
                <a:alphaModFix/>
              </a:blip>
              <a:srcRect t="38493"/>
              <a:stretch/>
            </p:blipFill>
            <p:spPr>
              <a:xfrm>
                <a:off x="4785282" y="2622048"/>
                <a:ext cx="3698008" cy="3217714"/>
              </a:xfrm>
              <a:prstGeom prst="rect">
                <a:avLst/>
              </a:prstGeom>
              <a:noFill/>
              <a:ln>
                <a:noFill/>
              </a:ln>
            </p:spPr>
          </p:pic>
          <p:sp>
            <p:nvSpPr>
              <p:cNvPr id="301" name="Google Shape;301;p5"/>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grpSp>
        <p:nvGrpSpPr>
          <p:cNvPr id="302" name="Google Shape;302;p5"/>
          <p:cNvGrpSpPr/>
          <p:nvPr/>
        </p:nvGrpSpPr>
        <p:grpSpPr>
          <a:xfrm>
            <a:off x="8226316" y="993397"/>
            <a:ext cx="3748082" cy="5381762"/>
            <a:chOff x="493221" y="255506"/>
            <a:chExt cx="3701566" cy="6454569"/>
          </a:xfrm>
        </p:grpSpPr>
        <p:grpSp>
          <p:nvGrpSpPr>
            <p:cNvPr id="303" name="Google Shape;303;p5"/>
            <p:cNvGrpSpPr/>
            <p:nvPr/>
          </p:nvGrpSpPr>
          <p:grpSpPr>
            <a:xfrm>
              <a:off x="496779" y="255506"/>
              <a:ext cx="3698008" cy="5231402"/>
              <a:chOff x="496779" y="255506"/>
              <a:chExt cx="3446571" cy="5231402"/>
            </a:xfrm>
          </p:grpSpPr>
          <p:pic>
            <p:nvPicPr>
              <p:cNvPr id="304" name="Google Shape;304;p5" descr="Gráficos vectoriales gratis de Whatsapp"/>
              <p:cNvPicPr preferRelativeResize="0"/>
              <p:nvPr/>
            </p:nvPicPr>
            <p:blipFill rotWithShape="1">
              <a:blip r:embed="rId4">
                <a:alphaModFix/>
              </a:blip>
              <a:srcRect/>
              <a:stretch/>
            </p:blipFill>
            <p:spPr>
              <a:xfrm>
                <a:off x="496779" y="255506"/>
                <a:ext cx="3446571" cy="5231402"/>
              </a:xfrm>
              <a:prstGeom prst="rect">
                <a:avLst/>
              </a:prstGeom>
              <a:noFill/>
              <a:ln>
                <a:noFill/>
              </a:ln>
            </p:spPr>
          </p:pic>
          <p:sp>
            <p:nvSpPr>
              <p:cNvPr id="305" name="Google Shape;305;p5"/>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306" name="Google Shape;306;p5"/>
            <p:cNvGrpSpPr/>
            <p:nvPr/>
          </p:nvGrpSpPr>
          <p:grpSpPr>
            <a:xfrm>
              <a:off x="493221" y="3475613"/>
              <a:ext cx="3698008" cy="3234462"/>
              <a:chOff x="4785282" y="2605300"/>
              <a:chExt cx="3698008" cy="3234462"/>
            </a:xfrm>
          </p:grpSpPr>
          <p:pic>
            <p:nvPicPr>
              <p:cNvPr id="307" name="Google Shape;307;p5" descr="Gráficos vectoriales gratis de Whatsapp"/>
              <p:cNvPicPr preferRelativeResize="0"/>
              <p:nvPr/>
            </p:nvPicPr>
            <p:blipFill rotWithShape="1">
              <a:blip r:embed="rId4">
                <a:alphaModFix/>
              </a:blip>
              <a:srcRect t="38493"/>
              <a:stretch/>
            </p:blipFill>
            <p:spPr>
              <a:xfrm>
                <a:off x="4785282" y="2622048"/>
                <a:ext cx="3698008" cy="3217714"/>
              </a:xfrm>
              <a:prstGeom prst="rect">
                <a:avLst/>
              </a:prstGeom>
              <a:noFill/>
              <a:ln>
                <a:noFill/>
              </a:ln>
            </p:spPr>
          </p:pic>
          <p:sp>
            <p:nvSpPr>
              <p:cNvPr id="308" name="Google Shape;308;p5"/>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309" name="Google Shape;309;p5"/>
          <p:cNvSpPr/>
          <p:nvPr/>
        </p:nvSpPr>
        <p:spPr>
          <a:xfrm>
            <a:off x="11155680" y="89983"/>
            <a:ext cx="929640" cy="321449"/>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310" name="Google Shape;310;p5"/>
          <p:cNvSpPr/>
          <p:nvPr/>
        </p:nvSpPr>
        <p:spPr>
          <a:xfrm>
            <a:off x="0" y="1652203"/>
            <a:ext cx="3717921" cy="646331"/>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Ich weiss nicht, was ich denke. </a:t>
            </a:r>
            <a:endParaRPr sz="2000">
              <a:solidFill>
                <a:schemeClr val="lt1"/>
              </a:solidFill>
              <a:latin typeface="Century Gothic"/>
              <a:ea typeface="Century Gothic"/>
              <a:cs typeface="Century Gothic"/>
              <a:sym typeface="Century Gothic"/>
            </a:endParaRPr>
          </a:p>
        </p:txBody>
      </p:sp>
      <p:sp>
        <p:nvSpPr>
          <p:cNvPr id="311" name="Google Shape;311;p5"/>
          <p:cNvSpPr/>
          <p:nvPr/>
        </p:nvSpPr>
        <p:spPr>
          <a:xfrm>
            <a:off x="-5385" y="2435212"/>
            <a:ext cx="3739377" cy="148256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0" i="0">
                <a:solidFill>
                  <a:srgbClr val="000000"/>
                </a:solidFill>
                <a:latin typeface="Century Gothic"/>
                <a:ea typeface="Century Gothic"/>
                <a:cs typeface="Century Gothic"/>
                <a:sym typeface="Century Gothic"/>
              </a:rPr>
              <a:t>Ich finde dir später einen Artikel über ihn. Es ist eine Art Humor und er ist der Opfer. </a:t>
            </a:r>
            <a:endParaRPr sz="2000">
              <a:solidFill>
                <a:schemeClr val="lt1"/>
              </a:solidFill>
              <a:latin typeface="Century Gothic"/>
              <a:ea typeface="Century Gothic"/>
              <a:cs typeface="Century Gothic"/>
              <a:sym typeface="Century Gothic"/>
            </a:endParaRPr>
          </a:p>
        </p:txBody>
      </p:sp>
      <p:grpSp>
        <p:nvGrpSpPr>
          <p:cNvPr id="312" name="Google Shape;312;p5"/>
          <p:cNvGrpSpPr/>
          <p:nvPr/>
        </p:nvGrpSpPr>
        <p:grpSpPr>
          <a:xfrm>
            <a:off x="3360500" y="1688640"/>
            <a:ext cx="357421" cy="330628"/>
            <a:chOff x="-677996" y="3286857"/>
            <a:chExt cx="357421" cy="330628"/>
          </a:xfrm>
        </p:grpSpPr>
        <p:sp>
          <p:nvSpPr>
            <p:cNvPr id="313" name="Google Shape;313;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14" name="Google Shape;314;p5"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315" name="Google Shape;315;p5"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grpSp>
        <p:nvGrpSpPr>
          <p:cNvPr id="316" name="Google Shape;316;p5"/>
          <p:cNvGrpSpPr/>
          <p:nvPr/>
        </p:nvGrpSpPr>
        <p:grpSpPr>
          <a:xfrm>
            <a:off x="3332361" y="2496046"/>
            <a:ext cx="353028" cy="334926"/>
            <a:chOff x="-657569" y="2518042"/>
            <a:chExt cx="353028" cy="334926"/>
          </a:xfrm>
        </p:grpSpPr>
        <p:sp>
          <p:nvSpPr>
            <p:cNvPr id="317" name="Google Shape;317;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18" name="Google Shape;318;p5"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sp>
        <p:nvSpPr>
          <p:cNvPr id="319" name="Google Shape;319;p5"/>
          <p:cNvSpPr/>
          <p:nvPr/>
        </p:nvSpPr>
        <p:spPr>
          <a:xfrm>
            <a:off x="4129310" y="3260974"/>
            <a:ext cx="3750637" cy="1808403"/>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Hmm ... Vielleicht etwas über Frauen? Du machst selbst Geschichte oder? Du spielst in einem Frauenteam, nicht wahr? Ich finde dir etwas. xx  </a:t>
            </a:r>
            <a:endParaRPr sz="2000">
              <a:solidFill>
                <a:srgbClr val="000000"/>
              </a:solidFill>
              <a:latin typeface="Century Gothic"/>
              <a:ea typeface="Century Gothic"/>
              <a:cs typeface="Century Gothic"/>
              <a:sym typeface="Century Gothic"/>
            </a:endParaRPr>
          </a:p>
        </p:txBody>
      </p:sp>
      <p:grpSp>
        <p:nvGrpSpPr>
          <p:cNvPr id="320" name="Google Shape;320;p5"/>
          <p:cNvGrpSpPr/>
          <p:nvPr/>
        </p:nvGrpSpPr>
        <p:grpSpPr>
          <a:xfrm>
            <a:off x="7391320" y="3367830"/>
            <a:ext cx="357421" cy="330628"/>
            <a:chOff x="-677996" y="3286857"/>
            <a:chExt cx="357421" cy="330628"/>
          </a:xfrm>
        </p:grpSpPr>
        <p:sp>
          <p:nvSpPr>
            <p:cNvPr id="321" name="Google Shape;321;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22" name="Google Shape;322;p5"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323" name="Google Shape;323;p5"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sp>
        <p:nvSpPr>
          <p:cNvPr id="324" name="Google Shape;324;p5"/>
          <p:cNvSpPr/>
          <p:nvPr/>
        </p:nvSpPr>
        <p:spPr>
          <a:xfrm>
            <a:off x="4102485" y="5107578"/>
            <a:ext cx="3744480" cy="94873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Danke!! Das ist lieb! </a:t>
            </a:r>
            <a:endParaRPr/>
          </a:p>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Und ja, ich spiele in einem neuen Team. </a:t>
            </a:r>
            <a:endParaRPr sz="2000">
              <a:solidFill>
                <a:schemeClr val="lt1"/>
              </a:solidFill>
              <a:latin typeface="Century Gothic"/>
              <a:ea typeface="Century Gothic"/>
              <a:cs typeface="Century Gothic"/>
              <a:sym typeface="Century Gothic"/>
            </a:endParaRPr>
          </a:p>
        </p:txBody>
      </p:sp>
      <p:sp>
        <p:nvSpPr>
          <p:cNvPr id="325" name="Google Shape;325;p5"/>
          <p:cNvSpPr/>
          <p:nvPr/>
        </p:nvSpPr>
        <p:spPr>
          <a:xfrm>
            <a:off x="8217408" y="3405268"/>
            <a:ext cx="3751710" cy="428598"/>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Toll! Ich freue mich für dich.</a:t>
            </a:r>
            <a:endParaRPr sz="2000">
              <a:solidFill>
                <a:schemeClr val="lt1"/>
              </a:solidFill>
              <a:latin typeface="Century Gothic"/>
              <a:ea typeface="Century Gothic"/>
              <a:cs typeface="Century Gothic"/>
              <a:sym typeface="Century Gothic"/>
            </a:endParaRPr>
          </a:p>
        </p:txBody>
      </p:sp>
      <p:grpSp>
        <p:nvGrpSpPr>
          <p:cNvPr id="326" name="Google Shape;326;p5"/>
          <p:cNvGrpSpPr/>
          <p:nvPr/>
        </p:nvGrpSpPr>
        <p:grpSpPr>
          <a:xfrm>
            <a:off x="11652191" y="3454344"/>
            <a:ext cx="312374" cy="303419"/>
            <a:chOff x="-677996" y="3286857"/>
            <a:chExt cx="357421" cy="330628"/>
          </a:xfrm>
        </p:grpSpPr>
        <p:sp>
          <p:nvSpPr>
            <p:cNvPr id="327" name="Google Shape;327;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28" name="Google Shape;328;p5"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329" name="Google Shape;329;p5"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grpSp>
        <p:nvGrpSpPr>
          <p:cNvPr id="330" name="Google Shape;330;p5"/>
          <p:cNvGrpSpPr/>
          <p:nvPr/>
        </p:nvGrpSpPr>
        <p:grpSpPr>
          <a:xfrm>
            <a:off x="7457371" y="5152203"/>
            <a:ext cx="353028" cy="334926"/>
            <a:chOff x="-657569" y="2518042"/>
            <a:chExt cx="353028" cy="334926"/>
          </a:xfrm>
        </p:grpSpPr>
        <p:sp>
          <p:nvSpPr>
            <p:cNvPr id="331" name="Google Shape;331;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32" name="Google Shape;332;p5"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sp>
        <p:nvSpPr>
          <p:cNvPr id="333" name="Google Shape;333;p5"/>
          <p:cNvSpPr/>
          <p:nvPr/>
        </p:nvSpPr>
        <p:spPr>
          <a:xfrm>
            <a:off x="8213235" y="3883694"/>
            <a:ext cx="3757560" cy="1551198"/>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Alistair, ich muss weg, </a:t>
            </a:r>
            <a:endParaRPr/>
          </a:p>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denn </a:t>
            </a:r>
            <a:r>
              <a:rPr lang="en-GB" sz="2000" b="1">
                <a:solidFill>
                  <a:srgbClr val="000000"/>
                </a:solidFill>
                <a:latin typeface="Century Gothic"/>
                <a:ea typeface="Century Gothic"/>
                <a:cs typeface="Century Gothic"/>
                <a:sym typeface="Century Gothic"/>
              </a:rPr>
              <a:t>es gibt</a:t>
            </a:r>
            <a:r>
              <a:rPr lang="en-GB" sz="2000">
                <a:solidFill>
                  <a:srgbClr val="000000"/>
                </a:solidFill>
                <a:latin typeface="Century Gothic"/>
                <a:ea typeface="Century Gothic"/>
                <a:cs typeface="Century Gothic"/>
                <a:sym typeface="Century Gothic"/>
              </a:rPr>
              <a:t>|</a:t>
            </a:r>
            <a:r>
              <a:rPr lang="en-GB" sz="2000" b="1">
                <a:solidFill>
                  <a:srgbClr val="000000"/>
                </a:solidFill>
                <a:latin typeface="Century Gothic"/>
                <a:ea typeface="Century Gothic"/>
                <a:cs typeface="Century Gothic"/>
                <a:sym typeface="Century Gothic"/>
              </a:rPr>
              <a:t>da ist </a:t>
            </a:r>
            <a:r>
              <a:rPr lang="en-GB" sz="2000">
                <a:solidFill>
                  <a:srgbClr val="000000"/>
                </a:solidFill>
                <a:latin typeface="Century Gothic"/>
                <a:ea typeface="Century Gothic"/>
                <a:cs typeface="Century Gothic"/>
                <a:sym typeface="Century Gothic"/>
              </a:rPr>
              <a:t>er, mein Zug kommt jetzt! Ich will einen Platz finden und mich setzen. Tschüss!</a:t>
            </a:r>
            <a:endParaRPr sz="2000">
              <a:solidFill>
                <a:schemeClr val="lt1"/>
              </a:solidFill>
              <a:latin typeface="Century Gothic"/>
              <a:ea typeface="Century Gothic"/>
              <a:cs typeface="Century Gothic"/>
              <a:sym typeface="Century Gothic"/>
            </a:endParaRPr>
          </a:p>
        </p:txBody>
      </p:sp>
      <p:sp>
        <p:nvSpPr>
          <p:cNvPr id="334" name="Google Shape;334;p5"/>
          <p:cNvSpPr/>
          <p:nvPr/>
        </p:nvSpPr>
        <p:spPr>
          <a:xfrm>
            <a:off x="8246914" y="5443319"/>
            <a:ext cx="3723881" cy="358764"/>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Ok! Tschüss, und viel Spaß! </a:t>
            </a:r>
            <a:endParaRPr sz="2000">
              <a:solidFill>
                <a:schemeClr val="lt1"/>
              </a:solidFill>
              <a:latin typeface="Century Gothic"/>
              <a:ea typeface="Century Gothic"/>
              <a:cs typeface="Century Gothic"/>
              <a:sym typeface="Century Gothic"/>
            </a:endParaRPr>
          </a:p>
        </p:txBody>
      </p:sp>
      <p:grpSp>
        <p:nvGrpSpPr>
          <p:cNvPr id="335" name="Google Shape;335;p5"/>
          <p:cNvGrpSpPr/>
          <p:nvPr/>
        </p:nvGrpSpPr>
        <p:grpSpPr>
          <a:xfrm>
            <a:off x="11571555" y="3937185"/>
            <a:ext cx="353028" cy="334926"/>
            <a:chOff x="-657569" y="2518042"/>
            <a:chExt cx="353028" cy="334926"/>
          </a:xfrm>
        </p:grpSpPr>
        <p:sp>
          <p:nvSpPr>
            <p:cNvPr id="336" name="Google Shape;336;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37" name="Google Shape;337;p5"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338" name="Google Shape;338;p5"/>
          <p:cNvGrpSpPr/>
          <p:nvPr/>
        </p:nvGrpSpPr>
        <p:grpSpPr>
          <a:xfrm>
            <a:off x="11634994" y="5462227"/>
            <a:ext cx="312374" cy="303419"/>
            <a:chOff x="-677996" y="3286857"/>
            <a:chExt cx="357421" cy="330628"/>
          </a:xfrm>
        </p:grpSpPr>
        <p:sp>
          <p:nvSpPr>
            <p:cNvPr id="339" name="Google Shape;339;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40" name="Google Shape;340;p5"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341" name="Google Shape;341;p5"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pic>
        <p:nvPicPr>
          <p:cNvPr id="342" name="Google Shape;342;p5"/>
          <p:cNvPicPr preferRelativeResize="0"/>
          <p:nvPr/>
        </p:nvPicPr>
        <p:blipFill rotWithShape="1">
          <a:blip r:embed="rId8">
            <a:alphaModFix/>
          </a:blip>
          <a:srcRect/>
          <a:stretch/>
        </p:blipFill>
        <p:spPr>
          <a:xfrm>
            <a:off x="6648253" y="5152203"/>
            <a:ext cx="342930" cy="271260"/>
          </a:xfrm>
          <a:prstGeom prst="rect">
            <a:avLst/>
          </a:prstGeom>
          <a:noFill/>
          <a:ln>
            <a:noFill/>
          </a:ln>
        </p:spPr>
      </p:pic>
      <p:sp>
        <p:nvSpPr>
          <p:cNvPr id="343" name="Google Shape;343;p5"/>
          <p:cNvSpPr/>
          <p:nvPr/>
        </p:nvSpPr>
        <p:spPr>
          <a:xfrm>
            <a:off x="0" y="3962283"/>
            <a:ext cx="1549172" cy="423642"/>
          </a:xfrm>
          <a:prstGeom prst="roundRect">
            <a:avLst>
              <a:gd name="adj" fmla="val 16667"/>
            </a:avLst>
          </a:prstGeom>
          <a:solidFill>
            <a:srgbClr val="FFFC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Danke.  </a:t>
            </a:r>
            <a:endParaRPr sz="2000">
              <a:solidFill>
                <a:schemeClr val="lt1"/>
              </a:solidFill>
              <a:latin typeface="Century Gothic"/>
              <a:ea typeface="Century Gothic"/>
              <a:cs typeface="Century Gothic"/>
              <a:sym typeface="Century Gothic"/>
            </a:endParaRPr>
          </a:p>
        </p:txBody>
      </p:sp>
      <p:sp>
        <p:nvSpPr>
          <p:cNvPr id="344" name="Google Shape;344;p5"/>
          <p:cNvSpPr/>
          <p:nvPr/>
        </p:nvSpPr>
        <p:spPr>
          <a:xfrm>
            <a:off x="8212632" y="1641336"/>
            <a:ext cx="3744480" cy="1755134"/>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Seit der Frauen</a:t>
            </a:r>
            <a:r>
              <a:rPr lang="en-GB" sz="2000">
                <a:solidFill>
                  <a:schemeClr val="lt1"/>
                </a:solidFill>
                <a:latin typeface="Century Gothic"/>
                <a:ea typeface="Century Gothic"/>
                <a:cs typeface="Century Gothic"/>
                <a:sym typeface="Century Gothic"/>
              </a:rPr>
              <a:t>-WM*</a:t>
            </a:r>
            <a:r>
              <a:rPr lang="en-GB" sz="2000">
                <a:solidFill>
                  <a:srgbClr val="000000"/>
                </a:solidFill>
                <a:latin typeface="Century Gothic"/>
                <a:ea typeface="Century Gothic"/>
                <a:cs typeface="Century Gothic"/>
                <a:sym typeface="Century Gothic"/>
              </a:rPr>
              <a:t> </a:t>
            </a:r>
            <a:endParaRPr/>
          </a:p>
          <a:p>
            <a:pPr marL="0" marR="0" lvl="0" indent="0" algn="l" rtl="0">
              <a:spcBef>
                <a:spcPts val="0"/>
              </a:spcBef>
              <a:spcAft>
                <a:spcPts val="0"/>
              </a:spcAft>
              <a:buNone/>
            </a:pPr>
            <a:r>
              <a:rPr lang="en-GB" sz="2000" b="1">
                <a:solidFill>
                  <a:srgbClr val="000000"/>
                </a:solidFill>
                <a:latin typeface="Century Gothic"/>
                <a:ea typeface="Century Gothic"/>
                <a:cs typeface="Century Gothic"/>
                <a:sym typeface="Century Gothic"/>
              </a:rPr>
              <a:t>gibt es | sind da </a:t>
            </a:r>
            <a:r>
              <a:rPr lang="en-GB" sz="2000">
                <a:solidFill>
                  <a:srgbClr val="000000"/>
                </a:solidFill>
                <a:latin typeface="Century Gothic"/>
                <a:ea typeface="Century Gothic"/>
                <a:cs typeface="Century Gothic"/>
                <a:sym typeface="Century Gothic"/>
              </a:rPr>
              <a:t>viel mehr Möglichkeiten. Deutschland hat verloren, aber die WM war noch positiv für uns. </a:t>
            </a:r>
            <a:endParaRPr sz="200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p:txBody>
      </p:sp>
      <p:grpSp>
        <p:nvGrpSpPr>
          <p:cNvPr id="345" name="Google Shape;345;p5"/>
          <p:cNvGrpSpPr/>
          <p:nvPr/>
        </p:nvGrpSpPr>
        <p:grpSpPr>
          <a:xfrm>
            <a:off x="11514523" y="1682417"/>
            <a:ext cx="353028" cy="334926"/>
            <a:chOff x="-657569" y="2518042"/>
            <a:chExt cx="353028" cy="334926"/>
          </a:xfrm>
        </p:grpSpPr>
        <p:sp>
          <p:nvSpPr>
            <p:cNvPr id="346" name="Google Shape;346;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47" name="Google Shape;347;p5"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sp>
        <p:nvSpPr>
          <p:cNvPr id="348" name="Google Shape;348;p5"/>
          <p:cNvSpPr/>
          <p:nvPr/>
        </p:nvSpPr>
        <p:spPr>
          <a:xfrm>
            <a:off x="4146024" y="1671098"/>
            <a:ext cx="3708171" cy="1507966"/>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Ich muss 3 wichtige </a:t>
            </a:r>
            <a:endParaRPr/>
          </a:p>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Leute aus der Geschichte beschreiben. </a:t>
            </a:r>
            <a:r>
              <a:rPr lang="en-GB" sz="2000" b="1">
                <a:solidFill>
                  <a:srgbClr val="000000"/>
                </a:solidFill>
                <a:latin typeface="Century Gothic"/>
                <a:ea typeface="Century Gothic"/>
                <a:cs typeface="Century Gothic"/>
                <a:sym typeface="Century Gothic"/>
              </a:rPr>
              <a:t>Da sind | Es gibt </a:t>
            </a:r>
            <a:r>
              <a:rPr lang="en-GB" sz="2000">
                <a:solidFill>
                  <a:srgbClr val="000000"/>
                </a:solidFill>
                <a:latin typeface="Century Gothic"/>
                <a:ea typeface="Century Gothic"/>
                <a:cs typeface="Century Gothic"/>
                <a:sym typeface="Century Gothic"/>
              </a:rPr>
              <a:t>viele Leute! Hast du eine Idee?  </a:t>
            </a:r>
            <a:endParaRPr sz="2000">
              <a:solidFill>
                <a:schemeClr val="lt1"/>
              </a:solidFill>
              <a:latin typeface="Century Gothic"/>
              <a:ea typeface="Century Gothic"/>
              <a:cs typeface="Century Gothic"/>
              <a:sym typeface="Century Gothic"/>
            </a:endParaRPr>
          </a:p>
        </p:txBody>
      </p:sp>
      <p:grpSp>
        <p:nvGrpSpPr>
          <p:cNvPr id="349" name="Google Shape;349;p5"/>
          <p:cNvGrpSpPr/>
          <p:nvPr/>
        </p:nvGrpSpPr>
        <p:grpSpPr>
          <a:xfrm>
            <a:off x="7446219" y="1718463"/>
            <a:ext cx="353028" cy="334926"/>
            <a:chOff x="-657569" y="2518042"/>
            <a:chExt cx="353028" cy="334926"/>
          </a:xfrm>
        </p:grpSpPr>
        <p:sp>
          <p:nvSpPr>
            <p:cNvPr id="350" name="Google Shape;350;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51" name="Google Shape;351;p5"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grpSp>
        <p:nvGrpSpPr>
          <p:cNvPr id="352" name="Google Shape;352;p5"/>
          <p:cNvGrpSpPr/>
          <p:nvPr/>
        </p:nvGrpSpPr>
        <p:grpSpPr>
          <a:xfrm>
            <a:off x="1153234" y="3981637"/>
            <a:ext cx="357421" cy="330628"/>
            <a:chOff x="-677996" y="3286857"/>
            <a:chExt cx="357421" cy="330628"/>
          </a:xfrm>
        </p:grpSpPr>
        <p:sp>
          <p:nvSpPr>
            <p:cNvPr id="353" name="Google Shape;353;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54" name="Google Shape;354;p5" descr="Shape, circle&#10;&#10;Description automatically generated"/>
            <p:cNvPicPr preferRelativeResize="0"/>
            <p:nvPr/>
          </p:nvPicPr>
          <p:blipFill rotWithShape="1">
            <a:blip r:embed="rId6">
              <a:alphaModFix/>
            </a:blip>
            <a:srcRect l="22533" t="86135" r="20490"/>
            <a:stretch/>
          </p:blipFill>
          <p:spPr>
            <a:xfrm>
              <a:off x="-598704" y="3571765"/>
              <a:ext cx="200498" cy="45720"/>
            </a:xfrm>
            <a:prstGeom prst="rect">
              <a:avLst/>
            </a:prstGeom>
            <a:noFill/>
            <a:ln>
              <a:noFill/>
            </a:ln>
          </p:spPr>
        </p:pic>
        <p:pic>
          <p:nvPicPr>
            <p:cNvPr id="355" name="Google Shape;355;p5" descr="A picture containing text&#10;&#10;Description automatically generated"/>
            <p:cNvPicPr preferRelativeResize="0"/>
            <p:nvPr/>
          </p:nvPicPr>
          <p:blipFill rotWithShape="1">
            <a:blip r:embed="rId7">
              <a:alphaModFix/>
            </a:blip>
            <a:srcRect b="63546"/>
            <a:stretch/>
          </p:blipFill>
          <p:spPr>
            <a:xfrm>
              <a:off x="-677996" y="3302045"/>
              <a:ext cx="324889" cy="276328"/>
            </a:xfrm>
            <a:prstGeom prst="rect">
              <a:avLst/>
            </a:prstGeom>
            <a:noFill/>
            <a:ln>
              <a:noFill/>
            </a:ln>
          </p:spPr>
        </p:pic>
      </p:grpSp>
      <p:sp>
        <p:nvSpPr>
          <p:cNvPr id="356" name="Google Shape;356;p5"/>
          <p:cNvSpPr/>
          <p:nvPr/>
        </p:nvSpPr>
        <p:spPr>
          <a:xfrm>
            <a:off x="7238747" y="234924"/>
            <a:ext cx="3757560" cy="595361"/>
          </a:xfrm>
          <a:prstGeom prst="flowChartAlternateProcess">
            <a:avLst/>
          </a:prstGeom>
          <a:solidFill>
            <a:srgbClr val="525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FFEEAB"/>
                </a:solidFill>
                <a:latin typeface="Century Gothic"/>
                <a:ea typeface="Century Gothic"/>
                <a:cs typeface="Century Gothic"/>
                <a:sym typeface="Century Gothic"/>
              </a:rPr>
              <a:t>die WM/ Weltmeisterschaft</a:t>
            </a:r>
            <a:endParaRPr sz="2000">
              <a:solidFill>
                <a:srgbClr val="FFEEAB"/>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FFEEAB"/>
                </a:solidFill>
                <a:latin typeface="Century Gothic"/>
                <a:ea typeface="Century Gothic"/>
                <a:cs typeface="Century Gothic"/>
                <a:sym typeface="Century Gothic"/>
              </a:rPr>
              <a:t>- World Cup</a:t>
            </a:r>
            <a:endParaRPr/>
          </a:p>
        </p:txBody>
      </p:sp>
      <p:sp>
        <p:nvSpPr>
          <p:cNvPr id="357" name="Google Shape;357;p5"/>
          <p:cNvSpPr/>
          <p:nvPr/>
        </p:nvSpPr>
        <p:spPr>
          <a:xfrm>
            <a:off x="6012141" y="2263261"/>
            <a:ext cx="1086230" cy="299315"/>
          </a:xfrm>
          <a:prstGeom prst="roundRect">
            <a:avLst>
              <a:gd name="adj" fmla="val 16667"/>
            </a:avLst>
          </a:prstGeom>
          <a:solidFill>
            <a:srgbClr val="DFE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58" name="Google Shape;358;p5"/>
          <p:cNvSpPr/>
          <p:nvPr/>
        </p:nvSpPr>
        <p:spPr>
          <a:xfrm>
            <a:off x="9337909" y="1929379"/>
            <a:ext cx="1059125" cy="299315"/>
          </a:xfrm>
          <a:prstGeom prst="roundRect">
            <a:avLst>
              <a:gd name="adj" fmla="val 16667"/>
            </a:avLst>
          </a:prstGeom>
          <a:solidFill>
            <a:srgbClr val="DFE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59" name="Google Shape;359;p5"/>
          <p:cNvSpPr/>
          <p:nvPr/>
        </p:nvSpPr>
        <p:spPr>
          <a:xfrm>
            <a:off x="9061044" y="4189482"/>
            <a:ext cx="973293" cy="328521"/>
          </a:xfrm>
          <a:prstGeom prst="roundRect">
            <a:avLst>
              <a:gd name="adj" fmla="val 16667"/>
            </a:avLst>
          </a:prstGeom>
          <a:solidFill>
            <a:srgbClr val="DFE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
          <p:cNvSpPr txBox="1">
            <a:spLocks noGrp="1"/>
          </p:cNvSpPr>
          <p:nvPr>
            <p:ph type="title"/>
          </p:nvPr>
        </p:nvSpPr>
        <p:spPr>
          <a:xfrm>
            <a:off x="0" y="213557"/>
            <a:ext cx="3093156"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Relativsätze</a:t>
            </a:r>
            <a:endParaRPr/>
          </a:p>
        </p:txBody>
      </p:sp>
      <p:sp>
        <p:nvSpPr>
          <p:cNvPr id="366" name="Google Shape;366;p6"/>
          <p:cNvSpPr txBox="1">
            <a:spLocks noGrp="1"/>
          </p:cNvSpPr>
          <p:nvPr>
            <p:ph type="body" idx="1"/>
          </p:nvPr>
        </p:nvSpPr>
        <p:spPr>
          <a:xfrm>
            <a:off x="188013" y="876300"/>
            <a:ext cx="11815974"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000"/>
              <a:buNone/>
            </a:pPr>
            <a:r>
              <a:rPr lang="en-GB" sz="2000"/>
              <a:t>Remember - </a:t>
            </a:r>
            <a:r>
              <a:rPr lang="en-GB" sz="2000" b="1"/>
              <a:t>relative clauses </a:t>
            </a:r>
            <a:r>
              <a:rPr lang="en-GB" sz="2000"/>
              <a:t>add information about the noun in a main clause, without starting another sentence.</a:t>
            </a:r>
            <a:endParaRPr/>
          </a:p>
          <a:p>
            <a:pPr marL="0" lvl="0" indent="0" algn="l" rtl="0">
              <a:lnSpc>
                <a:spcPct val="90000"/>
              </a:lnSpc>
              <a:spcBef>
                <a:spcPts val="1000"/>
              </a:spcBef>
              <a:spcAft>
                <a:spcPts val="0"/>
              </a:spcAft>
              <a:buClr>
                <a:srgbClr val="525050"/>
              </a:buClr>
              <a:buSzPts val="2400"/>
              <a:buNone/>
            </a:pPr>
            <a:r>
              <a:rPr lang="en-GB"/>
              <a:t> </a:t>
            </a:r>
            <a:endParaRPr/>
          </a:p>
        </p:txBody>
      </p:sp>
      <p:sp>
        <p:nvSpPr>
          <p:cNvPr id="367" name="Google Shape;367;p6"/>
          <p:cNvSpPr/>
          <p:nvPr/>
        </p:nvSpPr>
        <p:spPr>
          <a:xfrm>
            <a:off x="10280822" y="213557"/>
            <a:ext cx="1606378"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Grammatik</a:t>
            </a:r>
            <a:endParaRPr/>
          </a:p>
        </p:txBody>
      </p:sp>
      <p:sp>
        <p:nvSpPr>
          <p:cNvPr id="368" name="Google Shape;368;p6"/>
          <p:cNvSpPr txBox="1"/>
          <p:nvPr/>
        </p:nvSpPr>
        <p:spPr>
          <a:xfrm>
            <a:off x="215226" y="3601058"/>
            <a:ext cx="59482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Jemand, </a:t>
            </a:r>
            <a:r>
              <a:rPr lang="en-GB" sz="2000" b="1" i="0" u="sng" strike="noStrike" cap="none">
                <a:solidFill>
                  <a:schemeClr val="lt1"/>
                </a:solidFill>
                <a:latin typeface="Century Gothic"/>
                <a:ea typeface="Century Gothic"/>
                <a:cs typeface="Century Gothic"/>
                <a:sym typeface="Century Gothic"/>
              </a:rPr>
              <a:t>der</a:t>
            </a:r>
            <a:r>
              <a:rPr lang="en-GB" sz="2000" b="0" i="0" u="sng" strike="noStrike" cap="none">
                <a:solidFill>
                  <a:schemeClr val="lt1"/>
                </a:solidFill>
                <a:latin typeface="Century Gothic"/>
                <a:ea typeface="Century Gothic"/>
                <a:cs typeface="Century Gothic"/>
                <a:sym typeface="Century Gothic"/>
              </a:rPr>
              <a:t> langweilige Geschichten erzählt</a:t>
            </a:r>
            <a:r>
              <a:rPr lang="en-GB" sz="2000" b="0" i="0" u="none" strike="noStrike" cap="none">
                <a:solidFill>
                  <a:schemeClr val="lt1"/>
                </a:solidFill>
                <a:latin typeface="Century Gothic"/>
                <a:ea typeface="Century Gothic"/>
                <a:cs typeface="Century Gothic"/>
                <a:sym typeface="Century Gothic"/>
              </a:rPr>
              <a:t>, ist Alman.</a:t>
            </a:r>
            <a:endParaRPr sz="1800" b="0" i="0" u="none" strike="noStrike" cap="none">
              <a:solidFill>
                <a:srgbClr val="1F3864"/>
              </a:solidFill>
              <a:latin typeface="Century Gothic"/>
              <a:ea typeface="Century Gothic"/>
              <a:cs typeface="Century Gothic"/>
              <a:sym typeface="Century Gothic"/>
            </a:endParaRPr>
          </a:p>
        </p:txBody>
      </p:sp>
      <p:sp>
        <p:nvSpPr>
          <p:cNvPr id="369" name="Google Shape;369;p6"/>
          <p:cNvSpPr txBox="1"/>
          <p:nvPr/>
        </p:nvSpPr>
        <p:spPr>
          <a:xfrm>
            <a:off x="6619491" y="3595585"/>
            <a:ext cx="61722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a:solidFill>
                  <a:schemeClr val="lt1"/>
                </a:solidFill>
                <a:latin typeface="Century Gothic"/>
                <a:ea typeface="Century Gothic"/>
                <a:cs typeface="Century Gothic"/>
                <a:sym typeface="Century Gothic"/>
              </a:rPr>
              <a:t>Someone</a:t>
            </a:r>
            <a:r>
              <a:rPr lang="en-GB" sz="2000" b="0" i="0" u="none" strike="noStrike" cap="none">
                <a:solidFill>
                  <a:schemeClr val="lt1"/>
                </a:solidFill>
                <a:latin typeface="Century Gothic"/>
                <a:ea typeface="Century Gothic"/>
                <a:cs typeface="Century Gothic"/>
                <a:sym typeface="Century Gothic"/>
              </a:rPr>
              <a:t>, </a:t>
            </a:r>
            <a:r>
              <a:rPr lang="en-GB" sz="2000" b="1" u="sng">
                <a:solidFill>
                  <a:schemeClr val="lt1"/>
                </a:solidFill>
                <a:latin typeface="Century Gothic"/>
                <a:ea typeface="Century Gothic"/>
                <a:cs typeface="Century Gothic"/>
                <a:sym typeface="Century Gothic"/>
              </a:rPr>
              <a:t>who </a:t>
            </a:r>
            <a:r>
              <a:rPr lang="en-GB" sz="2000" i="0" u="sng" strike="noStrike" cap="none">
                <a:solidFill>
                  <a:schemeClr val="lt1"/>
                </a:solidFill>
                <a:latin typeface="Century Gothic"/>
                <a:ea typeface="Century Gothic"/>
                <a:cs typeface="Century Gothic"/>
                <a:sym typeface="Century Gothic"/>
              </a:rPr>
              <a:t>tells boring stories</a:t>
            </a:r>
            <a:r>
              <a:rPr lang="en-GB" sz="2000" i="0" u="none" strike="noStrike" cap="none">
                <a:solidFill>
                  <a:schemeClr val="lt1"/>
                </a:solidFill>
                <a:latin typeface="Century Gothic"/>
                <a:ea typeface="Century Gothic"/>
                <a:cs typeface="Century Gothic"/>
                <a:sym typeface="Century Gothic"/>
              </a:rPr>
              <a:t>, is Alman.</a:t>
            </a:r>
            <a:endParaRPr sz="2000" b="0" i="0" u="none" strike="noStrike" cap="none">
              <a:solidFill>
                <a:schemeClr val="lt1"/>
              </a:solidFill>
              <a:latin typeface="Century Gothic"/>
              <a:ea typeface="Century Gothic"/>
              <a:cs typeface="Century Gothic"/>
              <a:sym typeface="Century Gothic"/>
            </a:endParaRPr>
          </a:p>
        </p:txBody>
      </p:sp>
      <p:sp>
        <p:nvSpPr>
          <p:cNvPr id="370" name="Google Shape;370;p6"/>
          <p:cNvSpPr txBox="1"/>
          <p:nvPr/>
        </p:nvSpPr>
        <p:spPr>
          <a:xfrm>
            <a:off x="7211374" y="1634566"/>
            <a:ext cx="550302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Alman is </a:t>
            </a:r>
            <a:r>
              <a:rPr lang="en-GB" sz="2000" b="1" i="0" u="none" strike="noStrike" cap="none">
                <a:solidFill>
                  <a:schemeClr val="lt1"/>
                </a:solidFill>
                <a:latin typeface="Century Gothic"/>
                <a:ea typeface="Century Gothic"/>
                <a:cs typeface="Century Gothic"/>
                <a:sym typeface="Century Gothic"/>
              </a:rPr>
              <a:t>an image</a:t>
            </a:r>
            <a:r>
              <a:rPr lang="en-GB" sz="2000" b="0" i="0" u="none" strike="noStrike" cap="none">
                <a:solidFill>
                  <a:schemeClr val="lt1"/>
                </a:solidFill>
                <a:latin typeface="Century Gothic"/>
                <a:ea typeface="Century Gothic"/>
                <a:cs typeface="Century Gothic"/>
                <a:sym typeface="Century Gothic"/>
              </a:rPr>
              <a:t>. </a:t>
            </a:r>
            <a:r>
              <a:rPr lang="en-GB" sz="2000" b="1" i="0" u="none" strike="noStrike" cap="none">
                <a:solidFill>
                  <a:schemeClr val="lt1"/>
                </a:solidFill>
                <a:latin typeface="Century Gothic"/>
                <a:ea typeface="Century Gothic"/>
                <a:cs typeface="Century Gothic"/>
                <a:sym typeface="Century Gothic"/>
              </a:rPr>
              <a:t>The image </a:t>
            </a:r>
            <a:r>
              <a:rPr lang="en-GB" sz="2000" b="0" i="0" u="none" strike="noStrike" cap="none">
                <a:solidFill>
                  <a:schemeClr val="lt1"/>
                </a:solidFill>
                <a:latin typeface="Century Gothic"/>
                <a:ea typeface="Century Gothic"/>
                <a:cs typeface="Century Gothic"/>
                <a:sym typeface="Century Gothic"/>
              </a:rPr>
              <a:t>is funny. </a:t>
            </a:r>
            <a:endParaRPr sz="2000" b="0" i="0" u="none" strike="noStrike" cap="none">
              <a:solidFill>
                <a:schemeClr val="lt1"/>
              </a:solidFill>
              <a:latin typeface="Century Gothic"/>
              <a:ea typeface="Century Gothic"/>
              <a:cs typeface="Century Gothic"/>
              <a:sym typeface="Century Gothic"/>
            </a:endParaRPr>
          </a:p>
        </p:txBody>
      </p:sp>
      <p:sp>
        <p:nvSpPr>
          <p:cNvPr id="371" name="Google Shape;371;p6"/>
          <p:cNvSpPr txBox="1"/>
          <p:nvPr/>
        </p:nvSpPr>
        <p:spPr>
          <a:xfrm>
            <a:off x="2522677" y="2155135"/>
            <a:ext cx="59482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Alman ist </a:t>
            </a:r>
            <a:r>
              <a:rPr lang="en-GB" sz="2000" b="1" i="0" u="none" strike="noStrike" cap="none">
                <a:solidFill>
                  <a:schemeClr val="lt1"/>
                </a:solidFill>
                <a:latin typeface="Century Gothic"/>
                <a:ea typeface="Century Gothic"/>
                <a:cs typeface="Century Gothic"/>
                <a:sym typeface="Century Gothic"/>
              </a:rPr>
              <a:t>ein Bild</a:t>
            </a:r>
            <a:r>
              <a:rPr lang="en-GB" sz="2000" b="0" i="0" u="none" strike="noStrike" cap="none">
                <a:solidFill>
                  <a:schemeClr val="lt1"/>
                </a:solidFill>
                <a:latin typeface="Century Gothic"/>
                <a:ea typeface="Century Gothic"/>
                <a:cs typeface="Century Gothic"/>
                <a:sym typeface="Century Gothic"/>
              </a:rPr>
              <a:t>, </a:t>
            </a:r>
            <a:r>
              <a:rPr lang="en-GB" sz="2000" b="1" i="0" u="sng" strike="noStrike" cap="none">
                <a:solidFill>
                  <a:schemeClr val="lt1"/>
                </a:solidFill>
                <a:latin typeface="Century Gothic"/>
                <a:ea typeface="Century Gothic"/>
                <a:cs typeface="Century Gothic"/>
                <a:sym typeface="Century Gothic"/>
              </a:rPr>
              <a:t>das</a:t>
            </a:r>
            <a:r>
              <a:rPr lang="en-GB" sz="2000" b="0" i="0" u="sng" strike="noStrike" cap="none">
                <a:solidFill>
                  <a:schemeClr val="lt1"/>
                </a:solidFill>
                <a:latin typeface="Century Gothic"/>
                <a:ea typeface="Century Gothic"/>
                <a:cs typeface="Century Gothic"/>
                <a:sym typeface="Century Gothic"/>
              </a:rPr>
              <a:t> lustig ist</a:t>
            </a:r>
            <a:r>
              <a:rPr lang="en-GB" sz="2000" b="0" i="0" u="none" strike="noStrike" cap="none">
                <a:solidFill>
                  <a:schemeClr val="lt1"/>
                </a:solidFill>
                <a:latin typeface="Century Gothic"/>
                <a:ea typeface="Century Gothic"/>
                <a:cs typeface="Century Gothic"/>
                <a:sym typeface="Century Gothic"/>
              </a:rPr>
              <a:t>.</a:t>
            </a:r>
            <a:endParaRPr sz="2000" b="0" i="0" u="none" strike="noStrike" cap="none">
              <a:solidFill>
                <a:schemeClr val="lt1"/>
              </a:solidFill>
              <a:latin typeface="Century Gothic"/>
              <a:ea typeface="Century Gothic"/>
              <a:cs typeface="Century Gothic"/>
              <a:sym typeface="Century Gothic"/>
            </a:endParaRPr>
          </a:p>
        </p:txBody>
      </p:sp>
      <p:sp>
        <p:nvSpPr>
          <p:cNvPr id="372" name="Google Shape;372;p6"/>
          <p:cNvSpPr/>
          <p:nvPr/>
        </p:nvSpPr>
        <p:spPr>
          <a:xfrm>
            <a:off x="1283482" y="3614296"/>
            <a:ext cx="202734" cy="372545"/>
          </a:xfrm>
          <a:prstGeom prst="ellipse">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73" name="Google Shape;373;p6"/>
          <p:cNvSpPr/>
          <p:nvPr/>
        </p:nvSpPr>
        <p:spPr>
          <a:xfrm>
            <a:off x="5928673" y="4420623"/>
            <a:ext cx="202734" cy="372545"/>
          </a:xfrm>
          <a:prstGeom prst="ellipse">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74" name="Google Shape;374;p6"/>
          <p:cNvSpPr/>
          <p:nvPr/>
        </p:nvSpPr>
        <p:spPr>
          <a:xfrm>
            <a:off x="4614461" y="2159547"/>
            <a:ext cx="202734" cy="372545"/>
          </a:xfrm>
          <a:prstGeom prst="ellipse">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75" name="Google Shape;375;p6"/>
          <p:cNvSpPr/>
          <p:nvPr/>
        </p:nvSpPr>
        <p:spPr>
          <a:xfrm>
            <a:off x="7919386" y="5344841"/>
            <a:ext cx="3572409" cy="952698"/>
          </a:xfrm>
          <a:prstGeom prst="wedgeRoundRectCallout">
            <a:avLst>
              <a:gd name="adj1" fmla="val -30735"/>
              <a:gd name="adj2" fmla="val -86337"/>
              <a:gd name="adj3" fmla="val 16667"/>
            </a:avLst>
          </a:prstGeom>
          <a:solidFill>
            <a:schemeClr val="dk2"/>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In English, use </a:t>
            </a:r>
            <a:r>
              <a:rPr lang="en-GB" sz="2000" b="1" i="0" u="none" strike="noStrike" cap="none">
                <a:solidFill>
                  <a:srgbClr val="292828"/>
                </a:solidFill>
                <a:latin typeface="Century Gothic"/>
                <a:ea typeface="Century Gothic"/>
                <a:cs typeface="Century Gothic"/>
                <a:sym typeface="Century Gothic"/>
              </a:rPr>
              <a:t>who</a:t>
            </a:r>
            <a:r>
              <a:rPr lang="en-GB" sz="2000" b="1" i="0" u="none" strike="noStrike" cap="none">
                <a:solidFill>
                  <a:schemeClr val="lt1"/>
                </a:solidFill>
                <a:latin typeface="Century Gothic"/>
                <a:ea typeface="Century Gothic"/>
                <a:cs typeface="Century Gothic"/>
                <a:sym typeface="Century Gothic"/>
              </a:rPr>
              <a:t>/that </a:t>
            </a:r>
            <a:r>
              <a:rPr lang="en-GB" sz="2000" b="0" i="0" u="none" strike="noStrike" cap="none">
                <a:solidFill>
                  <a:schemeClr val="lt1"/>
                </a:solidFill>
                <a:latin typeface="Century Gothic"/>
                <a:ea typeface="Century Gothic"/>
                <a:cs typeface="Century Gothic"/>
                <a:sym typeface="Century Gothic"/>
              </a:rPr>
              <a:t>for people and </a:t>
            </a:r>
            <a:r>
              <a:rPr lang="en-GB" sz="2000" b="1" i="0" u="none" strike="noStrike" cap="none">
                <a:solidFill>
                  <a:schemeClr val="lt1"/>
                </a:solidFill>
                <a:latin typeface="Century Gothic"/>
                <a:ea typeface="Century Gothic"/>
                <a:cs typeface="Century Gothic"/>
                <a:sym typeface="Century Gothic"/>
              </a:rPr>
              <a:t>which/that </a:t>
            </a:r>
            <a:r>
              <a:rPr lang="en-GB" sz="2000" b="0" i="0" u="none" strike="noStrike" cap="none">
                <a:solidFill>
                  <a:schemeClr val="lt1"/>
                </a:solidFill>
                <a:latin typeface="Century Gothic"/>
                <a:ea typeface="Century Gothic"/>
                <a:cs typeface="Century Gothic"/>
                <a:sym typeface="Century Gothic"/>
              </a:rPr>
              <a:t>for animals and things.</a:t>
            </a:r>
            <a:endParaRPr/>
          </a:p>
        </p:txBody>
      </p:sp>
      <p:sp>
        <p:nvSpPr>
          <p:cNvPr id="376" name="Google Shape;376;p6"/>
          <p:cNvSpPr/>
          <p:nvPr/>
        </p:nvSpPr>
        <p:spPr>
          <a:xfrm>
            <a:off x="51338" y="1541692"/>
            <a:ext cx="2252327" cy="1537338"/>
          </a:xfrm>
          <a:prstGeom prst="wedgeRoundRectCallout">
            <a:avLst>
              <a:gd name="adj1" fmla="val 60859"/>
              <a:gd name="adj2" fmla="val 11243"/>
              <a:gd name="adj3" fmla="val 16667"/>
            </a:avLst>
          </a:prstGeom>
          <a:solidFill>
            <a:schemeClr val="dk2"/>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dk1"/>
                </a:solidFill>
                <a:latin typeface="Century Gothic"/>
                <a:ea typeface="Century Gothic"/>
                <a:cs typeface="Century Gothic"/>
                <a:sym typeface="Century Gothic"/>
              </a:rPr>
              <a:t>The dependent clause follows a comma and the verb is at the end (WO3).</a:t>
            </a:r>
            <a:endParaRPr/>
          </a:p>
        </p:txBody>
      </p:sp>
      <p:sp>
        <p:nvSpPr>
          <p:cNvPr id="377" name="Google Shape;377;p6"/>
          <p:cNvSpPr/>
          <p:nvPr/>
        </p:nvSpPr>
        <p:spPr>
          <a:xfrm>
            <a:off x="209840" y="5374944"/>
            <a:ext cx="3784942" cy="952698"/>
          </a:xfrm>
          <a:prstGeom prst="wedgeRoundRectCallout">
            <a:avLst>
              <a:gd name="adj1" fmla="val -22670"/>
              <a:gd name="adj2" fmla="val -86552"/>
              <a:gd name="adj3" fmla="val 16667"/>
            </a:avLst>
          </a:prstGeom>
          <a:solidFill>
            <a:schemeClr val="dk2"/>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Note the separation of the relative clause, with commas on both sides.</a:t>
            </a:r>
            <a:endParaRPr sz="2000" b="0" i="0" u="none" strike="noStrike" cap="none">
              <a:solidFill>
                <a:schemeClr val="lt1"/>
              </a:solidFill>
              <a:latin typeface="Century Gothic"/>
              <a:ea typeface="Century Gothic"/>
              <a:cs typeface="Century Gothic"/>
              <a:sym typeface="Century Gothic"/>
            </a:endParaRPr>
          </a:p>
        </p:txBody>
      </p:sp>
      <p:sp>
        <p:nvSpPr>
          <p:cNvPr id="378" name="Google Shape;378;p6"/>
          <p:cNvSpPr/>
          <p:nvPr/>
        </p:nvSpPr>
        <p:spPr>
          <a:xfrm>
            <a:off x="5866944" y="3606696"/>
            <a:ext cx="202734" cy="372545"/>
          </a:xfrm>
          <a:prstGeom prst="ellipse">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79" name="Google Shape;379;p6"/>
          <p:cNvSpPr txBox="1"/>
          <p:nvPr/>
        </p:nvSpPr>
        <p:spPr>
          <a:xfrm>
            <a:off x="6619491" y="4362416"/>
            <a:ext cx="588809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a:solidFill>
                  <a:schemeClr val="lt1"/>
                </a:solidFill>
                <a:latin typeface="Century Gothic"/>
                <a:ea typeface="Century Gothic"/>
                <a:cs typeface="Century Gothic"/>
                <a:sym typeface="Century Gothic"/>
              </a:rPr>
              <a:t>A person,</a:t>
            </a:r>
            <a:r>
              <a:rPr lang="en-GB" sz="2000" b="0" i="0" u="none" strike="noStrike" cap="none">
                <a:solidFill>
                  <a:schemeClr val="lt1"/>
                </a:solidFill>
                <a:latin typeface="Century Gothic"/>
                <a:ea typeface="Century Gothic"/>
                <a:cs typeface="Century Gothic"/>
                <a:sym typeface="Century Gothic"/>
              </a:rPr>
              <a:t> </a:t>
            </a:r>
            <a:r>
              <a:rPr lang="en-GB" sz="2000" b="1" u="sng">
                <a:solidFill>
                  <a:schemeClr val="lt1"/>
                </a:solidFill>
                <a:latin typeface="Century Gothic"/>
                <a:ea typeface="Century Gothic"/>
                <a:cs typeface="Century Gothic"/>
                <a:sym typeface="Century Gothic"/>
              </a:rPr>
              <a:t>who </a:t>
            </a:r>
            <a:r>
              <a:rPr lang="en-GB" sz="2000" i="0" u="sng" strike="noStrike" cap="none">
                <a:solidFill>
                  <a:schemeClr val="lt1"/>
                </a:solidFill>
                <a:latin typeface="Century Gothic"/>
                <a:ea typeface="Century Gothic"/>
                <a:cs typeface="Century Gothic"/>
                <a:sym typeface="Century Gothic"/>
              </a:rPr>
              <a:t>is more German than a German</a:t>
            </a:r>
            <a:r>
              <a:rPr lang="en-GB" sz="2000" i="0" u="none" strike="noStrike" cap="none">
                <a:solidFill>
                  <a:schemeClr val="lt1"/>
                </a:solidFill>
                <a:latin typeface="Century Gothic"/>
                <a:ea typeface="Century Gothic"/>
                <a:cs typeface="Century Gothic"/>
                <a:sym typeface="Century Gothic"/>
              </a:rPr>
              <a:t>, is Alman.</a:t>
            </a:r>
            <a:endParaRPr sz="2000" b="0" i="0" u="none" strike="noStrike" cap="none">
              <a:solidFill>
                <a:schemeClr val="lt1"/>
              </a:solidFill>
              <a:latin typeface="Century Gothic"/>
              <a:ea typeface="Century Gothic"/>
              <a:cs typeface="Century Gothic"/>
              <a:sym typeface="Century Gothic"/>
            </a:endParaRPr>
          </a:p>
        </p:txBody>
      </p:sp>
      <p:sp>
        <p:nvSpPr>
          <p:cNvPr id="380" name="Google Shape;380;p6"/>
          <p:cNvSpPr txBox="1"/>
          <p:nvPr/>
        </p:nvSpPr>
        <p:spPr>
          <a:xfrm>
            <a:off x="209840" y="4383679"/>
            <a:ext cx="62248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Eine Person, </a:t>
            </a:r>
            <a:r>
              <a:rPr lang="en-GB" sz="2000" b="1" i="0" u="sng" strike="noStrike" cap="none">
                <a:solidFill>
                  <a:schemeClr val="lt1"/>
                </a:solidFill>
                <a:latin typeface="Century Gothic"/>
                <a:ea typeface="Century Gothic"/>
                <a:cs typeface="Century Gothic"/>
                <a:sym typeface="Century Gothic"/>
              </a:rPr>
              <a:t>die</a:t>
            </a:r>
            <a:r>
              <a:rPr lang="en-GB" sz="2000" b="0" i="0" u="sng" strike="noStrike" cap="none">
                <a:solidFill>
                  <a:schemeClr val="lt1"/>
                </a:solidFill>
                <a:latin typeface="Century Gothic"/>
                <a:ea typeface="Century Gothic"/>
                <a:cs typeface="Century Gothic"/>
                <a:sym typeface="Century Gothic"/>
              </a:rPr>
              <a:t> deutscher als ein Deutscher ist</a:t>
            </a:r>
            <a:r>
              <a:rPr lang="en-GB" sz="2000" b="0" i="0" u="none" strike="noStrike" cap="none">
                <a:solidFill>
                  <a:schemeClr val="lt1"/>
                </a:solidFill>
                <a:latin typeface="Century Gothic"/>
                <a:ea typeface="Century Gothic"/>
                <a:cs typeface="Century Gothic"/>
                <a:sym typeface="Century Gothic"/>
              </a:rPr>
              <a:t>, ist Alman.</a:t>
            </a:r>
            <a:endParaRPr sz="1800" b="0" i="0" u="none" strike="noStrike" cap="none">
              <a:solidFill>
                <a:srgbClr val="1F3864"/>
              </a:solidFill>
              <a:latin typeface="Century Gothic"/>
              <a:ea typeface="Century Gothic"/>
              <a:cs typeface="Century Gothic"/>
              <a:sym typeface="Century Gothic"/>
            </a:endParaRPr>
          </a:p>
        </p:txBody>
      </p:sp>
      <p:sp>
        <p:nvSpPr>
          <p:cNvPr id="381" name="Google Shape;381;p6"/>
          <p:cNvSpPr/>
          <p:nvPr/>
        </p:nvSpPr>
        <p:spPr>
          <a:xfrm>
            <a:off x="1659401" y="4391972"/>
            <a:ext cx="202734" cy="372545"/>
          </a:xfrm>
          <a:prstGeom prst="ellipse">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82" name="Google Shape;382;p6"/>
          <p:cNvSpPr txBox="1"/>
          <p:nvPr/>
        </p:nvSpPr>
        <p:spPr>
          <a:xfrm>
            <a:off x="7247242" y="2165788"/>
            <a:ext cx="44275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Alman is </a:t>
            </a:r>
            <a:r>
              <a:rPr lang="en-GB" sz="2000" b="1" i="0" u="none" strike="noStrike" cap="none">
                <a:solidFill>
                  <a:schemeClr val="lt1"/>
                </a:solidFill>
                <a:latin typeface="Century Gothic"/>
                <a:ea typeface="Century Gothic"/>
                <a:cs typeface="Century Gothic"/>
                <a:sym typeface="Century Gothic"/>
              </a:rPr>
              <a:t>an image </a:t>
            </a:r>
            <a:r>
              <a:rPr lang="en-GB" sz="2000" b="1" i="0" u="sng" strike="noStrike" cap="none">
                <a:solidFill>
                  <a:schemeClr val="lt1"/>
                </a:solidFill>
                <a:latin typeface="Century Gothic"/>
                <a:ea typeface="Century Gothic"/>
                <a:cs typeface="Century Gothic"/>
                <a:sym typeface="Century Gothic"/>
              </a:rPr>
              <a:t>that </a:t>
            </a:r>
            <a:r>
              <a:rPr lang="en-GB" sz="2000" b="0" i="0" u="sng" strike="noStrike" cap="none">
                <a:solidFill>
                  <a:schemeClr val="lt1"/>
                </a:solidFill>
                <a:latin typeface="Century Gothic"/>
                <a:ea typeface="Century Gothic"/>
                <a:cs typeface="Century Gothic"/>
                <a:sym typeface="Century Gothic"/>
              </a:rPr>
              <a:t>is funny</a:t>
            </a:r>
            <a:r>
              <a:rPr lang="en-GB" sz="2000" b="0" i="0" u="none" strike="noStrike" cap="none">
                <a:solidFill>
                  <a:schemeClr val="lt1"/>
                </a:solidFill>
                <a:latin typeface="Century Gothic"/>
                <a:ea typeface="Century Gothic"/>
                <a:cs typeface="Century Gothic"/>
                <a:sym typeface="Century Gothic"/>
              </a:rPr>
              <a:t>.</a:t>
            </a:r>
            <a:endParaRPr/>
          </a:p>
        </p:txBody>
      </p:sp>
      <p:sp>
        <p:nvSpPr>
          <p:cNvPr id="383" name="Google Shape;383;p6"/>
          <p:cNvSpPr txBox="1"/>
          <p:nvPr/>
        </p:nvSpPr>
        <p:spPr>
          <a:xfrm>
            <a:off x="2522677" y="1616085"/>
            <a:ext cx="59482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Alman ist </a:t>
            </a:r>
            <a:r>
              <a:rPr lang="en-GB" sz="2000" b="1" i="0" u="none" strike="noStrike" cap="none">
                <a:solidFill>
                  <a:schemeClr val="lt1"/>
                </a:solidFill>
                <a:latin typeface="Century Gothic"/>
                <a:ea typeface="Century Gothic"/>
                <a:cs typeface="Century Gothic"/>
                <a:sym typeface="Century Gothic"/>
              </a:rPr>
              <a:t>ein Bild</a:t>
            </a:r>
            <a:r>
              <a:rPr lang="en-GB" sz="2000" b="0" i="0" u="none" strike="noStrike" cap="none">
                <a:solidFill>
                  <a:schemeClr val="lt1"/>
                </a:solidFill>
                <a:latin typeface="Century Gothic"/>
                <a:ea typeface="Century Gothic"/>
                <a:cs typeface="Century Gothic"/>
                <a:sym typeface="Century Gothic"/>
              </a:rPr>
              <a:t>. </a:t>
            </a:r>
            <a:r>
              <a:rPr lang="en-GB" sz="2000" b="1" i="0" u="none" strike="noStrike" cap="none">
                <a:solidFill>
                  <a:schemeClr val="lt1"/>
                </a:solidFill>
                <a:latin typeface="Century Gothic"/>
                <a:ea typeface="Century Gothic"/>
                <a:cs typeface="Century Gothic"/>
                <a:sym typeface="Century Gothic"/>
              </a:rPr>
              <a:t>Das Bild </a:t>
            </a:r>
            <a:r>
              <a:rPr lang="en-GB" sz="2000" b="0" i="0" u="none" strike="noStrike" cap="none">
                <a:solidFill>
                  <a:schemeClr val="lt1"/>
                </a:solidFill>
                <a:latin typeface="Century Gothic"/>
                <a:ea typeface="Century Gothic"/>
                <a:cs typeface="Century Gothic"/>
                <a:sym typeface="Century Gothic"/>
              </a:rPr>
              <a:t>ist lustig.</a:t>
            </a:r>
            <a:endParaRPr sz="2000" b="0" i="0" u="none" strike="noStrike" cap="none">
              <a:solidFill>
                <a:schemeClr val="lt1"/>
              </a:solidFill>
              <a:latin typeface="Century Gothic"/>
              <a:ea typeface="Century Gothic"/>
              <a:cs typeface="Century Gothic"/>
              <a:sym typeface="Century Gothic"/>
            </a:endParaRPr>
          </a:p>
        </p:txBody>
      </p:sp>
      <p:sp>
        <p:nvSpPr>
          <p:cNvPr id="384" name="Google Shape;384;p6"/>
          <p:cNvSpPr/>
          <p:nvPr/>
        </p:nvSpPr>
        <p:spPr>
          <a:xfrm>
            <a:off x="5965468" y="2192290"/>
            <a:ext cx="515660" cy="369332"/>
          </a:xfrm>
          <a:prstGeom prst="roundRect">
            <a:avLst>
              <a:gd name="adj" fmla="val 16667"/>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85" name="Google Shape;385;p6"/>
          <p:cNvSpPr txBox="1"/>
          <p:nvPr/>
        </p:nvSpPr>
        <p:spPr>
          <a:xfrm>
            <a:off x="142326" y="3124344"/>
            <a:ext cx="866609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a:solidFill>
                  <a:schemeClr val="lt1"/>
                </a:solidFill>
                <a:latin typeface="Century Gothic"/>
                <a:ea typeface="Century Gothic"/>
                <a:cs typeface="Century Gothic"/>
                <a:sym typeface="Century Gothic"/>
              </a:rPr>
              <a:t>You can also </a:t>
            </a:r>
            <a:r>
              <a:rPr lang="en-GB" sz="2000" i="1">
                <a:solidFill>
                  <a:schemeClr val="lt1"/>
                </a:solidFill>
                <a:latin typeface="Century Gothic"/>
                <a:ea typeface="Century Gothic"/>
                <a:cs typeface="Century Gothic"/>
                <a:sym typeface="Century Gothic"/>
              </a:rPr>
              <a:t>embed</a:t>
            </a:r>
            <a:r>
              <a:rPr lang="en-GB" sz="2000">
                <a:solidFill>
                  <a:schemeClr val="lt1"/>
                </a:solidFill>
                <a:latin typeface="Century Gothic"/>
                <a:ea typeface="Century Gothic"/>
                <a:cs typeface="Century Gothic"/>
                <a:sym typeface="Century Gothic"/>
              </a:rPr>
              <a:t> a relative clause into a main clause:</a:t>
            </a:r>
            <a:endParaRPr sz="2000" b="0" i="0" u="none" strike="noStrike" cap="none">
              <a:solidFill>
                <a:schemeClr val="lt1"/>
              </a:solidFill>
              <a:latin typeface="Century Gothic"/>
              <a:ea typeface="Century Gothic"/>
              <a:cs typeface="Century Gothic"/>
              <a:sym typeface="Century Gothic"/>
            </a:endParaRPr>
          </a:p>
        </p:txBody>
      </p:sp>
      <p:pic>
        <p:nvPicPr>
          <p:cNvPr id="386" name="Google Shape;386;p6" descr="Line arrow: Clockwise curve with solid fill"/>
          <p:cNvPicPr preferRelativeResize="0"/>
          <p:nvPr/>
        </p:nvPicPr>
        <p:blipFill rotWithShape="1">
          <a:blip r:embed="rId4">
            <a:alphaModFix/>
          </a:blip>
          <a:srcRect/>
          <a:stretch/>
        </p:blipFill>
        <p:spPr>
          <a:xfrm rot="-2094972">
            <a:off x="1658452" y="4575967"/>
            <a:ext cx="1088523" cy="1088523"/>
          </a:xfrm>
          <a:prstGeom prst="rect">
            <a:avLst/>
          </a:prstGeom>
          <a:noFill/>
          <a:ln>
            <a:noFill/>
          </a:ln>
        </p:spPr>
      </p:pic>
      <p:pic>
        <p:nvPicPr>
          <p:cNvPr id="387" name="Google Shape;387;p6" descr="Line arrow: Clockwise curve with solid fill"/>
          <p:cNvPicPr preferRelativeResize="0"/>
          <p:nvPr/>
        </p:nvPicPr>
        <p:blipFill rotWithShape="1">
          <a:blip r:embed="rId4">
            <a:alphaModFix/>
          </a:blip>
          <a:srcRect/>
          <a:stretch/>
        </p:blipFill>
        <p:spPr>
          <a:xfrm rot="2171395" flipH="1">
            <a:off x="5021557" y="4526910"/>
            <a:ext cx="1052609" cy="1088523"/>
          </a:xfrm>
          <a:prstGeom prst="rect">
            <a:avLst/>
          </a:prstGeom>
          <a:noFill/>
          <a:ln>
            <a:noFill/>
          </a:ln>
        </p:spPr>
      </p:pic>
      <p:sp>
        <p:nvSpPr>
          <p:cNvPr id="388" name="Google Shape;388;p6"/>
          <p:cNvSpPr/>
          <p:nvPr/>
        </p:nvSpPr>
        <p:spPr>
          <a:xfrm>
            <a:off x="4145451" y="5366104"/>
            <a:ext cx="3444614" cy="952698"/>
          </a:xfrm>
          <a:prstGeom prst="wedgeRoundRectCallout">
            <a:avLst>
              <a:gd name="adj1" fmla="val -108268"/>
              <a:gd name="adj2" fmla="val -116710"/>
              <a:gd name="adj3" fmla="val 16667"/>
            </a:avLst>
          </a:prstGeom>
          <a:solidFill>
            <a:schemeClr val="dk2"/>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In German use </a:t>
            </a:r>
            <a:r>
              <a:rPr lang="en-GB" sz="2000" b="1">
                <a:solidFill>
                  <a:schemeClr val="lt1"/>
                </a:solidFill>
                <a:latin typeface="Century Gothic"/>
                <a:ea typeface="Century Gothic"/>
                <a:cs typeface="Century Gothic"/>
                <a:sym typeface="Century Gothic"/>
              </a:rPr>
              <a:t>der, die </a:t>
            </a:r>
            <a:r>
              <a:rPr lang="en-GB" sz="2000">
                <a:solidFill>
                  <a:schemeClr val="lt1"/>
                </a:solidFill>
                <a:latin typeface="Century Gothic"/>
                <a:ea typeface="Century Gothic"/>
                <a:cs typeface="Century Gothic"/>
                <a:sym typeface="Century Gothic"/>
              </a:rPr>
              <a:t>or </a:t>
            </a:r>
            <a:r>
              <a:rPr lang="en-GB" sz="2000" b="1">
                <a:solidFill>
                  <a:schemeClr val="lt1"/>
                </a:solidFill>
                <a:latin typeface="Century Gothic"/>
                <a:ea typeface="Century Gothic"/>
                <a:cs typeface="Century Gothic"/>
                <a:sym typeface="Century Gothic"/>
              </a:rPr>
              <a:t>das </a:t>
            </a:r>
            <a:r>
              <a:rPr lang="en-GB" sz="2000">
                <a:solidFill>
                  <a:schemeClr val="lt1"/>
                </a:solidFill>
                <a:latin typeface="Century Gothic"/>
                <a:ea typeface="Century Gothic"/>
                <a:cs typeface="Century Gothic"/>
                <a:sym typeface="Century Gothic"/>
              </a:rPr>
              <a:t>to match the gender of the pronoun or noun.</a:t>
            </a:r>
            <a:endParaRPr/>
          </a:p>
        </p:txBody>
      </p:sp>
      <p:pic>
        <p:nvPicPr>
          <p:cNvPr id="389" name="Google Shape;389;p6" descr="Line arrow: Clockwise curve with solid fill"/>
          <p:cNvPicPr preferRelativeResize="0"/>
          <p:nvPr/>
        </p:nvPicPr>
        <p:blipFill rotWithShape="1">
          <a:blip r:embed="rId4">
            <a:alphaModFix/>
          </a:blip>
          <a:srcRect/>
          <a:stretch/>
        </p:blipFill>
        <p:spPr>
          <a:xfrm rot="2614177" flipH="1">
            <a:off x="4979359" y="2267176"/>
            <a:ext cx="1052609" cy="1088523"/>
          </a:xfrm>
          <a:prstGeom prst="rect">
            <a:avLst/>
          </a:prstGeom>
          <a:noFill/>
          <a:ln>
            <a:noFill/>
          </a:ln>
        </p:spPr>
      </p:pic>
      <p:pic>
        <p:nvPicPr>
          <p:cNvPr id="390" name="Google Shape;390;p6" descr="Line arrow: Clockwise curve with solid fill"/>
          <p:cNvPicPr preferRelativeResize="0"/>
          <p:nvPr/>
        </p:nvPicPr>
        <p:blipFill rotWithShape="1">
          <a:blip r:embed="rId4">
            <a:alphaModFix/>
          </a:blip>
          <a:srcRect/>
          <a:stretch/>
        </p:blipFill>
        <p:spPr>
          <a:xfrm rot="2614177" flipH="1">
            <a:off x="3719166" y="2267176"/>
            <a:ext cx="1052609" cy="10885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4"/>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389"/>
                                        </p:tgtEl>
                                        <p:attrNameLst>
                                          <p:attrName>style.visibility</p:attrName>
                                        </p:attrNameLst>
                                      </p:cBhvr>
                                      <p:to>
                                        <p:strVal val="visible"/>
                                      </p:to>
                                    </p:set>
                                    <p:animEffect transition="in" filter="fade">
                                      <p:cBhvr>
                                        <p:cTn id="29" dur="500"/>
                                        <p:tgtEl>
                                          <p:spTgt spid="389"/>
                                        </p:tgtEl>
                                      </p:cBhvr>
                                    </p:animEffect>
                                  </p:childTnLst>
                                </p:cTn>
                              </p:par>
                              <p:par>
                                <p:cTn id="30" presetID="10" presetClass="entr" presetSubtype="0" fill="hold" nodeType="withEffect">
                                  <p:stCondLst>
                                    <p:cond delay="0"/>
                                  </p:stCondLst>
                                  <p:childTnLst>
                                    <p:set>
                                      <p:cBhvr>
                                        <p:cTn id="31" dur="1" fill="hold">
                                          <p:stCondLst>
                                            <p:cond delay="0"/>
                                          </p:stCondLst>
                                        </p:cTn>
                                        <p:tgtEl>
                                          <p:spTgt spid="390"/>
                                        </p:tgtEl>
                                        <p:attrNameLst>
                                          <p:attrName>style.visibility</p:attrName>
                                        </p:attrNameLst>
                                      </p:cBhvr>
                                      <p:to>
                                        <p:strVal val="visible"/>
                                      </p:to>
                                    </p:set>
                                    <p:animEffect transition="in" filter="fade">
                                      <p:cBhvr>
                                        <p:cTn id="32" dur="500"/>
                                        <p:tgtEl>
                                          <p:spTgt spid="39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6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9">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7"/>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386"/>
                                        </p:tgtEl>
                                        <p:attrNameLst>
                                          <p:attrName>style.visibility</p:attrName>
                                        </p:attrNameLst>
                                      </p:cBhvr>
                                      <p:to>
                                        <p:strVal val="visible"/>
                                      </p:to>
                                    </p:set>
                                    <p:animEffect transition="in" filter="fade">
                                      <p:cBhvr>
                                        <p:cTn id="59" dur="500"/>
                                        <p:tgtEl>
                                          <p:spTgt spid="386"/>
                                        </p:tgtEl>
                                      </p:cBhvr>
                                    </p:animEffect>
                                  </p:childTnLst>
                                </p:cTn>
                              </p:par>
                              <p:par>
                                <p:cTn id="60" presetID="10" presetClass="entr" presetSubtype="0" fill="hold" nodeType="withEffect">
                                  <p:stCondLst>
                                    <p:cond delay="0"/>
                                  </p:stCondLst>
                                  <p:childTnLst>
                                    <p:set>
                                      <p:cBhvr>
                                        <p:cTn id="61" dur="1" fill="hold">
                                          <p:stCondLst>
                                            <p:cond delay="0"/>
                                          </p:stCondLst>
                                        </p:cTn>
                                        <p:tgtEl>
                                          <p:spTgt spid="387"/>
                                        </p:tgtEl>
                                        <p:attrNameLst>
                                          <p:attrName>style.visibility</p:attrName>
                                        </p:attrNameLst>
                                      </p:cBhvr>
                                      <p:to>
                                        <p:strVal val="visible"/>
                                      </p:to>
                                    </p:set>
                                    <p:animEffect transition="in" filter="fade">
                                      <p:cBhvr>
                                        <p:cTn id="62" dur="500"/>
                                        <p:tgtEl>
                                          <p:spTgt spid="387"/>
                                        </p:tgtEl>
                                      </p:cBhvr>
                                    </p:animEffect>
                                  </p:childTnLst>
                                </p:cTn>
                              </p:par>
                              <p:par>
                                <p:cTn id="63" presetID="1" presetClass="entr" presetSubtype="0" fill="hold" nodeType="withEffect">
                                  <p:stCondLst>
                                    <p:cond delay="0"/>
                                  </p:stCondLst>
                                  <p:childTnLst>
                                    <p:set>
                                      <p:cBhvr>
                                        <p:cTn id="64" dur="1" fill="hold">
                                          <p:stCondLst>
                                            <p:cond delay="0"/>
                                          </p:stCondLst>
                                        </p:cTn>
                                        <p:tgtEl>
                                          <p:spTgt spid="37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7"/>
          <p:cNvSpPr txBox="1">
            <a:spLocks noGrp="1"/>
          </p:cNvSpPr>
          <p:nvPr>
            <p:ph type="title"/>
          </p:nvPr>
        </p:nvSpPr>
        <p:spPr>
          <a:xfrm>
            <a:off x="0" y="185848"/>
            <a:ext cx="37128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Bist du Alman?</a:t>
            </a:r>
            <a:endParaRPr/>
          </a:p>
        </p:txBody>
      </p:sp>
      <p:sp>
        <p:nvSpPr>
          <p:cNvPr id="397" name="Google Shape;397;p7"/>
          <p:cNvSpPr txBox="1">
            <a:spLocks noGrp="1"/>
          </p:cNvSpPr>
          <p:nvPr>
            <p:ph type="body" idx="1"/>
          </p:nvPr>
        </p:nvSpPr>
        <p:spPr>
          <a:xfrm>
            <a:off x="677863" y="2329479"/>
            <a:ext cx="11514137" cy="404391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0000"/>
              </a:lnSpc>
              <a:spcBef>
                <a:spcPts val="0"/>
              </a:spcBef>
              <a:spcAft>
                <a:spcPts val="0"/>
              </a:spcAft>
              <a:buClr>
                <a:srgbClr val="000000"/>
              </a:buClr>
              <a:buSzPct val="100000"/>
              <a:buNone/>
            </a:pPr>
            <a:r>
              <a:rPr lang="en-GB" b="0" i="0" u="none" strike="noStrike">
                <a:solidFill>
                  <a:srgbClr val="000000"/>
                </a:solidFill>
                <a:latin typeface="Century Gothic"/>
                <a:ea typeface="Century Gothic"/>
                <a:cs typeface="Century Gothic"/>
                <a:sym typeface="Century Gothic"/>
              </a:rPr>
              <a:t>Alman ist ein türkisches Wort</a:t>
            </a:r>
            <a:r>
              <a:rPr lang="en-GB" b="1" i="0" u="none" strike="noStrike">
                <a:solidFill>
                  <a:srgbClr val="000000"/>
                </a:solidFill>
                <a:latin typeface="Century Gothic"/>
                <a:ea typeface="Century Gothic"/>
                <a:cs typeface="Century Gothic"/>
                <a:sym typeface="Century Gothic"/>
              </a:rPr>
              <a:t>, </a:t>
            </a:r>
            <a:r>
              <a:rPr lang="en-GB" i="0" u="none" strike="noStrike">
                <a:solidFill>
                  <a:srgbClr val="000000"/>
                </a:solidFill>
                <a:latin typeface="Century Gothic"/>
                <a:ea typeface="Century Gothic"/>
                <a:cs typeface="Century Gothic"/>
                <a:sym typeface="Century Gothic"/>
              </a:rPr>
              <a:t>das</a:t>
            </a:r>
            <a:r>
              <a:rPr lang="en-GB" b="1" i="0" u="none" strike="noStrike">
                <a:solidFill>
                  <a:srgbClr val="000000"/>
                </a:solidFill>
                <a:latin typeface="Century Gothic"/>
                <a:ea typeface="Century Gothic"/>
                <a:cs typeface="Century Gothic"/>
                <a:sym typeface="Century Gothic"/>
              </a:rPr>
              <a:t> </a:t>
            </a:r>
            <a:r>
              <a:rPr lang="en-GB" b="0" i="0" u="none" strike="noStrike">
                <a:solidFill>
                  <a:srgbClr val="000000"/>
                </a:solidFill>
                <a:latin typeface="Century Gothic"/>
                <a:ea typeface="Century Gothic"/>
                <a:cs typeface="Century Gothic"/>
                <a:sym typeface="Century Gothic"/>
              </a:rPr>
              <a:t>"Deutscher" bedeutet. Jetzt hat es aber eine andere Bedeutung </a:t>
            </a:r>
            <a:r>
              <a:rPr lang="en-GB" b="0" i="0" strike="noStrike">
                <a:solidFill>
                  <a:srgbClr val="000000"/>
                </a:solidFill>
                <a:latin typeface="Century Gothic"/>
                <a:ea typeface="Century Gothic"/>
                <a:cs typeface="Century Gothic"/>
                <a:sym typeface="Century Gothic"/>
              </a:rPr>
              <a:t>bekommen, </a:t>
            </a:r>
            <a:r>
              <a:rPr lang="en-GB" b="0" i="0" u="none" strike="noStrike">
                <a:solidFill>
                  <a:srgbClr val="000000"/>
                </a:solidFill>
                <a:latin typeface="Century Gothic"/>
                <a:ea typeface="Century Gothic"/>
                <a:cs typeface="Century Gothic"/>
                <a:sym typeface="Century Gothic"/>
              </a:rPr>
              <a:t>die man gerne in Memes auf sozialen Medien benutzt. Hier bedeutet Alman eine Person, meist ein Vater, der deutscher als deutsch ist! </a:t>
            </a:r>
            <a:r>
              <a:rPr lang="en-GB" b="0" i="0" strike="noStrike">
                <a:solidFill>
                  <a:srgbClr val="000000"/>
                </a:solidFill>
                <a:latin typeface="Century Gothic"/>
                <a:ea typeface="Century Gothic"/>
                <a:cs typeface="Century Gothic"/>
                <a:sym typeface="Century Gothic"/>
              </a:rPr>
              <a:t>Also jemand, </a:t>
            </a:r>
            <a:r>
              <a:rPr lang="en-GB" b="0" i="0" u="none" strike="noStrike">
                <a:solidFill>
                  <a:srgbClr val="000000"/>
                </a:solidFill>
                <a:latin typeface="Century Gothic"/>
                <a:ea typeface="Century Gothic"/>
                <a:cs typeface="Century Gothic"/>
                <a:sym typeface="Century Gothic"/>
              </a:rPr>
              <a:t>der langweilige Geschichten erzählt. </a:t>
            </a:r>
            <a:r>
              <a:rPr lang="en-GB" b="0" i="0" strike="noStrike">
                <a:solidFill>
                  <a:srgbClr val="000000"/>
                </a:solidFill>
                <a:latin typeface="Century Gothic"/>
                <a:ea typeface="Century Gothic"/>
                <a:cs typeface="Century Gothic"/>
                <a:sym typeface="Century Gothic"/>
              </a:rPr>
              <a:t>Oder jemand</a:t>
            </a:r>
            <a:r>
              <a:rPr lang="en-GB" b="0" i="0" u="none" strike="noStrike">
                <a:solidFill>
                  <a:srgbClr val="000000"/>
                </a:solidFill>
                <a:latin typeface="Century Gothic"/>
                <a:ea typeface="Century Gothic"/>
                <a:cs typeface="Century Gothic"/>
                <a:sym typeface="Century Gothic"/>
              </a:rPr>
              <a:t>, der sich langweilig anzieht. Oft auch eine Person, die die Humor in Deutschland lustig findet, die </a:t>
            </a:r>
            <a:r>
              <a:rPr lang="en-GB">
                <a:solidFill>
                  <a:srgbClr val="000000"/>
                </a:solidFill>
                <a:latin typeface="Century Gothic"/>
                <a:ea typeface="Century Gothic"/>
                <a:cs typeface="Century Gothic"/>
                <a:sym typeface="Century Gothic"/>
              </a:rPr>
              <a:t>nationale</a:t>
            </a:r>
            <a:r>
              <a:rPr lang="en-GB" b="0" i="0" u="none" strike="noStrike">
                <a:solidFill>
                  <a:srgbClr val="000000"/>
                </a:solidFill>
                <a:latin typeface="Century Gothic"/>
                <a:ea typeface="Century Gothic"/>
                <a:cs typeface="Century Gothic"/>
                <a:sym typeface="Century Gothic"/>
              </a:rPr>
              <a:t>s Essen wie Wurst mag, und die gern deutsche Musik hört. Alman Memes ist ein Instagram Account</a:t>
            </a:r>
            <a:r>
              <a:rPr lang="en-GB">
                <a:solidFill>
                  <a:srgbClr val="000000"/>
                </a:solidFill>
                <a:latin typeface="Century Gothic"/>
                <a:ea typeface="Century Gothic"/>
                <a:cs typeface="Century Gothic"/>
                <a:sym typeface="Century Gothic"/>
              </a:rPr>
              <a:t>: ungefähr </a:t>
            </a:r>
            <a:r>
              <a:rPr lang="en-GB" b="0" i="0" u="none" strike="noStrike">
                <a:solidFill>
                  <a:srgbClr val="000000"/>
                </a:solidFill>
                <a:latin typeface="Century Gothic"/>
                <a:ea typeface="Century Gothic"/>
                <a:cs typeface="Century Gothic"/>
                <a:sym typeface="Century Gothic"/>
              </a:rPr>
              <a:t>629.000 meist junge Menschen mögen ihn. Besonders beliebt sind Memes über Männer, die Kinder haben. Sie meinen, dass sie viel Humor haben, der sehr lustig ist. Die Kinder finden diesen Humor, der typisch deutsch ist, aber dann gar nicht lustig! Und du, wie ist dein Humor – hast du Humor, der britisch, deutsch, oder vielleicht ganz anders ist?</a:t>
            </a:r>
            <a:endParaRPr b="0">
              <a:latin typeface="Century Gothic"/>
              <a:ea typeface="Century Gothic"/>
              <a:cs typeface="Century Gothic"/>
              <a:sym typeface="Century Gothic"/>
            </a:endParaRPr>
          </a:p>
          <a:p>
            <a:pPr marL="0" lvl="0" indent="0" algn="l" rtl="0">
              <a:lnSpc>
                <a:spcPct val="90000"/>
              </a:lnSpc>
              <a:spcBef>
                <a:spcPts val="1800"/>
              </a:spcBef>
              <a:spcAft>
                <a:spcPts val="0"/>
              </a:spcAft>
              <a:buClr>
                <a:srgbClr val="525050"/>
              </a:buClr>
              <a:buSzPct val="100000"/>
              <a:buNone/>
            </a:pPr>
            <a:endParaRPr/>
          </a:p>
        </p:txBody>
      </p:sp>
      <p:sp>
        <p:nvSpPr>
          <p:cNvPr id="398" name="Google Shape;398;p7"/>
          <p:cNvSpPr txBox="1"/>
          <p:nvPr/>
        </p:nvSpPr>
        <p:spPr>
          <a:xfrm>
            <a:off x="4014716" y="177507"/>
            <a:ext cx="4162567" cy="1015663"/>
          </a:xfrm>
          <a:prstGeom prst="rect">
            <a:avLst/>
          </a:prstGeom>
          <a:solidFill>
            <a:schemeClr val="accent3"/>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6"/>
              </a:buClr>
              <a:buSzPts val="2000"/>
              <a:buFont typeface="Century Gothic"/>
              <a:buNone/>
            </a:pPr>
            <a:r>
              <a:rPr lang="en-GB" sz="2000" b="0" i="0" u="none" strike="noStrike" cap="none">
                <a:solidFill>
                  <a:schemeClr val="accent6"/>
                </a:solidFill>
                <a:latin typeface="Century Gothic"/>
                <a:ea typeface="Century Gothic"/>
                <a:cs typeface="Century Gothic"/>
                <a:sym typeface="Century Gothic"/>
              </a:rPr>
              <a:t>Alman – German (Turkish word) </a:t>
            </a:r>
            <a:endParaRPr/>
          </a:p>
          <a:p>
            <a:pPr marL="0" marR="0" lvl="0" indent="0" algn="l" rtl="0">
              <a:lnSpc>
                <a:spcPct val="100000"/>
              </a:lnSpc>
              <a:spcBef>
                <a:spcPts val="0"/>
              </a:spcBef>
              <a:spcAft>
                <a:spcPts val="0"/>
              </a:spcAft>
              <a:buClr>
                <a:schemeClr val="accent6"/>
              </a:buClr>
              <a:buSzPts val="2000"/>
              <a:buFont typeface="Century Gothic"/>
              <a:buNone/>
            </a:pPr>
            <a:r>
              <a:rPr lang="en-GB" sz="2000" b="0" i="0" u="none" strike="noStrike" cap="none">
                <a:solidFill>
                  <a:schemeClr val="accent6"/>
                </a:solidFill>
                <a:latin typeface="Century Gothic"/>
                <a:ea typeface="Century Gothic"/>
                <a:cs typeface="Century Gothic"/>
                <a:sym typeface="Century Gothic"/>
              </a:rPr>
              <a:t>sozial – social </a:t>
            </a:r>
            <a:endParaRPr/>
          </a:p>
          <a:p>
            <a:pPr marL="0" marR="0" lvl="0" indent="0" algn="l" rtl="0">
              <a:lnSpc>
                <a:spcPct val="100000"/>
              </a:lnSpc>
              <a:spcBef>
                <a:spcPts val="0"/>
              </a:spcBef>
              <a:spcAft>
                <a:spcPts val="0"/>
              </a:spcAft>
              <a:buClr>
                <a:schemeClr val="accent6"/>
              </a:buClr>
              <a:buSzPts val="2000"/>
              <a:buFont typeface="Century Gothic"/>
              <a:buNone/>
            </a:pPr>
            <a:r>
              <a:rPr lang="en-GB" sz="2000" b="0" i="0" u="none" strike="noStrike" cap="none">
                <a:solidFill>
                  <a:schemeClr val="accent6"/>
                </a:solidFill>
                <a:latin typeface="Century Gothic"/>
                <a:ea typeface="Century Gothic"/>
                <a:cs typeface="Century Gothic"/>
                <a:sym typeface="Century Gothic"/>
              </a:rPr>
              <a:t>türkisch – Turkish (adjective) </a:t>
            </a:r>
            <a:endParaRPr sz="1600" b="0" i="0" u="none" strike="noStrike" cap="none">
              <a:solidFill>
                <a:schemeClr val="accent6"/>
              </a:solidFill>
              <a:latin typeface="Century Gothic"/>
              <a:ea typeface="Century Gothic"/>
              <a:cs typeface="Century Gothic"/>
              <a:sym typeface="Century Gothic"/>
            </a:endParaRPr>
          </a:p>
        </p:txBody>
      </p:sp>
      <p:sp>
        <p:nvSpPr>
          <p:cNvPr id="399" name="Google Shape;399;p7"/>
          <p:cNvSpPr/>
          <p:nvPr/>
        </p:nvSpPr>
        <p:spPr>
          <a:xfrm>
            <a:off x="7634770" y="1063654"/>
            <a:ext cx="4273819" cy="1015663"/>
          </a:xfrm>
          <a:prstGeom prst="wedgeRoundRectCallout">
            <a:avLst>
              <a:gd name="adj1" fmla="val -33146"/>
              <a:gd name="adj2" fmla="val 66838"/>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Remember - </a:t>
            </a:r>
            <a:r>
              <a:rPr lang="en-GB" sz="2000" b="1" i="0" u="none" strike="noStrike" cap="none">
                <a:solidFill>
                  <a:srgbClr val="3D3C3C"/>
                </a:solidFill>
                <a:latin typeface="Century Gothic"/>
                <a:ea typeface="Century Gothic"/>
                <a:cs typeface="Century Gothic"/>
                <a:sym typeface="Century Gothic"/>
              </a:rPr>
              <a:t>gern</a:t>
            </a:r>
            <a:r>
              <a:rPr lang="en-GB" sz="2000">
                <a:solidFill>
                  <a:srgbClr val="3D3C3C"/>
                </a:solidFill>
                <a:latin typeface="Century Gothic"/>
                <a:ea typeface="Century Gothic"/>
                <a:cs typeface="Century Gothic"/>
                <a:sym typeface="Century Gothic"/>
              </a:rPr>
              <a:t>, </a:t>
            </a:r>
            <a:r>
              <a:rPr lang="en-GB" sz="2000" b="1" i="0" u="none" strike="noStrike" cap="none">
                <a:solidFill>
                  <a:srgbClr val="3D3C3C"/>
                </a:solidFill>
                <a:latin typeface="Century Gothic"/>
                <a:ea typeface="Century Gothic"/>
                <a:cs typeface="Century Gothic"/>
                <a:sym typeface="Century Gothic"/>
              </a:rPr>
              <a:t>gerne</a:t>
            </a:r>
            <a:r>
              <a:rPr lang="en-GB" sz="2000" b="0" i="0" u="none" strike="noStrike" cap="none">
                <a:solidFill>
                  <a:srgbClr val="3D3C3C"/>
                </a:solidFill>
                <a:latin typeface="Century Gothic"/>
                <a:ea typeface="Century Gothic"/>
                <a:cs typeface="Century Gothic"/>
                <a:sym typeface="Century Gothic"/>
              </a:rPr>
              <a:t> means ‘gladly’, and when used with a verb means ‘like to’.</a:t>
            </a:r>
            <a:endParaRPr sz="2000" b="0" i="0" u="none" strike="noStrike" cap="none">
              <a:solidFill>
                <a:srgbClr val="3D3C3C"/>
              </a:solidFill>
              <a:latin typeface="Century Gothic"/>
              <a:ea typeface="Century Gothic"/>
              <a:cs typeface="Century Gothic"/>
              <a:sym typeface="Century Gothic"/>
            </a:endParaRPr>
          </a:p>
        </p:txBody>
      </p:sp>
      <p:sp>
        <p:nvSpPr>
          <p:cNvPr id="400" name="Google Shape;400;p7"/>
          <p:cNvSpPr/>
          <p:nvPr/>
        </p:nvSpPr>
        <p:spPr>
          <a:xfrm>
            <a:off x="11134622" y="89983"/>
            <a:ext cx="950698"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pic>
        <p:nvPicPr>
          <p:cNvPr id="401" name="Google Shape;401;p7" descr="Gráficos vectoriales gratis de Whatsapp"/>
          <p:cNvPicPr preferRelativeResize="0"/>
          <p:nvPr/>
        </p:nvPicPr>
        <p:blipFill rotWithShape="1">
          <a:blip r:embed="rId4">
            <a:alphaModFix/>
          </a:blip>
          <a:srcRect b="68642"/>
          <a:stretch/>
        </p:blipFill>
        <p:spPr>
          <a:xfrm>
            <a:off x="119319" y="961694"/>
            <a:ext cx="3744479" cy="1367785"/>
          </a:xfrm>
          <a:prstGeom prst="rect">
            <a:avLst/>
          </a:prstGeom>
          <a:noFill/>
          <a:ln>
            <a:noFill/>
          </a:ln>
        </p:spPr>
      </p:pic>
      <p:sp>
        <p:nvSpPr>
          <p:cNvPr id="402" name="Google Shape;402;p7"/>
          <p:cNvSpPr/>
          <p:nvPr/>
        </p:nvSpPr>
        <p:spPr>
          <a:xfrm>
            <a:off x="119319" y="1603325"/>
            <a:ext cx="3744479" cy="726154"/>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03" name="Google Shape;403;p7"/>
          <p:cNvSpPr/>
          <p:nvPr/>
        </p:nvSpPr>
        <p:spPr>
          <a:xfrm>
            <a:off x="119319" y="1702755"/>
            <a:ext cx="3717921" cy="435824"/>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Hier ist etwas über Alman! x</a:t>
            </a:r>
            <a:endParaRPr sz="2000">
              <a:solidFill>
                <a:schemeClr val="lt1"/>
              </a:solidFill>
              <a:latin typeface="Century Gothic"/>
              <a:ea typeface="Century Gothic"/>
              <a:cs typeface="Century Gothic"/>
              <a:sym typeface="Century Gothic"/>
            </a:endParaRPr>
          </a:p>
        </p:txBody>
      </p:sp>
      <p:grpSp>
        <p:nvGrpSpPr>
          <p:cNvPr id="404" name="Google Shape;404;p7"/>
          <p:cNvGrpSpPr/>
          <p:nvPr/>
        </p:nvGrpSpPr>
        <p:grpSpPr>
          <a:xfrm>
            <a:off x="3405192" y="1753204"/>
            <a:ext cx="353028" cy="334926"/>
            <a:chOff x="-657569" y="2518042"/>
            <a:chExt cx="353028" cy="334926"/>
          </a:xfrm>
        </p:grpSpPr>
        <p:sp>
          <p:nvSpPr>
            <p:cNvPr id="405" name="Google Shape;405;p7"/>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406" name="Google Shape;406;p7"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sp>
        <p:nvSpPr>
          <p:cNvPr id="407" name="Google Shape;407;p7"/>
          <p:cNvSpPr/>
          <p:nvPr/>
        </p:nvSpPr>
        <p:spPr>
          <a:xfrm>
            <a:off x="4712677" y="2329479"/>
            <a:ext cx="527538"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08" name="Google Shape;408;p7"/>
          <p:cNvSpPr/>
          <p:nvPr/>
        </p:nvSpPr>
        <p:spPr>
          <a:xfrm>
            <a:off x="4712677" y="2329479"/>
            <a:ext cx="3464606"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09" name="Google Shape;409;p7"/>
          <p:cNvSpPr/>
          <p:nvPr/>
        </p:nvSpPr>
        <p:spPr>
          <a:xfrm>
            <a:off x="4987731" y="2703436"/>
            <a:ext cx="6431877"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0" name="Google Shape;410;p7"/>
          <p:cNvSpPr/>
          <p:nvPr/>
        </p:nvSpPr>
        <p:spPr>
          <a:xfrm>
            <a:off x="542281" y="3014268"/>
            <a:ext cx="1328083"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1" name="Google Shape;411;p7"/>
          <p:cNvSpPr/>
          <p:nvPr/>
        </p:nvSpPr>
        <p:spPr>
          <a:xfrm>
            <a:off x="8727394" y="3029301"/>
            <a:ext cx="2692214"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2" name="Google Shape;412;p7"/>
          <p:cNvSpPr/>
          <p:nvPr/>
        </p:nvSpPr>
        <p:spPr>
          <a:xfrm>
            <a:off x="528357" y="3367679"/>
            <a:ext cx="1840770"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3" name="Google Shape;413;p7"/>
          <p:cNvSpPr/>
          <p:nvPr/>
        </p:nvSpPr>
        <p:spPr>
          <a:xfrm>
            <a:off x="11134622" y="3355166"/>
            <a:ext cx="773967"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4" name="Google Shape;414;p7"/>
          <p:cNvSpPr/>
          <p:nvPr/>
        </p:nvSpPr>
        <p:spPr>
          <a:xfrm>
            <a:off x="542280" y="3719640"/>
            <a:ext cx="3294959"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5" name="Google Shape;415;p7"/>
          <p:cNvSpPr/>
          <p:nvPr/>
        </p:nvSpPr>
        <p:spPr>
          <a:xfrm>
            <a:off x="6916622" y="3687999"/>
            <a:ext cx="4991967"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6" name="Google Shape;416;p7"/>
          <p:cNvSpPr/>
          <p:nvPr/>
        </p:nvSpPr>
        <p:spPr>
          <a:xfrm>
            <a:off x="542280" y="4050819"/>
            <a:ext cx="1068312"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7" name="Google Shape;417;p7"/>
          <p:cNvSpPr/>
          <p:nvPr/>
        </p:nvSpPr>
        <p:spPr>
          <a:xfrm>
            <a:off x="1715002" y="4051670"/>
            <a:ext cx="4918210"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8" name="Google Shape;418;p7"/>
          <p:cNvSpPr/>
          <p:nvPr/>
        </p:nvSpPr>
        <p:spPr>
          <a:xfrm>
            <a:off x="7191756" y="4032192"/>
            <a:ext cx="4716833"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9" name="Google Shape;419;p7"/>
          <p:cNvSpPr/>
          <p:nvPr/>
        </p:nvSpPr>
        <p:spPr>
          <a:xfrm>
            <a:off x="8414420" y="4692450"/>
            <a:ext cx="2496035"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0" name="Google Shape;420;p7"/>
          <p:cNvSpPr/>
          <p:nvPr/>
        </p:nvSpPr>
        <p:spPr>
          <a:xfrm>
            <a:off x="5501502" y="5039237"/>
            <a:ext cx="2395589"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1" name="Google Shape;421;p7"/>
          <p:cNvSpPr/>
          <p:nvPr/>
        </p:nvSpPr>
        <p:spPr>
          <a:xfrm>
            <a:off x="1715002" y="5383357"/>
            <a:ext cx="3189507"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2" name="Google Shape;422;p7"/>
          <p:cNvSpPr/>
          <p:nvPr/>
        </p:nvSpPr>
        <p:spPr>
          <a:xfrm>
            <a:off x="3992197" y="5703120"/>
            <a:ext cx="7142425"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3" name="Google Shape;423;p7"/>
          <p:cNvSpPr/>
          <p:nvPr/>
        </p:nvSpPr>
        <p:spPr>
          <a:xfrm>
            <a:off x="4174107" y="3343806"/>
            <a:ext cx="4991967"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500"/>
                                        <p:tgtEl>
                                          <p:spTgt spid="4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8"/>
                                        </p:tgtEl>
                                        <p:attrNameLst>
                                          <p:attrName>style.visibility</p:attrName>
                                        </p:attrNameLst>
                                      </p:cBhvr>
                                      <p:to>
                                        <p:strVal val="visible"/>
                                      </p:to>
                                    </p:set>
                                    <p:animEffect transition="in" filter="fade">
                                      <p:cBhvr>
                                        <p:cTn id="12" dur="500"/>
                                        <p:tgtEl>
                                          <p:spTgt spid="4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
                                        </p:tgtEl>
                                        <p:attrNameLst>
                                          <p:attrName>style.visibility</p:attrName>
                                        </p:attrNameLst>
                                      </p:cBhvr>
                                      <p:to>
                                        <p:strVal val="visible"/>
                                      </p:to>
                                    </p:set>
                                    <p:animEffect transition="in" filter="fade">
                                      <p:cBhvr>
                                        <p:cTn id="17" dur="500"/>
                                        <p:tgtEl>
                                          <p:spTgt spid="409"/>
                                        </p:tgtEl>
                                      </p:cBhvr>
                                    </p:animEffect>
                                  </p:childTnLst>
                                </p:cTn>
                              </p:par>
                              <p:par>
                                <p:cTn id="18" presetID="10" presetClass="entr" presetSubtype="0" fill="hold" nodeType="withEffect">
                                  <p:stCondLst>
                                    <p:cond delay="0"/>
                                  </p:stCondLst>
                                  <p:childTnLst>
                                    <p:set>
                                      <p:cBhvr>
                                        <p:cTn id="19" dur="1" fill="hold">
                                          <p:stCondLst>
                                            <p:cond delay="0"/>
                                          </p:stCondLst>
                                        </p:cTn>
                                        <p:tgtEl>
                                          <p:spTgt spid="410"/>
                                        </p:tgtEl>
                                        <p:attrNameLst>
                                          <p:attrName>style.visibility</p:attrName>
                                        </p:attrNameLst>
                                      </p:cBhvr>
                                      <p:to>
                                        <p:strVal val="visible"/>
                                      </p:to>
                                    </p:set>
                                    <p:animEffect transition="in" filter="fade">
                                      <p:cBhvr>
                                        <p:cTn id="20" dur="500"/>
                                        <p:tgtEl>
                                          <p:spTgt spid="4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1"/>
                                        </p:tgtEl>
                                        <p:attrNameLst>
                                          <p:attrName>style.visibility</p:attrName>
                                        </p:attrNameLst>
                                      </p:cBhvr>
                                      <p:to>
                                        <p:strVal val="visible"/>
                                      </p:to>
                                    </p:set>
                                    <p:animEffect transition="in" filter="fade">
                                      <p:cBhvr>
                                        <p:cTn id="25" dur="500"/>
                                        <p:tgtEl>
                                          <p:spTgt spid="411"/>
                                        </p:tgtEl>
                                      </p:cBhvr>
                                    </p:animEffect>
                                  </p:childTnLst>
                                </p:cTn>
                              </p:par>
                              <p:par>
                                <p:cTn id="26" presetID="10" presetClass="entr" presetSubtype="0" fill="hold" nodeType="withEffect">
                                  <p:stCondLst>
                                    <p:cond delay="0"/>
                                  </p:stCondLst>
                                  <p:childTnLst>
                                    <p:set>
                                      <p:cBhvr>
                                        <p:cTn id="27" dur="1" fill="hold">
                                          <p:stCondLst>
                                            <p:cond delay="0"/>
                                          </p:stCondLst>
                                        </p:cTn>
                                        <p:tgtEl>
                                          <p:spTgt spid="412"/>
                                        </p:tgtEl>
                                        <p:attrNameLst>
                                          <p:attrName>style.visibility</p:attrName>
                                        </p:attrNameLst>
                                      </p:cBhvr>
                                      <p:to>
                                        <p:strVal val="visible"/>
                                      </p:to>
                                    </p:set>
                                    <p:animEffect transition="in" filter="fade">
                                      <p:cBhvr>
                                        <p:cTn id="28" dur="500"/>
                                        <p:tgtEl>
                                          <p:spTgt spid="4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23"/>
                                        </p:tgtEl>
                                        <p:attrNameLst>
                                          <p:attrName>style.visibility</p:attrName>
                                        </p:attrNameLst>
                                      </p:cBhvr>
                                      <p:to>
                                        <p:strVal val="visible"/>
                                      </p:to>
                                    </p:set>
                                    <p:animEffect transition="in" filter="fade">
                                      <p:cBhvr>
                                        <p:cTn id="33" dur="500"/>
                                        <p:tgtEl>
                                          <p:spTgt spid="4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13"/>
                                        </p:tgtEl>
                                        <p:attrNameLst>
                                          <p:attrName>style.visibility</p:attrName>
                                        </p:attrNameLst>
                                      </p:cBhvr>
                                      <p:to>
                                        <p:strVal val="visible"/>
                                      </p:to>
                                    </p:set>
                                    <p:animEffect transition="in" filter="fade">
                                      <p:cBhvr>
                                        <p:cTn id="38" dur="500"/>
                                        <p:tgtEl>
                                          <p:spTgt spid="413"/>
                                        </p:tgtEl>
                                      </p:cBhvr>
                                    </p:animEffect>
                                  </p:childTnLst>
                                </p:cTn>
                              </p:par>
                              <p:par>
                                <p:cTn id="39" presetID="10" presetClass="entr" presetSubtype="0" fill="hold" nodeType="withEffect">
                                  <p:stCondLst>
                                    <p:cond delay="0"/>
                                  </p:stCondLst>
                                  <p:childTnLst>
                                    <p:set>
                                      <p:cBhvr>
                                        <p:cTn id="40" dur="1" fill="hold">
                                          <p:stCondLst>
                                            <p:cond delay="0"/>
                                          </p:stCondLst>
                                        </p:cTn>
                                        <p:tgtEl>
                                          <p:spTgt spid="414"/>
                                        </p:tgtEl>
                                        <p:attrNameLst>
                                          <p:attrName>style.visibility</p:attrName>
                                        </p:attrNameLst>
                                      </p:cBhvr>
                                      <p:to>
                                        <p:strVal val="visible"/>
                                      </p:to>
                                    </p:set>
                                    <p:animEffect transition="in" filter="fade">
                                      <p:cBhvr>
                                        <p:cTn id="41" dur="500"/>
                                        <p:tgtEl>
                                          <p:spTgt spid="4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15"/>
                                        </p:tgtEl>
                                        <p:attrNameLst>
                                          <p:attrName>style.visibility</p:attrName>
                                        </p:attrNameLst>
                                      </p:cBhvr>
                                      <p:to>
                                        <p:strVal val="visible"/>
                                      </p:to>
                                    </p:set>
                                    <p:animEffect transition="in" filter="fade">
                                      <p:cBhvr>
                                        <p:cTn id="46" dur="500"/>
                                        <p:tgtEl>
                                          <p:spTgt spid="415"/>
                                        </p:tgtEl>
                                      </p:cBhvr>
                                    </p:animEffect>
                                  </p:childTnLst>
                                </p:cTn>
                              </p:par>
                              <p:par>
                                <p:cTn id="47" presetID="10" presetClass="entr" presetSubtype="0" fill="hold" nodeType="withEffect">
                                  <p:stCondLst>
                                    <p:cond delay="0"/>
                                  </p:stCondLst>
                                  <p:childTnLst>
                                    <p:set>
                                      <p:cBhvr>
                                        <p:cTn id="48" dur="1" fill="hold">
                                          <p:stCondLst>
                                            <p:cond delay="0"/>
                                          </p:stCondLst>
                                        </p:cTn>
                                        <p:tgtEl>
                                          <p:spTgt spid="416"/>
                                        </p:tgtEl>
                                        <p:attrNameLst>
                                          <p:attrName>style.visibility</p:attrName>
                                        </p:attrNameLst>
                                      </p:cBhvr>
                                      <p:to>
                                        <p:strVal val="visible"/>
                                      </p:to>
                                    </p:set>
                                    <p:animEffect transition="in" filter="fade">
                                      <p:cBhvr>
                                        <p:cTn id="49" dur="500"/>
                                        <p:tgtEl>
                                          <p:spTgt spid="4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17"/>
                                        </p:tgtEl>
                                        <p:attrNameLst>
                                          <p:attrName>style.visibility</p:attrName>
                                        </p:attrNameLst>
                                      </p:cBhvr>
                                      <p:to>
                                        <p:strVal val="visible"/>
                                      </p:to>
                                    </p:set>
                                    <p:animEffect transition="in" filter="fade">
                                      <p:cBhvr>
                                        <p:cTn id="54" dur="500"/>
                                        <p:tgtEl>
                                          <p:spTgt spid="4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18"/>
                                        </p:tgtEl>
                                        <p:attrNameLst>
                                          <p:attrName>style.visibility</p:attrName>
                                        </p:attrNameLst>
                                      </p:cBhvr>
                                      <p:to>
                                        <p:strVal val="visible"/>
                                      </p:to>
                                    </p:set>
                                    <p:animEffect transition="in" filter="fade">
                                      <p:cBhvr>
                                        <p:cTn id="59" dur="500"/>
                                        <p:tgtEl>
                                          <p:spTgt spid="41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19"/>
                                        </p:tgtEl>
                                        <p:attrNameLst>
                                          <p:attrName>style.visibility</p:attrName>
                                        </p:attrNameLst>
                                      </p:cBhvr>
                                      <p:to>
                                        <p:strVal val="visible"/>
                                      </p:to>
                                    </p:set>
                                    <p:animEffect transition="in" filter="fade">
                                      <p:cBhvr>
                                        <p:cTn id="64" dur="500"/>
                                        <p:tgtEl>
                                          <p:spTgt spid="4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20"/>
                                        </p:tgtEl>
                                        <p:attrNameLst>
                                          <p:attrName>style.visibility</p:attrName>
                                        </p:attrNameLst>
                                      </p:cBhvr>
                                      <p:to>
                                        <p:strVal val="visible"/>
                                      </p:to>
                                    </p:set>
                                    <p:animEffect transition="in" filter="fade">
                                      <p:cBhvr>
                                        <p:cTn id="69" dur="500"/>
                                        <p:tgtEl>
                                          <p:spTgt spid="42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21"/>
                                        </p:tgtEl>
                                        <p:attrNameLst>
                                          <p:attrName>style.visibility</p:attrName>
                                        </p:attrNameLst>
                                      </p:cBhvr>
                                      <p:to>
                                        <p:strVal val="visible"/>
                                      </p:to>
                                    </p:set>
                                    <p:animEffect transition="in" filter="fade">
                                      <p:cBhvr>
                                        <p:cTn id="74" dur="500"/>
                                        <p:tgtEl>
                                          <p:spTgt spid="42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22"/>
                                        </p:tgtEl>
                                        <p:attrNameLst>
                                          <p:attrName>style.visibility</p:attrName>
                                        </p:attrNameLst>
                                      </p:cBhvr>
                                      <p:to>
                                        <p:strVal val="visible"/>
                                      </p:to>
                                    </p:set>
                                    <p:animEffect transition="in" filter="fade">
                                      <p:cBhvr>
                                        <p:cTn id="79" dur="5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8"/>
          <p:cNvSpPr txBox="1">
            <a:spLocks noGrp="1"/>
          </p:cNvSpPr>
          <p:nvPr>
            <p:ph type="title"/>
          </p:nvPr>
        </p:nvSpPr>
        <p:spPr>
          <a:xfrm>
            <a:off x="0" y="185848"/>
            <a:ext cx="37128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Bist du Alman?</a:t>
            </a:r>
            <a:endParaRPr/>
          </a:p>
        </p:txBody>
      </p:sp>
      <p:sp>
        <p:nvSpPr>
          <p:cNvPr id="430" name="Google Shape;430;p8"/>
          <p:cNvSpPr txBox="1"/>
          <p:nvPr/>
        </p:nvSpPr>
        <p:spPr>
          <a:xfrm>
            <a:off x="4014716" y="177507"/>
            <a:ext cx="4162567" cy="1015663"/>
          </a:xfrm>
          <a:prstGeom prst="rect">
            <a:avLst/>
          </a:prstGeom>
          <a:solidFill>
            <a:schemeClr val="accent3"/>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6"/>
              </a:buClr>
              <a:buSzPts val="2000"/>
              <a:buFont typeface="Century Gothic"/>
              <a:buNone/>
            </a:pPr>
            <a:r>
              <a:rPr lang="en-GB" sz="2000" b="0" i="0" u="none" strike="noStrike" cap="none">
                <a:solidFill>
                  <a:schemeClr val="accent6"/>
                </a:solidFill>
                <a:latin typeface="Century Gothic"/>
                <a:ea typeface="Century Gothic"/>
                <a:cs typeface="Century Gothic"/>
                <a:sym typeface="Century Gothic"/>
              </a:rPr>
              <a:t>Alman – German (Turkish word) </a:t>
            </a:r>
            <a:endParaRPr/>
          </a:p>
          <a:p>
            <a:pPr marL="0" marR="0" lvl="0" indent="0" algn="l" rtl="0">
              <a:lnSpc>
                <a:spcPct val="100000"/>
              </a:lnSpc>
              <a:spcBef>
                <a:spcPts val="0"/>
              </a:spcBef>
              <a:spcAft>
                <a:spcPts val="0"/>
              </a:spcAft>
              <a:buClr>
                <a:schemeClr val="accent6"/>
              </a:buClr>
              <a:buSzPts val="2000"/>
              <a:buFont typeface="Century Gothic"/>
              <a:buNone/>
            </a:pPr>
            <a:r>
              <a:rPr lang="en-GB" sz="2000" b="0" i="0" u="none" strike="noStrike" cap="none">
                <a:solidFill>
                  <a:schemeClr val="accent6"/>
                </a:solidFill>
                <a:latin typeface="Century Gothic"/>
                <a:ea typeface="Century Gothic"/>
                <a:cs typeface="Century Gothic"/>
                <a:sym typeface="Century Gothic"/>
              </a:rPr>
              <a:t>sozial – social </a:t>
            </a:r>
            <a:endParaRPr/>
          </a:p>
          <a:p>
            <a:pPr marL="0" marR="0" lvl="0" indent="0" algn="l" rtl="0">
              <a:lnSpc>
                <a:spcPct val="100000"/>
              </a:lnSpc>
              <a:spcBef>
                <a:spcPts val="0"/>
              </a:spcBef>
              <a:spcAft>
                <a:spcPts val="0"/>
              </a:spcAft>
              <a:buClr>
                <a:schemeClr val="accent6"/>
              </a:buClr>
              <a:buSzPts val="2000"/>
              <a:buFont typeface="Century Gothic"/>
              <a:buNone/>
            </a:pPr>
            <a:r>
              <a:rPr lang="en-GB" sz="2000" b="0" i="0" u="none" strike="noStrike" cap="none">
                <a:solidFill>
                  <a:schemeClr val="accent6"/>
                </a:solidFill>
                <a:latin typeface="Century Gothic"/>
                <a:ea typeface="Century Gothic"/>
                <a:cs typeface="Century Gothic"/>
                <a:sym typeface="Century Gothic"/>
              </a:rPr>
              <a:t>türkisch – Turkish (adjective) </a:t>
            </a:r>
            <a:endParaRPr sz="1600" b="0" i="0" u="none" strike="noStrike" cap="none">
              <a:solidFill>
                <a:schemeClr val="accent6"/>
              </a:solidFill>
              <a:latin typeface="Century Gothic"/>
              <a:ea typeface="Century Gothic"/>
              <a:cs typeface="Century Gothic"/>
              <a:sym typeface="Century Gothic"/>
            </a:endParaRPr>
          </a:p>
        </p:txBody>
      </p:sp>
      <p:sp>
        <p:nvSpPr>
          <p:cNvPr id="431" name="Google Shape;431;p8"/>
          <p:cNvSpPr/>
          <p:nvPr/>
        </p:nvSpPr>
        <p:spPr>
          <a:xfrm>
            <a:off x="7634770" y="1063654"/>
            <a:ext cx="4273819" cy="1015663"/>
          </a:xfrm>
          <a:prstGeom prst="wedgeRoundRectCallout">
            <a:avLst>
              <a:gd name="adj1" fmla="val -35952"/>
              <a:gd name="adj2" fmla="val 7864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Remember - </a:t>
            </a:r>
            <a:r>
              <a:rPr lang="en-GB" sz="2000" b="1" i="0" u="none" strike="noStrike" cap="none">
                <a:solidFill>
                  <a:srgbClr val="3D3C3C"/>
                </a:solidFill>
                <a:latin typeface="Century Gothic"/>
                <a:ea typeface="Century Gothic"/>
                <a:cs typeface="Century Gothic"/>
                <a:sym typeface="Century Gothic"/>
              </a:rPr>
              <a:t>gern</a:t>
            </a:r>
            <a:r>
              <a:rPr lang="en-GB" sz="2000">
                <a:solidFill>
                  <a:srgbClr val="3D3C3C"/>
                </a:solidFill>
                <a:latin typeface="Century Gothic"/>
                <a:ea typeface="Century Gothic"/>
                <a:cs typeface="Century Gothic"/>
                <a:sym typeface="Century Gothic"/>
              </a:rPr>
              <a:t>, </a:t>
            </a:r>
            <a:r>
              <a:rPr lang="en-GB" sz="2000" b="1" i="0" u="none" strike="noStrike" cap="none">
                <a:solidFill>
                  <a:srgbClr val="3D3C3C"/>
                </a:solidFill>
                <a:latin typeface="Century Gothic"/>
                <a:ea typeface="Century Gothic"/>
                <a:cs typeface="Century Gothic"/>
                <a:sym typeface="Century Gothic"/>
              </a:rPr>
              <a:t>gerne</a:t>
            </a:r>
            <a:r>
              <a:rPr lang="en-GB" sz="2000" b="0" i="0" u="none" strike="noStrike" cap="none">
                <a:solidFill>
                  <a:srgbClr val="3D3C3C"/>
                </a:solidFill>
                <a:latin typeface="Century Gothic"/>
                <a:ea typeface="Century Gothic"/>
                <a:cs typeface="Century Gothic"/>
                <a:sym typeface="Century Gothic"/>
              </a:rPr>
              <a:t> means ‘gladly’, and when used with a verb means ‘like to’.</a:t>
            </a:r>
            <a:endParaRPr sz="2000" b="0" i="0" u="none" strike="noStrike" cap="none">
              <a:solidFill>
                <a:srgbClr val="3D3C3C"/>
              </a:solidFill>
              <a:latin typeface="Century Gothic"/>
              <a:ea typeface="Century Gothic"/>
              <a:cs typeface="Century Gothic"/>
              <a:sym typeface="Century Gothic"/>
            </a:endParaRPr>
          </a:p>
        </p:txBody>
      </p:sp>
      <p:sp>
        <p:nvSpPr>
          <p:cNvPr id="432" name="Google Shape;432;p8"/>
          <p:cNvSpPr/>
          <p:nvPr/>
        </p:nvSpPr>
        <p:spPr>
          <a:xfrm>
            <a:off x="11201400" y="89983"/>
            <a:ext cx="883920"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pic>
        <p:nvPicPr>
          <p:cNvPr id="433" name="Google Shape;433;p8" descr="Gráficos vectoriales gratis de Whatsapp"/>
          <p:cNvPicPr preferRelativeResize="0"/>
          <p:nvPr/>
        </p:nvPicPr>
        <p:blipFill rotWithShape="1">
          <a:blip r:embed="rId4">
            <a:alphaModFix/>
          </a:blip>
          <a:srcRect b="68642"/>
          <a:stretch/>
        </p:blipFill>
        <p:spPr>
          <a:xfrm>
            <a:off x="119319" y="961694"/>
            <a:ext cx="3744479" cy="1367785"/>
          </a:xfrm>
          <a:prstGeom prst="rect">
            <a:avLst/>
          </a:prstGeom>
          <a:noFill/>
          <a:ln>
            <a:noFill/>
          </a:ln>
        </p:spPr>
      </p:pic>
      <p:sp>
        <p:nvSpPr>
          <p:cNvPr id="434" name="Google Shape;434;p8"/>
          <p:cNvSpPr/>
          <p:nvPr/>
        </p:nvSpPr>
        <p:spPr>
          <a:xfrm>
            <a:off x="119319" y="1603325"/>
            <a:ext cx="3744479" cy="726154"/>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5" name="Google Shape;435;p8"/>
          <p:cNvSpPr/>
          <p:nvPr/>
        </p:nvSpPr>
        <p:spPr>
          <a:xfrm>
            <a:off x="119319" y="1702755"/>
            <a:ext cx="3717921" cy="435824"/>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Hier ist etwas über Alman! x</a:t>
            </a:r>
            <a:endParaRPr sz="2000">
              <a:solidFill>
                <a:schemeClr val="lt1"/>
              </a:solidFill>
              <a:latin typeface="Century Gothic"/>
              <a:ea typeface="Century Gothic"/>
              <a:cs typeface="Century Gothic"/>
              <a:sym typeface="Century Gothic"/>
            </a:endParaRPr>
          </a:p>
        </p:txBody>
      </p:sp>
      <p:grpSp>
        <p:nvGrpSpPr>
          <p:cNvPr id="436" name="Google Shape;436;p8"/>
          <p:cNvGrpSpPr/>
          <p:nvPr/>
        </p:nvGrpSpPr>
        <p:grpSpPr>
          <a:xfrm>
            <a:off x="3405192" y="1753204"/>
            <a:ext cx="353028" cy="334926"/>
            <a:chOff x="-657569" y="2518042"/>
            <a:chExt cx="353028" cy="334926"/>
          </a:xfrm>
        </p:grpSpPr>
        <p:sp>
          <p:nvSpPr>
            <p:cNvPr id="437" name="Google Shape;437;p8"/>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438" name="Google Shape;438;p8" descr="A picture containing text, vector graphics&#10;&#10;Description automatically generated"/>
            <p:cNvPicPr preferRelativeResize="0"/>
            <p:nvPr/>
          </p:nvPicPr>
          <p:blipFill rotWithShape="1">
            <a:blip r:embed="rId5">
              <a:alphaModFix/>
            </a:blip>
            <a:srcRect/>
            <a:stretch/>
          </p:blipFill>
          <p:spPr>
            <a:xfrm>
              <a:off x="-622840" y="2518042"/>
              <a:ext cx="261267" cy="296725"/>
            </a:xfrm>
            <a:prstGeom prst="rect">
              <a:avLst/>
            </a:prstGeom>
            <a:noFill/>
            <a:ln>
              <a:noFill/>
            </a:ln>
          </p:spPr>
        </p:pic>
      </p:grpSp>
      <p:sp>
        <p:nvSpPr>
          <p:cNvPr id="439" name="Google Shape;439;p8"/>
          <p:cNvSpPr txBox="1">
            <a:spLocks noGrp="1"/>
          </p:cNvSpPr>
          <p:nvPr>
            <p:ph type="body" idx="1"/>
          </p:nvPr>
        </p:nvSpPr>
        <p:spPr>
          <a:xfrm>
            <a:off x="298938" y="2335884"/>
            <a:ext cx="11662531" cy="3966392"/>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000000"/>
              </a:buClr>
              <a:buSzPts val="2000"/>
              <a:buNone/>
            </a:pPr>
            <a:r>
              <a:rPr lang="en-GB" sz="2000" i="0" strike="noStrike">
                <a:solidFill>
                  <a:srgbClr val="000000"/>
                </a:solidFill>
                <a:latin typeface="Century Gothic"/>
                <a:ea typeface="Century Gothic"/>
                <a:cs typeface="Century Gothic"/>
                <a:sym typeface="Century Gothic"/>
              </a:rPr>
              <a:t>Alman ist ursprünglich ein türkisches Wort, das "Deutscher" bedeutet. Jetzt hat es aber eine andere Bedeutung bekommen, die man gerne in Memes auf sozialen Medien benutzt.  Hier bedeutet Alman eine Person, meist ein Vater, der deutscher als deutsch ist! Also jemand, der langweilige Geschichten erzählt. Oder jemand, der sich langweilig anzieht. Oft auch eine Person, die die Humor in Deutschland lustig findet, die gern nationales Essen mag, und die gerne deutsche Musik hört. Alman Memes ist ein Instagram Account, dem 629,000 meist junge Menschen folgen. Besonders beliebt sind Memes über Männer, die die Väter von Jugendlichen sind. Sie meinen, dass sie viel Humor haben, der sehr lustig ist. Die Kinder finden diesen Humor, der typisch deutsch ist, aber dann gar nicht lustig! Und du, wie ist dein Humor – hast du Humor, der britisch, deutsch, alman, oder vielleicht ganz anders </a:t>
            </a:r>
            <a:r>
              <a:rPr lang="en-GB" sz="2000" i="0" strike="noStrike">
                <a:solidFill>
                  <a:srgbClr val="000000"/>
                </a:solidFill>
                <a:latin typeface="Calibri"/>
                <a:ea typeface="Calibri"/>
                <a:cs typeface="Calibri"/>
                <a:sym typeface="Calibri"/>
              </a:rPr>
              <a:t>ist</a:t>
            </a:r>
            <a:r>
              <a:rPr lang="en-GB" sz="2000">
                <a:solidFill>
                  <a:srgbClr val="000000"/>
                </a:solidFill>
                <a:latin typeface="Calibri"/>
                <a:ea typeface="Calibri"/>
                <a:cs typeface="Calibri"/>
                <a:sym typeface="Calibri"/>
              </a:rPr>
              <a:t>.</a:t>
            </a:r>
            <a:endParaRPr sz="2200"/>
          </a:p>
        </p:txBody>
      </p:sp>
      <p:sp>
        <p:nvSpPr>
          <p:cNvPr id="440" name="Google Shape;440;p8"/>
          <p:cNvSpPr/>
          <p:nvPr/>
        </p:nvSpPr>
        <p:spPr>
          <a:xfrm>
            <a:off x="5471213" y="2362567"/>
            <a:ext cx="527538"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1" name="Google Shape;441;p8"/>
          <p:cNvSpPr/>
          <p:nvPr/>
        </p:nvSpPr>
        <p:spPr>
          <a:xfrm>
            <a:off x="5471213" y="2362567"/>
            <a:ext cx="3340278"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2" name="Google Shape;442;p8"/>
          <p:cNvSpPr/>
          <p:nvPr/>
        </p:nvSpPr>
        <p:spPr>
          <a:xfrm>
            <a:off x="4328612" y="2718130"/>
            <a:ext cx="6737706"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3" name="Google Shape;443;p8"/>
          <p:cNvSpPr/>
          <p:nvPr/>
        </p:nvSpPr>
        <p:spPr>
          <a:xfrm>
            <a:off x="5998751" y="3073693"/>
            <a:ext cx="3644013"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4" name="Google Shape;444;p8"/>
          <p:cNvSpPr/>
          <p:nvPr/>
        </p:nvSpPr>
        <p:spPr>
          <a:xfrm>
            <a:off x="11298816" y="3073693"/>
            <a:ext cx="662654"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5" name="Google Shape;445;p8"/>
          <p:cNvSpPr/>
          <p:nvPr/>
        </p:nvSpPr>
        <p:spPr>
          <a:xfrm>
            <a:off x="304799" y="3460173"/>
            <a:ext cx="4121728"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6" name="Google Shape;446;p8"/>
          <p:cNvSpPr/>
          <p:nvPr/>
        </p:nvSpPr>
        <p:spPr>
          <a:xfrm>
            <a:off x="6231249" y="3429256"/>
            <a:ext cx="3411515"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7" name="Google Shape;447;p8"/>
          <p:cNvSpPr/>
          <p:nvPr/>
        </p:nvSpPr>
        <p:spPr>
          <a:xfrm>
            <a:off x="1323276" y="3820280"/>
            <a:ext cx="5129479"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8" name="Google Shape;448;p8"/>
          <p:cNvSpPr/>
          <p:nvPr/>
        </p:nvSpPr>
        <p:spPr>
          <a:xfrm>
            <a:off x="6513881" y="3820279"/>
            <a:ext cx="3980937"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9" name="Google Shape;449;p8"/>
          <p:cNvSpPr/>
          <p:nvPr/>
        </p:nvSpPr>
        <p:spPr>
          <a:xfrm>
            <a:off x="10951066" y="3820278"/>
            <a:ext cx="662654"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0" name="Google Shape;450;p8"/>
          <p:cNvSpPr/>
          <p:nvPr/>
        </p:nvSpPr>
        <p:spPr>
          <a:xfrm>
            <a:off x="305919" y="4188248"/>
            <a:ext cx="3452301"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1" name="Google Shape;451;p8"/>
          <p:cNvSpPr/>
          <p:nvPr/>
        </p:nvSpPr>
        <p:spPr>
          <a:xfrm>
            <a:off x="8872468" y="4184371"/>
            <a:ext cx="2426347"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2" name="Google Shape;452;p8"/>
          <p:cNvSpPr/>
          <p:nvPr/>
        </p:nvSpPr>
        <p:spPr>
          <a:xfrm>
            <a:off x="312900" y="4540608"/>
            <a:ext cx="3127021"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3" name="Google Shape;453;p8"/>
          <p:cNvSpPr/>
          <p:nvPr/>
        </p:nvSpPr>
        <p:spPr>
          <a:xfrm>
            <a:off x="8872468" y="4531404"/>
            <a:ext cx="2426347"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4" name="Google Shape;454;p8"/>
          <p:cNvSpPr/>
          <p:nvPr/>
        </p:nvSpPr>
        <p:spPr>
          <a:xfrm>
            <a:off x="298937" y="4944177"/>
            <a:ext cx="2444263"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5" name="Google Shape;455;p8"/>
          <p:cNvSpPr/>
          <p:nvPr/>
        </p:nvSpPr>
        <p:spPr>
          <a:xfrm>
            <a:off x="7538907" y="4918382"/>
            <a:ext cx="2103857"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6" name="Google Shape;456;p8"/>
          <p:cNvSpPr/>
          <p:nvPr/>
        </p:nvSpPr>
        <p:spPr>
          <a:xfrm>
            <a:off x="2224755" y="5286385"/>
            <a:ext cx="2752490"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7" name="Google Shape;457;p8"/>
          <p:cNvSpPr/>
          <p:nvPr/>
        </p:nvSpPr>
        <p:spPr>
          <a:xfrm>
            <a:off x="2224754" y="5645111"/>
            <a:ext cx="7418009" cy="413721"/>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1"/>
                                        </p:tgtEl>
                                        <p:attrNameLst>
                                          <p:attrName>style.visibility</p:attrName>
                                        </p:attrNameLst>
                                      </p:cBhvr>
                                      <p:to>
                                        <p:strVal val="visible"/>
                                      </p:to>
                                    </p:set>
                                    <p:animEffect transition="in" filter="fade">
                                      <p:cBhvr>
                                        <p:cTn id="12" dur="500"/>
                                        <p:tgtEl>
                                          <p:spTgt spid="4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2"/>
                                        </p:tgtEl>
                                        <p:attrNameLst>
                                          <p:attrName>style.visibility</p:attrName>
                                        </p:attrNameLst>
                                      </p:cBhvr>
                                      <p:to>
                                        <p:strVal val="visible"/>
                                      </p:to>
                                    </p:set>
                                    <p:animEffect transition="in" filter="fade">
                                      <p:cBhvr>
                                        <p:cTn id="17" dur="500"/>
                                        <p:tgtEl>
                                          <p:spTgt spid="4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3"/>
                                        </p:tgtEl>
                                        <p:attrNameLst>
                                          <p:attrName>style.visibility</p:attrName>
                                        </p:attrNameLst>
                                      </p:cBhvr>
                                      <p:to>
                                        <p:strVal val="visible"/>
                                      </p:to>
                                    </p:set>
                                    <p:animEffect transition="in" filter="fade">
                                      <p:cBhvr>
                                        <p:cTn id="22" dur="500"/>
                                        <p:tgtEl>
                                          <p:spTgt spid="4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4"/>
                                        </p:tgtEl>
                                        <p:attrNameLst>
                                          <p:attrName>style.visibility</p:attrName>
                                        </p:attrNameLst>
                                      </p:cBhvr>
                                      <p:to>
                                        <p:strVal val="visible"/>
                                      </p:to>
                                    </p:set>
                                    <p:animEffect transition="in" filter="fade">
                                      <p:cBhvr>
                                        <p:cTn id="27" dur="500"/>
                                        <p:tgtEl>
                                          <p:spTgt spid="444"/>
                                        </p:tgtEl>
                                      </p:cBhvr>
                                    </p:animEffect>
                                  </p:childTnLst>
                                </p:cTn>
                              </p:par>
                              <p:par>
                                <p:cTn id="28" presetID="10" presetClass="entr" presetSubtype="0" fill="hold" nodeType="withEffect">
                                  <p:stCondLst>
                                    <p:cond delay="0"/>
                                  </p:stCondLst>
                                  <p:childTnLst>
                                    <p:set>
                                      <p:cBhvr>
                                        <p:cTn id="29" dur="1" fill="hold">
                                          <p:stCondLst>
                                            <p:cond delay="0"/>
                                          </p:stCondLst>
                                        </p:cTn>
                                        <p:tgtEl>
                                          <p:spTgt spid="445"/>
                                        </p:tgtEl>
                                        <p:attrNameLst>
                                          <p:attrName>style.visibility</p:attrName>
                                        </p:attrNameLst>
                                      </p:cBhvr>
                                      <p:to>
                                        <p:strVal val="visible"/>
                                      </p:to>
                                    </p:set>
                                    <p:animEffect transition="in" filter="fade">
                                      <p:cBhvr>
                                        <p:cTn id="30" dur="500"/>
                                        <p:tgtEl>
                                          <p:spTgt spid="4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46"/>
                                        </p:tgtEl>
                                        <p:attrNameLst>
                                          <p:attrName>style.visibility</p:attrName>
                                        </p:attrNameLst>
                                      </p:cBhvr>
                                      <p:to>
                                        <p:strVal val="visible"/>
                                      </p:to>
                                    </p:set>
                                    <p:animEffect transition="in" filter="fade">
                                      <p:cBhvr>
                                        <p:cTn id="35" dur="500"/>
                                        <p:tgtEl>
                                          <p:spTgt spid="44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47"/>
                                        </p:tgtEl>
                                        <p:attrNameLst>
                                          <p:attrName>style.visibility</p:attrName>
                                        </p:attrNameLst>
                                      </p:cBhvr>
                                      <p:to>
                                        <p:strVal val="visible"/>
                                      </p:to>
                                    </p:set>
                                    <p:animEffect transition="in" filter="fade">
                                      <p:cBhvr>
                                        <p:cTn id="40" dur="500"/>
                                        <p:tgtEl>
                                          <p:spTgt spid="4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48"/>
                                        </p:tgtEl>
                                        <p:attrNameLst>
                                          <p:attrName>style.visibility</p:attrName>
                                        </p:attrNameLst>
                                      </p:cBhvr>
                                      <p:to>
                                        <p:strVal val="visible"/>
                                      </p:to>
                                    </p:set>
                                    <p:animEffect transition="in" filter="fade">
                                      <p:cBhvr>
                                        <p:cTn id="45" dur="500"/>
                                        <p:tgtEl>
                                          <p:spTgt spid="44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49"/>
                                        </p:tgtEl>
                                        <p:attrNameLst>
                                          <p:attrName>style.visibility</p:attrName>
                                        </p:attrNameLst>
                                      </p:cBhvr>
                                      <p:to>
                                        <p:strVal val="visible"/>
                                      </p:to>
                                    </p:set>
                                    <p:animEffect transition="in" filter="fade">
                                      <p:cBhvr>
                                        <p:cTn id="50" dur="500"/>
                                        <p:tgtEl>
                                          <p:spTgt spid="449"/>
                                        </p:tgtEl>
                                      </p:cBhvr>
                                    </p:animEffect>
                                  </p:childTnLst>
                                </p:cTn>
                              </p:par>
                              <p:par>
                                <p:cTn id="51" presetID="10" presetClass="entr" presetSubtype="0" fill="hold" nodeType="withEffect">
                                  <p:stCondLst>
                                    <p:cond delay="0"/>
                                  </p:stCondLst>
                                  <p:childTnLst>
                                    <p:set>
                                      <p:cBhvr>
                                        <p:cTn id="52" dur="1" fill="hold">
                                          <p:stCondLst>
                                            <p:cond delay="0"/>
                                          </p:stCondLst>
                                        </p:cTn>
                                        <p:tgtEl>
                                          <p:spTgt spid="450"/>
                                        </p:tgtEl>
                                        <p:attrNameLst>
                                          <p:attrName>style.visibility</p:attrName>
                                        </p:attrNameLst>
                                      </p:cBhvr>
                                      <p:to>
                                        <p:strVal val="visible"/>
                                      </p:to>
                                    </p:set>
                                    <p:animEffect transition="in" filter="fade">
                                      <p:cBhvr>
                                        <p:cTn id="53" dur="500"/>
                                        <p:tgtEl>
                                          <p:spTgt spid="45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51"/>
                                        </p:tgtEl>
                                        <p:attrNameLst>
                                          <p:attrName>style.visibility</p:attrName>
                                        </p:attrNameLst>
                                      </p:cBhvr>
                                      <p:to>
                                        <p:strVal val="visible"/>
                                      </p:to>
                                    </p:set>
                                    <p:animEffect transition="in" filter="fade">
                                      <p:cBhvr>
                                        <p:cTn id="58" dur="500"/>
                                        <p:tgtEl>
                                          <p:spTgt spid="451"/>
                                        </p:tgtEl>
                                      </p:cBhvr>
                                    </p:animEffect>
                                  </p:childTnLst>
                                </p:cTn>
                              </p:par>
                              <p:par>
                                <p:cTn id="59" presetID="10" presetClass="entr" presetSubtype="0" fill="hold" nodeType="withEffect">
                                  <p:stCondLst>
                                    <p:cond delay="0"/>
                                  </p:stCondLst>
                                  <p:childTnLst>
                                    <p:set>
                                      <p:cBhvr>
                                        <p:cTn id="60" dur="1" fill="hold">
                                          <p:stCondLst>
                                            <p:cond delay="0"/>
                                          </p:stCondLst>
                                        </p:cTn>
                                        <p:tgtEl>
                                          <p:spTgt spid="452"/>
                                        </p:tgtEl>
                                        <p:attrNameLst>
                                          <p:attrName>style.visibility</p:attrName>
                                        </p:attrNameLst>
                                      </p:cBhvr>
                                      <p:to>
                                        <p:strVal val="visible"/>
                                      </p:to>
                                    </p:set>
                                    <p:animEffect transition="in" filter="fade">
                                      <p:cBhvr>
                                        <p:cTn id="61" dur="500"/>
                                        <p:tgtEl>
                                          <p:spTgt spid="45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53"/>
                                        </p:tgtEl>
                                        <p:attrNameLst>
                                          <p:attrName>style.visibility</p:attrName>
                                        </p:attrNameLst>
                                      </p:cBhvr>
                                      <p:to>
                                        <p:strVal val="visible"/>
                                      </p:to>
                                    </p:set>
                                    <p:animEffect transition="in" filter="fade">
                                      <p:cBhvr>
                                        <p:cTn id="66" dur="500"/>
                                        <p:tgtEl>
                                          <p:spTgt spid="453"/>
                                        </p:tgtEl>
                                      </p:cBhvr>
                                    </p:animEffect>
                                  </p:childTnLst>
                                </p:cTn>
                              </p:par>
                              <p:par>
                                <p:cTn id="67" presetID="10" presetClass="entr" presetSubtype="0" fill="hold" nodeType="withEffect">
                                  <p:stCondLst>
                                    <p:cond delay="0"/>
                                  </p:stCondLst>
                                  <p:childTnLst>
                                    <p:set>
                                      <p:cBhvr>
                                        <p:cTn id="68" dur="1" fill="hold">
                                          <p:stCondLst>
                                            <p:cond delay="0"/>
                                          </p:stCondLst>
                                        </p:cTn>
                                        <p:tgtEl>
                                          <p:spTgt spid="454"/>
                                        </p:tgtEl>
                                        <p:attrNameLst>
                                          <p:attrName>style.visibility</p:attrName>
                                        </p:attrNameLst>
                                      </p:cBhvr>
                                      <p:to>
                                        <p:strVal val="visible"/>
                                      </p:to>
                                    </p:set>
                                    <p:animEffect transition="in" filter="fade">
                                      <p:cBhvr>
                                        <p:cTn id="69" dur="500"/>
                                        <p:tgtEl>
                                          <p:spTgt spid="45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55"/>
                                        </p:tgtEl>
                                        <p:attrNameLst>
                                          <p:attrName>style.visibility</p:attrName>
                                        </p:attrNameLst>
                                      </p:cBhvr>
                                      <p:to>
                                        <p:strVal val="visible"/>
                                      </p:to>
                                    </p:set>
                                    <p:animEffect transition="in" filter="fade">
                                      <p:cBhvr>
                                        <p:cTn id="74" dur="500"/>
                                        <p:tgtEl>
                                          <p:spTgt spid="45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56"/>
                                        </p:tgtEl>
                                        <p:attrNameLst>
                                          <p:attrName>style.visibility</p:attrName>
                                        </p:attrNameLst>
                                      </p:cBhvr>
                                      <p:to>
                                        <p:strVal val="visible"/>
                                      </p:to>
                                    </p:set>
                                    <p:animEffect transition="in" filter="fade">
                                      <p:cBhvr>
                                        <p:cTn id="79" dur="500"/>
                                        <p:tgtEl>
                                          <p:spTgt spid="45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57"/>
                                        </p:tgtEl>
                                        <p:attrNameLst>
                                          <p:attrName>style.visibility</p:attrName>
                                        </p:attrNameLst>
                                      </p:cBhvr>
                                      <p:to>
                                        <p:strVal val="visible"/>
                                      </p:to>
                                    </p:set>
                                    <p:animEffect transition="in" filter="fade">
                                      <p:cBhvr>
                                        <p:cTn id="84"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3" name="Rounded Rectangle 2">
            <a:extLst>
              <a:ext uri="{FF2B5EF4-FFF2-40B4-BE49-F238E27FC236}">
                <a16:creationId xmlns:a16="http://schemas.microsoft.com/office/drawing/2014/main" id="{FB9237C2-6BAA-F49B-4FA2-AB06AFD25AAC}"/>
              </a:ext>
            </a:extLst>
          </p:cNvPr>
          <p:cNvSpPr/>
          <p:nvPr/>
        </p:nvSpPr>
        <p:spPr>
          <a:xfrm>
            <a:off x="106679" y="1831938"/>
            <a:ext cx="11978640" cy="353519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463" name="Google Shape;463;p9"/>
          <p:cNvSpPr txBox="1">
            <a:spLocks noGrp="1"/>
          </p:cNvSpPr>
          <p:nvPr>
            <p:ph type="title"/>
          </p:nvPr>
        </p:nvSpPr>
        <p:spPr>
          <a:xfrm>
            <a:off x="0" y="213557"/>
            <a:ext cx="3597442"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Bist du Alman?</a:t>
            </a:r>
            <a:endParaRPr/>
          </a:p>
        </p:txBody>
      </p:sp>
      <p:sp>
        <p:nvSpPr>
          <p:cNvPr id="464" name="Google Shape;464;p9"/>
          <p:cNvSpPr txBox="1">
            <a:spLocks noGrp="1"/>
          </p:cNvSpPr>
          <p:nvPr>
            <p:ph type="body" idx="1"/>
          </p:nvPr>
        </p:nvSpPr>
        <p:spPr>
          <a:xfrm>
            <a:off x="338931" y="1871329"/>
            <a:ext cx="11514137" cy="391586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000000"/>
              </a:buClr>
              <a:buSzPts val="2800"/>
              <a:buNone/>
            </a:pPr>
            <a:r>
              <a:rPr lang="en-GB" sz="2800" b="0" i="0" u="none" strike="noStrike" dirty="0" err="1">
                <a:solidFill>
                  <a:srgbClr val="000000"/>
                </a:solidFill>
                <a:latin typeface="Century Gothic"/>
                <a:ea typeface="Century Gothic"/>
                <a:cs typeface="Century Gothic"/>
                <a:sym typeface="Century Gothic"/>
              </a:rPr>
              <a:t>Hier</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be</a:t>
            </a:r>
            <a:r>
              <a:rPr lang="en-GB" sz="2800" b="1" i="0" u="none" strike="noStrike" dirty="0" err="1">
                <a:solidFill>
                  <a:srgbClr val="000000"/>
                </a:solidFill>
                <a:latin typeface="Century Gothic"/>
                <a:ea typeface="Century Gothic"/>
                <a:cs typeface="Century Gothic"/>
                <a:sym typeface="Century Gothic"/>
              </a:rPr>
              <a:t>d</a:t>
            </a:r>
            <a:r>
              <a:rPr lang="en-GB" sz="2800" b="0" i="0" u="none" strike="noStrike" dirty="0" err="1">
                <a:solidFill>
                  <a:srgbClr val="000000"/>
                </a:solidFill>
                <a:latin typeface="Century Gothic"/>
                <a:ea typeface="Century Gothic"/>
                <a:cs typeface="Century Gothic"/>
                <a:sym typeface="Century Gothic"/>
              </a:rPr>
              <a:t>eutet</a:t>
            </a:r>
            <a:r>
              <a:rPr lang="en-GB" sz="2800" b="0" i="0" u="none" strike="noStrike" dirty="0">
                <a:solidFill>
                  <a:srgbClr val="000000"/>
                </a:solidFill>
                <a:latin typeface="Century Gothic"/>
                <a:ea typeface="Century Gothic"/>
                <a:cs typeface="Century Gothic"/>
                <a:sym typeface="Century Gothic"/>
              </a:rPr>
              <a:t> Alman </a:t>
            </a:r>
            <a:r>
              <a:rPr lang="en-GB" sz="2800" b="0" i="0" u="none" strike="noStrike" dirty="0" err="1">
                <a:solidFill>
                  <a:srgbClr val="000000"/>
                </a:solidFill>
                <a:latin typeface="Century Gothic"/>
                <a:ea typeface="Century Gothic"/>
                <a:cs typeface="Century Gothic"/>
                <a:sym typeface="Century Gothic"/>
              </a:rPr>
              <a:t>eine</a:t>
            </a:r>
            <a:r>
              <a:rPr lang="en-GB" sz="2800" b="0" i="0" u="none" strike="noStrike" dirty="0">
                <a:solidFill>
                  <a:srgbClr val="000000"/>
                </a:solidFill>
                <a:latin typeface="Century Gothic"/>
                <a:ea typeface="Century Gothic"/>
                <a:cs typeface="Century Gothic"/>
                <a:sym typeface="Century Gothic"/>
              </a:rPr>
              <a:t> Person, </a:t>
            </a:r>
            <a:r>
              <a:rPr lang="en-GB" sz="2800" b="0" i="0" u="none" strike="noStrike" dirty="0" err="1">
                <a:solidFill>
                  <a:srgbClr val="000000"/>
                </a:solidFill>
                <a:latin typeface="Century Gothic"/>
                <a:ea typeface="Century Gothic"/>
                <a:cs typeface="Century Gothic"/>
                <a:sym typeface="Century Gothic"/>
              </a:rPr>
              <a:t>meist</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ein</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Vater</a:t>
            </a:r>
            <a:r>
              <a:rPr lang="en-GB" sz="2800" b="0" i="0" u="none" strike="noStrike" dirty="0">
                <a:solidFill>
                  <a:srgbClr val="000000"/>
                </a:solidFill>
                <a:latin typeface="Century Gothic"/>
                <a:ea typeface="Century Gothic"/>
                <a:cs typeface="Century Gothic"/>
                <a:sym typeface="Century Gothic"/>
              </a:rPr>
              <a:t>, </a:t>
            </a:r>
            <a:r>
              <a:rPr lang="en-GB" sz="2800" b="1" i="0" u="none" strike="noStrike" dirty="0">
                <a:solidFill>
                  <a:srgbClr val="000000"/>
                </a:solidFill>
                <a:latin typeface="Century Gothic"/>
                <a:ea typeface="Century Gothic"/>
                <a:cs typeface="Century Gothic"/>
                <a:sym typeface="Century Gothic"/>
              </a:rPr>
              <a:t>d</a:t>
            </a:r>
            <a:r>
              <a:rPr lang="en-GB" sz="2800" b="0" i="0" u="none" strike="noStrike" dirty="0">
                <a:solidFill>
                  <a:srgbClr val="000000"/>
                </a:solidFill>
                <a:latin typeface="Century Gothic"/>
                <a:ea typeface="Century Gothic"/>
                <a:cs typeface="Century Gothic"/>
                <a:sym typeface="Century Gothic"/>
              </a:rPr>
              <a:t>er </a:t>
            </a:r>
            <a:r>
              <a:rPr lang="en-GB" sz="2800" b="1" i="0" u="none" strike="noStrike" dirty="0" err="1">
                <a:solidFill>
                  <a:srgbClr val="000000"/>
                </a:solidFill>
                <a:latin typeface="Century Gothic"/>
                <a:ea typeface="Century Gothic"/>
                <a:cs typeface="Century Gothic"/>
                <a:sym typeface="Century Gothic"/>
              </a:rPr>
              <a:t>d</a:t>
            </a:r>
            <a:r>
              <a:rPr lang="en-GB" sz="2800" b="0" i="0" u="none" strike="noStrike" dirty="0" err="1">
                <a:solidFill>
                  <a:srgbClr val="000000"/>
                </a:solidFill>
                <a:latin typeface="Century Gothic"/>
                <a:ea typeface="Century Gothic"/>
                <a:cs typeface="Century Gothic"/>
                <a:sym typeface="Century Gothic"/>
              </a:rPr>
              <a:t>eutscher</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als</a:t>
            </a:r>
            <a:r>
              <a:rPr lang="en-GB" sz="2800" b="0" i="0" u="none" strike="noStrike" dirty="0">
                <a:solidFill>
                  <a:srgbClr val="000000"/>
                </a:solidFill>
                <a:latin typeface="Century Gothic"/>
                <a:ea typeface="Century Gothic"/>
                <a:cs typeface="Century Gothic"/>
                <a:sym typeface="Century Gothic"/>
              </a:rPr>
              <a:t> </a:t>
            </a:r>
            <a:r>
              <a:rPr lang="en-GB" sz="2800" b="1" i="0" u="none" strike="noStrike" dirty="0" err="1">
                <a:solidFill>
                  <a:srgbClr val="000000"/>
                </a:solidFill>
                <a:latin typeface="Century Gothic"/>
                <a:ea typeface="Century Gothic"/>
                <a:cs typeface="Century Gothic"/>
                <a:sym typeface="Century Gothic"/>
              </a:rPr>
              <a:t>d</a:t>
            </a:r>
            <a:r>
              <a:rPr lang="en-GB" sz="2800" b="0" i="0" u="none" strike="noStrike" dirty="0" err="1">
                <a:solidFill>
                  <a:srgbClr val="000000"/>
                </a:solidFill>
                <a:latin typeface="Century Gothic"/>
                <a:ea typeface="Century Gothic"/>
                <a:cs typeface="Century Gothic"/>
                <a:sym typeface="Century Gothic"/>
              </a:rPr>
              <a:t>eutsch</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ist</a:t>
            </a:r>
            <a:r>
              <a:rPr lang="en-GB" sz="2800" b="0" i="0" u="none" strike="noStrike" dirty="0">
                <a:solidFill>
                  <a:srgbClr val="000000"/>
                </a:solidFill>
                <a:latin typeface="Century Gothic"/>
                <a:ea typeface="Century Gothic"/>
                <a:cs typeface="Century Gothic"/>
                <a:sym typeface="Century Gothic"/>
              </a:rPr>
              <a:t>! Also </a:t>
            </a:r>
            <a:r>
              <a:rPr lang="en-GB" sz="2800" b="0" i="0" u="sng" strike="noStrike" dirty="0" err="1">
                <a:solidFill>
                  <a:srgbClr val="000000"/>
                </a:solidFill>
                <a:latin typeface="Century Gothic"/>
                <a:ea typeface="Century Gothic"/>
                <a:cs typeface="Century Gothic"/>
                <a:sym typeface="Century Gothic"/>
              </a:rPr>
              <a:t>jeman</a:t>
            </a:r>
            <a:r>
              <a:rPr lang="en-GB" sz="2800" b="1" i="0" u="sng" strike="noStrike" dirty="0" err="1">
                <a:solidFill>
                  <a:srgbClr val="000000"/>
                </a:solidFill>
                <a:latin typeface="Century Gothic"/>
                <a:ea typeface="Century Gothic"/>
                <a:cs typeface="Century Gothic"/>
                <a:sym typeface="Century Gothic"/>
              </a:rPr>
              <a:t>d</a:t>
            </a:r>
            <a:r>
              <a:rPr lang="en-GB" sz="2800" b="0" i="0" u="none" strike="noStrike" dirty="0">
                <a:solidFill>
                  <a:srgbClr val="000000"/>
                </a:solidFill>
                <a:latin typeface="Century Gothic"/>
                <a:ea typeface="Century Gothic"/>
                <a:cs typeface="Century Gothic"/>
                <a:sym typeface="Century Gothic"/>
              </a:rPr>
              <a:t>, </a:t>
            </a:r>
            <a:r>
              <a:rPr lang="en-GB" sz="2800" b="1" i="0" u="none" strike="noStrike" dirty="0">
                <a:solidFill>
                  <a:srgbClr val="000000"/>
                </a:solidFill>
                <a:latin typeface="Century Gothic"/>
                <a:ea typeface="Century Gothic"/>
                <a:cs typeface="Century Gothic"/>
                <a:sym typeface="Century Gothic"/>
              </a:rPr>
              <a:t>d</a:t>
            </a:r>
            <a:r>
              <a:rPr lang="en-GB" sz="2800" b="0" i="0" u="none" strike="noStrike" dirty="0">
                <a:solidFill>
                  <a:srgbClr val="000000"/>
                </a:solidFill>
                <a:latin typeface="Century Gothic"/>
                <a:ea typeface="Century Gothic"/>
                <a:cs typeface="Century Gothic"/>
                <a:sym typeface="Century Gothic"/>
              </a:rPr>
              <a:t>er </a:t>
            </a:r>
            <a:r>
              <a:rPr lang="en-GB" sz="2800" b="0" i="0" u="none" strike="noStrike" dirty="0" err="1">
                <a:solidFill>
                  <a:srgbClr val="000000"/>
                </a:solidFill>
                <a:latin typeface="Century Gothic"/>
                <a:ea typeface="Century Gothic"/>
                <a:cs typeface="Century Gothic"/>
                <a:sym typeface="Century Gothic"/>
              </a:rPr>
              <a:t>langweilige</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Geschichten</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er</a:t>
            </a:r>
            <a:r>
              <a:rPr lang="en-GB" sz="2800" b="1" i="0" u="none" strike="noStrike" dirty="0" err="1">
                <a:solidFill>
                  <a:srgbClr val="000000"/>
                </a:solidFill>
                <a:latin typeface="Century Gothic"/>
                <a:ea typeface="Century Gothic"/>
                <a:cs typeface="Century Gothic"/>
                <a:sym typeface="Century Gothic"/>
              </a:rPr>
              <a:t>z</a:t>
            </a:r>
            <a:r>
              <a:rPr lang="en-GB" sz="2800" b="0" i="0" u="none" strike="noStrike" dirty="0" err="1">
                <a:solidFill>
                  <a:srgbClr val="000000"/>
                </a:solidFill>
                <a:latin typeface="Century Gothic"/>
                <a:ea typeface="Century Gothic"/>
                <a:cs typeface="Century Gothic"/>
                <a:sym typeface="Century Gothic"/>
              </a:rPr>
              <a:t>ählt</a:t>
            </a:r>
            <a:r>
              <a:rPr lang="en-GB" sz="2800" b="0" i="0" u="none" strike="noStrike" dirty="0">
                <a:solidFill>
                  <a:srgbClr val="000000"/>
                </a:solidFill>
                <a:latin typeface="Century Gothic"/>
                <a:ea typeface="Century Gothic"/>
                <a:cs typeface="Century Gothic"/>
                <a:sym typeface="Century Gothic"/>
              </a:rPr>
              <a:t>. Oder </a:t>
            </a:r>
            <a:r>
              <a:rPr lang="en-GB" sz="2800" b="0" i="0" u="sng" strike="noStrike" dirty="0" err="1">
                <a:solidFill>
                  <a:srgbClr val="000000"/>
                </a:solidFill>
                <a:latin typeface="Century Gothic"/>
                <a:ea typeface="Century Gothic"/>
                <a:cs typeface="Century Gothic"/>
                <a:sym typeface="Century Gothic"/>
              </a:rPr>
              <a:t>jeman</a:t>
            </a:r>
            <a:r>
              <a:rPr lang="en-GB" sz="2800" b="1" i="0" u="sng" strike="noStrike" dirty="0" err="1">
                <a:solidFill>
                  <a:srgbClr val="000000"/>
                </a:solidFill>
                <a:latin typeface="Century Gothic"/>
                <a:ea typeface="Century Gothic"/>
                <a:cs typeface="Century Gothic"/>
                <a:sym typeface="Century Gothic"/>
              </a:rPr>
              <a:t>d</a:t>
            </a:r>
            <a:r>
              <a:rPr lang="en-GB" sz="2800" b="0" i="0" u="none" strike="noStrike" dirty="0">
                <a:solidFill>
                  <a:srgbClr val="000000"/>
                </a:solidFill>
                <a:latin typeface="Century Gothic"/>
                <a:ea typeface="Century Gothic"/>
                <a:cs typeface="Century Gothic"/>
                <a:sym typeface="Century Gothic"/>
              </a:rPr>
              <a:t>, </a:t>
            </a:r>
            <a:r>
              <a:rPr lang="en-GB" sz="2800" b="1" i="0" u="none" strike="noStrike" dirty="0">
                <a:solidFill>
                  <a:srgbClr val="000000"/>
                </a:solidFill>
                <a:latin typeface="Century Gothic"/>
                <a:ea typeface="Century Gothic"/>
                <a:cs typeface="Century Gothic"/>
                <a:sym typeface="Century Gothic"/>
              </a:rPr>
              <a:t>d</a:t>
            </a:r>
            <a:r>
              <a:rPr lang="en-GB" sz="2800" b="0" i="0" u="none" strike="noStrike" dirty="0">
                <a:solidFill>
                  <a:srgbClr val="000000"/>
                </a:solidFill>
                <a:latin typeface="Century Gothic"/>
                <a:ea typeface="Century Gothic"/>
                <a:cs typeface="Century Gothic"/>
                <a:sym typeface="Century Gothic"/>
              </a:rPr>
              <a:t>er </a:t>
            </a:r>
            <a:r>
              <a:rPr lang="en-GB" sz="2800" b="0" i="0" u="none" strike="noStrike" dirty="0" err="1">
                <a:solidFill>
                  <a:srgbClr val="000000"/>
                </a:solidFill>
                <a:latin typeface="Century Gothic"/>
                <a:ea typeface="Century Gothic"/>
                <a:cs typeface="Century Gothic"/>
                <a:sym typeface="Century Gothic"/>
              </a:rPr>
              <a:t>sich</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langweilig</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an</a:t>
            </a:r>
            <a:r>
              <a:rPr lang="en-GB" sz="2800" b="1" i="0" u="none" strike="noStrike" dirty="0" err="1">
                <a:solidFill>
                  <a:srgbClr val="000000"/>
                </a:solidFill>
                <a:latin typeface="Century Gothic"/>
                <a:ea typeface="Century Gothic"/>
                <a:cs typeface="Century Gothic"/>
                <a:sym typeface="Century Gothic"/>
              </a:rPr>
              <a:t>z</a:t>
            </a:r>
            <a:r>
              <a:rPr lang="en-GB" sz="2800" b="0" i="0" u="none" strike="noStrike" dirty="0" err="1">
                <a:solidFill>
                  <a:srgbClr val="000000"/>
                </a:solidFill>
                <a:latin typeface="Century Gothic"/>
                <a:ea typeface="Century Gothic"/>
                <a:cs typeface="Century Gothic"/>
                <a:sym typeface="Century Gothic"/>
              </a:rPr>
              <a:t>ieht</a:t>
            </a:r>
            <a:r>
              <a:rPr lang="en-GB" sz="2800" b="0" i="0" u="none" strike="noStrike" dirty="0">
                <a:solidFill>
                  <a:srgbClr val="000000"/>
                </a:solidFill>
                <a:latin typeface="Century Gothic"/>
                <a:ea typeface="Century Gothic"/>
                <a:cs typeface="Century Gothic"/>
                <a:sym typeface="Century Gothic"/>
              </a:rPr>
              <a:t>. Oft auch eine Person, </a:t>
            </a:r>
            <a:r>
              <a:rPr lang="en-GB" sz="2800" b="1" i="0" u="none" strike="noStrike" dirty="0">
                <a:solidFill>
                  <a:srgbClr val="000000"/>
                </a:solidFill>
                <a:latin typeface="Century Gothic"/>
                <a:ea typeface="Century Gothic"/>
                <a:cs typeface="Century Gothic"/>
                <a:sym typeface="Century Gothic"/>
              </a:rPr>
              <a:t>d</a:t>
            </a:r>
            <a:r>
              <a:rPr lang="en-GB" sz="2800" b="0" i="0" u="none" strike="noStrike" dirty="0">
                <a:solidFill>
                  <a:srgbClr val="000000"/>
                </a:solidFill>
                <a:latin typeface="Century Gothic"/>
                <a:ea typeface="Century Gothic"/>
                <a:cs typeface="Century Gothic"/>
                <a:sym typeface="Century Gothic"/>
              </a:rPr>
              <a:t>ie </a:t>
            </a:r>
            <a:r>
              <a:rPr lang="en-GB" sz="2800" b="1" i="0" u="none" strike="noStrike" dirty="0">
                <a:solidFill>
                  <a:srgbClr val="000000"/>
                </a:solidFill>
                <a:latin typeface="Century Gothic"/>
                <a:ea typeface="Century Gothic"/>
                <a:cs typeface="Century Gothic"/>
                <a:sym typeface="Century Gothic"/>
              </a:rPr>
              <a:t>d</a:t>
            </a:r>
            <a:r>
              <a:rPr lang="en-GB" sz="2800" b="0" i="0" u="none" strike="noStrike" dirty="0">
                <a:solidFill>
                  <a:srgbClr val="000000"/>
                </a:solidFill>
                <a:latin typeface="Century Gothic"/>
                <a:ea typeface="Century Gothic"/>
                <a:cs typeface="Century Gothic"/>
                <a:sym typeface="Century Gothic"/>
              </a:rPr>
              <a:t>en </a:t>
            </a:r>
            <a:r>
              <a:rPr lang="en-GB" sz="2800" b="0" i="0" u="none" strike="noStrike" dirty="0" err="1">
                <a:solidFill>
                  <a:srgbClr val="000000"/>
                </a:solidFill>
                <a:latin typeface="Century Gothic"/>
                <a:ea typeface="Century Gothic"/>
                <a:cs typeface="Century Gothic"/>
                <a:sym typeface="Century Gothic"/>
              </a:rPr>
              <a:t>Humor</a:t>
            </a:r>
            <a:r>
              <a:rPr lang="en-GB" sz="2800" b="0" i="0" u="none" strike="noStrike" dirty="0">
                <a:solidFill>
                  <a:srgbClr val="000000"/>
                </a:solidFill>
                <a:latin typeface="Century Gothic"/>
                <a:ea typeface="Century Gothic"/>
                <a:cs typeface="Century Gothic"/>
                <a:sym typeface="Century Gothic"/>
              </a:rPr>
              <a:t> in Deutschlan</a:t>
            </a:r>
            <a:r>
              <a:rPr lang="en-GB" sz="2800" b="1" i="0" u="none" strike="noStrike" dirty="0">
                <a:solidFill>
                  <a:srgbClr val="000000"/>
                </a:solidFill>
                <a:latin typeface="Century Gothic"/>
                <a:ea typeface="Century Gothic"/>
                <a:cs typeface="Century Gothic"/>
                <a:sym typeface="Century Gothic"/>
              </a:rPr>
              <a:t>d</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lustig</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fin</a:t>
            </a:r>
            <a:r>
              <a:rPr lang="en-GB" sz="2800" b="1" i="0" u="none" strike="noStrike" dirty="0" err="1">
                <a:solidFill>
                  <a:srgbClr val="000000"/>
                </a:solidFill>
                <a:latin typeface="Century Gothic"/>
                <a:ea typeface="Century Gothic"/>
                <a:cs typeface="Century Gothic"/>
                <a:sym typeface="Century Gothic"/>
              </a:rPr>
              <a:t>d</a:t>
            </a:r>
            <a:r>
              <a:rPr lang="en-GB" sz="2800" b="0" i="0" u="none" strike="noStrike" dirty="0" err="1">
                <a:solidFill>
                  <a:srgbClr val="000000"/>
                </a:solidFill>
                <a:latin typeface="Century Gothic"/>
                <a:ea typeface="Century Gothic"/>
                <a:cs typeface="Century Gothic"/>
                <a:sym typeface="Century Gothic"/>
              </a:rPr>
              <a:t>et</a:t>
            </a:r>
            <a:r>
              <a:rPr lang="en-GB" sz="2800" b="0" i="0" u="none" strike="noStrike" dirty="0">
                <a:solidFill>
                  <a:srgbClr val="000000"/>
                </a:solidFill>
                <a:latin typeface="Century Gothic"/>
                <a:ea typeface="Century Gothic"/>
                <a:cs typeface="Century Gothic"/>
                <a:sym typeface="Century Gothic"/>
              </a:rPr>
              <a:t>, </a:t>
            </a:r>
            <a:r>
              <a:rPr lang="en-GB" sz="2800" b="1" i="0" u="none" strike="noStrike" dirty="0">
                <a:solidFill>
                  <a:srgbClr val="000000"/>
                </a:solidFill>
                <a:latin typeface="Century Gothic"/>
                <a:ea typeface="Century Gothic"/>
                <a:cs typeface="Century Gothic"/>
                <a:sym typeface="Century Gothic"/>
              </a:rPr>
              <a:t>d</a:t>
            </a:r>
            <a:r>
              <a:rPr lang="en-GB" sz="2800" b="0" i="0" u="none" strike="noStrike" dirty="0">
                <a:solidFill>
                  <a:srgbClr val="000000"/>
                </a:solidFill>
                <a:latin typeface="Century Gothic"/>
                <a:ea typeface="Century Gothic"/>
                <a:cs typeface="Century Gothic"/>
                <a:sym typeface="Century Gothic"/>
              </a:rPr>
              <a:t>ie </a:t>
            </a:r>
            <a:r>
              <a:rPr lang="en-GB" sz="2800" b="0" i="0" u="none" strike="noStrike" dirty="0" err="1">
                <a:solidFill>
                  <a:srgbClr val="000000"/>
                </a:solidFill>
                <a:latin typeface="Century Gothic"/>
                <a:ea typeface="Century Gothic"/>
                <a:cs typeface="Century Gothic"/>
                <a:sym typeface="Century Gothic"/>
              </a:rPr>
              <a:t>gern</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na</a:t>
            </a:r>
            <a:r>
              <a:rPr lang="en-GB" sz="2800" b="1" i="0" u="none" strike="noStrike" dirty="0" err="1">
                <a:solidFill>
                  <a:srgbClr val="000000"/>
                </a:solidFill>
                <a:latin typeface="Century Gothic"/>
                <a:ea typeface="Century Gothic"/>
                <a:cs typeface="Century Gothic"/>
                <a:sym typeface="Century Gothic"/>
              </a:rPr>
              <a:t>tion</a:t>
            </a:r>
            <a:r>
              <a:rPr lang="en-GB" sz="2800" b="0" i="0" u="none" strike="noStrike" dirty="0" err="1">
                <a:solidFill>
                  <a:srgbClr val="000000"/>
                </a:solidFill>
                <a:latin typeface="Century Gothic"/>
                <a:ea typeface="Century Gothic"/>
                <a:cs typeface="Century Gothic"/>
                <a:sym typeface="Century Gothic"/>
              </a:rPr>
              <a:t>ales</a:t>
            </a:r>
            <a:r>
              <a:rPr lang="en-GB" sz="2800" b="0" i="0" u="none" strike="noStrike" dirty="0">
                <a:solidFill>
                  <a:srgbClr val="000000"/>
                </a:solidFill>
                <a:latin typeface="Century Gothic"/>
                <a:ea typeface="Century Gothic"/>
                <a:cs typeface="Century Gothic"/>
                <a:sym typeface="Century Gothic"/>
              </a:rPr>
              <a:t> Essen mag, und </a:t>
            </a:r>
            <a:r>
              <a:rPr lang="en-GB" sz="2800" b="1" i="0" u="none" strike="noStrike" dirty="0">
                <a:solidFill>
                  <a:srgbClr val="000000"/>
                </a:solidFill>
                <a:latin typeface="Century Gothic"/>
                <a:ea typeface="Century Gothic"/>
                <a:cs typeface="Century Gothic"/>
                <a:sym typeface="Century Gothic"/>
              </a:rPr>
              <a:t>d</a:t>
            </a:r>
            <a:r>
              <a:rPr lang="en-GB" sz="2800" b="0" i="0" u="none" strike="noStrike" dirty="0">
                <a:solidFill>
                  <a:srgbClr val="000000"/>
                </a:solidFill>
                <a:latin typeface="Century Gothic"/>
                <a:ea typeface="Century Gothic"/>
                <a:cs typeface="Century Gothic"/>
                <a:sym typeface="Century Gothic"/>
              </a:rPr>
              <a:t>ie </a:t>
            </a:r>
            <a:r>
              <a:rPr lang="en-GB" sz="2800" b="0" i="0" u="none" strike="noStrike" dirty="0" err="1">
                <a:solidFill>
                  <a:srgbClr val="000000"/>
                </a:solidFill>
                <a:latin typeface="Century Gothic"/>
                <a:ea typeface="Century Gothic"/>
                <a:cs typeface="Century Gothic"/>
                <a:sym typeface="Century Gothic"/>
              </a:rPr>
              <a:t>gern</a:t>
            </a:r>
            <a:r>
              <a:rPr lang="en-GB" sz="2800" b="0" i="0" u="none" strike="noStrike" dirty="0">
                <a:solidFill>
                  <a:srgbClr val="000000"/>
                </a:solidFill>
                <a:latin typeface="Century Gothic"/>
                <a:ea typeface="Century Gothic"/>
                <a:cs typeface="Century Gothic"/>
                <a:sym typeface="Century Gothic"/>
              </a:rPr>
              <a:t> </a:t>
            </a:r>
            <a:r>
              <a:rPr lang="en-GB" sz="2800" b="1" i="0" u="none" strike="noStrike" dirty="0">
                <a:solidFill>
                  <a:srgbClr val="000000"/>
                </a:solidFill>
                <a:latin typeface="Century Gothic"/>
                <a:ea typeface="Century Gothic"/>
                <a:cs typeface="Century Gothic"/>
                <a:sym typeface="Century Gothic"/>
              </a:rPr>
              <a:t>d</a:t>
            </a:r>
            <a:r>
              <a:rPr lang="en-GB" sz="2800" b="0" i="0" u="none" strike="noStrike" dirty="0">
                <a:solidFill>
                  <a:srgbClr val="000000"/>
                </a:solidFill>
                <a:latin typeface="Century Gothic"/>
                <a:ea typeface="Century Gothic"/>
                <a:cs typeface="Century Gothic"/>
                <a:sym typeface="Century Gothic"/>
              </a:rPr>
              <a:t>eutsche </a:t>
            </a:r>
            <a:r>
              <a:rPr lang="en-GB" sz="2800" b="0" i="0" u="none" strike="noStrike" dirty="0" err="1">
                <a:solidFill>
                  <a:srgbClr val="000000"/>
                </a:solidFill>
                <a:latin typeface="Century Gothic"/>
                <a:ea typeface="Century Gothic"/>
                <a:cs typeface="Century Gothic"/>
                <a:sym typeface="Century Gothic"/>
              </a:rPr>
              <a:t>Musik</a:t>
            </a:r>
            <a:r>
              <a:rPr lang="en-GB" sz="2800" b="0" i="0" u="none" strike="noStrike" dirty="0">
                <a:solidFill>
                  <a:srgbClr val="000000"/>
                </a:solidFill>
                <a:latin typeface="Century Gothic"/>
                <a:ea typeface="Century Gothic"/>
                <a:cs typeface="Century Gothic"/>
                <a:sym typeface="Century Gothic"/>
              </a:rPr>
              <a:t> </a:t>
            </a:r>
            <a:r>
              <a:rPr lang="en-GB" sz="2800" b="0" i="0" u="none" strike="noStrike" dirty="0" err="1">
                <a:solidFill>
                  <a:srgbClr val="000000"/>
                </a:solidFill>
                <a:latin typeface="Century Gothic"/>
                <a:ea typeface="Century Gothic"/>
                <a:cs typeface="Century Gothic"/>
                <a:sym typeface="Century Gothic"/>
              </a:rPr>
              <a:t>hört</a:t>
            </a:r>
            <a:r>
              <a:rPr lang="en-GB" sz="2800" b="0" i="0" u="none" strike="noStrike" dirty="0">
                <a:solidFill>
                  <a:srgbClr val="000000"/>
                </a:solidFill>
                <a:latin typeface="Century Gothic"/>
                <a:ea typeface="Century Gothic"/>
                <a:cs typeface="Century Gothic"/>
                <a:sym typeface="Century Gothic"/>
              </a:rPr>
              <a:t>.</a:t>
            </a:r>
            <a:endParaRPr sz="2800" dirty="0">
              <a:latin typeface="Century Gothic"/>
              <a:ea typeface="Century Gothic"/>
              <a:cs typeface="Century Gothic"/>
              <a:sym typeface="Century Gothic"/>
            </a:endParaRPr>
          </a:p>
        </p:txBody>
      </p:sp>
      <p:sp>
        <p:nvSpPr>
          <p:cNvPr id="465" name="Google Shape;465;p9"/>
          <p:cNvSpPr/>
          <p:nvPr/>
        </p:nvSpPr>
        <p:spPr>
          <a:xfrm>
            <a:off x="9264316" y="53891"/>
            <a:ext cx="2821003" cy="379246"/>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Phonetik / sprechen</a:t>
            </a:r>
            <a:endParaRPr kumimoji="0" sz="2000" b="0" i="0" u="none" strike="noStrike" kern="120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466" name="Google Shape;466;p9"/>
          <p:cNvSpPr/>
          <p:nvPr/>
        </p:nvSpPr>
        <p:spPr>
          <a:xfrm>
            <a:off x="8473884" y="4656221"/>
            <a:ext cx="3611436" cy="1130968"/>
          </a:xfrm>
          <a:prstGeom prst="wedgeRoundRectCallout">
            <a:avLst>
              <a:gd name="adj1" fmla="val -13504"/>
              <a:gd name="adj2" fmla="val -7473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The ‘</a:t>
            </a: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a:t>
            </a:r>
            <a:r>
              <a:rPr kumimoji="0" lang="en-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 in ‘tion’ is pronounced ‘</a:t>
            </a: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ts</a:t>
            </a:r>
            <a:r>
              <a:rPr kumimoji="0" lang="en-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 like German ‘</a:t>
            </a: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z</a:t>
            </a:r>
            <a:r>
              <a:rPr kumimoji="0" lang="en-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 The ‘</a:t>
            </a: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o</a:t>
            </a:r>
            <a:r>
              <a:rPr kumimoji="0" lang="en-GB"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 is long.</a:t>
            </a:r>
            <a:endParaRPr kumimoji="0" sz="2000" b="0" i="0" u="none" strike="noStrike" kern="120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467" name="Google Shape;467;p9"/>
          <p:cNvSpPr/>
          <p:nvPr/>
        </p:nvSpPr>
        <p:spPr>
          <a:xfrm>
            <a:off x="3597442" y="338675"/>
            <a:ext cx="4391975" cy="1422738"/>
          </a:xfrm>
          <a:prstGeom prst="wedgeRoundRectCallout">
            <a:avLst>
              <a:gd name="adj1" fmla="val -19501"/>
              <a:gd name="adj2" fmla="val 67819"/>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At the </a:t>
            </a:r>
            <a:r>
              <a:rPr kumimoji="0" lang="en-GB" sz="2000" b="1"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start</a:t>
            </a:r>
            <a:r>
              <a:rPr kumimoji="0" lang="en-GB" sz="2000" b="0"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 or in the </a:t>
            </a:r>
            <a:r>
              <a:rPr kumimoji="0" lang="en-GB" sz="2000" b="1"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middle</a:t>
            </a:r>
            <a:r>
              <a:rPr kumimoji="0" lang="en-GB" sz="2000" b="0"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 of words, German [</a:t>
            </a:r>
            <a:r>
              <a:rPr kumimoji="0" lang="en-GB" sz="2000" b="1"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d</a:t>
            </a:r>
            <a:r>
              <a:rPr kumimoji="0" lang="en-GB" sz="2000" b="0"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 is like the ‘</a:t>
            </a:r>
            <a:r>
              <a:rPr kumimoji="0" lang="en-GB" sz="2000" b="1"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d</a:t>
            </a:r>
            <a:r>
              <a:rPr kumimoji="0" lang="en-GB" sz="2000" b="0"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 in ‘do’. At the </a:t>
            </a:r>
            <a:r>
              <a:rPr kumimoji="0" lang="en-GB" sz="2000" b="1"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end</a:t>
            </a:r>
            <a:r>
              <a:rPr kumimoji="0" lang="en-GB" sz="2000" b="0"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 of words, as you know, it sounds like ‘</a:t>
            </a:r>
            <a:r>
              <a:rPr kumimoji="0" lang="en-GB" sz="2000" b="1"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t</a:t>
            </a:r>
            <a:r>
              <a:rPr kumimoji="0" lang="en-GB" sz="2000" b="0" i="0" u="none" strike="noStrike" kern="1200" cap="none" spc="0" normalizeH="0" baseline="0" noProof="0">
                <a:ln>
                  <a:noFill/>
                </a:ln>
                <a:solidFill>
                  <a:srgbClr val="3D3C3C"/>
                </a:solidFill>
                <a:effectLst/>
                <a:uLnTx/>
                <a:uFillTx/>
                <a:latin typeface="Century Gothic"/>
                <a:ea typeface="Century Gothic"/>
                <a:cs typeface="Century Gothic"/>
                <a:sym typeface="Century Gothic"/>
              </a:rPr>
              <a:t>’.</a:t>
            </a:r>
            <a:endParaRPr kumimoji="0" sz="1800" b="0" i="0" u="none" strike="noStrike" kern="1200" cap="none" spc="0" normalizeH="0" baseline="0" noProof="0">
              <a:ln>
                <a:noFill/>
              </a:ln>
              <a:solidFill>
                <a:srgbClr val="525050"/>
              </a:solidFill>
              <a:effectLst/>
              <a:uLnTx/>
              <a:uFillTx/>
              <a:latin typeface="Century Gothic"/>
              <a:ea typeface="+mn-ea"/>
              <a:cs typeface="+mn-cs"/>
            </a:endParaRPr>
          </a:p>
        </p:txBody>
      </p:sp>
      <p:pic>
        <p:nvPicPr>
          <p:cNvPr id="2" name="10.1.1.5 L2 slide 9 .mp3">
            <a:hlinkClick r:id="" action="ppaction://media"/>
            <a:extLst>
              <a:ext uri="{FF2B5EF4-FFF2-40B4-BE49-F238E27FC236}">
                <a16:creationId xmlns:a16="http://schemas.microsoft.com/office/drawing/2014/main" id="{85CFF934-F4DA-3F76-3283-2B18D0CEDA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1287" y="537345"/>
            <a:ext cx="812800" cy="812800"/>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0"/>
          <p:cNvSpPr txBox="1">
            <a:spLocks noGrp="1"/>
          </p:cNvSpPr>
          <p:nvPr>
            <p:ph type="title"/>
          </p:nvPr>
        </p:nvSpPr>
        <p:spPr>
          <a:xfrm>
            <a:off x="-1" y="213557"/>
            <a:ext cx="9584872"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dirty="0" err="1"/>
              <a:t>Partnerarbeit</a:t>
            </a:r>
            <a:r>
              <a:rPr lang="en-GB" dirty="0"/>
              <a:t> – Alman </a:t>
            </a:r>
            <a:r>
              <a:rPr lang="en-GB" dirty="0" err="1"/>
              <a:t>ist</a:t>
            </a:r>
            <a:r>
              <a:rPr lang="en-GB" dirty="0"/>
              <a:t> </a:t>
            </a:r>
            <a:r>
              <a:rPr lang="en-GB" dirty="0" err="1"/>
              <a:t>jemand</a:t>
            </a:r>
            <a:r>
              <a:rPr lang="en-GB" dirty="0"/>
              <a:t>, der…</a:t>
            </a:r>
            <a:endParaRPr dirty="0"/>
          </a:p>
        </p:txBody>
      </p:sp>
      <p:sp>
        <p:nvSpPr>
          <p:cNvPr id="474" name="Google Shape;474;p1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r>
              <a:rPr lang="en-GB"/>
              <a:t>Partner A						Partner B</a:t>
            </a:r>
            <a:endParaRPr/>
          </a:p>
        </p:txBody>
      </p:sp>
      <p:sp>
        <p:nvSpPr>
          <p:cNvPr id="475" name="Google Shape;475;p10"/>
          <p:cNvSpPr/>
          <p:nvPr/>
        </p:nvSpPr>
        <p:spPr>
          <a:xfrm>
            <a:off x="10655559" y="100755"/>
            <a:ext cx="1399592" cy="36936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a:solidFill>
                  <a:srgbClr val="3D3C3C"/>
                </a:solidFill>
                <a:latin typeface="Century Gothic"/>
                <a:ea typeface="Century Gothic"/>
                <a:cs typeface="Century Gothic"/>
                <a:sym typeface="Century Gothic"/>
              </a:rPr>
              <a:t>sprechen</a:t>
            </a:r>
            <a:endParaRPr sz="2000" b="0" i="0" u="none" strike="noStrike" cap="none">
              <a:solidFill>
                <a:srgbClr val="3D3C3C"/>
              </a:solidFill>
              <a:latin typeface="Century Gothic"/>
              <a:ea typeface="Century Gothic"/>
              <a:cs typeface="Century Gothic"/>
              <a:sym typeface="Century Gothic"/>
            </a:endParaRPr>
          </a:p>
        </p:txBody>
      </p:sp>
      <p:pic>
        <p:nvPicPr>
          <p:cNvPr id="476" name="Google Shape;476;p10"/>
          <p:cNvPicPr preferRelativeResize="0"/>
          <p:nvPr/>
        </p:nvPicPr>
        <p:blipFill rotWithShape="1">
          <a:blip r:embed="rId4">
            <a:alphaModFix/>
          </a:blip>
          <a:srcRect/>
          <a:stretch/>
        </p:blipFill>
        <p:spPr>
          <a:xfrm>
            <a:off x="373063" y="1652339"/>
            <a:ext cx="3153215" cy="3553321"/>
          </a:xfrm>
          <a:prstGeom prst="rect">
            <a:avLst/>
          </a:prstGeom>
          <a:noFill/>
          <a:ln>
            <a:noFill/>
          </a:ln>
        </p:spPr>
      </p:pic>
      <p:pic>
        <p:nvPicPr>
          <p:cNvPr id="477" name="Google Shape;477;p10"/>
          <p:cNvPicPr preferRelativeResize="0"/>
          <p:nvPr/>
        </p:nvPicPr>
        <p:blipFill rotWithShape="1">
          <a:blip r:embed="rId5">
            <a:alphaModFix/>
          </a:blip>
          <a:srcRect/>
          <a:stretch/>
        </p:blipFill>
        <p:spPr>
          <a:xfrm>
            <a:off x="6817643" y="1652339"/>
            <a:ext cx="3096057" cy="345805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11"/>
          <p:cNvSpPr txBox="1">
            <a:spLocks noGrp="1"/>
          </p:cNvSpPr>
          <p:nvPr>
            <p:ph type="title"/>
          </p:nvPr>
        </p:nvSpPr>
        <p:spPr>
          <a:xfrm>
            <a:off x="-1" y="213557"/>
            <a:ext cx="9241971"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Drei starke Frauen – drei starke </a:t>
            </a:r>
            <a:r>
              <a:rPr lang="en-GB" u="sng"/>
              <a:t>Stimmen</a:t>
            </a:r>
            <a:endParaRPr/>
          </a:p>
        </p:txBody>
      </p:sp>
      <p:sp>
        <p:nvSpPr>
          <p:cNvPr id="484" name="Google Shape;484;p11"/>
          <p:cNvSpPr txBox="1"/>
          <p:nvPr/>
        </p:nvSpPr>
        <p:spPr>
          <a:xfrm>
            <a:off x="-1" y="891682"/>
            <a:ext cx="924197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u="sng">
                <a:solidFill>
                  <a:schemeClr val="dk1"/>
                </a:solidFill>
                <a:latin typeface="Century Gothic"/>
                <a:ea typeface="Century Gothic"/>
                <a:cs typeface="Century Gothic"/>
                <a:sym typeface="Century Gothic"/>
              </a:rPr>
              <a:t>Hier </a:t>
            </a:r>
            <a:r>
              <a:rPr lang="en-GB" sz="2200">
                <a:solidFill>
                  <a:schemeClr val="dk1"/>
                </a:solidFill>
                <a:latin typeface="Century Gothic"/>
                <a:ea typeface="Century Gothic"/>
                <a:cs typeface="Century Gothic"/>
                <a:sym typeface="Century Gothic"/>
              </a:rPr>
              <a:t>stellen wir drei deutsche Frauen vor, die die Welt </a:t>
            </a:r>
            <a:r>
              <a:rPr lang="en-GB" sz="2200" u="sng">
                <a:solidFill>
                  <a:schemeClr val="dk1"/>
                </a:solidFill>
                <a:latin typeface="Century Gothic"/>
                <a:ea typeface="Century Gothic"/>
                <a:cs typeface="Century Gothic"/>
                <a:sym typeface="Century Gothic"/>
              </a:rPr>
              <a:t>tief </a:t>
            </a:r>
            <a:r>
              <a:rPr lang="en-GB" sz="2200">
                <a:solidFill>
                  <a:schemeClr val="dk1"/>
                </a:solidFill>
                <a:latin typeface="Century Gothic"/>
                <a:ea typeface="Century Gothic"/>
                <a:cs typeface="Century Gothic"/>
                <a:sym typeface="Century Gothic"/>
              </a:rPr>
              <a:t>und </a:t>
            </a:r>
            <a:r>
              <a:rPr lang="en-GB" sz="2200" u="sng">
                <a:solidFill>
                  <a:schemeClr val="dk1"/>
                </a:solidFill>
                <a:latin typeface="Century Gothic"/>
                <a:ea typeface="Century Gothic"/>
                <a:cs typeface="Century Gothic"/>
                <a:sym typeface="Century Gothic"/>
              </a:rPr>
              <a:t>positiv</a:t>
            </a:r>
            <a:r>
              <a:rPr lang="en-GB" sz="2200">
                <a:solidFill>
                  <a:schemeClr val="dk1"/>
                </a:solidFill>
                <a:latin typeface="Century Gothic"/>
                <a:ea typeface="Century Gothic"/>
                <a:cs typeface="Century Gothic"/>
                <a:sym typeface="Century Gothic"/>
              </a:rPr>
              <a:t> </a:t>
            </a:r>
            <a:r>
              <a:rPr lang="en-GB" sz="2200" u="sng">
                <a:solidFill>
                  <a:schemeClr val="dk1"/>
                </a:solidFill>
                <a:latin typeface="Century Gothic"/>
                <a:ea typeface="Century Gothic"/>
                <a:cs typeface="Century Gothic"/>
                <a:sym typeface="Century Gothic"/>
              </a:rPr>
              <a:t>verändern</a:t>
            </a:r>
            <a:r>
              <a:rPr lang="en-GB" sz="2200">
                <a:solidFill>
                  <a:schemeClr val="dk1"/>
                </a:solidFill>
                <a:latin typeface="Century Gothic"/>
                <a:ea typeface="Century Gothic"/>
                <a:cs typeface="Century Gothic"/>
                <a:sym typeface="Century Gothic"/>
              </a:rPr>
              <a:t>.</a:t>
            </a:r>
            <a:endParaRPr sz="2200">
              <a:solidFill>
                <a:schemeClr val="dk1"/>
              </a:solidFill>
              <a:latin typeface="Century Gothic"/>
              <a:ea typeface="Century Gothic"/>
              <a:cs typeface="Century Gothic"/>
              <a:sym typeface="Century Gothic"/>
            </a:endParaRPr>
          </a:p>
        </p:txBody>
      </p:sp>
      <p:sp>
        <p:nvSpPr>
          <p:cNvPr id="485" name="Google Shape;485;p11"/>
          <p:cNvSpPr txBox="1"/>
          <p:nvPr/>
        </p:nvSpPr>
        <p:spPr>
          <a:xfrm>
            <a:off x="1557338" y="1661123"/>
            <a:ext cx="10634662"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dk1"/>
                </a:solidFill>
                <a:latin typeface="Century Gothic"/>
                <a:ea typeface="Century Gothic"/>
                <a:cs typeface="Century Gothic"/>
                <a:sym typeface="Century Gothic"/>
              </a:rPr>
              <a:t>Es </a:t>
            </a:r>
            <a:r>
              <a:rPr lang="en-GB" sz="2000" dirty="0" err="1">
                <a:solidFill>
                  <a:schemeClr val="dk1"/>
                </a:solidFill>
                <a:latin typeface="Century Gothic"/>
                <a:ea typeface="Century Gothic"/>
                <a:cs typeface="Century Gothic"/>
                <a:sym typeface="Century Gothic"/>
              </a:rPr>
              <a:t>gibt</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viele</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Arbeiten</a:t>
            </a:r>
            <a:r>
              <a:rPr lang="en-GB" sz="2000" dirty="0">
                <a:solidFill>
                  <a:schemeClr val="dk1"/>
                </a:solidFill>
                <a:latin typeface="Century Gothic"/>
                <a:ea typeface="Century Gothic"/>
                <a:cs typeface="Century Gothic"/>
                <a:sym typeface="Century Gothic"/>
              </a:rPr>
              <a:t>, die Frau von Suttner in </a:t>
            </a:r>
            <a:r>
              <a:rPr lang="en-GB" sz="2000" dirty="0" err="1">
                <a:solidFill>
                  <a:schemeClr val="dk1"/>
                </a:solidFill>
                <a:latin typeface="Century Gothic"/>
                <a:ea typeface="Century Gothic"/>
                <a:cs typeface="Century Gothic"/>
                <a:sym typeface="Century Gothic"/>
              </a:rPr>
              <a:t>ihrem</a:t>
            </a:r>
            <a:r>
              <a:rPr lang="en-GB" sz="2000" dirty="0">
                <a:solidFill>
                  <a:schemeClr val="dk1"/>
                </a:solidFill>
                <a:latin typeface="Century Gothic"/>
                <a:ea typeface="Century Gothic"/>
                <a:cs typeface="Century Gothic"/>
                <a:sym typeface="Century Gothic"/>
              </a:rPr>
              <a:t> Leben </a:t>
            </a:r>
            <a:r>
              <a:rPr lang="en-GB" sz="2000" dirty="0" err="1">
                <a:solidFill>
                  <a:schemeClr val="dk1"/>
                </a:solidFill>
                <a:latin typeface="Century Gothic"/>
                <a:ea typeface="Century Gothic"/>
                <a:cs typeface="Century Gothic"/>
                <a:sym typeface="Century Gothic"/>
              </a:rPr>
              <a:t>macht</a:t>
            </a:r>
            <a:r>
              <a:rPr lang="en-GB" sz="2000" dirty="0">
                <a:solidFill>
                  <a:schemeClr val="dk1"/>
                </a:solidFill>
                <a:latin typeface="Century Gothic"/>
                <a:ea typeface="Century Gothic"/>
                <a:cs typeface="Century Gothic"/>
                <a:sym typeface="Century Gothic"/>
              </a:rPr>
              <a:t>. Sie </a:t>
            </a:r>
            <a:r>
              <a:rPr lang="en-GB" sz="2000" dirty="0" err="1">
                <a:solidFill>
                  <a:schemeClr val="dk1"/>
                </a:solidFill>
                <a:latin typeface="Century Gothic"/>
                <a:ea typeface="Century Gothic"/>
                <a:cs typeface="Century Gothic"/>
                <a:sym typeface="Century Gothic"/>
              </a:rPr>
              <a:t>arbeitet</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auch</a:t>
            </a:r>
            <a:r>
              <a:rPr lang="en-GB" sz="2000" dirty="0">
                <a:solidFill>
                  <a:schemeClr val="dk1"/>
                </a:solidFill>
                <a:latin typeface="Century Gothic"/>
                <a:ea typeface="Century Gothic"/>
                <a:cs typeface="Century Gothic"/>
                <a:sym typeface="Century Gothic"/>
              </a:rPr>
              <a:t> für Alfred Nobel, der von 1871 bis 1891 in Paris </a:t>
            </a:r>
            <a:r>
              <a:rPr lang="en-GB" sz="2000" dirty="0" err="1">
                <a:solidFill>
                  <a:schemeClr val="dk1"/>
                </a:solidFill>
                <a:latin typeface="Century Gothic"/>
                <a:ea typeface="Century Gothic"/>
                <a:cs typeface="Century Gothic"/>
                <a:sym typeface="Century Gothic"/>
              </a:rPr>
              <a:t>wohnt</a:t>
            </a:r>
            <a:r>
              <a:rPr lang="en-GB" sz="2000" dirty="0">
                <a:solidFill>
                  <a:schemeClr val="dk1"/>
                </a:solidFill>
                <a:latin typeface="Century Gothic"/>
                <a:ea typeface="Century Gothic"/>
                <a:cs typeface="Century Gothic"/>
                <a:sym typeface="Century Gothic"/>
              </a:rPr>
              <a:t>. Bertha </a:t>
            </a:r>
            <a:r>
              <a:rPr lang="en-GB" sz="2000" dirty="0" err="1">
                <a:solidFill>
                  <a:schemeClr val="dk1"/>
                </a:solidFill>
                <a:latin typeface="Century Gothic"/>
                <a:ea typeface="Century Gothic"/>
                <a:cs typeface="Century Gothic"/>
                <a:sym typeface="Century Gothic"/>
              </a:rPr>
              <a:t>wird</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aber</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berühmt</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durch</a:t>
            </a:r>
            <a:r>
              <a:rPr lang="en-GB" sz="2000" dirty="0">
                <a:solidFill>
                  <a:schemeClr val="dk1"/>
                </a:solidFill>
                <a:latin typeface="Century Gothic"/>
                <a:ea typeface="Century Gothic"/>
                <a:cs typeface="Century Gothic"/>
                <a:sym typeface="Century Gothic"/>
              </a:rPr>
              <a:t> die Artikel, die </a:t>
            </a:r>
            <a:r>
              <a:rPr lang="en-GB" sz="2000" dirty="0" err="1">
                <a:solidFill>
                  <a:schemeClr val="dk1"/>
                </a:solidFill>
                <a:latin typeface="Century Gothic"/>
                <a:ea typeface="Century Gothic"/>
                <a:cs typeface="Century Gothic"/>
                <a:sym typeface="Century Gothic"/>
              </a:rPr>
              <a:t>sie</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schreibt</a:t>
            </a:r>
            <a:r>
              <a:rPr lang="en-GB" sz="2000" dirty="0">
                <a:solidFill>
                  <a:schemeClr val="dk1"/>
                </a:solidFill>
                <a:latin typeface="Century Gothic"/>
                <a:ea typeface="Century Gothic"/>
                <a:cs typeface="Century Gothic"/>
                <a:sym typeface="Century Gothic"/>
              </a:rPr>
              <a:t>. 1905 </a:t>
            </a:r>
            <a:r>
              <a:rPr lang="en-GB" sz="2000" dirty="0" err="1">
                <a:solidFill>
                  <a:schemeClr val="dk1"/>
                </a:solidFill>
                <a:latin typeface="Century Gothic"/>
                <a:ea typeface="Century Gothic"/>
                <a:cs typeface="Century Gothic"/>
                <a:sym typeface="Century Gothic"/>
              </a:rPr>
              <a:t>wird</a:t>
            </a:r>
            <a:r>
              <a:rPr lang="en-GB" sz="2000" dirty="0">
                <a:solidFill>
                  <a:schemeClr val="dk1"/>
                </a:solidFill>
                <a:latin typeface="Century Gothic"/>
                <a:ea typeface="Century Gothic"/>
                <a:cs typeface="Century Gothic"/>
                <a:sym typeface="Century Gothic"/>
              </a:rPr>
              <a:t> Bertha die </a:t>
            </a:r>
            <a:r>
              <a:rPr lang="en-GB" sz="2000" dirty="0" err="1">
                <a:solidFill>
                  <a:schemeClr val="dk1"/>
                </a:solidFill>
                <a:latin typeface="Century Gothic"/>
                <a:ea typeface="Century Gothic"/>
                <a:cs typeface="Century Gothic"/>
                <a:sym typeface="Century Gothic"/>
              </a:rPr>
              <a:t>erste</a:t>
            </a:r>
            <a:r>
              <a:rPr lang="en-GB" sz="2000" dirty="0">
                <a:solidFill>
                  <a:schemeClr val="dk1"/>
                </a:solidFill>
                <a:latin typeface="Century Gothic"/>
                <a:ea typeface="Century Gothic"/>
                <a:cs typeface="Century Gothic"/>
                <a:sym typeface="Century Gothic"/>
              </a:rPr>
              <a:t> </a:t>
            </a:r>
            <a:r>
              <a:rPr lang="en-GB" sz="2000" u="sng" dirty="0">
                <a:solidFill>
                  <a:schemeClr val="dk1"/>
                </a:solidFill>
                <a:latin typeface="Century Gothic"/>
                <a:ea typeface="Century Gothic"/>
                <a:cs typeface="Century Gothic"/>
                <a:sym typeface="Century Gothic"/>
              </a:rPr>
              <a:t>Frau</a:t>
            </a:r>
            <a:r>
              <a:rPr lang="en-GB" sz="2000" dirty="0">
                <a:solidFill>
                  <a:schemeClr val="dk1"/>
                </a:solidFill>
                <a:latin typeface="Century Gothic"/>
                <a:ea typeface="Century Gothic"/>
                <a:cs typeface="Century Gothic"/>
                <a:sym typeface="Century Gothic"/>
              </a:rPr>
              <a:t>, die </a:t>
            </a:r>
            <a:r>
              <a:rPr lang="en-GB" sz="2000" dirty="0" err="1">
                <a:solidFill>
                  <a:schemeClr val="dk1"/>
                </a:solidFill>
                <a:latin typeface="Century Gothic"/>
                <a:ea typeface="Century Gothic"/>
                <a:cs typeface="Century Gothic"/>
                <a:sym typeface="Century Gothic"/>
              </a:rPr>
              <a:t>einen</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Friedensnobelpreis</a:t>
            </a:r>
            <a:r>
              <a:rPr lang="en-GB" sz="2000" dirty="0">
                <a:solidFill>
                  <a:schemeClr val="dk1"/>
                </a:solidFill>
                <a:latin typeface="Century Gothic"/>
                <a:ea typeface="Century Gothic"/>
                <a:cs typeface="Century Gothic"/>
                <a:sym typeface="Century Gothic"/>
              </a:rPr>
              <a:t> </a:t>
            </a:r>
            <a:r>
              <a:rPr lang="en-GB" sz="2000" u="sng" dirty="0" err="1">
                <a:solidFill>
                  <a:schemeClr val="dk1"/>
                </a:solidFill>
                <a:latin typeface="Century Gothic"/>
                <a:ea typeface="Century Gothic"/>
                <a:cs typeface="Century Gothic"/>
                <a:sym typeface="Century Gothic"/>
              </a:rPr>
              <a:t>bekommt</a:t>
            </a:r>
            <a:r>
              <a:rPr lang="en-GB" sz="2000" dirty="0">
                <a:solidFill>
                  <a:schemeClr val="dk1"/>
                </a:solidFill>
                <a:latin typeface="Century Gothic"/>
                <a:ea typeface="Century Gothic"/>
                <a:cs typeface="Century Gothic"/>
                <a:sym typeface="Century Gothic"/>
              </a:rPr>
              <a:t>!</a:t>
            </a: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p:txBody>
      </p:sp>
      <p:pic>
        <p:nvPicPr>
          <p:cNvPr id="486" name="Google Shape;486;p11"/>
          <p:cNvPicPr preferRelativeResize="0"/>
          <p:nvPr/>
        </p:nvPicPr>
        <p:blipFill rotWithShape="1">
          <a:blip r:embed="rId4">
            <a:alphaModFix/>
          </a:blip>
          <a:srcRect/>
          <a:stretch/>
        </p:blipFill>
        <p:spPr>
          <a:xfrm>
            <a:off x="10317843" y="3337310"/>
            <a:ext cx="1874157" cy="1340023"/>
          </a:xfrm>
          <a:prstGeom prst="rect">
            <a:avLst/>
          </a:prstGeom>
          <a:noFill/>
          <a:ln>
            <a:noFill/>
          </a:ln>
        </p:spPr>
      </p:pic>
      <p:sp>
        <p:nvSpPr>
          <p:cNvPr id="487" name="Google Shape;487;p11"/>
          <p:cNvSpPr txBox="1"/>
          <p:nvPr/>
        </p:nvSpPr>
        <p:spPr>
          <a:xfrm>
            <a:off x="244474" y="3429000"/>
            <a:ext cx="10444109"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Frau Noether ist ein intelligentes Mädchen, das schon sehr früh extrem gut in Mathematik ist. Sie soll Englisch und Französisch studieren, die beide beliebte Fächer für Frauen sind. Sie hat dann aber einen </a:t>
            </a:r>
            <a:r>
              <a:rPr lang="en-GB" sz="2000" u="sng">
                <a:solidFill>
                  <a:schemeClr val="dk1"/>
                </a:solidFill>
                <a:latin typeface="Century Gothic"/>
                <a:ea typeface="Century Gothic"/>
                <a:cs typeface="Century Gothic"/>
                <a:sym typeface="Century Gothic"/>
              </a:rPr>
              <a:t>riesigen</a:t>
            </a:r>
            <a:r>
              <a:rPr lang="en-GB" sz="2000">
                <a:solidFill>
                  <a:schemeClr val="dk1"/>
                </a:solidFill>
                <a:latin typeface="Century Gothic"/>
                <a:ea typeface="Century Gothic"/>
                <a:cs typeface="Century Gothic"/>
                <a:sym typeface="Century Gothic"/>
              </a:rPr>
              <a:t> Erfolg mit ihrer Mathearbeit, die intelligent ist.</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488" name="Google Shape;488;p11"/>
          <p:cNvPicPr preferRelativeResize="0"/>
          <p:nvPr/>
        </p:nvPicPr>
        <p:blipFill rotWithShape="1">
          <a:blip r:embed="rId5">
            <a:alphaModFix/>
          </a:blip>
          <a:srcRect/>
          <a:stretch/>
        </p:blipFill>
        <p:spPr>
          <a:xfrm>
            <a:off x="244474" y="4796050"/>
            <a:ext cx="1155701" cy="1552974"/>
          </a:xfrm>
          <a:prstGeom prst="rect">
            <a:avLst/>
          </a:prstGeom>
          <a:noFill/>
          <a:ln>
            <a:noFill/>
          </a:ln>
        </p:spPr>
      </p:pic>
      <p:sp>
        <p:nvSpPr>
          <p:cNvPr id="489" name="Google Shape;489;p11"/>
          <p:cNvSpPr txBox="1"/>
          <p:nvPr/>
        </p:nvSpPr>
        <p:spPr>
          <a:xfrm>
            <a:off x="1845128" y="4985109"/>
            <a:ext cx="9813471" cy="12926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u="sng">
                <a:solidFill>
                  <a:schemeClr val="dk1"/>
                </a:solidFill>
                <a:latin typeface="Century Gothic"/>
                <a:ea typeface="Century Gothic"/>
                <a:cs typeface="Century Gothic"/>
                <a:sym typeface="Century Gothic"/>
              </a:rPr>
              <a:t>Frau</a:t>
            </a:r>
            <a:r>
              <a:rPr lang="en-GB" sz="2000">
                <a:solidFill>
                  <a:schemeClr val="dk1"/>
                </a:solidFill>
                <a:latin typeface="Century Gothic"/>
                <a:ea typeface="Century Gothic"/>
                <a:cs typeface="Century Gothic"/>
                <a:sym typeface="Century Gothic"/>
              </a:rPr>
              <a:t> Münter ist eine bekannte Malerin, die Farben liebt. Sie hat eine Gruppe von Freunden, die wie Gabriele auch alle Expressionisten sind. Der Name der Gruppe, der symbolisch ist, ist "der blaue Reiter". </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0" name="Google Shape;490;p11"/>
          <p:cNvSpPr/>
          <p:nvPr/>
        </p:nvSpPr>
        <p:spPr>
          <a:xfrm>
            <a:off x="1845129" y="3024554"/>
            <a:ext cx="5731328" cy="404446"/>
          </a:xfrm>
          <a:prstGeom prst="roundRect">
            <a:avLst>
              <a:gd name="adj" fmla="val 16667"/>
            </a:avLst>
          </a:prstGeom>
          <a:solidFill>
            <a:srgbClr val="3D3C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accent6"/>
                </a:solidFill>
                <a:latin typeface="Century Gothic"/>
                <a:ea typeface="Century Gothic"/>
                <a:cs typeface="Century Gothic"/>
                <a:sym typeface="Century Gothic"/>
              </a:rPr>
              <a:t>der Friedensnobelpreis – Nobel peace prize</a:t>
            </a:r>
            <a:endParaRPr/>
          </a:p>
        </p:txBody>
      </p:sp>
      <p:sp>
        <p:nvSpPr>
          <p:cNvPr id="491" name="Google Shape;491;p11"/>
          <p:cNvSpPr txBox="1"/>
          <p:nvPr/>
        </p:nvSpPr>
        <p:spPr>
          <a:xfrm>
            <a:off x="8390638" y="5641138"/>
            <a:ext cx="3712913" cy="707886"/>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6"/>
              </a:buClr>
              <a:buSzPts val="2000"/>
              <a:buFont typeface="Century Gothic"/>
              <a:buNone/>
            </a:pPr>
            <a:r>
              <a:rPr lang="en-GB" sz="2000" b="0" i="0" u="none" strike="noStrike" cap="none">
                <a:solidFill>
                  <a:schemeClr val="accent6"/>
                </a:solidFill>
                <a:latin typeface="Century Gothic"/>
                <a:ea typeface="Century Gothic"/>
                <a:cs typeface="Century Gothic"/>
                <a:sym typeface="Century Gothic"/>
              </a:rPr>
              <a:t>die Malerin – female painter</a:t>
            </a:r>
            <a:endParaRPr/>
          </a:p>
          <a:p>
            <a:pPr marL="0" marR="0" lvl="0" indent="0" algn="l" rtl="0">
              <a:lnSpc>
                <a:spcPct val="100000"/>
              </a:lnSpc>
              <a:spcBef>
                <a:spcPts val="0"/>
              </a:spcBef>
              <a:spcAft>
                <a:spcPts val="0"/>
              </a:spcAft>
              <a:buClr>
                <a:schemeClr val="accent6"/>
              </a:buClr>
              <a:buSzPts val="2000"/>
              <a:buFont typeface="Century Gothic"/>
              <a:buNone/>
            </a:pPr>
            <a:r>
              <a:rPr lang="en-GB" sz="2000" b="0" i="0" u="none" strike="noStrike" cap="none">
                <a:solidFill>
                  <a:schemeClr val="accent6"/>
                </a:solidFill>
                <a:latin typeface="Century Gothic"/>
                <a:ea typeface="Century Gothic"/>
                <a:cs typeface="Century Gothic"/>
                <a:sym typeface="Century Gothic"/>
              </a:rPr>
              <a:t>der Reiter – rider </a:t>
            </a:r>
            <a:endParaRPr/>
          </a:p>
        </p:txBody>
      </p:sp>
      <p:pic>
        <p:nvPicPr>
          <p:cNvPr id="492" name="Google Shape;492;p11" descr="Gráficos vectoriales gratis de Whatsapp"/>
          <p:cNvPicPr preferRelativeResize="0"/>
          <p:nvPr/>
        </p:nvPicPr>
        <p:blipFill rotWithShape="1">
          <a:blip r:embed="rId6">
            <a:alphaModFix/>
          </a:blip>
          <a:srcRect b="68642"/>
          <a:stretch/>
        </p:blipFill>
        <p:spPr>
          <a:xfrm>
            <a:off x="8390639" y="100654"/>
            <a:ext cx="3744479" cy="1367785"/>
          </a:xfrm>
          <a:prstGeom prst="rect">
            <a:avLst/>
          </a:prstGeom>
          <a:noFill/>
          <a:ln>
            <a:noFill/>
          </a:ln>
        </p:spPr>
      </p:pic>
      <p:sp>
        <p:nvSpPr>
          <p:cNvPr id="493" name="Google Shape;493;p11"/>
          <p:cNvSpPr/>
          <p:nvPr/>
        </p:nvSpPr>
        <p:spPr>
          <a:xfrm>
            <a:off x="8390639" y="766999"/>
            <a:ext cx="3744479" cy="726154"/>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94" name="Google Shape;494;p11"/>
          <p:cNvSpPr/>
          <p:nvPr/>
        </p:nvSpPr>
        <p:spPr>
          <a:xfrm>
            <a:off x="8390639" y="794236"/>
            <a:ext cx="3717921" cy="638931"/>
          </a:xfrm>
          <a:prstGeom prst="roundRect">
            <a:avLst>
              <a:gd name="adj" fmla="val 16667"/>
            </a:avLst>
          </a:prstGeom>
          <a:solidFill>
            <a:schemeClr val="lt2"/>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Hier ist etwas über drei deutsche Frauen! ☺</a:t>
            </a:r>
            <a:endParaRPr sz="2000">
              <a:solidFill>
                <a:schemeClr val="lt1"/>
              </a:solidFill>
              <a:latin typeface="Century Gothic"/>
              <a:ea typeface="Century Gothic"/>
              <a:cs typeface="Century Gothic"/>
              <a:sym typeface="Century Gothic"/>
            </a:endParaRPr>
          </a:p>
        </p:txBody>
      </p:sp>
      <p:grpSp>
        <p:nvGrpSpPr>
          <p:cNvPr id="495" name="Google Shape;495;p11"/>
          <p:cNvGrpSpPr/>
          <p:nvPr/>
        </p:nvGrpSpPr>
        <p:grpSpPr>
          <a:xfrm>
            <a:off x="11585708" y="948387"/>
            <a:ext cx="357421" cy="330628"/>
            <a:chOff x="-677996" y="3286857"/>
            <a:chExt cx="357421" cy="330628"/>
          </a:xfrm>
        </p:grpSpPr>
        <p:sp>
          <p:nvSpPr>
            <p:cNvPr id="496" name="Google Shape;496;p11"/>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97" name="Google Shape;497;p11"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498" name="Google Shape;498;p11"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499" name="Google Shape;499;p11"/>
          <p:cNvSpPr/>
          <p:nvPr/>
        </p:nvSpPr>
        <p:spPr>
          <a:xfrm>
            <a:off x="11093115" y="63816"/>
            <a:ext cx="957371" cy="345258"/>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pic>
        <p:nvPicPr>
          <p:cNvPr id="500" name="Google Shape;500;p11"/>
          <p:cNvPicPr preferRelativeResize="0"/>
          <p:nvPr/>
        </p:nvPicPr>
        <p:blipFill rotWithShape="1">
          <a:blip r:embed="rId9">
            <a:alphaModFix/>
          </a:blip>
          <a:srcRect/>
          <a:stretch/>
        </p:blipFill>
        <p:spPr>
          <a:xfrm>
            <a:off x="53921" y="1600056"/>
            <a:ext cx="1387872" cy="1962848"/>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title"/>
          </p:nvPr>
        </p:nvSpPr>
        <p:spPr>
          <a:xfrm>
            <a:off x="-1" y="213557"/>
            <a:ext cx="5943601"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a:t>Es gibt |es/da ist, es/da sind</a:t>
            </a:r>
            <a:endParaRPr sz="2800"/>
          </a:p>
        </p:txBody>
      </p:sp>
      <p:sp>
        <p:nvSpPr>
          <p:cNvPr id="128" name="Google Shape;128;p3"/>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endParaRPr sz="2400"/>
          </a:p>
          <a:p>
            <a:pPr marL="0" lvl="0" indent="0" algn="l" rtl="0">
              <a:lnSpc>
                <a:spcPct val="90000"/>
              </a:lnSpc>
              <a:spcBef>
                <a:spcPts val="1000"/>
              </a:spcBef>
              <a:spcAft>
                <a:spcPts val="0"/>
              </a:spcAft>
              <a:buClr>
                <a:srgbClr val="525050"/>
              </a:buClr>
              <a:buSzPts val="2400"/>
              <a:buNone/>
            </a:pPr>
            <a:br>
              <a:rPr lang="en-GB" sz="2400"/>
            </a:br>
            <a:br>
              <a:rPr lang="en-GB" sz="2400"/>
            </a:br>
            <a:endParaRPr/>
          </a:p>
        </p:txBody>
      </p:sp>
      <p:sp>
        <p:nvSpPr>
          <p:cNvPr id="129" name="Google Shape;129;p3"/>
          <p:cNvSpPr/>
          <p:nvPr/>
        </p:nvSpPr>
        <p:spPr>
          <a:xfrm>
            <a:off x="10478942" y="103046"/>
            <a:ext cx="1606378"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Grammatik</a:t>
            </a:r>
            <a:endParaRPr/>
          </a:p>
        </p:txBody>
      </p:sp>
      <p:sp>
        <p:nvSpPr>
          <p:cNvPr id="130" name="Google Shape;130;p3"/>
          <p:cNvSpPr/>
          <p:nvPr/>
        </p:nvSpPr>
        <p:spPr>
          <a:xfrm>
            <a:off x="3272549" y="1670946"/>
            <a:ext cx="7206393" cy="382060"/>
          </a:xfrm>
          <a:prstGeom prst="flowChartAlternateProcess">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GB" sz="2400" b="1">
                <a:solidFill>
                  <a:schemeClr val="lt1"/>
                </a:solidFill>
                <a:latin typeface="Century Gothic"/>
                <a:ea typeface="Century Gothic"/>
                <a:cs typeface="Century Gothic"/>
                <a:sym typeface="Century Gothic"/>
              </a:rPr>
              <a:t>Es gibt viele schöne Städte in Deutschland.</a:t>
            </a:r>
            <a:br>
              <a:rPr lang="en-GB" sz="2400" b="1">
                <a:solidFill>
                  <a:schemeClr val="lt1"/>
                </a:solidFill>
                <a:latin typeface="Century Gothic"/>
                <a:ea typeface="Century Gothic"/>
                <a:cs typeface="Century Gothic"/>
                <a:sym typeface="Century Gothic"/>
              </a:rPr>
            </a:b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br>
              <a:rPr lang="en-GB" sz="2400">
                <a:solidFill>
                  <a:schemeClr val="lt1"/>
                </a:solidFill>
                <a:latin typeface="Century Gothic"/>
                <a:ea typeface="Century Gothic"/>
                <a:cs typeface="Century Gothic"/>
                <a:sym typeface="Century Gothic"/>
              </a:rPr>
            </a:br>
            <a:r>
              <a:rPr lang="en-GB" sz="2400">
                <a:solidFill>
                  <a:schemeClr val="lt1"/>
                </a:solidFill>
                <a:latin typeface="Century Gothic"/>
                <a:ea typeface="Century Gothic"/>
                <a:cs typeface="Century Gothic"/>
                <a:sym typeface="Century Gothic"/>
              </a:rPr>
              <a:t> </a:t>
            </a:r>
            <a:endParaRPr/>
          </a:p>
        </p:txBody>
      </p:sp>
      <p:sp>
        <p:nvSpPr>
          <p:cNvPr id="131" name="Google Shape;131;p3"/>
          <p:cNvSpPr/>
          <p:nvPr/>
        </p:nvSpPr>
        <p:spPr>
          <a:xfrm>
            <a:off x="6913813" y="2630222"/>
            <a:ext cx="1773030" cy="900752"/>
          </a:xfrm>
          <a:prstGeom prst="wedgeEllipseCallout">
            <a:avLst>
              <a:gd name="adj1" fmla="val -20833"/>
              <a:gd name="adj2" fmla="val 625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Gibt es Fragen?</a:t>
            </a:r>
            <a:endParaRPr/>
          </a:p>
        </p:txBody>
      </p:sp>
      <p:sp>
        <p:nvSpPr>
          <p:cNvPr id="132" name="Google Shape;132;p3"/>
          <p:cNvSpPr/>
          <p:nvPr/>
        </p:nvSpPr>
        <p:spPr>
          <a:xfrm>
            <a:off x="8530068" y="2614916"/>
            <a:ext cx="2124231" cy="962166"/>
          </a:xfrm>
          <a:prstGeom prst="wedgeEllipseCallout">
            <a:avLst>
              <a:gd name="adj1" fmla="val -20833"/>
              <a:gd name="adj2" fmla="val 625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Es gibt ein Problem!</a:t>
            </a:r>
            <a:endParaRPr/>
          </a:p>
        </p:txBody>
      </p:sp>
      <p:sp>
        <p:nvSpPr>
          <p:cNvPr id="133" name="Google Shape;133;p3"/>
          <p:cNvSpPr/>
          <p:nvPr/>
        </p:nvSpPr>
        <p:spPr>
          <a:xfrm>
            <a:off x="10557242" y="2560222"/>
            <a:ext cx="1427015" cy="962166"/>
          </a:xfrm>
          <a:prstGeom prst="wedgeEllipseCallout">
            <a:avLst>
              <a:gd name="adj1" fmla="val -20833"/>
              <a:gd name="adj2" fmla="val 625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Was gibt’s?</a:t>
            </a:r>
            <a:endParaRPr/>
          </a:p>
        </p:txBody>
      </p:sp>
      <p:sp>
        <p:nvSpPr>
          <p:cNvPr id="134" name="Google Shape;134;p3"/>
          <p:cNvSpPr txBox="1"/>
          <p:nvPr/>
        </p:nvSpPr>
        <p:spPr>
          <a:xfrm>
            <a:off x="66303" y="840614"/>
            <a:ext cx="10741376" cy="7571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As you know </a:t>
            </a:r>
            <a:r>
              <a:rPr lang="en-GB" sz="2400" b="1" i="0" u="none" strike="noStrike" cap="none">
                <a:solidFill>
                  <a:srgbClr val="525050"/>
                </a:solidFill>
                <a:latin typeface="Century Gothic"/>
                <a:ea typeface="Century Gothic"/>
                <a:cs typeface="Century Gothic"/>
                <a:sym typeface="Century Gothic"/>
              </a:rPr>
              <a:t>es gibt </a:t>
            </a:r>
            <a:r>
              <a:rPr lang="en-GB" sz="2400" b="0" i="0" u="none" strike="noStrike" cap="none">
                <a:solidFill>
                  <a:srgbClr val="525050"/>
                </a:solidFill>
                <a:latin typeface="Century Gothic"/>
                <a:ea typeface="Century Gothic"/>
                <a:cs typeface="Century Gothic"/>
                <a:sym typeface="Century Gothic"/>
              </a:rPr>
              <a:t>means ‘there is’ and ‘there are’.  It is a </a:t>
            </a:r>
            <a:r>
              <a:rPr lang="en-GB" sz="2400" b="1" i="0" u="none" strike="noStrike" cap="none">
                <a:solidFill>
                  <a:srgbClr val="525050"/>
                </a:solidFill>
                <a:latin typeface="Century Gothic"/>
                <a:ea typeface="Century Gothic"/>
                <a:cs typeface="Century Gothic"/>
                <a:sym typeface="Century Gothic"/>
              </a:rPr>
              <a:t>general statement</a:t>
            </a:r>
            <a:r>
              <a:rPr lang="en-GB" sz="2400" b="0" i="0" u="none" strike="noStrike" cap="none">
                <a:solidFill>
                  <a:srgbClr val="525050"/>
                </a:solidFill>
                <a:latin typeface="Century Gothic"/>
                <a:ea typeface="Century Gothic"/>
                <a:cs typeface="Century Gothic"/>
                <a:sym typeface="Century Gothic"/>
              </a:rPr>
              <a:t> that something exists:</a:t>
            </a:r>
            <a:endParaRPr/>
          </a:p>
        </p:txBody>
      </p:sp>
      <p:sp>
        <p:nvSpPr>
          <p:cNvPr id="135" name="Google Shape;135;p3"/>
          <p:cNvSpPr txBox="1"/>
          <p:nvPr/>
        </p:nvSpPr>
        <p:spPr>
          <a:xfrm>
            <a:off x="66303" y="3153031"/>
            <a:ext cx="7011830"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525050"/>
              </a:buClr>
              <a:buSzPts val="2400"/>
              <a:buFont typeface="Arial"/>
              <a:buNone/>
            </a:pPr>
            <a:r>
              <a:rPr lang="en-GB" sz="2400">
                <a:solidFill>
                  <a:srgbClr val="525050"/>
                </a:solidFill>
                <a:latin typeface="Century Gothic"/>
                <a:ea typeface="Century Gothic"/>
                <a:cs typeface="Century Gothic"/>
                <a:sym typeface="Century Gothic"/>
              </a:rPr>
              <a:t>A</a:t>
            </a:r>
            <a:r>
              <a:rPr lang="en-GB" sz="2400" b="0" i="0" u="none" strike="noStrike" cap="none">
                <a:solidFill>
                  <a:srgbClr val="525050"/>
                </a:solidFill>
                <a:latin typeface="Century Gothic"/>
                <a:ea typeface="Century Gothic"/>
                <a:cs typeface="Century Gothic"/>
                <a:sym typeface="Century Gothic"/>
              </a:rPr>
              <a:t>lso use </a:t>
            </a:r>
            <a:r>
              <a:rPr lang="en-GB" sz="2400" b="1" i="0" u="none" strike="noStrike" cap="none">
                <a:solidFill>
                  <a:srgbClr val="525050"/>
                </a:solidFill>
                <a:latin typeface="Century Gothic"/>
                <a:ea typeface="Century Gothic"/>
                <a:cs typeface="Century Gothic"/>
                <a:sym typeface="Century Gothic"/>
              </a:rPr>
              <a:t>es gibt</a:t>
            </a:r>
            <a:r>
              <a:rPr lang="en-GB" sz="2400">
                <a:solidFill>
                  <a:srgbClr val="525050"/>
                </a:solidFill>
                <a:latin typeface="Century Gothic"/>
                <a:ea typeface="Century Gothic"/>
                <a:cs typeface="Century Gothic"/>
                <a:sym typeface="Century Gothic"/>
              </a:rPr>
              <a:t> </a:t>
            </a:r>
            <a:r>
              <a:rPr lang="en-GB" sz="2400" b="0" i="0" u="none" strike="noStrike" cap="none">
                <a:solidFill>
                  <a:srgbClr val="525050"/>
                </a:solidFill>
                <a:latin typeface="Century Gothic"/>
                <a:ea typeface="Century Gothic"/>
                <a:cs typeface="Century Gothic"/>
                <a:sym typeface="Century Gothic"/>
              </a:rPr>
              <a:t>for some frequent expressions:</a:t>
            </a:r>
            <a:endParaRPr/>
          </a:p>
        </p:txBody>
      </p:sp>
      <p:sp>
        <p:nvSpPr>
          <p:cNvPr id="136" name="Google Shape;136;p3"/>
          <p:cNvSpPr/>
          <p:nvPr/>
        </p:nvSpPr>
        <p:spPr>
          <a:xfrm>
            <a:off x="3272549" y="2155045"/>
            <a:ext cx="7206393" cy="412938"/>
          </a:xfrm>
          <a:prstGeom prst="flowChartAlternateProcess">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GB" sz="2400" b="1">
                <a:solidFill>
                  <a:schemeClr val="lt1"/>
                </a:solidFill>
                <a:latin typeface="Century Gothic"/>
                <a:ea typeface="Century Gothic"/>
                <a:cs typeface="Century Gothic"/>
                <a:sym typeface="Century Gothic"/>
              </a:rPr>
              <a:t>Es gibt auch einen bekannten Fluss, den Rhein.</a:t>
            </a: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br>
              <a:rPr lang="en-GB" sz="2400">
                <a:solidFill>
                  <a:schemeClr val="lt1"/>
                </a:solidFill>
                <a:latin typeface="Century Gothic"/>
                <a:ea typeface="Century Gothic"/>
                <a:cs typeface="Century Gothic"/>
                <a:sym typeface="Century Gothic"/>
              </a:rPr>
            </a:br>
            <a:r>
              <a:rPr lang="en-GB" sz="2400">
                <a:solidFill>
                  <a:schemeClr val="lt1"/>
                </a:solidFill>
                <a:latin typeface="Century Gothic"/>
                <a:ea typeface="Century Gothic"/>
                <a:cs typeface="Century Gothic"/>
                <a:sym typeface="Century Gothic"/>
              </a:rPr>
              <a:t> </a:t>
            </a:r>
            <a:endParaRPr/>
          </a:p>
        </p:txBody>
      </p:sp>
      <p:sp>
        <p:nvSpPr>
          <p:cNvPr id="137" name="Google Shape;137;p3"/>
          <p:cNvSpPr/>
          <p:nvPr/>
        </p:nvSpPr>
        <p:spPr>
          <a:xfrm>
            <a:off x="166644" y="1751956"/>
            <a:ext cx="2904338" cy="1298982"/>
          </a:xfrm>
          <a:prstGeom prst="wedgeRoundRectCallout">
            <a:avLst>
              <a:gd name="adj1" fmla="val 66233"/>
              <a:gd name="adj2" fmla="val 13833"/>
              <a:gd name="adj3"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FBF0D5"/>
                </a:solidFill>
                <a:latin typeface="Century Gothic"/>
                <a:ea typeface="Century Gothic"/>
                <a:cs typeface="Century Gothic"/>
                <a:sym typeface="Century Gothic"/>
              </a:rPr>
              <a:t>Remember! </a:t>
            </a:r>
            <a:r>
              <a:rPr lang="en-GB" sz="2000" b="1" dirty="0">
                <a:solidFill>
                  <a:srgbClr val="FBF0D5"/>
                </a:solidFill>
                <a:latin typeface="Century Gothic"/>
                <a:ea typeface="Century Gothic"/>
                <a:cs typeface="Century Gothic"/>
                <a:sym typeface="Century Gothic"/>
              </a:rPr>
              <a:t>Es </a:t>
            </a:r>
            <a:r>
              <a:rPr lang="en-GB" sz="2000" b="1" dirty="0" err="1">
                <a:solidFill>
                  <a:srgbClr val="FBF0D5"/>
                </a:solidFill>
                <a:latin typeface="Century Gothic"/>
                <a:ea typeface="Century Gothic"/>
                <a:cs typeface="Century Gothic"/>
                <a:sym typeface="Century Gothic"/>
              </a:rPr>
              <a:t>gibt</a:t>
            </a:r>
            <a:r>
              <a:rPr lang="en-GB" sz="2000" b="1" dirty="0">
                <a:solidFill>
                  <a:srgbClr val="FBF0D5"/>
                </a:solidFill>
                <a:latin typeface="Century Gothic"/>
                <a:ea typeface="Century Gothic"/>
                <a:cs typeface="Century Gothic"/>
                <a:sym typeface="Century Gothic"/>
              </a:rPr>
              <a:t> </a:t>
            </a:r>
            <a:r>
              <a:rPr lang="en-GB" sz="2000" dirty="0">
                <a:solidFill>
                  <a:srgbClr val="FBF0D5"/>
                </a:solidFill>
                <a:latin typeface="Century Gothic"/>
                <a:ea typeface="Century Gothic"/>
                <a:cs typeface="Century Gothic"/>
                <a:sym typeface="Century Gothic"/>
              </a:rPr>
              <a:t>is followed by </a:t>
            </a:r>
            <a:r>
              <a:rPr lang="en-GB" sz="2000" u="sng" dirty="0">
                <a:solidFill>
                  <a:srgbClr val="FBF0D5"/>
                </a:solidFill>
                <a:latin typeface="Century Gothic"/>
                <a:ea typeface="Century Gothic"/>
                <a:cs typeface="Century Gothic"/>
                <a:sym typeface="Century Gothic"/>
              </a:rPr>
              <a:t>Row 2</a:t>
            </a:r>
            <a:r>
              <a:rPr lang="en-GB" sz="2000" dirty="0">
                <a:solidFill>
                  <a:srgbClr val="FBF0D5"/>
                </a:solidFill>
                <a:latin typeface="Century Gothic"/>
                <a:ea typeface="Century Gothic"/>
                <a:cs typeface="Century Gothic"/>
                <a:sym typeface="Century Gothic"/>
              </a:rPr>
              <a:t> (accusative) as are most verbs.</a:t>
            </a:r>
            <a:endParaRPr dirty="0"/>
          </a:p>
        </p:txBody>
      </p:sp>
      <p:sp>
        <p:nvSpPr>
          <p:cNvPr id="138" name="Google Shape;138;p3"/>
          <p:cNvSpPr txBox="1"/>
          <p:nvPr/>
        </p:nvSpPr>
        <p:spPr>
          <a:xfrm>
            <a:off x="47938" y="3632400"/>
            <a:ext cx="120373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chemeClr val="dk1"/>
                </a:solidFill>
                <a:latin typeface="Century Gothic"/>
                <a:ea typeface="Century Gothic"/>
                <a:cs typeface="Century Gothic"/>
                <a:sym typeface="Century Gothic"/>
              </a:rPr>
              <a:t>Use </a:t>
            </a:r>
            <a:r>
              <a:rPr lang="en-GB" sz="2400" b="1">
                <a:solidFill>
                  <a:schemeClr val="dk1"/>
                </a:solidFill>
                <a:latin typeface="Century Gothic"/>
                <a:ea typeface="Century Gothic"/>
                <a:cs typeface="Century Gothic"/>
                <a:sym typeface="Century Gothic"/>
              </a:rPr>
              <a:t>es ist, da ist </a:t>
            </a:r>
            <a:r>
              <a:rPr lang="en-GB" sz="2400">
                <a:solidFill>
                  <a:schemeClr val="dk1"/>
                </a:solidFill>
                <a:latin typeface="Century Gothic"/>
                <a:ea typeface="Century Gothic"/>
                <a:cs typeface="Century Gothic"/>
                <a:sym typeface="Century Gothic"/>
              </a:rPr>
              <a:t>(singular) or </a:t>
            </a:r>
            <a:r>
              <a:rPr lang="en-GB" sz="2400" b="1">
                <a:solidFill>
                  <a:schemeClr val="dk1"/>
                </a:solidFill>
                <a:latin typeface="Century Gothic"/>
                <a:ea typeface="Century Gothic"/>
                <a:cs typeface="Century Gothic"/>
                <a:sym typeface="Century Gothic"/>
              </a:rPr>
              <a:t>es sind, da sind </a:t>
            </a:r>
            <a:r>
              <a:rPr lang="en-GB" sz="2400">
                <a:solidFill>
                  <a:schemeClr val="dk1"/>
                </a:solidFill>
                <a:latin typeface="Century Gothic"/>
                <a:ea typeface="Century Gothic"/>
                <a:cs typeface="Century Gothic"/>
                <a:sym typeface="Century Gothic"/>
              </a:rPr>
              <a:t>(plural) to point out what there is in a specific place at a specific moment in time:</a:t>
            </a:r>
            <a:endParaRPr/>
          </a:p>
        </p:txBody>
      </p:sp>
      <p:pic>
        <p:nvPicPr>
          <p:cNvPr id="139" name="Google Shape;139;p3"/>
          <p:cNvPicPr preferRelativeResize="0"/>
          <p:nvPr/>
        </p:nvPicPr>
        <p:blipFill rotWithShape="1">
          <a:blip r:embed="rId4">
            <a:alphaModFix/>
          </a:blip>
          <a:srcRect/>
          <a:stretch/>
        </p:blipFill>
        <p:spPr>
          <a:xfrm>
            <a:off x="772069" y="4474021"/>
            <a:ext cx="2454896" cy="1841171"/>
          </a:xfrm>
          <a:prstGeom prst="rect">
            <a:avLst/>
          </a:prstGeom>
          <a:noFill/>
          <a:ln>
            <a:noFill/>
          </a:ln>
        </p:spPr>
      </p:pic>
      <p:sp>
        <p:nvSpPr>
          <p:cNvPr id="140" name="Google Shape;140;p3"/>
          <p:cNvSpPr/>
          <p:nvPr/>
        </p:nvSpPr>
        <p:spPr>
          <a:xfrm>
            <a:off x="3363705" y="4422780"/>
            <a:ext cx="3668779" cy="777866"/>
          </a:xfrm>
          <a:prstGeom prst="wedgeRoundRectCallout">
            <a:avLst>
              <a:gd name="adj1" fmla="val -59367"/>
              <a:gd name="adj2" fmla="val -19776"/>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Da ist </a:t>
            </a:r>
            <a:r>
              <a:rPr lang="en-GB" sz="2000">
                <a:solidFill>
                  <a:schemeClr val="lt1"/>
                </a:solidFill>
                <a:latin typeface="Century Gothic"/>
                <a:ea typeface="Century Gothic"/>
                <a:cs typeface="Century Gothic"/>
                <a:sym typeface="Century Gothic"/>
              </a:rPr>
              <a:t>ein Baum rechts und </a:t>
            </a:r>
            <a:r>
              <a:rPr lang="en-GB" sz="2000" b="1">
                <a:solidFill>
                  <a:schemeClr val="lt1"/>
                </a:solidFill>
                <a:latin typeface="Century Gothic"/>
                <a:ea typeface="Century Gothic"/>
                <a:cs typeface="Century Gothic"/>
                <a:sym typeface="Century Gothic"/>
              </a:rPr>
              <a:t>da sind</a:t>
            </a:r>
            <a:r>
              <a:rPr lang="en-GB" sz="2000">
                <a:solidFill>
                  <a:schemeClr val="lt1"/>
                </a:solidFill>
                <a:latin typeface="Century Gothic"/>
                <a:ea typeface="Century Gothic"/>
                <a:cs typeface="Century Gothic"/>
                <a:sym typeface="Century Gothic"/>
              </a:rPr>
              <a:t> Fahrräder links!</a:t>
            </a:r>
            <a:br>
              <a:rPr lang="en-GB" sz="2000">
                <a:solidFill>
                  <a:schemeClr val="lt1"/>
                </a:solidFill>
                <a:latin typeface="Century Gothic"/>
                <a:ea typeface="Century Gothic"/>
                <a:cs typeface="Century Gothic"/>
                <a:sym typeface="Century Gothic"/>
              </a:rPr>
            </a:br>
            <a:endParaRPr sz="2000">
              <a:solidFill>
                <a:schemeClr val="lt1"/>
              </a:solidFill>
              <a:latin typeface="Century Gothic"/>
              <a:ea typeface="Century Gothic"/>
              <a:cs typeface="Century Gothic"/>
              <a:sym typeface="Century Gothic"/>
            </a:endParaRPr>
          </a:p>
        </p:txBody>
      </p:sp>
      <p:pic>
        <p:nvPicPr>
          <p:cNvPr id="141" name="Google Shape;141;p3"/>
          <p:cNvPicPr preferRelativeResize="0"/>
          <p:nvPr/>
        </p:nvPicPr>
        <p:blipFill rotWithShape="1">
          <a:blip r:embed="rId5">
            <a:alphaModFix/>
          </a:blip>
          <a:srcRect/>
          <a:stretch/>
        </p:blipFill>
        <p:spPr>
          <a:xfrm>
            <a:off x="8188616" y="4250992"/>
            <a:ext cx="2968895" cy="1974315"/>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142" name="Google Shape;142;p3"/>
          <p:cNvPicPr preferRelativeResize="0"/>
          <p:nvPr/>
        </p:nvPicPr>
        <p:blipFill rotWithShape="1">
          <a:blip r:embed="rId6">
            <a:alphaModFix/>
          </a:blip>
          <a:srcRect/>
          <a:stretch/>
        </p:blipFill>
        <p:spPr>
          <a:xfrm rot="-8708549">
            <a:off x="10346289" y="4518881"/>
            <a:ext cx="1214437" cy="882365"/>
          </a:xfrm>
          <a:prstGeom prst="rect">
            <a:avLst/>
          </a:prstGeom>
          <a:noFill/>
          <a:ln>
            <a:noFill/>
          </a:ln>
        </p:spPr>
      </p:pic>
      <p:sp>
        <p:nvSpPr>
          <p:cNvPr id="143" name="Google Shape;143;p3"/>
          <p:cNvSpPr/>
          <p:nvPr/>
        </p:nvSpPr>
        <p:spPr>
          <a:xfrm>
            <a:off x="7183904" y="4097526"/>
            <a:ext cx="2009423" cy="954718"/>
          </a:xfrm>
          <a:prstGeom prst="wedgeRoundRectCallout">
            <a:avLst>
              <a:gd name="adj1" fmla="val 28212"/>
              <a:gd name="adj2" fmla="val 67000"/>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Es sind </a:t>
            </a:r>
            <a:r>
              <a:rPr lang="en-GB" sz="2000">
                <a:solidFill>
                  <a:schemeClr val="lt1"/>
                </a:solidFill>
                <a:latin typeface="Century Gothic"/>
                <a:ea typeface="Century Gothic"/>
                <a:cs typeface="Century Gothic"/>
                <a:sym typeface="Century Gothic"/>
              </a:rPr>
              <a:t>viele Leute auf dem Foto!</a:t>
            </a:r>
            <a:endParaRPr sz="2000" b="1">
              <a:solidFill>
                <a:schemeClr val="lt1"/>
              </a:solidFill>
              <a:latin typeface="Century Gothic"/>
              <a:ea typeface="Century Gothic"/>
              <a:cs typeface="Century Gothic"/>
              <a:sym typeface="Century Gothic"/>
            </a:endParaRPr>
          </a:p>
        </p:txBody>
      </p:sp>
      <p:sp>
        <p:nvSpPr>
          <p:cNvPr id="144" name="Google Shape;144;p3"/>
          <p:cNvSpPr/>
          <p:nvPr/>
        </p:nvSpPr>
        <p:spPr>
          <a:xfrm>
            <a:off x="3414626" y="5425245"/>
            <a:ext cx="3499188" cy="697683"/>
          </a:xfrm>
          <a:prstGeom prst="wedgeRoundRectCallout">
            <a:avLst>
              <a:gd name="adj1" fmla="val -17647"/>
              <a:gd name="adj2" fmla="val -88104"/>
              <a:gd name="adj3"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BF0D5"/>
                </a:solidFill>
                <a:latin typeface="Century Gothic"/>
                <a:ea typeface="Century Gothic"/>
                <a:cs typeface="Century Gothic"/>
                <a:sym typeface="Century Gothic"/>
              </a:rPr>
              <a:t>Sein </a:t>
            </a:r>
            <a:r>
              <a:rPr lang="en-GB" sz="2000">
                <a:solidFill>
                  <a:srgbClr val="FBF0D5"/>
                </a:solidFill>
                <a:latin typeface="Century Gothic"/>
                <a:ea typeface="Century Gothic"/>
                <a:cs typeface="Century Gothic"/>
                <a:sym typeface="Century Gothic"/>
              </a:rPr>
              <a:t>is always followed by Row 1 (nominative).</a:t>
            </a:r>
            <a:endParaRPr/>
          </a:p>
        </p:txBody>
      </p:sp>
      <p:pic>
        <p:nvPicPr>
          <p:cNvPr id="145" name="Google Shape;145;p3"/>
          <p:cNvPicPr preferRelativeResize="0"/>
          <p:nvPr/>
        </p:nvPicPr>
        <p:blipFill rotWithShape="1">
          <a:blip r:embed="rId6">
            <a:alphaModFix/>
          </a:blip>
          <a:srcRect/>
          <a:stretch/>
        </p:blipFill>
        <p:spPr>
          <a:xfrm rot="-5172373">
            <a:off x="2198670" y="4559055"/>
            <a:ext cx="1309565" cy="965330"/>
          </a:xfrm>
          <a:prstGeom prst="rect">
            <a:avLst/>
          </a:prstGeom>
          <a:noFill/>
          <a:ln>
            <a:noFill/>
          </a:ln>
        </p:spPr>
      </p:pic>
      <p:pic>
        <p:nvPicPr>
          <p:cNvPr id="146" name="Google Shape;146;p3"/>
          <p:cNvPicPr preferRelativeResize="0"/>
          <p:nvPr/>
        </p:nvPicPr>
        <p:blipFill rotWithShape="1">
          <a:blip r:embed="rId6">
            <a:alphaModFix/>
          </a:blip>
          <a:srcRect/>
          <a:stretch/>
        </p:blipFill>
        <p:spPr>
          <a:xfrm rot="8097992">
            <a:off x="48749" y="4688275"/>
            <a:ext cx="1410396" cy="10247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2"/>
          <p:cNvSpPr txBox="1">
            <a:spLocks noGrp="1"/>
          </p:cNvSpPr>
          <p:nvPr>
            <p:ph type="title"/>
          </p:nvPr>
        </p:nvSpPr>
        <p:spPr>
          <a:xfrm>
            <a:off x="-1" y="213557"/>
            <a:ext cx="9241971"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Drei starke Frauen – drei starke </a:t>
            </a:r>
            <a:r>
              <a:rPr lang="en-GB" u="sng"/>
              <a:t>Stimmen</a:t>
            </a:r>
            <a:endParaRPr/>
          </a:p>
        </p:txBody>
      </p:sp>
      <p:sp>
        <p:nvSpPr>
          <p:cNvPr id="507" name="Google Shape;507;p12"/>
          <p:cNvSpPr txBox="1"/>
          <p:nvPr/>
        </p:nvSpPr>
        <p:spPr>
          <a:xfrm>
            <a:off x="-1" y="891682"/>
            <a:ext cx="924197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u="sng">
                <a:solidFill>
                  <a:schemeClr val="dk1"/>
                </a:solidFill>
                <a:latin typeface="Century Gothic"/>
                <a:ea typeface="Century Gothic"/>
                <a:cs typeface="Century Gothic"/>
                <a:sym typeface="Century Gothic"/>
              </a:rPr>
              <a:t>Hier </a:t>
            </a:r>
            <a:r>
              <a:rPr lang="en-GB" sz="2200">
                <a:solidFill>
                  <a:schemeClr val="dk1"/>
                </a:solidFill>
                <a:latin typeface="Century Gothic"/>
                <a:ea typeface="Century Gothic"/>
                <a:cs typeface="Century Gothic"/>
                <a:sym typeface="Century Gothic"/>
              </a:rPr>
              <a:t>stellen wir drei deutsche Frauen vor, die die Welt </a:t>
            </a:r>
            <a:r>
              <a:rPr lang="en-GB" sz="2200" u="sng">
                <a:solidFill>
                  <a:schemeClr val="dk1"/>
                </a:solidFill>
                <a:latin typeface="Century Gothic"/>
                <a:ea typeface="Century Gothic"/>
                <a:cs typeface="Century Gothic"/>
                <a:sym typeface="Century Gothic"/>
              </a:rPr>
              <a:t>tief </a:t>
            </a:r>
            <a:r>
              <a:rPr lang="en-GB" sz="2200">
                <a:solidFill>
                  <a:schemeClr val="dk1"/>
                </a:solidFill>
                <a:latin typeface="Century Gothic"/>
                <a:ea typeface="Century Gothic"/>
                <a:cs typeface="Century Gothic"/>
                <a:sym typeface="Century Gothic"/>
              </a:rPr>
              <a:t>und </a:t>
            </a:r>
            <a:r>
              <a:rPr lang="en-GB" sz="2200" u="sng">
                <a:solidFill>
                  <a:schemeClr val="dk1"/>
                </a:solidFill>
                <a:latin typeface="Century Gothic"/>
                <a:ea typeface="Century Gothic"/>
                <a:cs typeface="Century Gothic"/>
                <a:sym typeface="Century Gothic"/>
              </a:rPr>
              <a:t>positiv</a:t>
            </a:r>
            <a:r>
              <a:rPr lang="en-GB" sz="2200">
                <a:solidFill>
                  <a:schemeClr val="dk1"/>
                </a:solidFill>
                <a:latin typeface="Century Gothic"/>
                <a:ea typeface="Century Gothic"/>
                <a:cs typeface="Century Gothic"/>
                <a:sym typeface="Century Gothic"/>
              </a:rPr>
              <a:t> </a:t>
            </a:r>
            <a:r>
              <a:rPr lang="en-GB" sz="2200" u="sng">
                <a:solidFill>
                  <a:schemeClr val="dk1"/>
                </a:solidFill>
                <a:latin typeface="Century Gothic"/>
                <a:ea typeface="Century Gothic"/>
                <a:cs typeface="Century Gothic"/>
                <a:sym typeface="Century Gothic"/>
              </a:rPr>
              <a:t>verändert haben</a:t>
            </a:r>
            <a:r>
              <a:rPr lang="en-GB" sz="2200">
                <a:solidFill>
                  <a:schemeClr val="dk1"/>
                </a:solidFill>
                <a:latin typeface="Century Gothic"/>
                <a:ea typeface="Century Gothic"/>
                <a:cs typeface="Century Gothic"/>
                <a:sym typeface="Century Gothic"/>
              </a:rPr>
              <a:t>.</a:t>
            </a:r>
            <a:endParaRPr sz="2200">
              <a:solidFill>
                <a:schemeClr val="dk1"/>
              </a:solidFill>
              <a:latin typeface="Century Gothic"/>
              <a:ea typeface="Century Gothic"/>
              <a:cs typeface="Century Gothic"/>
              <a:sym typeface="Century Gothic"/>
            </a:endParaRPr>
          </a:p>
        </p:txBody>
      </p:sp>
      <p:sp>
        <p:nvSpPr>
          <p:cNvPr id="508" name="Google Shape;508;p12"/>
          <p:cNvSpPr txBox="1"/>
          <p:nvPr/>
        </p:nvSpPr>
        <p:spPr>
          <a:xfrm>
            <a:off x="1557338" y="1661123"/>
            <a:ext cx="10634662"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dk1"/>
                </a:solidFill>
                <a:latin typeface="Century Gothic"/>
                <a:ea typeface="Century Gothic"/>
                <a:cs typeface="Century Gothic"/>
                <a:sym typeface="Century Gothic"/>
              </a:rPr>
              <a:t>Es </a:t>
            </a:r>
            <a:r>
              <a:rPr lang="en-GB" sz="2000" b="1" dirty="0">
                <a:solidFill>
                  <a:schemeClr val="dk1"/>
                </a:solidFill>
                <a:latin typeface="Century Gothic"/>
                <a:ea typeface="Century Gothic"/>
                <a:cs typeface="Century Gothic"/>
                <a:sym typeface="Century Gothic"/>
              </a:rPr>
              <a:t>gab</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verschiedene</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Arbeiten</a:t>
            </a:r>
            <a:r>
              <a:rPr lang="en-GB" sz="2000" dirty="0">
                <a:solidFill>
                  <a:schemeClr val="dk1"/>
                </a:solidFill>
                <a:latin typeface="Century Gothic"/>
                <a:ea typeface="Century Gothic"/>
                <a:cs typeface="Century Gothic"/>
                <a:sym typeface="Century Gothic"/>
              </a:rPr>
              <a:t>, die Frau von Suttner in </a:t>
            </a:r>
            <a:r>
              <a:rPr lang="en-GB" sz="2000" dirty="0" err="1">
                <a:solidFill>
                  <a:schemeClr val="dk1"/>
                </a:solidFill>
                <a:latin typeface="Century Gothic"/>
                <a:ea typeface="Century Gothic"/>
                <a:cs typeface="Century Gothic"/>
                <a:sym typeface="Century Gothic"/>
              </a:rPr>
              <a:t>ihrem</a:t>
            </a:r>
            <a:r>
              <a:rPr lang="en-GB" sz="2000" dirty="0">
                <a:solidFill>
                  <a:schemeClr val="dk1"/>
                </a:solidFill>
                <a:latin typeface="Century Gothic"/>
                <a:ea typeface="Century Gothic"/>
                <a:cs typeface="Century Gothic"/>
                <a:sym typeface="Century Gothic"/>
              </a:rPr>
              <a:t> Leben </a:t>
            </a:r>
            <a:r>
              <a:rPr lang="en-GB" sz="2000" b="1" dirty="0" err="1">
                <a:solidFill>
                  <a:schemeClr val="dk1"/>
                </a:solidFill>
                <a:latin typeface="Century Gothic"/>
                <a:ea typeface="Century Gothic"/>
                <a:cs typeface="Century Gothic"/>
                <a:sym typeface="Century Gothic"/>
              </a:rPr>
              <a:t>machte</a:t>
            </a:r>
            <a:r>
              <a:rPr lang="en-GB" sz="2000" dirty="0">
                <a:solidFill>
                  <a:schemeClr val="dk1"/>
                </a:solidFill>
                <a:latin typeface="Century Gothic"/>
                <a:ea typeface="Century Gothic"/>
                <a:cs typeface="Century Gothic"/>
                <a:sym typeface="Century Gothic"/>
              </a:rPr>
              <a:t>. Sie </a:t>
            </a:r>
            <a:r>
              <a:rPr lang="en-GB" sz="2000" b="1" dirty="0" err="1">
                <a:solidFill>
                  <a:schemeClr val="dk1"/>
                </a:solidFill>
                <a:latin typeface="Century Gothic"/>
                <a:ea typeface="Century Gothic"/>
                <a:cs typeface="Century Gothic"/>
                <a:sym typeface="Century Gothic"/>
              </a:rPr>
              <a:t>arbeitete</a:t>
            </a:r>
            <a:r>
              <a:rPr lang="en-GB" sz="2000" dirty="0">
                <a:solidFill>
                  <a:schemeClr val="dk1"/>
                </a:solidFill>
                <a:latin typeface="Century Gothic"/>
                <a:ea typeface="Century Gothic"/>
                <a:cs typeface="Century Gothic"/>
                <a:sym typeface="Century Gothic"/>
              </a:rPr>
              <a:t> auch </a:t>
            </a:r>
            <a:r>
              <a:rPr lang="en-GB" sz="2000" dirty="0" err="1">
                <a:solidFill>
                  <a:schemeClr val="dk1"/>
                </a:solidFill>
                <a:latin typeface="Century Gothic"/>
                <a:ea typeface="Century Gothic"/>
                <a:cs typeface="Century Gothic"/>
                <a:sym typeface="Century Gothic"/>
              </a:rPr>
              <a:t>für</a:t>
            </a:r>
            <a:r>
              <a:rPr lang="en-GB" sz="2000" dirty="0">
                <a:solidFill>
                  <a:schemeClr val="dk1"/>
                </a:solidFill>
                <a:latin typeface="Century Gothic"/>
                <a:ea typeface="Century Gothic"/>
                <a:cs typeface="Century Gothic"/>
                <a:sym typeface="Century Gothic"/>
              </a:rPr>
              <a:t> Alfred Nobel, der von 1871 bis 1891 in Paris </a:t>
            </a:r>
            <a:r>
              <a:rPr lang="en-GB" sz="2000" b="1" dirty="0" err="1">
                <a:solidFill>
                  <a:schemeClr val="dk1"/>
                </a:solidFill>
                <a:latin typeface="Century Gothic"/>
                <a:ea typeface="Century Gothic"/>
                <a:cs typeface="Century Gothic"/>
                <a:sym typeface="Century Gothic"/>
              </a:rPr>
              <a:t>wohnte</a:t>
            </a:r>
            <a:r>
              <a:rPr lang="en-GB" sz="2000" dirty="0">
                <a:solidFill>
                  <a:schemeClr val="dk1"/>
                </a:solidFill>
                <a:latin typeface="Century Gothic"/>
                <a:ea typeface="Century Gothic"/>
                <a:cs typeface="Century Gothic"/>
                <a:sym typeface="Century Gothic"/>
              </a:rPr>
              <a:t>. Bertha </a:t>
            </a:r>
            <a:r>
              <a:rPr lang="en-GB" sz="2000" b="1" dirty="0" err="1">
                <a:solidFill>
                  <a:schemeClr val="dk1"/>
                </a:solidFill>
                <a:latin typeface="Century Gothic"/>
                <a:ea typeface="Century Gothic"/>
                <a:cs typeface="Century Gothic"/>
                <a:sym typeface="Century Gothic"/>
              </a:rPr>
              <a:t>wurde</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aber</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berühmt</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durch</a:t>
            </a:r>
            <a:r>
              <a:rPr lang="en-GB" sz="2000" dirty="0">
                <a:solidFill>
                  <a:schemeClr val="dk1"/>
                </a:solidFill>
                <a:latin typeface="Century Gothic"/>
                <a:ea typeface="Century Gothic"/>
                <a:cs typeface="Century Gothic"/>
                <a:sym typeface="Century Gothic"/>
              </a:rPr>
              <a:t> die </a:t>
            </a:r>
            <a:r>
              <a:rPr lang="en-GB" sz="2000" dirty="0" err="1">
                <a:solidFill>
                  <a:schemeClr val="dk1"/>
                </a:solidFill>
                <a:latin typeface="Century Gothic"/>
                <a:ea typeface="Century Gothic"/>
                <a:cs typeface="Century Gothic"/>
                <a:sym typeface="Century Gothic"/>
              </a:rPr>
              <a:t>Artikel</a:t>
            </a:r>
            <a:r>
              <a:rPr lang="en-GB" sz="2000" dirty="0">
                <a:solidFill>
                  <a:schemeClr val="dk1"/>
                </a:solidFill>
                <a:latin typeface="Century Gothic"/>
                <a:ea typeface="Century Gothic"/>
                <a:cs typeface="Century Gothic"/>
                <a:sym typeface="Century Gothic"/>
              </a:rPr>
              <a:t>, die </a:t>
            </a:r>
            <a:r>
              <a:rPr lang="en-GB" sz="2000" dirty="0" err="1">
                <a:solidFill>
                  <a:schemeClr val="dk1"/>
                </a:solidFill>
                <a:latin typeface="Century Gothic"/>
                <a:ea typeface="Century Gothic"/>
                <a:cs typeface="Century Gothic"/>
                <a:sym typeface="Century Gothic"/>
              </a:rPr>
              <a:t>sie</a:t>
            </a:r>
            <a:r>
              <a:rPr lang="en-GB" sz="2000"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schrieb</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Schließlich</a:t>
            </a:r>
            <a:r>
              <a:rPr lang="en-GB" sz="2000"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wurde</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sie</a:t>
            </a:r>
            <a:r>
              <a:rPr lang="en-GB" sz="2000" dirty="0">
                <a:solidFill>
                  <a:schemeClr val="dk1"/>
                </a:solidFill>
                <a:latin typeface="Century Gothic"/>
                <a:ea typeface="Century Gothic"/>
                <a:cs typeface="Century Gothic"/>
                <a:sym typeface="Century Gothic"/>
              </a:rPr>
              <a:t> 1905 </a:t>
            </a:r>
            <a:r>
              <a:rPr lang="en-GB" sz="2000" dirty="0" err="1">
                <a:solidFill>
                  <a:schemeClr val="dk1"/>
                </a:solidFill>
                <a:latin typeface="Century Gothic"/>
                <a:ea typeface="Century Gothic"/>
                <a:cs typeface="Century Gothic"/>
                <a:sym typeface="Century Gothic"/>
              </a:rPr>
              <a:t>zur</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ersten</a:t>
            </a:r>
            <a:r>
              <a:rPr lang="en-GB" sz="2000" dirty="0">
                <a:solidFill>
                  <a:schemeClr val="dk1"/>
                </a:solidFill>
                <a:latin typeface="Century Gothic"/>
                <a:ea typeface="Century Gothic"/>
                <a:cs typeface="Century Gothic"/>
                <a:sym typeface="Century Gothic"/>
              </a:rPr>
              <a:t> </a:t>
            </a:r>
            <a:r>
              <a:rPr lang="en-GB" sz="2000" u="sng" dirty="0">
                <a:solidFill>
                  <a:schemeClr val="dk1"/>
                </a:solidFill>
                <a:latin typeface="Century Gothic"/>
                <a:ea typeface="Century Gothic"/>
                <a:cs typeface="Century Gothic"/>
                <a:sym typeface="Century Gothic"/>
              </a:rPr>
              <a:t>Frau</a:t>
            </a:r>
            <a:r>
              <a:rPr lang="en-GB" sz="2000" dirty="0">
                <a:solidFill>
                  <a:schemeClr val="dk1"/>
                </a:solidFill>
                <a:latin typeface="Century Gothic"/>
                <a:ea typeface="Century Gothic"/>
                <a:cs typeface="Century Gothic"/>
                <a:sym typeface="Century Gothic"/>
              </a:rPr>
              <a:t>, die </a:t>
            </a:r>
            <a:r>
              <a:rPr lang="en-GB" sz="2000" dirty="0" err="1">
                <a:solidFill>
                  <a:schemeClr val="dk1"/>
                </a:solidFill>
                <a:latin typeface="Century Gothic"/>
                <a:ea typeface="Century Gothic"/>
                <a:cs typeface="Century Gothic"/>
                <a:sym typeface="Century Gothic"/>
              </a:rPr>
              <a:t>einen</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Friedensnobelpreis</a:t>
            </a:r>
            <a:r>
              <a:rPr lang="en-GB" sz="2000"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bekam</a:t>
            </a:r>
            <a:r>
              <a:rPr lang="en-GB" sz="2000" dirty="0">
                <a:solidFill>
                  <a:schemeClr val="dk1"/>
                </a:solidFill>
                <a:latin typeface="Century Gothic"/>
                <a:ea typeface="Century Gothic"/>
                <a:cs typeface="Century Gothic"/>
                <a:sym typeface="Century Gothic"/>
              </a:rPr>
              <a:t>!</a:t>
            </a: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p:txBody>
      </p:sp>
      <p:pic>
        <p:nvPicPr>
          <p:cNvPr id="509" name="Google Shape;509;p12"/>
          <p:cNvPicPr preferRelativeResize="0"/>
          <p:nvPr/>
        </p:nvPicPr>
        <p:blipFill rotWithShape="1">
          <a:blip r:embed="rId4">
            <a:alphaModFix/>
          </a:blip>
          <a:srcRect/>
          <a:stretch/>
        </p:blipFill>
        <p:spPr>
          <a:xfrm>
            <a:off x="10317843" y="3337310"/>
            <a:ext cx="1874157" cy="1340023"/>
          </a:xfrm>
          <a:prstGeom prst="rect">
            <a:avLst/>
          </a:prstGeom>
          <a:noFill/>
          <a:ln>
            <a:noFill/>
          </a:ln>
        </p:spPr>
      </p:pic>
      <p:sp>
        <p:nvSpPr>
          <p:cNvPr id="510" name="Google Shape;510;p12"/>
          <p:cNvSpPr txBox="1"/>
          <p:nvPr/>
        </p:nvSpPr>
        <p:spPr>
          <a:xfrm>
            <a:off x="244474" y="3429000"/>
            <a:ext cx="10444109"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dk1"/>
                </a:solidFill>
                <a:latin typeface="Century Gothic"/>
                <a:ea typeface="Century Gothic"/>
                <a:cs typeface="Century Gothic"/>
                <a:sym typeface="Century Gothic"/>
              </a:rPr>
              <a:t>Frau </a:t>
            </a:r>
            <a:r>
              <a:rPr lang="en-GB" sz="2000" dirty="0" err="1">
                <a:solidFill>
                  <a:schemeClr val="dk1"/>
                </a:solidFill>
                <a:latin typeface="Century Gothic"/>
                <a:ea typeface="Century Gothic"/>
                <a:cs typeface="Century Gothic"/>
                <a:sym typeface="Century Gothic"/>
              </a:rPr>
              <a:t>Noether</a:t>
            </a:r>
            <a:r>
              <a:rPr lang="en-GB" sz="2000" dirty="0">
                <a:solidFill>
                  <a:schemeClr val="dk1"/>
                </a:solidFill>
                <a:latin typeface="Century Gothic"/>
                <a:ea typeface="Century Gothic"/>
                <a:cs typeface="Century Gothic"/>
                <a:sym typeface="Century Gothic"/>
              </a:rPr>
              <a:t> </a:t>
            </a:r>
            <a:r>
              <a:rPr lang="en-GB" sz="2000" b="1" dirty="0">
                <a:solidFill>
                  <a:schemeClr val="dk1"/>
                </a:solidFill>
                <a:latin typeface="Century Gothic"/>
                <a:ea typeface="Century Gothic"/>
                <a:cs typeface="Century Gothic"/>
                <a:sym typeface="Century Gothic"/>
              </a:rPr>
              <a:t>war</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ein</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intelligentes</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Mädchen</a:t>
            </a:r>
            <a:r>
              <a:rPr lang="en-GB" sz="2000" dirty="0">
                <a:solidFill>
                  <a:schemeClr val="dk1"/>
                </a:solidFill>
                <a:latin typeface="Century Gothic"/>
                <a:ea typeface="Century Gothic"/>
                <a:cs typeface="Century Gothic"/>
                <a:sym typeface="Century Gothic"/>
              </a:rPr>
              <a:t>, das </a:t>
            </a:r>
            <a:r>
              <a:rPr lang="en-GB" sz="2000" dirty="0" err="1">
                <a:solidFill>
                  <a:schemeClr val="dk1"/>
                </a:solidFill>
                <a:latin typeface="Century Gothic"/>
                <a:ea typeface="Century Gothic"/>
                <a:cs typeface="Century Gothic"/>
                <a:sym typeface="Century Gothic"/>
              </a:rPr>
              <a:t>schon</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sehr</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früh</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extrem</a:t>
            </a:r>
            <a:r>
              <a:rPr lang="en-GB" sz="2000" dirty="0">
                <a:solidFill>
                  <a:schemeClr val="dk1"/>
                </a:solidFill>
                <a:latin typeface="Century Gothic"/>
                <a:ea typeface="Century Gothic"/>
                <a:cs typeface="Century Gothic"/>
                <a:sym typeface="Century Gothic"/>
              </a:rPr>
              <a:t> gut in </a:t>
            </a:r>
            <a:r>
              <a:rPr lang="en-GB" sz="2000" dirty="0" err="1">
                <a:solidFill>
                  <a:schemeClr val="dk1"/>
                </a:solidFill>
                <a:latin typeface="Century Gothic"/>
                <a:ea typeface="Century Gothic"/>
                <a:cs typeface="Century Gothic"/>
                <a:sym typeface="Century Gothic"/>
              </a:rPr>
              <a:t>Mathematik</a:t>
            </a:r>
            <a:r>
              <a:rPr lang="en-GB" sz="2000" dirty="0">
                <a:solidFill>
                  <a:schemeClr val="dk1"/>
                </a:solidFill>
                <a:latin typeface="Century Gothic"/>
                <a:ea typeface="Century Gothic"/>
                <a:cs typeface="Century Gothic"/>
                <a:sym typeface="Century Gothic"/>
              </a:rPr>
              <a:t> </a:t>
            </a:r>
            <a:r>
              <a:rPr lang="en-GB" sz="2000" b="1" dirty="0">
                <a:solidFill>
                  <a:schemeClr val="dk1"/>
                </a:solidFill>
                <a:latin typeface="Century Gothic"/>
                <a:ea typeface="Century Gothic"/>
                <a:cs typeface="Century Gothic"/>
                <a:sym typeface="Century Gothic"/>
              </a:rPr>
              <a:t>war</a:t>
            </a:r>
            <a:r>
              <a:rPr lang="en-GB" sz="2000" dirty="0">
                <a:solidFill>
                  <a:schemeClr val="dk1"/>
                </a:solidFill>
                <a:latin typeface="Century Gothic"/>
                <a:ea typeface="Century Gothic"/>
                <a:cs typeface="Century Gothic"/>
                <a:sym typeface="Century Gothic"/>
              </a:rPr>
              <a:t>. Sie </a:t>
            </a:r>
            <a:r>
              <a:rPr lang="en-GB" sz="2000" b="1" dirty="0" err="1">
                <a:solidFill>
                  <a:schemeClr val="dk1"/>
                </a:solidFill>
                <a:latin typeface="Century Gothic"/>
                <a:ea typeface="Century Gothic"/>
                <a:cs typeface="Century Gothic"/>
                <a:sym typeface="Century Gothic"/>
              </a:rPr>
              <a:t>sollte</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Englisch</a:t>
            </a:r>
            <a:r>
              <a:rPr lang="en-GB" sz="2000" dirty="0">
                <a:solidFill>
                  <a:schemeClr val="dk1"/>
                </a:solidFill>
                <a:latin typeface="Century Gothic"/>
                <a:ea typeface="Century Gothic"/>
                <a:cs typeface="Century Gothic"/>
                <a:sym typeface="Century Gothic"/>
              </a:rPr>
              <a:t> und </a:t>
            </a:r>
            <a:r>
              <a:rPr lang="en-GB" sz="2000" dirty="0" err="1">
                <a:solidFill>
                  <a:schemeClr val="dk1"/>
                </a:solidFill>
                <a:latin typeface="Century Gothic"/>
                <a:ea typeface="Century Gothic"/>
                <a:cs typeface="Century Gothic"/>
                <a:sym typeface="Century Gothic"/>
              </a:rPr>
              <a:t>Französisch</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studieren</a:t>
            </a:r>
            <a:r>
              <a:rPr lang="en-GB" sz="2000" dirty="0">
                <a:solidFill>
                  <a:schemeClr val="dk1"/>
                </a:solidFill>
                <a:latin typeface="Century Gothic"/>
                <a:ea typeface="Century Gothic"/>
                <a:cs typeface="Century Gothic"/>
                <a:sym typeface="Century Gothic"/>
              </a:rPr>
              <a:t>, die </a:t>
            </a:r>
            <a:r>
              <a:rPr lang="en-GB" sz="2000" dirty="0" err="1">
                <a:solidFill>
                  <a:schemeClr val="dk1"/>
                </a:solidFill>
                <a:latin typeface="Century Gothic"/>
                <a:ea typeface="Century Gothic"/>
                <a:cs typeface="Century Gothic"/>
                <a:sym typeface="Century Gothic"/>
              </a:rPr>
              <a:t>beide</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beliebte</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Fächer</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für</a:t>
            </a:r>
            <a:r>
              <a:rPr lang="en-GB" sz="2000" dirty="0">
                <a:solidFill>
                  <a:schemeClr val="dk1"/>
                </a:solidFill>
                <a:latin typeface="Century Gothic"/>
                <a:ea typeface="Century Gothic"/>
                <a:cs typeface="Century Gothic"/>
                <a:sym typeface="Century Gothic"/>
              </a:rPr>
              <a:t> Frauen </a:t>
            </a:r>
            <a:r>
              <a:rPr lang="en-GB" sz="2000" b="1" dirty="0" err="1">
                <a:solidFill>
                  <a:schemeClr val="dk1"/>
                </a:solidFill>
                <a:latin typeface="Century Gothic"/>
                <a:ea typeface="Century Gothic"/>
                <a:cs typeface="Century Gothic"/>
                <a:sym typeface="Century Gothic"/>
              </a:rPr>
              <a:t>waren</a:t>
            </a:r>
            <a:r>
              <a:rPr lang="en-GB" sz="2000" dirty="0">
                <a:solidFill>
                  <a:schemeClr val="dk1"/>
                </a:solidFill>
                <a:latin typeface="Century Gothic"/>
                <a:ea typeface="Century Gothic"/>
                <a:cs typeface="Century Gothic"/>
                <a:sym typeface="Century Gothic"/>
              </a:rPr>
              <a:t>. Sie </a:t>
            </a:r>
            <a:r>
              <a:rPr lang="en-GB" sz="2000" b="1" dirty="0" err="1">
                <a:solidFill>
                  <a:schemeClr val="dk1"/>
                </a:solidFill>
                <a:latin typeface="Century Gothic"/>
                <a:ea typeface="Century Gothic"/>
                <a:cs typeface="Century Gothic"/>
                <a:sym typeface="Century Gothic"/>
              </a:rPr>
              <a:t>hatte</a:t>
            </a:r>
            <a:r>
              <a:rPr lang="en-GB" sz="2000" b="1"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dann</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aber</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einen</a:t>
            </a:r>
            <a:r>
              <a:rPr lang="en-GB" sz="2000" dirty="0">
                <a:solidFill>
                  <a:schemeClr val="dk1"/>
                </a:solidFill>
                <a:latin typeface="Century Gothic"/>
                <a:ea typeface="Century Gothic"/>
                <a:cs typeface="Century Gothic"/>
                <a:sym typeface="Century Gothic"/>
              </a:rPr>
              <a:t> </a:t>
            </a:r>
            <a:r>
              <a:rPr lang="en-GB" sz="2000" u="sng" dirty="0" err="1">
                <a:solidFill>
                  <a:schemeClr val="dk1"/>
                </a:solidFill>
                <a:latin typeface="Century Gothic"/>
                <a:ea typeface="Century Gothic"/>
                <a:cs typeface="Century Gothic"/>
                <a:sym typeface="Century Gothic"/>
              </a:rPr>
              <a:t>riesigen</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Erfolg</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mit</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ihrer</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Mathearbeit</a:t>
            </a:r>
            <a:r>
              <a:rPr lang="en-GB" sz="2000" dirty="0">
                <a:solidFill>
                  <a:schemeClr val="dk1"/>
                </a:solidFill>
                <a:latin typeface="Century Gothic"/>
                <a:ea typeface="Century Gothic"/>
                <a:cs typeface="Century Gothic"/>
                <a:sym typeface="Century Gothic"/>
              </a:rPr>
              <a:t>, die intelligent </a:t>
            </a:r>
            <a:r>
              <a:rPr lang="en-GB" sz="2000" b="1" dirty="0">
                <a:solidFill>
                  <a:schemeClr val="dk1"/>
                </a:solidFill>
                <a:latin typeface="Century Gothic"/>
                <a:ea typeface="Century Gothic"/>
                <a:cs typeface="Century Gothic"/>
                <a:sym typeface="Century Gothic"/>
              </a:rPr>
              <a:t>war</a:t>
            </a:r>
            <a:r>
              <a:rPr lang="en-GB" sz="2000" dirty="0">
                <a:solidFill>
                  <a:schemeClr val="dk1"/>
                </a:solidFill>
                <a:latin typeface="Century Gothic"/>
                <a:ea typeface="Century Gothic"/>
                <a:cs typeface="Century Gothic"/>
                <a:sym typeface="Century Gothic"/>
              </a:rPr>
              <a:t>.</a:t>
            </a: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chemeClr val="dk1"/>
              </a:solidFill>
              <a:latin typeface="Century Gothic"/>
              <a:ea typeface="Century Gothic"/>
              <a:cs typeface="Century Gothic"/>
              <a:sym typeface="Century Gothic"/>
            </a:endParaRPr>
          </a:p>
        </p:txBody>
      </p:sp>
      <p:pic>
        <p:nvPicPr>
          <p:cNvPr id="511" name="Google Shape;511;p12"/>
          <p:cNvPicPr preferRelativeResize="0"/>
          <p:nvPr/>
        </p:nvPicPr>
        <p:blipFill rotWithShape="1">
          <a:blip r:embed="rId5">
            <a:alphaModFix/>
          </a:blip>
          <a:srcRect/>
          <a:stretch/>
        </p:blipFill>
        <p:spPr>
          <a:xfrm>
            <a:off x="255354" y="4734569"/>
            <a:ext cx="1155701" cy="1552974"/>
          </a:xfrm>
          <a:prstGeom prst="rect">
            <a:avLst/>
          </a:prstGeom>
          <a:noFill/>
          <a:ln>
            <a:noFill/>
          </a:ln>
        </p:spPr>
      </p:pic>
      <p:sp>
        <p:nvSpPr>
          <p:cNvPr id="512" name="Google Shape;512;p12"/>
          <p:cNvSpPr txBox="1"/>
          <p:nvPr/>
        </p:nvSpPr>
        <p:spPr>
          <a:xfrm>
            <a:off x="1378767" y="4997584"/>
            <a:ext cx="9813471" cy="12926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u="sng" dirty="0">
                <a:solidFill>
                  <a:schemeClr val="dk1"/>
                </a:solidFill>
                <a:latin typeface="Century Gothic"/>
                <a:ea typeface="Century Gothic"/>
                <a:cs typeface="Century Gothic"/>
                <a:sym typeface="Century Gothic"/>
              </a:rPr>
              <a:t>Frau</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Münter</a:t>
            </a:r>
            <a:r>
              <a:rPr lang="en-GB" sz="2000" dirty="0">
                <a:solidFill>
                  <a:schemeClr val="dk1"/>
                </a:solidFill>
                <a:latin typeface="Century Gothic"/>
                <a:ea typeface="Century Gothic"/>
                <a:cs typeface="Century Gothic"/>
                <a:sym typeface="Century Gothic"/>
              </a:rPr>
              <a:t> </a:t>
            </a:r>
            <a:r>
              <a:rPr lang="en-GB" sz="2000" b="1" dirty="0">
                <a:solidFill>
                  <a:schemeClr val="dk1"/>
                </a:solidFill>
                <a:latin typeface="Century Gothic"/>
                <a:ea typeface="Century Gothic"/>
                <a:cs typeface="Century Gothic"/>
                <a:sym typeface="Century Gothic"/>
              </a:rPr>
              <a:t>war</a:t>
            </a:r>
            <a:r>
              <a:rPr lang="en-GB" sz="2000" dirty="0">
                <a:solidFill>
                  <a:schemeClr val="dk1"/>
                </a:solidFill>
                <a:latin typeface="Century Gothic"/>
                <a:ea typeface="Century Gothic"/>
                <a:cs typeface="Century Gothic"/>
                <a:sym typeface="Century Gothic"/>
              </a:rPr>
              <a:t> eine </a:t>
            </a:r>
            <a:r>
              <a:rPr lang="en-GB" sz="2000" dirty="0" err="1">
                <a:solidFill>
                  <a:schemeClr val="dk1"/>
                </a:solidFill>
                <a:latin typeface="Century Gothic"/>
                <a:ea typeface="Century Gothic"/>
                <a:cs typeface="Century Gothic"/>
                <a:sym typeface="Century Gothic"/>
              </a:rPr>
              <a:t>bekannte</a:t>
            </a:r>
            <a:r>
              <a:rPr lang="en-GB" sz="2000" dirty="0">
                <a:solidFill>
                  <a:schemeClr val="dk1"/>
                </a:solidFill>
                <a:latin typeface="Century Gothic"/>
                <a:ea typeface="Century Gothic"/>
                <a:cs typeface="Century Gothic"/>
                <a:sym typeface="Century Gothic"/>
              </a:rPr>
              <a:t> </a:t>
            </a:r>
            <a:r>
              <a:rPr lang="en-GB" sz="2000" dirty="0" err="1">
                <a:solidFill>
                  <a:schemeClr val="dk1"/>
                </a:solidFill>
                <a:latin typeface="Century Gothic"/>
                <a:ea typeface="Century Gothic"/>
                <a:cs typeface="Century Gothic"/>
                <a:sym typeface="Century Gothic"/>
              </a:rPr>
              <a:t>Malerin</a:t>
            </a:r>
            <a:r>
              <a:rPr lang="en-GB" sz="2000" dirty="0">
                <a:solidFill>
                  <a:schemeClr val="dk1"/>
                </a:solidFill>
                <a:latin typeface="Century Gothic"/>
                <a:ea typeface="Century Gothic"/>
                <a:cs typeface="Century Gothic"/>
                <a:sym typeface="Century Gothic"/>
              </a:rPr>
              <a:t>, die </a:t>
            </a:r>
            <a:r>
              <a:rPr lang="en-GB" sz="2000" dirty="0" err="1">
                <a:solidFill>
                  <a:schemeClr val="dk1"/>
                </a:solidFill>
                <a:latin typeface="Century Gothic"/>
                <a:ea typeface="Century Gothic"/>
                <a:cs typeface="Century Gothic"/>
                <a:sym typeface="Century Gothic"/>
              </a:rPr>
              <a:t>Farben</a:t>
            </a:r>
            <a:r>
              <a:rPr lang="en-GB" sz="2000"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liebte</a:t>
            </a:r>
            <a:r>
              <a:rPr lang="en-GB" sz="2000" dirty="0">
                <a:solidFill>
                  <a:schemeClr val="dk1"/>
                </a:solidFill>
                <a:latin typeface="Century Gothic"/>
                <a:ea typeface="Century Gothic"/>
                <a:cs typeface="Century Gothic"/>
                <a:sym typeface="Century Gothic"/>
              </a:rPr>
              <a:t>. Sie </a:t>
            </a:r>
            <a:r>
              <a:rPr lang="en-GB" sz="2000" b="1" dirty="0" err="1">
                <a:solidFill>
                  <a:schemeClr val="dk1"/>
                </a:solidFill>
                <a:latin typeface="Century Gothic"/>
                <a:ea typeface="Century Gothic"/>
                <a:cs typeface="Century Gothic"/>
                <a:sym typeface="Century Gothic"/>
              </a:rPr>
              <a:t>hatte</a:t>
            </a:r>
            <a:r>
              <a:rPr lang="en-GB" sz="2000" dirty="0">
                <a:solidFill>
                  <a:schemeClr val="dk1"/>
                </a:solidFill>
                <a:latin typeface="Century Gothic"/>
                <a:ea typeface="Century Gothic"/>
                <a:cs typeface="Century Gothic"/>
                <a:sym typeface="Century Gothic"/>
              </a:rPr>
              <a:t> eine Gruppe von </a:t>
            </a:r>
            <a:r>
              <a:rPr lang="en-GB" sz="2000" dirty="0" err="1">
                <a:solidFill>
                  <a:schemeClr val="dk1"/>
                </a:solidFill>
                <a:latin typeface="Century Gothic"/>
                <a:ea typeface="Century Gothic"/>
                <a:cs typeface="Century Gothic"/>
                <a:sym typeface="Century Gothic"/>
              </a:rPr>
              <a:t>Freunden</a:t>
            </a:r>
            <a:r>
              <a:rPr lang="en-GB" sz="2000" dirty="0">
                <a:solidFill>
                  <a:schemeClr val="dk1"/>
                </a:solidFill>
                <a:latin typeface="Century Gothic"/>
                <a:ea typeface="Century Gothic"/>
                <a:cs typeface="Century Gothic"/>
                <a:sym typeface="Century Gothic"/>
              </a:rPr>
              <a:t>, die </a:t>
            </a:r>
            <a:r>
              <a:rPr lang="en-GB" sz="2000" dirty="0" err="1">
                <a:solidFill>
                  <a:schemeClr val="dk1"/>
                </a:solidFill>
                <a:latin typeface="Century Gothic"/>
                <a:ea typeface="Century Gothic"/>
                <a:cs typeface="Century Gothic"/>
                <a:sym typeface="Century Gothic"/>
              </a:rPr>
              <a:t>wie</a:t>
            </a:r>
            <a:r>
              <a:rPr lang="en-GB" sz="2000" dirty="0">
                <a:solidFill>
                  <a:schemeClr val="dk1"/>
                </a:solidFill>
                <a:latin typeface="Century Gothic"/>
                <a:ea typeface="Century Gothic"/>
                <a:cs typeface="Century Gothic"/>
                <a:sym typeface="Century Gothic"/>
              </a:rPr>
              <a:t> Gabriele auch alle </a:t>
            </a:r>
            <a:r>
              <a:rPr lang="en-GB" sz="2000" dirty="0" err="1">
                <a:solidFill>
                  <a:schemeClr val="dk1"/>
                </a:solidFill>
                <a:latin typeface="Century Gothic"/>
                <a:ea typeface="Century Gothic"/>
                <a:cs typeface="Century Gothic"/>
                <a:sym typeface="Century Gothic"/>
              </a:rPr>
              <a:t>Expressionisten</a:t>
            </a:r>
            <a:r>
              <a:rPr lang="en-GB" sz="2000"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waren</a:t>
            </a:r>
            <a:r>
              <a:rPr lang="en-GB" sz="2000" dirty="0">
                <a:solidFill>
                  <a:schemeClr val="dk1"/>
                </a:solidFill>
                <a:latin typeface="Century Gothic"/>
                <a:ea typeface="Century Gothic"/>
                <a:cs typeface="Century Gothic"/>
                <a:sym typeface="Century Gothic"/>
              </a:rPr>
              <a:t>. Der Name der Gruppe, der </a:t>
            </a:r>
            <a:r>
              <a:rPr lang="en-GB" sz="2000" dirty="0" err="1">
                <a:solidFill>
                  <a:schemeClr val="dk1"/>
                </a:solidFill>
                <a:latin typeface="Century Gothic"/>
                <a:ea typeface="Century Gothic"/>
                <a:cs typeface="Century Gothic"/>
                <a:sym typeface="Century Gothic"/>
              </a:rPr>
              <a:t>symbolisch</a:t>
            </a:r>
            <a:r>
              <a:rPr lang="en-GB" sz="2000" dirty="0">
                <a:solidFill>
                  <a:schemeClr val="dk1"/>
                </a:solidFill>
                <a:latin typeface="Century Gothic"/>
                <a:ea typeface="Century Gothic"/>
                <a:cs typeface="Century Gothic"/>
                <a:sym typeface="Century Gothic"/>
              </a:rPr>
              <a:t> </a:t>
            </a:r>
            <a:r>
              <a:rPr lang="en-GB" sz="2000" b="1" dirty="0">
                <a:solidFill>
                  <a:schemeClr val="dk1"/>
                </a:solidFill>
                <a:latin typeface="Century Gothic"/>
                <a:ea typeface="Century Gothic"/>
                <a:cs typeface="Century Gothic"/>
                <a:sym typeface="Century Gothic"/>
              </a:rPr>
              <a:t>war</a:t>
            </a:r>
            <a:r>
              <a:rPr lang="en-GB" sz="2000" dirty="0">
                <a:solidFill>
                  <a:schemeClr val="dk1"/>
                </a:solidFill>
                <a:latin typeface="Century Gothic"/>
                <a:ea typeface="Century Gothic"/>
                <a:cs typeface="Century Gothic"/>
                <a:sym typeface="Century Gothic"/>
              </a:rPr>
              <a:t>, </a:t>
            </a:r>
            <a:r>
              <a:rPr lang="en-GB" sz="2000" b="1" dirty="0">
                <a:solidFill>
                  <a:schemeClr val="dk1"/>
                </a:solidFill>
                <a:latin typeface="Century Gothic"/>
                <a:ea typeface="Century Gothic"/>
                <a:cs typeface="Century Gothic"/>
                <a:sym typeface="Century Gothic"/>
              </a:rPr>
              <a:t>war</a:t>
            </a:r>
            <a:r>
              <a:rPr lang="en-GB" sz="2000" dirty="0">
                <a:solidFill>
                  <a:schemeClr val="dk1"/>
                </a:solidFill>
                <a:latin typeface="Century Gothic"/>
                <a:ea typeface="Century Gothic"/>
                <a:cs typeface="Century Gothic"/>
                <a:sym typeface="Century Gothic"/>
              </a:rPr>
              <a:t> "der </a:t>
            </a:r>
            <a:r>
              <a:rPr lang="en-GB" sz="2000" dirty="0" err="1">
                <a:solidFill>
                  <a:schemeClr val="dk1"/>
                </a:solidFill>
                <a:latin typeface="Century Gothic"/>
                <a:ea typeface="Century Gothic"/>
                <a:cs typeface="Century Gothic"/>
                <a:sym typeface="Century Gothic"/>
              </a:rPr>
              <a:t>blaue</a:t>
            </a:r>
            <a:r>
              <a:rPr lang="en-GB" sz="2000" dirty="0">
                <a:solidFill>
                  <a:schemeClr val="dk1"/>
                </a:solidFill>
                <a:latin typeface="Century Gothic"/>
                <a:ea typeface="Century Gothic"/>
                <a:cs typeface="Century Gothic"/>
                <a:sym typeface="Century Gothic"/>
              </a:rPr>
              <a:t> Reiter".</a:t>
            </a: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chemeClr val="dk1"/>
              </a:solidFill>
              <a:latin typeface="Century Gothic"/>
              <a:ea typeface="Century Gothic"/>
              <a:cs typeface="Century Gothic"/>
              <a:sym typeface="Century Gothic"/>
            </a:endParaRPr>
          </a:p>
        </p:txBody>
      </p:sp>
      <p:sp>
        <p:nvSpPr>
          <p:cNvPr id="513" name="Google Shape;513;p12"/>
          <p:cNvSpPr/>
          <p:nvPr/>
        </p:nvSpPr>
        <p:spPr>
          <a:xfrm>
            <a:off x="1655955" y="3021614"/>
            <a:ext cx="5737303" cy="362415"/>
          </a:xfrm>
          <a:prstGeom prst="roundRect">
            <a:avLst>
              <a:gd name="adj" fmla="val 16667"/>
            </a:avLst>
          </a:prstGeom>
          <a:solidFill>
            <a:srgbClr val="3D3C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accent6"/>
                </a:solidFill>
                <a:latin typeface="Century Gothic"/>
                <a:ea typeface="Century Gothic"/>
                <a:cs typeface="Century Gothic"/>
                <a:sym typeface="Century Gothic"/>
              </a:rPr>
              <a:t>der Friedensnobelpreis – Nobel peace prize</a:t>
            </a:r>
            <a:endParaRPr/>
          </a:p>
        </p:txBody>
      </p:sp>
      <p:sp>
        <p:nvSpPr>
          <p:cNvPr id="514" name="Google Shape;514;p12"/>
          <p:cNvSpPr txBox="1"/>
          <p:nvPr/>
        </p:nvSpPr>
        <p:spPr>
          <a:xfrm>
            <a:off x="8486078" y="6153375"/>
            <a:ext cx="3705922" cy="707886"/>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6"/>
              </a:buClr>
              <a:buSzPts val="2000"/>
              <a:buFont typeface="Century Gothic"/>
              <a:buNone/>
            </a:pPr>
            <a:r>
              <a:rPr lang="en-GB" sz="2000" b="0" i="0" u="none" strike="noStrike" cap="none">
                <a:solidFill>
                  <a:schemeClr val="accent6"/>
                </a:solidFill>
                <a:latin typeface="Century Gothic"/>
                <a:ea typeface="Century Gothic"/>
                <a:cs typeface="Century Gothic"/>
                <a:sym typeface="Century Gothic"/>
              </a:rPr>
              <a:t>die Malerin – female painter</a:t>
            </a:r>
            <a:endParaRPr/>
          </a:p>
          <a:p>
            <a:pPr marL="0" marR="0" lvl="0" indent="0" algn="l" rtl="0">
              <a:lnSpc>
                <a:spcPct val="100000"/>
              </a:lnSpc>
              <a:spcBef>
                <a:spcPts val="0"/>
              </a:spcBef>
              <a:spcAft>
                <a:spcPts val="0"/>
              </a:spcAft>
              <a:buClr>
                <a:schemeClr val="accent6"/>
              </a:buClr>
              <a:buSzPts val="2000"/>
              <a:buFont typeface="Century Gothic"/>
              <a:buNone/>
            </a:pPr>
            <a:r>
              <a:rPr lang="en-GB" sz="2000" b="0" i="0" u="none" strike="noStrike" cap="none">
                <a:solidFill>
                  <a:schemeClr val="accent6"/>
                </a:solidFill>
                <a:latin typeface="Century Gothic"/>
                <a:ea typeface="Century Gothic"/>
                <a:cs typeface="Century Gothic"/>
                <a:sym typeface="Century Gothic"/>
              </a:rPr>
              <a:t>der Reiter – rider </a:t>
            </a:r>
            <a:endParaRPr/>
          </a:p>
        </p:txBody>
      </p:sp>
      <p:pic>
        <p:nvPicPr>
          <p:cNvPr id="515" name="Google Shape;515;p12" descr="Gráficos vectoriales gratis de Whatsapp"/>
          <p:cNvPicPr preferRelativeResize="0"/>
          <p:nvPr/>
        </p:nvPicPr>
        <p:blipFill rotWithShape="1">
          <a:blip r:embed="rId6">
            <a:alphaModFix/>
          </a:blip>
          <a:srcRect b="68642"/>
          <a:stretch/>
        </p:blipFill>
        <p:spPr>
          <a:xfrm>
            <a:off x="8390639" y="125368"/>
            <a:ext cx="3744479" cy="1367785"/>
          </a:xfrm>
          <a:prstGeom prst="rect">
            <a:avLst/>
          </a:prstGeom>
          <a:noFill/>
          <a:ln>
            <a:noFill/>
          </a:ln>
        </p:spPr>
      </p:pic>
      <p:sp>
        <p:nvSpPr>
          <p:cNvPr id="516" name="Google Shape;516;p12"/>
          <p:cNvSpPr/>
          <p:nvPr/>
        </p:nvSpPr>
        <p:spPr>
          <a:xfrm>
            <a:off x="8390639" y="766999"/>
            <a:ext cx="3744479" cy="726154"/>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17" name="Google Shape;517;p12"/>
          <p:cNvSpPr/>
          <p:nvPr/>
        </p:nvSpPr>
        <p:spPr>
          <a:xfrm>
            <a:off x="8390639" y="794236"/>
            <a:ext cx="3717921" cy="638931"/>
          </a:xfrm>
          <a:prstGeom prst="roundRect">
            <a:avLst>
              <a:gd name="adj" fmla="val 16667"/>
            </a:avLst>
          </a:prstGeom>
          <a:solidFill>
            <a:schemeClr val="lt2"/>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Hier ist etwas über drei deutsche Frauen! ☺</a:t>
            </a:r>
            <a:endParaRPr sz="2000">
              <a:solidFill>
                <a:schemeClr val="lt1"/>
              </a:solidFill>
              <a:latin typeface="Century Gothic"/>
              <a:ea typeface="Century Gothic"/>
              <a:cs typeface="Century Gothic"/>
              <a:sym typeface="Century Gothic"/>
            </a:endParaRPr>
          </a:p>
        </p:txBody>
      </p:sp>
      <p:grpSp>
        <p:nvGrpSpPr>
          <p:cNvPr id="518" name="Google Shape;518;p12"/>
          <p:cNvGrpSpPr/>
          <p:nvPr/>
        </p:nvGrpSpPr>
        <p:grpSpPr>
          <a:xfrm>
            <a:off x="11585708" y="948387"/>
            <a:ext cx="357421" cy="330628"/>
            <a:chOff x="-677996" y="3286857"/>
            <a:chExt cx="357421" cy="330628"/>
          </a:xfrm>
        </p:grpSpPr>
        <p:sp>
          <p:nvSpPr>
            <p:cNvPr id="519" name="Google Shape;519;p12"/>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20" name="Google Shape;520;p12"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521" name="Google Shape;521;p12"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522" name="Google Shape;522;p12"/>
          <p:cNvSpPr/>
          <p:nvPr/>
        </p:nvSpPr>
        <p:spPr>
          <a:xfrm>
            <a:off x="11192238" y="28390"/>
            <a:ext cx="932721"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pic>
        <p:nvPicPr>
          <p:cNvPr id="523" name="Google Shape;523;p12"/>
          <p:cNvPicPr preferRelativeResize="0"/>
          <p:nvPr/>
        </p:nvPicPr>
        <p:blipFill rotWithShape="1">
          <a:blip r:embed="rId9">
            <a:alphaModFix/>
          </a:blip>
          <a:srcRect/>
          <a:stretch/>
        </p:blipFill>
        <p:spPr>
          <a:xfrm>
            <a:off x="53921" y="1600056"/>
            <a:ext cx="1387872" cy="1962848"/>
          </a:xfrm>
          <a:prstGeom prst="ellipse">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3"/>
          <p:cNvSpPr txBox="1">
            <a:spLocks noGrp="1"/>
          </p:cNvSpPr>
          <p:nvPr>
            <p:ph type="title"/>
          </p:nvPr>
        </p:nvSpPr>
        <p:spPr>
          <a:xfrm>
            <a:off x="0" y="219445"/>
            <a:ext cx="3222702"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Wer ist das? </a:t>
            </a:r>
            <a:endParaRPr/>
          </a:p>
        </p:txBody>
      </p:sp>
      <p:sp>
        <p:nvSpPr>
          <p:cNvPr id="530" name="Google Shape;530;p13"/>
          <p:cNvSpPr txBox="1">
            <a:spLocks noGrp="1"/>
          </p:cNvSpPr>
          <p:nvPr>
            <p:ph type="body" idx="1"/>
          </p:nvPr>
        </p:nvSpPr>
        <p:spPr>
          <a:xfrm>
            <a:off x="659027" y="1018941"/>
            <a:ext cx="6874249" cy="5147683"/>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525050"/>
              </a:buClr>
              <a:buSzPts val="2400"/>
              <a:buNone/>
            </a:pPr>
            <a:r>
              <a:rPr lang="en-GB">
                <a:latin typeface="Century Gothic"/>
                <a:ea typeface="Century Gothic"/>
                <a:cs typeface="Century Gothic"/>
                <a:sym typeface="Century Gothic"/>
              </a:rPr>
              <a:t>Sie arbeitet im 19. Jahrhundert in Frankreich.</a:t>
            </a:r>
            <a:br>
              <a:rPr lang="en-GB">
                <a:latin typeface="Century Gothic"/>
                <a:ea typeface="Century Gothic"/>
                <a:cs typeface="Century Gothic"/>
                <a:sym typeface="Century Gothic"/>
              </a:rPr>
            </a:br>
            <a:r>
              <a:rPr lang="en-GB">
                <a:latin typeface="Century Gothic"/>
                <a:ea typeface="Century Gothic"/>
                <a:cs typeface="Century Gothic"/>
                <a:sym typeface="Century Gothic"/>
              </a:rPr>
              <a:t>Sie kann mehr als zwei Sprachen sprechen.</a:t>
            </a:r>
            <a:br>
              <a:rPr lang="en-GB">
                <a:latin typeface="Century Gothic"/>
                <a:ea typeface="Century Gothic"/>
                <a:cs typeface="Century Gothic"/>
                <a:sym typeface="Century Gothic"/>
              </a:rPr>
            </a:br>
            <a:r>
              <a:rPr lang="en-GB">
                <a:latin typeface="Century Gothic"/>
                <a:ea typeface="Century Gothic"/>
                <a:cs typeface="Century Gothic"/>
                <a:sym typeface="Century Gothic"/>
              </a:rPr>
              <a:t>Sie ist Deutsche.</a:t>
            </a:r>
            <a:br>
              <a:rPr lang="en-GB">
                <a:latin typeface="Century Gothic"/>
                <a:ea typeface="Century Gothic"/>
                <a:cs typeface="Century Gothic"/>
                <a:sym typeface="Century Gothic"/>
              </a:rPr>
            </a:br>
            <a:r>
              <a:rPr lang="en-GB">
                <a:latin typeface="Century Gothic"/>
                <a:ea typeface="Century Gothic"/>
                <a:cs typeface="Century Gothic"/>
                <a:sym typeface="Century Gothic"/>
              </a:rPr>
              <a:t>Sie wird für ihre Arbeit bekannt.</a:t>
            </a:r>
            <a:br>
              <a:rPr lang="en-GB">
                <a:latin typeface="Century Gothic"/>
                <a:ea typeface="Century Gothic"/>
                <a:cs typeface="Century Gothic"/>
                <a:sym typeface="Century Gothic"/>
              </a:rPr>
            </a:br>
            <a:r>
              <a:rPr lang="en-GB">
                <a:latin typeface="Century Gothic"/>
                <a:ea typeface="Century Gothic"/>
                <a:cs typeface="Century Gothic"/>
                <a:sym typeface="Century Gothic"/>
              </a:rPr>
              <a:t>Sie ist Künstlerin.</a:t>
            </a:r>
            <a:br>
              <a:rPr lang="en-GB">
                <a:latin typeface="Century Gothic"/>
                <a:ea typeface="Century Gothic"/>
                <a:cs typeface="Century Gothic"/>
                <a:sym typeface="Century Gothic"/>
              </a:rPr>
            </a:br>
            <a:r>
              <a:rPr lang="en-GB">
                <a:latin typeface="Century Gothic"/>
                <a:ea typeface="Century Gothic"/>
                <a:cs typeface="Century Gothic"/>
                <a:sym typeface="Century Gothic"/>
              </a:rPr>
              <a:t>Sie mag Nummern.</a:t>
            </a:r>
            <a:br>
              <a:rPr lang="en-GB">
                <a:latin typeface="Century Gothic"/>
                <a:ea typeface="Century Gothic"/>
                <a:cs typeface="Century Gothic"/>
                <a:sym typeface="Century Gothic"/>
              </a:rPr>
            </a:br>
            <a:r>
              <a:rPr lang="en-GB">
                <a:latin typeface="Century Gothic"/>
                <a:ea typeface="Century Gothic"/>
                <a:cs typeface="Century Gothic"/>
                <a:sym typeface="Century Gothic"/>
              </a:rPr>
              <a:t>Sie arbeitet mit anderen Personen.</a:t>
            </a:r>
            <a:br>
              <a:rPr lang="en-GB">
                <a:latin typeface="Century Gothic"/>
                <a:ea typeface="Century Gothic"/>
                <a:cs typeface="Century Gothic"/>
                <a:sym typeface="Century Gothic"/>
              </a:rPr>
            </a:br>
            <a:r>
              <a:rPr lang="en-GB">
                <a:latin typeface="Century Gothic"/>
                <a:ea typeface="Century Gothic"/>
                <a:cs typeface="Century Gothic"/>
                <a:sym typeface="Century Gothic"/>
              </a:rPr>
              <a:t>Sie ist Autorin.</a:t>
            </a:r>
            <a:br>
              <a:rPr lang="en-GB">
                <a:latin typeface="Century Gothic"/>
                <a:ea typeface="Century Gothic"/>
                <a:cs typeface="Century Gothic"/>
                <a:sym typeface="Century Gothic"/>
              </a:rPr>
            </a:br>
            <a:r>
              <a:rPr lang="en-GB">
                <a:latin typeface="Century Gothic"/>
                <a:ea typeface="Century Gothic"/>
                <a:cs typeface="Century Gothic"/>
                <a:sym typeface="Century Gothic"/>
              </a:rPr>
              <a:t>Sie lebt im 20. Jahrhundert.</a:t>
            </a:r>
            <a:endParaRPr>
              <a:latin typeface="Century Gothic"/>
              <a:ea typeface="Century Gothic"/>
              <a:cs typeface="Century Gothic"/>
              <a:sym typeface="Century Gothic"/>
            </a:endParaRPr>
          </a:p>
        </p:txBody>
      </p:sp>
      <p:sp>
        <p:nvSpPr>
          <p:cNvPr id="531" name="Google Shape;531;p13"/>
          <p:cNvSpPr txBox="1"/>
          <p:nvPr/>
        </p:nvSpPr>
        <p:spPr>
          <a:xfrm>
            <a:off x="3222702" y="132988"/>
            <a:ext cx="783771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dk1"/>
                </a:solidFill>
                <a:latin typeface="Century Gothic"/>
                <a:ea typeface="Century Gothic"/>
                <a:cs typeface="Century Gothic"/>
                <a:sym typeface="Century Gothic"/>
              </a:rPr>
              <a:t>Lies die Sätze. Ist das Bertha von Suttner, Emmy Noether, Gabriele Münter, zwei von ihnen oder alle drei?  </a:t>
            </a:r>
            <a:endParaRPr/>
          </a:p>
        </p:txBody>
      </p:sp>
      <p:sp>
        <p:nvSpPr>
          <p:cNvPr id="532" name="Google Shape;532;p13"/>
          <p:cNvSpPr/>
          <p:nvPr/>
        </p:nvSpPr>
        <p:spPr>
          <a:xfrm>
            <a:off x="11173522" y="87374"/>
            <a:ext cx="921570"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533" name="Google Shape;533;p13"/>
          <p:cNvSpPr/>
          <p:nvPr/>
        </p:nvSpPr>
        <p:spPr>
          <a:xfrm>
            <a:off x="96356" y="1205503"/>
            <a:ext cx="458288" cy="360237"/>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1</a:t>
            </a:r>
            <a:endParaRPr sz="2000" b="1" i="0" u="none" strike="noStrike" cap="none">
              <a:solidFill>
                <a:schemeClr val="lt1"/>
              </a:solidFill>
              <a:latin typeface="Century Gothic"/>
              <a:ea typeface="Century Gothic"/>
              <a:cs typeface="Century Gothic"/>
              <a:sym typeface="Century Gothic"/>
            </a:endParaRPr>
          </a:p>
        </p:txBody>
      </p:sp>
      <p:sp>
        <p:nvSpPr>
          <p:cNvPr id="534" name="Google Shape;534;p13"/>
          <p:cNvSpPr/>
          <p:nvPr/>
        </p:nvSpPr>
        <p:spPr>
          <a:xfrm>
            <a:off x="96356" y="1721555"/>
            <a:ext cx="458288" cy="360237"/>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2</a:t>
            </a:r>
            <a:endParaRPr sz="2000" b="1" i="0" u="none" strike="noStrike" cap="none">
              <a:solidFill>
                <a:schemeClr val="lt1"/>
              </a:solidFill>
              <a:latin typeface="Century Gothic"/>
              <a:ea typeface="Century Gothic"/>
              <a:cs typeface="Century Gothic"/>
              <a:sym typeface="Century Gothic"/>
            </a:endParaRPr>
          </a:p>
        </p:txBody>
      </p:sp>
      <p:sp>
        <p:nvSpPr>
          <p:cNvPr id="535" name="Google Shape;535;p13"/>
          <p:cNvSpPr/>
          <p:nvPr/>
        </p:nvSpPr>
        <p:spPr>
          <a:xfrm>
            <a:off x="126304" y="5543865"/>
            <a:ext cx="420189" cy="360237"/>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9</a:t>
            </a:r>
            <a:endParaRPr sz="2000" b="1" i="0" u="none" strike="noStrike" cap="none">
              <a:solidFill>
                <a:schemeClr val="lt1"/>
              </a:solidFill>
              <a:latin typeface="Century Gothic"/>
              <a:ea typeface="Century Gothic"/>
              <a:cs typeface="Century Gothic"/>
              <a:sym typeface="Century Gothic"/>
            </a:endParaRPr>
          </a:p>
        </p:txBody>
      </p:sp>
      <p:sp>
        <p:nvSpPr>
          <p:cNvPr id="536" name="Google Shape;536;p13"/>
          <p:cNvSpPr/>
          <p:nvPr/>
        </p:nvSpPr>
        <p:spPr>
          <a:xfrm>
            <a:off x="107255" y="5032733"/>
            <a:ext cx="458288" cy="360237"/>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8</a:t>
            </a:r>
            <a:endParaRPr sz="2000" b="1" i="0" u="none" strike="noStrike" cap="none">
              <a:solidFill>
                <a:schemeClr val="lt1"/>
              </a:solidFill>
              <a:latin typeface="Century Gothic"/>
              <a:ea typeface="Century Gothic"/>
              <a:cs typeface="Century Gothic"/>
              <a:sym typeface="Century Gothic"/>
            </a:endParaRPr>
          </a:p>
        </p:txBody>
      </p:sp>
      <p:sp>
        <p:nvSpPr>
          <p:cNvPr id="537" name="Google Shape;537;p13"/>
          <p:cNvSpPr/>
          <p:nvPr/>
        </p:nvSpPr>
        <p:spPr>
          <a:xfrm>
            <a:off x="96356" y="4491773"/>
            <a:ext cx="458288" cy="360237"/>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7</a:t>
            </a:r>
            <a:endParaRPr sz="2000" b="1" i="0" u="none" strike="noStrike" cap="none">
              <a:solidFill>
                <a:schemeClr val="lt1"/>
              </a:solidFill>
              <a:latin typeface="Century Gothic"/>
              <a:ea typeface="Century Gothic"/>
              <a:cs typeface="Century Gothic"/>
              <a:sym typeface="Century Gothic"/>
            </a:endParaRPr>
          </a:p>
        </p:txBody>
      </p:sp>
      <p:sp>
        <p:nvSpPr>
          <p:cNvPr id="538" name="Google Shape;538;p13"/>
          <p:cNvSpPr/>
          <p:nvPr/>
        </p:nvSpPr>
        <p:spPr>
          <a:xfrm>
            <a:off x="96356" y="3951193"/>
            <a:ext cx="458288" cy="360237"/>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6</a:t>
            </a:r>
            <a:endParaRPr sz="2000" b="1" i="0" u="none" strike="noStrike" cap="none">
              <a:solidFill>
                <a:schemeClr val="lt1"/>
              </a:solidFill>
              <a:latin typeface="Century Gothic"/>
              <a:ea typeface="Century Gothic"/>
              <a:cs typeface="Century Gothic"/>
              <a:sym typeface="Century Gothic"/>
            </a:endParaRPr>
          </a:p>
        </p:txBody>
      </p:sp>
      <p:sp>
        <p:nvSpPr>
          <p:cNvPr id="539" name="Google Shape;539;p13"/>
          <p:cNvSpPr/>
          <p:nvPr/>
        </p:nvSpPr>
        <p:spPr>
          <a:xfrm>
            <a:off x="108002" y="3374684"/>
            <a:ext cx="458288" cy="360237"/>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5</a:t>
            </a:r>
            <a:endParaRPr sz="2000" b="1" i="0" u="none" strike="noStrike" cap="none">
              <a:solidFill>
                <a:schemeClr val="lt1"/>
              </a:solidFill>
              <a:latin typeface="Century Gothic"/>
              <a:ea typeface="Century Gothic"/>
              <a:cs typeface="Century Gothic"/>
              <a:sym typeface="Century Gothic"/>
            </a:endParaRPr>
          </a:p>
        </p:txBody>
      </p:sp>
      <p:sp>
        <p:nvSpPr>
          <p:cNvPr id="540" name="Google Shape;540;p13"/>
          <p:cNvSpPr/>
          <p:nvPr/>
        </p:nvSpPr>
        <p:spPr>
          <a:xfrm>
            <a:off x="96356" y="2822347"/>
            <a:ext cx="458288" cy="360237"/>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4</a:t>
            </a:r>
            <a:endParaRPr sz="2000" b="1" i="0" u="none" strike="noStrike" cap="none">
              <a:solidFill>
                <a:schemeClr val="lt1"/>
              </a:solidFill>
              <a:latin typeface="Century Gothic"/>
              <a:ea typeface="Century Gothic"/>
              <a:cs typeface="Century Gothic"/>
              <a:sym typeface="Century Gothic"/>
            </a:endParaRPr>
          </a:p>
        </p:txBody>
      </p:sp>
      <p:sp>
        <p:nvSpPr>
          <p:cNvPr id="541" name="Google Shape;541;p13"/>
          <p:cNvSpPr/>
          <p:nvPr/>
        </p:nvSpPr>
        <p:spPr>
          <a:xfrm>
            <a:off x="96356" y="2270010"/>
            <a:ext cx="458288" cy="360237"/>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3</a:t>
            </a:r>
            <a:endParaRPr/>
          </a:p>
        </p:txBody>
      </p:sp>
      <p:sp>
        <p:nvSpPr>
          <p:cNvPr id="542" name="Google Shape;542;p13"/>
          <p:cNvSpPr/>
          <p:nvPr/>
        </p:nvSpPr>
        <p:spPr>
          <a:xfrm>
            <a:off x="9013215" y="2196925"/>
            <a:ext cx="458288" cy="398805"/>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1</a:t>
            </a:r>
            <a:endParaRPr sz="2000" b="1" i="0" u="none" strike="noStrike" cap="none">
              <a:solidFill>
                <a:schemeClr val="lt1"/>
              </a:solidFill>
              <a:latin typeface="Century Gothic"/>
              <a:ea typeface="Century Gothic"/>
              <a:cs typeface="Century Gothic"/>
              <a:sym typeface="Century Gothic"/>
            </a:endParaRPr>
          </a:p>
        </p:txBody>
      </p:sp>
      <p:sp>
        <p:nvSpPr>
          <p:cNvPr id="543" name="Google Shape;543;p13"/>
          <p:cNvSpPr/>
          <p:nvPr/>
        </p:nvSpPr>
        <p:spPr>
          <a:xfrm>
            <a:off x="7998953" y="3331591"/>
            <a:ext cx="458288" cy="398805"/>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2</a:t>
            </a:r>
            <a:endParaRPr sz="2000" b="1" i="0" u="none" strike="noStrike" cap="none">
              <a:solidFill>
                <a:schemeClr val="lt1"/>
              </a:solidFill>
              <a:latin typeface="Century Gothic"/>
              <a:ea typeface="Century Gothic"/>
              <a:cs typeface="Century Gothic"/>
              <a:sym typeface="Century Gothic"/>
            </a:endParaRPr>
          </a:p>
        </p:txBody>
      </p:sp>
      <p:sp>
        <p:nvSpPr>
          <p:cNvPr id="544" name="Google Shape;544;p13"/>
          <p:cNvSpPr/>
          <p:nvPr/>
        </p:nvSpPr>
        <p:spPr>
          <a:xfrm>
            <a:off x="9092801" y="4449745"/>
            <a:ext cx="420189" cy="398805"/>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9</a:t>
            </a:r>
            <a:endParaRPr sz="2000" b="1" i="0" u="none" strike="noStrike" cap="none">
              <a:solidFill>
                <a:schemeClr val="lt1"/>
              </a:solidFill>
              <a:latin typeface="Century Gothic"/>
              <a:ea typeface="Century Gothic"/>
              <a:cs typeface="Century Gothic"/>
              <a:sym typeface="Century Gothic"/>
            </a:endParaRPr>
          </a:p>
        </p:txBody>
      </p:sp>
      <p:sp>
        <p:nvSpPr>
          <p:cNvPr id="545" name="Google Shape;545;p13"/>
          <p:cNvSpPr/>
          <p:nvPr/>
        </p:nvSpPr>
        <p:spPr>
          <a:xfrm>
            <a:off x="9551566" y="2514570"/>
            <a:ext cx="458288" cy="398805"/>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8</a:t>
            </a:r>
            <a:endParaRPr sz="2000" b="1" i="0" u="none" strike="noStrike" cap="none">
              <a:solidFill>
                <a:schemeClr val="lt1"/>
              </a:solidFill>
              <a:latin typeface="Century Gothic"/>
              <a:ea typeface="Century Gothic"/>
              <a:cs typeface="Century Gothic"/>
              <a:sym typeface="Century Gothic"/>
            </a:endParaRPr>
          </a:p>
        </p:txBody>
      </p:sp>
      <p:sp>
        <p:nvSpPr>
          <p:cNvPr id="546" name="Google Shape;546;p13"/>
          <p:cNvSpPr/>
          <p:nvPr/>
        </p:nvSpPr>
        <p:spPr>
          <a:xfrm>
            <a:off x="10386352" y="3684419"/>
            <a:ext cx="458288" cy="398805"/>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7</a:t>
            </a:r>
            <a:endParaRPr sz="2000" b="1" i="0" u="none" strike="noStrike" cap="none">
              <a:solidFill>
                <a:schemeClr val="lt1"/>
              </a:solidFill>
              <a:latin typeface="Century Gothic"/>
              <a:ea typeface="Century Gothic"/>
              <a:cs typeface="Century Gothic"/>
              <a:sym typeface="Century Gothic"/>
            </a:endParaRPr>
          </a:p>
        </p:txBody>
      </p:sp>
      <p:sp>
        <p:nvSpPr>
          <p:cNvPr id="547" name="Google Shape;547;p13"/>
          <p:cNvSpPr/>
          <p:nvPr/>
        </p:nvSpPr>
        <p:spPr>
          <a:xfrm>
            <a:off x="8158504" y="3971149"/>
            <a:ext cx="458288" cy="398805"/>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dirty="0">
                <a:solidFill>
                  <a:schemeClr val="lt1"/>
                </a:solidFill>
                <a:latin typeface="Century Gothic"/>
                <a:ea typeface="Century Gothic"/>
                <a:cs typeface="Century Gothic"/>
                <a:sym typeface="Century Gothic"/>
              </a:rPr>
              <a:t>6</a:t>
            </a:r>
            <a:endParaRPr sz="2000" b="1" i="0" u="none" strike="noStrike" cap="none" dirty="0">
              <a:solidFill>
                <a:schemeClr val="lt1"/>
              </a:solidFill>
              <a:latin typeface="Century Gothic"/>
              <a:ea typeface="Century Gothic"/>
              <a:cs typeface="Century Gothic"/>
              <a:sym typeface="Century Gothic"/>
            </a:endParaRPr>
          </a:p>
        </p:txBody>
      </p:sp>
      <p:sp>
        <p:nvSpPr>
          <p:cNvPr id="548" name="Google Shape;548;p13"/>
          <p:cNvSpPr/>
          <p:nvPr/>
        </p:nvSpPr>
        <p:spPr>
          <a:xfrm>
            <a:off x="10359756" y="4481251"/>
            <a:ext cx="458288" cy="398805"/>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5</a:t>
            </a:r>
            <a:endParaRPr sz="2000" b="1" i="0" u="none" strike="noStrike" cap="none">
              <a:solidFill>
                <a:schemeClr val="lt1"/>
              </a:solidFill>
              <a:latin typeface="Century Gothic"/>
              <a:ea typeface="Century Gothic"/>
              <a:cs typeface="Century Gothic"/>
              <a:sym typeface="Century Gothic"/>
            </a:endParaRPr>
          </a:p>
        </p:txBody>
      </p:sp>
      <p:sp>
        <p:nvSpPr>
          <p:cNvPr id="549" name="Google Shape;549;p13"/>
          <p:cNvSpPr/>
          <p:nvPr/>
        </p:nvSpPr>
        <p:spPr>
          <a:xfrm>
            <a:off x="9730944" y="3810422"/>
            <a:ext cx="458288" cy="398805"/>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4</a:t>
            </a:r>
            <a:endParaRPr sz="2000" b="1" i="0" u="none" strike="noStrike" cap="none">
              <a:solidFill>
                <a:schemeClr val="lt1"/>
              </a:solidFill>
              <a:latin typeface="Century Gothic"/>
              <a:ea typeface="Century Gothic"/>
              <a:cs typeface="Century Gothic"/>
              <a:sym typeface="Century Gothic"/>
            </a:endParaRPr>
          </a:p>
        </p:txBody>
      </p:sp>
      <p:sp>
        <p:nvSpPr>
          <p:cNvPr id="550" name="Google Shape;550;p13"/>
          <p:cNvSpPr/>
          <p:nvPr/>
        </p:nvSpPr>
        <p:spPr>
          <a:xfrm>
            <a:off x="9283846" y="3369439"/>
            <a:ext cx="458288" cy="398805"/>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3</a:t>
            </a:r>
            <a:endParaRPr/>
          </a:p>
        </p:txBody>
      </p:sp>
      <p:sp>
        <p:nvSpPr>
          <p:cNvPr id="551" name="Google Shape;551;p13"/>
          <p:cNvSpPr/>
          <p:nvPr/>
        </p:nvSpPr>
        <p:spPr>
          <a:xfrm>
            <a:off x="8601123" y="1166645"/>
            <a:ext cx="3194826" cy="3166322"/>
          </a:xfrm>
          <a:prstGeom prst="ellipse">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52" name="Google Shape;552;p13"/>
          <p:cNvSpPr/>
          <p:nvPr/>
        </p:nvSpPr>
        <p:spPr>
          <a:xfrm>
            <a:off x="6962691" y="2678685"/>
            <a:ext cx="3319278" cy="3006179"/>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53" name="Google Shape;553;p13"/>
          <p:cNvSpPr/>
          <p:nvPr/>
        </p:nvSpPr>
        <p:spPr>
          <a:xfrm>
            <a:off x="8721175" y="2954853"/>
            <a:ext cx="3199227" cy="2969427"/>
          </a:xfrm>
          <a:prstGeom prst="ellipse">
            <a:avLst/>
          </a:prstGeom>
          <a:no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pic>
        <p:nvPicPr>
          <p:cNvPr id="554" name="Google Shape;554;p13"/>
          <p:cNvPicPr preferRelativeResize="0"/>
          <p:nvPr/>
        </p:nvPicPr>
        <p:blipFill rotWithShape="1">
          <a:blip r:embed="rId4">
            <a:alphaModFix/>
          </a:blip>
          <a:srcRect/>
          <a:stretch/>
        </p:blipFill>
        <p:spPr>
          <a:xfrm>
            <a:off x="9837076" y="1259645"/>
            <a:ext cx="889786" cy="1107995"/>
          </a:xfrm>
          <a:prstGeom prst="rect">
            <a:avLst/>
          </a:prstGeom>
          <a:noFill/>
          <a:ln>
            <a:noFill/>
          </a:ln>
        </p:spPr>
      </p:pic>
      <p:pic>
        <p:nvPicPr>
          <p:cNvPr id="555" name="Google Shape;555;p13" descr="A person in a bow tie&#10;&#10;Description automatically generated with low confidence"/>
          <p:cNvPicPr preferRelativeResize="0"/>
          <p:nvPr/>
        </p:nvPicPr>
        <p:blipFill rotWithShape="1">
          <a:blip r:embed="rId5">
            <a:alphaModFix/>
          </a:blip>
          <a:srcRect/>
          <a:stretch/>
        </p:blipFill>
        <p:spPr>
          <a:xfrm>
            <a:off x="7040478" y="3762453"/>
            <a:ext cx="1000413" cy="714918"/>
          </a:xfrm>
          <a:prstGeom prst="rect">
            <a:avLst/>
          </a:prstGeom>
          <a:noFill/>
          <a:ln>
            <a:noFill/>
          </a:ln>
        </p:spPr>
      </p:pic>
      <p:pic>
        <p:nvPicPr>
          <p:cNvPr id="556" name="Google Shape;556;p13" descr="A picture containing wall, indoor, person&#10;&#10;Description automatically generated"/>
          <p:cNvPicPr preferRelativeResize="0"/>
          <p:nvPr/>
        </p:nvPicPr>
        <p:blipFill rotWithShape="1">
          <a:blip r:embed="rId6">
            <a:alphaModFix/>
          </a:blip>
          <a:srcRect/>
          <a:stretch/>
        </p:blipFill>
        <p:spPr>
          <a:xfrm>
            <a:off x="11147926" y="4005777"/>
            <a:ext cx="770137" cy="1036127"/>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anim calcmode="lin" valueType="num">
                                      <p:cBhvr additive="base">
                                        <p:cTn id="7" dur="500"/>
                                        <p:tgtEl>
                                          <p:spTgt spid="542"/>
                                        </p:tgtEl>
                                        <p:attrNameLst>
                                          <p:attrName>ppt_w</p:attrName>
                                        </p:attrNameLst>
                                      </p:cBhvr>
                                      <p:tavLst>
                                        <p:tav tm="0">
                                          <p:val>
                                            <p:strVal val="0"/>
                                          </p:val>
                                        </p:tav>
                                        <p:tav tm="100000">
                                          <p:val>
                                            <p:strVal val="#ppt_w"/>
                                          </p:val>
                                        </p:tav>
                                      </p:tavLst>
                                    </p:anim>
                                    <p:anim calcmode="lin" valueType="num">
                                      <p:cBhvr additive="base">
                                        <p:cTn id="8" dur="500"/>
                                        <p:tgtEl>
                                          <p:spTgt spid="54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43"/>
                                        </p:tgtEl>
                                        <p:attrNameLst>
                                          <p:attrName>style.visibility</p:attrName>
                                        </p:attrNameLst>
                                      </p:cBhvr>
                                      <p:to>
                                        <p:strVal val="visible"/>
                                      </p:to>
                                    </p:set>
                                    <p:anim calcmode="lin" valueType="num">
                                      <p:cBhvr additive="base">
                                        <p:cTn id="13" dur="500"/>
                                        <p:tgtEl>
                                          <p:spTgt spid="543"/>
                                        </p:tgtEl>
                                        <p:attrNameLst>
                                          <p:attrName>ppt_w</p:attrName>
                                        </p:attrNameLst>
                                      </p:cBhvr>
                                      <p:tavLst>
                                        <p:tav tm="0">
                                          <p:val>
                                            <p:strVal val="0"/>
                                          </p:val>
                                        </p:tav>
                                        <p:tav tm="100000">
                                          <p:val>
                                            <p:strVal val="#ppt_w"/>
                                          </p:val>
                                        </p:tav>
                                      </p:tavLst>
                                    </p:anim>
                                    <p:anim calcmode="lin" valueType="num">
                                      <p:cBhvr additive="base">
                                        <p:cTn id="14" dur="500"/>
                                        <p:tgtEl>
                                          <p:spTgt spid="543"/>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50"/>
                                        </p:tgtEl>
                                        <p:attrNameLst>
                                          <p:attrName>style.visibility</p:attrName>
                                        </p:attrNameLst>
                                      </p:cBhvr>
                                      <p:to>
                                        <p:strVal val="visible"/>
                                      </p:to>
                                    </p:set>
                                    <p:anim calcmode="lin" valueType="num">
                                      <p:cBhvr additive="base">
                                        <p:cTn id="19" dur="500"/>
                                        <p:tgtEl>
                                          <p:spTgt spid="550"/>
                                        </p:tgtEl>
                                        <p:attrNameLst>
                                          <p:attrName>ppt_w</p:attrName>
                                        </p:attrNameLst>
                                      </p:cBhvr>
                                      <p:tavLst>
                                        <p:tav tm="0">
                                          <p:val>
                                            <p:strVal val="0"/>
                                          </p:val>
                                        </p:tav>
                                        <p:tav tm="100000">
                                          <p:val>
                                            <p:strVal val="#ppt_w"/>
                                          </p:val>
                                        </p:tav>
                                      </p:tavLst>
                                    </p:anim>
                                    <p:anim calcmode="lin" valueType="num">
                                      <p:cBhvr additive="base">
                                        <p:cTn id="20" dur="500"/>
                                        <p:tgtEl>
                                          <p:spTgt spid="550"/>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549"/>
                                        </p:tgtEl>
                                        <p:attrNameLst>
                                          <p:attrName>style.visibility</p:attrName>
                                        </p:attrNameLst>
                                      </p:cBhvr>
                                      <p:to>
                                        <p:strVal val="visible"/>
                                      </p:to>
                                    </p:set>
                                    <p:anim calcmode="lin" valueType="num">
                                      <p:cBhvr additive="base">
                                        <p:cTn id="25" dur="500"/>
                                        <p:tgtEl>
                                          <p:spTgt spid="549"/>
                                        </p:tgtEl>
                                        <p:attrNameLst>
                                          <p:attrName>ppt_w</p:attrName>
                                        </p:attrNameLst>
                                      </p:cBhvr>
                                      <p:tavLst>
                                        <p:tav tm="0">
                                          <p:val>
                                            <p:strVal val="0"/>
                                          </p:val>
                                        </p:tav>
                                        <p:tav tm="100000">
                                          <p:val>
                                            <p:strVal val="#ppt_w"/>
                                          </p:val>
                                        </p:tav>
                                      </p:tavLst>
                                    </p:anim>
                                    <p:anim calcmode="lin" valueType="num">
                                      <p:cBhvr additive="base">
                                        <p:cTn id="26" dur="500"/>
                                        <p:tgtEl>
                                          <p:spTgt spid="549"/>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548"/>
                                        </p:tgtEl>
                                        <p:attrNameLst>
                                          <p:attrName>style.visibility</p:attrName>
                                        </p:attrNameLst>
                                      </p:cBhvr>
                                      <p:to>
                                        <p:strVal val="visible"/>
                                      </p:to>
                                    </p:set>
                                    <p:anim calcmode="lin" valueType="num">
                                      <p:cBhvr additive="base">
                                        <p:cTn id="31" dur="500"/>
                                        <p:tgtEl>
                                          <p:spTgt spid="548"/>
                                        </p:tgtEl>
                                        <p:attrNameLst>
                                          <p:attrName>ppt_w</p:attrName>
                                        </p:attrNameLst>
                                      </p:cBhvr>
                                      <p:tavLst>
                                        <p:tav tm="0">
                                          <p:val>
                                            <p:strVal val="0"/>
                                          </p:val>
                                        </p:tav>
                                        <p:tav tm="100000">
                                          <p:val>
                                            <p:strVal val="#ppt_w"/>
                                          </p:val>
                                        </p:tav>
                                      </p:tavLst>
                                    </p:anim>
                                    <p:anim calcmode="lin" valueType="num">
                                      <p:cBhvr additive="base">
                                        <p:cTn id="32" dur="500"/>
                                        <p:tgtEl>
                                          <p:spTgt spid="548"/>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547"/>
                                        </p:tgtEl>
                                        <p:attrNameLst>
                                          <p:attrName>style.visibility</p:attrName>
                                        </p:attrNameLst>
                                      </p:cBhvr>
                                      <p:to>
                                        <p:strVal val="visible"/>
                                      </p:to>
                                    </p:set>
                                    <p:anim calcmode="lin" valueType="num">
                                      <p:cBhvr additive="base">
                                        <p:cTn id="37" dur="500"/>
                                        <p:tgtEl>
                                          <p:spTgt spid="547"/>
                                        </p:tgtEl>
                                        <p:attrNameLst>
                                          <p:attrName>ppt_w</p:attrName>
                                        </p:attrNameLst>
                                      </p:cBhvr>
                                      <p:tavLst>
                                        <p:tav tm="0">
                                          <p:val>
                                            <p:strVal val="0"/>
                                          </p:val>
                                        </p:tav>
                                        <p:tav tm="100000">
                                          <p:val>
                                            <p:strVal val="#ppt_w"/>
                                          </p:val>
                                        </p:tav>
                                      </p:tavLst>
                                    </p:anim>
                                    <p:anim calcmode="lin" valueType="num">
                                      <p:cBhvr additive="base">
                                        <p:cTn id="38" dur="500"/>
                                        <p:tgtEl>
                                          <p:spTgt spid="547"/>
                                        </p:tgtEl>
                                        <p:attrNameLst>
                                          <p:attrName>ppt_h</p:attrName>
                                        </p:attrNameLst>
                                      </p:cBhvr>
                                      <p:tavLst>
                                        <p:tav tm="0">
                                          <p:val>
                                            <p:str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546"/>
                                        </p:tgtEl>
                                        <p:attrNameLst>
                                          <p:attrName>style.visibility</p:attrName>
                                        </p:attrNameLst>
                                      </p:cBhvr>
                                      <p:to>
                                        <p:strVal val="visible"/>
                                      </p:to>
                                    </p:set>
                                    <p:anim calcmode="lin" valueType="num">
                                      <p:cBhvr additive="base">
                                        <p:cTn id="43" dur="500"/>
                                        <p:tgtEl>
                                          <p:spTgt spid="546"/>
                                        </p:tgtEl>
                                        <p:attrNameLst>
                                          <p:attrName>ppt_w</p:attrName>
                                        </p:attrNameLst>
                                      </p:cBhvr>
                                      <p:tavLst>
                                        <p:tav tm="0">
                                          <p:val>
                                            <p:strVal val="0"/>
                                          </p:val>
                                        </p:tav>
                                        <p:tav tm="100000">
                                          <p:val>
                                            <p:strVal val="#ppt_w"/>
                                          </p:val>
                                        </p:tav>
                                      </p:tavLst>
                                    </p:anim>
                                    <p:anim calcmode="lin" valueType="num">
                                      <p:cBhvr additive="base">
                                        <p:cTn id="44" dur="500"/>
                                        <p:tgtEl>
                                          <p:spTgt spid="546"/>
                                        </p:tgtEl>
                                        <p:attrNameLst>
                                          <p:attrName>ppt_h</p:attrName>
                                        </p:attrNameLst>
                                      </p:cBhvr>
                                      <p:tavLst>
                                        <p:tav tm="0">
                                          <p:val>
                                            <p:str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545"/>
                                        </p:tgtEl>
                                        <p:attrNameLst>
                                          <p:attrName>style.visibility</p:attrName>
                                        </p:attrNameLst>
                                      </p:cBhvr>
                                      <p:to>
                                        <p:strVal val="visible"/>
                                      </p:to>
                                    </p:set>
                                    <p:anim calcmode="lin" valueType="num">
                                      <p:cBhvr additive="base">
                                        <p:cTn id="49" dur="500"/>
                                        <p:tgtEl>
                                          <p:spTgt spid="545"/>
                                        </p:tgtEl>
                                        <p:attrNameLst>
                                          <p:attrName>ppt_w</p:attrName>
                                        </p:attrNameLst>
                                      </p:cBhvr>
                                      <p:tavLst>
                                        <p:tav tm="0">
                                          <p:val>
                                            <p:strVal val="0"/>
                                          </p:val>
                                        </p:tav>
                                        <p:tav tm="100000">
                                          <p:val>
                                            <p:strVal val="#ppt_w"/>
                                          </p:val>
                                        </p:tav>
                                      </p:tavLst>
                                    </p:anim>
                                    <p:anim calcmode="lin" valueType="num">
                                      <p:cBhvr additive="base">
                                        <p:cTn id="50" dur="500"/>
                                        <p:tgtEl>
                                          <p:spTgt spid="545"/>
                                        </p:tgtEl>
                                        <p:attrNameLst>
                                          <p:attrName>ppt_h</p:attrName>
                                        </p:attrNameLst>
                                      </p:cBhvr>
                                      <p:tavLst>
                                        <p:tav tm="0">
                                          <p:val>
                                            <p:str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544"/>
                                        </p:tgtEl>
                                        <p:attrNameLst>
                                          <p:attrName>style.visibility</p:attrName>
                                        </p:attrNameLst>
                                      </p:cBhvr>
                                      <p:to>
                                        <p:strVal val="visible"/>
                                      </p:to>
                                    </p:set>
                                    <p:anim calcmode="lin" valueType="num">
                                      <p:cBhvr additive="base">
                                        <p:cTn id="55" dur="500"/>
                                        <p:tgtEl>
                                          <p:spTgt spid="544"/>
                                        </p:tgtEl>
                                        <p:attrNameLst>
                                          <p:attrName>ppt_w</p:attrName>
                                        </p:attrNameLst>
                                      </p:cBhvr>
                                      <p:tavLst>
                                        <p:tav tm="0">
                                          <p:val>
                                            <p:strVal val="0"/>
                                          </p:val>
                                        </p:tav>
                                        <p:tav tm="100000">
                                          <p:val>
                                            <p:strVal val="#ppt_w"/>
                                          </p:val>
                                        </p:tav>
                                      </p:tavLst>
                                    </p:anim>
                                    <p:anim calcmode="lin" valueType="num">
                                      <p:cBhvr additive="base">
                                        <p:cTn id="56" dur="500"/>
                                        <p:tgtEl>
                                          <p:spTgt spid="5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14"/>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Hausaufgaben</a:t>
            </a:r>
            <a:endParaRPr/>
          </a:p>
        </p:txBody>
      </p:sp>
      <p:sp>
        <p:nvSpPr>
          <p:cNvPr id="563" name="Google Shape;563;p14"/>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r>
              <a:rPr lang="en-GB"/>
              <a:t>10.1.1.5 new vocabulary</a:t>
            </a: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r>
              <a:rPr lang="en-GB"/>
              <a:t>10.1.1.2 revisited vocabulary</a:t>
            </a: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r>
              <a:rPr lang="en-GB"/>
              <a:t>Thematic revisited vocabulary</a:t>
            </a:r>
            <a:endParaRPr/>
          </a:p>
        </p:txBody>
      </p:sp>
      <p:sp>
        <p:nvSpPr>
          <p:cNvPr id="564" name="Google Shape;564;p14"/>
          <p:cNvSpPr txBox="1"/>
          <p:nvPr/>
        </p:nvSpPr>
        <p:spPr>
          <a:xfrm>
            <a:off x="4642850" y="2013098"/>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Foundation</a:t>
            </a:r>
            <a:endParaRPr/>
          </a:p>
        </p:txBody>
      </p:sp>
      <p:sp>
        <p:nvSpPr>
          <p:cNvPr id="565" name="Google Shape;565;p14"/>
          <p:cNvSpPr txBox="1"/>
          <p:nvPr/>
        </p:nvSpPr>
        <p:spPr>
          <a:xfrm>
            <a:off x="7283196" y="1984751"/>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Higher</a:t>
            </a:r>
            <a:endParaRPr/>
          </a:p>
        </p:txBody>
      </p:sp>
      <p:sp>
        <p:nvSpPr>
          <p:cNvPr id="566" name="Google Shape;566;p14"/>
          <p:cNvSpPr txBox="1"/>
          <p:nvPr/>
        </p:nvSpPr>
        <p:spPr>
          <a:xfrm>
            <a:off x="4623435" y="3887196"/>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Foundation</a:t>
            </a:r>
            <a:endParaRPr/>
          </a:p>
        </p:txBody>
      </p:sp>
      <p:sp>
        <p:nvSpPr>
          <p:cNvPr id="567" name="Google Shape;567;p14"/>
          <p:cNvSpPr txBox="1"/>
          <p:nvPr/>
        </p:nvSpPr>
        <p:spPr>
          <a:xfrm>
            <a:off x="7283196" y="3950266"/>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Higher</a:t>
            </a:r>
            <a:endParaRPr/>
          </a:p>
        </p:txBody>
      </p:sp>
      <p:sp>
        <p:nvSpPr>
          <p:cNvPr id="568" name="Google Shape;568;p14"/>
          <p:cNvSpPr txBox="1"/>
          <p:nvPr/>
        </p:nvSpPr>
        <p:spPr>
          <a:xfrm>
            <a:off x="4623435" y="5949960"/>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Foundation</a:t>
            </a:r>
            <a:endParaRPr/>
          </a:p>
        </p:txBody>
      </p:sp>
      <p:sp>
        <p:nvSpPr>
          <p:cNvPr id="569" name="Google Shape;569;p14"/>
          <p:cNvSpPr txBox="1"/>
          <p:nvPr/>
        </p:nvSpPr>
        <p:spPr>
          <a:xfrm>
            <a:off x="7283196" y="5949960"/>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Higher</a:t>
            </a:r>
            <a:endParaRPr/>
          </a:p>
        </p:txBody>
      </p:sp>
      <p:pic>
        <p:nvPicPr>
          <p:cNvPr id="570" name="Google Shape;570;p14"/>
          <p:cNvPicPr preferRelativeResize="0"/>
          <p:nvPr/>
        </p:nvPicPr>
        <p:blipFill rotWithShape="1">
          <a:blip r:embed="rId4">
            <a:alphaModFix/>
          </a:blip>
          <a:srcRect/>
          <a:stretch/>
        </p:blipFill>
        <p:spPr>
          <a:xfrm>
            <a:off x="5314016" y="973814"/>
            <a:ext cx="1047571" cy="1047571"/>
          </a:xfrm>
          <a:prstGeom prst="rect">
            <a:avLst/>
          </a:prstGeom>
          <a:noFill/>
          <a:ln>
            <a:noFill/>
          </a:ln>
        </p:spPr>
      </p:pic>
      <p:pic>
        <p:nvPicPr>
          <p:cNvPr id="571" name="Google Shape;571;p14"/>
          <p:cNvPicPr preferRelativeResize="0"/>
          <p:nvPr/>
        </p:nvPicPr>
        <p:blipFill>
          <a:blip r:embed="rId5"/>
          <a:srcRect/>
          <a:stretch/>
        </p:blipFill>
        <p:spPr>
          <a:xfrm>
            <a:off x="7875606" y="973814"/>
            <a:ext cx="1047571" cy="1047571"/>
          </a:xfrm>
          <a:prstGeom prst="rect">
            <a:avLst/>
          </a:prstGeom>
          <a:noFill/>
          <a:ln>
            <a:noFill/>
          </a:ln>
        </p:spPr>
      </p:pic>
      <p:pic>
        <p:nvPicPr>
          <p:cNvPr id="572" name="Google Shape;572;p14"/>
          <p:cNvPicPr preferRelativeResize="0"/>
          <p:nvPr/>
        </p:nvPicPr>
        <p:blipFill rotWithShape="1">
          <a:blip r:embed="rId6">
            <a:alphaModFix/>
          </a:blip>
          <a:srcRect/>
          <a:stretch/>
        </p:blipFill>
        <p:spPr>
          <a:xfrm>
            <a:off x="5371963" y="4865303"/>
            <a:ext cx="989624" cy="989624"/>
          </a:xfrm>
          <a:prstGeom prst="rect">
            <a:avLst/>
          </a:prstGeom>
          <a:noFill/>
          <a:ln>
            <a:noFill/>
          </a:ln>
        </p:spPr>
      </p:pic>
      <p:pic>
        <p:nvPicPr>
          <p:cNvPr id="573" name="Google Shape;573;p14"/>
          <p:cNvPicPr preferRelativeResize="0"/>
          <p:nvPr/>
        </p:nvPicPr>
        <p:blipFill rotWithShape="1">
          <a:blip r:embed="rId7">
            <a:alphaModFix/>
          </a:blip>
          <a:srcRect/>
          <a:stretch/>
        </p:blipFill>
        <p:spPr>
          <a:xfrm>
            <a:off x="7875606" y="4865303"/>
            <a:ext cx="1018883" cy="1018883"/>
          </a:xfrm>
          <a:prstGeom prst="rect">
            <a:avLst/>
          </a:prstGeom>
          <a:noFill/>
          <a:ln>
            <a:noFill/>
          </a:ln>
        </p:spPr>
      </p:pic>
      <p:pic>
        <p:nvPicPr>
          <p:cNvPr id="574" name="Google Shape;574;p14" descr="Qr code&#10;&#10;Description automatically generated"/>
          <p:cNvPicPr preferRelativeResize="0"/>
          <p:nvPr/>
        </p:nvPicPr>
        <p:blipFill rotWithShape="1">
          <a:blip r:embed="rId8">
            <a:alphaModFix/>
          </a:blip>
          <a:srcRect/>
          <a:stretch/>
        </p:blipFill>
        <p:spPr>
          <a:xfrm>
            <a:off x="5265215" y="2790825"/>
            <a:ext cx="1096371" cy="1096371"/>
          </a:xfrm>
          <a:prstGeom prst="rect">
            <a:avLst/>
          </a:prstGeom>
          <a:noFill/>
          <a:ln>
            <a:noFill/>
          </a:ln>
        </p:spPr>
      </p:pic>
      <p:pic>
        <p:nvPicPr>
          <p:cNvPr id="575" name="Google Shape;575;p14" descr="Qr code&#10;&#10;Description automatically generated"/>
          <p:cNvPicPr preferRelativeResize="0"/>
          <p:nvPr/>
        </p:nvPicPr>
        <p:blipFill rotWithShape="1">
          <a:blip r:embed="rId9">
            <a:alphaModFix/>
          </a:blip>
          <a:srcRect/>
          <a:stretch/>
        </p:blipFill>
        <p:spPr>
          <a:xfrm>
            <a:off x="7688531" y="2622181"/>
            <a:ext cx="1413679" cy="141367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06AAEB-2272-A896-915C-83E2081150AD}"/>
              </a:ext>
            </a:extLst>
          </p:cNvPr>
          <p:cNvSpPr>
            <a:spLocks noGrp="1"/>
          </p:cNvSpPr>
          <p:nvPr>
            <p:ph type="body" sz="quarter" idx="12"/>
          </p:nvPr>
        </p:nvSpPr>
        <p:spPr>
          <a:xfrm>
            <a:off x="0" y="5703888"/>
            <a:ext cx="4642338" cy="1154112"/>
          </a:xfrm>
        </p:spPr>
        <p:txBody>
          <a:bodyPr>
            <a:noAutofit/>
          </a:bodyPr>
          <a:lstStyle/>
          <a:p>
            <a:pPr rtl="0">
              <a:lnSpc>
                <a:spcPct val="120000"/>
              </a:lnSpc>
              <a:spcBef>
                <a:spcPts val="0"/>
              </a:spcBef>
              <a:spcAft>
                <a:spcPts val="0"/>
              </a:spcAft>
            </a:pPr>
            <a:r>
              <a:rPr lang="en-GB" sz="1400" b="0" i="0" u="none" strike="noStrike" dirty="0">
                <a:solidFill>
                  <a:srgbClr val="525050"/>
                </a:solidFill>
                <a:effectLst/>
                <a:latin typeface="Century Gothic" panose="020B0502020202020204" pitchFamily="34" charset="0"/>
              </a:rPr>
              <a:t>Janine Turner / Hilary Potter / Rachel Hawkes</a:t>
            </a:r>
          </a:p>
          <a:p>
            <a:pPr rtl="0">
              <a:lnSpc>
                <a:spcPct val="120000"/>
              </a:lnSpc>
              <a:spcBef>
                <a:spcPts val="0"/>
              </a:spcBef>
              <a:spcAft>
                <a:spcPts val="0"/>
              </a:spcAft>
            </a:pPr>
            <a:r>
              <a:rPr lang="en-GB" sz="1400" b="0" dirty="0">
                <a:effectLst/>
              </a:rPr>
              <a:t>Artwork: Steve Clarke</a:t>
            </a:r>
          </a:p>
          <a:p>
            <a:pPr rtl="0">
              <a:lnSpc>
                <a:spcPct val="120000"/>
              </a:lnSpc>
              <a:spcBef>
                <a:spcPts val="0"/>
              </a:spcBef>
              <a:spcAft>
                <a:spcPts val="0"/>
              </a:spcAft>
            </a:pPr>
            <a:endParaRPr lang="en-GB" sz="1400" b="0" dirty="0">
              <a:effectLst/>
            </a:endParaRPr>
          </a:p>
          <a:p>
            <a:pPr rtl="0">
              <a:lnSpc>
                <a:spcPct val="120000"/>
              </a:lnSpc>
              <a:spcBef>
                <a:spcPts val="0"/>
              </a:spcBef>
              <a:spcAft>
                <a:spcPts val="0"/>
              </a:spcAft>
            </a:pPr>
            <a:r>
              <a:rPr lang="en-GB" sz="1400" b="0" dirty="0">
                <a:effectLst/>
              </a:rPr>
              <a:t>Date updated: 01/04/24</a:t>
            </a:r>
          </a:p>
          <a:p>
            <a:br>
              <a:rPr lang="en-GB" sz="400" dirty="0"/>
            </a:br>
            <a:endParaRPr lang="en-GB" sz="400" dirty="0"/>
          </a:p>
        </p:txBody>
      </p:sp>
      <p:sp>
        <p:nvSpPr>
          <p:cNvPr id="3" name="Text Placeholder 2">
            <a:extLst>
              <a:ext uri="{FF2B5EF4-FFF2-40B4-BE49-F238E27FC236}">
                <a16:creationId xmlns:a16="http://schemas.microsoft.com/office/drawing/2014/main" id="{3DF60E83-4607-99EA-87D6-AFAC0F2AF847}"/>
              </a:ext>
            </a:extLst>
          </p:cNvPr>
          <p:cNvSpPr>
            <a:spLocks noGrp="1"/>
          </p:cNvSpPr>
          <p:nvPr>
            <p:ph type="body" sz="quarter" idx="13"/>
          </p:nvPr>
        </p:nvSpPr>
        <p:spPr>
          <a:xfrm>
            <a:off x="363538" y="2796466"/>
            <a:ext cx="4923570" cy="844550"/>
          </a:xfrm>
        </p:spPr>
        <p:txBody>
          <a:bodyPr>
            <a:normAutofit/>
          </a:bodyPr>
          <a:lstStyle/>
          <a:p>
            <a:r>
              <a:rPr lang="en-GB" dirty="0"/>
              <a:t>Y10 Term 1.1 Week 5 Lesson 3</a:t>
            </a:r>
          </a:p>
        </p:txBody>
      </p:sp>
      <p:sp>
        <p:nvSpPr>
          <p:cNvPr id="4" name="Text Placeholder 3">
            <a:extLst>
              <a:ext uri="{FF2B5EF4-FFF2-40B4-BE49-F238E27FC236}">
                <a16:creationId xmlns:a16="http://schemas.microsoft.com/office/drawing/2014/main" id="{13EEB7CB-56AB-66B2-7BDB-1D4AA17C438A}"/>
              </a:ext>
            </a:extLst>
          </p:cNvPr>
          <p:cNvSpPr>
            <a:spLocks noGrp="1"/>
          </p:cNvSpPr>
          <p:nvPr>
            <p:ph type="body" sz="quarter" idx="14"/>
          </p:nvPr>
        </p:nvSpPr>
        <p:spPr>
          <a:xfrm>
            <a:off x="363538" y="1952625"/>
            <a:ext cx="7661110" cy="844550"/>
          </a:xfrm>
        </p:spPr>
        <p:txBody>
          <a:bodyPr>
            <a:normAutofit/>
          </a:bodyPr>
          <a:lstStyle/>
          <a:p>
            <a:r>
              <a:rPr lang="en-GB" sz="4950" b="1" i="0" u="none" strike="noStrike" dirty="0" err="1">
                <a:solidFill>
                  <a:srgbClr val="3D3C3C"/>
                </a:solidFill>
                <a:effectLst/>
                <a:latin typeface="Century Gothic" panose="020B0502020202020204" pitchFamily="34" charset="0"/>
              </a:rPr>
              <a:t>Identität</a:t>
            </a:r>
            <a:r>
              <a:rPr lang="en-GB" sz="4950" b="1" i="0" u="none" strike="noStrike" dirty="0">
                <a:solidFill>
                  <a:srgbClr val="3D3C3C"/>
                </a:solidFill>
                <a:effectLst/>
                <a:latin typeface="Century Gothic" panose="020B0502020202020204" pitchFamily="34" charset="0"/>
              </a:rPr>
              <a:t>: </a:t>
            </a:r>
            <a:r>
              <a:rPr lang="en-GB" sz="4950" b="1" i="0" u="none" strike="noStrike" dirty="0" err="1">
                <a:solidFill>
                  <a:srgbClr val="3D3C3C"/>
                </a:solidFill>
                <a:effectLst/>
                <a:latin typeface="Century Gothic" panose="020B0502020202020204" pitchFamily="34" charset="0"/>
              </a:rPr>
              <a:t>falsche</a:t>
            </a:r>
            <a:r>
              <a:rPr lang="en-GB" sz="4950" b="1" i="0" u="none" strike="noStrike" dirty="0">
                <a:solidFill>
                  <a:srgbClr val="3D3C3C"/>
                </a:solidFill>
                <a:effectLst/>
                <a:latin typeface="Century Gothic" panose="020B0502020202020204" pitchFamily="34" charset="0"/>
              </a:rPr>
              <a:t> Ideen </a:t>
            </a:r>
            <a:endParaRPr lang="en-GB" sz="4950" dirty="0"/>
          </a:p>
        </p:txBody>
      </p:sp>
    </p:spTree>
    <p:extLst>
      <p:ext uri="{BB962C8B-B14F-4D97-AF65-F5344CB8AC3E}">
        <p14:creationId xmlns:p14="http://schemas.microsoft.com/office/powerpoint/2010/main" val="3641128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72BC8-55CE-81AD-CFEB-2088F5F5D6C8}"/>
              </a:ext>
            </a:extLst>
          </p:cNvPr>
          <p:cNvSpPr>
            <a:spLocks noGrp="1"/>
          </p:cNvSpPr>
          <p:nvPr>
            <p:ph type="title"/>
          </p:nvPr>
        </p:nvSpPr>
        <p:spPr/>
        <p:txBody>
          <a:bodyPr/>
          <a:lstStyle/>
          <a:p>
            <a:r>
              <a:rPr lang="en-US" dirty="0"/>
              <a:t>Dan Stevens </a:t>
            </a:r>
            <a:endParaRPr lang="en-GB" dirty="0"/>
          </a:p>
        </p:txBody>
      </p:sp>
      <p:sp>
        <p:nvSpPr>
          <p:cNvPr id="3" name="Text Placeholder 2">
            <a:extLst>
              <a:ext uri="{FF2B5EF4-FFF2-40B4-BE49-F238E27FC236}">
                <a16:creationId xmlns:a16="http://schemas.microsoft.com/office/drawing/2014/main" id="{7666082C-C984-B21B-5AC9-2547AA95BDDB}"/>
              </a:ext>
            </a:extLst>
          </p:cNvPr>
          <p:cNvSpPr>
            <a:spLocks noGrp="1"/>
          </p:cNvSpPr>
          <p:nvPr>
            <p:ph type="body" sz="quarter" idx="10"/>
          </p:nvPr>
        </p:nvSpPr>
        <p:spPr/>
        <p:txBody>
          <a:bodyPr>
            <a:normAutofit lnSpcReduction="10000"/>
          </a:bodyPr>
          <a:lstStyle/>
          <a:p>
            <a:pPr>
              <a:lnSpc>
                <a:spcPct val="107000"/>
              </a:lnSpc>
              <a:spcAft>
                <a:spcPts val="800"/>
              </a:spcAft>
            </a:pPr>
            <a:r>
              <a:rPr lang="de-DE" dirty="0">
                <a:effectLst/>
                <a:latin typeface="Century Gothic" panose="020B0502020202020204" pitchFamily="34" charset="0"/>
                <a:ea typeface="SimSun" panose="02010600030101010101" pitchFamily="2" charset="-122"/>
                <a:cs typeface="Times New Roman" panose="02020603050405020304" pitchFamily="18" charset="0"/>
              </a:rPr>
              <a:t>Dan Stevens ist berühmt für seine Rolle als Matthew Crawley in </a:t>
            </a:r>
            <a:r>
              <a:rPr lang="de-DE" i="1" dirty="0" err="1">
                <a:effectLst/>
                <a:latin typeface="Century Gothic" panose="020B0502020202020204" pitchFamily="34" charset="0"/>
                <a:ea typeface="SimSun" panose="02010600030101010101" pitchFamily="2" charset="-122"/>
                <a:cs typeface="Times New Roman" panose="02020603050405020304" pitchFamily="18" charset="0"/>
              </a:rPr>
              <a:t>Downton</a:t>
            </a:r>
            <a:r>
              <a:rPr lang="de-DE" i="1" dirty="0">
                <a:effectLst/>
                <a:latin typeface="Century Gothic" panose="020B0502020202020204" pitchFamily="34" charset="0"/>
                <a:ea typeface="SimSun" panose="02010600030101010101" pitchFamily="2" charset="-122"/>
                <a:cs typeface="Times New Roman" panose="02020603050405020304" pitchFamily="18" charset="0"/>
              </a:rPr>
              <a:t> Abbey</a:t>
            </a:r>
            <a:r>
              <a:rPr lang="de-DE" dirty="0">
                <a:effectLst/>
                <a:latin typeface="Century Gothic" panose="020B0502020202020204" pitchFamily="34" charset="0"/>
                <a:ea typeface="SimSun" panose="02010600030101010101" pitchFamily="2" charset="-122"/>
                <a:cs typeface="Times New Roman" panose="02020603050405020304" pitchFamily="18" charset="0"/>
              </a:rPr>
              <a:t>. Dan spricht nicht nur Englisch. Er </a:t>
            </a:r>
            <a:r>
              <a:rPr lang="de-DE" b="1" dirty="0">
                <a:solidFill>
                  <a:srgbClr val="FFCC00"/>
                </a:solidFill>
                <a:effectLst/>
                <a:latin typeface="Century Gothic" panose="020B0502020202020204" pitchFamily="34" charset="0"/>
                <a:ea typeface="SimSun" panose="02010600030101010101" pitchFamily="2" charset="-122"/>
                <a:cs typeface="Times New Roman" panose="02020603050405020304" pitchFamily="18" charset="0"/>
              </a:rPr>
              <a:t>kann</a:t>
            </a:r>
            <a:r>
              <a:rPr lang="de-DE" dirty="0">
                <a:effectLst/>
                <a:latin typeface="Century Gothic" panose="020B0502020202020204" pitchFamily="34" charset="0"/>
                <a:ea typeface="SimSun" panose="02010600030101010101" pitchFamily="2" charset="-122"/>
                <a:cs typeface="Times New Roman" panose="02020603050405020304" pitchFamily="18" charset="0"/>
              </a:rPr>
              <a:t> auch Deutsch und Französisch sprechen.</a:t>
            </a:r>
            <a:endParaRPr lang="en-GB" dirty="0">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dirty="0">
                <a:effectLst/>
                <a:latin typeface="Century Gothic" panose="020B0502020202020204" pitchFamily="34" charset="0"/>
                <a:ea typeface="SimSun" panose="02010600030101010101" pitchFamily="2" charset="-122"/>
                <a:cs typeface="Times New Roman" panose="02020603050405020304" pitchFamily="18" charset="0"/>
              </a:rPr>
              <a:t>Dan hat Deutsch in der Schule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gelernt</a:t>
            </a:r>
            <a:r>
              <a:rPr lang="en-GB" dirty="0">
                <a:effectLst/>
                <a:latin typeface="Century Gothic" panose="020B0502020202020204" pitchFamily="34" charset="0"/>
                <a:ea typeface="SimSun" panose="02010600030101010101" pitchFamily="2" charset="-122"/>
                <a:cs typeface="Times New Roman" panose="02020603050405020304" pitchFamily="18" charset="0"/>
              </a:rPr>
              <a:t>. Seine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Familie</a:t>
            </a:r>
            <a:r>
              <a:rPr lang="en-GB" dirty="0">
                <a:effectLst/>
                <a:latin typeface="Century Gothic" panose="020B0502020202020204" pitchFamily="34" charset="0"/>
                <a:ea typeface="SimSun" panose="02010600030101010101" pitchFamily="2" charset="-122"/>
                <a:cs typeface="Times New Roman" panose="02020603050405020304" pitchFamily="18" charset="0"/>
              </a:rPr>
              <a:t>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hatte</a:t>
            </a:r>
            <a:r>
              <a:rPr lang="en-GB" dirty="0">
                <a:effectLst/>
                <a:latin typeface="Century Gothic" panose="020B0502020202020204" pitchFamily="34" charset="0"/>
                <a:ea typeface="SimSun" panose="02010600030101010101" pitchFamily="2" charset="-122"/>
                <a:cs typeface="Times New Roman" panose="02020603050405020304" pitchFamily="18" charset="0"/>
              </a:rPr>
              <a:t>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gute</a:t>
            </a:r>
            <a:r>
              <a:rPr lang="en-GB" dirty="0">
                <a:effectLst/>
                <a:latin typeface="Century Gothic" panose="020B0502020202020204" pitchFamily="34" charset="0"/>
                <a:ea typeface="SimSun" panose="02010600030101010101" pitchFamily="2" charset="-122"/>
                <a:cs typeface="Times New Roman" panose="02020603050405020304" pitchFamily="18" charset="0"/>
              </a:rPr>
              <a:t> Freunde in Bielefeld, </a:t>
            </a:r>
            <a:r>
              <a:rPr lang="en-GB" b="1" dirty="0" err="1">
                <a:solidFill>
                  <a:srgbClr val="003366"/>
                </a:solidFill>
                <a:effectLst/>
                <a:latin typeface="Century Gothic" panose="020B0502020202020204" pitchFamily="34" charset="0"/>
                <a:ea typeface="SimSun" panose="02010600030101010101" pitchFamily="2" charset="-122"/>
                <a:cs typeface="Times New Roman" panose="02020603050405020304" pitchFamily="18" charset="0"/>
              </a:rPr>
              <a:t>deshalb</a:t>
            </a:r>
            <a:r>
              <a:rPr lang="en-GB" b="1" dirty="0">
                <a:solidFill>
                  <a:srgbClr val="003366"/>
                </a:solidFill>
                <a:effectLst/>
                <a:latin typeface="Century Gothic" panose="020B0502020202020204" pitchFamily="34" charset="0"/>
                <a:ea typeface="SimSun" panose="02010600030101010101" pitchFamily="2" charset="-122"/>
                <a:cs typeface="Times New Roman" panose="02020603050405020304" pitchFamily="18" charset="0"/>
              </a:rPr>
              <a:t> hat</a:t>
            </a:r>
            <a:r>
              <a:rPr lang="en-GB" b="1" dirty="0">
                <a:solidFill>
                  <a:srgbClr val="F2989A"/>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dirty="0">
                <a:effectLst/>
                <a:latin typeface="Century Gothic" panose="020B0502020202020204" pitchFamily="34" charset="0"/>
                <a:ea typeface="SimSun" panose="02010600030101010101" pitchFamily="2" charset="-122"/>
                <a:cs typeface="Times New Roman" panose="02020603050405020304" pitchFamily="18" charset="0"/>
              </a:rPr>
              <a:t>Dan oft Deutschland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besucht</a:t>
            </a:r>
            <a:r>
              <a:rPr lang="en-GB" dirty="0">
                <a:effectLst/>
                <a:latin typeface="Century Gothic" panose="020B0502020202020204" pitchFamily="34" charset="0"/>
                <a:ea typeface="SimSun" panose="02010600030101010101" pitchFamily="2" charset="-122"/>
                <a:cs typeface="Times New Roman" panose="02020603050405020304" pitchFamily="18" charset="0"/>
              </a:rPr>
              <a:t> und </a:t>
            </a:r>
            <a:r>
              <a:rPr lang="en-GB"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als</a:t>
            </a:r>
            <a:r>
              <a:rPr lang="en-GB"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er 17 Jahre alt war</a:t>
            </a:r>
            <a:r>
              <a:rPr lang="en-GB" dirty="0">
                <a:effectLst/>
                <a:latin typeface="Century Gothic" panose="020B0502020202020204" pitchFamily="34" charset="0"/>
                <a:ea typeface="SimSun" panose="02010600030101010101" pitchFamily="2" charset="-122"/>
                <a:cs typeface="Times New Roman" panose="02020603050405020304" pitchFamily="18" charset="0"/>
              </a:rPr>
              <a:t>, hat er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ein</a:t>
            </a:r>
            <a:r>
              <a:rPr lang="en-GB" dirty="0">
                <a:effectLst/>
                <a:latin typeface="Century Gothic" panose="020B0502020202020204" pitchFamily="34" charset="0"/>
                <a:ea typeface="SimSun" panose="02010600030101010101" pitchFamily="2" charset="-122"/>
                <a:cs typeface="Times New Roman" panose="02020603050405020304" pitchFamily="18" charset="0"/>
              </a:rPr>
              <a:t>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Praktikum</a:t>
            </a:r>
            <a:r>
              <a:rPr lang="en-GB" dirty="0">
                <a:effectLst/>
                <a:latin typeface="Century Gothic" panose="020B0502020202020204" pitchFamily="34" charset="0"/>
                <a:ea typeface="SimSun" panose="02010600030101010101" pitchFamily="2" charset="-122"/>
                <a:cs typeface="Times New Roman" panose="02020603050405020304" pitchFamily="18" charset="0"/>
              </a:rPr>
              <a:t>*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dort</a:t>
            </a:r>
            <a:r>
              <a:rPr lang="en-GB" dirty="0">
                <a:effectLst/>
                <a:latin typeface="Century Gothic" panose="020B0502020202020204" pitchFamily="34" charset="0"/>
                <a:ea typeface="SimSun" panose="02010600030101010101" pitchFamily="2" charset="-122"/>
                <a:cs typeface="Times New Roman" panose="02020603050405020304" pitchFamily="18" charset="0"/>
              </a:rPr>
              <a:t>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gemacht</a:t>
            </a:r>
            <a:r>
              <a:rPr lang="en-GB"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de-DE" dirty="0">
                <a:effectLst/>
                <a:latin typeface="Century Gothic" panose="020B0502020202020204" pitchFamily="34" charset="0"/>
                <a:ea typeface="SimSun" panose="02010600030101010101" pitchFamily="2" charset="-122"/>
                <a:cs typeface="Times New Roman" panose="02020603050405020304" pitchFamily="18" charset="0"/>
              </a:rPr>
              <a:t>Sein erster Kinofilm war </a:t>
            </a:r>
            <a:r>
              <a:rPr lang="de-DE" i="1" dirty="0">
                <a:effectLst/>
                <a:latin typeface="Century Gothic" panose="020B0502020202020204" pitchFamily="34" charset="0"/>
                <a:ea typeface="SimSun" panose="02010600030101010101" pitchFamily="2" charset="-122"/>
                <a:cs typeface="Times New Roman" panose="02020603050405020304" pitchFamily="18" charset="0"/>
              </a:rPr>
              <a:t>Hilde</a:t>
            </a:r>
            <a:r>
              <a:rPr lang="de-DE" dirty="0">
                <a:effectLst/>
                <a:latin typeface="Century Gothic" panose="020B0502020202020204" pitchFamily="34" charset="0"/>
                <a:ea typeface="SimSun" panose="02010600030101010101" pitchFamily="2" charset="-122"/>
                <a:cs typeface="Times New Roman" panose="02020603050405020304" pitchFamily="18" charset="0"/>
              </a:rPr>
              <a:t>. Er war der englische Mann von Hildegard Knef im Film und </a:t>
            </a:r>
            <a:r>
              <a:rPr lang="de-DE" b="1" dirty="0">
                <a:solidFill>
                  <a:srgbClr val="FFC000"/>
                </a:solidFill>
                <a:effectLst/>
                <a:latin typeface="Century Gothic" panose="020B0502020202020204" pitchFamily="34" charset="0"/>
                <a:ea typeface="SimSun" panose="02010600030101010101" pitchFamily="2" charset="-122"/>
                <a:cs typeface="Times New Roman" panose="02020603050405020304" pitchFamily="18" charset="0"/>
              </a:rPr>
              <a:t>musste</a:t>
            </a:r>
            <a:r>
              <a:rPr lang="de-DE" dirty="0">
                <a:effectLst/>
                <a:latin typeface="Century Gothic" panose="020B0502020202020204" pitchFamily="34" charset="0"/>
                <a:ea typeface="SimSun" panose="02010600030101010101" pitchFamily="2" charset="-122"/>
                <a:cs typeface="Times New Roman" panose="02020603050405020304" pitchFamily="18" charset="0"/>
              </a:rPr>
              <a:t> Deutsch sprechen. </a:t>
            </a:r>
            <a:r>
              <a:rPr lang="en-GB" dirty="0">
                <a:effectLst/>
                <a:latin typeface="Century Gothic" panose="020B0502020202020204" pitchFamily="34" charset="0"/>
                <a:ea typeface="SimSun" panose="02010600030101010101" pitchFamily="2" charset="-122"/>
                <a:cs typeface="Times New Roman" panose="02020603050405020304" pitchFamily="18" charset="0"/>
              </a:rPr>
              <a:t>Dan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denkt</a:t>
            </a:r>
            <a:r>
              <a:rPr lang="en-GB" dirty="0">
                <a:effectLst/>
                <a:latin typeface="Century Gothic" panose="020B0502020202020204" pitchFamily="34" charset="0"/>
                <a:ea typeface="SimSun" panose="02010600030101010101" pitchFamily="2" charset="-122"/>
                <a:cs typeface="Times New Roman" panose="02020603050405020304" pitchFamily="18" charset="0"/>
              </a:rPr>
              <a:t>, </a:t>
            </a:r>
            <a:r>
              <a:rPr lang="en-GB"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dass</a:t>
            </a:r>
            <a:r>
              <a:rPr lang="en-GB"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er </a:t>
            </a:r>
            <a:r>
              <a:rPr lang="en-GB"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bessere</a:t>
            </a:r>
            <a:r>
              <a:rPr lang="en-GB"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Chancen</a:t>
            </a:r>
            <a:r>
              <a:rPr lang="en-GB"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in der </a:t>
            </a:r>
            <a:r>
              <a:rPr lang="en-GB"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Filmwelt</a:t>
            </a:r>
            <a:r>
              <a:rPr lang="en-GB"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hat,</a:t>
            </a:r>
            <a:r>
              <a:rPr lang="en-GB" dirty="0">
                <a:effectLst/>
                <a:latin typeface="Century Gothic" panose="020B0502020202020204" pitchFamily="34" charset="0"/>
                <a:ea typeface="SimSun" panose="02010600030101010101" pitchFamily="2" charset="-122"/>
                <a:cs typeface="Times New Roman" panose="02020603050405020304" pitchFamily="18" charset="0"/>
              </a:rPr>
              <a:t> </a:t>
            </a:r>
            <a:r>
              <a:rPr lang="en-GB"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weil</a:t>
            </a:r>
            <a:r>
              <a:rPr lang="en-GB"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er </a:t>
            </a:r>
            <a:r>
              <a:rPr lang="en-GB"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andere</a:t>
            </a:r>
            <a:r>
              <a:rPr lang="en-GB"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Sprachen</a:t>
            </a:r>
            <a:r>
              <a:rPr lang="en-GB"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kann</a:t>
            </a:r>
            <a:r>
              <a:rPr lang="en-GB"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de-DE" dirty="0">
                <a:effectLst/>
                <a:latin typeface="Century Gothic" panose="020B0502020202020204" pitchFamily="34" charset="0"/>
                <a:ea typeface="SimSun" panose="02010600030101010101" pitchFamily="2" charset="-122"/>
                <a:cs typeface="Times New Roman" panose="02020603050405020304" pitchFamily="18" charset="0"/>
              </a:rPr>
              <a:t>Er hat den Film </a:t>
            </a:r>
            <a:r>
              <a:rPr lang="de-DE" i="1" dirty="0">
                <a:effectLst/>
                <a:latin typeface="Century Gothic" panose="020B0502020202020204" pitchFamily="34" charset="0"/>
                <a:ea typeface="SimSun" panose="02010600030101010101" pitchFamily="2" charset="-122"/>
                <a:cs typeface="Times New Roman" panose="02020603050405020304" pitchFamily="18" charset="0"/>
              </a:rPr>
              <a:t>Ich bin dein Mensch</a:t>
            </a:r>
            <a:r>
              <a:rPr lang="de-DE" dirty="0">
                <a:effectLst/>
                <a:latin typeface="Century Gothic" panose="020B0502020202020204" pitchFamily="34" charset="0"/>
                <a:ea typeface="SimSun" panose="02010600030101010101" pitchFamily="2" charset="-122"/>
                <a:cs typeface="Times New Roman" panose="02020603050405020304" pitchFamily="18" charset="0"/>
              </a:rPr>
              <a:t> in Berlin gemacht. Hier hat er sich in Deutschland verliebt*. </a:t>
            </a:r>
            <a:r>
              <a:rPr lang="en-GB" b="1" dirty="0" err="1">
                <a:solidFill>
                  <a:srgbClr val="00B0F0"/>
                </a:solidFill>
                <a:effectLst/>
                <a:latin typeface="Century Gothic" panose="020B0502020202020204" pitchFamily="34" charset="0"/>
                <a:ea typeface="SimSun" panose="02010600030101010101" pitchFamily="2" charset="-122"/>
                <a:cs typeface="Times New Roman" panose="02020603050405020304" pitchFamily="18" charset="0"/>
              </a:rPr>
              <a:t>Deutschsprechen</a:t>
            </a:r>
            <a:r>
              <a:rPr lang="en-GB" dirty="0">
                <a:effectLst/>
                <a:latin typeface="Century Gothic" panose="020B0502020202020204" pitchFamily="34" charset="0"/>
                <a:ea typeface="SimSun" panose="02010600030101010101" pitchFamily="2" charset="-122"/>
                <a:cs typeface="Times New Roman" panose="02020603050405020304" pitchFamily="18" charset="0"/>
              </a:rPr>
              <a:t>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dirty="0">
                <a:effectLst/>
                <a:latin typeface="Century Gothic" panose="020B0502020202020204" pitchFamily="34" charset="0"/>
                <a:ea typeface="SimSun" panose="02010600030101010101" pitchFamily="2" charset="-122"/>
                <a:cs typeface="Times New Roman" panose="02020603050405020304" pitchFamily="18" charset="0"/>
              </a:rPr>
              <a:t>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einfach</a:t>
            </a:r>
            <a:r>
              <a:rPr lang="en-GB" dirty="0">
                <a:effectLst/>
                <a:latin typeface="Century Gothic" panose="020B0502020202020204" pitchFamily="34" charset="0"/>
                <a:ea typeface="SimSun" panose="02010600030101010101" pitchFamily="2" charset="-122"/>
                <a:cs typeface="Times New Roman" panose="02020603050405020304" pitchFamily="18" charset="0"/>
              </a:rPr>
              <a:t> </a:t>
            </a:r>
            <a:r>
              <a:rPr lang="en-GB" dirty="0" err="1">
                <a:effectLst/>
                <a:latin typeface="Century Gothic" panose="020B0502020202020204" pitchFamily="34" charset="0"/>
                <a:ea typeface="SimSun" panose="02010600030101010101" pitchFamily="2" charset="-122"/>
                <a:cs typeface="Times New Roman" panose="02020603050405020304" pitchFamily="18" charset="0"/>
              </a:rPr>
              <a:t>ganz</a:t>
            </a:r>
            <a:r>
              <a:rPr lang="en-GB" dirty="0">
                <a:effectLst/>
                <a:latin typeface="Century Gothic" panose="020B0502020202020204" pitchFamily="34" charset="0"/>
                <a:ea typeface="SimSun" panose="02010600030101010101" pitchFamily="2" charset="-122"/>
                <a:cs typeface="Times New Roman" panose="02020603050405020304" pitchFamily="18" charset="0"/>
              </a:rPr>
              <a:t> toll!</a:t>
            </a:r>
          </a:p>
          <a:p>
            <a:endParaRPr lang="en-GB" dirty="0"/>
          </a:p>
        </p:txBody>
      </p:sp>
      <p:sp>
        <p:nvSpPr>
          <p:cNvPr id="4" name="Rectangle: Rounded Corners 3">
            <a:extLst>
              <a:ext uri="{FF2B5EF4-FFF2-40B4-BE49-F238E27FC236}">
                <a16:creationId xmlns:a16="http://schemas.microsoft.com/office/drawing/2014/main" id="{76E980A0-6C5B-7C54-5CBB-4E83AEB7908E}"/>
              </a:ext>
            </a:extLst>
          </p:cNvPr>
          <p:cNvSpPr/>
          <p:nvPr/>
        </p:nvSpPr>
        <p:spPr>
          <a:xfrm>
            <a:off x="11020300" y="89983"/>
            <a:ext cx="1065019" cy="3494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Speech Bubble: Rectangle with Corners Rounded 7">
            <a:extLst>
              <a:ext uri="{FF2B5EF4-FFF2-40B4-BE49-F238E27FC236}">
                <a16:creationId xmlns:a16="http://schemas.microsoft.com/office/drawing/2014/main" id="{EC8DE07B-77F8-F259-8228-028F4951EB09}"/>
              </a:ext>
            </a:extLst>
          </p:cNvPr>
          <p:cNvSpPr/>
          <p:nvPr/>
        </p:nvSpPr>
        <p:spPr>
          <a:xfrm>
            <a:off x="7398202" y="93839"/>
            <a:ext cx="2905125" cy="914400"/>
          </a:xfrm>
          <a:prstGeom prst="wedgeRoundRectCallout">
            <a:avLst>
              <a:gd name="adj1" fmla="val -61018"/>
              <a:gd name="adj2" fmla="val 108568"/>
              <a:gd name="adj3" fmla="val 16667"/>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effectLst/>
                <a:ea typeface="SimSun" panose="02010600030101010101" pitchFamily="2" charset="-122"/>
                <a:cs typeface="Times New Roman" panose="02020603050405020304" pitchFamily="18" charset="0"/>
              </a:rPr>
              <a:t>When you use </a:t>
            </a:r>
            <a:r>
              <a:rPr lang="en-GB" sz="2000" b="1" dirty="0" err="1">
                <a:effectLst/>
                <a:ea typeface="SimSun" panose="02010600030101010101" pitchFamily="2" charset="-122"/>
                <a:cs typeface="Times New Roman" panose="02020603050405020304" pitchFamily="18" charset="0"/>
              </a:rPr>
              <a:t>können</a:t>
            </a:r>
            <a:r>
              <a:rPr lang="en-GB" sz="2000" dirty="0">
                <a:effectLst/>
                <a:ea typeface="SimSun" panose="02010600030101010101" pitchFamily="2" charset="-122"/>
                <a:cs typeface="Times New Roman" panose="02020603050405020304" pitchFamily="18" charset="0"/>
              </a:rPr>
              <a:t>, remember the 2-verb rule.</a:t>
            </a:r>
          </a:p>
        </p:txBody>
      </p:sp>
      <p:sp>
        <p:nvSpPr>
          <p:cNvPr id="9" name="Speech Bubble: Rectangle with Corners Rounded 8">
            <a:extLst>
              <a:ext uri="{FF2B5EF4-FFF2-40B4-BE49-F238E27FC236}">
                <a16:creationId xmlns:a16="http://schemas.microsoft.com/office/drawing/2014/main" id="{7EF7A7EF-1B29-6651-799E-9403B0D85A42}"/>
              </a:ext>
            </a:extLst>
          </p:cNvPr>
          <p:cNvSpPr/>
          <p:nvPr/>
        </p:nvSpPr>
        <p:spPr>
          <a:xfrm>
            <a:off x="373062" y="1739920"/>
            <a:ext cx="3333523" cy="834820"/>
          </a:xfrm>
          <a:prstGeom prst="wedgeRoundRectCallout">
            <a:avLst>
              <a:gd name="adj1" fmla="val 10224"/>
              <a:gd name="adj2" fmla="val 79358"/>
              <a:gd name="adj3" fmla="val 16667"/>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solidFill>
                  <a:srgbClr val="FFFFFF"/>
                </a:solidFill>
                <a:effectLst/>
                <a:ea typeface="SimSun" panose="02010600030101010101" pitchFamily="2" charset="-122"/>
                <a:cs typeface="Times New Roman" panose="02020603050405020304" pitchFamily="18" charset="0"/>
              </a:rPr>
              <a:t>Which word order do you need after</a:t>
            </a:r>
            <a:r>
              <a:rPr lang="en-GB" sz="2000" b="1" dirty="0">
                <a:solidFill>
                  <a:srgbClr val="FFFFFF"/>
                </a:solidFill>
                <a:effectLst/>
                <a:ea typeface="SimSun" panose="02010600030101010101" pitchFamily="2" charset="-122"/>
                <a:cs typeface="Times New Roman" panose="02020603050405020304" pitchFamily="18" charset="0"/>
              </a:rPr>
              <a:t> </a:t>
            </a:r>
            <a:r>
              <a:rPr lang="en-GB" sz="2000" b="1" dirty="0" err="1">
                <a:solidFill>
                  <a:srgbClr val="FFFFFF"/>
                </a:solidFill>
                <a:effectLst/>
                <a:ea typeface="SimSun" panose="02010600030101010101" pitchFamily="2" charset="-122"/>
                <a:cs typeface="Times New Roman" panose="02020603050405020304" pitchFamily="18" charset="0"/>
              </a:rPr>
              <a:t>deshalb</a:t>
            </a:r>
            <a:r>
              <a:rPr lang="en-GB" sz="2000" b="1" dirty="0">
                <a:solidFill>
                  <a:srgbClr val="FFFFFF"/>
                </a:solidFill>
                <a:effectLst/>
                <a:ea typeface="SimSun" panose="02010600030101010101" pitchFamily="2" charset="-122"/>
                <a:cs typeface="Times New Roman" panose="02020603050405020304" pitchFamily="18" charset="0"/>
              </a:rPr>
              <a:t>?</a:t>
            </a:r>
            <a:endParaRPr lang="en-GB" sz="2000" dirty="0">
              <a:effectLst/>
              <a:ea typeface="SimSun" panose="02010600030101010101" pitchFamily="2" charset="-122"/>
              <a:cs typeface="Times New Roman" panose="02020603050405020304" pitchFamily="18" charset="0"/>
            </a:endParaRPr>
          </a:p>
        </p:txBody>
      </p:sp>
      <p:sp>
        <p:nvSpPr>
          <p:cNvPr id="10" name="Speech Bubble: Rectangle with Corners Rounded 9">
            <a:extLst>
              <a:ext uri="{FF2B5EF4-FFF2-40B4-BE49-F238E27FC236}">
                <a16:creationId xmlns:a16="http://schemas.microsoft.com/office/drawing/2014/main" id="{CB662D2F-C63D-60C5-3E3E-DCF5392D13E9}"/>
              </a:ext>
            </a:extLst>
          </p:cNvPr>
          <p:cNvSpPr/>
          <p:nvPr/>
        </p:nvSpPr>
        <p:spPr>
          <a:xfrm>
            <a:off x="9754102" y="1825035"/>
            <a:ext cx="2331218" cy="659130"/>
          </a:xfrm>
          <a:prstGeom prst="wedgeRoundRectCallout">
            <a:avLst>
              <a:gd name="adj1" fmla="val -76401"/>
              <a:gd name="adj2" fmla="val 99100"/>
              <a:gd name="adj3" fmla="val 16667"/>
            </a:avLst>
          </a:prstGeom>
          <a:solidFill>
            <a:srgbClr val="99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b="1" dirty="0">
                <a:solidFill>
                  <a:srgbClr val="FFFFFF"/>
                </a:solidFill>
                <a:effectLst/>
                <a:ea typeface="SimSun" panose="02010600030101010101" pitchFamily="2" charset="-122"/>
                <a:cs typeface="Times New Roman" panose="02020603050405020304" pitchFamily="18" charset="0"/>
              </a:rPr>
              <a:t>Als</a:t>
            </a:r>
            <a:r>
              <a:rPr lang="en-GB" sz="2000" dirty="0">
                <a:solidFill>
                  <a:srgbClr val="FFFFFF"/>
                </a:solidFill>
                <a:effectLst/>
                <a:ea typeface="SimSun" panose="02010600030101010101" pitchFamily="2" charset="-122"/>
                <a:cs typeface="Times New Roman" panose="02020603050405020304" pitchFamily="18" charset="0"/>
              </a:rPr>
              <a:t>  is a WO3 conjunction.</a:t>
            </a:r>
            <a:endParaRPr lang="en-GB" sz="2000" dirty="0">
              <a:effectLst/>
              <a:ea typeface="SimSun" panose="02010600030101010101" pitchFamily="2" charset="-122"/>
              <a:cs typeface="Times New Roman" panose="02020603050405020304" pitchFamily="18" charset="0"/>
            </a:endParaRPr>
          </a:p>
        </p:txBody>
      </p:sp>
      <p:sp>
        <p:nvSpPr>
          <p:cNvPr id="11" name="Speech Bubble: Rectangle with Corners Rounded 10">
            <a:extLst>
              <a:ext uri="{FF2B5EF4-FFF2-40B4-BE49-F238E27FC236}">
                <a16:creationId xmlns:a16="http://schemas.microsoft.com/office/drawing/2014/main" id="{69972651-6531-321B-EF7D-029C93970552}"/>
              </a:ext>
            </a:extLst>
          </p:cNvPr>
          <p:cNvSpPr/>
          <p:nvPr/>
        </p:nvSpPr>
        <p:spPr>
          <a:xfrm>
            <a:off x="654348" y="3080656"/>
            <a:ext cx="3118884" cy="834819"/>
          </a:xfrm>
          <a:prstGeom prst="wedgeRoundRectCallout">
            <a:avLst>
              <a:gd name="adj1" fmla="val 12883"/>
              <a:gd name="adj2" fmla="val 76681"/>
              <a:gd name="adj3" fmla="val 16667"/>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b="1" dirty="0" err="1">
                <a:effectLst/>
                <a:ea typeface="SimSun" panose="02010600030101010101" pitchFamily="2" charset="-122"/>
                <a:cs typeface="Times New Roman" panose="02020603050405020304" pitchFamily="18" charset="0"/>
              </a:rPr>
              <a:t>Müssen</a:t>
            </a:r>
            <a:r>
              <a:rPr lang="en-GB" sz="2000" b="1" dirty="0">
                <a:effectLst/>
                <a:ea typeface="SimSun" panose="02010600030101010101" pitchFamily="2" charset="-122"/>
                <a:cs typeface="Times New Roman" panose="02020603050405020304" pitchFamily="18" charset="0"/>
              </a:rPr>
              <a:t> </a:t>
            </a:r>
            <a:r>
              <a:rPr lang="en-GB" sz="2000" dirty="0">
                <a:effectLst/>
                <a:ea typeface="SimSun" panose="02010600030101010101" pitchFamily="2" charset="-122"/>
                <a:cs typeface="Times New Roman" panose="02020603050405020304" pitchFamily="18" charset="0"/>
              </a:rPr>
              <a:t>is a modal verb like </a:t>
            </a:r>
            <a:r>
              <a:rPr lang="en-GB" sz="2000" b="1" dirty="0" err="1">
                <a:effectLst/>
                <a:ea typeface="SimSun" panose="02010600030101010101" pitchFamily="2" charset="-122"/>
                <a:cs typeface="Times New Roman" panose="02020603050405020304" pitchFamily="18" charset="0"/>
              </a:rPr>
              <a:t>können</a:t>
            </a:r>
            <a:r>
              <a:rPr lang="en-GB" sz="2000" b="1" dirty="0">
                <a:effectLst/>
                <a:ea typeface="SimSun" panose="02010600030101010101" pitchFamily="2" charset="-122"/>
                <a:cs typeface="Times New Roman" panose="02020603050405020304" pitchFamily="18" charset="0"/>
              </a:rPr>
              <a:t>.</a:t>
            </a:r>
            <a:endParaRPr lang="en-GB" sz="2000" dirty="0">
              <a:effectLst/>
              <a:ea typeface="SimSun" panose="02010600030101010101" pitchFamily="2" charset="-122"/>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CC82B968-8C71-8361-2465-3D7F7F0EE1D7}"/>
              </a:ext>
            </a:extLst>
          </p:cNvPr>
          <p:cNvSpPr/>
          <p:nvPr/>
        </p:nvSpPr>
        <p:spPr>
          <a:xfrm>
            <a:off x="6665978" y="3001076"/>
            <a:ext cx="2494480" cy="666577"/>
          </a:xfrm>
          <a:prstGeom prst="wedgeRoundRectCallout">
            <a:avLst>
              <a:gd name="adj1" fmla="val 16176"/>
              <a:gd name="adj2" fmla="val 122376"/>
              <a:gd name="adj3" fmla="val 16667"/>
            </a:avLst>
          </a:prstGeom>
          <a:solidFill>
            <a:srgbClr val="99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solidFill>
                  <a:srgbClr val="FFFFFF"/>
                </a:solidFill>
                <a:effectLst/>
                <a:ea typeface="SimSun" panose="02010600030101010101" pitchFamily="2" charset="-122"/>
                <a:cs typeface="Times New Roman" panose="02020603050405020304" pitchFamily="18" charset="0"/>
              </a:rPr>
              <a:t>Which word order follows</a:t>
            </a:r>
            <a:r>
              <a:rPr lang="en-GB" sz="2000" b="1" dirty="0">
                <a:solidFill>
                  <a:srgbClr val="FFFFFF"/>
                </a:solidFill>
                <a:effectLst/>
                <a:ea typeface="SimSun" panose="02010600030101010101" pitchFamily="2" charset="-122"/>
                <a:cs typeface="Times New Roman" panose="02020603050405020304" pitchFamily="18" charset="0"/>
              </a:rPr>
              <a:t> </a:t>
            </a:r>
            <a:r>
              <a:rPr lang="en-GB" sz="2000" b="1" dirty="0" err="1">
                <a:solidFill>
                  <a:srgbClr val="FFFFFF"/>
                </a:solidFill>
                <a:effectLst/>
                <a:ea typeface="SimSun" panose="02010600030101010101" pitchFamily="2" charset="-122"/>
                <a:cs typeface="Times New Roman" panose="02020603050405020304" pitchFamily="18" charset="0"/>
              </a:rPr>
              <a:t>dass</a:t>
            </a:r>
            <a:r>
              <a:rPr lang="en-GB" sz="2000" b="1" dirty="0">
                <a:solidFill>
                  <a:srgbClr val="FFFFFF"/>
                </a:solidFill>
                <a:effectLst/>
                <a:ea typeface="SimSun" panose="02010600030101010101" pitchFamily="2" charset="-122"/>
                <a:cs typeface="Times New Roman" panose="02020603050405020304" pitchFamily="18" charset="0"/>
              </a:rPr>
              <a:t>?</a:t>
            </a:r>
            <a:endParaRPr lang="en-GB" sz="2000" dirty="0">
              <a:effectLst/>
              <a:ea typeface="SimSun" panose="02010600030101010101" pitchFamily="2" charset="-122"/>
              <a:cs typeface="Times New Roman" panose="02020603050405020304" pitchFamily="18" charset="0"/>
            </a:endParaRPr>
          </a:p>
        </p:txBody>
      </p:sp>
      <p:sp>
        <p:nvSpPr>
          <p:cNvPr id="14" name="Speech Bubble: Rectangle with Corners Rounded 13">
            <a:extLst>
              <a:ext uri="{FF2B5EF4-FFF2-40B4-BE49-F238E27FC236}">
                <a16:creationId xmlns:a16="http://schemas.microsoft.com/office/drawing/2014/main" id="{107DB72C-D338-CF10-EFBF-9899BC0B841D}"/>
              </a:ext>
            </a:extLst>
          </p:cNvPr>
          <p:cNvSpPr/>
          <p:nvPr/>
        </p:nvSpPr>
        <p:spPr>
          <a:xfrm>
            <a:off x="7668888" y="4599931"/>
            <a:ext cx="4523112" cy="1715996"/>
          </a:xfrm>
          <a:prstGeom prst="wedgeRoundRectCallout">
            <a:avLst>
              <a:gd name="adj1" fmla="val -77460"/>
              <a:gd name="adj2" fmla="val 11699"/>
              <a:gd name="adj3" fmla="val 16667"/>
            </a:avLst>
          </a:prstGeom>
          <a:solidFill>
            <a:srgbClr val="53D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effectLst/>
                <a:ea typeface="SimSun" panose="02010600030101010101" pitchFamily="2" charset="-122"/>
                <a:cs typeface="Times New Roman" panose="02020603050405020304" pitchFamily="18" charset="0"/>
              </a:rPr>
              <a:t>When you make nouns from verb phrases, they become compound nouns.</a:t>
            </a:r>
            <a:br>
              <a:rPr lang="en-GB" sz="2000" dirty="0">
                <a:effectLst/>
                <a:ea typeface="SimSun" panose="02010600030101010101" pitchFamily="2" charset="-122"/>
                <a:cs typeface="Times New Roman" panose="02020603050405020304" pitchFamily="18" charset="0"/>
              </a:rPr>
            </a:br>
            <a:r>
              <a:rPr lang="en-GB" sz="2000" dirty="0">
                <a:effectLst/>
                <a:ea typeface="SimSun" panose="02010600030101010101" pitchFamily="2" charset="-122"/>
                <a:cs typeface="Times New Roman" panose="02020603050405020304" pitchFamily="18" charset="0"/>
              </a:rPr>
              <a:t>Deutsch </a:t>
            </a:r>
            <a:r>
              <a:rPr lang="en-GB" sz="2000" dirty="0" err="1">
                <a:effectLst/>
                <a:ea typeface="SimSun" panose="02010600030101010101" pitchFamily="2" charset="-122"/>
                <a:cs typeface="Times New Roman" panose="02020603050405020304" pitchFamily="18" charset="0"/>
              </a:rPr>
              <a:t>sprechen</a:t>
            </a:r>
            <a:r>
              <a:rPr lang="en-GB" sz="2000" dirty="0">
                <a:effectLst/>
                <a:ea typeface="SimSun" panose="02010600030101010101" pitchFamily="2" charset="-122"/>
                <a:cs typeface="Times New Roman" panose="02020603050405020304" pitchFamily="18" charset="0"/>
              </a:rPr>
              <a:t> </a:t>
            </a:r>
            <a:r>
              <a:rPr lang="en-GB" sz="2400" kern="1200" dirty="0">
                <a:effectLst/>
                <a:ea typeface="Times New Roman" panose="02020603050405020304" pitchFamily="18" charset="0"/>
                <a:cs typeface="Segoe UI Symbol" panose="020B0502040204020203" pitchFamily="34" charset="0"/>
              </a:rPr>
              <a:t>➜</a:t>
            </a:r>
            <a:r>
              <a:rPr lang="en-GB" sz="2000" dirty="0">
                <a:effectLst/>
                <a:ea typeface="SimSun" panose="02010600030101010101" pitchFamily="2" charset="-122"/>
                <a:cs typeface="Times New Roman" panose="02020603050405020304" pitchFamily="18" charset="0"/>
              </a:rPr>
              <a:t> </a:t>
            </a:r>
            <a:br>
              <a:rPr lang="en-GB" sz="2000" dirty="0">
                <a:effectLst/>
                <a:ea typeface="SimSun" panose="02010600030101010101" pitchFamily="2" charset="-122"/>
                <a:cs typeface="Times New Roman" panose="02020603050405020304" pitchFamily="18" charset="0"/>
              </a:rPr>
            </a:br>
            <a:r>
              <a:rPr lang="en-GB" sz="2000" dirty="0">
                <a:effectLst/>
                <a:ea typeface="SimSun" panose="02010600030101010101" pitchFamily="2" charset="-122"/>
                <a:cs typeface="Times New Roman" panose="02020603050405020304" pitchFamily="18" charset="0"/>
              </a:rPr>
              <a:t>(das) </a:t>
            </a:r>
            <a:r>
              <a:rPr lang="en-GB" sz="2000" dirty="0" err="1">
                <a:effectLst/>
                <a:ea typeface="SimSun" panose="02010600030101010101" pitchFamily="2" charset="-122"/>
                <a:cs typeface="Times New Roman" panose="02020603050405020304" pitchFamily="18" charset="0"/>
              </a:rPr>
              <a:t>Deutschsprechen</a:t>
            </a:r>
            <a:endParaRPr lang="en-GB" sz="2000" dirty="0">
              <a:effectLst/>
              <a:ea typeface="SimSun" panose="02010600030101010101" pitchFamily="2" charset="-122"/>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165D83F-5DAE-23AA-B2CE-F068F9626E70}"/>
              </a:ext>
            </a:extLst>
          </p:cNvPr>
          <p:cNvSpPr/>
          <p:nvPr/>
        </p:nvSpPr>
        <p:spPr>
          <a:xfrm>
            <a:off x="373062" y="5725360"/>
            <a:ext cx="4365194" cy="611959"/>
          </a:xfrm>
          <a:prstGeom prst="round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b="1" dirty="0">
                <a:solidFill>
                  <a:srgbClr val="FFFAEB"/>
                </a:solidFill>
                <a:effectLst/>
                <a:ea typeface="SimSun" panose="02010600030101010101" pitchFamily="2" charset="-122"/>
                <a:cs typeface="Times New Roman" panose="02020603050405020304" pitchFamily="18" charset="0"/>
              </a:rPr>
              <a:t>*</a:t>
            </a:r>
            <a:r>
              <a:rPr lang="en-US" sz="2000" b="1" dirty="0" err="1">
                <a:solidFill>
                  <a:srgbClr val="FFFAEB"/>
                </a:solidFill>
                <a:effectLst/>
                <a:ea typeface="SimSun" panose="02010600030101010101" pitchFamily="2" charset="-122"/>
                <a:cs typeface="Times New Roman" panose="02020603050405020304" pitchFamily="18" charset="0"/>
              </a:rPr>
              <a:t>sich</a:t>
            </a:r>
            <a:r>
              <a:rPr lang="en-US" sz="2000" b="1" dirty="0">
                <a:solidFill>
                  <a:srgbClr val="FFFAEB"/>
                </a:solidFill>
                <a:effectLst/>
                <a:ea typeface="SimSun" panose="02010600030101010101" pitchFamily="2" charset="-122"/>
                <a:cs typeface="Times New Roman" panose="02020603050405020304" pitchFamily="18" charset="0"/>
              </a:rPr>
              <a:t> </a:t>
            </a:r>
            <a:r>
              <a:rPr lang="en-US" sz="2000" b="1" dirty="0" err="1">
                <a:solidFill>
                  <a:srgbClr val="FFFAEB"/>
                </a:solidFill>
                <a:effectLst/>
                <a:ea typeface="SimSun" panose="02010600030101010101" pitchFamily="2" charset="-122"/>
                <a:cs typeface="Times New Roman" panose="02020603050405020304" pitchFamily="18" charset="0"/>
              </a:rPr>
              <a:t>verlieben</a:t>
            </a:r>
            <a:r>
              <a:rPr lang="en-US" sz="2000" dirty="0">
                <a:solidFill>
                  <a:srgbClr val="FFFAEB"/>
                </a:solidFill>
                <a:effectLst/>
                <a:ea typeface="SimSun" panose="02010600030101010101" pitchFamily="2" charset="-122"/>
                <a:cs typeface="Times New Roman" panose="02020603050405020304" pitchFamily="18" charset="0"/>
              </a:rPr>
              <a:t> – to fall in love</a:t>
            </a:r>
            <a:br>
              <a:rPr lang="en-US" sz="2000" dirty="0">
                <a:solidFill>
                  <a:srgbClr val="FFFAEB"/>
                </a:solidFill>
                <a:effectLst/>
                <a:ea typeface="SimSun" panose="02010600030101010101" pitchFamily="2" charset="-122"/>
                <a:cs typeface="Times New Roman" panose="02020603050405020304" pitchFamily="18" charset="0"/>
              </a:rPr>
            </a:br>
            <a:r>
              <a:rPr lang="en-US" sz="2000" b="1" dirty="0">
                <a:solidFill>
                  <a:srgbClr val="FFFAEB"/>
                </a:solidFill>
                <a:effectLst/>
                <a:ea typeface="SimSun" panose="02010600030101010101" pitchFamily="2" charset="-122"/>
                <a:cs typeface="Times New Roman" panose="02020603050405020304" pitchFamily="18" charset="0"/>
              </a:rPr>
              <a:t>das </a:t>
            </a:r>
            <a:r>
              <a:rPr lang="en-US" sz="2000" b="1" dirty="0" err="1">
                <a:solidFill>
                  <a:srgbClr val="FFFAEB"/>
                </a:solidFill>
                <a:effectLst/>
                <a:ea typeface="SimSun" panose="02010600030101010101" pitchFamily="2" charset="-122"/>
                <a:cs typeface="Times New Roman" panose="02020603050405020304" pitchFamily="18" charset="0"/>
              </a:rPr>
              <a:t>Praktikum</a:t>
            </a:r>
            <a:r>
              <a:rPr lang="en-US" sz="2000" dirty="0">
                <a:solidFill>
                  <a:srgbClr val="FFFAEB"/>
                </a:solidFill>
                <a:effectLst/>
                <a:ea typeface="SimSun" panose="02010600030101010101" pitchFamily="2" charset="-122"/>
                <a:cs typeface="Times New Roman" panose="02020603050405020304" pitchFamily="18" charset="0"/>
              </a:rPr>
              <a:t> – work placement</a:t>
            </a:r>
            <a:endParaRPr lang="en-GB" sz="2000" dirty="0">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0584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5D6FB-11CC-5891-F3B4-563859256A77}"/>
              </a:ext>
            </a:extLst>
          </p:cNvPr>
          <p:cNvSpPr>
            <a:spLocks noGrp="1"/>
          </p:cNvSpPr>
          <p:nvPr>
            <p:ph type="title"/>
          </p:nvPr>
        </p:nvSpPr>
        <p:spPr>
          <a:xfrm>
            <a:off x="0" y="213557"/>
            <a:ext cx="4540102" cy="647577"/>
          </a:xfrm>
        </p:spPr>
        <p:txBody>
          <a:bodyPr/>
          <a:lstStyle/>
          <a:p>
            <a:r>
              <a:rPr lang="en-US" dirty="0"/>
              <a:t>Dan Stevens</a:t>
            </a:r>
            <a:endParaRPr lang="en-GB" dirty="0"/>
          </a:p>
        </p:txBody>
      </p:sp>
      <p:sp>
        <p:nvSpPr>
          <p:cNvPr id="3" name="Text Placeholder 2">
            <a:extLst>
              <a:ext uri="{FF2B5EF4-FFF2-40B4-BE49-F238E27FC236}">
                <a16:creationId xmlns:a16="http://schemas.microsoft.com/office/drawing/2014/main" id="{25B9D419-7006-4D1B-D47C-DDB1A8220F74}"/>
              </a:ext>
            </a:extLst>
          </p:cNvPr>
          <p:cNvSpPr>
            <a:spLocks noGrp="1"/>
          </p:cNvSpPr>
          <p:nvPr>
            <p:ph type="body" sz="quarter" idx="10"/>
          </p:nvPr>
        </p:nvSpPr>
        <p:spPr/>
        <p:txBody>
          <a:bodyPr>
            <a:normAutofit fontScale="92500" lnSpcReduction="10000"/>
          </a:bodyPr>
          <a:lstStyle/>
          <a:p>
            <a:pPr>
              <a:lnSpc>
                <a:spcPct val="107000"/>
              </a:lnSpc>
              <a:spcAft>
                <a:spcPts val="800"/>
              </a:spcAft>
            </a:pPr>
            <a:r>
              <a:rPr lang="en-GB" sz="2400" dirty="0">
                <a:effectLst/>
                <a:latin typeface="Century Gothic" panose="020B0502020202020204" pitchFamily="34" charset="0"/>
                <a:ea typeface="SimSun" panose="02010600030101010101" pitchFamily="2" charset="-122"/>
                <a:cs typeface="Times New Roman" panose="02020603050405020304" pitchFamily="18" charset="0"/>
              </a:rPr>
              <a:t>Dan Stevens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berühmt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für seine Rolle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Matthew Crawley in </a:t>
            </a:r>
            <a:r>
              <a:rPr lang="en-GB" sz="2400" i="1" dirty="0">
                <a:effectLst/>
                <a:latin typeface="Century Gothic" panose="020B0502020202020204" pitchFamily="34" charset="0"/>
                <a:ea typeface="SimSun" panose="02010600030101010101" pitchFamily="2" charset="-122"/>
                <a:cs typeface="Times New Roman" panose="02020603050405020304" pitchFamily="18" charset="0"/>
              </a:rPr>
              <a:t>Downton Abbey</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Dan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spricht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nicht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nur</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Englisch</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Er </a:t>
            </a:r>
            <a:r>
              <a:rPr lang="en-GB" sz="2400" b="1" dirty="0">
                <a:solidFill>
                  <a:srgbClr val="FFCC00"/>
                </a:solidFill>
                <a:effectLst/>
                <a:latin typeface="Century Gothic" panose="020B0502020202020204" pitchFamily="34" charset="0"/>
                <a:ea typeface="SimSun" panose="02010600030101010101" pitchFamily="2" charset="-122"/>
                <a:cs typeface="Times New Roman" panose="02020603050405020304" pitchFamily="18" charset="0"/>
              </a:rPr>
              <a:t>kann</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auch</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Deutsch und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Französisch</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sprechen</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Er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schreibt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auch</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gern</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und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veröffentlicht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seine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Arbeiten</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400" dirty="0">
                <a:effectLst/>
                <a:latin typeface="Century Gothic" panose="020B0502020202020204" pitchFamily="34" charset="0"/>
                <a:ea typeface="SimSun" panose="02010600030101010101" pitchFamily="2" charset="-122"/>
                <a:cs typeface="Times New Roman" panose="02020603050405020304" pitchFamily="18" charset="0"/>
              </a:rPr>
              <a:t>Dan hat Deutsch in der Schule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gelernt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Seine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Familie</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hatte</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gute</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Freunde in Bielefeld, </a:t>
            </a:r>
            <a:r>
              <a:rPr lang="en-GB" sz="2400" b="1" dirty="0" err="1">
                <a:solidFill>
                  <a:srgbClr val="003366"/>
                </a:solidFill>
                <a:effectLst/>
                <a:latin typeface="Century Gothic" panose="020B0502020202020204" pitchFamily="34" charset="0"/>
                <a:ea typeface="SimSun" panose="02010600030101010101" pitchFamily="2" charset="-122"/>
                <a:cs typeface="Times New Roman" panose="02020603050405020304" pitchFamily="18" charset="0"/>
              </a:rPr>
              <a:t>deshalb</a:t>
            </a:r>
            <a:r>
              <a:rPr lang="en-GB" sz="2400" b="1" dirty="0">
                <a:solidFill>
                  <a:srgbClr val="003366"/>
                </a:solidFill>
                <a:effectLst/>
                <a:latin typeface="Century Gothic" panose="020B0502020202020204" pitchFamily="34" charset="0"/>
                <a:ea typeface="SimSun" panose="02010600030101010101" pitchFamily="2" charset="-122"/>
                <a:cs typeface="Times New Roman" panose="02020603050405020304" pitchFamily="18" charset="0"/>
              </a:rPr>
              <a:t> hat</a:t>
            </a:r>
            <a:r>
              <a:rPr lang="en-GB" sz="2400" b="1" dirty="0">
                <a:solidFill>
                  <a:srgbClr val="F2989A"/>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Dan oft Deutschland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besucht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und </a:t>
            </a:r>
            <a:r>
              <a:rPr lang="en-GB" sz="24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als</a:t>
            </a:r>
            <a:r>
              <a:rPr lang="en-GB" sz="24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er 17 Jahre alt war</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hat er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ein</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Praktikum</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dort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gemacht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400" dirty="0">
                <a:effectLst/>
                <a:latin typeface="Century Gothic" panose="020B0502020202020204" pitchFamily="34" charset="0"/>
                <a:ea typeface="SimSun" panose="02010600030101010101" pitchFamily="2" charset="-122"/>
                <a:cs typeface="Times New Roman" panose="02020603050405020304" pitchFamily="18" charset="0"/>
              </a:rPr>
              <a:t>Sein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erster</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Kinofilm</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war </a:t>
            </a:r>
            <a:r>
              <a:rPr lang="en-GB" sz="2400" i="1" dirty="0">
                <a:effectLst/>
                <a:latin typeface="Century Gothic" panose="020B0502020202020204" pitchFamily="34" charset="0"/>
                <a:ea typeface="SimSun" panose="02010600030101010101" pitchFamily="2" charset="-122"/>
                <a:cs typeface="Times New Roman" panose="02020603050405020304" pitchFamily="18" charset="0"/>
              </a:rPr>
              <a:t>Hilde</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Er war der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englische</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Mann von Hildegard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Knef</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im</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Film und </a:t>
            </a:r>
            <a:r>
              <a:rPr lang="en-GB" sz="2400" b="1" dirty="0" err="1">
                <a:solidFill>
                  <a:srgbClr val="FFC000"/>
                </a:solidFill>
                <a:effectLst/>
                <a:latin typeface="Century Gothic" panose="020B0502020202020204" pitchFamily="34" charset="0"/>
                <a:ea typeface="SimSun" panose="02010600030101010101" pitchFamily="2" charset="-122"/>
                <a:cs typeface="Times New Roman" panose="02020603050405020304" pitchFamily="18" charset="0"/>
              </a:rPr>
              <a:t>musste</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Deutsch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sprechen</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Also, er kann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entweder</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Deutscher</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oder</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Engländer</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spielen</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Dan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denkt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dass</a:t>
            </a:r>
            <a:r>
              <a:rPr lang="en-GB" sz="24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er </a:t>
            </a:r>
            <a:r>
              <a:rPr lang="en-GB" sz="24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bessere</a:t>
            </a:r>
            <a:r>
              <a:rPr lang="en-GB" sz="24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Chancen</a:t>
            </a:r>
            <a:r>
              <a:rPr lang="en-GB" sz="24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in der </a:t>
            </a:r>
            <a:r>
              <a:rPr lang="en-GB" sz="24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Filmwelt</a:t>
            </a:r>
            <a:r>
              <a:rPr lang="en-GB" sz="24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hat,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weil</a:t>
            </a:r>
            <a:r>
              <a:rPr lang="en-GB" sz="24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er </a:t>
            </a:r>
            <a:r>
              <a:rPr lang="en-GB" sz="24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andere</a:t>
            </a:r>
            <a:r>
              <a:rPr lang="en-GB" sz="24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Sprachen</a:t>
            </a:r>
            <a:r>
              <a:rPr lang="en-GB" sz="24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kann</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400" dirty="0">
                <a:effectLst/>
                <a:latin typeface="Century Gothic" panose="020B0502020202020204" pitchFamily="34" charset="0"/>
                <a:ea typeface="SimSun" panose="02010600030101010101" pitchFamily="2" charset="-122"/>
                <a:cs typeface="Times New Roman" panose="02020603050405020304" pitchFamily="18" charset="0"/>
              </a:rPr>
              <a:t>Er hat den Film </a:t>
            </a:r>
            <a:r>
              <a:rPr lang="en-GB" sz="2400" i="1" dirty="0">
                <a:effectLst/>
                <a:latin typeface="Century Gothic" panose="020B0502020202020204" pitchFamily="34" charset="0"/>
                <a:ea typeface="SimSun" panose="02010600030101010101" pitchFamily="2" charset="-122"/>
                <a:cs typeface="Times New Roman" panose="02020603050405020304" pitchFamily="18" charset="0"/>
              </a:rPr>
              <a:t>Ich bin </a:t>
            </a:r>
            <a:r>
              <a:rPr lang="en-GB" sz="2400" i="1" dirty="0" err="1">
                <a:effectLst/>
                <a:latin typeface="Century Gothic" panose="020B0502020202020204" pitchFamily="34" charset="0"/>
                <a:ea typeface="SimSun" panose="02010600030101010101" pitchFamily="2" charset="-122"/>
                <a:cs typeface="Times New Roman" panose="02020603050405020304" pitchFamily="18" charset="0"/>
              </a:rPr>
              <a:t>dein</a:t>
            </a:r>
            <a:r>
              <a:rPr lang="en-GB" sz="2400" i="1" dirty="0">
                <a:effectLst/>
                <a:latin typeface="Century Gothic" panose="020B0502020202020204" pitchFamily="34" charset="0"/>
                <a:ea typeface="SimSun" panose="02010600030101010101" pitchFamily="2" charset="-122"/>
                <a:cs typeface="Times New Roman" panose="02020603050405020304" pitchFamily="18" charset="0"/>
              </a:rPr>
              <a:t> Mensch</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in Berlin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gemacht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Hier</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hat er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sich</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in Deutschland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verliebt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err="1">
                <a:solidFill>
                  <a:srgbClr val="00B0F0"/>
                </a:solidFill>
                <a:effectLst/>
                <a:latin typeface="Century Gothic" panose="020B0502020202020204" pitchFamily="34" charset="0"/>
                <a:ea typeface="SimSun" panose="02010600030101010101" pitchFamily="2" charset="-122"/>
                <a:cs typeface="Times New Roman" panose="02020603050405020304" pitchFamily="18" charset="0"/>
              </a:rPr>
              <a:t>Deutschsprechen</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einfach</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effectLst/>
                <a:latin typeface="Century Gothic" panose="020B0502020202020204" pitchFamily="34" charset="0"/>
                <a:ea typeface="SimSun" panose="02010600030101010101" pitchFamily="2" charset="-122"/>
                <a:cs typeface="Times New Roman" panose="02020603050405020304" pitchFamily="18" charset="0"/>
              </a:rPr>
              <a:t>ganz</a:t>
            </a:r>
            <a:r>
              <a:rPr lang="en-GB" sz="2400" dirty="0">
                <a:effectLst/>
                <a:latin typeface="Century Gothic" panose="020B0502020202020204" pitchFamily="34" charset="0"/>
                <a:ea typeface="SimSun" panose="02010600030101010101" pitchFamily="2" charset="-122"/>
                <a:cs typeface="Times New Roman" panose="02020603050405020304" pitchFamily="18" charset="0"/>
              </a:rPr>
              <a:t> toll!</a:t>
            </a:r>
          </a:p>
          <a:p>
            <a:endParaRPr lang="en-GB" dirty="0"/>
          </a:p>
        </p:txBody>
      </p:sp>
      <p:sp>
        <p:nvSpPr>
          <p:cNvPr id="5" name="Speech Bubble: Rectangle with Corners Rounded 4">
            <a:extLst>
              <a:ext uri="{FF2B5EF4-FFF2-40B4-BE49-F238E27FC236}">
                <a16:creationId xmlns:a16="http://schemas.microsoft.com/office/drawing/2014/main" id="{9622C0C8-4742-0AFE-6800-9F59509C236F}"/>
              </a:ext>
            </a:extLst>
          </p:cNvPr>
          <p:cNvSpPr/>
          <p:nvPr/>
        </p:nvSpPr>
        <p:spPr>
          <a:xfrm>
            <a:off x="5821834" y="89983"/>
            <a:ext cx="3375376" cy="975230"/>
          </a:xfrm>
          <a:prstGeom prst="wedgeRoundRectCallout">
            <a:avLst>
              <a:gd name="adj1" fmla="val -56792"/>
              <a:gd name="adj2" fmla="val 98133"/>
              <a:gd name="adj3" fmla="val 16667"/>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effectLst/>
                <a:ea typeface="SimSun" panose="02010600030101010101" pitchFamily="2" charset="-122"/>
                <a:cs typeface="Times New Roman" panose="02020603050405020304" pitchFamily="18" charset="0"/>
              </a:rPr>
              <a:t>When you use </a:t>
            </a:r>
            <a:r>
              <a:rPr lang="en-GB" sz="2000" b="1" dirty="0" err="1">
                <a:effectLst/>
                <a:ea typeface="SimSun" panose="02010600030101010101" pitchFamily="2" charset="-122"/>
                <a:cs typeface="Times New Roman" panose="02020603050405020304" pitchFamily="18" charset="0"/>
              </a:rPr>
              <a:t>können</a:t>
            </a:r>
            <a:r>
              <a:rPr lang="en-GB" sz="2000" dirty="0">
                <a:effectLst/>
                <a:ea typeface="SimSun" panose="02010600030101010101" pitchFamily="2" charset="-122"/>
                <a:cs typeface="Times New Roman" panose="02020603050405020304" pitchFamily="18" charset="0"/>
              </a:rPr>
              <a:t>, remember the 2-verb rule</a:t>
            </a:r>
            <a:r>
              <a:rPr lang="en-GB" sz="1400" dirty="0">
                <a:effectLst/>
                <a:ea typeface="SimSun" panose="02010600030101010101" pitchFamily="2" charset="-122"/>
                <a:cs typeface="Times New Roman" panose="02020603050405020304" pitchFamily="18" charset="0"/>
              </a:rPr>
              <a:t>.</a:t>
            </a:r>
          </a:p>
        </p:txBody>
      </p:sp>
      <p:sp>
        <p:nvSpPr>
          <p:cNvPr id="6" name="Speech Bubble: Rectangle with Corners Rounded 5">
            <a:extLst>
              <a:ext uri="{FF2B5EF4-FFF2-40B4-BE49-F238E27FC236}">
                <a16:creationId xmlns:a16="http://schemas.microsoft.com/office/drawing/2014/main" id="{A209A63F-171D-1466-20D2-C6484329309B}"/>
              </a:ext>
            </a:extLst>
          </p:cNvPr>
          <p:cNvSpPr/>
          <p:nvPr/>
        </p:nvSpPr>
        <p:spPr>
          <a:xfrm>
            <a:off x="227330" y="1466029"/>
            <a:ext cx="2898642" cy="1018135"/>
          </a:xfrm>
          <a:prstGeom prst="wedgeRoundRectCallout">
            <a:avLst>
              <a:gd name="adj1" fmla="val 10260"/>
              <a:gd name="adj2" fmla="val 65712"/>
              <a:gd name="adj3" fmla="val 16667"/>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solidFill>
                  <a:srgbClr val="FFFFFF"/>
                </a:solidFill>
                <a:effectLst/>
                <a:ea typeface="SimSun" panose="02010600030101010101" pitchFamily="2" charset="-122"/>
                <a:cs typeface="Times New Roman" panose="02020603050405020304" pitchFamily="18" charset="0"/>
              </a:rPr>
              <a:t>Which word order do you need after</a:t>
            </a:r>
            <a:r>
              <a:rPr lang="en-GB" sz="2000" b="1" dirty="0">
                <a:solidFill>
                  <a:srgbClr val="FFFFFF"/>
                </a:solidFill>
                <a:effectLst/>
                <a:ea typeface="SimSun" panose="02010600030101010101" pitchFamily="2" charset="-122"/>
                <a:cs typeface="Times New Roman" panose="02020603050405020304" pitchFamily="18" charset="0"/>
              </a:rPr>
              <a:t> </a:t>
            </a:r>
            <a:r>
              <a:rPr lang="en-GB" sz="2000" b="1" dirty="0" err="1">
                <a:solidFill>
                  <a:srgbClr val="FFFFFF"/>
                </a:solidFill>
                <a:effectLst/>
                <a:ea typeface="SimSun" panose="02010600030101010101" pitchFamily="2" charset="-122"/>
                <a:cs typeface="Times New Roman" panose="02020603050405020304" pitchFamily="18" charset="0"/>
              </a:rPr>
              <a:t>deshalb</a:t>
            </a:r>
            <a:r>
              <a:rPr lang="en-GB" sz="2000" b="1" dirty="0">
                <a:solidFill>
                  <a:srgbClr val="FFFFFF"/>
                </a:solidFill>
                <a:effectLst/>
                <a:ea typeface="SimSun" panose="02010600030101010101" pitchFamily="2" charset="-122"/>
                <a:cs typeface="Times New Roman" panose="02020603050405020304" pitchFamily="18" charset="0"/>
              </a:rPr>
              <a:t>?</a:t>
            </a:r>
            <a:endParaRPr lang="en-GB" sz="2000" dirty="0">
              <a:effectLst/>
              <a:ea typeface="SimSun" panose="02010600030101010101" pitchFamily="2" charset="-122"/>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6CB96538-5612-0C9D-8B24-74C1AA0DF979}"/>
              </a:ext>
            </a:extLst>
          </p:cNvPr>
          <p:cNvSpPr/>
          <p:nvPr/>
        </p:nvSpPr>
        <p:spPr>
          <a:xfrm>
            <a:off x="9754102" y="1825035"/>
            <a:ext cx="2331218" cy="659130"/>
          </a:xfrm>
          <a:prstGeom prst="wedgeRoundRectCallout">
            <a:avLst>
              <a:gd name="adj1" fmla="val -102784"/>
              <a:gd name="adj2" fmla="val 91668"/>
              <a:gd name="adj3" fmla="val 16667"/>
            </a:avLst>
          </a:prstGeom>
          <a:solidFill>
            <a:srgbClr val="99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b="1" dirty="0">
                <a:solidFill>
                  <a:srgbClr val="FFFFFF"/>
                </a:solidFill>
                <a:effectLst/>
                <a:ea typeface="SimSun" panose="02010600030101010101" pitchFamily="2" charset="-122"/>
                <a:cs typeface="Times New Roman" panose="02020603050405020304" pitchFamily="18" charset="0"/>
              </a:rPr>
              <a:t>Als</a:t>
            </a:r>
            <a:r>
              <a:rPr lang="en-GB" sz="2000" dirty="0">
                <a:solidFill>
                  <a:srgbClr val="FFFFFF"/>
                </a:solidFill>
                <a:effectLst/>
                <a:ea typeface="SimSun" panose="02010600030101010101" pitchFamily="2" charset="-122"/>
                <a:cs typeface="Times New Roman" panose="02020603050405020304" pitchFamily="18" charset="0"/>
              </a:rPr>
              <a:t>  is a WO3 conjunction.</a:t>
            </a:r>
            <a:endParaRPr lang="en-GB" sz="2000" dirty="0">
              <a:effectLst/>
              <a:ea typeface="SimSun" panose="02010600030101010101" pitchFamily="2" charset="-122"/>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54D16DCE-7955-0961-0E83-78E8A475E308}"/>
              </a:ext>
            </a:extLst>
          </p:cNvPr>
          <p:cNvSpPr/>
          <p:nvPr/>
        </p:nvSpPr>
        <p:spPr>
          <a:xfrm>
            <a:off x="304800" y="2998485"/>
            <a:ext cx="3118884" cy="710321"/>
          </a:xfrm>
          <a:prstGeom prst="wedgeRoundRectCallout">
            <a:avLst>
              <a:gd name="adj1" fmla="val 1016"/>
              <a:gd name="adj2" fmla="val 73387"/>
              <a:gd name="adj3" fmla="val 16667"/>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b="1" dirty="0" err="1">
                <a:effectLst/>
                <a:ea typeface="SimSun" panose="02010600030101010101" pitchFamily="2" charset="-122"/>
                <a:cs typeface="Times New Roman" panose="02020603050405020304" pitchFamily="18" charset="0"/>
              </a:rPr>
              <a:t>Müssen</a:t>
            </a:r>
            <a:r>
              <a:rPr lang="en-GB" sz="2000" b="1" dirty="0">
                <a:effectLst/>
                <a:ea typeface="SimSun" panose="02010600030101010101" pitchFamily="2" charset="-122"/>
                <a:cs typeface="Times New Roman" panose="02020603050405020304" pitchFamily="18" charset="0"/>
              </a:rPr>
              <a:t> </a:t>
            </a:r>
            <a:r>
              <a:rPr lang="en-GB" sz="2000" dirty="0">
                <a:effectLst/>
                <a:ea typeface="SimSun" panose="02010600030101010101" pitchFamily="2" charset="-122"/>
                <a:cs typeface="Times New Roman" panose="02020603050405020304" pitchFamily="18" charset="0"/>
              </a:rPr>
              <a:t>is a modal verb like </a:t>
            </a:r>
            <a:r>
              <a:rPr lang="en-GB" sz="2000" b="1" dirty="0" err="1">
                <a:effectLst/>
                <a:ea typeface="SimSun" panose="02010600030101010101" pitchFamily="2" charset="-122"/>
                <a:cs typeface="Times New Roman" panose="02020603050405020304" pitchFamily="18" charset="0"/>
              </a:rPr>
              <a:t>können</a:t>
            </a:r>
            <a:r>
              <a:rPr lang="en-GB" sz="2000" b="1" dirty="0">
                <a:effectLst/>
                <a:ea typeface="SimSun" panose="02010600030101010101" pitchFamily="2" charset="-122"/>
                <a:cs typeface="Times New Roman" panose="02020603050405020304" pitchFamily="18" charset="0"/>
              </a:rPr>
              <a:t>.</a:t>
            </a:r>
            <a:endParaRPr lang="en-GB" sz="2000" dirty="0">
              <a:effectLst/>
              <a:ea typeface="SimSun" panose="02010600030101010101" pitchFamily="2" charset="-122"/>
              <a:cs typeface="Times New Roman" panose="02020603050405020304" pitchFamily="18" charset="0"/>
            </a:endParaRPr>
          </a:p>
        </p:txBody>
      </p:sp>
      <p:sp>
        <p:nvSpPr>
          <p:cNvPr id="10" name="Speech Bubble: Rectangle with Corners Rounded 9">
            <a:extLst>
              <a:ext uri="{FF2B5EF4-FFF2-40B4-BE49-F238E27FC236}">
                <a16:creationId xmlns:a16="http://schemas.microsoft.com/office/drawing/2014/main" id="{A5B05A9A-009C-05F1-A2FB-F5C7AE7F5389}"/>
              </a:ext>
            </a:extLst>
          </p:cNvPr>
          <p:cNvSpPr/>
          <p:nvPr/>
        </p:nvSpPr>
        <p:spPr>
          <a:xfrm>
            <a:off x="5607529" y="2630259"/>
            <a:ext cx="2494480" cy="659130"/>
          </a:xfrm>
          <a:prstGeom prst="wedgeRoundRectCallout">
            <a:avLst>
              <a:gd name="adj1" fmla="val -62593"/>
              <a:gd name="adj2" fmla="val 189336"/>
              <a:gd name="adj3" fmla="val 16667"/>
            </a:avLst>
          </a:prstGeom>
          <a:solidFill>
            <a:srgbClr val="99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solidFill>
                  <a:srgbClr val="FFFFFF"/>
                </a:solidFill>
                <a:effectLst/>
                <a:ea typeface="SimSun" panose="02010600030101010101" pitchFamily="2" charset="-122"/>
                <a:cs typeface="Times New Roman" panose="02020603050405020304" pitchFamily="18" charset="0"/>
              </a:rPr>
              <a:t>Which word order follows</a:t>
            </a:r>
            <a:r>
              <a:rPr lang="en-GB" sz="2000" b="1" dirty="0">
                <a:solidFill>
                  <a:srgbClr val="FFFFFF"/>
                </a:solidFill>
                <a:effectLst/>
                <a:ea typeface="SimSun" panose="02010600030101010101" pitchFamily="2" charset="-122"/>
                <a:cs typeface="Times New Roman" panose="02020603050405020304" pitchFamily="18" charset="0"/>
              </a:rPr>
              <a:t> </a:t>
            </a:r>
            <a:r>
              <a:rPr lang="en-GB" sz="2000" b="1" dirty="0" err="1">
                <a:solidFill>
                  <a:srgbClr val="FFFFFF"/>
                </a:solidFill>
                <a:effectLst/>
                <a:ea typeface="SimSun" panose="02010600030101010101" pitchFamily="2" charset="-122"/>
                <a:cs typeface="Times New Roman" panose="02020603050405020304" pitchFamily="18" charset="0"/>
              </a:rPr>
              <a:t>dass</a:t>
            </a:r>
            <a:r>
              <a:rPr lang="en-GB" sz="2000" b="1" dirty="0">
                <a:solidFill>
                  <a:srgbClr val="FFFFFF"/>
                </a:solidFill>
                <a:effectLst/>
                <a:ea typeface="SimSun" panose="02010600030101010101" pitchFamily="2" charset="-122"/>
                <a:cs typeface="Times New Roman" panose="02020603050405020304" pitchFamily="18" charset="0"/>
              </a:rPr>
              <a:t>?</a:t>
            </a:r>
            <a:endParaRPr lang="en-GB" sz="2000" dirty="0">
              <a:effectLst/>
              <a:ea typeface="SimSun" panose="02010600030101010101" pitchFamily="2" charset="-122"/>
              <a:cs typeface="Times New Roman" panose="02020603050405020304" pitchFamily="18" charset="0"/>
            </a:endParaRPr>
          </a:p>
        </p:txBody>
      </p:sp>
      <p:sp>
        <p:nvSpPr>
          <p:cNvPr id="12" name="Speech Bubble: Rectangle with Corners Rounded 11">
            <a:extLst>
              <a:ext uri="{FF2B5EF4-FFF2-40B4-BE49-F238E27FC236}">
                <a16:creationId xmlns:a16="http://schemas.microsoft.com/office/drawing/2014/main" id="{99E30280-D623-D87F-452C-5B3E4A39B996}"/>
              </a:ext>
            </a:extLst>
          </p:cNvPr>
          <p:cNvSpPr/>
          <p:nvPr/>
        </p:nvSpPr>
        <p:spPr>
          <a:xfrm>
            <a:off x="7509821" y="4599165"/>
            <a:ext cx="4523112" cy="1685699"/>
          </a:xfrm>
          <a:prstGeom prst="wedgeRoundRectCallout">
            <a:avLst>
              <a:gd name="adj1" fmla="val -85162"/>
              <a:gd name="adj2" fmla="val 17243"/>
              <a:gd name="adj3" fmla="val 16667"/>
            </a:avLst>
          </a:prstGeom>
          <a:solidFill>
            <a:srgbClr val="53D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effectLst/>
                <a:ea typeface="SimSun" panose="02010600030101010101" pitchFamily="2" charset="-122"/>
                <a:cs typeface="Times New Roman" panose="02020603050405020304" pitchFamily="18" charset="0"/>
              </a:rPr>
              <a:t>When you make nouns from verb phrases, they become compound nouns.</a:t>
            </a:r>
            <a:br>
              <a:rPr lang="en-GB" sz="2000" dirty="0">
                <a:effectLst/>
                <a:ea typeface="SimSun" panose="02010600030101010101" pitchFamily="2" charset="-122"/>
                <a:cs typeface="Times New Roman" panose="02020603050405020304" pitchFamily="18" charset="0"/>
              </a:rPr>
            </a:br>
            <a:r>
              <a:rPr lang="en-GB" sz="2000" dirty="0">
                <a:effectLst/>
                <a:ea typeface="SimSun" panose="02010600030101010101" pitchFamily="2" charset="-122"/>
                <a:cs typeface="Times New Roman" panose="02020603050405020304" pitchFamily="18" charset="0"/>
              </a:rPr>
              <a:t>Deutsch </a:t>
            </a:r>
            <a:r>
              <a:rPr lang="en-GB" sz="2000" dirty="0" err="1">
                <a:effectLst/>
                <a:ea typeface="SimSun" panose="02010600030101010101" pitchFamily="2" charset="-122"/>
                <a:cs typeface="Times New Roman" panose="02020603050405020304" pitchFamily="18" charset="0"/>
              </a:rPr>
              <a:t>sprechen</a:t>
            </a:r>
            <a:r>
              <a:rPr lang="en-GB" sz="2000" dirty="0">
                <a:effectLst/>
                <a:ea typeface="SimSun" panose="02010600030101010101" pitchFamily="2" charset="-122"/>
                <a:cs typeface="Times New Roman" panose="02020603050405020304" pitchFamily="18" charset="0"/>
              </a:rPr>
              <a:t> </a:t>
            </a:r>
            <a:r>
              <a:rPr lang="en-GB" sz="2400" kern="1200" dirty="0">
                <a:effectLst/>
                <a:ea typeface="Times New Roman" panose="02020603050405020304" pitchFamily="18" charset="0"/>
                <a:cs typeface="Segoe UI Symbol" panose="020B0502040204020203" pitchFamily="34" charset="0"/>
              </a:rPr>
              <a:t>➜</a:t>
            </a:r>
            <a:r>
              <a:rPr lang="en-GB" sz="2000" dirty="0">
                <a:effectLst/>
                <a:ea typeface="SimSun" panose="02010600030101010101" pitchFamily="2" charset="-122"/>
                <a:cs typeface="Times New Roman" panose="02020603050405020304" pitchFamily="18" charset="0"/>
              </a:rPr>
              <a:t> </a:t>
            </a:r>
            <a:br>
              <a:rPr lang="en-GB" sz="2000" dirty="0">
                <a:effectLst/>
                <a:ea typeface="SimSun" panose="02010600030101010101" pitchFamily="2" charset="-122"/>
                <a:cs typeface="Times New Roman" panose="02020603050405020304" pitchFamily="18" charset="0"/>
              </a:rPr>
            </a:br>
            <a:r>
              <a:rPr lang="en-GB" sz="2000" dirty="0">
                <a:effectLst/>
                <a:ea typeface="SimSun" panose="02010600030101010101" pitchFamily="2" charset="-122"/>
                <a:cs typeface="Times New Roman" panose="02020603050405020304" pitchFamily="18" charset="0"/>
              </a:rPr>
              <a:t>(das) </a:t>
            </a:r>
            <a:r>
              <a:rPr lang="en-GB" sz="2000" dirty="0" err="1">
                <a:effectLst/>
                <a:ea typeface="SimSun" panose="02010600030101010101" pitchFamily="2" charset="-122"/>
                <a:cs typeface="Times New Roman" panose="02020603050405020304" pitchFamily="18" charset="0"/>
              </a:rPr>
              <a:t>Deutschsprechen</a:t>
            </a:r>
            <a:endParaRPr lang="en-GB" sz="2000" dirty="0">
              <a:effectLst/>
              <a:ea typeface="SimSun" panose="02010600030101010101" pitchFamily="2" charset="-122"/>
              <a:cs typeface="Times New Roman" panose="02020603050405020304" pitchFamily="18" charset="0"/>
            </a:endParaRPr>
          </a:p>
        </p:txBody>
      </p:sp>
      <p:sp>
        <p:nvSpPr>
          <p:cNvPr id="8" name="Rectangle: Rounded Corners 7">
            <a:extLst>
              <a:ext uri="{FF2B5EF4-FFF2-40B4-BE49-F238E27FC236}">
                <a16:creationId xmlns:a16="http://schemas.microsoft.com/office/drawing/2014/main" id="{5710697F-14B9-07C1-BCB7-BFD761E30A47}"/>
              </a:ext>
            </a:extLst>
          </p:cNvPr>
          <p:cNvSpPr/>
          <p:nvPr/>
        </p:nvSpPr>
        <p:spPr>
          <a:xfrm>
            <a:off x="373062" y="5725360"/>
            <a:ext cx="4365194" cy="611959"/>
          </a:xfrm>
          <a:prstGeom prst="round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b="1" dirty="0">
                <a:solidFill>
                  <a:srgbClr val="FFFAEB"/>
                </a:solidFill>
                <a:effectLst/>
                <a:ea typeface="SimSun" panose="02010600030101010101" pitchFamily="2" charset="-122"/>
                <a:cs typeface="Times New Roman" panose="02020603050405020304" pitchFamily="18" charset="0"/>
              </a:rPr>
              <a:t>*</a:t>
            </a:r>
            <a:r>
              <a:rPr lang="en-US" sz="2000" b="1" dirty="0" err="1">
                <a:solidFill>
                  <a:srgbClr val="FFFAEB"/>
                </a:solidFill>
                <a:effectLst/>
                <a:ea typeface="SimSun" panose="02010600030101010101" pitchFamily="2" charset="-122"/>
                <a:cs typeface="Times New Roman" panose="02020603050405020304" pitchFamily="18" charset="0"/>
              </a:rPr>
              <a:t>sich</a:t>
            </a:r>
            <a:r>
              <a:rPr lang="en-US" sz="2000" b="1" dirty="0">
                <a:solidFill>
                  <a:srgbClr val="FFFAEB"/>
                </a:solidFill>
                <a:effectLst/>
                <a:ea typeface="SimSun" panose="02010600030101010101" pitchFamily="2" charset="-122"/>
                <a:cs typeface="Times New Roman" panose="02020603050405020304" pitchFamily="18" charset="0"/>
              </a:rPr>
              <a:t> </a:t>
            </a:r>
            <a:r>
              <a:rPr lang="en-US" sz="2000" b="1" dirty="0" err="1">
                <a:solidFill>
                  <a:srgbClr val="FFFAEB"/>
                </a:solidFill>
                <a:effectLst/>
                <a:ea typeface="SimSun" panose="02010600030101010101" pitchFamily="2" charset="-122"/>
                <a:cs typeface="Times New Roman" panose="02020603050405020304" pitchFamily="18" charset="0"/>
              </a:rPr>
              <a:t>verlieben</a:t>
            </a:r>
            <a:r>
              <a:rPr lang="en-US" sz="2000" dirty="0">
                <a:solidFill>
                  <a:srgbClr val="FFFAEB"/>
                </a:solidFill>
                <a:effectLst/>
                <a:ea typeface="SimSun" panose="02010600030101010101" pitchFamily="2" charset="-122"/>
                <a:cs typeface="Times New Roman" panose="02020603050405020304" pitchFamily="18" charset="0"/>
              </a:rPr>
              <a:t> – to fall in love</a:t>
            </a:r>
            <a:br>
              <a:rPr lang="en-US" sz="2000" dirty="0">
                <a:solidFill>
                  <a:srgbClr val="FFFAEB"/>
                </a:solidFill>
                <a:effectLst/>
                <a:ea typeface="SimSun" panose="02010600030101010101" pitchFamily="2" charset="-122"/>
                <a:cs typeface="Times New Roman" panose="02020603050405020304" pitchFamily="18" charset="0"/>
              </a:rPr>
            </a:br>
            <a:r>
              <a:rPr lang="en-US" sz="2000" b="1" dirty="0">
                <a:solidFill>
                  <a:srgbClr val="FFFAEB"/>
                </a:solidFill>
                <a:effectLst/>
                <a:ea typeface="SimSun" panose="02010600030101010101" pitchFamily="2" charset="-122"/>
                <a:cs typeface="Times New Roman" panose="02020603050405020304" pitchFamily="18" charset="0"/>
              </a:rPr>
              <a:t>das </a:t>
            </a:r>
            <a:r>
              <a:rPr lang="en-US" sz="2000" b="1" dirty="0" err="1">
                <a:solidFill>
                  <a:srgbClr val="FFFAEB"/>
                </a:solidFill>
                <a:effectLst/>
                <a:ea typeface="SimSun" panose="02010600030101010101" pitchFamily="2" charset="-122"/>
                <a:cs typeface="Times New Roman" panose="02020603050405020304" pitchFamily="18" charset="0"/>
              </a:rPr>
              <a:t>Praktikum</a:t>
            </a:r>
            <a:r>
              <a:rPr lang="en-US" sz="2000" dirty="0">
                <a:solidFill>
                  <a:srgbClr val="FFFAEB"/>
                </a:solidFill>
                <a:effectLst/>
                <a:ea typeface="SimSun" panose="02010600030101010101" pitchFamily="2" charset="-122"/>
                <a:cs typeface="Times New Roman" panose="02020603050405020304" pitchFamily="18" charset="0"/>
              </a:rPr>
              <a:t> – work placement</a:t>
            </a:r>
            <a:endParaRPr lang="en-GB" sz="2000" dirty="0">
              <a:effectLst/>
              <a:ea typeface="SimSun" panose="02010600030101010101" pitchFamily="2" charset="-122"/>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36699F0-C2EB-4440-1E8C-B51EA0B3B50C}"/>
              </a:ext>
            </a:extLst>
          </p:cNvPr>
          <p:cNvSpPr/>
          <p:nvPr/>
        </p:nvSpPr>
        <p:spPr>
          <a:xfrm>
            <a:off x="11020300" y="89983"/>
            <a:ext cx="1065019" cy="3494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87121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378D-FAFB-CD8B-A9F8-D73E00E6A5E5}"/>
              </a:ext>
            </a:extLst>
          </p:cNvPr>
          <p:cNvSpPr>
            <a:spLocks noGrp="1"/>
          </p:cNvSpPr>
          <p:nvPr>
            <p:ph type="title"/>
          </p:nvPr>
        </p:nvSpPr>
        <p:spPr>
          <a:xfrm>
            <a:off x="-1" y="213557"/>
            <a:ext cx="5595257" cy="647577"/>
          </a:xfrm>
        </p:spPr>
        <p:txBody>
          <a:bodyPr>
            <a:normAutofit/>
          </a:bodyPr>
          <a:lstStyle/>
          <a:p>
            <a:r>
              <a:rPr lang="en-GB" dirty="0"/>
              <a:t>Eine </a:t>
            </a:r>
            <a:r>
              <a:rPr lang="en-GB" dirty="0" err="1"/>
              <a:t>interessante</a:t>
            </a:r>
            <a:r>
              <a:rPr lang="en-GB" dirty="0"/>
              <a:t> Person</a:t>
            </a:r>
          </a:p>
        </p:txBody>
      </p:sp>
      <p:sp>
        <p:nvSpPr>
          <p:cNvPr id="3" name="Text Placeholder 2">
            <a:extLst>
              <a:ext uri="{FF2B5EF4-FFF2-40B4-BE49-F238E27FC236}">
                <a16:creationId xmlns:a16="http://schemas.microsoft.com/office/drawing/2014/main" id="{63B440F0-FCC8-218D-E66B-75830CD1F3DE}"/>
              </a:ext>
            </a:extLst>
          </p:cNvPr>
          <p:cNvSpPr>
            <a:spLocks noGrp="1"/>
          </p:cNvSpPr>
          <p:nvPr>
            <p:ph type="body" sz="quarter" idx="10"/>
          </p:nvPr>
        </p:nvSpPr>
        <p:spPr/>
        <p:txBody>
          <a:bodyPr/>
          <a:lstStyle/>
          <a:p>
            <a:r>
              <a:rPr lang="fr-FR" b="1" dirty="0" err="1">
                <a:effectLst/>
                <a:latin typeface="Century Gothic" panose="020B0502020202020204" pitchFamily="34" charset="0"/>
                <a:ea typeface="SimSun" panose="02010600030101010101" pitchFamily="2" charset="-122"/>
                <a:cs typeface="Times New Roman" panose="02020603050405020304" pitchFamily="18" charset="0"/>
              </a:rPr>
              <a:t>Foundation</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p>
          <a:p>
            <a:r>
              <a:rPr lang="fr-FR" b="1" dirty="0" err="1">
                <a:effectLst/>
                <a:latin typeface="Century Gothic" panose="020B0502020202020204" pitchFamily="34" charset="0"/>
                <a:ea typeface="SimSun" panose="02010600030101010101" pitchFamily="2" charset="-122"/>
                <a:cs typeface="Times New Roman" panose="02020603050405020304" pitchFamily="18" charset="0"/>
              </a:rPr>
              <a:t>Schreib</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ungefähr</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100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Wörter</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über</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eine</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interessante</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Person, die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zwei</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oder</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mehr</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Sprachen</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spricht</a:t>
            </a:r>
            <a:r>
              <a:rPr lang="fr-FR" b="1" dirty="0">
                <a:effectLst/>
                <a:latin typeface="Century Gothic" panose="020B0502020202020204" pitchFamily="34" charset="0"/>
                <a:ea typeface="SimSun" panose="02010600030101010101" pitchFamily="2" charset="-122"/>
                <a:cs typeface="Times New Roman" panose="02020603050405020304" pitchFamily="18" charset="0"/>
              </a:rPr>
              <a:t>.</a:t>
            </a:r>
            <a:endParaRPr lang="en-GB" dirty="0">
              <a:effectLst/>
              <a:latin typeface="Century Gothic" panose="020B0502020202020204" pitchFamily="34" charset="0"/>
              <a:ea typeface="SimSun" panose="02010600030101010101" pitchFamily="2" charset="-122"/>
              <a:cs typeface="Times New Roman" panose="02020603050405020304" pitchFamily="18" charset="0"/>
            </a:endParaRPr>
          </a:p>
          <a:p>
            <a:endParaRPr lang="fr-FR" b="1" dirty="0">
              <a:ea typeface="SimSun" panose="02010600030101010101" pitchFamily="2" charset="-122"/>
              <a:cs typeface="Times New Roman" panose="02020603050405020304" pitchFamily="18" charset="0"/>
            </a:endParaRPr>
          </a:p>
          <a:p>
            <a:endParaRPr lang="fr-FR" b="1" dirty="0">
              <a:ea typeface="SimSun" panose="02010600030101010101" pitchFamily="2" charset="-122"/>
              <a:cs typeface="Times New Roman" panose="02020603050405020304" pitchFamily="18" charset="0"/>
            </a:endParaRPr>
          </a:p>
          <a:p>
            <a:endParaRPr lang="fr-FR" b="1" dirty="0">
              <a:ea typeface="SimSun" panose="02010600030101010101" pitchFamily="2" charset="-122"/>
              <a:cs typeface="Times New Roman" panose="02020603050405020304" pitchFamily="18" charset="0"/>
            </a:endParaRPr>
          </a:p>
          <a:p>
            <a:r>
              <a:rPr lang="fr-FR" b="1" dirty="0" err="1">
                <a:effectLst/>
                <a:latin typeface="Century Gothic" panose="020B0502020202020204" pitchFamily="34" charset="0"/>
                <a:ea typeface="SimSun" panose="02010600030101010101" pitchFamily="2" charset="-122"/>
                <a:cs typeface="Times New Roman" panose="02020603050405020304" pitchFamily="18" charset="0"/>
              </a:rPr>
              <a:t>Higher</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p>
          <a:p>
            <a:r>
              <a:rPr lang="fr-FR" b="1" dirty="0" err="1">
                <a:effectLst/>
                <a:latin typeface="Century Gothic" panose="020B0502020202020204" pitchFamily="34" charset="0"/>
                <a:ea typeface="SimSun" panose="02010600030101010101" pitchFamily="2" charset="-122"/>
                <a:cs typeface="Times New Roman" panose="02020603050405020304" pitchFamily="18" charset="0"/>
              </a:rPr>
              <a:t>Schreib</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100-120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Wörter</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über</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eine</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interessante</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Person, die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zwei</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oder</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mehr</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Sprachen</a:t>
            </a:r>
            <a:r>
              <a:rPr lang="fr-FR" b="1" dirty="0">
                <a:effectLst/>
                <a:latin typeface="Century Gothic" panose="020B0502020202020204" pitchFamily="34" charset="0"/>
                <a:ea typeface="SimSun" panose="02010600030101010101" pitchFamily="2" charset="-122"/>
                <a:cs typeface="Times New Roman" panose="02020603050405020304" pitchFamily="18" charset="0"/>
              </a:rPr>
              <a:t> </a:t>
            </a:r>
            <a:r>
              <a:rPr lang="fr-FR" b="1" dirty="0" err="1">
                <a:effectLst/>
                <a:latin typeface="Century Gothic" panose="020B0502020202020204" pitchFamily="34" charset="0"/>
                <a:ea typeface="SimSun" panose="02010600030101010101" pitchFamily="2" charset="-122"/>
                <a:cs typeface="Times New Roman" panose="02020603050405020304" pitchFamily="18" charset="0"/>
              </a:rPr>
              <a:t>spricht</a:t>
            </a:r>
            <a:r>
              <a:rPr lang="fr-FR" b="1" dirty="0">
                <a:effectLst/>
                <a:latin typeface="Century Gothic" panose="020B0502020202020204" pitchFamily="34" charset="0"/>
                <a:ea typeface="SimSun" panose="02010600030101010101" pitchFamily="2" charset="-122"/>
                <a:cs typeface="Times New Roman" panose="02020603050405020304" pitchFamily="18" charset="0"/>
              </a:rPr>
              <a:t>.</a:t>
            </a:r>
            <a:endParaRPr lang="en-GB" b="1" dirty="0">
              <a:effectLst/>
              <a:latin typeface="Century Gothic" panose="020B0502020202020204" pitchFamily="34" charset="0"/>
              <a:ea typeface="SimSun" panose="02010600030101010101" pitchFamily="2" charset="-122"/>
              <a:cs typeface="Times New Roman" panose="02020603050405020304" pitchFamily="18" charset="0"/>
            </a:endParaRPr>
          </a:p>
          <a:p>
            <a:endParaRPr lang="en-GB" dirty="0"/>
          </a:p>
        </p:txBody>
      </p:sp>
      <p:sp>
        <p:nvSpPr>
          <p:cNvPr id="6" name="Rectangle: Rounded Corners 5">
            <a:extLst>
              <a:ext uri="{FF2B5EF4-FFF2-40B4-BE49-F238E27FC236}">
                <a16:creationId xmlns:a16="http://schemas.microsoft.com/office/drawing/2014/main" id="{6255E8D8-51D7-DDEC-D222-E571531E4812}"/>
              </a:ext>
            </a:extLst>
          </p:cNvPr>
          <p:cNvSpPr/>
          <p:nvPr/>
        </p:nvSpPr>
        <p:spPr>
          <a:xfrm>
            <a:off x="10613570" y="89983"/>
            <a:ext cx="1471749"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4282211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A7D2-79BA-4C11-9190-325E5DDEAE00}"/>
              </a:ext>
            </a:extLst>
          </p:cNvPr>
          <p:cNvSpPr>
            <a:spLocks noGrp="1"/>
          </p:cNvSpPr>
          <p:nvPr>
            <p:ph type="title"/>
          </p:nvPr>
        </p:nvSpPr>
        <p:spPr/>
        <p:txBody>
          <a:bodyPr/>
          <a:lstStyle/>
          <a:p>
            <a:r>
              <a:rPr lang="en-GB" dirty="0" err="1"/>
              <a:t>Hausaufgaben</a:t>
            </a:r>
            <a:endParaRPr lang="en-GB" dirty="0"/>
          </a:p>
        </p:txBody>
      </p:sp>
      <p:sp>
        <p:nvSpPr>
          <p:cNvPr id="3" name="Text Placeholder 2">
            <a:extLst>
              <a:ext uri="{FF2B5EF4-FFF2-40B4-BE49-F238E27FC236}">
                <a16:creationId xmlns:a16="http://schemas.microsoft.com/office/drawing/2014/main" id="{D868E5A9-BF6D-4262-B455-97183FC4D360}"/>
              </a:ext>
            </a:extLst>
          </p:cNvPr>
          <p:cNvSpPr>
            <a:spLocks noGrp="1"/>
          </p:cNvSpPr>
          <p:nvPr>
            <p:ph type="body" sz="quarter" idx="10"/>
          </p:nvPr>
        </p:nvSpPr>
        <p:spPr/>
        <p:txBody>
          <a:bodyPr/>
          <a:lstStyle/>
          <a:p>
            <a:r>
              <a:rPr lang="en-GB" dirty="0"/>
              <a:t>10.1.1.6 new vocabulary</a:t>
            </a:r>
          </a:p>
          <a:p>
            <a:endParaRPr lang="en-GB" dirty="0"/>
          </a:p>
          <a:p>
            <a:endParaRPr lang="en-GB" dirty="0"/>
          </a:p>
          <a:p>
            <a:endParaRPr lang="en-GB" dirty="0"/>
          </a:p>
          <a:p>
            <a:r>
              <a:rPr lang="en-GB" dirty="0"/>
              <a:t>10.1.1.6 revisited vocabulary</a:t>
            </a:r>
            <a:br>
              <a:rPr lang="en-GB" dirty="0"/>
            </a:br>
            <a:r>
              <a:rPr lang="en-GB" dirty="0"/>
              <a:t>(10.1.1.3)</a:t>
            </a:r>
          </a:p>
          <a:p>
            <a:endParaRPr lang="en-GB" dirty="0"/>
          </a:p>
          <a:p>
            <a:endParaRPr lang="en-GB" dirty="0"/>
          </a:p>
          <a:p>
            <a:endParaRPr lang="en-GB" dirty="0"/>
          </a:p>
          <a:p>
            <a:r>
              <a:rPr lang="en-GB" dirty="0"/>
              <a:t>Thematic revisited vocabulary</a:t>
            </a:r>
          </a:p>
        </p:txBody>
      </p:sp>
      <p:sp>
        <p:nvSpPr>
          <p:cNvPr id="7" name="TextBox 6">
            <a:extLst>
              <a:ext uri="{FF2B5EF4-FFF2-40B4-BE49-F238E27FC236}">
                <a16:creationId xmlns:a16="http://schemas.microsoft.com/office/drawing/2014/main" id="{FBC0F77A-F074-47FF-B61F-126562C94A9A}"/>
              </a:ext>
            </a:extLst>
          </p:cNvPr>
          <p:cNvSpPr txBox="1"/>
          <p:nvPr/>
        </p:nvSpPr>
        <p:spPr>
          <a:xfrm>
            <a:off x="4638675" y="2359065"/>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sp>
        <p:nvSpPr>
          <p:cNvPr id="11" name="TextBox 10">
            <a:extLst>
              <a:ext uri="{FF2B5EF4-FFF2-40B4-BE49-F238E27FC236}">
                <a16:creationId xmlns:a16="http://schemas.microsoft.com/office/drawing/2014/main" id="{E3F9CCE3-EE70-4AE6-9F15-83F762138AA6}"/>
              </a:ext>
            </a:extLst>
          </p:cNvPr>
          <p:cNvSpPr txBox="1"/>
          <p:nvPr/>
        </p:nvSpPr>
        <p:spPr>
          <a:xfrm>
            <a:off x="7283196" y="2331907"/>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a:t>
            </a:r>
          </a:p>
        </p:txBody>
      </p:sp>
      <p:sp>
        <p:nvSpPr>
          <p:cNvPr id="9" name="TextBox 8">
            <a:extLst>
              <a:ext uri="{FF2B5EF4-FFF2-40B4-BE49-F238E27FC236}">
                <a16:creationId xmlns:a16="http://schemas.microsoft.com/office/drawing/2014/main" id="{F27A2A9F-6D38-4101-85A7-7D54135874F3}"/>
              </a:ext>
            </a:extLst>
          </p:cNvPr>
          <p:cNvSpPr txBox="1"/>
          <p:nvPr/>
        </p:nvSpPr>
        <p:spPr>
          <a:xfrm>
            <a:off x="4623435" y="4375806"/>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sp>
        <p:nvSpPr>
          <p:cNvPr id="12" name="TextBox 11">
            <a:extLst>
              <a:ext uri="{FF2B5EF4-FFF2-40B4-BE49-F238E27FC236}">
                <a16:creationId xmlns:a16="http://schemas.microsoft.com/office/drawing/2014/main" id="{130EAA19-525B-4805-A168-2667621AF25D}"/>
              </a:ext>
            </a:extLst>
          </p:cNvPr>
          <p:cNvSpPr txBox="1"/>
          <p:nvPr/>
        </p:nvSpPr>
        <p:spPr>
          <a:xfrm>
            <a:off x="7304320" y="4366878"/>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a:t>
            </a:r>
          </a:p>
        </p:txBody>
      </p:sp>
      <p:sp>
        <p:nvSpPr>
          <p:cNvPr id="13" name="TextBox 12">
            <a:extLst>
              <a:ext uri="{FF2B5EF4-FFF2-40B4-BE49-F238E27FC236}">
                <a16:creationId xmlns:a16="http://schemas.microsoft.com/office/drawing/2014/main" id="{B90DB6A0-0BBA-4E8F-9775-DAAB284F2F4B}"/>
              </a:ext>
            </a:extLst>
          </p:cNvPr>
          <p:cNvSpPr txBox="1"/>
          <p:nvPr/>
        </p:nvSpPr>
        <p:spPr>
          <a:xfrm>
            <a:off x="4623435" y="5949960"/>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sp>
        <p:nvSpPr>
          <p:cNvPr id="14" name="TextBox 13">
            <a:extLst>
              <a:ext uri="{FF2B5EF4-FFF2-40B4-BE49-F238E27FC236}">
                <a16:creationId xmlns:a16="http://schemas.microsoft.com/office/drawing/2014/main" id="{6B40C3AE-D7DB-4952-BAFA-91754BF72D66}"/>
              </a:ext>
            </a:extLst>
          </p:cNvPr>
          <p:cNvSpPr txBox="1"/>
          <p:nvPr/>
        </p:nvSpPr>
        <p:spPr>
          <a:xfrm>
            <a:off x="7283196" y="5949960"/>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a:t>
            </a:r>
          </a:p>
        </p:txBody>
      </p:sp>
      <p:pic>
        <p:nvPicPr>
          <p:cNvPr id="4" name="Picture 3">
            <a:extLst>
              <a:ext uri="{FF2B5EF4-FFF2-40B4-BE49-F238E27FC236}">
                <a16:creationId xmlns:a16="http://schemas.microsoft.com/office/drawing/2014/main" id="{E939C611-F1B8-FEF0-FAF7-19D4BF60C55E}"/>
              </a:ext>
            </a:extLst>
          </p:cNvPr>
          <p:cNvPicPr>
            <a:picLocks noChangeAspect="1"/>
          </p:cNvPicPr>
          <p:nvPr/>
        </p:nvPicPr>
        <p:blipFill>
          <a:blip r:embed="rId3"/>
          <a:stretch>
            <a:fillRect/>
          </a:stretch>
        </p:blipFill>
        <p:spPr>
          <a:xfrm>
            <a:off x="5196476" y="1034250"/>
            <a:ext cx="1057621" cy="1057621"/>
          </a:xfrm>
          <a:prstGeom prst="rect">
            <a:avLst/>
          </a:prstGeom>
        </p:spPr>
      </p:pic>
      <p:pic>
        <p:nvPicPr>
          <p:cNvPr id="15" name="Picture 14" descr="Qr code&#10;&#10;Description automatically generated">
            <a:extLst>
              <a:ext uri="{FF2B5EF4-FFF2-40B4-BE49-F238E27FC236}">
                <a16:creationId xmlns:a16="http://schemas.microsoft.com/office/drawing/2014/main" id="{F6F68D0E-6E95-0BBB-4207-D35C58BB7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397" y="1034249"/>
            <a:ext cx="1057621" cy="1057621"/>
          </a:xfrm>
          <a:prstGeom prst="rect">
            <a:avLst/>
          </a:prstGeom>
        </p:spPr>
      </p:pic>
      <p:pic>
        <p:nvPicPr>
          <p:cNvPr id="16" name="Picture 15">
            <a:extLst>
              <a:ext uri="{FF2B5EF4-FFF2-40B4-BE49-F238E27FC236}">
                <a16:creationId xmlns:a16="http://schemas.microsoft.com/office/drawing/2014/main" id="{6F14C13B-9F4E-8ADC-5DF4-F9A7C479FB9E}"/>
              </a:ext>
            </a:extLst>
          </p:cNvPr>
          <p:cNvPicPr>
            <a:picLocks noChangeAspect="1"/>
          </p:cNvPicPr>
          <p:nvPr/>
        </p:nvPicPr>
        <p:blipFill>
          <a:blip r:embed="rId5"/>
          <a:stretch>
            <a:fillRect/>
          </a:stretch>
        </p:blipFill>
        <p:spPr>
          <a:xfrm>
            <a:off x="5211716" y="4840756"/>
            <a:ext cx="1063304" cy="1063304"/>
          </a:xfrm>
          <a:prstGeom prst="rect">
            <a:avLst/>
          </a:prstGeom>
        </p:spPr>
      </p:pic>
      <p:pic>
        <p:nvPicPr>
          <p:cNvPr id="18" name="Picture 17" descr="Qr code&#10;&#10;Description automatically generated">
            <a:extLst>
              <a:ext uri="{FF2B5EF4-FFF2-40B4-BE49-F238E27FC236}">
                <a16:creationId xmlns:a16="http://schemas.microsoft.com/office/drawing/2014/main" id="{4710E0D3-88E8-7B8D-216B-3B822CEAEC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8714" y="4822573"/>
            <a:ext cx="1063304" cy="1063304"/>
          </a:xfrm>
          <a:prstGeom prst="rect">
            <a:avLst/>
          </a:prstGeom>
        </p:spPr>
      </p:pic>
      <p:pic>
        <p:nvPicPr>
          <p:cNvPr id="6" name="Picture 5" descr="Qr code&#10;&#10;Description automatically generated">
            <a:extLst>
              <a:ext uri="{FF2B5EF4-FFF2-40B4-BE49-F238E27FC236}">
                <a16:creationId xmlns:a16="http://schemas.microsoft.com/office/drawing/2014/main" id="{6CD50905-3B3C-4398-81D1-3E0D505F91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8714" y="2957153"/>
            <a:ext cx="1066180" cy="1066180"/>
          </a:xfrm>
          <a:prstGeom prst="rect">
            <a:avLst/>
          </a:prstGeom>
        </p:spPr>
      </p:pic>
      <p:pic>
        <p:nvPicPr>
          <p:cNvPr id="10" name="Picture 9" descr="Qr code&#10;&#10;Description automatically generated">
            <a:extLst>
              <a:ext uri="{FF2B5EF4-FFF2-40B4-BE49-F238E27FC236}">
                <a16:creationId xmlns:a16="http://schemas.microsoft.com/office/drawing/2014/main" id="{3614F026-B76F-4886-966B-D8E3B86200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9930" y="2987876"/>
            <a:ext cx="1054167" cy="1054167"/>
          </a:xfrm>
          <a:prstGeom prst="rect">
            <a:avLst/>
          </a:prstGeom>
        </p:spPr>
      </p:pic>
    </p:spTree>
    <p:extLst>
      <p:ext uri="{BB962C8B-B14F-4D97-AF65-F5344CB8AC3E}">
        <p14:creationId xmlns:p14="http://schemas.microsoft.com/office/powerpoint/2010/main" val="4064421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4"/>
          <p:cNvSpPr txBox="1">
            <a:spLocks noGrp="1"/>
          </p:cNvSpPr>
          <p:nvPr>
            <p:ph type="title"/>
          </p:nvPr>
        </p:nvSpPr>
        <p:spPr>
          <a:xfrm>
            <a:off x="0" y="269313"/>
            <a:ext cx="8374566"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Es gibt (existence) |da ist (location)</a:t>
            </a:r>
            <a:endParaRPr/>
          </a:p>
        </p:txBody>
      </p:sp>
      <p:sp>
        <p:nvSpPr>
          <p:cNvPr id="153" name="Google Shape;153;p4"/>
          <p:cNvSpPr txBox="1">
            <a:spLocks noGrp="1"/>
          </p:cNvSpPr>
          <p:nvPr>
            <p:ph type="body" idx="1"/>
          </p:nvPr>
        </p:nvSpPr>
        <p:spPr>
          <a:xfrm>
            <a:off x="90729" y="943657"/>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r>
              <a:rPr lang="en-GB" sz="2400" b="1" i="0" u="none" strike="noStrike" cap="none">
                <a:solidFill>
                  <a:srgbClr val="525050"/>
                </a:solidFill>
                <a:latin typeface="Century Gothic"/>
                <a:ea typeface="Century Gothic"/>
                <a:cs typeface="Century Gothic"/>
                <a:sym typeface="Century Gothic"/>
              </a:rPr>
              <a:t>Lies und unterscheide zwischen </a:t>
            </a:r>
            <a:r>
              <a:rPr lang="en-GB" sz="2400" b="1" i="0" u="sng" strike="noStrike" cap="none">
                <a:solidFill>
                  <a:srgbClr val="525050"/>
                </a:solidFill>
                <a:latin typeface="Century Gothic"/>
                <a:ea typeface="Century Gothic"/>
                <a:cs typeface="Century Gothic"/>
                <a:sym typeface="Century Gothic"/>
              </a:rPr>
              <a:t>es gibt</a:t>
            </a:r>
            <a:r>
              <a:rPr lang="en-GB" sz="2400" b="0" i="0" u="none" strike="noStrike" cap="none">
                <a:solidFill>
                  <a:srgbClr val="525050"/>
                </a:solidFill>
                <a:latin typeface="Century Gothic"/>
                <a:ea typeface="Century Gothic"/>
                <a:cs typeface="Century Gothic"/>
                <a:sym typeface="Century Gothic"/>
              </a:rPr>
              <a:t>, </a:t>
            </a:r>
            <a:r>
              <a:rPr lang="en-GB" sz="2400" b="1" i="0" u="none" strike="noStrike" cap="none">
                <a:solidFill>
                  <a:srgbClr val="525050"/>
                </a:solidFill>
                <a:latin typeface="Century Gothic"/>
                <a:ea typeface="Century Gothic"/>
                <a:cs typeface="Century Gothic"/>
                <a:sym typeface="Century Gothic"/>
              </a:rPr>
              <a:t>oder </a:t>
            </a:r>
            <a:r>
              <a:rPr lang="en-GB" sz="2400" b="1" i="0" u="sng" strike="noStrike" cap="none">
                <a:solidFill>
                  <a:srgbClr val="525050"/>
                </a:solidFill>
                <a:latin typeface="Century Gothic"/>
                <a:ea typeface="Century Gothic"/>
                <a:cs typeface="Century Gothic"/>
                <a:sym typeface="Century Gothic"/>
              </a:rPr>
              <a:t>da ist.</a:t>
            </a:r>
            <a:r>
              <a:rPr lang="en-GB" sz="2400" b="1" i="0" u="none" strike="noStrike" cap="none">
                <a:solidFill>
                  <a:srgbClr val="525050"/>
                </a:solidFill>
                <a:latin typeface="Century Gothic"/>
                <a:ea typeface="Century Gothic"/>
                <a:cs typeface="Century Gothic"/>
                <a:sym typeface="Century Gothic"/>
              </a:rPr>
              <a:t> </a:t>
            </a:r>
            <a:endParaRPr/>
          </a:p>
          <a:p>
            <a:pPr marL="0" lvl="0" indent="0" algn="l" rtl="0">
              <a:lnSpc>
                <a:spcPct val="90000"/>
              </a:lnSpc>
              <a:spcBef>
                <a:spcPts val="1000"/>
              </a:spcBef>
              <a:spcAft>
                <a:spcPts val="0"/>
              </a:spcAft>
              <a:buClr>
                <a:srgbClr val="525050"/>
              </a:buClr>
              <a:buSzPts val="2400"/>
              <a:buNone/>
            </a:pPr>
            <a:endParaRPr b="1">
              <a:latin typeface="Century Gothic"/>
              <a:ea typeface="Century Gothic"/>
              <a:cs typeface="Century Gothic"/>
              <a:sym typeface="Century Gothic"/>
            </a:endParaRPr>
          </a:p>
          <a:p>
            <a:pPr marL="0" lvl="0" indent="0" algn="l" rtl="0">
              <a:lnSpc>
                <a:spcPct val="90000"/>
              </a:lnSpc>
              <a:spcBef>
                <a:spcPts val="1000"/>
              </a:spcBef>
              <a:spcAft>
                <a:spcPts val="0"/>
              </a:spcAft>
              <a:buClr>
                <a:srgbClr val="525050"/>
              </a:buClr>
              <a:buSzPts val="2400"/>
              <a:buNone/>
            </a:pPr>
            <a:endParaRPr/>
          </a:p>
        </p:txBody>
      </p:sp>
      <p:sp>
        <p:nvSpPr>
          <p:cNvPr id="154" name="Google Shape;154;p4"/>
          <p:cNvSpPr/>
          <p:nvPr/>
        </p:nvSpPr>
        <p:spPr>
          <a:xfrm>
            <a:off x="11128916" y="103046"/>
            <a:ext cx="956403"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pic>
        <p:nvPicPr>
          <p:cNvPr id="155" name="Google Shape;155;p4" descr="Icon&#10;&#10;Description automatically generated"/>
          <p:cNvPicPr preferRelativeResize="0"/>
          <p:nvPr/>
        </p:nvPicPr>
        <p:blipFill rotWithShape="1">
          <a:blip r:embed="rId4">
            <a:alphaModFix/>
          </a:blip>
          <a:srcRect/>
          <a:stretch/>
        </p:blipFill>
        <p:spPr>
          <a:xfrm>
            <a:off x="7322217" y="-47535"/>
            <a:ext cx="1314747" cy="1314747"/>
          </a:xfrm>
          <a:prstGeom prst="rect">
            <a:avLst/>
          </a:prstGeom>
          <a:noFill/>
          <a:ln>
            <a:noFill/>
          </a:ln>
        </p:spPr>
      </p:pic>
      <p:sp>
        <p:nvSpPr>
          <p:cNvPr id="156" name="Google Shape;156;p4"/>
          <p:cNvSpPr txBox="1"/>
          <p:nvPr/>
        </p:nvSpPr>
        <p:spPr>
          <a:xfrm>
            <a:off x="8562815" y="56393"/>
            <a:ext cx="3629185"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525050"/>
              </a:buClr>
              <a:buSzPts val="2400"/>
              <a:buFont typeface="Arial"/>
              <a:buNone/>
            </a:pPr>
            <a:r>
              <a:rPr lang="en-GB" sz="2400" b="1" i="0" u="none" strike="noStrike" cap="none">
                <a:solidFill>
                  <a:srgbClr val="525050"/>
                </a:solidFill>
                <a:latin typeface="Century Gothic"/>
                <a:ea typeface="Century Gothic"/>
                <a:cs typeface="Century Gothic"/>
                <a:sym typeface="Century Gothic"/>
              </a:rPr>
              <a:t>Mia und Alastair </a:t>
            </a:r>
            <a:r>
              <a:rPr lang="en-GB" sz="2400" b="1" i="0" u="none" strike="noStrike" cap="none">
                <a:solidFill>
                  <a:srgbClr val="F74D09"/>
                </a:solidFill>
                <a:latin typeface="Century Gothic"/>
                <a:ea typeface="Century Gothic"/>
                <a:cs typeface="Century Gothic"/>
                <a:sym typeface="Century Gothic"/>
              </a:rPr>
              <a:t>tauschen</a:t>
            </a:r>
            <a:r>
              <a:rPr lang="en-GB" sz="2400" b="1" i="0" u="none" strike="noStrike" cap="none">
                <a:solidFill>
                  <a:srgbClr val="525050"/>
                </a:solidFill>
                <a:latin typeface="Century Gothic"/>
                <a:ea typeface="Century Gothic"/>
                <a:cs typeface="Century Gothic"/>
                <a:sym typeface="Century Gothic"/>
              </a:rPr>
              <a:t> Fotos über WhatsApp. </a:t>
            </a:r>
            <a:endParaRPr/>
          </a:p>
        </p:txBody>
      </p:sp>
      <p:grpSp>
        <p:nvGrpSpPr>
          <p:cNvPr id="157" name="Google Shape;157;p4"/>
          <p:cNvGrpSpPr/>
          <p:nvPr/>
        </p:nvGrpSpPr>
        <p:grpSpPr>
          <a:xfrm>
            <a:off x="11829" y="1496759"/>
            <a:ext cx="3044297" cy="4790506"/>
            <a:chOff x="493221" y="255506"/>
            <a:chExt cx="3701566" cy="6454569"/>
          </a:xfrm>
        </p:grpSpPr>
        <p:grpSp>
          <p:nvGrpSpPr>
            <p:cNvPr id="158" name="Google Shape;158;p4"/>
            <p:cNvGrpSpPr/>
            <p:nvPr/>
          </p:nvGrpSpPr>
          <p:grpSpPr>
            <a:xfrm>
              <a:off x="496779" y="255506"/>
              <a:ext cx="3698008" cy="5231402"/>
              <a:chOff x="496779" y="255506"/>
              <a:chExt cx="3446571" cy="5231402"/>
            </a:xfrm>
          </p:grpSpPr>
          <p:pic>
            <p:nvPicPr>
              <p:cNvPr id="159" name="Google Shape;159;p4"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160" name="Google Shape;160;p4"/>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61" name="Google Shape;161;p4"/>
            <p:cNvGrpSpPr/>
            <p:nvPr/>
          </p:nvGrpSpPr>
          <p:grpSpPr>
            <a:xfrm>
              <a:off x="493221" y="3475613"/>
              <a:ext cx="3698008" cy="3234462"/>
              <a:chOff x="4785282" y="2605300"/>
              <a:chExt cx="3698008" cy="3234462"/>
            </a:xfrm>
          </p:grpSpPr>
          <p:pic>
            <p:nvPicPr>
              <p:cNvPr id="162" name="Google Shape;162;p4"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163" name="Google Shape;163;p4"/>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164" name="Google Shape;164;p4"/>
          <p:cNvSpPr/>
          <p:nvPr/>
        </p:nvSpPr>
        <p:spPr>
          <a:xfrm>
            <a:off x="10362" y="2105513"/>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Hi Alastair! ______</a:t>
            </a:r>
            <a:r>
              <a:rPr lang="en-GB" sz="2000" dirty="0" err="1">
                <a:solidFill>
                  <a:srgbClr val="000000"/>
                </a:solidFill>
                <a:latin typeface="Century Gothic"/>
                <a:ea typeface="Century Gothic"/>
                <a:cs typeface="Century Gothic"/>
                <a:sym typeface="Century Gothic"/>
              </a:rPr>
              <a:t>ein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schöner</a:t>
            </a:r>
            <a:r>
              <a:rPr lang="en-GB" sz="2000" dirty="0">
                <a:solidFill>
                  <a:srgbClr val="000000"/>
                </a:solidFill>
                <a:latin typeface="Century Gothic"/>
                <a:ea typeface="Century Gothic"/>
                <a:cs typeface="Century Gothic"/>
                <a:sym typeface="Century Gothic"/>
              </a:rPr>
              <a:t> Baum auf </a:t>
            </a:r>
            <a:r>
              <a:rPr lang="en-GB" sz="2000" dirty="0" err="1">
                <a:solidFill>
                  <a:srgbClr val="000000"/>
                </a:solidFill>
                <a:latin typeface="Century Gothic"/>
                <a:ea typeface="Century Gothic"/>
                <a:cs typeface="Century Gothic"/>
                <a:sym typeface="Century Gothic"/>
              </a:rPr>
              <a:t>dem</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Foto</a:t>
            </a:r>
            <a:r>
              <a:rPr lang="en-GB" sz="2000" dirty="0">
                <a:solidFill>
                  <a:srgbClr val="000000"/>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sp>
        <p:nvSpPr>
          <p:cNvPr id="165" name="Google Shape;165;p4"/>
          <p:cNvSpPr/>
          <p:nvPr/>
        </p:nvSpPr>
        <p:spPr>
          <a:xfrm>
            <a:off x="14025" y="3189444"/>
            <a:ext cx="3041372" cy="1015341"/>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Stimmt</a:t>
            </a:r>
            <a:r>
              <a:rPr lang="en-GB" sz="2000" dirty="0">
                <a:solidFill>
                  <a:schemeClr val="lt1"/>
                </a:solidFill>
                <a:latin typeface="Century Gothic"/>
                <a:ea typeface="Century Gothic"/>
                <a:cs typeface="Century Gothic"/>
                <a:sym typeface="Century Gothic"/>
              </a:rPr>
              <a:t>. </a:t>
            </a:r>
            <a:r>
              <a:rPr lang="en-GB" sz="2000" b="1" dirty="0">
                <a:solidFill>
                  <a:schemeClr val="lt1"/>
                </a:solidFill>
                <a:latin typeface="Century Gothic"/>
                <a:ea typeface="Century Gothic"/>
                <a:cs typeface="Century Gothic"/>
                <a:sym typeface="Century Gothic"/>
              </a:rPr>
              <a:t>______ </a:t>
            </a:r>
            <a:r>
              <a:rPr lang="en-GB" sz="2000" dirty="0" err="1">
                <a:solidFill>
                  <a:schemeClr val="lt1"/>
                </a:solidFill>
                <a:latin typeface="Century Gothic"/>
                <a:ea typeface="Century Gothic"/>
                <a:cs typeface="Century Gothic"/>
                <a:sym typeface="Century Gothic"/>
              </a:rPr>
              <a:t>auch</a:t>
            </a:r>
            <a:r>
              <a:rPr lang="en-GB" sz="2000" b="1"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einen</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Nationalbaum</a:t>
            </a:r>
            <a:r>
              <a:rPr lang="en-GB" sz="2000" dirty="0">
                <a:solidFill>
                  <a:schemeClr val="lt1"/>
                </a:solidFill>
                <a:latin typeface="Century Gothic"/>
                <a:ea typeface="Century Gothic"/>
                <a:cs typeface="Century Gothic"/>
                <a:sym typeface="Century Gothic"/>
              </a:rPr>
              <a:t> in Deutschland?</a:t>
            </a:r>
            <a:endParaRPr sz="2000" dirty="0">
              <a:solidFill>
                <a:schemeClr val="lt1"/>
              </a:solidFill>
              <a:latin typeface="Century Gothic"/>
              <a:ea typeface="Century Gothic"/>
              <a:cs typeface="Century Gothic"/>
              <a:sym typeface="Century Gothic"/>
            </a:endParaRPr>
          </a:p>
        </p:txBody>
      </p:sp>
      <p:sp>
        <p:nvSpPr>
          <p:cNvPr id="166" name="Google Shape;166;p4"/>
          <p:cNvSpPr/>
          <p:nvPr/>
        </p:nvSpPr>
        <p:spPr>
          <a:xfrm>
            <a:off x="45972" y="4394670"/>
            <a:ext cx="3020878" cy="357211"/>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Ja, auch die Eiche*!</a:t>
            </a:r>
            <a:endParaRPr sz="2000">
              <a:solidFill>
                <a:schemeClr val="lt1"/>
              </a:solidFill>
              <a:latin typeface="Century Gothic"/>
              <a:ea typeface="Century Gothic"/>
              <a:cs typeface="Century Gothic"/>
              <a:sym typeface="Century Gothic"/>
            </a:endParaRPr>
          </a:p>
        </p:txBody>
      </p:sp>
      <p:grpSp>
        <p:nvGrpSpPr>
          <p:cNvPr id="167" name="Google Shape;167;p4"/>
          <p:cNvGrpSpPr/>
          <p:nvPr/>
        </p:nvGrpSpPr>
        <p:grpSpPr>
          <a:xfrm>
            <a:off x="3073625" y="1491432"/>
            <a:ext cx="3044297" cy="4790506"/>
            <a:chOff x="493221" y="255506"/>
            <a:chExt cx="3701566" cy="6454569"/>
          </a:xfrm>
        </p:grpSpPr>
        <p:grpSp>
          <p:nvGrpSpPr>
            <p:cNvPr id="168" name="Google Shape;168;p4"/>
            <p:cNvGrpSpPr/>
            <p:nvPr/>
          </p:nvGrpSpPr>
          <p:grpSpPr>
            <a:xfrm>
              <a:off x="496779" y="255506"/>
              <a:ext cx="3698008" cy="5231402"/>
              <a:chOff x="496779" y="255506"/>
              <a:chExt cx="3446571" cy="5231402"/>
            </a:xfrm>
          </p:grpSpPr>
          <p:pic>
            <p:nvPicPr>
              <p:cNvPr id="169" name="Google Shape;169;p4"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170" name="Google Shape;170;p4"/>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71" name="Google Shape;171;p4"/>
            <p:cNvGrpSpPr/>
            <p:nvPr/>
          </p:nvGrpSpPr>
          <p:grpSpPr>
            <a:xfrm>
              <a:off x="493221" y="3475613"/>
              <a:ext cx="3698008" cy="3234462"/>
              <a:chOff x="4785282" y="2605300"/>
              <a:chExt cx="3698008" cy="3234462"/>
            </a:xfrm>
          </p:grpSpPr>
          <p:pic>
            <p:nvPicPr>
              <p:cNvPr id="172" name="Google Shape;172;p4"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173" name="Google Shape;173;p4"/>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174" name="Google Shape;174;p4"/>
          <p:cNvSpPr/>
          <p:nvPr/>
        </p:nvSpPr>
        <p:spPr>
          <a:xfrm>
            <a:off x="-7110" y="4943462"/>
            <a:ext cx="3020878" cy="676847"/>
          </a:xfrm>
          <a:prstGeom prst="roundRect">
            <a:avLst>
              <a:gd name="adj" fmla="val 16667"/>
            </a:avLst>
          </a:prstGeom>
          <a:solidFill>
            <a:srgbClr val="FFFFEF"/>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1" dirty="0">
                <a:solidFill>
                  <a:srgbClr val="000000"/>
                </a:solidFill>
                <a:latin typeface="Century Gothic"/>
                <a:ea typeface="Century Gothic"/>
                <a:cs typeface="Century Gothic"/>
                <a:sym typeface="Century Gothic"/>
              </a:rPr>
              <a:t>____ </a:t>
            </a:r>
            <a:r>
              <a:rPr lang="en-GB" sz="2000" dirty="0" err="1">
                <a:solidFill>
                  <a:srgbClr val="000000"/>
                </a:solidFill>
                <a:latin typeface="Century Gothic"/>
                <a:ea typeface="Century Gothic"/>
                <a:cs typeface="Century Gothic"/>
                <a:sym typeface="Century Gothic"/>
              </a:rPr>
              <a:t>gutes</a:t>
            </a:r>
            <a:r>
              <a:rPr lang="en-GB" sz="2000" dirty="0">
                <a:solidFill>
                  <a:srgbClr val="000000"/>
                </a:solidFill>
                <a:latin typeface="Century Gothic"/>
                <a:ea typeface="Century Gothic"/>
                <a:cs typeface="Century Gothic"/>
                <a:sym typeface="Century Gothic"/>
              </a:rPr>
              <a:t> Essen </a:t>
            </a:r>
            <a:r>
              <a:rPr lang="en-GB" sz="2000" dirty="0" err="1">
                <a:solidFill>
                  <a:srgbClr val="000000"/>
                </a:solidFill>
                <a:latin typeface="Century Gothic"/>
                <a:ea typeface="Century Gothic"/>
                <a:cs typeface="Century Gothic"/>
                <a:sym typeface="Century Gothic"/>
              </a:rPr>
              <a:t>bei</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dir</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heute</a:t>
            </a:r>
            <a:r>
              <a:rPr lang="en-GB" sz="2000" dirty="0">
                <a:solidFill>
                  <a:srgbClr val="000000"/>
                </a:solidFill>
                <a:latin typeface="Century Gothic"/>
                <a:ea typeface="Century Gothic"/>
                <a:cs typeface="Century Gothic"/>
                <a:sym typeface="Century Gothic"/>
              </a:rPr>
              <a:t> abend?</a:t>
            </a:r>
            <a:endParaRPr sz="2000" dirty="0">
              <a:solidFill>
                <a:schemeClr val="lt1"/>
              </a:solidFill>
              <a:latin typeface="Century Gothic"/>
              <a:ea typeface="Century Gothic"/>
              <a:cs typeface="Century Gothic"/>
              <a:sym typeface="Century Gothic"/>
            </a:endParaRPr>
          </a:p>
        </p:txBody>
      </p:sp>
      <p:sp>
        <p:nvSpPr>
          <p:cNvPr id="175" name="Google Shape;175;p4"/>
          <p:cNvSpPr/>
          <p:nvPr/>
        </p:nvSpPr>
        <p:spPr>
          <a:xfrm>
            <a:off x="3089417" y="2084144"/>
            <a:ext cx="3006835" cy="691153"/>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u="sng">
                <a:solidFill>
                  <a:schemeClr val="lt1"/>
                </a:solidFill>
                <a:latin typeface="Century Gothic"/>
                <a:ea typeface="Century Gothic"/>
                <a:cs typeface="Century Gothic"/>
                <a:sym typeface="Century Gothic"/>
              </a:rPr>
              <a:t>Schnitzel</a:t>
            </a:r>
            <a:r>
              <a:rPr lang="en-GB" sz="2000">
                <a:solidFill>
                  <a:schemeClr val="lt1"/>
                </a:solidFill>
                <a:latin typeface="Century Gothic"/>
                <a:ea typeface="Century Gothic"/>
                <a:cs typeface="Century Gothic"/>
                <a:sym typeface="Century Gothic"/>
              </a:rPr>
              <a:t>, aber ich esse kein Fleisch! ☺</a:t>
            </a:r>
            <a:endParaRPr sz="2000">
              <a:solidFill>
                <a:schemeClr val="lt1"/>
              </a:solidFill>
              <a:latin typeface="Century Gothic"/>
              <a:ea typeface="Century Gothic"/>
              <a:cs typeface="Century Gothic"/>
              <a:sym typeface="Century Gothic"/>
            </a:endParaRPr>
          </a:p>
        </p:txBody>
      </p:sp>
      <p:sp>
        <p:nvSpPr>
          <p:cNvPr id="176" name="Google Shape;176;p4"/>
          <p:cNvSpPr/>
          <p:nvPr/>
        </p:nvSpPr>
        <p:spPr>
          <a:xfrm>
            <a:off x="3091077" y="2816349"/>
            <a:ext cx="3020878" cy="1209637"/>
          </a:xfrm>
          <a:prstGeom prst="roundRect">
            <a:avLst>
              <a:gd name="adj" fmla="val 16667"/>
            </a:avLst>
          </a:prstGeom>
          <a:solidFill>
            <a:srgbClr val="FFFFEF"/>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Du </a:t>
            </a:r>
            <a:r>
              <a:rPr lang="en-GB" sz="2000" dirty="0" err="1">
                <a:solidFill>
                  <a:srgbClr val="000000"/>
                </a:solidFill>
                <a:latin typeface="Century Gothic"/>
                <a:ea typeface="Century Gothic"/>
                <a:cs typeface="Century Gothic"/>
                <a:sym typeface="Century Gothic"/>
              </a:rPr>
              <a:t>bist</a:t>
            </a:r>
            <a:r>
              <a:rPr lang="en-GB" sz="2000" dirty="0">
                <a:solidFill>
                  <a:srgbClr val="000000"/>
                </a:solidFill>
                <a:latin typeface="Century Gothic"/>
                <a:ea typeface="Century Gothic"/>
                <a:cs typeface="Century Gothic"/>
                <a:sym typeface="Century Gothic"/>
              </a:rPr>
              <a:t> in der </a:t>
            </a:r>
            <a:r>
              <a:rPr lang="en-GB" sz="2000" u="sng" dirty="0" err="1">
                <a:solidFill>
                  <a:srgbClr val="F74D09"/>
                </a:solidFill>
                <a:latin typeface="Century Gothic"/>
                <a:ea typeface="Century Gothic"/>
                <a:cs typeface="Century Gothic"/>
                <a:sym typeface="Century Gothic"/>
              </a:rPr>
              <a:t>Minderheit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Fleisch-essen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ist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nur</a:t>
            </a:r>
            <a:r>
              <a:rPr lang="en-GB" sz="2000" dirty="0">
                <a:solidFill>
                  <a:srgbClr val="000000"/>
                </a:solidFill>
                <a:latin typeface="Century Gothic"/>
                <a:ea typeface="Century Gothic"/>
                <a:cs typeface="Century Gothic"/>
                <a:sym typeface="Century Gothic"/>
              </a:rPr>
              <a:t> </a:t>
            </a:r>
            <a:r>
              <a:rPr lang="en-GB" sz="2000" u="sng" dirty="0" err="1">
                <a:solidFill>
                  <a:srgbClr val="F74D09"/>
                </a:solidFill>
                <a:latin typeface="Century Gothic"/>
                <a:ea typeface="Century Gothic"/>
                <a:cs typeface="Century Gothic"/>
                <a:sym typeface="Century Gothic"/>
              </a:rPr>
              <a:t>menschlich</a:t>
            </a:r>
            <a:r>
              <a:rPr lang="en-GB" sz="2000" dirty="0">
                <a:solidFill>
                  <a:srgbClr val="000000"/>
                </a:solidFill>
                <a:latin typeface="Century Gothic"/>
                <a:ea typeface="Century Gothic"/>
                <a:cs typeface="Century Gothic"/>
                <a:sym typeface="Century Gothic"/>
              </a:rPr>
              <a:t>, Mia!</a:t>
            </a:r>
            <a:endParaRPr sz="2000" dirty="0">
              <a:solidFill>
                <a:schemeClr val="lt1"/>
              </a:solidFill>
              <a:latin typeface="Century Gothic"/>
              <a:ea typeface="Century Gothic"/>
              <a:cs typeface="Century Gothic"/>
              <a:sym typeface="Century Gothic"/>
            </a:endParaRPr>
          </a:p>
        </p:txBody>
      </p:sp>
      <p:grpSp>
        <p:nvGrpSpPr>
          <p:cNvPr id="177" name="Google Shape;177;p4"/>
          <p:cNvGrpSpPr/>
          <p:nvPr/>
        </p:nvGrpSpPr>
        <p:grpSpPr>
          <a:xfrm>
            <a:off x="6132468" y="1486105"/>
            <a:ext cx="3044297" cy="4790506"/>
            <a:chOff x="493221" y="255506"/>
            <a:chExt cx="3701566" cy="6454569"/>
          </a:xfrm>
        </p:grpSpPr>
        <p:grpSp>
          <p:nvGrpSpPr>
            <p:cNvPr id="178" name="Google Shape;178;p4"/>
            <p:cNvGrpSpPr/>
            <p:nvPr/>
          </p:nvGrpSpPr>
          <p:grpSpPr>
            <a:xfrm>
              <a:off x="496779" y="255506"/>
              <a:ext cx="3698008" cy="5231402"/>
              <a:chOff x="496779" y="255506"/>
              <a:chExt cx="3446571" cy="5231402"/>
            </a:xfrm>
          </p:grpSpPr>
          <p:pic>
            <p:nvPicPr>
              <p:cNvPr id="179" name="Google Shape;179;p4"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180" name="Google Shape;180;p4"/>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81" name="Google Shape;181;p4"/>
            <p:cNvGrpSpPr/>
            <p:nvPr/>
          </p:nvGrpSpPr>
          <p:grpSpPr>
            <a:xfrm>
              <a:off x="493221" y="3475613"/>
              <a:ext cx="3698008" cy="3234462"/>
              <a:chOff x="4785282" y="2605300"/>
              <a:chExt cx="3698008" cy="3234462"/>
            </a:xfrm>
          </p:grpSpPr>
          <p:pic>
            <p:nvPicPr>
              <p:cNvPr id="182" name="Google Shape;182;p4"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183" name="Google Shape;183;p4"/>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184" name="Google Shape;184;p4"/>
          <p:cNvSpPr/>
          <p:nvPr/>
        </p:nvSpPr>
        <p:spPr>
          <a:xfrm>
            <a:off x="3089212" y="4064187"/>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Mmm</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Siehst</a:t>
            </a:r>
            <a:r>
              <a:rPr lang="en-GB" sz="2000" dirty="0">
                <a:solidFill>
                  <a:srgbClr val="000000"/>
                </a:solidFill>
                <a:latin typeface="Century Gothic"/>
                <a:ea typeface="Century Gothic"/>
                <a:cs typeface="Century Gothic"/>
                <a:sym typeface="Century Gothic"/>
              </a:rPr>
              <a:t> du? </a:t>
            </a:r>
            <a:br>
              <a:rPr lang="en-GB" sz="2000" dirty="0">
                <a:solidFill>
                  <a:srgbClr val="000000"/>
                </a:solidFill>
                <a:latin typeface="Century Gothic"/>
                <a:ea typeface="Century Gothic"/>
                <a:cs typeface="Century Gothic"/>
                <a:sym typeface="Century Gothic"/>
              </a:rPr>
            </a:br>
            <a:r>
              <a:rPr lang="en-GB" sz="2000" b="1" dirty="0">
                <a:solidFill>
                  <a:srgbClr val="000000"/>
                </a:solidFill>
                <a:latin typeface="Century Gothic"/>
                <a:ea typeface="Century Gothic"/>
                <a:cs typeface="Century Gothic"/>
                <a:sym typeface="Century Gothic"/>
              </a:rPr>
              <a:t>______</a:t>
            </a:r>
            <a:r>
              <a:rPr lang="en-GB" sz="2000" u="sng" dirty="0">
                <a:solidFill>
                  <a:srgbClr val="000000"/>
                </a:solidFill>
                <a:latin typeface="Century Gothic"/>
                <a:ea typeface="Century Gothic"/>
                <a:cs typeface="Century Gothic"/>
                <a:sym typeface="Century Gothic"/>
              </a:rPr>
              <a:t>der Rhein</a:t>
            </a:r>
            <a:r>
              <a:rPr lang="en-GB" sz="2000" dirty="0">
                <a:solidFill>
                  <a:srgbClr val="000000"/>
                </a:solidFill>
                <a:latin typeface="Century Gothic"/>
                <a:ea typeface="Century Gothic"/>
                <a:cs typeface="Century Gothic"/>
                <a:sym typeface="Century Gothic"/>
              </a:rPr>
              <a:t>, der </a:t>
            </a:r>
            <a:r>
              <a:rPr lang="en-GB" sz="2000" dirty="0" err="1">
                <a:solidFill>
                  <a:srgbClr val="000000"/>
                </a:solidFill>
                <a:latin typeface="Century Gothic"/>
                <a:ea typeface="Century Gothic"/>
                <a:cs typeface="Century Gothic"/>
                <a:sym typeface="Century Gothic"/>
              </a:rPr>
              <a:t>große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Fluss</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weißt</a:t>
            </a:r>
            <a:r>
              <a:rPr lang="en-GB" sz="2000" dirty="0">
                <a:solidFill>
                  <a:srgbClr val="000000"/>
                </a:solidFill>
                <a:latin typeface="Century Gothic"/>
                <a:ea typeface="Century Gothic"/>
                <a:cs typeface="Century Gothic"/>
                <a:sym typeface="Century Gothic"/>
              </a:rPr>
              <a:t> du?</a:t>
            </a:r>
            <a:endParaRPr sz="2000" dirty="0">
              <a:solidFill>
                <a:schemeClr val="lt1"/>
              </a:solidFill>
              <a:latin typeface="Century Gothic"/>
              <a:ea typeface="Century Gothic"/>
              <a:cs typeface="Century Gothic"/>
              <a:sym typeface="Century Gothic"/>
            </a:endParaRPr>
          </a:p>
        </p:txBody>
      </p:sp>
      <p:sp>
        <p:nvSpPr>
          <p:cNvPr id="185" name="Google Shape;185;p4"/>
          <p:cNvSpPr/>
          <p:nvPr/>
        </p:nvSpPr>
        <p:spPr>
          <a:xfrm>
            <a:off x="3112868" y="5005157"/>
            <a:ext cx="3020878" cy="706314"/>
          </a:xfrm>
          <a:prstGeom prst="roundRect">
            <a:avLst>
              <a:gd name="adj" fmla="val 16667"/>
            </a:avLst>
          </a:prstGeom>
          <a:solidFill>
            <a:srgbClr val="FFFFEF"/>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Ja</a:t>
            </a:r>
            <a:r>
              <a:rPr lang="en-GB" sz="2000" dirty="0">
                <a:solidFill>
                  <a:schemeClr val="lt1"/>
                </a:solidFill>
                <a:latin typeface="Century Gothic"/>
                <a:ea typeface="Century Gothic"/>
                <a:cs typeface="Century Gothic"/>
                <a:sym typeface="Century Gothic"/>
              </a:rPr>
              <a:t>. </a:t>
            </a:r>
            <a:r>
              <a:rPr lang="en-GB" sz="2000" b="1" dirty="0">
                <a:solidFill>
                  <a:schemeClr val="lt1"/>
                </a:solidFill>
                <a:latin typeface="Century Gothic"/>
                <a:ea typeface="Century Gothic"/>
                <a:cs typeface="Century Gothic"/>
                <a:sym typeface="Century Gothic"/>
              </a:rPr>
              <a:t>_______</a:t>
            </a:r>
            <a:r>
              <a:rPr lang="en-GB" sz="2000" dirty="0" err="1">
                <a:solidFill>
                  <a:schemeClr val="lt1"/>
                </a:solidFill>
                <a:latin typeface="Century Gothic"/>
                <a:ea typeface="Century Gothic"/>
                <a:cs typeface="Century Gothic"/>
                <a:sym typeface="Century Gothic"/>
              </a:rPr>
              <a:t>auch</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viele</a:t>
            </a:r>
            <a:r>
              <a:rPr lang="en-GB" sz="2000" dirty="0">
                <a:solidFill>
                  <a:schemeClr val="lt1"/>
                </a:solidFill>
                <a:latin typeface="Century Gothic"/>
                <a:ea typeface="Century Gothic"/>
                <a:cs typeface="Century Gothic"/>
                <a:sym typeface="Century Gothic"/>
              </a:rPr>
              <a:t> Seen in Deutschland?</a:t>
            </a:r>
            <a:endParaRPr sz="2000" dirty="0">
              <a:solidFill>
                <a:schemeClr val="lt1"/>
              </a:solidFill>
              <a:latin typeface="Century Gothic"/>
              <a:ea typeface="Century Gothic"/>
              <a:cs typeface="Century Gothic"/>
              <a:sym typeface="Century Gothic"/>
            </a:endParaRPr>
          </a:p>
        </p:txBody>
      </p:sp>
      <p:sp>
        <p:nvSpPr>
          <p:cNvPr id="186" name="Google Shape;186;p4"/>
          <p:cNvSpPr/>
          <p:nvPr/>
        </p:nvSpPr>
        <p:spPr>
          <a:xfrm>
            <a:off x="6162679" y="2093270"/>
            <a:ext cx="2973968" cy="11321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Ja</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sicher</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kennst</a:t>
            </a:r>
            <a:r>
              <a:rPr lang="en-GB" sz="2000" dirty="0">
                <a:solidFill>
                  <a:srgbClr val="000000"/>
                </a:solidFill>
                <a:latin typeface="Century Gothic"/>
                <a:ea typeface="Century Gothic"/>
                <a:cs typeface="Century Gothic"/>
                <a:sym typeface="Century Gothic"/>
              </a:rPr>
              <a:t> du </a:t>
            </a:r>
            <a:r>
              <a:rPr lang="en-GB" sz="2000" u="sng" dirty="0">
                <a:solidFill>
                  <a:srgbClr val="000000"/>
                </a:solidFill>
                <a:latin typeface="Century Gothic"/>
                <a:ea typeface="Century Gothic"/>
                <a:cs typeface="Century Gothic"/>
                <a:sym typeface="Century Gothic"/>
              </a:rPr>
              <a:t>den Bodensee</a:t>
            </a:r>
            <a:r>
              <a:rPr lang="en-GB" sz="2000" dirty="0">
                <a:solidFill>
                  <a:srgbClr val="000000"/>
                </a:solidFill>
                <a:latin typeface="Century Gothic"/>
                <a:ea typeface="Century Gothic"/>
                <a:cs typeface="Century Gothic"/>
                <a:sym typeface="Century Gothic"/>
              </a:rPr>
              <a:t>? </a:t>
            </a:r>
            <a:endParaRPr dirty="0"/>
          </a:p>
          <a:p>
            <a:pPr marL="0" marR="0" lvl="0" indent="0" algn="l" rtl="0">
              <a:spcBef>
                <a:spcPts val="0"/>
              </a:spcBef>
              <a:spcAft>
                <a:spcPts val="0"/>
              </a:spcAft>
              <a:buNone/>
            </a:pPr>
            <a:r>
              <a:rPr lang="en-GB" sz="2000" b="1" dirty="0">
                <a:solidFill>
                  <a:srgbClr val="000000"/>
                </a:solidFill>
                <a:latin typeface="Century Gothic"/>
                <a:ea typeface="Century Gothic"/>
                <a:cs typeface="Century Gothic"/>
                <a:sym typeface="Century Gothic"/>
              </a:rPr>
              <a:t>_______</a:t>
            </a:r>
            <a:r>
              <a:rPr lang="en-GB" sz="2000" dirty="0" err="1">
                <a:solidFill>
                  <a:srgbClr val="000000"/>
                </a:solidFill>
                <a:latin typeface="Century Gothic"/>
                <a:ea typeface="Century Gothic"/>
                <a:cs typeface="Century Gothic"/>
                <a:sym typeface="Century Gothic"/>
              </a:rPr>
              <a:t>viele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schöne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Orte</a:t>
            </a:r>
            <a:r>
              <a:rPr lang="en-GB" sz="2000" dirty="0">
                <a:solidFill>
                  <a:srgbClr val="000000"/>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grpSp>
        <p:nvGrpSpPr>
          <p:cNvPr id="187" name="Google Shape;187;p4"/>
          <p:cNvGrpSpPr/>
          <p:nvPr/>
        </p:nvGrpSpPr>
        <p:grpSpPr>
          <a:xfrm>
            <a:off x="9193054" y="1498535"/>
            <a:ext cx="3044297" cy="4790506"/>
            <a:chOff x="493221" y="255506"/>
            <a:chExt cx="3701566" cy="6454569"/>
          </a:xfrm>
        </p:grpSpPr>
        <p:grpSp>
          <p:nvGrpSpPr>
            <p:cNvPr id="188" name="Google Shape;188;p4"/>
            <p:cNvGrpSpPr/>
            <p:nvPr/>
          </p:nvGrpSpPr>
          <p:grpSpPr>
            <a:xfrm>
              <a:off x="496779" y="255506"/>
              <a:ext cx="3698008" cy="5231402"/>
              <a:chOff x="496779" y="255506"/>
              <a:chExt cx="3446571" cy="5231402"/>
            </a:xfrm>
          </p:grpSpPr>
          <p:pic>
            <p:nvPicPr>
              <p:cNvPr id="189" name="Google Shape;189;p4"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190" name="Google Shape;190;p4"/>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91" name="Google Shape;191;p4"/>
            <p:cNvGrpSpPr/>
            <p:nvPr/>
          </p:nvGrpSpPr>
          <p:grpSpPr>
            <a:xfrm>
              <a:off x="493221" y="3475613"/>
              <a:ext cx="3698008" cy="3234462"/>
              <a:chOff x="4785282" y="2605300"/>
              <a:chExt cx="3698008" cy="3234462"/>
            </a:xfrm>
          </p:grpSpPr>
          <p:pic>
            <p:nvPicPr>
              <p:cNvPr id="192" name="Google Shape;192;p4"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193" name="Google Shape;193;p4"/>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194" name="Google Shape;194;p4"/>
          <p:cNvSpPr/>
          <p:nvPr/>
        </p:nvSpPr>
        <p:spPr>
          <a:xfrm>
            <a:off x="9202762" y="3041532"/>
            <a:ext cx="2997074" cy="122670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2D2D2D"/>
                </a:solidFill>
                <a:latin typeface="Century Gothic"/>
                <a:ea typeface="Century Gothic"/>
                <a:cs typeface="Century Gothic"/>
                <a:sym typeface="Century Gothic"/>
              </a:rPr>
              <a:t>Danke.  Deine Fotos </a:t>
            </a:r>
            <a:r>
              <a:rPr lang="en-GB" sz="2000" u="sng">
                <a:solidFill>
                  <a:srgbClr val="F74D09"/>
                </a:solidFill>
                <a:latin typeface="Century Gothic"/>
                <a:ea typeface="Century Gothic"/>
                <a:cs typeface="Century Gothic"/>
                <a:sym typeface="Century Gothic"/>
              </a:rPr>
              <a:t>wirken </a:t>
            </a:r>
            <a:r>
              <a:rPr lang="en-GB" sz="2000">
                <a:solidFill>
                  <a:srgbClr val="2D2D2D"/>
                </a:solidFill>
                <a:latin typeface="Century Gothic"/>
                <a:ea typeface="Century Gothic"/>
                <a:cs typeface="Century Gothic"/>
                <a:sym typeface="Century Gothic"/>
              </a:rPr>
              <a:t>auch </a:t>
            </a:r>
            <a:r>
              <a:rPr lang="en-GB" sz="2000" u="sng">
                <a:solidFill>
                  <a:srgbClr val="F74D09"/>
                </a:solidFill>
                <a:latin typeface="Century Gothic"/>
                <a:ea typeface="Century Gothic"/>
                <a:cs typeface="Century Gothic"/>
                <a:sym typeface="Century Gothic"/>
              </a:rPr>
              <a:t>speziell.</a:t>
            </a:r>
            <a:br>
              <a:rPr lang="en-GB" sz="2000">
                <a:solidFill>
                  <a:srgbClr val="000000"/>
                </a:solidFill>
                <a:latin typeface="Century Gothic"/>
                <a:ea typeface="Century Gothic"/>
                <a:cs typeface="Century Gothic"/>
                <a:sym typeface="Century Gothic"/>
              </a:rPr>
            </a:br>
            <a:r>
              <a:rPr lang="en-GB" sz="2000">
                <a:solidFill>
                  <a:srgbClr val="000000"/>
                </a:solidFill>
                <a:latin typeface="Century Gothic"/>
                <a:ea typeface="Century Gothic"/>
                <a:cs typeface="Century Gothic"/>
                <a:sym typeface="Century Gothic"/>
              </a:rPr>
              <a:t>Ich </a:t>
            </a:r>
            <a:r>
              <a:rPr lang="en-GB" sz="2000" u="sng">
                <a:solidFill>
                  <a:srgbClr val="F74D09"/>
                </a:solidFill>
                <a:latin typeface="Century Gothic"/>
                <a:ea typeface="Century Gothic"/>
                <a:cs typeface="Century Gothic"/>
                <a:sym typeface="Century Gothic"/>
              </a:rPr>
              <a:t>spüre</a:t>
            </a:r>
            <a:r>
              <a:rPr lang="en-GB" sz="2000">
                <a:solidFill>
                  <a:srgbClr val="000000"/>
                </a:solidFill>
                <a:latin typeface="Century Gothic"/>
                <a:ea typeface="Century Gothic"/>
                <a:cs typeface="Century Gothic"/>
                <a:sym typeface="Century Gothic"/>
              </a:rPr>
              <a:t>, es geht dir nicht so gut…</a:t>
            </a:r>
            <a:endParaRPr sz="2000">
              <a:solidFill>
                <a:schemeClr val="lt1"/>
              </a:solidFill>
              <a:latin typeface="Century Gothic"/>
              <a:ea typeface="Century Gothic"/>
              <a:cs typeface="Century Gothic"/>
              <a:sym typeface="Century Gothic"/>
            </a:endParaRPr>
          </a:p>
        </p:txBody>
      </p:sp>
      <p:sp>
        <p:nvSpPr>
          <p:cNvPr id="195" name="Google Shape;195;p4"/>
          <p:cNvSpPr/>
          <p:nvPr/>
        </p:nvSpPr>
        <p:spPr>
          <a:xfrm>
            <a:off x="9240749" y="4318168"/>
            <a:ext cx="2975832" cy="992640"/>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Müde</a:t>
            </a:r>
            <a:r>
              <a:rPr lang="en-GB" sz="2000" dirty="0">
                <a:solidFill>
                  <a:schemeClr val="lt1"/>
                </a:solidFill>
                <a:latin typeface="Century Gothic"/>
                <a:ea typeface="Century Gothic"/>
                <a:cs typeface="Century Gothic"/>
                <a:sym typeface="Century Gothic"/>
              </a:rPr>
              <a:t>. Aber </a:t>
            </a:r>
            <a:r>
              <a:rPr lang="en-GB" sz="2000" b="1" dirty="0">
                <a:solidFill>
                  <a:schemeClr val="lt1"/>
                </a:solidFill>
                <a:latin typeface="Century Gothic"/>
                <a:ea typeface="Century Gothic"/>
                <a:cs typeface="Century Gothic"/>
                <a:sym typeface="Century Gothic"/>
              </a:rPr>
              <a:t>____</a:t>
            </a:r>
            <a:r>
              <a:rPr lang="en-GB" sz="2000" dirty="0" err="1">
                <a:solidFill>
                  <a:schemeClr val="lt1"/>
                </a:solidFill>
                <a:latin typeface="Century Gothic"/>
                <a:ea typeface="Century Gothic"/>
                <a:cs typeface="Century Gothic"/>
                <a:sym typeface="Century Gothic"/>
              </a:rPr>
              <a:t>nur</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einen</a:t>
            </a:r>
            <a:r>
              <a:rPr lang="en-GB" sz="2000" dirty="0">
                <a:solidFill>
                  <a:schemeClr val="lt1"/>
                </a:solidFill>
                <a:latin typeface="Century Gothic"/>
                <a:ea typeface="Century Gothic"/>
                <a:cs typeface="Century Gothic"/>
                <a:sym typeface="Century Gothic"/>
              </a:rPr>
              <a:t> Tag bis </a:t>
            </a:r>
            <a:r>
              <a:rPr lang="en-GB" sz="2000" dirty="0" err="1">
                <a:solidFill>
                  <a:schemeClr val="lt1"/>
                </a:solidFill>
                <a:latin typeface="Century Gothic"/>
                <a:ea typeface="Century Gothic"/>
                <a:cs typeface="Century Gothic"/>
                <a:sym typeface="Century Gothic"/>
              </a:rPr>
              <a:t>zum</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Wochenende</a:t>
            </a:r>
            <a:r>
              <a:rPr lang="en-GB" sz="2000" dirty="0">
                <a:solidFill>
                  <a:schemeClr val="lt1"/>
                </a:solidFill>
                <a:latin typeface="Century Gothic"/>
                <a:ea typeface="Century Gothic"/>
                <a:cs typeface="Century Gothic"/>
                <a:sym typeface="Century Gothic"/>
              </a:rPr>
              <a:t> ☺</a:t>
            </a:r>
            <a:endParaRPr sz="2000" dirty="0">
              <a:solidFill>
                <a:schemeClr val="lt1"/>
              </a:solidFill>
              <a:latin typeface="Century Gothic"/>
              <a:ea typeface="Century Gothic"/>
              <a:cs typeface="Century Gothic"/>
              <a:sym typeface="Century Gothic"/>
            </a:endParaRPr>
          </a:p>
        </p:txBody>
      </p:sp>
      <p:sp>
        <p:nvSpPr>
          <p:cNvPr id="196" name="Google Shape;196;p4"/>
          <p:cNvSpPr/>
          <p:nvPr/>
        </p:nvSpPr>
        <p:spPr>
          <a:xfrm>
            <a:off x="9213547" y="5379699"/>
            <a:ext cx="3020878" cy="6180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Ach, </a:t>
            </a:r>
            <a:r>
              <a:rPr lang="en-GB" sz="2000" b="1" dirty="0">
                <a:solidFill>
                  <a:srgbClr val="000000"/>
                </a:solidFill>
                <a:latin typeface="Century Gothic"/>
                <a:ea typeface="Century Gothic"/>
                <a:cs typeface="Century Gothic"/>
                <a:sym typeface="Century Gothic"/>
              </a:rPr>
              <a:t>______</a:t>
            </a:r>
            <a:r>
              <a:rPr lang="en-GB" sz="2000" dirty="0">
                <a:solidFill>
                  <a:srgbClr val="000000"/>
                </a:solidFill>
                <a:latin typeface="Century Gothic"/>
                <a:ea typeface="Century Gothic"/>
                <a:cs typeface="Century Gothic"/>
                <a:sym typeface="Century Gothic"/>
              </a:rPr>
              <a:t>der Hund! Ich muss </a:t>
            </a:r>
            <a:r>
              <a:rPr lang="en-GB" sz="2000" dirty="0" err="1">
                <a:solidFill>
                  <a:srgbClr val="000000"/>
                </a:solidFill>
                <a:latin typeface="Century Gothic"/>
                <a:ea typeface="Century Gothic"/>
                <a:cs typeface="Century Gothic"/>
                <a:sym typeface="Century Gothic"/>
              </a:rPr>
              <a:t>weg</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Tschüss</a:t>
            </a:r>
            <a:r>
              <a:rPr lang="en-GB" sz="2000" dirty="0">
                <a:solidFill>
                  <a:srgbClr val="000000"/>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grpSp>
        <p:nvGrpSpPr>
          <p:cNvPr id="197" name="Google Shape;197;p4"/>
          <p:cNvGrpSpPr/>
          <p:nvPr/>
        </p:nvGrpSpPr>
        <p:grpSpPr>
          <a:xfrm>
            <a:off x="2660740" y="2138117"/>
            <a:ext cx="353028" cy="334926"/>
            <a:chOff x="-657569" y="2518042"/>
            <a:chExt cx="353028" cy="334926"/>
          </a:xfrm>
        </p:grpSpPr>
        <p:sp>
          <p:nvSpPr>
            <p:cNvPr id="198" name="Google Shape;198;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99" name="Google Shape;199;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200" name="Google Shape;200;p4"/>
          <p:cNvGrpSpPr/>
          <p:nvPr/>
        </p:nvGrpSpPr>
        <p:grpSpPr>
          <a:xfrm>
            <a:off x="2681233" y="3229503"/>
            <a:ext cx="357421" cy="330628"/>
            <a:chOff x="-677996" y="3286857"/>
            <a:chExt cx="357421" cy="330628"/>
          </a:xfrm>
        </p:grpSpPr>
        <p:sp>
          <p:nvSpPr>
            <p:cNvPr id="201" name="Google Shape;201;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2" name="Google Shape;202;p4"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03" name="Google Shape;203;p4"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204" name="Google Shape;204;p4"/>
          <p:cNvGrpSpPr/>
          <p:nvPr/>
        </p:nvGrpSpPr>
        <p:grpSpPr>
          <a:xfrm>
            <a:off x="2697687" y="4398119"/>
            <a:ext cx="353028" cy="334926"/>
            <a:chOff x="-657569" y="2518042"/>
            <a:chExt cx="353028" cy="334926"/>
          </a:xfrm>
        </p:grpSpPr>
        <p:sp>
          <p:nvSpPr>
            <p:cNvPr id="205" name="Google Shape;205;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6" name="Google Shape;206;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207" name="Google Shape;207;p4"/>
          <p:cNvGrpSpPr/>
          <p:nvPr/>
        </p:nvGrpSpPr>
        <p:grpSpPr>
          <a:xfrm>
            <a:off x="2631741" y="4982286"/>
            <a:ext cx="357421" cy="330628"/>
            <a:chOff x="-677996" y="3286857"/>
            <a:chExt cx="357421" cy="330628"/>
          </a:xfrm>
        </p:grpSpPr>
        <p:sp>
          <p:nvSpPr>
            <p:cNvPr id="208" name="Google Shape;208;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9" name="Google Shape;209;p4"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10" name="Google Shape;210;p4"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211" name="Google Shape;211;p4"/>
          <p:cNvGrpSpPr/>
          <p:nvPr/>
        </p:nvGrpSpPr>
        <p:grpSpPr>
          <a:xfrm>
            <a:off x="5707166" y="2107441"/>
            <a:ext cx="353028" cy="334926"/>
            <a:chOff x="-657569" y="2518042"/>
            <a:chExt cx="353028" cy="334926"/>
          </a:xfrm>
        </p:grpSpPr>
        <p:sp>
          <p:nvSpPr>
            <p:cNvPr id="212" name="Google Shape;212;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13" name="Google Shape;213;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214" name="Google Shape;214;p4"/>
          <p:cNvGrpSpPr/>
          <p:nvPr/>
        </p:nvGrpSpPr>
        <p:grpSpPr>
          <a:xfrm>
            <a:off x="5737301" y="2839425"/>
            <a:ext cx="357421" cy="330628"/>
            <a:chOff x="-677996" y="3286857"/>
            <a:chExt cx="357421" cy="330628"/>
          </a:xfrm>
        </p:grpSpPr>
        <p:sp>
          <p:nvSpPr>
            <p:cNvPr id="215" name="Google Shape;215;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16" name="Google Shape;216;p4"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17" name="Google Shape;217;p4"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218" name="Google Shape;218;p4"/>
          <p:cNvGrpSpPr/>
          <p:nvPr/>
        </p:nvGrpSpPr>
        <p:grpSpPr>
          <a:xfrm>
            <a:off x="5709287" y="4074847"/>
            <a:ext cx="353028" cy="334926"/>
            <a:chOff x="-657569" y="2518042"/>
            <a:chExt cx="353028" cy="334926"/>
          </a:xfrm>
        </p:grpSpPr>
        <p:sp>
          <p:nvSpPr>
            <p:cNvPr id="219" name="Google Shape;219;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0" name="Google Shape;220;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221" name="Google Shape;221;p4"/>
          <p:cNvGrpSpPr/>
          <p:nvPr/>
        </p:nvGrpSpPr>
        <p:grpSpPr>
          <a:xfrm>
            <a:off x="8729146" y="2128241"/>
            <a:ext cx="353028" cy="334926"/>
            <a:chOff x="-657569" y="2518042"/>
            <a:chExt cx="353028" cy="334926"/>
          </a:xfrm>
        </p:grpSpPr>
        <p:sp>
          <p:nvSpPr>
            <p:cNvPr id="222" name="Google Shape;222;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3" name="Google Shape;223;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224" name="Google Shape;224;p4"/>
          <p:cNvSpPr/>
          <p:nvPr/>
        </p:nvSpPr>
        <p:spPr>
          <a:xfrm>
            <a:off x="6170712" y="3298938"/>
            <a:ext cx="3041372" cy="2429799"/>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Ich mag lieber </a:t>
            </a:r>
            <a:endParaRPr/>
          </a:p>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deine </a:t>
            </a:r>
            <a:r>
              <a:rPr lang="en-GB" sz="2000" u="sng">
                <a:solidFill>
                  <a:srgbClr val="F74D09"/>
                </a:solidFill>
                <a:latin typeface="Century Gothic"/>
                <a:ea typeface="Century Gothic"/>
                <a:cs typeface="Century Gothic"/>
                <a:sym typeface="Century Gothic"/>
              </a:rPr>
              <a:t>Berliner</a:t>
            </a:r>
            <a:r>
              <a:rPr lang="en-GB" sz="2000">
                <a:solidFill>
                  <a:schemeClr val="lt1"/>
                </a:solidFill>
                <a:latin typeface="Century Gothic"/>
                <a:ea typeface="Century Gothic"/>
                <a:cs typeface="Century Gothic"/>
                <a:sym typeface="Century Gothic"/>
              </a:rPr>
              <a:t> Gebäudefotos. Und das Foto von </a:t>
            </a:r>
            <a:endParaRPr/>
          </a:p>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Mieze – hast du </a:t>
            </a:r>
            <a:endParaRPr/>
          </a:p>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sie auf diesen </a:t>
            </a:r>
            <a:endParaRPr/>
          </a:p>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Tisch </a:t>
            </a:r>
            <a:r>
              <a:rPr lang="en-GB" sz="2000" u="sng">
                <a:solidFill>
                  <a:schemeClr val="lt1"/>
                </a:solidFill>
                <a:latin typeface="Century Gothic"/>
                <a:ea typeface="Century Gothic"/>
                <a:cs typeface="Century Gothic"/>
                <a:sym typeface="Century Gothic"/>
              </a:rPr>
              <a:t>gesetzt</a:t>
            </a:r>
            <a:r>
              <a:rPr lang="en-GB" sz="2000">
                <a:solidFill>
                  <a:schemeClr val="lt1"/>
                </a:solidFill>
                <a:latin typeface="Century Gothic"/>
                <a:ea typeface="Century Gothic"/>
                <a:cs typeface="Century Gothic"/>
                <a:sym typeface="Century Gothic"/>
              </a:rPr>
              <a:t>?</a:t>
            </a:r>
            <a:endParaRPr sz="2000">
              <a:solidFill>
                <a:schemeClr val="lt1"/>
              </a:solidFill>
              <a:latin typeface="Century Gothic"/>
              <a:ea typeface="Century Gothic"/>
              <a:cs typeface="Century Gothic"/>
              <a:sym typeface="Century Gothic"/>
            </a:endParaRPr>
          </a:p>
        </p:txBody>
      </p:sp>
      <p:grpSp>
        <p:nvGrpSpPr>
          <p:cNvPr id="225" name="Google Shape;225;p4"/>
          <p:cNvGrpSpPr/>
          <p:nvPr/>
        </p:nvGrpSpPr>
        <p:grpSpPr>
          <a:xfrm>
            <a:off x="8747644" y="3400201"/>
            <a:ext cx="357421" cy="330628"/>
            <a:chOff x="-677996" y="3286857"/>
            <a:chExt cx="357421" cy="330628"/>
          </a:xfrm>
        </p:grpSpPr>
        <p:sp>
          <p:nvSpPr>
            <p:cNvPr id="226" name="Google Shape;226;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7" name="Google Shape;227;p4"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28" name="Google Shape;228;p4"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229" name="Google Shape;229;p4"/>
          <p:cNvGrpSpPr/>
          <p:nvPr/>
        </p:nvGrpSpPr>
        <p:grpSpPr>
          <a:xfrm rot="598953">
            <a:off x="8285165" y="4576469"/>
            <a:ext cx="757520" cy="893842"/>
            <a:chOff x="12709986" y="5097684"/>
            <a:chExt cx="757520" cy="893842"/>
          </a:xfrm>
        </p:grpSpPr>
        <p:sp>
          <p:nvSpPr>
            <p:cNvPr id="230" name="Google Shape;230;p4"/>
            <p:cNvSpPr/>
            <p:nvPr/>
          </p:nvSpPr>
          <p:spPr>
            <a:xfrm>
              <a:off x="12709986" y="5097684"/>
              <a:ext cx="757520" cy="893842"/>
            </a:xfrm>
            <a:prstGeom prst="rect">
              <a:avLst/>
            </a:prstGeom>
            <a:solidFill>
              <a:srgbClr val="D8D8D8"/>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31" name="Google Shape;231;p4"/>
            <p:cNvSpPr/>
            <p:nvPr/>
          </p:nvSpPr>
          <p:spPr>
            <a:xfrm>
              <a:off x="12771356" y="5173884"/>
              <a:ext cx="659757" cy="741442"/>
            </a:xfrm>
            <a:prstGeom prst="rect">
              <a:avLst/>
            </a:prstGeom>
            <a:solidFill>
              <a:schemeClr val="lt2"/>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232" name="Google Shape;232;p4"/>
            <p:cNvGrpSpPr/>
            <p:nvPr/>
          </p:nvGrpSpPr>
          <p:grpSpPr>
            <a:xfrm>
              <a:off x="12836324" y="5267194"/>
              <a:ext cx="529822" cy="648132"/>
              <a:chOff x="12467370" y="4714766"/>
              <a:chExt cx="898776" cy="1200560"/>
            </a:xfrm>
          </p:grpSpPr>
          <p:pic>
            <p:nvPicPr>
              <p:cNvPr id="233" name="Google Shape;233;p4" descr="A picture containing table, desk&#10;&#10;Description automatically generated"/>
              <p:cNvPicPr preferRelativeResize="0"/>
              <p:nvPr/>
            </p:nvPicPr>
            <p:blipFill rotWithShape="1">
              <a:blip r:embed="rId9">
                <a:alphaModFix/>
              </a:blip>
              <a:srcRect/>
              <a:stretch/>
            </p:blipFill>
            <p:spPr>
              <a:xfrm>
                <a:off x="12467370" y="5135638"/>
                <a:ext cx="898776" cy="779688"/>
              </a:xfrm>
              <a:prstGeom prst="rect">
                <a:avLst/>
              </a:prstGeom>
              <a:noFill/>
              <a:ln>
                <a:noFill/>
              </a:ln>
            </p:spPr>
          </p:pic>
          <p:pic>
            <p:nvPicPr>
              <p:cNvPr id="234" name="Google Shape;234;p4" descr="A picture containing text&#10;&#10;Description automatically generated"/>
              <p:cNvPicPr preferRelativeResize="0"/>
              <p:nvPr/>
            </p:nvPicPr>
            <p:blipFill rotWithShape="1">
              <a:blip r:embed="rId10">
                <a:alphaModFix/>
              </a:blip>
              <a:srcRect/>
              <a:stretch/>
            </p:blipFill>
            <p:spPr>
              <a:xfrm>
                <a:off x="12630729" y="4714766"/>
                <a:ext cx="529686" cy="614577"/>
              </a:xfrm>
              <a:prstGeom prst="rect">
                <a:avLst/>
              </a:prstGeom>
              <a:noFill/>
              <a:ln>
                <a:noFill/>
              </a:ln>
            </p:spPr>
          </p:pic>
        </p:grpSp>
      </p:grpSp>
      <p:sp>
        <p:nvSpPr>
          <p:cNvPr id="235" name="Google Shape;235;p4"/>
          <p:cNvSpPr/>
          <p:nvPr/>
        </p:nvSpPr>
        <p:spPr>
          <a:xfrm>
            <a:off x="9202762" y="2122842"/>
            <a:ext cx="2975832" cy="870230"/>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Du machst Fotos immer auf deiner </a:t>
            </a:r>
            <a:r>
              <a:rPr lang="en-GB" sz="2000" u="sng">
                <a:solidFill>
                  <a:schemeClr val="dk1"/>
                </a:solidFill>
                <a:latin typeface="Century Gothic"/>
                <a:ea typeface="Century Gothic"/>
                <a:cs typeface="Century Gothic"/>
                <a:sym typeface="Century Gothic"/>
              </a:rPr>
              <a:t>Weise</a:t>
            </a:r>
            <a:r>
              <a:rPr lang="en-GB" sz="2000">
                <a:solidFill>
                  <a:schemeClr val="dk1"/>
                </a:solidFill>
                <a:latin typeface="Century Gothic"/>
                <a:ea typeface="Century Gothic"/>
                <a:cs typeface="Century Gothic"/>
                <a:sym typeface="Century Gothic"/>
              </a:rPr>
              <a:t>. </a:t>
            </a:r>
            <a:r>
              <a:rPr lang="en-GB" sz="2000">
                <a:solidFill>
                  <a:schemeClr val="lt1"/>
                </a:solidFill>
                <a:latin typeface="Century Gothic"/>
                <a:ea typeface="Century Gothic"/>
                <a:cs typeface="Century Gothic"/>
                <a:sym typeface="Century Gothic"/>
              </a:rPr>
              <a:t>☺</a:t>
            </a:r>
            <a:endParaRPr sz="2000">
              <a:solidFill>
                <a:schemeClr val="lt1"/>
              </a:solidFill>
              <a:latin typeface="Century Gothic"/>
              <a:ea typeface="Century Gothic"/>
              <a:cs typeface="Century Gothic"/>
              <a:sym typeface="Century Gothic"/>
            </a:endParaRPr>
          </a:p>
        </p:txBody>
      </p:sp>
      <p:grpSp>
        <p:nvGrpSpPr>
          <p:cNvPr id="236" name="Google Shape;236;p4"/>
          <p:cNvGrpSpPr/>
          <p:nvPr/>
        </p:nvGrpSpPr>
        <p:grpSpPr>
          <a:xfrm>
            <a:off x="11772241" y="2139745"/>
            <a:ext cx="357421" cy="330628"/>
            <a:chOff x="-677996" y="3286857"/>
            <a:chExt cx="357421" cy="330628"/>
          </a:xfrm>
        </p:grpSpPr>
        <p:sp>
          <p:nvSpPr>
            <p:cNvPr id="237" name="Google Shape;237;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38" name="Google Shape;238;p4"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39" name="Google Shape;239;p4"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240" name="Google Shape;240;p4"/>
          <p:cNvGrpSpPr/>
          <p:nvPr/>
        </p:nvGrpSpPr>
        <p:grpSpPr>
          <a:xfrm>
            <a:off x="11797334" y="4364216"/>
            <a:ext cx="357421" cy="330628"/>
            <a:chOff x="-677996" y="3286857"/>
            <a:chExt cx="357421" cy="330628"/>
          </a:xfrm>
        </p:grpSpPr>
        <p:sp>
          <p:nvSpPr>
            <p:cNvPr id="241" name="Google Shape;241;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42" name="Google Shape;242;p4"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43" name="Google Shape;243;p4"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244" name="Google Shape;244;p4"/>
          <p:cNvGrpSpPr/>
          <p:nvPr/>
        </p:nvGrpSpPr>
        <p:grpSpPr>
          <a:xfrm>
            <a:off x="11932192" y="5396429"/>
            <a:ext cx="306683" cy="263961"/>
            <a:chOff x="-657569" y="2518042"/>
            <a:chExt cx="353028" cy="334926"/>
          </a:xfrm>
        </p:grpSpPr>
        <p:sp>
          <p:nvSpPr>
            <p:cNvPr id="245" name="Google Shape;245;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46" name="Google Shape;246;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247" name="Google Shape;247;p4"/>
          <p:cNvGrpSpPr/>
          <p:nvPr/>
        </p:nvGrpSpPr>
        <p:grpSpPr>
          <a:xfrm>
            <a:off x="11876626" y="3084887"/>
            <a:ext cx="306683" cy="263961"/>
            <a:chOff x="-657569" y="2518042"/>
            <a:chExt cx="353028" cy="334926"/>
          </a:xfrm>
        </p:grpSpPr>
        <p:sp>
          <p:nvSpPr>
            <p:cNvPr id="248" name="Google Shape;248;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49" name="Google Shape;249;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250" name="Google Shape;250;p4"/>
          <p:cNvSpPr txBox="1"/>
          <p:nvPr/>
        </p:nvSpPr>
        <p:spPr>
          <a:xfrm>
            <a:off x="10278319" y="1088013"/>
            <a:ext cx="1851343" cy="369332"/>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FBF0D5"/>
                </a:solidFill>
                <a:latin typeface="Century Gothic"/>
                <a:ea typeface="Century Gothic"/>
                <a:cs typeface="Century Gothic"/>
                <a:sym typeface="Century Gothic"/>
              </a:rPr>
              <a:t>die Eiche - oak</a:t>
            </a:r>
            <a:endParaRPr/>
          </a:p>
        </p:txBody>
      </p:sp>
      <p:sp>
        <p:nvSpPr>
          <p:cNvPr id="12" name="Google Shape;164;p4">
            <a:extLst>
              <a:ext uri="{FF2B5EF4-FFF2-40B4-BE49-F238E27FC236}">
                <a16:creationId xmlns:a16="http://schemas.microsoft.com/office/drawing/2014/main" id="{9BF23426-B10B-C698-5142-FDAFA6490ED3}"/>
              </a:ext>
            </a:extLst>
          </p:cNvPr>
          <p:cNvSpPr/>
          <p:nvPr/>
        </p:nvSpPr>
        <p:spPr>
          <a:xfrm>
            <a:off x="11883" y="2113846"/>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Hi Alastair! </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ein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schöner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Baum auf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dem</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Foto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13" name="Google Shape;197;p4">
            <a:extLst>
              <a:ext uri="{FF2B5EF4-FFF2-40B4-BE49-F238E27FC236}">
                <a16:creationId xmlns:a16="http://schemas.microsoft.com/office/drawing/2014/main" id="{50E03684-0DE2-5E49-4671-DF78FF1A8BD6}"/>
              </a:ext>
            </a:extLst>
          </p:cNvPr>
          <p:cNvGrpSpPr/>
          <p:nvPr/>
        </p:nvGrpSpPr>
        <p:grpSpPr>
          <a:xfrm>
            <a:off x="2662261" y="2146450"/>
            <a:ext cx="353028" cy="334926"/>
            <a:chOff x="-657569" y="2518042"/>
            <a:chExt cx="353028" cy="334926"/>
          </a:xfrm>
        </p:grpSpPr>
        <p:sp>
          <p:nvSpPr>
            <p:cNvPr id="14" name="Google Shape;198;p4">
              <a:extLst>
                <a:ext uri="{FF2B5EF4-FFF2-40B4-BE49-F238E27FC236}">
                  <a16:creationId xmlns:a16="http://schemas.microsoft.com/office/drawing/2014/main" id="{852223B1-E796-16CE-D20A-0C76FB82D822}"/>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15" name="Google Shape;199;p4" descr="A picture containing text, vector graphics&#10;&#10;Description automatically generated">
              <a:extLst>
                <a:ext uri="{FF2B5EF4-FFF2-40B4-BE49-F238E27FC236}">
                  <a16:creationId xmlns:a16="http://schemas.microsoft.com/office/drawing/2014/main" id="{7B93691E-835C-F878-FC34-14B908894499}"/>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16" name="Google Shape;165;p4">
            <a:extLst>
              <a:ext uri="{FF2B5EF4-FFF2-40B4-BE49-F238E27FC236}">
                <a16:creationId xmlns:a16="http://schemas.microsoft.com/office/drawing/2014/main" id="{C27E86B6-DC53-0AA2-684D-9B21FCFBB9F7}"/>
              </a:ext>
            </a:extLst>
          </p:cNvPr>
          <p:cNvSpPr/>
          <p:nvPr/>
        </p:nvSpPr>
        <p:spPr>
          <a:xfrm>
            <a:off x="16217" y="3189444"/>
            <a:ext cx="3041372" cy="1015341"/>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Stimmt</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auch</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einen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Nationalbaum</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in Deutschland?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17" name="Google Shape;200;p4">
            <a:extLst>
              <a:ext uri="{FF2B5EF4-FFF2-40B4-BE49-F238E27FC236}">
                <a16:creationId xmlns:a16="http://schemas.microsoft.com/office/drawing/2014/main" id="{13323989-5BFA-310B-2EA2-2A0A33F8EE6A}"/>
              </a:ext>
            </a:extLst>
          </p:cNvPr>
          <p:cNvGrpSpPr/>
          <p:nvPr/>
        </p:nvGrpSpPr>
        <p:grpSpPr>
          <a:xfrm>
            <a:off x="2682391" y="3229503"/>
            <a:ext cx="357421" cy="330628"/>
            <a:chOff x="-677996" y="3286857"/>
            <a:chExt cx="357421" cy="330628"/>
          </a:xfrm>
        </p:grpSpPr>
        <p:sp>
          <p:nvSpPr>
            <p:cNvPr id="18" name="Google Shape;201;p4">
              <a:extLst>
                <a:ext uri="{FF2B5EF4-FFF2-40B4-BE49-F238E27FC236}">
                  <a16:creationId xmlns:a16="http://schemas.microsoft.com/office/drawing/2014/main" id="{572085A2-92A4-749C-67BD-8FEE6A2416A2}"/>
                </a:ext>
              </a:extLst>
            </p:cNvPr>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19" name="Google Shape;202;p4" descr="Shape, circle&#10;&#10;Description automatically generated">
              <a:extLst>
                <a:ext uri="{FF2B5EF4-FFF2-40B4-BE49-F238E27FC236}">
                  <a16:creationId xmlns:a16="http://schemas.microsoft.com/office/drawing/2014/main" id="{CD4F8F9C-7CF9-0F2A-9325-A349D0287212}"/>
                </a:ext>
              </a:extLst>
            </p:cNvPr>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0" name="Google Shape;203;p4" descr="A picture containing text&#10;&#10;Description automatically generated">
              <a:extLst>
                <a:ext uri="{FF2B5EF4-FFF2-40B4-BE49-F238E27FC236}">
                  <a16:creationId xmlns:a16="http://schemas.microsoft.com/office/drawing/2014/main" id="{DC7B5920-DFBB-E93B-FCEE-171A7BD84991}"/>
                </a:ext>
              </a:extLst>
            </p:cNvPr>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25" name="Google Shape;174;p4">
            <a:extLst>
              <a:ext uri="{FF2B5EF4-FFF2-40B4-BE49-F238E27FC236}">
                <a16:creationId xmlns:a16="http://schemas.microsoft.com/office/drawing/2014/main" id="{A4044A86-2941-4020-5BA6-140879B347C4}"/>
              </a:ext>
            </a:extLst>
          </p:cNvPr>
          <p:cNvSpPr/>
          <p:nvPr/>
        </p:nvSpPr>
        <p:spPr>
          <a:xfrm>
            <a:off x="-9486" y="4961544"/>
            <a:ext cx="3020878" cy="676847"/>
          </a:xfrm>
          <a:prstGeom prst="roundRect">
            <a:avLst>
              <a:gd name="adj" fmla="val 16667"/>
            </a:avLst>
          </a:prstGeom>
          <a:solidFill>
            <a:srgbClr val="FFFEF3"/>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gutes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Essen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bei</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dir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heute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abend?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26" name="Google Shape;207;p4">
            <a:extLst>
              <a:ext uri="{FF2B5EF4-FFF2-40B4-BE49-F238E27FC236}">
                <a16:creationId xmlns:a16="http://schemas.microsoft.com/office/drawing/2014/main" id="{B079F4B3-9671-91CC-2168-88F968D7F080}"/>
              </a:ext>
            </a:extLst>
          </p:cNvPr>
          <p:cNvGrpSpPr/>
          <p:nvPr/>
        </p:nvGrpSpPr>
        <p:grpSpPr>
          <a:xfrm>
            <a:off x="2639014" y="4991845"/>
            <a:ext cx="357421" cy="330628"/>
            <a:chOff x="-677996" y="3286857"/>
            <a:chExt cx="357421" cy="330628"/>
          </a:xfrm>
        </p:grpSpPr>
        <p:sp>
          <p:nvSpPr>
            <p:cNvPr id="27" name="Google Shape;208;p4">
              <a:extLst>
                <a:ext uri="{FF2B5EF4-FFF2-40B4-BE49-F238E27FC236}">
                  <a16:creationId xmlns:a16="http://schemas.microsoft.com/office/drawing/2014/main" id="{919226F7-FB4F-4A88-6A93-7BC2B97EDB72}"/>
                </a:ext>
              </a:extLst>
            </p:cNvPr>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28" name="Google Shape;209;p4" descr="Shape, circle&#10;&#10;Description automatically generated">
              <a:extLst>
                <a:ext uri="{FF2B5EF4-FFF2-40B4-BE49-F238E27FC236}">
                  <a16:creationId xmlns:a16="http://schemas.microsoft.com/office/drawing/2014/main" id="{B08C23F6-009A-D634-243E-5FD3FB4F00C9}"/>
                </a:ext>
              </a:extLst>
            </p:cNvPr>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9" name="Google Shape;210;p4" descr="A picture containing text&#10;&#10;Description automatically generated">
              <a:extLst>
                <a:ext uri="{FF2B5EF4-FFF2-40B4-BE49-F238E27FC236}">
                  <a16:creationId xmlns:a16="http://schemas.microsoft.com/office/drawing/2014/main" id="{471BC237-BECE-F836-DE3F-F30EFDAFAC70}"/>
                </a:ext>
              </a:extLst>
            </p:cNvPr>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30" name="Google Shape;184;p4">
            <a:extLst>
              <a:ext uri="{FF2B5EF4-FFF2-40B4-BE49-F238E27FC236}">
                <a16:creationId xmlns:a16="http://schemas.microsoft.com/office/drawing/2014/main" id="{798ADAB6-7FA0-4EA6-F11C-FF9F6620C618}"/>
              </a:ext>
            </a:extLst>
          </p:cNvPr>
          <p:cNvSpPr/>
          <p:nvPr/>
        </p:nvSpPr>
        <p:spPr>
          <a:xfrm>
            <a:off x="3097357" y="4064187"/>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Mmm</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Siehst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du? </a:t>
            </a:r>
            <a:b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b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der Rhein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der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große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Fluss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weißt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du?</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31" name="Google Shape;218;p4">
            <a:extLst>
              <a:ext uri="{FF2B5EF4-FFF2-40B4-BE49-F238E27FC236}">
                <a16:creationId xmlns:a16="http://schemas.microsoft.com/office/drawing/2014/main" id="{F1329A7C-0D5C-73BC-1EDC-A47788D0CD1D}"/>
              </a:ext>
            </a:extLst>
          </p:cNvPr>
          <p:cNvGrpSpPr/>
          <p:nvPr/>
        </p:nvGrpSpPr>
        <p:grpSpPr>
          <a:xfrm>
            <a:off x="5717432" y="4074847"/>
            <a:ext cx="353028" cy="334926"/>
            <a:chOff x="-657569" y="2518042"/>
            <a:chExt cx="353028" cy="334926"/>
          </a:xfrm>
        </p:grpSpPr>
        <p:sp>
          <p:nvSpPr>
            <p:cNvPr id="32" name="Google Shape;219;p4">
              <a:extLst>
                <a:ext uri="{FF2B5EF4-FFF2-40B4-BE49-F238E27FC236}">
                  <a16:creationId xmlns:a16="http://schemas.microsoft.com/office/drawing/2014/main" id="{D3783088-E960-70ED-D95D-34C7E214300A}"/>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33" name="Google Shape;220;p4" descr="A picture containing text, vector graphics&#10;&#10;Description automatically generated">
              <a:extLst>
                <a:ext uri="{FF2B5EF4-FFF2-40B4-BE49-F238E27FC236}">
                  <a16:creationId xmlns:a16="http://schemas.microsoft.com/office/drawing/2014/main" id="{6438A36A-EDD9-4C30-74BF-3BDF85F069F0}"/>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38" name="Google Shape;185;p4">
            <a:extLst>
              <a:ext uri="{FF2B5EF4-FFF2-40B4-BE49-F238E27FC236}">
                <a16:creationId xmlns:a16="http://schemas.microsoft.com/office/drawing/2014/main" id="{DD45C29A-40EE-2AB4-33B4-EF161BC60821}"/>
              </a:ext>
            </a:extLst>
          </p:cNvPr>
          <p:cNvSpPr/>
          <p:nvPr/>
        </p:nvSpPr>
        <p:spPr>
          <a:xfrm>
            <a:off x="3112868" y="5013787"/>
            <a:ext cx="3020878" cy="706314"/>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Ja</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auch</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viele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Seen in Deutschland?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9" name="Google Shape;186;p4">
            <a:extLst>
              <a:ext uri="{FF2B5EF4-FFF2-40B4-BE49-F238E27FC236}">
                <a16:creationId xmlns:a16="http://schemas.microsoft.com/office/drawing/2014/main" id="{92B7093D-2130-D601-01BE-9FE97D6D9740}"/>
              </a:ext>
            </a:extLst>
          </p:cNvPr>
          <p:cNvSpPr/>
          <p:nvPr/>
        </p:nvSpPr>
        <p:spPr>
          <a:xfrm>
            <a:off x="6179705" y="2084825"/>
            <a:ext cx="2973968" cy="11321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Ja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sicher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kennst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du </a:t>
            </a:r>
            <a:r>
              <a:rPr kumimoji="0" lang="en-GB" sz="2000" b="0"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den Bodensee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sind</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viele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schöne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Orte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40" name="Google Shape;221;p4">
            <a:extLst>
              <a:ext uri="{FF2B5EF4-FFF2-40B4-BE49-F238E27FC236}">
                <a16:creationId xmlns:a16="http://schemas.microsoft.com/office/drawing/2014/main" id="{DCB13FC9-35D3-FD65-D4E8-D37AE2AD7D9E}"/>
              </a:ext>
            </a:extLst>
          </p:cNvPr>
          <p:cNvGrpSpPr/>
          <p:nvPr/>
        </p:nvGrpSpPr>
        <p:grpSpPr>
          <a:xfrm>
            <a:off x="8746172" y="2119796"/>
            <a:ext cx="353028" cy="334926"/>
            <a:chOff x="-657569" y="2518042"/>
            <a:chExt cx="353028" cy="334926"/>
          </a:xfrm>
        </p:grpSpPr>
        <p:sp>
          <p:nvSpPr>
            <p:cNvPr id="41" name="Google Shape;222;p4">
              <a:extLst>
                <a:ext uri="{FF2B5EF4-FFF2-40B4-BE49-F238E27FC236}">
                  <a16:creationId xmlns:a16="http://schemas.microsoft.com/office/drawing/2014/main" id="{E938CD3B-66EE-AB00-6E53-F88BCB303F21}"/>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42" name="Google Shape;223;p4" descr="A picture containing text, vector graphics&#10;&#10;Description automatically generated">
              <a:extLst>
                <a:ext uri="{FF2B5EF4-FFF2-40B4-BE49-F238E27FC236}">
                  <a16:creationId xmlns:a16="http://schemas.microsoft.com/office/drawing/2014/main" id="{612DD4E8-C97D-DE68-9888-F5D5480C4565}"/>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43" name="Google Shape;195;p4">
            <a:extLst>
              <a:ext uri="{FF2B5EF4-FFF2-40B4-BE49-F238E27FC236}">
                <a16:creationId xmlns:a16="http://schemas.microsoft.com/office/drawing/2014/main" id="{CBCD5DFD-C4BD-478E-ACBF-069572334E78}"/>
              </a:ext>
            </a:extLst>
          </p:cNvPr>
          <p:cNvSpPr/>
          <p:nvPr/>
        </p:nvSpPr>
        <p:spPr>
          <a:xfrm>
            <a:off x="9260056" y="4327646"/>
            <a:ext cx="2975832" cy="992640"/>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Müde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Aber </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es </a:t>
            </a: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nur</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einen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Tag bis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zum</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Wochenende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44" name="Google Shape;240;p4">
            <a:extLst>
              <a:ext uri="{FF2B5EF4-FFF2-40B4-BE49-F238E27FC236}">
                <a16:creationId xmlns:a16="http://schemas.microsoft.com/office/drawing/2014/main" id="{BEB9E423-C681-8C68-699A-8A8A41A2C935}"/>
              </a:ext>
            </a:extLst>
          </p:cNvPr>
          <p:cNvGrpSpPr/>
          <p:nvPr/>
        </p:nvGrpSpPr>
        <p:grpSpPr>
          <a:xfrm>
            <a:off x="11816641" y="4373694"/>
            <a:ext cx="357421" cy="330628"/>
            <a:chOff x="-677996" y="3286857"/>
            <a:chExt cx="357421" cy="330628"/>
          </a:xfrm>
        </p:grpSpPr>
        <p:sp>
          <p:nvSpPr>
            <p:cNvPr id="45" name="Google Shape;241;p4">
              <a:extLst>
                <a:ext uri="{FF2B5EF4-FFF2-40B4-BE49-F238E27FC236}">
                  <a16:creationId xmlns:a16="http://schemas.microsoft.com/office/drawing/2014/main" id="{35272829-5729-E5D9-C386-97C0A6956272}"/>
                </a:ext>
              </a:extLst>
            </p:cNvPr>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46" name="Google Shape;242;p4" descr="Shape, circle&#10;&#10;Description automatically generated">
              <a:extLst>
                <a:ext uri="{FF2B5EF4-FFF2-40B4-BE49-F238E27FC236}">
                  <a16:creationId xmlns:a16="http://schemas.microsoft.com/office/drawing/2014/main" id="{F3C938C2-F6B3-15F1-BC8A-2A704C1D3B48}"/>
                </a:ext>
              </a:extLst>
            </p:cNvPr>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47" name="Google Shape;243;p4" descr="A picture containing text&#10;&#10;Description automatically generated">
              <a:extLst>
                <a:ext uri="{FF2B5EF4-FFF2-40B4-BE49-F238E27FC236}">
                  <a16:creationId xmlns:a16="http://schemas.microsoft.com/office/drawing/2014/main" id="{B06EE14D-DF77-B3D2-A995-F09220C7C5BA}"/>
                </a:ext>
              </a:extLst>
            </p:cNvPr>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48" name="Google Shape;196;p4">
            <a:extLst>
              <a:ext uri="{FF2B5EF4-FFF2-40B4-BE49-F238E27FC236}">
                <a16:creationId xmlns:a16="http://schemas.microsoft.com/office/drawing/2014/main" id="{C9FBF800-AEA9-F590-0FE4-A9C1F548E11A}"/>
              </a:ext>
            </a:extLst>
          </p:cNvPr>
          <p:cNvSpPr/>
          <p:nvPr/>
        </p:nvSpPr>
        <p:spPr>
          <a:xfrm>
            <a:off x="9225386" y="5370591"/>
            <a:ext cx="3020878" cy="6180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Ach, </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der Hund! Ich muss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weg</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Tschüss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49" name="Google Shape;244;p4">
            <a:extLst>
              <a:ext uri="{FF2B5EF4-FFF2-40B4-BE49-F238E27FC236}">
                <a16:creationId xmlns:a16="http://schemas.microsoft.com/office/drawing/2014/main" id="{0695664C-84D8-A31D-4B98-DE054860D271}"/>
              </a:ext>
            </a:extLst>
          </p:cNvPr>
          <p:cNvGrpSpPr/>
          <p:nvPr/>
        </p:nvGrpSpPr>
        <p:grpSpPr>
          <a:xfrm>
            <a:off x="11944031" y="5387321"/>
            <a:ext cx="306683" cy="263961"/>
            <a:chOff x="-657569" y="2518042"/>
            <a:chExt cx="353028" cy="334926"/>
          </a:xfrm>
        </p:grpSpPr>
        <p:sp>
          <p:nvSpPr>
            <p:cNvPr id="50" name="Google Shape;245;p4">
              <a:extLst>
                <a:ext uri="{FF2B5EF4-FFF2-40B4-BE49-F238E27FC236}">
                  <a16:creationId xmlns:a16="http://schemas.microsoft.com/office/drawing/2014/main" id="{73A44C92-4D59-EF9F-F655-B7CDA3580D46}"/>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51" name="Google Shape;246;p4" descr="A picture containing text, vector graphics&#10;&#10;Description automatically generated">
              <a:extLst>
                <a:ext uri="{FF2B5EF4-FFF2-40B4-BE49-F238E27FC236}">
                  <a16:creationId xmlns:a16="http://schemas.microsoft.com/office/drawing/2014/main" id="{88BC1D41-8538-451B-2697-5601878724ED}"/>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5" grpId="0" animBg="1"/>
      <p:bldP spid="30" grpId="0" animBg="1"/>
      <p:bldP spid="38" grpId="0" animBg="1"/>
      <p:bldP spid="39" grpId="0" animBg="1"/>
      <p:bldP spid="43"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
          <p:cNvSpPr txBox="1">
            <a:spLocks noGrp="1"/>
          </p:cNvSpPr>
          <p:nvPr>
            <p:ph type="title"/>
          </p:nvPr>
        </p:nvSpPr>
        <p:spPr>
          <a:xfrm>
            <a:off x="0" y="269313"/>
            <a:ext cx="8374566"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Es gibt (existence) |da ist (location)</a:t>
            </a:r>
            <a:endParaRPr/>
          </a:p>
        </p:txBody>
      </p:sp>
      <p:sp>
        <p:nvSpPr>
          <p:cNvPr id="257" name="Google Shape;257;p5"/>
          <p:cNvSpPr txBox="1">
            <a:spLocks noGrp="1"/>
          </p:cNvSpPr>
          <p:nvPr>
            <p:ph type="body" idx="1"/>
          </p:nvPr>
        </p:nvSpPr>
        <p:spPr>
          <a:xfrm>
            <a:off x="90729" y="943657"/>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r>
              <a:rPr lang="en-GB" sz="2400" b="1" i="0" u="none" strike="noStrike" cap="none">
                <a:solidFill>
                  <a:srgbClr val="525050"/>
                </a:solidFill>
                <a:latin typeface="Century Gothic"/>
                <a:ea typeface="Century Gothic"/>
                <a:cs typeface="Century Gothic"/>
                <a:sym typeface="Century Gothic"/>
              </a:rPr>
              <a:t>Lies. Ist das </a:t>
            </a:r>
            <a:r>
              <a:rPr lang="en-GB" sz="2400" b="1" i="0" u="sng" strike="noStrike" cap="none">
                <a:solidFill>
                  <a:srgbClr val="525050"/>
                </a:solidFill>
                <a:latin typeface="Century Gothic"/>
                <a:ea typeface="Century Gothic"/>
                <a:cs typeface="Century Gothic"/>
                <a:sym typeface="Century Gothic"/>
              </a:rPr>
              <a:t>es gibt</a:t>
            </a:r>
            <a:r>
              <a:rPr lang="en-GB" sz="2400" b="0" i="0" u="none" strike="noStrike" cap="none">
                <a:solidFill>
                  <a:srgbClr val="525050"/>
                </a:solidFill>
                <a:latin typeface="Century Gothic"/>
                <a:ea typeface="Century Gothic"/>
                <a:cs typeface="Century Gothic"/>
                <a:sym typeface="Century Gothic"/>
              </a:rPr>
              <a:t>, </a:t>
            </a:r>
            <a:r>
              <a:rPr lang="en-GB" sz="2400" b="1" i="0" u="none" strike="noStrike" cap="none">
                <a:solidFill>
                  <a:srgbClr val="525050"/>
                </a:solidFill>
                <a:latin typeface="Century Gothic"/>
                <a:ea typeface="Century Gothic"/>
                <a:cs typeface="Century Gothic"/>
                <a:sym typeface="Century Gothic"/>
              </a:rPr>
              <a:t>oder </a:t>
            </a:r>
            <a:r>
              <a:rPr lang="en-GB" sz="2400" b="1" i="0" u="sng" strike="noStrike" cap="none">
                <a:solidFill>
                  <a:srgbClr val="525050"/>
                </a:solidFill>
                <a:latin typeface="Century Gothic"/>
                <a:ea typeface="Century Gothic"/>
                <a:cs typeface="Century Gothic"/>
                <a:sym typeface="Century Gothic"/>
              </a:rPr>
              <a:t>da ist</a:t>
            </a:r>
            <a:r>
              <a:rPr lang="en-GB" sz="2400" b="1" i="0" u="none" strike="noStrike" cap="none">
                <a:solidFill>
                  <a:srgbClr val="525050"/>
                </a:solidFill>
                <a:latin typeface="Century Gothic"/>
                <a:ea typeface="Century Gothic"/>
                <a:cs typeface="Century Gothic"/>
                <a:sym typeface="Century Gothic"/>
              </a:rPr>
              <a:t>? </a:t>
            </a:r>
            <a:endParaRPr/>
          </a:p>
          <a:p>
            <a:pPr marL="0" lvl="0" indent="0" algn="l" rtl="0">
              <a:lnSpc>
                <a:spcPct val="90000"/>
              </a:lnSpc>
              <a:spcBef>
                <a:spcPts val="1000"/>
              </a:spcBef>
              <a:spcAft>
                <a:spcPts val="0"/>
              </a:spcAft>
              <a:buClr>
                <a:srgbClr val="525050"/>
              </a:buClr>
              <a:buSzPts val="2400"/>
              <a:buNone/>
            </a:pPr>
            <a:endParaRPr b="1">
              <a:latin typeface="Century Gothic"/>
              <a:ea typeface="Century Gothic"/>
              <a:cs typeface="Century Gothic"/>
              <a:sym typeface="Century Gothic"/>
            </a:endParaRPr>
          </a:p>
          <a:p>
            <a:pPr marL="0" lvl="0" indent="0" algn="l" rtl="0">
              <a:lnSpc>
                <a:spcPct val="90000"/>
              </a:lnSpc>
              <a:spcBef>
                <a:spcPts val="1000"/>
              </a:spcBef>
              <a:spcAft>
                <a:spcPts val="0"/>
              </a:spcAft>
              <a:buClr>
                <a:srgbClr val="525050"/>
              </a:buClr>
              <a:buSzPts val="2400"/>
              <a:buNone/>
            </a:pPr>
            <a:endParaRPr/>
          </a:p>
        </p:txBody>
      </p:sp>
      <p:sp>
        <p:nvSpPr>
          <p:cNvPr id="258" name="Google Shape;258;p5"/>
          <p:cNvSpPr/>
          <p:nvPr/>
        </p:nvSpPr>
        <p:spPr>
          <a:xfrm>
            <a:off x="11128916" y="103046"/>
            <a:ext cx="956403"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pic>
        <p:nvPicPr>
          <p:cNvPr id="259" name="Google Shape;259;p5" descr="Icon&#10;&#10;Description automatically generated"/>
          <p:cNvPicPr preferRelativeResize="0"/>
          <p:nvPr/>
        </p:nvPicPr>
        <p:blipFill rotWithShape="1">
          <a:blip r:embed="rId4">
            <a:alphaModFix/>
          </a:blip>
          <a:srcRect/>
          <a:stretch/>
        </p:blipFill>
        <p:spPr>
          <a:xfrm>
            <a:off x="7122449" y="56393"/>
            <a:ext cx="1440366" cy="1440366"/>
          </a:xfrm>
          <a:prstGeom prst="rect">
            <a:avLst/>
          </a:prstGeom>
          <a:noFill/>
          <a:ln>
            <a:noFill/>
          </a:ln>
        </p:spPr>
      </p:pic>
      <p:sp>
        <p:nvSpPr>
          <p:cNvPr id="260" name="Google Shape;260;p5"/>
          <p:cNvSpPr txBox="1"/>
          <p:nvPr/>
        </p:nvSpPr>
        <p:spPr>
          <a:xfrm>
            <a:off x="8562815" y="56393"/>
            <a:ext cx="3629185"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525050"/>
              </a:buClr>
              <a:buSzPts val="2400"/>
              <a:buFont typeface="Arial"/>
              <a:buNone/>
            </a:pPr>
            <a:r>
              <a:rPr lang="en-GB" sz="2400" b="1" i="0" u="none" strike="noStrike" cap="none">
                <a:solidFill>
                  <a:srgbClr val="525050"/>
                </a:solidFill>
                <a:latin typeface="Century Gothic"/>
                <a:ea typeface="Century Gothic"/>
                <a:cs typeface="Century Gothic"/>
                <a:sym typeface="Century Gothic"/>
              </a:rPr>
              <a:t>Mia und Alastair </a:t>
            </a:r>
            <a:r>
              <a:rPr lang="en-GB" sz="2400" b="1" i="0" u="none" strike="noStrike" cap="none">
                <a:solidFill>
                  <a:srgbClr val="F74D09"/>
                </a:solidFill>
                <a:latin typeface="Century Gothic"/>
                <a:ea typeface="Century Gothic"/>
                <a:cs typeface="Century Gothic"/>
                <a:sym typeface="Century Gothic"/>
              </a:rPr>
              <a:t>tauschen</a:t>
            </a:r>
            <a:r>
              <a:rPr lang="en-GB" sz="2400" b="1" i="0" u="none" strike="noStrike" cap="none">
                <a:solidFill>
                  <a:srgbClr val="525050"/>
                </a:solidFill>
                <a:latin typeface="Century Gothic"/>
                <a:ea typeface="Century Gothic"/>
                <a:cs typeface="Century Gothic"/>
                <a:sym typeface="Century Gothic"/>
              </a:rPr>
              <a:t> Fotos über WhatsApp. </a:t>
            </a:r>
            <a:endParaRPr/>
          </a:p>
        </p:txBody>
      </p:sp>
      <p:grpSp>
        <p:nvGrpSpPr>
          <p:cNvPr id="261" name="Google Shape;261;p5"/>
          <p:cNvGrpSpPr/>
          <p:nvPr/>
        </p:nvGrpSpPr>
        <p:grpSpPr>
          <a:xfrm>
            <a:off x="11829" y="1496759"/>
            <a:ext cx="3045027" cy="4790506"/>
            <a:chOff x="493221" y="255506"/>
            <a:chExt cx="3702454" cy="6454569"/>
          </a:xfrm>
        </p:grpSpPr>
        <p:grpSp>
          <p:nvGrpSpPr>
            <p:cNvPr id="262" name="Google Shape;262;p5"/>
            <p:cNvGrpSpPr/>
            <p:nvPr/>
          </p:nvGrpSpPr>
          <p:grpSpPr>
            <a:xfrm>
              <a:off x="496779" y="255506"/>
              <a:ext cx="3698896" cy="5231402"/>
              <a:chOff x="496779" y="255506"/>
              <a:chExt cx="3447399" cy="5231402"/>
            </a:xfrm>
          </p:grpSpPr>
          <p:pic>
            <p:nvPicPr>
              <p:cNvPr id="263" name="Google Shape;263;p5"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264" name="Google Shape;264;p5"/>
              <p:cNvSpPr/>
              <p:nvPr/>
            </p:nvSpPr>
            <p:spPr>
              <a:xfrm>
                <a:off x="520830" y="1028942"/>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a:ea typeface="Century Gothic"/>
                  <a:cs typeface="Century Gothic"/>
                  <a:sym typeface="Century Gothic"/>
                </a:endParaRPr>
              </a:p>
            </p:txBody>
          </p:sp>
        </p:grpSp>
        <p:grpSp>
          <p:nvGrpSpPr>
            <p:cNvPr id="265" name="Google Shape;265;p5"/>
            <p:cNvGrpSpPr/>
            <p:nvPr/>
          </p:nvGrpSpPr>
          <p:grpSpPr>
            <a:xfrm>
              <a:off x="493221" y="3475613"/>
              <a:ext cx="3698008" cy="3234462"/>
              <a:chOff x="4785282" y="2605300"/>
              <a:chExt cx="3698008" cy="3234462"/>
            </a:xfrm>
          </p:grpSpPr>
          <p:pic>
            <p:nvPicPr>
              <p:cNvPr id="266" name="Google Shape;266;p5"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267" name="Google Shape;267;p5"/>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268" name="Google Shape;268;p5"/>
          <p:cNvSpPr/>
          <p:nvPr/>
        </p:nvSpPr>
        <p:spPr>
          <a:xfrm>
            <a:off x="10362" y="2105513"/>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Hi Alastair! ______</a:t>
            </a:r>
            <a:r>
              <a:rPr lang="en-GB" sz="2000" dirty="0" err="1">
                <a:solidFill>
                  <a:srgbClr val="000000"/>
                </a:solidFill>
                <a:latin typeface="Century Gothic"/>
                <a:ea typeface="Century Gothic"/>
                <a:cs typeface="Century Gothic"/>
                <a:sym typeface="Century Gothic"/>
              </a:rPr>
              <a:t>ein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schöner</a:t>
            </a:r>
            <a:r>
              <a:rPr lang="en-GB" sz="2000" dirty="0">
                <a:solidFill>
                  <a:srgbClr val="000000"/>
                </a:solidFill>
                <a:latin typeface="Century Gothic"/>
                <a:ea typeface="Century Gothic"/>
                <a:cs typeface="Century Gothic"/>
                <a:sym typeface="Century Gothic"/>
              </a:rPr>
              <a:t> Baum auf </a:t>
            </a:r>
            <a:r>
              <a:rPr lang="en-GB" sz="2000" dirty="0" err="1">
                <a:solidFill>
                  <a:srgbClr val="000000"/>
                </a:solidFill>
                <a:latin typeface="Century Gothic"/>
                <a:ea typeface="Century Gothic"/>
                <a:cs typeface="Century Gothic"/>
                <a:sym typeface="Century Gothic"/>
              </a:rPr>
              <a:t>dem</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Foto</a:t>
            </a:r>
            <a:r>
              <a:rPr lang="en-GB" sz="2000" dirty="0">
                <a:solidFill>
                  <a:srgbClr val="000000"/>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sp>
        <p:nvSpPr>
          <p:cNvPr id="269" name="Google Shape;269;p5"/>
          <p:cNvSpPr/>
          <p:nvPr/>
        </p:nvSpPr>
        <p:spPr>
          <a:xfrm>
            <a:off x="14025" y="3189444"/>
            <a:ext cx="3041372" cy="1015341"/>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Stimmt</a:t>
            </a:r>
            <a:r>
              <a:rPr lang="en-GB" sz="2000" dirty="0">
                <a:solidFill>
                  <a:schemeClr val="lt1"/>
                </a:solidFill>
                <a:latin typeface="Century Gothic"/>
                <a:ea typeface="Century Gothic"/>
                <a:cs typeface="Century Gothic"/>
                <a:sym typeface="Century Gothic"/>
              </a:rPr>
              <a:t>. </a:t>
            </a:r>
            <a:r>
              <a:rPr lang="en-GB" sz="2000" b="1" dirty="0">
                <a:solidFill>
                  <a:schemeClr val="lt1"/>
                </a:solidFill>
                <a:latin typeface="Century Gothic"/>
                <a:ea typeface="Century Gothic"/>
                <a:cs typeface="Century Gothic"/>
                <a:sym typeface="Century Gothic"/>
              </a:rPr>
              <a:t>______</a:t>
            </a:r>
            <a:r>
              <a:rPr lang="en-GB" sz="2000" dirty="0" err="1">
                <a:solidFill>
                  <a:schemeClr val="lt1"/>
                </a:solidFill>
                <a:latin typeface="Century Gothic"/>
                <a:ea typeface="Century Gothic"/>
                <a:cs typeface="Century Gothic"/>
                <a:sym typeface="Century Gothic"/>
              </a:rPr>
              <a:t>auch</a:t>
            </a:r>
            <a:r>
              <a:rPr lang="en-GB" sz="2000" b="1"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einen</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Nationalbaum</a:t>
            </a:r>
            <a:r>
              <a:rPr lang="en-GB" sz="2000" dirty="0">
                <a:solidFill>
                  <a:schemeClr val="lt1"/>
                </a:solidFill>
                <a:latin typeface="Century Gothic"/>
                <a:ea typeface="Century Gothic"/>
                <a:cs typeface="Century Gothic"/>
                <a:sym typeface="Century Gothic"/>
              </a:rPr>
              <a:t> in Deutschland?</a:t>
            </a:r>
            <a:endParaRPr sz="2000" dirty="0">
              <a:solidFill>
                <a:schemeClr val="lt1"/>
              </a:solidFill>
              <a:latin typeface="Century Gothic"/>
              <a:ea typeface="Century Gothic"/>
              <a:cs typeface="Century Gothic"/>
              <a:sym typeface="Century Gothic"/>
            </a:endParaRPr>
          </a:p>
        </p:txBody>
      </p:sp>
      <p:sp>
        <p:nvSpPr>
          <p:cNvPr id="270" name="Google Shape;270;p5"/>
          <p:cNvSpPr/>
          <p:nvPr/>
        </p:nvSpPr>
        <p:spPr>
          <a:xfrm>
            <a:off x="45972" y="4394670"/>
            <a:ext cx="3020878" cy="357211"/>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Ja, auch die Eiche*!</a:t>
            </a:r>
            <a:endParaRPr sz="2000">
              <a:solidFill>
                <a:schemeClr val="lt1"/>
              </a:solidFill>
              <a:latin typeface="Century Gothic"/>
              <a:ea typeface="Century Gothic"/>
              <a:cs typeface="Century Gothic"/>
              <a:sym typeface="Century Gothic"/>
            </a:endParaRPr>
          </a:p>
        </p:txBody>
      </p:sp>
      <p:grpSp>
        <p:nvGrpSpPr>
          <p:cNvPr id="271" name="Google Shape;271;p5"/>
          <p:cNvGrpSpPr/>
          <p:nvPr/>
        </p:nvGrpSpPr>
        <p:grpSpPr>
          <a:xfrm>
            <a:off x="3073625" y="1491432"/>
            <a:ext cx="3044297" cy="4790506"/>
            <a:chOff x="493221" y="255506"/>
            <a:chExt cx="3701566" cy="6454569"/>
          </a:xfrm>
        </p:grpSpPr>
        <p:grpSp>
          <p:nvGrpSpPr>
            <p:cNvPr id="272" name="Google Shape;272;p5"/>
            <p:cNvGrpSpPr/>
            <p:nvPr/>
          </p:nvGrpSpPr>
          <p:grpSpPr>
            <a:xfrm>
              <a:off x="496779" y="255506"/>
              <a:ext cx="3698008" cy="5231402"/>
              <a:chOff x="496779" y="255506"/>
              <a:chExt cx="3446571" cy="5231402"/>
            </a:xfrm>
          </p:grpSpPr>
          <p:pic>
            <p:nvPicPr>
              <p:cNvPr id="273" name="Google Shape;273;p5"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274" name="Google Shape;274;p5"/>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275" name="Google Shape;275;p5"/>
            <p:cNvGrpSpPr/>
            <p:nvPr/>
          </p:nvGrpSpPr>
          <p:grpSpPr>
            <a:xfrm>
              <a:off x="493221" y="3475613"/>
              <a:ext cx="3698008" cy="3234462"/>
              <a:chOff x="4785282" y="2605300"/>
              <a:chExt cx="3698008" cy="3234462"/>
            </a:xfrm>
          </p:grpSpPr>
          <p:pic>
            <p:nvPicPr>
              <p:cNvPr id="276" name="Google Shape;276;p5"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277" name="Google Shape;277;p5"/>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278" name="Google Shape;278;p5"/>
          <p:cNvSpPr/>
          <p:nvPr/>
        </p:nvSpPr>
        <p:spPr>
          <a:xfrm>
            <a:off x="-7110" y="4943462"/>
            <a:ext cx="3020878" cy="676847"/>
          </a:xfrm>
          <a:prstGeom prst="roundRect">
            <a:avLst>
              <a:gd name="adj" fmla="val 16667"/>
            </a:avLst>
          </a:prstGeom>
          <a:solidFill>
            <a:srgbClr val="FFFFF7"/>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1" dirty="0">
                <a:solidFill>
                  <a:srgbClr val="000000"/>
                </a:solidFill>
                <a:latin typeface="Century Gothic"/>
                <a:ea typeface="Century Gothic"/>
                <a:cs typeface="Century Gothic"/>
                <a:sym typeface="Century Gothic"/>
              </a:rPr>
              <a:t>_____</a:t>
            </a:r>
            <a:r>
              <a:rPr lang="en-GB" sz="2000" dirty="0" err="1">
                <a:solidFill>
                  <a:srgbClr val="000000"/>
                </a:solidFill>
                <a:latin typeface="Century Gothic"/>
                <a:ea typeface="Century Gothic"/>
                <a:cs typeface="Century Gothic"/>
                <a:sym typeface="Century Gothic"/>
              </a:rPr>
              <a:t>gutes</a:t>
            </a:r>
            <a:r>
              <a:rPr lang="en-GB" sz="2000" dirty="0">
                <a:solidFill>
                  <a:srgbClr val="000000"/>
                </a:solidFill>
                <a:latin typeface="Century Gothic"/>
                <a:ea typeface="Century Gothic"/>
                <a:cs typeface="Century Gothic"/>
                <a:sym typeface="Century Gothic"/>
              </a:rPr>
              <a:t> Essen </a:t>
            </a:r>
            <a:r>
              <a:rPr lang="en-GB" sz="2000" dirty="0" err="1">
                <a:solidFill>
                  <a:srgbClr val="000000"/>
                </a:solidFill>
                <a:latin typeface="Century Gothic"/>
                <a:ea typeface="Century Gothic"/>
                <a:cs typeface="Century Gothic"/>
                <a:sym typeface="Century Gothic"/>
              </a:rPr>
              <a:t>bei</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dir</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heute</a:t>
            </a:r>
            <a:r>
              <a:rPr lang="en-GB" sz="2000" dirty="0">
                <a:solidFill>
                  <a:srgbClr val="000000"/>
                </a:solidFill>
                <a:latin typeface="Century Gothic"/>
                <a:ea typeface="Century Gothic"/>
                <a:cs typeface="Century Gothic"/>
                <a:sym typeface="Century Gothic"/>
              </a:rPr>
              <a:t> abend?</a:t>
            </a:r>
            <a:endParaRPr sz="2000" dirty="0">
              <a:solidFill>
                <a:schemeClr val="lt1"/>
              </a:solidFill>
              <a:latin typeface="Century Gothic"/>
              <a:ea typeface="Century Gothic"/>
              <a:cs typeface="Century Gothic"/>
              <a:sym typeface="Century Gothic"/>
            </a:endParaRPr>
          </a:p>
        </p:txBody>
      </p:sp>
      <p:sp>
        <p:nvSpPr>
          <p:cNvPr id="279" name="Google Shape;279;p5"/>
          <p:cNvSpPr/>
          <p:nvPr/>
        </p:nvSpPr>
        <p:spPr>
          <a:xfrm>
            <a:off x="3089417" y="2084144"/>
            <a:ext cx="3006835" cy="1015341"/>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u="sng">
                <a:solidFill>
                  <a:schemeClr val="lt1"/>
                </a:solidFill>
                <a:latin typeface="Century Gothic"/>
                <a:ea typeface="Century Gothic"/>
                <a:cs typeface="Century Gothic"/>
                <a:sym typeface="Century Gothic"/>
              </a:rPr>
              <a:t>Schnitzel</a:t>
            </a:r>
            <a:r>
              <a:rPr lang="en-GB" sz="2000">
                <a:solidFill>
                  <a:schemeClr val="lt1"/>
                </a:solidFill>
                <a:latin typeface="Century Gothic"/>
                <a:ea typeface="Century Gothic"/>
                <a:cs typeface="Century Gothic"/>
                <a:sym typeface="Century Gothic"/>
              </a:rPr>
              <a:t>, aber ich esse lieber kein Fleisch! ☺</a:t>
            </a:r>
            <a:endParaRPr sz="2000">
              <a:solidFill>
                <a:schemeClr val="lt1"/>
              </a:solidFill>
              <a:latin typeface="Century Gothic"/>
              <a:ea typeface="Century Gothic"/>
              <a:cs typeface="Century Gothic"/>
              <a:sym typeface="Century Gothic"/>
            </a:endParaRPr>
          </a:p>
        </p:txBody>
      </p:sp>
      <p:sp>
        <p:nvSpPr>
          <p:cNvPr id="280" name="Google Shape;280;p5"/>
          <p:cNvSpPr/>
          <p:nvPr/>
        </p:nvSpPr>
        <p:spPr>
          <a:xfrm>
            <a:off x="3091097" y="3177500"/>
            <a:ext cx="3020878" cy="669676"/>
          </a:xfrm>
          <a:prstGeom prst="roundRect">
            <a:avLst>
              <a:gd name="adj" fmla="val 16667"/>
            </a:avLst>
          </a:prstGeom>
          <a:solidFill>
            <a:srgbClr val="FFFFF7"/>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Fleischessen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ist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ganz</a:t>
            </a:r>
            <a:r>
              <a:rPr lang="en-GB" sz="2000" dirty="0">
                <a:solidFill>
                  <a:srgbClr val="000000"/>
                </a:solidFill>
                <a:latin typeface="Century Gothic"/>
                <a:ea typeface="Century Gothic"/>
                <a:cs typeface="Century Gothic"/>
                <a:sym typeface="Century Gothic"/>
              </a:rPr>
              <a:t> normal, Mia!</a:t>
            </a:r>
            <a:endParaRPr sz="2000" dirty="0">
              <a:solidFill>
                <a:schemeClr val="lt1"/>
              </a:solidFill>
              <a:latin typeface="Century Gothic"/>
              <a:ea typeface="Century Gothic"/>
              <a:cs typeface="Century Gothic"/>
              <a:sym typeface="Century Gothic"/>
            </a:endParaRPr>
          </a:p>
        </p:txBody>
      </p:sp>
      <p:grpSp>
        <p:nvGrpSpPr>
          <p:cNvPr id="281" name="Google Shape;281;p5"/>
          <p:cNvGrpSpPr/>
          <p:nvPr/>
        </p:nvGrpSpPr>
        <p:grpSpPr>
          <a:xfrm>
            <a:off x="6132468" y="1486105"/>
            <a:ext cx="3044297" cy="4790506"/>
            <a:chOff x="493221" y="255506"/>
            <a:chExt cx="3701566" cy="6454569"/>
          </a:xfrm>
        </p:grpSpPr>
        <p:grpSp>
          <p:nvGrpSpPr>
            <p:cNvPr id="282" name="Google Shape;282;p5"/>
            <p:cNvGrpSpPr/>
            <p:nvPr/>
          </p:nvGrpSpPr>
          <p:grpSpPr>
            <a:xfrm>
              <a:off x="496779" y="255506"/>
              <a:ext cx="3698008" cy="5231402"/>
              <a:chOff x="496779" y="255506"/>
              <a:chExt cx="3446571" cy="5231402"/>
            </a:xfrm>
          </p:grpSpPr>
          <p:pic>
            <p:nvPicPr>
              <p:cNvPr id="283" name="Google Shape;283;p5"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284" name="Google Shape;284;p5"/>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285" name="Google Shape;285;p5"/>
            <p:cNvGrpSpPr/>
            <p:nvPr/>
          </p:nvGrpSpPr>
          <p:grpSpPr>
            <a:xfrm>
              <a:off x="493221" y="3475613"/>
              <a:ext cx="3698008" cy="3234462"/>
              <a:chOff x="4785282" y="2605300"/>
              <a:chExt cx="3698008" cy="3234462"/>
            </a:xfrm>
          </p:grpSpPr>
          <p:pic>
            <p:nvPicPr>
              <p:cNvPr id="286" name="Google Shape;286;p5"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287" name="Google Shape;287;p5"/>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288" name="Google Shape;288;p5"/>
          <p:cNvSpPr/>
          <p:nvPr/>
        </p:nvSpPr>
        <p:spPr>
          <a:xfrm>
            <a:off x="3089212" y="3936862"/>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Mmm</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Siehst</a:t>
            </a:r>
            <a:r>
              <a:rPr lang="en-GB" sz="2000" dirty="0">
                <a:solidFill>
                  <a:srgbClr val="000000"/>
                </a:solidFill>
                <a:latin typeface="Century Gothic"/>
                <a:ea typeface="Century Gothic"/>
                <a:cs typeface="Century Gothic"/>
                <a:sym typeface="Century Gothic"/>
              </a:rPr>
              <a:t> du? </a:t>
            </a:r>
            <a:br>
              <a:rPr lang="en-GB" sz="2000" dirty="0">
                <a:solidFill>
                  <a:srgbClr val="000000"/>
                </a:solidFill>
                <a:latin typeface="Century Gothic"/>
                <a:ea typeface="Century Gothic"/>
                <a:cs typeface="Century Gothic"/>
                <a:sym typeface="Century Gothic"/>
              </a:rPr>
            </a:br>
            <a:r>
              <a:rPr lang="en-GB" sz="2000" b="1" dirty="0">
                <a:solidFill>
                  <a:srgbClr val="000000"/>
                </a:solidFill>
                <a:latin typeface="Century Gothic"/>
                <a:ea typeface="Century Gothic"/>
                <a:cs typeface="Century Gothic"/>
                <a:sym typeface="Century Gothic"/>
              </a:rPr>
              <a:t>______</a:t>
            </a:r>
            <a:r>
              <a:rPr lang="en-GB" sz="2000" u="sng" dirty="0">
                <a:solidFill>
                  <a:srgbClr val="000000"/>
                </a:solidFill>
                <a:latin typeface="Century Gothic"/>
                <a:ea typeface="Century Gothic"/>
                <a:cs typeface="Century Gothic"/>
                <a:sym typeface="Century Gothic"/>
              </a:rPr>
              <a:t>der Rhein</a:t>
            </a:r>
            <a:r>
              <a:rPr lang="en-GB" sz="2000" dirty="0">
                <a:solidFill>
                  <a:srgbClr val="000000"/>
                </a:solidFill>
                <a:latin typeface="Century Gothic"/>
                <a:ea typeface="Century Gothic"/>
                <a:cs typeface="Century Gothic"/>
                <a:sym typeface="Century Gothic"/>
              </a:rPr>
              <a:t>, der </a:t>
            </a:r>
            <a:r>
              <a:rPr lang="en-GB" sz="2000" dirty="0" err="1">
                <a:solidFill>
                  <a:srgbClr val="000000"/>
                </a:solidFill>
                <a:latin typeface="Century Gothic"/>
                <a:ea typeface="Century Gothic"/>
                <a:cs typeface="Century Gothic"/>
                <a:sym typeface="Century Gothic"/>
              </a:rPr>
              <a:t>große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Fluss</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weißt</a:t>
            </a:r>
            <a:r>
              <a:rPr lang="en-GB" sz="2000" dirty="0">
                <a:solidFill>
                  <a:srgbClr val="000000"/>
                </a:solidFill>
                <a:latin typeface="Century Gothic"/>
                <a:ea typeface="Century Gothic"/>
                <a:cs typeface="Century Gothic"/>
                <a:sym typeface="Century Gothic"/>
              </a:rPr>
              <a:t> du?</a:t>
            </a:r>
            <a:endParaRPr sz="2000" dirty="0">
              <a:solidFill>
                <a:schemeClr val="lt1"/>
              </a:solidFill>
              <a:latin typeface="Century Gothic"/>
              <a:ea typeface="Century Gothic"/>
              <a:cs typeface="Century Gothic"/>
              <a:sym typeface="Century Gothic"/>
            </a:endParaRPr>
          </a:p>
        </p:txBody>
      </p:sp>
      <p:sp>
        <p:nvSpPr>
          <p:cNvPr id="289" name="Google Shape;289;p5"/>
          <p:cNvSpPr/>
          <p:nvPr/>
        </p:nvSpPr>
        <p:spPr>
          <a:xfrm>
            <a:off x="3112868" y="4947282"/>
            <a:ext cx="3020878" cy="706314"/>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Ja</a:t>
            </a:r>
            <a:r>
              <a:rPr lang="en-GB" sz="2000" dirty="0">
                <a:solidFill>
                  <a:schemeClr val="lt1"/>
                </a:solidFill>
                <a:latin typeface="Century Gothic"/>
                <a:ea typeface="Century Gothic"/>
                <a:cs typeface="Century Gothic"/>
                <a:sym typeface="Century Gothic"/>
              </a:rPr>
              <a:t>. </a:t>
            </a:r>
            <a:r>
              <a:rPr lang="en-GB" sz="2000" b="1" dirty="0">
                <a:solidFill>
                  <a:schemeClr val="lt1"/>
                </a:solidFill>
                <a:latin typeface="Century Gothic"/>
                <a:ea typeface="Century Gothic"/>
                <a:cs typeface="Century Gothic"/>
                <a:sym typeface="Century Gothic"/>
              </a:rPr>
              <a:t>______</a:t>
            </a:r>
            <a:r>
              <a:rPr lang="en-GB" sz="2000" dirty="0" err="1">
                <a:solidFill>
                  <a:schemeClr val="lt1"/>
                </a:solidFill>
                <a:latin typeface="Century Gothic"/>
                <a:ea typeface="Century Gothic"/>
                <a:cs typeface="Century Gothic"/>
                <a:sym typeface="Century Gothic"/>
              </a:rPr>
              <a:t>auch</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viele</a:t>
            </a:r>
            <a:r>
              <a:rPr lang="en-GB" sz="2000" dirty="0">
                <a:solidFill>
                  <a:schemeClr val="lt1"/>
                </a:solidFill>
                <a:latin typeface="Century Gothic"/>
                <a:ea typeface="Century Gothic"/>
                <a:cs typeface="Century Gothic"/>
                <a:sym typeface="Century Gothic"/>
              </a:rPr>
              <a:t> Seen in Deutschland?</a:t>
            </a:r>
            <a:endParaRPr sz="2000" dirty="0">
              <a:solidFill>
                <a:schemeClr val="lt1"/>
              </a:solidFill>
              <a:latin typeface="Century Gothic"/>
              <a:ea typeface="Century Gothic"/>
              <a:cs typeface="Century Gothic"/>
              <a:sym typeface="Century Gothic"/>
            </a:endParaRPr>
          </a:p>
        </p:txBody>
      </p:sp>
      <p:sp>
        <p:nvSpPr>
          <p:cNvPr id="290" name="Google Shape;290;p5"/>
          <p:cNvSpPr/>
          <p:nvPr/>
        </p:nvSpPr>
        <p:spPr>
          <a:xfrm>
            <a:off x="6162679" y="2093270"/>
            <a:ext cx="2973968" cy="11321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Ja</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sicher</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kennst</a:t>
            </a:r>
            <a:r>
              <a:rPr lang="en-GB" sz="2000" dirty="0">
                <a:solidFill>
                  <a:srgbClr val="000000"/>
                </a:solidFill>
                <a:latin typeface="Century Gothic"/>
                <a:ea typeface="Century Gothic"/>
                <a:cs typeface="Century Gothic"/>
                <a:sym typeface="Century Gothic"/>
              </a:rPr>
              <a:t> du </a:t>
            </a:r>
            <a:r>
              <a:rPr lang="en-GB" sz="2000" u="sng" dirty="0">
                <a:solidFill>
                  <a:srgbClr val="000000"/>
                </a:solidFill>
                <a:latin typeface="Century Gothic"/>
                <a:ea typeface="Century Gothic"/>
                <a:cs typeface="Century Gothic"/>
                <a:sym typeface="Century Gothic"/>
              </a:rPr>
              <a:t>den Bodensee</a:t>
            </a:r>
            <a:r>
              <a:rPr lang="en-GB" sz="2000" dirty="0">
                <a:solidFill>
                  <a:srgbClr val="000000"/>
                </a:solidFill>
                <a:latin typeface="Century Gothic"/>
                <a:ea typeface="Century Gothic"/>
                <a:cs typeface="Century Gothic"/>
                <a:sym typeface="Century Gothic"/>
              </a:rPr>
              <a:t>? </a:t>
            </a:r>
            <a:endParaRPr dirty="0"/>
          </a:p>
          <a:p>
            <a:pPr marL="0" marR="0" lvl="0" indent="0" algn="l" rtl="0">
              <a:spcBef>
                <a:spcPts val="0"/>
              </a:spcBef>
              <a:spcAft>
                <a:spcPts val="0"/>
              </a:spcAft>
              <a:buNone/>
            </a:pPr>
            <a:r>
              <a:rPr lang="en-GB" sz="2000" b="1" dirty="0">
                <a:solidFill>
                  <a:srgbClr val="000000"/>
                </a:solidFill>
                <a:latin typeface="Century Gothic"/>
                <a:ea typeface="Century Gothic"/>
                <a:cs typeface="Century Gothic"/>
                <a:sym typeface="Century Gothic"/>
              </a:rPr>
              <a:t>________</a:t>
            </a:r>
            <a:r>
              <a:rPr lang="en-GB" sz="2000" dirty="0" err="1">
                <a:solidFill>
                  <a:srgbClr val="000000"/>
                </a:solidFill>
                <a:latin typeface="Century Gothic"/>
                <a:ea typeface="Century Gothic"/>
                <a:cs typeface="Century Gothic"/>
                <a:sym typeface="Century Gothic"/>
              </a:rPr>
              <a:t>viele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schöne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Orte</a:t>
            </a:r>
            <a:r>
              <a:rPr lang="en-GB" sz="2000" dirty="0">
                <a:solidFill>
                  <a:srgbClr val="000000"/>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grpSp>
        <p:nvGrpSpPr>
          <p:cNvPr id="291" name="Google Shape;291;p5"/>
          <p:cNvGrpSpPr/>
          <p:nvPr/>
        </p:nvGrpSpPr>
        <p:grpSpPr>
          <a:xfrm>
            <a:off x="9193054" y="1498535"/>
            <a:ext cx="3044297" cy="4790506"/>
            <a:chOff x="493221" y="255506"/>
            <a:chExt cx="3701566" cy="6454569"/>
          </a:xfrm>
        </p:grpSpPr>
        <p:grpSp>
          <p:nvGrpSpPr>
            <p:cNvPr id="292" name="Google Shape;292;p5"/>
            <p:cNvGrpSpPr/>
            <p:nvPr/>
          </p:nvGrpSpPr>
          <p:grpSpPr>
            <a:xfrm>
              <a:off x="496779" y="255506"/>
              <a:ext cx="3698008" cy="5231402"/>
              <a:chOff x="496779" y="255506"/>
              <a:chExt cx="3446571" cy="5231402"/>
            </a:xfrm>
          </p:grpSpPr>
          <p:pic>
            <p:nvPicPr>
              <p:cNvPr id="293" name="Google Shape;293;p5"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294" name="Google Shape;294;p5"/>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295" name="Google Shape;295;p5"/>
            <p:cNvGrpSpPr/>
            <p:nvPr/>
          </p:nvGrpSpPr>
          <p:grpSpPr>
            <a:xfrm>
              <a:off x="493221" y="3475613"/>
              <a:ext cx="3698008" cy="3234462"/>
              <a:chOff x="4785282" y="2605300"/>
              <a:chExt cx="3698008" cy="3234462"/>
            </a:xfrm>
          </p:grpSpPr>
          <p:pic>
            <p:nvPicPr>
              <p:cNvPr id="296" name="Google Shape;296;p5"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297" name="Google Shape;297;p5"/>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298" name="Google Shape;298;p5"/>
          <p:cNvSpPr/>
          <p:nvPr/>
        </p:nvSpPr>
        <p:spPr>
          <a:xfrm>
            <a:off x="9202762" y="3041532"/>
            <a:ext cx="2997074" cy="999806"/>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2D2D2D"/>
                </a:solidFill>
                <a:latin typeface="Century Gothic"/>
                <a:ea typeface="Century Gothic"/>
                <a:cs typeface="Century Gothic"/>
                <a:sym typeface="Century Gothic"/>
              </a:rPr>
              <a:t>Danke.  Deine Fotos sind auch toll.</a:t>
            </a:r>
            <a:br>
              <a:rPr lang="en-GB" sz="2000">
                <a:solidFill>
                  <a:srgbClr val="000000"/>
                </a:solidFill>
                <a:latin typeface="Century Gothic"/>
                <a:ea typeface="Century Gothic"/>
                <a:cs typeface="Century Gothic"/>
                <a:sym typeface="Century Gothic"/>
              </a:rPr>
            </a:br>
            <a:r>
              <a:rPr lang="en-GB" sz="2000">
                <a:solidFill>
                  <a:srgbClr val="000000"/>
                </a:solidFill>
                <a:latin typeface="Century Gothic"/>
                <a:ea typeface="Century Gothic"/>
                <a:cs typeface="Century Gothic"/>
                <a:sym typeface="Century Gothic"/>
              </a:rPr>
              <a:t>Geht’s dir gut?</a:t>
            </a:r>
            <a:endParaRPr sz="2000">
              <a:solidFill>
                <a:schemeClr val="lt1"/>
              </a:solidFill>
              <a:latin typeface="Century Gothic"/>
              <a:ea typeface="Century Gothic"/>
              <a:cs typeface="Century Gothic"/>
              <a:sym typeface="Century Gothic"/>
            </a:endParaRPr>
          </a:p>
        </p:txBody>
      </p:sp>
      <p:sp>
        <p:nvSpPr>
          <p:cNvPr id="299" name="Google Shape;299;p5"/>
          <p:cNvSpPr/>
          <p:nvPr/>
        </p:nvSpPr>
        <p:spPr>
          <a:xfrm>
            <a:off x="9240749" y="4084693"/>
            <a:ext cx="2975832" cy="1226115"/>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chemeClr val="lt1"/>
                </a:solidFill>
                <a:latin typeface="Century Gothic"/>
                <a:ea typeface="Century Gothic"/>
                <a:cs typeface="Century Gothic"/>
                <a:sym typeface="Century Gothic"/>
              </a:rPr>
              <a:t>Ich bin </a:t>
            </a:r>
            <a:r>
              <a:rPr lang="en-GB" sz="2000" dirty="0" err="1">
                <a:solidFill>
                  <a:schemeClr val="lt1"/>
                </a:solidFill>
                <a:latin typeface="Century Gothic"/>
                <a:ea typeface="Century Gothic"/>
                <a:cs typeface="Century Gothic"/>
                <a:sym typeface="Century Gothic"/>
              </a:rPr>
              <a:t>müde</a:t>
            </a:r>
            <a:r>
              <a:rPr lang="en-GB" sz="2000" dirty="0">
                <a:solidFill>
                  <a:schemeClr val="lt1"/>
                </a:solidFill>
                <a:latin typeface="Century Gothic"/>
                <a:ea typeface="Century Gothic"/>
                <a:cs typeface="Century Gothic"/>
                <a:sym typeface="Century Gothic"/>
              </a:rPr>
              <a:t>. Aber </a:t>
            </a:r>
            <a:r>
              <a:rPr lang="en-GB" sz="2000" b="1" dirty="0">
                <a:solidFill>
                  <a:schemeClr val="lt1"/>
                </a:solidFill>
                <a:latin typeface="Century Gothic"/>
                <a:ea typeface="Century Gothic"/>
                <a:cs typeface="Century Gothic"/>
                <a:sym typeface="Century Gothic"/>
              </a:rPr>
              <a:t>________</a:t>
            </a:r>
            <a:r>
              <a:rPr lang="en-GB" sz="2000" dirty="0" err="1">
                <a:solidFill>
                  <a:schemeClr val="lt1"/>
                </a:solidFill>
                <a:latin typeface="Century Gothic"/>
                <a:ea typeface="Century Gothic"/>
                <a:cs typeface="Century Gothic"/>
                <a:sym typeface="Century Gothic"/>
              </a:rPr>
              <a:t>nur</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einen</a:t>
            </a:r>
            <a:r>
              <a:rPr lang="en-GB" sz="2000" dirty="0">
                <a:solidFill>
                  <a:schemeClr val="lt1"/>
                </a:solidFill>
                <a:latin typeface="Century Gothic"/>
                <a:ea typeface="Century Gothic"/>
                <a:cs typeface="Century Gothic"/>
                <a:sym typeface="Century Gothic"/>
              </a:rPr>
              <a:t> </a:t>
            </a:r>
            <a:endParaRPr dirty="0"/>
          </a:p>
          <a:p>
            <a:pPr marL="0" marR="0" lvl="0" indent="0" algn="l" rtl="0">
              <a:spcBef>
                <a:spcPts val="0"/>
              </a:spcBef>
              <a:spcAft>
                <a:spcPts val="0"/>
              </a:spcAft>
              <a:buNone/>
            </a:pPr>
            <a:r>
              <a:rPr lang="en-GB" sz="2000" dirty="0">
                <a:solidFill>
                  <a:schemeClr val="lt1"/>
                </a:solidFill>
                <a:latin typeface="Century Gothic"/>
                <a:ea typeface="Century Gothic"/>
                <a:cs typeface="Century Gothic"/>
                <a:sym typeface="Century Gothic"/>
              </a:rPr>
              <a:t>Tag bis </a:t>
            </a:r>
            <a:r>
              <a:rPr lang="en-GB" sz="2000" dirty="0" err="1">
                <a:solidFill>
                  <a:schemeClr val="lt1"/>
                </a:solidFill>
                <a:latin typeface="Century Gothic"/>
                <a:ea typeface="Century Gothic"/>
                <a:cs typeface="Century Gothic"/>
                <a:sym typeface="Century Gothic"/>
              </a:rPr>
              <a:t>zum</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Wochenende</a:t>
            </a:r>
            <a:r>
              <a:rPr lang="en-GB" sz="2000" dirty="0">
                <a:solidFill>
                  <a:schemeClr val="lt1"/>
                </a:solidFill>
                <a:latin typeface="Century Gothic"/>
                <a:ea typeface="Century Gothic"/>
                <a:cs typeface="Century Gothic"/>
                <a:sym typeface="Century Gothic"/>
              </a:rPr>
              <a:t> ☺</a:t>
            </a:r>
            <a:endParaRPr sz="2000" dirty="0">
              <a:solidFill>
                <a:schemeClr val="lt1"/>
              </a:solidFill>
              <a:latin typeface="Century Gothic"/>
              <a:ea typeface="Century Gothic"/>
              <a:cs typeface="Century Gothic"/>
              <a:sym typeface="Century Gothic"/>
            </a:endParaRPr>
          </a:p>
        </p:txBody>
      </p:sp>
      <p:sp>
        <p:nvSpPr>
          <p:cNvPr id="300" name="Google Shape;300;p5"/>
          <p:cNvSpPr/>
          <p:nvPr/>
        </p:nvSpPr>
        <p:spPr>
          <a:xfrm>
            <a:off x="9213547" y="5379699"/>
            <a:ext cx="3020878" cy="6180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Ach, </a:t>
            </a:r>
            <a:r>
              <a:rPr lang="en-GB" sz="2000" b="1" dirty="0">
                <a:solidFill>
                  <a:srgbClr val="000000"/>
                </a:solidFill>
                <a:latin typeface="Century Gothic"/>
                <a:ea typeface="Century Gothic"/>
                <a:cs typeface="Century Gothic"/>
                <a:sym typeface="Century Gothic"/>
              </a:rPr>
              <a:t>______</a:t>
            </a:r>
            <a:r>
              <a:rPr lang="en-GB" sz="2000" dirty="0">
                <a:solidFill>
                  <a:srgbClr val="000000"/>
                </a:solidFill>
                <a:latin typeface="Century Gothic"/>
                <a:ea typeface="Century Gothic"/>
                <a:cs typeface="Century Gothic"/>
                <a:sym typeface="Century Gothic"/>
              </a:rPr>
              <a:t>der Hund! Ich muss </a:t>
            </a:r>
            <a:r>
              <a:rPr lang="en-GB" sz="2000" dirty="0" err="1">
                <a:solidFill>
                  <a:srgbClr val="000000"/>
                </a:solidFill>
                <a:latin typeface="Century Gothic"/>
                <a:ea typeface="Century Gothic"/>
                <a:cs typeface="Century Gothic"/>
                <a:sym typeface="Century Gothic"/>
              </a:rPr>
              <a:t>weg</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Tschüss</a:t>
            </a:r>
            <a:r>
              <a:rPr lang="en-GB" sz="2000" dirty="0">
                <a:solidFill>
                  <a:srgbClr val="000000"/>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grpSp>
        <p:nvGrpSpPr>
          <p:cNvPr id="301" name="Google Shape;301;p5"/>
          <p:cNvGrpSpPr/>
          <p:nvPr/>
        </p:nvGrpSpPr>
        <p:grpSpPr>
          <a:xfrm>
            <a:off x="2660740" y="2138117"/>
            <a:ext cx="353028" cy="334926"/>
            <a:chOff x="-657569" y="2518042"/>
            <a:chExt cx="353028" cy="334926"/>
          </a:xfrm>
        </p:grpSpPr>
        <p:sp>
          <p:nvSpPr>
            <p:cNvPr id="302" name="Google Shape;302;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03" name="Google Shape;303;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304" name="Google Shape;304;p5"/>
          <p:cNvGrpSpPr/>
          <p:nvPr/>
        </p:nvGrpSpPr>
        <p:grpSpPr>
          <a:xfrm>
            <a:off x="2681233" y="3229503"/>
            <a:ext cx="357421" cy="330628"/>
            <a:chOff x="-677996" y="3286857"/>
            <a:chExt cx="357421" cy="330628"/>
          </a:xfrm>
        </p:grpSpPr>
        <p:sp>
          <p:nvSpPr>
            <p:cNvPr id="305" name="Google Shape;305;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06" name="Google Shape;306;p5"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07" name="Google Shape;307;p5"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308" name="Google Shape;308;p5"/>
          <p:cNvGrpSpPr/>
          <p:nvPr/>
        </p:nvGrpSpPr>
        <p:grpSpPr>
          <a:xfrm>
            <a:off x="2697687" y="4398119"/>
            <a:ext cx="353028" cy="334926"/>
            <a:chOff x="-657569" y="2518042"/>
            <a:chExt cx="353028" cy="334926"/>
          </a:xfrm>
        </p:grpSpPr>
        <p:sp>
          <p:nvSpPr>
            <p:cNvPr id="309" name="Google Shape;309;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10" name="Google Shape;310;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311" name="Google Shape;311;p5"/>
          <p:cNvGrpSpPr/>
          <p:nvPr/>
        </p:nvGrpSpPr>
        <p:grpSpPr>
          <a:xfrm>
            <a:off x="2631741" y="4982286"/>
            <a:ext cx="357421" cy="330628"/>
            <a:chOff x="-677996" y="3286857"/>
            <a:chExt cx="357421" cy="330628"/>
          </a:xfrm>
        </p:grpSpPr>
        <p:sp>
          <p:nvSpPr>
            <p:cNvPr id="312" name="Google Shape;312;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13" name="Google Shape;313;p5"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14" name="Google Shape;314;p5"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315" name="Google Shape;315;p5"/>
          <p:cNvGrpSpPr/>
          <p:nvPr/>
        </p:nvGrpSpPr>
        <p:grpSpPr>
          <a:xfrm>
            <a:off x="5707166" y="2107441"/>
            <a:ext cx="353028" cy="334926"/>
            <a:chOff x="-657569" y="2518042"/>
            <a:chExt cx="353028" cy="334926"/>
          </a:xfrm>
        </p:grpSpPr>
        <p:sp>
          <p:nvSpPr>
            <p:cNvPr id="316" name="Google Shape;316;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17" name="Google Shape;317;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318" name="Google Shape;318;p5"/>
          <p:cNvGrpSpPr/>
          <p:nvPr/>
        </p:nvGrpSpPr>
        <p:grpSpPr>
          <a:xfrm>
            <a:off x="5713516" y="3220006"/>
            <a:ext cx="357421" cy="330628"/>
            <a:chOff x="-677996" y="3286857"/>
            <a:chExt cx="357421" cy="330628"/>
          </a:xfrm>
        </p:grpSpPr>
        <p:sp>
          <p:nvSpPr>
            <p:cNvPr id="319" name="Google Shape;319;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20" name="Google Shape;320;p5"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21" name="Google Shape;321;p5"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322" name="Google Shape;322;p5"/>
          <p:cNvGrpSpPr/>
          <p:nvPr/>
        </p:nvGrpSpPr>
        <p:grpSpPr>
          <a:xfrm>
            <a:off x="5709859" y="3971509"/>
            <a:ext cx="353028" cy="334926"/>
            <a:chOff x="-657569" y="2518042"/>
            <a:chExt cx="353028" cy="334926"/>
          </a:xfrm>
        </p:grpSpPr>
        <p:sp>
          <p:nvSpPr>
            <p:cNvPr id="323" name="Google Shape;323;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24" name="Google Shape;324;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325" name="Google Shape;325;p5"/>
          <p:cNvGrpSpPr/>
          <p:nvPr/>
        </p:nvGrpSpPr>
        <p:grpSpPr>
          <a:xfrm>
            <a:off x="8729146" y="2128241"/>
            <a:ext cx="353028" cy="334926"/>
            <a:chOff x="-657569" y="2518042"/>
            <a:chExt cx="353028" cy="334926"/>
          </a:xfrm>
        </p:grpSpPr>
        <p:sp>
          <p:nvSpPr>
            <p:cNvPr id="326" name="Google Shape;326;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27" name="Google Shape;327;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328" name="Google Shape;328;p5"/>
          <p:cNvSpPr/>
          <p:nvPr/>
        </p:nvSpPr>
        <p:spPr>
          <a:xfrm>
            <a:off x="6170712" y="3298938"/>
            <a:ext cx="3041372" cy="2429799"/>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chemeClr val="lt1"/>
                </a:solidFill>
                <a:latin typeface="Century Gothic"/>
                <a:ea typeface="Century Gothic"/>
                <a:cs typeface="Century Gothic"/>
                <a:sym typeface="Century Gothic"/>
              </a:rPr>
              <a:t>Ich mag </a:t>
            </a:r>
            <a:r>
              <a:rPr lang="en-GB" sz="2000" dirty="0" err="1">
                <a:solidFill>
                  <a:schemeClr val="lt1"/>
                </a:solidFill>
                <a:latin typeface="Century Gothic"/>
                <a:ea typeface="Century Gothic"/>
                <a:cs typeface="Century Gothic"/>
                <a:sym typeface="Century Gothic"/>
              </a:rPr>
              <a:t>lieber</a:t>
            </a:r>
            <a:r>
              <a:rPr lang="en-GB" sz="2000" dirty="0">
                <a:solidFill>
                  <a:schemeClr val="lt1"/>
                </a:solidFill>
                <a:latin typeface="Century Gothic"/>
                <a:ea typeface="Century Gothic"/>
                <a:cs typeface="Century Gothic"/>
                <a:sym typeface="Century Gothic"/>
              </a:rPr>
              <a:t> </a:t>
            </a:r>
            <a:endParaRPr dirty="0"/>
          </a:p>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deine</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Gebäudefotos</a:t>
            </a:r>
            <a:r>
              <a:rPr lang="en-GB" sz="2000" dirty="0">
                <a:solidFill>
                  <a:schemeClr val="lt1"/>
                </a:solidFill>
                <a:latin typeface="Century Gothic"/>
                <a:ea typeface="Century Gothic"/>
                <a:cs typeface="Century Gothic"/>
                <a:sym typeface="Century Gothic"/>
              </a:rPr>
              <a:t>. Und das </a:t>
            </a:r>
            <a:r>
              <a:rPr lang="en-GB" sz="2000" dirty="0" err="1">
                <a:solidFill>
                  <a:schemeClr val="lt1"/>
                </a:solidFill>
                <a:latin typeface="Century Gothic"/>
                <a:ea typeface="Century Gothic"/>
                <a:cs typeface="Century Gothic"/>
                <a:sym typeface="Century Gothic"/>
              </a:rPr>
              <a:t>Foto</a:t>
            </a:r>
            <a:r>
              <a:rPr lang="en-GB" sz="2000" dirty="0">
                <a:solidFill>
                  <a:schemeClr val="lt1"/>
                </a:solidFill>
                <a:latin typeface="Century Gothic"/>
                <a:ea typeface="Century Gothic"/>
                <a:cs typeface="Century Gothic"/>
                <a:sym typeface="Century Gothic"/>
              </a:rPr>
              <a:t> von </a:t>
            </a:r>
            <a:endParaRPr dirty="0"/>
          </a:p>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Mieze</a:t>
            </a:r>
            <a:r>
              <a:rPr lang="en-GB" sz="2000" dirty="0">
                <a:solidFill>
                  <a:schemeClr val="lt1"/>
                </a:solidFill>
                <a:latin typeface="Century Gothic"/>
                <a:ea typeface="Century Gothic"/>
                <a:cs typeface="Century Gothic"/>
                <a:sym typeface="Century Gothic"/>
              </a:rPr>
              <a:t> – hast du </a:t>
            </a:r>
            <a:endParaRPr dirty="0"/>
          </a:p>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sie</a:t>
            </a:r>
            <a:r>
              <a:rPr lang="en-GB" sz="2000" dirty="0">
                <a:solidFill>
                  <a:schemeClr val="lt1"/>
                </a:solidFill>
                <a:latin typeface="Century Gothic"/>
                <a:ea typeface="Century Gothic"/>
                <a:cs typeface="Century Gothic"/>
                <a:sym typeface="Century Gothic"/>
              </a:rPr>
              <a:t> auf </a:t>
            </a:r>
            <a:r>
              <a:rPr lang="en-GB" sz="2000" dirty="0" err="1">
                <a:solidFill>
                  <a:schemeClr val="lt1"/>
                </a:solidFill>
                <a:latin typeface="Century Gothic"/>
                <a:ea typeface="Century Gothic"/>
                <a:cs typeface="Century Gothic"/>
                <a:sym typeface="Century Gothic"/>
              </a:rPr>
              <a:t>diesen</a:t>
            </a:r>
            <a:r>
              <a:rPr lang="en-GB" sz="2000" dirty="0">
                <a:solidFill>
                  <a:schemeClr val="lt1"/>
                </a:solidFill>
                <a:latin typeface="Century Gothic"/>
                <a:ea typeface="Century Gothic"/>
                <a:cs typeface="Century Gothic"/>
                <a:sym typeface="Century Gothic"/>
              </a:rPr>
              <a:t> </a:t>
            </a:r>
            <a:endParaRPr dirty="0"/>
          </a:p>
          <a:p>
            <a:pPr marL="0" marR="0" lvl="0" indent="0" algn="l" rtl="0">
              <a:spcBef>
                <a:spcPts val="0"/>
              </a:spcBef>
              <a:spcAft>
                <a:spcPts val="0"/>
              </a:spcAft>
              <a:buNone/>
            </a:pPr>
            <a:r>
              <a:rPr lang="en-GB" sz="2000" dirty="0">
                <a:solidFill>
                  <a:schemeClr val="lt1"/>
                </a:solidFill>
                <a:latin typeface="Century Gothic"/>
                <a:ea typeface="Century Gothic"/>
                <a:cs typeface="Century Gothic"/>
                <a:sym typeface="Century Gothic"/>
              </a:rPr>
              <a:t>Tisch </a:t>
            </a:r>
            <a:r>
              <a:rPr lang="en-GB" sz="2000" u="sng" dirty="0" err="1">
                <a:solidFill>
                  <a:schemeClr val="lt1"/>
                </a:solidFill>
                <a:latin typeface="Century Gothic"/>
                <a:ea typeface="Century Gothic"/>
                <a:cs typeface="Century Gothic"/>
                <a:sym typeface="Century Gothic"/>
              </a:rPr>
              <a:t>gesetzt</a:t>
            </a:r>
            <a:r>
              <a:rPr lang="en-GB" sz="2000" dirty="0">
                <a:solidFill>
                  <a:schemeClr val="lt1"/>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grpSp>
        <p:nvGrpSpPr>
          <p:cNvPr id="329" name="Google Shape;329;p5"/>
          <p:cNvGrpSpPr/>
          <p:nvPr/>
        </p:nvGrpSpPr>
        <p:grpSpPr>
          <a:xfrm>
            <a:off x="8747644" y="3400201"/>
            <a:ext cx="357421" cy="330628"/>
            <a:chOff x="-677996" y="3286857"/>
            <a:chExt cx="357421" cy="330628"/>
          </a:xfrm>
        </p:grpSpPr>
        <p:sp>
          <p:nvSpPr>
            <p:cNvPr id="330" name="Google Shape;330;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31" name="Google Shape;331;p5"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32" name="Google Shape;332;p5"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333" name="Google Shape;333;p5"/>
          <p:cNvGrpSpPr/>
          <p:nvPr/>
        </p:nvGrpSpPr>
        <p:grpSpPr>
          <a:xfrm rot="598953">
            <a:off x="8285165" y="4576469"/>
            <a:ext cx="757520" cy="893842"/>
            <a:chOff x="12709986" y="5097684"/>
            <a:chExt cx="757520" cy="893842"/>
          </a:xfrm>
        </p:grpSpPr>
        <p:sp>
          <p:nvSpPr>
            <p:cNvPr id="334" name="Google Shape;334;p5"/>
            <p:cNvSpPr/>
            <p:nvPr/>
          </p:nvSpPr>
          <p:spPr>
            <a:xfrm>
              <a:off x="12709986" y="5097684"/>
              <a:ext cx="757520" cy="893842"/>
            </a:xfrm>
            <a:prstGeom prst="rect">
              <a:avLst/>
            </a:prstGeom>
            <a:solidFill>
              <a:srgbClr val="D8D8D8"/>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35" name="Google Shape;335;p5"/>
            <p:cNvSpPr/>
            <p:nvPr/>
          </p:nvSpPr>
          <p:spPr>
            <a:xfrm>
              <a:off x="12771356" y="5173884"/>
              <a:ext cx="659757" cy="741442"/>
            </a:xfrm>
            <a:prstGeom prst="rect">
              <a:avLst/>
            </a:prstGeom>
            <a:solidFill>
              <a:schemeClr val="lt2"/>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336" name="Google Shape;336;p5"/>
            <p:cNvGrpSpPr/>
            <p:nvPr/>
          </p:nvGrpSpPr>
          <p:grpSpPr>
            <a:xfrm>
              <a:off x="12836324" y="5267194"/>
              <a:ext cx="529822" cy="648132"/>
              <a:chOff x="12467370" y="4714766"/>
              <a:chExt cx="898776" cy="1200560"/>
            </a:xfrm>
          </p:grpSpPr>
          <p:pic>
            <p:nvPicPr>
              <p:cNvPr id="337" name="Google Shape;337;p5" descr="A picture containing table, desk&#10;&#10;Description automatically generated"/>
              <p:cNvPicPr preferRelativeResize="0"/>
              <p:nvPr/>
            </p:nvPicPr>
            <p:blipFill rotWithShape="1">
              <a:blip r:embed="rId9">
                <a:alphaModFix/>
              </a:blip>
              <a:srcRect/>
              <a:stretch/>
            </p:blipFill>
            <p:spPr>
              <a:xfrm>
                <a:off x="12467370" y="5135638"/>
                <a:ext cx="898776" cy="779688"/>
              </a:xfrm>
              <a:prstGeom prst="rect">
                <a:avLst/>
              </a:prstGeom>
              <a:noFill/>
              <a:ln>
                <a:noFill/>
              </a:ln>
            </p:spPr>
          </p:pic>
          <p:pic>
            <p:nvPicPr>
              <p:cNvPr id="338" name="Google Shape;338;p5" descr="A picture containing text&#10;&#10;Description automatically generated"/>
              <p:cNvPicPr preferRelativeResize="0"/>
              <p:nvPr/>
            </p:nvPicPr>
            <p:blipFill rotWithShape="1">
              <a:blip r:embed="rId10">
                <a:alphaModFix/>
              </a:blip>
              <a:srcRect/>
              <a:stretch/>
            </p:blipFill>
            <p:spPr>
              <a:xfrm>
                <a:off x="12630729" y="4714766"/>
                <a:ext cx="529686" cy="614577"/>
              </a:xfrm>
              <a:prstGeom prst="rect">
                <a:avLst/>
              </a:prstGeom>
              <a:noFill/>
              <a:ln>
                <a:noFill/>
              </a:ln>
            </p:spPr>
          </p:pic>
        </p:grpSp>
      </p:grpSp>
      <p:sp>
        <p:nvSpPr>
          <p:cNvPr id="339" name="Google Shape;339;p5"/>
          <p:cNvSpPr/>
          <p:nvPr/>
        </p:nvSpPr>
        <p:spPr>
          <a:xfrm>
            <a:off x="9202762" y="2122842"/>
            <a:ext cx="2975832" cy="870230"/>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Du machst Fotos immer auf deiner </a:t>
            </a:r>
            <a:r>
              <a:rPr lang="en-GB" sz="2000" u="sng">
                <a:solidFill>
                  <a:schemeClr val="dk1"/>
                </a:solidFill>
                <a:latin typeface="Century Gothic"/>
                <a:ea typeface="Century Gothic"/>
                <a:cs typeface="Century Gothic"/>
                <a:sym typeface="Century Gothic"/>
              </a:rPr>
              <a:t>Weise</a:t>
            </a:r>
            <a:r>
              <a:rPr lang="en-GB" sz="2000">
                <a:solidFill>
                  <a:schemeClr val="dk1"/>
                </a:solidFill>
                <a:latin typeface="Century Gothic"/>
                <a:ea typeface="Century Gothic"/>
                <a:cs typeface="Century Gothic"/>
                <a:sym typeface="Century Gothic"/>
              </a:rPr>
              <a:t>. </a:t>
            </a:r>
            <a:r>
              <a:rPr lang="en-GB" sz="2000">
                <a:solidFill>
                  <a:schemeClr val="lt1"/>
                </a:solidFill>
                <a:latin typeface="Century Gothic"/>
                <a:ea typeface="Century Gothic"/>
                <a:cs typeface="Century Gothic"/>
                <a:sym typeface="Century Gothic"/>
              </a:rPr>
              <a:t>☺</a:t>
            </a:r>
            <a:endParaRPr sz="2000">
              <a:solidFill>
                <a:schemeClr val="lt1"/>
              </a:solidFill>
              <a:latin typeface="Century Gothic"/>
              <a:ea typeface="Century Gothic"/>
              <a:cs typeface="Century Gothic"/>
              <a:sym typeface="Century Gothic"/>
            </a:endParaRPr>
          </a:p>
        </p:txBody>
      </p:sp>
      <p:grpSp>
        <p:nvGrpSpPr>
          <p:cNvPr id="340" name="Google Shape;340;p5"/>
          <p:cNvGrpSpPr/>
          <p:nvPr/>
        </p:nvGrpSpPr>
        <p:grpSpPr>
          <a:xfrm>
            <a:off x="11772241" y="2139745"/>
            <a:ext cx="357421" cy="330628"/>
            <a:chOff x="-677996" y="3286857"/>
            <a:chExt cx="357421" cy="330628"/>
          </a:xfrm>
        </p:grpSpPr>
        <p:sp>
          <p:nvSpPr>
            <p:cNvPr id="341" name="Google Shape;341;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42" name="Google Shape;342;p5"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43" name="Google Shape;343;p5"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344" name="Google Shape;344;p5"/>
          <p:cNvGrpSpPr/>
          <p:nvPr/>
        </p:nvGrpSpPr>
        <p:grpSpPr>
          <a:xfrm>
            <a:off x="11831909" y="4166119"/>
            <a:ext cx="357421" cy="330628"/>
            <a:chOff x="-677996" y="3286857"/>
            <a:chExt cx="357421" cy="330628"/>
          </a:xfrm>
        </p:grpSpPr>
        <p:sp>
          <p:nvSpPr>
            <p:cNvPr id="345" name="Google Shape;345;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46" name="Google Shape;346;p5"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47" name="Google Shape;347;p5"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348" name="Google Shape;348;p5"/>
          <p:cNvGrpSpPr/>
          <p:nvPr/>
        </p:nvGrpSpPr>
        <p:grpSpPr>
          <a:xfrm>
            <a:off x="11932192" y="5396429"/>
            <a:ext cx="306683" cy="263961"/>
            <a:chOff x="-657569" y="2518042"/>
            <a:chExt cx="353028" cy="334926"/>
          </a:xfrm>
        </p:grpSpPr>
        <p:sp>
          <p:nvSpPr>
            <p:cNvPr id="349" name="Google Shape;349;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50" name="Google Shape;350;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351" name="Google Shape;351;p5"/>
          <p:cNvGrpSpPr/>
          <p:nvPr/>
        </p:nvGrpSpPr>
        <p:grpSpPr>
          <a:xfrm>
            <a:off x="11876626" y="3084887"/>
            <a:ext cx="306683" cy="263961"/>
            <a:chOff x="-657569" y="2518042"/>
            <a:chExt cx="353028" cy="334926"/>
          </a:xfrm>
        </p:grpSpPr>
        <p:sp>
          <p:nvSpPr>
            <p:cNvPr id="352" name="Google Shape;352;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53" name="Google Shape;353;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354" name="Google Shape;354;p5"/>
          <p:cNvSpPr txBox="1"/>
          <p:nvPr/>
        </p:nvSpPr>
        <p:spPr>
          <a:xfrm>
            <a:off x="10278319" y="1088013"/>
            <a:ext cx="1851343" cy="369332"/>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FBF0D5"/>
                </a:solidFill>
                <a:latin typeface="Century Gothic"/>
                <a:ea typeface="Century Gothic"/>
                <a:cs typeface="Century Gothic"/>
                <a:sym typeface="Century Gothic"/>
              </a:rPr>
              <a:t>die Eiche - oak</a:t>
            </a:r>
            <a:endParaRPr/>
          </a:p>
        </p:txBody>
      </p:sp>
      <p:sp>
        <p:nvSpPr>
          <p:cNvPr id="47" name="Google Shape;268;p5">
            <a:extLst>
              <a:ext uri="{FF2B5EF4-FFF2-40B4-BE49-F238E27FC236}">
                <a16:creationId xmlns:a16="http://schemas.microsoft.com/office/drawing/2014/main" id="{AED2E407-3646-801C-9298-32D6C9281BEA}"/>
              </a:ext>
            </a:extLst>
          </p:cNvPr>
          <p:cNvSpPr/>
          <p:nvPr/>
        </p:nvSpPr>
        <p:spPr>
          <a:xfrm>
            <a:off x="10728" y="2113846"/>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Hi Alastair! </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ein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schöner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Baum auf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dem</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Foto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48" name="Google Shape;301;p5">
            <a:extLst>
              <a:ext uri="{FF2B5EF4-FFF2-40B4-BE49-F238E27FC236}">
                <a16:creationId xmlns:a16="http://schemas.microsoft.com/office/drawing/2014/main" id="{2D9D3B71-EFCB-17FD-8184-4CEFFB17BA89}"/>
              </a:ext>
            </a:extLst>
          </p:cNvPr>
          <p:cNvGrpSpPr/>
          <p:nvPr/>
        </p:nvGrpSpPr>
        <p:grpSpPr>
          <a:xfrm>
            <a:off x="2661106" y="2146450"/>
            <a:ext cx="353028" cy="334926"/>
            <a:chOff x="-657569" y="2518042"/>
            <a:chExt cx="353028" cy="334926"/>
          </a:xfrm>
        </p:grpSpPr>
        <p:sp>
          <p:nvSpPr>
            <p:cNvPr id="49" name="Google Shape;302;p5">
              <a:extLst>
                <a:ext uri="{FF2B5EF4-FFF2-40B4-BE49-F238E27FC236}">
                  <a16:creationId xmlns:a16="http://schemas.microsoft.com/office/drawing/2014/main" id="{DEE5E8CE-BE94-D9FF-E9DD-166373D5881A}"/>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50" name="Google Shape;303;p5" descr="A picture containing text, vector graphics&#10;&#10;Description automatically generated">
              <a:extLst>
                <a:ext uri="{FF2B5EF4-FFF2-40B4-BE49-F238E27FC236}">
                  <a16:creationId xmlns:a16="http://schemas.microsoft.com/office/drawing/2014/main" id="{274A4400-B827-ED53-A3B1-9650CF0B206B}"/>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51" name="Google Shape;269;p5">
            <a:extLst>
              <a:ext uri="{FF2B5EF4-FFF2-40B4-BE49-F238E27FC236}">
                <a16:creationId xmlns:a16="http://schemas.microsoft.com/office/drawing/2014/main" id="{A5B0DAC7-0EAC-7BE9-C23A-6E8C4FE7E563}"/>
              </a:ext>
            </a:extLst>
          </p:cNvPr>
          <p:cNvSpPr/>
          <p:nvPr/>
        </p:nvSpPr>
        <p:spPr>
          <a:xfrm>
            <a:off x="22646" y="3175210"/>
            <a:ext cx="3041372" cy="1015341"/>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Stimmt</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auch</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einen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Nationalbaum</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in Deutschland?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52" name="Google Shape;304;p5">
            <a:extLst>
              <a:ext uri="{FF2B5EF4-FFF2-40B4-BE49-F238E27FC236}">
                <a16:creationId xmlns:a16="http://schemas.microsoft.com/office/drawing/2014/main" id="{A87C1945-3BCC-8B22-9F56-774AF369221C}"/>
              </a:ext>
            </a:extLst>
          </p:cNvPr>
          <p:cNvGrpSpPr/>
          <p:nvPr/>
        </p:nvGrpSpPr>
        <p:grpSpPr>
          <a:xfrm>
            <a:off x="2689854" y="3215269"/>
            <a:ext cx="357421" cy="330628"/>
            <a:chOff x="-677996" y="3286857"/>
            <a:chExt cx="357421" cy="330628"/>
          </a:xfrm>
        </p:grpSpPr>
        <p:sp>
          <p:nvSpPr>
            <p:cNvPr id="53" name="Google Shape;305;p5">
              <a:extLst>
                <a:ext uri="{FF2B5EF4-FFF2-40B4-BE49-F238E27FC236}">
                  <a16:creationId xmlns:a16="http://schemas.microsoft.com/office/drawing/2014/main" id="{A48D13F4-4F6B-FDB7-D344-A377BE610D43}"/>
                </a:ext>
              </a:extLst>
            </p:cNvPr>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54" name="Google Shape;306;p5" descr="Shape, circle&#10;&#10;Description automatically generated">
              <a:extLst>
                <a:ext uri="{FF2B5EF4-FFF2-40B4-BE49-F238E27FC236}">
                  <a16:creationId xmlns:a16="http://schemas.microsoft.com/office/drawing/2014/main" id="{44A1721B-53DD-B1C3-CC92-12377D8D4B8F}"/>
                </a:ext>
              </a:extLst>
            </p:cNvPr>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55" name="Google Shape;307;p5" descr="A picture containing text&#10;&#10;Description automatically generated">
              <a:extLst>
                <a:ext uri="{FF2B5EF4-FFF2-40B4-BE49-F238E27FC236}">
                  <a16:creationId xmlns:a16="http://schemas.microsoft.com/office/drawing/2014/main" id="{FE308749-3676-D9AE-3591-9B170CB87BB1}"/>
                </a:ext>
              </a:extLst>
            </p:cNvPr>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56" name="Google Shape;278;p5">
            <a:extLst>
              <a:ext uri="{FF2B5EF4-FFF2-40B4-BE49-F238E27FC236}">
                <a16:creationId xmlns:a16="http://schemas.microsoft.com/office/drawing/2014/main" id="{22EF9F0D-F458-183E-3D96-3E4C9B7C5DE9}"/>
              </a:ext>
            </a:extLst>
          </p:cNvPr>
          <p:cNvSpPr/>
          <p:nvPr/>
        </p:nvSpPr>
        <p:spPr>
          <a:xfrm>
            <a:off x="-7110" y="4925852"/>
            <a:ext cx="3020878" cy="676847"/>
          </a:xfrm>
          <a:prstGeom prst="roundRect">
            <a:avLst>
              <a:gd name="adj" fmla="val 16667"/>
            </a:avLst>
          </a:prstGeom>
          <a:solidFill>
            <a:srgbClr val="FFFEF3"/>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gutes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Essen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bei</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dir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heute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abend?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57" name="Google Shape;311;p5">
            <a:extLst>
              <a:ext uri="{FF2B5EF4-FFF2-40B4-BE49-F238E27FC236}">
                <a16:creationId xmlns:a16="http://schemas.microsoft.com/office/drawing/2014/main" id="{04FC92A4-6019-F860-86A2-5993F8C318A0}"/>
              </a:ext>
            </a:extLst>
          </p:cNvPr>
          <p:cNvGrpSpPr/>
          <p:nvPr/>
        </p:nvGrpSpPr>
        <p:grpSpPr>
          <a:xfrm>
            <a:off x="2631741" y="4964676"/>
            <a:ext cx="357421" cy="330628"/>
            <a:chOff x="-677996" y="3286857"/>
            <a:chExt cx="357421" cy="330628"/>
          </a:xfrm>
        </p:grpSpPr>
        <p:sp>
          <p:nvSpPr>
            <p:cNvPr id="58" name="Google Shape;312;p5">
              <a:extLst>
                <a:ext uri="{FF2B5EF4-FFF2-40B4-BE49-F238E27FC236}">
                  <a16:creationId xmlns:a16="http://schemas.microsoft.com/office/drawing/2014/main" id="{0FDE12E7-9C05-BC82-0485-F959C3093578}"/>
                </a:ext>
              </a:extLst>
            </p:cNvPr>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59" name="Google Shape;313;p5" descr="Shape, circle&#10;&#10;Description automatically generated">
              <a:extLst>
                <a:ext uri="{FF2B5EF4-FFF2-40B4-BE49-F238E27FC236}">
                  <a16:creationId xmlns:a16="http://schemas.microsoft.com/office/drawing/2014/main" id="{A7BB60AA-3F5A-85E0-0A5F-E88B349A3464}"/>
                </a:ext>
              </a:extLst>
            </p:cNvPr>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60" name="Google Shape;314;p5" descr="A picture containing text&#10;&#10;Description automatically generated">
              <a:extLst>
                <a:ext uri="{FF2B5EF4-FFF2-40B4-BE49-F238E27FC236}">
                  <a16:creationId xmlns:a16="http://schemas.microsoft.com/office/drawing/2014/main" id="{D388A99C-8353-344F-B1B7-09951DE8257D}"/>
                </a:ext>
              </a:extLst>
            </p:cNvPr>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61" name="Google Shape;288;p5">
            <a:extLst>
              <a:ext uri="{FF2B5EF4-FFF2-40B4-BE49-F238E27FC236}">
                <a16:creationId xmlns:a16="http://schemas.microsoft.com/office/drawing/2014/main" id="{8BE46B81-0AFB-F42E-9A0C-041598B42A8C}"/>
              </a:ext>
            </a:extLst>
          </p:cNvPr>
          <p:cNvSpPr/>
          <p:nvPr/>
        </p:nvSpPr>
        <p:spPr>
          <a:xfrm>
            <a:off x="3097044" y="3945522"/>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Mmm</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Siehst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du? </a:t>
            </a:r>
            <a:b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b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der Rhein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der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große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Fluss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weißt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du?</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62" name="Google Shape;322;p5">
            <a:extLst>
              <a:ext uri="{FF2B5EF4-FFF2-40B4-BE49-F238E27FC236}">
                <a16:creationId xmlns:a16="http://schemas.microsoft.com/office/drawing/2014/main" id="{C39F784C-6028-6448-491F-9D0A3BC83F43}"/>
              </a:ext>
            </a:extLst>
          </p:cNvPr>
          <p:cNvGrpSpPr/>
          <p:nvPr/>
        </p:nvGrpSpPr>
        <p:grpSpPr>
          <a:xfrm>
            <a:off x="5717691" y="3980169"/>
            <a:ext cx="353028" cy="334926"/>
            <a:chOff x="-657569" y="2518042"/>
            <a:chExt cx="353028" cy="334926"/>
          </a:xfrm>
        </p:grpSpPr>
        <p:sp>
          <p:nvSpPr>
            <p:cNvPr id="63" name="Google Shape;323;p5">
              <a:extLst>
                <a:ext uri="{FF2B5EF4-FFF2-40B4-BE49-F238E27FC236}">
                  <a16:creationId xmlns:a16="http://schemas.microsoft.com/office/drawing/2014/main" id="{DE2131D0-06A2-185C-E633-CB9C35C9226E}"/>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355" name="Google Shape;324;p5" descr="A picture containing text, vector graphics&#10;&#10;Description automatically generated">
              <a:extLst>
                <a:ext uri="{FF2B5EF4-FFF2-40B4-BE49-F238E27FC236}">
                  <a16:creationId xmlns:a16="http://schemas.microsoft.com/office/drawing/2014/main" id="{99E66E6F-C779-F623-0EFE-F485DD1B0308}"/>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356" name="Google Shape;289;p5">
            <a:extLst>
              <a:ext uri="{FF2B5EF4-FFF2-40B4-BE49-F238E27FC236}">
                <a16:creationId xmlns:a16="http://schemas.microsoft.com/office/drawing/2014/main" id="{4913BD24-916C-01E6-F037-E20B844523E4}"/>
              </a:ext>
            </a:extLst>
          </p:cNvPr>
          <p:cNvSpPr/>
          <p:nvPr/>
        </p:nvSpPr>
        <p:spPr>
          <a:xfrm>
            <a:off x="3122527" y="4947282"/>
            <a:ext cx="3020878" cy="706314"/>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Ja. </a:t>
            </a: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Gibt es </a:t>
            </a: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auch viele Seen in Deutschland?</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57" name="Google Shape;290;p5">
            <a:extLst>
              <a:ext uri="{FF2B5EF4-FFF2-40B4-BE49-F238E27FC236}">
                <a16:creationId xmlns:a16="http://schemas.microsoft.com/office/drawing/2014/main" id="{284DB86B-B1F1-4487-A001-B5BF2C3232C8}"/>
              </a:ext>
            </a:extLst>
          </p:cNvPr>
          <p:cNvSpPr/>
          <p:nvPr/>
        </p:nvSpPr>
        <p:spPr>
          <a:xfrm>
            <a:off x="6178945" y="2102410"/>
            <a:ext cx="2973968" cy="11321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Ja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sicher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kennst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du </a:t>
            </a:r>
            <a:r>
              <a:rPr kumimoji="0" lang="en-GB" sz="2000" b="0"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den Bodensee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sind</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viele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schöne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Orte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358" name="Google Shape;325;p5">
            <a:extLst>
              <a:ext uri="{FF2B5EF4-FFF2-40B4-BE49-F238E27FC236}">
                <a16:creationId xmlns:a16="http://schemas.microsoft.com/office/drawing/2014/main" id="{535E9C2E-D9CE-6F77-C86E-CA7506CC2276}"/>
              </a:ext>
            </a:extLst>
          </p:cNvPr>
          <p:cNvGrpSpPr/>
          <p:nvPr/>
        </p:nvGrpSpPr>
        <p:grpSpPr>
          <a:xfrm>
            <a:off x="8745412" y="2137381"/>
            <a:ext cx="353028" cy="334926"/>
            <a:chOff x="-657569" y="2518042"/>
            <a:chExt cx="353028" cy="334926"/>
          </a:xfrm>
        </p:grpSpPr>
        <p:sp>
          <p:nvSpPr>
            <p:cNvPr id="359" name="Google Shape;326;p5">
              <a:extLst>
                <a:ext uri="{FF2B5EF4-FFF2-40B4-BE49-F238E27FC236}">
                  <a16:creationId xmlns:a16="http://schemas.microsoft.com/office/drawing/2014/main" id="{88A42339-161F-3049-D2C5-CAB0980BEEEC}"/>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360" name="Google Shape;327;p5" descr="A picture containing text, vector graphics&#10;&#10;Description automatically generated">
              <a:extLst>
                <a:ext uri="{FF2B5EF4-FFF2-40B4-BE49-F238E27FC236}">
                  <a16:creationId xmlns:a16="http://schemas.microsoft.com/office/drawing/2014/main" id="{974AE24B-890A-510E-DA9B-FFBE6A55C79F}"/>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361" name="Google Shape;299;p5">
            <a:extLst>
              <a:ext uri="{FF2B5EF4-FFF2-40B4-BE49-F238E27FC236}">
                <a16:creationId xmlns:a16="http://schemas.microsoft.com/office/drawing/2014/main" id="{DCAD2450-A38D-C424-1AA1-C7EADB51D587}"/>
              </a:ext>
            </a:extLst>
          </p:cNvPr>
          <p:cNvSpPr/>
          <p:nvPr/>
        </p:nvSpPr>
        <p:spPr>
          <a:xfrm>
            <a:off x="9249671" y="4084692"/>
            <a:ext cx="2975832" cy="1226115"/>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Ich bin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müde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Aber </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es </a:t>
            </a: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nur</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einen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Tag bis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zum</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Wochenende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362" name="Google Shape;344;p5">
            <a:extLst>
              <a:ext uri="{FF2B5EF4-FFF2-40B4-BE49-F238E27FC236}">
                <a16:creationId xmlns:a16="http://schemas.microsoft.com/office/drawing/2014/main" id="{B64F6D06-A56E-6567-1904-5BAB29EA78FE}"/>
              </a:ext>
            </a:extLst>
          </p:cNvPr>
          <p:cNvGrpSpPr/>
          <p:nvPr/>
        </p:nvGrpSpPr>
        <p:grpSpPr>
          <a:xfrm>
            <a:off x="11840831" y="4166118"/>
            <a:ext cx="357421" cy="330628"/>
            <a:chOff x="-677996" y="3286857"/>
            <a:chExt cx="357421" cy="330628"/>
          </a:xfrm>
        </p:grpSpPr>
        <p:sp>
          <p:nvSpPr>
            <p:cNvPr id="363" name="Google Shape;345;p5">
              <a:extLst>
                <a:ext uri="{FF2B5EF4-FFF2-40B4-BE49-F238E27FC236}">
                  <a16:creationId xmlns:a16="http://schemas.microsoft.com/office/drawing/2014/main" id="{AB7A2C89-E729-3C93-1DEC-B184D6DE737A}"/>
                </a:ext>
              </a:extLst>
            </p:cNvPr>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364" name="Google Shape;346;p5" descr="Shape, circle&#10;&#10;Description automatically generated">
              <a:extLst>
                <a:ext uri="{FF2B5EF4-FFF2-40B4-BE49-F238E27FC236}">
                  <a16:creationId xmlns:a16="http://schemas.microsoft.com/office/drawing/2014/main" id="{6A8F08DC-2831-A341-7161-67E4F06802C6}"/>
                </a:ext>
              </a:extLst>
            </p:cNvPr>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65" name="Google Shape;347;p5" descr="A picture containing text&#10;&#10;Description automatically generated">
              <a:extLst>
                <a:ext uri="{FF2B5EF4-FFF2-40B4-BE49-F238E27FC236}">
                  <a16:creationId xmlns:a16="http://schemas.microsoft.com/office/drawing/2014/main" id="{0353C067-407F-B4F7-A844-E9EC7F85E274}"/>
                </a:ext>
              </a:extLst>
            </p:cNvPr>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366" name="Google Shape;300;p5">
            <a:extLst>
              <a:ext uri="{FF2B5EF4-FFF2-40B4-BE49-F238E27FC236}">
                <a16:creationId xmlns:a16="http://schemas.microsoft.com/office/drawing/2014/main" id="{C4D3E337-49EB-90A1-E47E-7E71ABB713CA}"/>
              </a:ext>
            </a:extLst>
          </p:cNvPr>
          <p:cNvSpPr/>
          <p:nvPr/>
        </p:nvSpPr>
        <p:spPr>
          <a:xfrm>
            <a:off x="9213547" y="5362958"/>
            <a:ext cx="3020878" cy="6180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Ach, </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der Hund! Ich muss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weg</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Tschüss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367" name="Google Shape;348;p5">
            <a:extLst>
              <a:ext uri="{FF2B5EF4-FFF2-40B4-BE49-F238E27FC236}">
                <a16:creationId xmlns:a16="http://schemas.microsoft.com/office/drawing/2014/main" id="{D97C6DE8-6382-3ED8-1DD3-785E78D4ECD2}"/>
              </a:ext>
            </a:extLst>
          </p:cNvPr>
          <p:cNvGrpSpPr/>
          <p:nvPr/>
        </p:nvGrpSpPr>
        <p:grpSpPr>
          <a:xfrm>
            <a:off x="11932192" y="5379688"/>
            <a:ext cx="306683" cy="263961"/>
            <a:chOff x="-657569" y="2518042"/>
            <a:chExt cx="353028" cy="334926"/>
          </a:xfrm>
        </p:grpSpPr>
        <p:sp>
          <p:nvSpPr>
            <p:cNvPr id="368" name="Google Shape;349;p5">
              <a:extLst>
                <a:ext uri="{FF2B5EF4-FFF2-40B4-BE49-F238E27FC236}">
                  <a16:creationId xmlns:a16="http://schemas.microsoft.com/office/drawing/2014/main" id="{64DB80DF-8444-1080-5250-DAF4AE4F5D8A}"/>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369" name="Google Shape;350;p5" descr="A picture containing text, vector graphics&#10;&#10;Description automatically generated">
              <a:extLst>
                <a:ext uri="{FF2B5EF4-FFF2-40B4-BE49-F238E27FC236}">
                  <a16:creationId xmlns:a16="http://schemas.microsoft.com/office/drawing/2014/main" id="{CB53922B-F231-61CA-CBF3-307109E96FB6}"/>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1" grpId="0" animBg="1"/>
      <p:bldP spid="56" grpId="0" animBg="1"/>
      <p:bldP spid="61" grpId="0" animBg="1"/>
      <p:bldP spid="356" grpId="0" animBg="1"/>
      <p:bldP spid="357" grpId="0" animBg="1"/>
      <p:bldP spid="361" grpId="0" animBg="1"/>
      <p:bldP spid="3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
          <p:cNvSpPr txBox="1">
            <a:spLocks noGrp="1"/>
          </p:cNvSpPr>
          <p:nvPr>
            <p:ph type="title"/>
          </p:nvPr>
        </p:nvSpPr>
        <p:spPr>
          <a:xfrm>
            <a:off x="-1" y="213557"/>
            <a:ext cx="5995851"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Deutschland in Bildern</a:t>
            </a:r>
            <a:endParaRPr/>
          </a:p>
        </p:txBody>
      </p:sp>
      <p:pic>
        <p:nvPicPr>
          <p:cNvPr id="361" name="Google Shape;361;p6" descr="A train in a station&#10;&#10;Description automatically generated with low confidence"/>
          <p:cNvPicPr preferRelativeResize="0"/>
          <p:nvPr/>
        </p:nvPicPr>
        <p:blipFill rotWithShape="1">
          <a:blip r:embed="rId4">
            <a:alphaModFix/>
          </a:blip>
          <a:srcRect/>
          <a:stretch/>
        </p:blipFill>
        <p:spPr>
          <a:xfrm>
            <a:off x="6196152" y="995298"/>
            <a:ext cx="3570757" cy="2390341"/>
          </a:xfrm>
          <a:prstGeom prst="rect">
            <a:avLst/>
          </a:prstGeom>
          <a:noFill/>
          <a:ln>
            <a:noFill/>
          </a:ln>
        </p:spPr>
      </p:pic>
      <p:pic>
        <p:nvPicPr>
          <p:cNvPr id="362" name="Google Shape;362;p6" descr="A picture containing indoor, pastry, scene, shop&#10;&#10;Description automatically generated"/>
          <p:cNvPicPr preferRelativeResize="0"/>
          <p:nvPr/>
        </p:nvPicPr>
        <p:blipFill rotWithShape="1">
          <a:blip r:embed="rId5">
            <a:alphaModFix/>
          </a:blip>
          <a:srcRect/>
          <a:stretch/>
        </p:blipFill>
        <p:spPr>
          <a:xfrm>
            <a:off x="2525242" y="995298"/>
            <a:ext cx="3568943" cy="2390340"/>
          </a:xfrm>
          <a:prstGeom prst="rect">
            <a:avLst/>
          </a:prstGeom>
          <a:noFill/>
          <a:ln>
            <a:noFill/>
          </a:ln>
        </p:spPr>
      </p:pic>
      <p:pic>
        <p:nvPicPr>
          <p:cNvPr id="363" name="Google Shape;363;p6" descr="A picture containing person, outdoor, crowd&#10;&#10;Description automatically generated"/>
          <p:cNvPicPr preferRelativeResize="0"/>
          <p:nvPr/>
        </p:nvPicPr>
        <p:blipFill rotWithShape="1">
          <a:blip r:embed="rId6">
            <a:alphaModFix/>
          </a:blip>
          <a:srcRect r="3333"/>
          <a:stretch/>
        </p:blipFill>
        <p:spPr>
          <a:xfrm>
            <a:off x="6196151" y="3429000"/>
            <a:ext cx="3568943" cy="2471492"/>
          </a:xfrm>
          <a:prstGeom prst="rect">
            <a:avLst/>
          </a:prstGeom>
          <a:noFill/>
          <a:ln>
            <a:noFill/>
          </a:ln>
        </p:spPr>
      </p:pic>
      <p:pic>
        <p:nvPicPr>
          <p:cNvPr id="364" name="Google Shape;364;p6"/>
          <p:cNvPicPr preferRelativeResize="0"/>
          <p:nvPr/>
        </p:nvPicPr>
        <p:blipFill rotWithShape="1">
          <a:blip r:embed="rId7">
            <a:alphaModFix/>
          </a:blip>
          <a:srcRect/>
          <a:stretch/>
        </p:blipFill>
        <p:spPr>
          <a:xfrm>
            <a:off x="2525242" y="3428999"/>
            <a:ext cx="3568943" cy="2471493"/>
          </a:xfrm>
          <a:prstGeom prst="rect">
            <a:avLst/>
          </a:prstGeom>
          <a:noFill/>
          <a:ln>
            <a:noFill/>
          </a:ln>
        </p:spPr>
      </p:pic>
      <p:sp>
        <p:nvSpPr>
          <p:cNvPr id="365" name="Google Shape;365;p6"/>
          <p:cNvSpPr txBox="1"/>
          <p:nvPr/>
        </p:nvSpPr>
        <p:spPr>
          <a:xfrm>
            <a:off x="1886431" y="976387"/>
            <a:ext cx="3918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entury Gothic"/>
                <a:ea typeface="Century Gothic"/>
                <a:cs typeface="Century Gothic"/>
                <a:sym typeface="Century Gothic"/>
              </a:rPr>
              <a:t>1</a:t>
            </a:r>
            <a:endParaRPr sz="2400" b="1">
              <a:solidFill>
                <a:schemeClr val="dk1"/>
              </a:solidFill>
              <a:latin typeface="Century Gothic"/>
              <a:ea typeface="Century Gothic"/>
              <a:cs typeface="Century Gothic"/>
              <a:sym typeface="Century Gothic"/>
            </a:endParaRPr>
          </a:p>
        </p:txBody>
      </p:sp>
      <p:sp>
        <p:nvSpPr>
          <p:cNvPr id="366" name="Google Shape;366;p6"/>
          <p:cNvSpPr txBox="1"/>
          <p:nvPr/>
        </p:nvSpPr>
        <p:spPr>
          <a:xfrm>
            <a:off x="9913684" y="995298"/>
            <a:ext cx="3918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entury Gothic"/>
                <a:ea typeface="Century Gothic"/>
                <a:cs typeface="Century Gothic"/>
                <a:sym typeface="Century Gothic"/>
              </a:rPr>
              <a:t>2</a:t>
            </a:r>
            <a:endParaRPr sz="2400" b="1">
              <a:solidFill>
                <a:schemeClr val="dk1"/>
              </a:solidFill>
              <a:latin typeface="Century Gothic"/>
              <a:ea typeface="Century Gothic"/>
              <a:cs typeface="Century Gothic"/>
              <a:sym typeface="Century Gothic"/>
            </a:endParaRPr>
          </a:p>
        </p:txBody>
      </p:sp>
      <p:sp>
        <p:nvSpPr>
          <p:cNvPr id="367" name="Google Shape;367;p6"/>
          <p:cNvSpPr txBox="1"/>
          <p:nvPr/>
        </p:nvSpPr>
        <p:spPr>
          <a:xfrm>
            <a:off x="1891648" y="3545416"/>
            <a:ext cx="3918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entury Gothic"/>
                <a:ea typeface="Century Gothic"/>
                <a:cs typeface="Century Gothic"/>
                <a:sym typeface="Century Gothic"/>
              </a:rPr>
              <a:t>3</a:t>
            </a:r>
            <a:endParaRPr sz="2400" b="1">
              <a:solidFill>
                <a:schemeClr val="dk1"/>
              </a:solidFill>
              <a:latin typeface="Century Gothic"/>
              <a:ea typeface="Century Gothic"/>
              <a:cs typeface="Century Gothic"/>
              <a:sym typeface="Century Gothic"/>
            </a:endParaRPr>
          </a:p>
        </p:txBody>
      </p:sp>
      <p:sp>
        <p:nvSpPr>
          <p:cNvPr id="368" name="Google Shape;368;p6"/>
          <p:cNvSpPr txBox="1"/>
          <p:nvPr/>
        </p:nvSpPr>
        <p:spPr>
          <a:xfrm>
            <a:off x="9913684" y="3411763"/>
            <a:ext cx="3918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entury Gothic"/>
                <a:ea typeface="Century Gothic"/>
                <a:cs typeface="Century Gothic"/>
                <a:sym typeface="Century Gothic"/>
              </a:rPr>
              <a:t>4</a:t>
            </a:r>
            <a:endParaRPr sz="2400" b="1">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7"/>
          <p:cNvSpPr txBox="1">
            <a:spLocks noGrp="1"/>
          </p:cNvSpPr>
          <p:nvPr>
            <p:ph type="title"/>
          </p:nvPr>
        </p:nvSpPr>
        <p:spPr>
          <a:xfrm>
            <a:off x="0" y="213557"/>
            <a:ext cx="2882096"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Relativsätze</a:t>
            </a:r>
            <a:endParaRPr/>
          </a:p>
        </p:txBody>
      </p:sp>
      <p:sp>
        <p:nvSpPr>
          <p:cNvPr id="375" name="Google Shape;375;p7"/>
          <p:cNvSpPr txBox="1">
            <a:spLocks noGrp="1"/>
          </p:cNvSpPr>
          <p:nvPr>
            <p:ph type="body" idx="1"/>
          </p:nvPr>
        </p:nvSpPr>
        <p:spPr>
          <a:xfrm>
            <a:off x="373061" y="1040774"/>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000"/>
              <a:buNone/>
            </a:pPr>
            <a:r>
              <a:rPr lang="en-GB" sz="2000"/>
              <a:t>Remember that </a:t>
            </a:r>
            <a:r>
              <a:rPr lang="en-GB" sz="2000" b="1"/>
              <a:t>relative clauses </a:t>
            </a:r>
            <a:r>
              <a:rPr lang="en-GB" sz="2000"/>
              <a:t>add information about the noun in a main clause, without starting another sentence.</a:t>
            </a:r>
            <a:endParaRPr/>
          </a:p>
          <a:p>
            <a:pPr marL="0" lvl="0" indent="0" algn="l" rtl="0">
              <a:lnSpc>
                <a:spcPct val="90000"/>
              </a:lnSpc>
              <a:spcBef>
                <a:spcPts val="1000"/>
              </a:spcBef>
              <a:spcAft>
                <a:spcPts val="0"/>
              </a:spcAft>
              <a:buClr>
                <a:srgbClr val="525050"/>
              </a:buClr>
              <a:buSzPts val="2400"/>
              <a:buNone/>
            </a:pPr>
            <a:r>
              <a:rPr lang="en-GB"/>
              <a:t> </a:t>
            </a:r>
            <a:endParaRPr/>
          </a:p>
        </p:txBody>
      </p:sp>
      <p:sp>
        <p:nvSpPr>
          <p:cNvPr id="376" name="Google Shape;376;p7"/>
          <p:cNvSpPr/>
          <p:nvPr/>
        </p:nvSpPr>
        <p:spPr>
          <a:xfrm>
            <a:off x="10514396" y="67977"/>
            <a:ext cx="1606378"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Grammatik</a:t>
            </a:r>
            <a:endParaRPr/>
          </a:p>
        </p:txBody>
      </p:sp>
      <p:sp>
        <p:nvSpPr>
          <p:cNvPr id="377" name="Google Shape;377;p7"/>
          <p:cNvSpPr txBox="1"/>
          <p:nvPr/>
        </p:nvSpPr>
        <p:spPr>
          <a:xfrm>
            <a:off x="369386" y="1942892"/>
            <a:ext cx="61722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That is the man </a:t>
            </a:r>
            <a:r>
              <a:rPr lang="en-GB" sz="2000" b="1" i="0" u="none" strike="noStrike" cap="none">
                <a:solidFill>
                  <a:schemeClr val="lt1"/>
                </a:solidFill>
                <a:latin typeface="Century Gothic"/>
                <a:ea typeface="Century Gothic"/>
                <a:cs typeface="Century Gothic"/>
                <a:sym typeface="Century Gothic"/>
              </a:rPr>
              <a:t>who</a:t>
            </a:r>
            <a:r>
              <a:rPr lang="en-GB" sz="2000" b="0" i="0" u="none" strike="noStrike" cap="none">
                <a:solidFill>
                  <a:schemeClr val="lt1"/>
                </a:solidFill>
                <a:latin typeface="Century Gothic"/>
                <a:ea typeface="Century Gothic"/>
                <a:cs typeface="Century Gothic"/>
                <a:sym typeface="Century Gothic"/>
              </a:rPr>
              <a:t> speaks many languages</a:t>
            </a:r>
            <a:r>
              <a:rPr lang="en-GB" sz="1800" b="0" i="0" u="none" strike="noStrike" cap="none">
                <a:solidFill>
                  <a:srgbClr val="1F3864"/>
                </a:solidFill>
                <a:latin typeface="Century Gothic"/>
                <a:ea typeface="Century Gothic"/>
                <a:cs typeface="Century Gothic"/>
                <a:sym typeface="Century Gothic"/>
              </a:rPr>
              <a:t>.</a:t>
            </a:r>
            <a:endParaRPr/>
          </a:p>
        </p:txBody>
      </p:sp>
      <p:sp>
        <p:nvSpPr>
          <p:cNvPr id="378" name="Google Shape;378;p7"/>
          <p:cNvSpPr txBox="1"/>
          <p:nvPr/>
        </p:nvSpPr>
        <p:spPr>
          <a:xfrm>
            <a:off x="6128292" y="1959693"/>
            <a:ext cx="61722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dirty="0">
                <a:solidFill>
                  <a:schemeClr val="lt1"/>
                </a:solidFill>
                <a:latin typeface="Century Gothic"/>
                <a:ea typeface="Century Gothic"/>
                <a:cs typeface="Century Gothic"/>
                <a:sym typeface="Century Gothic"/>
              </a:rPr>
              <a:t>Das </a:t>
            </a:r>
            <a:r>
              <a:rPr lang="en-GB" sz="2000" b="0" i="0" u="none" strike="noStrike" cap="none" dirty="0" err="1">
                <a:solidFill>
                  <a:schemeClr val="lt1"/>
                </a:solidFill>
                <a:latin typeface="Century Gothic"/>
                <a:ea typeface="Century Gothic"/>
                <a:cs typeface="Century Gothic"/>
                <a:sym typeface="Century Gothic"/>
              </a:rPr>
              <a:t>ist</a:t>
            </a:r>
            <a:r>
              <a:rPr lang="en-GB" sz="2000" b="0" i="0" u="none" strike="noStrike" cap="none" dirty="0">
                <a:solidFill>
                  <a:schemeClr val="lt1"/>
                </a:solidFill>
                <a:latin typeface="Century Gothic"/>
                <a:ea typeface="Century Gothic"/>
                <a:cs typeface="Century Gothic"/>
                <a:sym typeface="Century Gothic"/>
              </a:rPr>
              <a:t> </a:t>
            </a:r>
            <a:r>
              <a:rPr lang="en-GB" sz="2000" b="1" i="0" u="none" strike="noStrike" cap="none" dirty="0">
                <a:solidFill>
                  <a:schemeClr val="lt1"/>
                </a:solidFill>
                <a:latin typeface="Century Gothic"/>
                <a:ea typeface="Century Gothic"/>
                <a:cs typeface="Century Gothic"/>
                <a:sym typeface="Century Gothic"/>
              </a:rPr>
              <a:t>der</a:t>
            </a:r>
            <a:r>
              <a:rPr lang="en-GB" sz="2000" b="0" i="0" u="none" strike="noStrike" cap="none" dirty="0">
                <a:solidFill>
                  <a:schemeClr val="lt1"/>
                </a:solidFill>
                <a:latin typeface="Century Gothic"/>
                <a:ea typeface="Century Gothic"/>
                <a:cs typeface="Century Gothic"/>
                <a:sym typeface="Century Gothic"/>
              </a:rPr>
              <a:t> Mann, </a:t>
            </a:r>
            <a:r>
              <a:rPr lang="en-GB" sz="2000" b="1" i="0" u="none" strike="noStrike" cap="none" dirty="0">
                <a:solidFill>
                  <a:schemeClr val="lt1"/>
                </a:solidFill>
                <a:latin typeface="Century Gothic"/>
                <a:ea typeface="Century Gothic"/>
                <a:cs typeface="Century Gothic"/>
                <a:sym typeface="Century Gothic"/>
              </a:rPr>
              <a:t>der</a:t>
            </a:r>
            <a:r>
              <a:rPr lang="en-GB" sz="2000" b="0" i="0" u="none" strike="noStrike" cap="none" dirty="0">
                <a:solidFill>
                  <a:schemeClr val="lt1"/>
                </a:solidFill>
                <a:latin typeface="Century Gothic"/>
                <a:ea typeface="Century Gothic"/>
                <a:cs typeface="Century Gothic"/>
                <a:sym typeface="Century Gothic"/>
              </a:rPr>
              <a:t> </a:t>
            </a:r>
            <a:r>
              <a:rPr lang="en-GB" sz="2000" b="0" i="0" u="none" strike="noStrike" cap="none" dirty="0" err="1">
                <a:solidFill>
                  <a:schemeClr val="lt1"/>
                </a:solidFill>
                <a:latin typeface="Century Gothic"/>
                <a:ea typeface="Century Gothic"/>
                <a:cs typeface="Century Gothic"/>
                <a:sym typeface="Century Gothic"/>
              </a:rPr>
              <a:t>viele</a:t>
            </a:r>
            <a:r>
              <a:rPr lang="en-GB" sz="2000" b="0" i="0" u="none" strike="noStrike" cap="none" dirty="0">
                <a:solidFill>
                  <a:schemeClr val="lt1"/>
                </a:solidFill>
                <a:latin typeface="Century Gothic"/>
                <a:ea typeface="Century Gothic"/>
                <a:cs typeface="Century Gothic"/>
                <a:sym typeface="Century Gothic"/>
              </a:rPr>
              <a:t> </a:t>
            </a:r>
            <a:r>
              <a:rPr lang="en-GB" sz="2000" b="0" i="0" u="none" strike="noStrike" cap="none" dirty="0" err="1">
                <a:solidFill>
                  <a:schemeClr val="lt1"/>
                </a:solidFill>
                <a:latin typeface="Century Gothic"/>
                <a:ea typeface="Century Gothic"/>
                <a:cs typeface="Century Gothic"/>
                <a:sym typeface="Century Gothic"/>
              </a:rPr>
              <a:t>Sprachen</a:t>
            </a:r>
            <a:r>
              <a:rPr lang="en-GB" sz="2000" b="0" i="0" u="none" strike="noStrike" cap="none" dirty="0">
                <a:solidFill>
                  <a:schemeClr val="lt1"/>
                </a:solidFill>
                <a:latin typeface="Century Gothic"/>
                <a:ea typeface="Century Gothic"/>
                <a:cs typeface="Century Gothic"/>
                <a:sym typeface="Century Gothic"/>
              </a:rPr>
              <a:t> </a:t>
            </a:r>
            <a:r>
              <a:rPr lang="en-GB" sz="2000" b="0" i="0" u="none" strike="noStrike" cap="none" dirty="0" err="1">
                <a:solidFill>
                  <a:schemeClr val="lt1"/>
                </a:solidFill>
                <a:latin typeface="Century Gothic"/>
                <a:ea typeface="Century Gothic"/>
                <a:cs typeface="Century Gothic"/>
                <a:sym typeface="Century Gothic"/>
              </a:rPr>
              <a:t>spricht</a:t>
            </a:r>
            <a:r>
              <a:rPr lang="en-GB" sz="2000" b="0" i="0" u="none" strike="noStrike" cap="none" dirty="0">
                <a:solidFill>
                  <a:schemeClr val="lt1"/>
                </a:solidFill>
                <a:latin typeface="Century Gothic"/>
                <a:ea typeface="Century Gothic"/>
                <a:cs typeface="Century Gothic"/>
                <a:sym typeface="Century Gothic"/>
              </a:rPr>
              <a:t>.</a:t>
            </a:r>
            <a:endParaRPr dirty="0"/>
          </a:p>
        </p:txBody>
      </p:sp>
      <p:sp>
        <p:nvSpPr>
          <p:cNvPr id="379" name="Google Shape;379;p7"/>
          <p:cNvSpPr/>
          <p:nvPr/>
        </p:nvSpPr>
        <p:spPr>
          <a:xfrm>
            <a:off x="10792392" y="1978301"/>
            <a:ext cx="859971" cy="369332"/>
          </a:xfrm>
          <a:prstGeom prst="roundRect">
            <a:avLst>
              <a:gd name="adj" fmla="val 16667"/>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80" name="Google Shape;380;p7"/>
          <p:cNvSpPr txBox="1"/>
          <p:nvPr/>
        </p:nvSpPr>
        <p:spPr>
          <a:xfrm>
            <a:off x="405355" y="2633927"/>
            <a:ext cx="1144955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A relative clause starts with a relative pronoun. English uses </a:t>
            </a:r>
            <a:r>
              <a:rPr lang="en-GB" sz="2000" b="0" i="1" u="none" strike="noStrike" cap="none">
                <a:solidFill>
                  <a:schemeClr val="lt1"/>
                </a:solidFill>
                <a:latin typeface="Century Gothic"/>
                <a:ea typeface="Century Gothic"/>
                <a:cs typeface="Century Gothic"/>
                <a:sym typeface="Century Gothic"/>
              </a:rPr>
              <a:t>who, that, which </a:t>
            </a:r>
            <a:r>
              <a:rPr lang="en-GB" sz="2000" b="0" i="0" u="none" strike="noStrike" cap="none">
                <a:solidFill>
                  <a:schemeClr val="lt1"/>
                </a:solidFill>
                <a:latin typeface="Century Gothic"/>
                <a:ea typeface="Century Gothic"/>
                <a:cs typeface="Century Gothic"/>
                <a:sym typeface="Century Gothic"/>
              </a:rPr>
              <a:t>but German uses the definite article (der, die, das, die) that matches the noun.</a:t>
            </a:r>
            <a:endParaRPr/>
          </a:p>
        </p:txBody>
      </p:sp>
      <p:sp>
        <p:nvSpPr>
          <p:cNvPr id="381" name="Google Shape;381;p7"/>
          <p:cNvSpPr txBox="1"/>
          <p:nvPr/>
        </p:nvSpPr>
        <p:spPr>
          <a:xfrm>
            <a:off x="405355" y="3565298"/>
            <a:ext cx="647917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That is the sea </a:t>
            </a:r>
            <a:r>
              <a:rPr lang="en-GB" sz="2000" b="1" i="0" u="none" strike="noStrike" cap="none">
                <a:solidFill>
                  <a:schemeClr val="lt1"/>
                </a:solidFill>
                <a:latin typeface="Century Gothic"/>
                <a:ea typeface="Century Gothic"/>
                <a:cs typeface="Century Gothic"/>
                <a:sym typeface="Century Gothic"/>
              </a:rPr>
              <a:t>that</a:t>
            </a:r>
            <a:r>
              <a:rPr lang="en-GB" sz="2000" b="0" i="0" u="none" strike="noStrike" cap="none">
                <a:solidFill>
                  <a:schemeClr val="lt1"/>
                </a:solidFill>
                <a:latin typeface="Century Gothic"/>
                <a:ea typeface="Century Gothic"/>
                <a:cs typeface="Century Gothic"/>
                <a:sym typeface="Century Gothic"/>
              </a:rPr>
              <a:t> is in North Germany.</a:t>
            </a:r>
            <a:endParaRPr/>
          </a:p>
        </p:txBody>
      </p:sp>
      <p:sp>
        <p:nvSpPr>
          <p:cNvPr id="382" name="Google Shape;382;p7"/>
          <p:cNvSpPr txBox="1"/>
          <p:nvPr/>
        </p:nvSpPr>
        <p:spPr>
          <a:xfrm>
            <a:off x="6096000" y="3561491"/>
            <a:ext cx="647917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dirty="0">
                <a:solidFill>
                  <a:schemeClr val="lt1"/>
                </a:solidFill>
                <a:latin typeface="Century Gothic"/>
                <a:ea typeface="Century Gothic"/>
                <a:cs typeface="Century Gothic"/>
                <a:sym typeface="Century Gothic"/>
              </a:rPr>
              <a:t>Das </a:t>
            </a:r>
            <a:r>
              <a:rPr lang="en-GB" sz="2000" b="0" i="0" u="none" strike="noStrike" cap="none" dirty="0" err="1">
                <a:solidFill>
                  <a:schemeClr val="lt1"/>
                </a:solidFill>
                <a:latin typeface="Century Gothic"/>
                <a:ea typeface="Century Gothic"/>
                <a:cs typeface="Century Gothic"/>
                <a:sym typeface="Century Gothic"/>
              </a:rPr>
              <a:t>ist</a:t>
            </a:r>
            <a:r>
              <a:rPr lang="en-GB" sz="2000" b="0" i="0" u="none" strike="noStrike" cap="none" dirty="0">
                <a:solidFill>
                  <a:schemeClr val="lt1"/>
                </a:solidFill>
                <a:latin typeface="Century Gothic"/>
                <a:ea typeface="Century Gothic"/>
                <a:cs typeface="Century Gothic"/>
                <a:sym typeface="Century Gothic"/>
              </a:rPr>
              <a:t> </a:t>
            </a:r>
            <a:r>
              <a:rPr lang="en-GB" sz="2000" b="1" i="0" u="none" strike="noStrike" cap="none" dirty="0">
                <a:solidFill>
                  <a:schemeClr val="lt1"/>
                </a:solidFill>
                <a:latin typeface="Century Gothic"/>
                <a:ea typeface="Century Gothic"/>
                <a:cs typeface="Century Gothic"/>
                <a:sym typeface="Century Gothic"/>
              </a:rPr>
              <a:t>die</a:t>
            </a:r>
            <a:r>
              <a:rPr lang="en-GB" sz="2000" b="0" i="0" u="none" strike="noStrike" cap="none" dirty="0">
                <a:solidFill>
                  <a:schemeClr val="lt1"/>
                </a:solidFill>
                <a:latin typeface="Century Gothic"/>
                <a:ea typeface="Century Gothic"/>
                <a:cs typeface="Century Gothic"/>
                <a:sym typeface="Century Gothic"/>
              </a:rPr>
              <a:t> See, </a:t>
            </a:r>
            <a:r>
              <a:rPr lang="en-GB" sz="2000" b="1" i="0" u="none" strike="noStrike" cap="none" dirty="0">
                <a:solidFill>
                  <a:schemeClr val="lt1"/>
                </a:solidFill>
                <a:latin typeface="Century Gothic"/>
                <a:ea typeface="Century Gothic"/>
                <a:cs typeface="Century Gothic"/>
                <a:sym typeface="Century Gothic"/>
              </a:rPr>
              <a:t>die</a:t>
            </a:r>
            <a:r>
              <a:rPr lang="en-GB" sz="2000" b="0" i="0" u="none" strike="noStrike" cap="none" dirty="0">
                <a:solidFill>
                  <a:schemeClr val="lt1"/>
                </a:solidFill>
                <a:latin typeface="Century Gothic"/>
                <a:ea typeface="Century Gothic"/>
                <a:cs typeface="Century Gothic"/>
                <a:sym typeface="Century Gothic"/>
              </a:rPr>
              <a:t> in </a:t>
            </a:r>
            <a:r>
              <a:rPr lang="en-GB" sz="2000" b="0" i="0" u="none" strike="noStrike" cap="none" dirty="0" err="1">
                <a:solidFill>
                  <a:schemeClr val="lt1"/>
                </a:solidFill>
                <a:latin typeface="Century Gothic"/>
                <a:ea typeface="Century Gothic"/>
                <a:cs typeface="Century Gothic"/>
                <a:sym typeface="Century Gothic"/>
              </a:rPr>
              <a:t>Norddeutschland</a:t>
            </a:r>
            <a:r>
              <a:rPr lang="en-GB" sz="2000" b="0" i="0" u="none" strike="noStrike" cap="none" dirty="0">
                <a:solidFill>
                  <a:schemeClr val="lt1"/>
                </a:solidFill>
                <a:latin typeface="Century Gothic"/>
                <a:ea typeface="Century Gothic"/>
                <a:cs typeface="Century Gothic"/>
                <a:sym typeface="Century Gothic"/>
              </a:rPr>
              <a:t> </a:t>
            </a:r>
            <a:r>
              <a:rPr lang="en-GB" sz="2000" b="0" i="0" u="none" strike="noStrike" cap="none" dirty="0" err="1">
                <a:solidFill>
                  <a:schemeClr val="lt1"/>
                </a:solidFill>
                <a:latin typeface="Century Gothic"/>
                <a:ea typeface="Century Gothic"/>
                <a:cs typeface="Century Gothic"/>
                <a:sym typeface="Century Gothic"/>
              </a:rPr>
              <a:t>liegt</a:t>
            </a:r>
            <a:r>
              <a:rPr lang="en-GB" sz="2000" b="0" i="0" u="none" strike="noStrike" cap="none" dirty="0">
                <a:solidFill>
                  <a:schemeClr val="lt1"/>
                </a:solidFill>
                <a:latin typeface="Century Gothic"/>
                <a:ea typeface="Century Gothic"/>
                <a:cs typeface="Century Gothic"/>
                <a:sym typeface="Century Gothic"/>
              </a:rPr>
              <a:t>.</a:t>
            </a:r>
            <a:endParaRPr dirty="0"/>
          </a:p>
        </p:txBody>
      </p:sp>
      <p:sp>
        <p:nvSpPr>
          <p:cNvPr id="383" name="Google Shape;383;p7"/>
          <p:cNvSpPr/>
          <p:nvPr/>
        </p:nvSpPr>
        <p:spPr>
          <a:xfrm>
            <a:off x="11033650" y="3562079"/>
            <a:ext cx="726306" cy="413303"/>
          </a:xfrm>
          <a:prstGeom prst="roundRect">
            <a:avLst>
              <a:gd name="adj" fmla="val 16667"/>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84" name="Google Shape;384;p7"/>
          <p:cNvSpPr txBox="1"/>
          <p:nvPr/>
        </p:nvSpPr>
        <p:spPr>
          <a:xfrm>
            <a:off x="405355" y="4248000"/>
            <a:ext cx="518554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That is the festival </a:t>
            </a:r>
            <a:r>
              <a:rPr lang="en-GB" sz="2000" b="1" i="0" u="none" strike="noStrike" cap="none">
                <a:solidFill>
                  <a:schemeClr val="lt1"/>
                </a:solidFill>
                <a:latin typeface="Century Gothic"/>
                <a:ea typeface="Century Gothic"/>
                <a:cs typeface="Century Gothic"/>
                <a:sym typeface="Century Gothic"/>
              </a:rPr>
              <a:t>which</a:t>
            </a:r>
            <a:r>
              <a:rPr lang="en-GB" sz="2000" b="0" i="0" u="none" strike="noStrike" cap="none">
                <a:solidFill>
                  <a:schemeClr val="lt1"/>
                </a:solidFill>
                <a:latin typeface="Century Gothic"/>
                <a:ea typeface="Century Gothic"/>
                <a:cs typeface="Century Gothic"/>
                <a:sym typeface="Century Gothic"/>
              </a:rPr>
              <a:t> is in Munich.</a:t>
            </a:r>
            <a:endParaRPr/>
          </a:p>
        </p:txBody>
      </p:sp>
      <p:sp>
        <p:nvSpPr>
          <p:cNvPr id="385" name="Google Shape;385;p7"/>
          <p:cNvSpPr txBox="1"/>
          <p:nvPr/>
        </p:nvSpPr>
        <p:spPr>
          <a:xfrm>
            <a:off x="6096000" y="4197534"/>
            <a:ext cx="566395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dirty="0">
                <a:solidFill>
                  <a:schemeClr val="lt1"/>
                </a:solidFill>
                <a:latin typeface="Century Gothic"/>
                <a:ea typeface="Century Gothic"/>
                <a:cs typeface="Century Gothic"/>
                <a:sym typeface="Century Gothic"/>
              </a:rPr>
              <a:t>Das </a:t>
            </a:r>
            <a:r>
              <a:rPr lang="en-GB" sz="2000" b="0" i="0" u="none" strike="noStrike" cap="none" dirty="0" err="1">
                <a:solidFill>
                  <a:schemeClr val="lt1"/>
                </a:solidFill>
                <a:latin typeface="Century Gothic"/>
                <a:ea typeface="Century Gothic"/>
                <a:cs typeface="Century Gothic"/>
                <a:sym typeface="Century Gothic"/>
              </a:rPr>
              <a:t>ist</a:t>
            </a:r>
            <a:r>
              <a:rPr lang="en-GB" sz="2000" b="0" i="0" u="none" strike="noStrike" cap="none" dirty="0">
                <a:solidFill>
                  <a:schemeClr val="lt1"/>
                </a:solidFill>
                <a:latin typeface="Century Gothic"/>
                <a:ea typeface="Century Gothic"/>
                <a:cs typeface="Century Gothic"/>
                <a:sym typeface="Century Gothic"/>
              </a:rPr>
              <a:t> </a:t>
            </a:r>
            <a:r>
              <a:rPr lang="en-GB" sz="2000" b="1" i="0" u="none" strike="noStrike" cap="none" dirty="0">
                <a:solidFill>
                  <a:schemeClr val="lt1"/>
                </a:solidFill>
                <a:latin typeface="Century Gothic"/>
                <a:ea typeface="Century Gothic"/>
                <a:cs typeface="Century Gothic"/>
                <a:sym typeface="Century Gothic"/>
              </a:rPr>
              <a:t>das</a:t>
            </a:r>
            <a:r>
              <a:rPr lang="en-GB" sz="2000" b="0" i="0" u="none" strike="noStrike" cap="none" dirty="0">
                <a:solidFill>
                  <a:schemeClr val="lt1"/>
                </a:solidFill>
                <a:latin typeface="Century Gothic"/>
                <a:ea typeface="Century Gothic"/>
                <a:cs typeface="Century Gothic"/>
                <a:sym typeface="Century Gothic"/>
              </a:rPr>
              <a:t> Fest, </a:t>
            </a:r>
            <a:r>
              <a:rPr lang="en-GB" sz="2000" b="1" i="0" u="none" strike="noStrike" cap="none" dirty="0">
                <a:solidFill>
                  <a:schemeClr val="lt1"/>
                </a:solidFill>
                <a:latin typeface="Century Gothic"/>
                <a:ea typeface="Century Gothic"/>
                <a:cs typeface="Century Gothic"/>
                <a:sym typeface="Century Gothic"/>
              </a:rPr>
              <a:t>das</a:t>
            </a:r>
            <a:r>
              <a:rPr lang="en-GB" sz="2000" b="0" i="0" u="none" strike="noStrike" cap="none" dirty="0">
                <a:solidFill>
                  <a:schemeClr val="lt1"/>
                </a:solidFill>
                <a:latin typeface="Century Gothic"/>
                <a:ea typeface="Century Gothic"/>
                <a:cs typeface="Century Gothic"/>
                <a:sym typeface="Century Gothic"/>
              </a:rPr>
              <a:t> in München </a:t>
            </a:r>
            <a:r>
              <a:rPr lang="en-GB" sz="2000" b="0" i="0" u="none" strike="noStrike" cap="none" dirty="0" err="1">
                <a:solidFill>
                  <a:schemeClr val="lt1"/>
                </a:solidFill>
                <a:latin typeface="Century Gothic"/>
                <a:ea typeface="Century Gothic"/>
                <a:cs typeface="Century Gothic"/>
                <a:sym typeface="Century Gothic"/>
              </a:rPr>
              <a:t>stattfindet</a:t>
            </a:r>
            <a:r>
              <a:rPr lang="en-GB" sz="2000" b="0" i="0" u="none" strike="noStrike" cap="none" dirty="0">
                <a:solidFill>
                  <a:schemeClr val="lt1"/>
                </a:solidFill>
                <a:latin typeface="Century Gothic"/>
                <a:ea typeface="Century Gothic"/>
                <a:cs typeface="Century Gothic"/>
                <a:sym typeface="Century Gothic"/>
              </a:rPr>
              <a:t>.</a:t>
            </a:r>
            <a:endParaRPr dirty="0"/>
          </a:p>
        </p:txBody>
      </p:sp>
      <p:sp>
        <p:nvSpPr>
          <p:cNvPr id="386" name="Google Shape;386;p7"/>
          <p:cNvSpPr/>
          <p:nvPr/>
        </p:nvSpPr>
        <p:spPr>
          <a:xfrm>
            <a:off x="10149386" y="4211316"/>
            <a:ext cx="1452133" cy="372546"/>
          </a:xfrm>
          <a:prstGeom prst="roundRect">
            <a:avLst>
              <a:gd name="adj" fmla="val 16667"/>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87" name="Google Shape;387;p7"/>
          <p:cNvSpPr/>
          <p:nvPr/>
        </p:nvSpPr>
        <p:spPr>
          <a:xfrm>
            <a:off x="4436749" y="125560"/>
            <a:ext cx="5946390" cy="602463"/>
          </a:xfrm>
          <a:prstGeom prst="wedgeRoundRectCallout">
            <a:avLst>
              <a:gd name="adj1" fmla="val -20833"/>
              <a:gd name="adj2" fmla="val 62500"/>
              <a:gd name="adj3" fmla="val 0"/>
            </a:avLst>
          </a:prstGeom>
          <a:solidFill>
            <a:schemeClr val="accent1"/>
          </a:solidFill>
          <a:ln w="12700" cap="flat" cmpd="sng">
            <a:solidFill>
              <a:srgbClr val="810F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In German, the relative pronoun kicks the verb to the end of the dependent clause (WO3).</a:t>
            </a:r>
            <a:endParaRPr/>
          </a:p>
        </p:txBody>
      </p:sp>
      <p:sp>
        <p:nvSpPr>
          <p:cNvPr id="388" name="Google Shape;388;p7"/>
          <p:cNvSpPr/>
          <p:nvPr/>
        </p:nvSpPr>
        <p:spPr>
          <a:xfrm>
            <a:off x="8156241" y="1997701"/>
            <a:ext cx="202734" cy="372545"/>
          </a:xfrm>
          <a:prstGeom prst="ellipse">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89" name="Google Shape;389;p7"/>
          <p:cNvSpPr/>
          <p:nvPr/>
        </p:nvSpPr>
        <p:spPr>
          <a:xfrm>
            <a:off x="7884335" y="3590959"/>
            <a:ext cx="202734" cy="372545"/>
          </a:xfrm>
          <a:prstGeom prst="ellipse">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90" name="Google Shape;390;p7"/>
          <p:cNvSpPr/>
          <p:nvPr/>
        </p:nvSpPr>
        <p:spPr>
          <a:xfrm>
            <a:off x="7888283" y="4196801"/>
            <a:ext cx="202734" cy="372545"/>
          </a:xfrm>
          <a:prstGeom prst="ellipse">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91" name="Google Shape;391;p7"/>
          <p:cNvSpPr/>
          <p:nvPr/>
        </p:nvSpPr>
        <p:spPr>
          <a:xfrm>
            <a:off x="369386" y="4821175"/>
            <a:ext cx="3572409" cy="952698"/>
          </a:xfrm>
          <a:prstGeom prst="wedgeRoundRectCallout">
            <a:avLst>
              <a:gd name="adj1" fmla="val 27261"/>
              <a:gd name="adj2" fmla="val -74188"/>
              <a:gd name="adj3" fmla="val 16667"/>
            </a:avLst>
          </a:prstGeom>
          <a:solidFill>
            <a:schemeClr val="dk2"/>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In English, use who/that for people and which/that for animals and things.</a:t>
            </a:r>
            <a:endParaRPr/>
          </a:p>
        </p:txBody>
      </p:sp>
      <p:sp>
        <p:nvSpPr>
          <p:cNvPr id="392" name="Google Shape;392;p7"/>
          <p:cNvSpPr/>
          <p:nvPr/>
        </p:nvSpPr>
        <p:spPr>
          <a:xfrm>
            <a:off x="4555983" y="5055819"/>
            <a:ext cx="2784718" cy="963565"/>
          </a:xfrm>
          <a:prstGeom prst="wedgeRoundRectCallout">
            <a:avLst>
              <a:gd name="adj1" fmla="val 67357"/>
              <a:gd name="adj2" fmla="val -101175"/>
              <a:gd name="adj3" fmla="val 16667"/>
            </a:avLst>
          </a:prstGeom>
          <a:solidFill>
            <a:schemeClr val="dk2"/>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Use a comma, as always, before a dependent clause.</a:t>
            </a:r>
            <a:endParaRPr/>
          </a:p>
        </p:txBody>
      </p:sp>
      <p:sp>
        <p:nvSpPr>
          <p:cNvPr id="393" name="Google Shape;393;p7"/>
          <p:cNvSpPr/>
          <p:nvPr/>
        </p:nvSpPr>
        <p:spPr>
          <a:xfrm>
            <a:off x="7636018" y="5122103"/>
            <a:ext cx="4484756" cy="830998"/>
          </a:xfrm>
          <a:prstGeom prst="wedgeRoundRectCallout">
            <a:avLst>
              <a:gd name="adj1" fmla="val -20096"/>
              <a:gd name="adj2" fmla="val -84901"/>
              <a:gd name="adj3" fmla="val 16667"/>
            </a:avLst>
          </a:prstGeom>
          <a:solidFill>
            <a:schemeClr val="dk2"/>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It might surprise you to see </a:t>
            </a:r>
            <a:r>
              <a:rPr lang="en-GB" sz="2000" b="1" i="0" u="none" strike="noStrike" cap="none">
                <a:solidFill>
                  <a:schemeClr val="lt1"/>
                </a:solidFill>
                <a:latin typeface="Century Gothic"/>
                <a:ea typeface="Century Gothic"/>
                <a:cs typeface="Century Gothic"/>
                <a:sym typeface="Century Gothic"/>
              </a:rPr>
              <a:t>der, die, das </a:t>
            </a:r>
            <a:r>
              <a:rPr lang="en-GB" sz="2000" b="0" i="0" u="none" strike="noStrike" cap="none">
                <a:solidFill>
                  <a:schemeClr val="lt1"/>
                </a:solidFill>
                <a:latin typeface="Century Gothic"/>
                <a:ea typeface="Century Gothic"/>
                <a:cs typeface="Century Gothic"/>
                <a:sym typeface="Century Gothic"/>
              </a:rPr>
              <a:t>without a following noun!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8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8"/>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jemand/niemand</a:t>
            </a:r>
            <a:endParaRPr/>
          </a:p>
        </p:txBody>
      </p:sp>
      <p:pic>
        <p:nvPicPr>
          <p:cNvPr id="400" name="Google Shape;400;p8"/>
          <p:cNvPicPr preferRelativeResize="0"/>
          <p:nvPr/>
        </p:nvPicPr>
        <p:blipFill rotWithShape="1">
          <a:blip r:embed="rId4">
            <a:alphaModFix/>
          </a:blip>
          <a:srcRect/>
          <a:stretch/>
        </p:blipFill>
        <p:spPr>
          <a:xfrm>
            <a:off x="9676468" y="1561494"/>
            <a:ext cx="1722540" cy="2254962"/>
          </a:xfrm>
          <a:prstGeom prst="rect">
            <a:avLst/>
          </a:prstGeom>
          <a:noFill/>
          <a:ln>
            <a:noFill/>
          </a:ln>
        </p:spPr>
      </p:pic>
      <p:sp>
        <p:nvSpPr>
          <p:cNvPr id="401" name="Google Shape;401;p8"/>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r>
              <a:rPr lang="en-GB" sz="2400">
                <a:solidFill>
                  <a:srgbClr val="525050"/>
                </a:solidFill>
                <a:latin typeface="Century Gothic"/>
                <a:ea typeface="Century Gothic"/>
                <a:cs typeface="Century Gothic"/>
                <a:sym typeface="Century Gothic"/>
              </a:rPr>
              <a:t>We can use the indefinite pronouns </a:t>
            </a:r>
            <a:r>
              <a:rPr lang="en-GB" sz="2400" b="1">
                <a:solidFill>
                  <a:srgbClr val="525050"/>
                </a:solidFill>
                <a:latin typeface="Century Gothic"/>
                <a:ea typeface="Century Gothic"/>
                <a:cs typeface="Century Gothic"/>
                <a:sym typeface="Century Gothic"/>
              </a:rPr>
              <a:t>jemand </a:t>
            </a:r>
            <a:r>
              <a:rPr lang="en-GB" sz="2400">
                <a:solidFill>
                  <a:srgbClr val="525050"/>
                </a:solidFill>
                <a:latin typeface="Century Gothic"/>
                <a:ea typeface="Century Gothic"/>
                <a:cs typeface="Century Gothic"/>
                <a:sym typeface="Century Gothic"/>
              </a:rPr>
              <a:t>(someone) and </a:t>
            </a:r>
            <a:r>
              <a:rPr lang="en-GB" sz="2400" b="1">
                <a:solidFill>
                  <a:srgbClr val="525050"/>
                </a:solidFill>
                <a:latin typeface="Century Gothic"/>
                <a:ea typeface="Century Gothic"/>
                <a:cs typeface="Century Gothic"/>
                <a:sym typeface="Century Gothic"/>
              </a:rPr>
              <a:t>niemand </a:t>
            </a:r>
            <a:r>
              <a:rPr lang="en-GB" sz="2400">
                <a:solidFill>
                  <a:srgbClr val="525050"/>
                </a:solidFill>
                <a:latin typeface="Century Gothic"/>
                <a:ea typeface="Century Gothic"/>
                <a:cs typeface="Century Gothic"/>
                <a:sym typeface="Century Gothic"/>
              </a:rPr>
              <a:t>(no-one) instead of a noun.</a:t>
            </a:r>
            <a:br>
              <a:rPr lang="en-GB" sz="2400">
                <a:solidFill>
                  <a:srgbClr val="525050"/>
                </a:solidFill>
                <a:latin typeface="Century Gothic"/>
                <a:ea typeface="Century Gothic"/>
                <a:cs typeface="Century Gothic"/>
                <a:sym typeface="Century Gothic"/>
              </a:rPr>
            </a:br>
            <a:endParaRPr/>
          </a:p>
        </p:txBody>
      </p:sp>
      <p:sp>
        <p:nvSpPr>
          <p:cNvPr id="402" name="Google Shape;402;p8"/>
          <p:cNvSpPr txBox="1"/>
          <p:nvPr/>
        </p:nvSpPr>
        <p:spPr>
          <a:xfrm>
            <a:off x="410329" y="1970032"/>
            <a:ext cx="61722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rgbClr val="525050"/>
                </a:solidFill>
                <a:latin typeface="Century Gothic"/>
                <a:ea typeface="Century Gothic"/>
                <a:cs typeface="Century Gothic"/>
                <a:sym typeface="Century Gothic"/>
              </a:rPr>
              <a:t>Da ist </a:t>
            </a:r>
            <a:r>
              <a:rPr lang="en-GB" sz="2400" b="1" i="0" u="none" strike="noStrike" cap="none">
                <a:solidFill>
                  <a:schemeClr val="lt1"/>
                </a:solidFill>
                <a:latin typeface="Century Gothic"/>
                <a:ea typeface="Century Gothic"/>
                <a:cs typeface="Century Gothic"/>
                <a:sym typeface="Century Gothic"/>
              </a:rPr>
              <a:t>jemand</a:t>
            </a:r>
            <a:r>
              <a:rPr lang="en-GB" sz="2400" b="0" i="0" u="none" strike="noStrike" cap="none">
                <a:solidFill>
                  <a:srgbClr val="525050"/>
                </a:solidFill>
                <a:latin typeface="Century Gothic"/>
                <a:ea typeface="Century Gothic"/>
                <a:cs typeface="Century Gothic"/>
                <a:sym typeface="Century Gothic"/>
              </a:rPr>
              <a:t>, der 50 Sprachen spricht.</a:t>
            </a:r>
            <a:br>
              <a:rPr lang="en-GB" sz="2400" b="0" i="0" u="none" strike="noStrike" cap="none">
                <a:solidFill>
                  <a:srgbClr val="525050"/>
                </a:solidFill>
                <a:latin typeface="Century Gothic"/>
                <a:ea typeface="Century Gothic"/>
                <a:cs typeface="Century Gothic"/>
                <a:sym typeface="Century Gothic"/>
              </a:rPr>
            </a:br>
            <a:endParaRPr sz="2400">
              <a:solidFill>
                <a:schemeClr val="dk1"/>
              </a:solidFill>
              <a:latin typeface="Century Gothic"/>
              <a:ea typeface="Century Gothic"/>
              <a:cs typeface="Century Gothic"/>
              <a:sym typeface="Century Gothic"/>
            </a:endParaRPr>
          </a:p>
        </p:txBody>
      </p:sp>
      <p:pic>
        <p:nvPicPr>
          <p:cNvPr id="403" name="Google Shape;403;p8"/>
          <p:cNvPicPr preferRelativeResize="0"/>
          <p:nvPr/>
        </p:nvPicPr>
        <p:blipFill rotWithShape="1">
          <a:blip r:embed="rId5">
            <a:alphaModFix/>
          </a:blip>
          <a:srcRect/>
          <a:stretch/>
        </p:blipFill>
        <p:spPr>
          <a:xfrm rot="5400000">
            <a:off x="9197503" y="1687396"/>
            <a:ext cx="957929" cy="706126"/>
          </a:xfrm>
          <a:prstGeom prst="rect">
            <a:avLst/>
          </a:prstGeom>
          <a:noFill/>
          <a:ln>
            <a:noFill/>
          </a:ln>
        </p:spPr>
      </p:pic>
      <p:sp>
        <p:nvSpPr>
          <p:cNvPr id="404" name="Google Shape;404;p8"/>
          <p:cNvSpPr txBox="1"/>
          <p:nvPr/>
        </p:nvSpPr>
        <p:spPr>
          <a:xfrm>
            <a:off x="9620251" y="3778542"/>
            <a:ext cx="226694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chemeClr val="dk1"/>
                </a:solidFill>
                <a:latin typeface="Century Gothic"/>
                <a:ea typeface="Century Gothic"/>
                <a:cs typeface="Century Gothic"/>
                <a:sym typeface="Century Gothic"/>
              </a:rPr>
              <a:t>Richard Simcott</a:t>
            </a:r>
            <a:endParaRPr sz="1400">
              <a:solidFill>
                <a:schemeClr val="dk1"/>
              </a:solidFill>
              <a:latin typeface="Century Gothic"/>
              <a:ea typeface="Century Gothic"/>
              <a:cs typeface="Century Gothic"/>
              <a:sym typeface="Century Gothic"/>
            </a:endParaRPr>
          </a:p>
        </p:txBody>
      </p:sp>
      <p:sp>
        <p:nvSpPr>
          <p:cNvPr id="405" name="Google Shape;405;p8"/>
          <p:cNvSpPr txBox="1"/>
          <p:nvPr/>
        </p:nvSpPr>
        <p:spPr>
          <a:xfrm>
            <a:off x="410328" y="2946929"/>
            <a:ext cx="7066917"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0" i="0" u="none" strike="noStrike" cap="none">
                <a:solidFill>
                  <a:srgbClr val="525050"/>
                </a:solidFill>
                <a:latin typeface="Century Gothic"/>
                <a:ea typeface="Century Gothic"/>
                <a:cs typeface="Century Gothic"/>
                <a:sym typeface="Century Gothic"/>
              </a:rPr>
              <a:t>Es gibt </a:t>
            </a:r>
            <a:r>
              <a:rPr lang="en-GB" sz="2400" b="1" i="0" u="none" strike="noStrike" cap="none">
                <a:solidFill>
                  <a:srgbClr val="525050"/>
                </a:solidFill>
                <a:latin typeface="Century Gothic"/>
                <a:ea typeface="Century Gothic"/>
                <a:cs typeface="Century Gothic"/>
                <a:sym typeface="Century Gothic"/>
              </a:rPr>
              <a:t>jemanden</a:t>
            </a:r>
            <a:r>
              <a:rPr lang="en-GB" sz="2400" i="0" u="none" strike="noStrike" cap="none">
                <a:solidFill>
                  <a:srgbClr val="525050"/>
                </a:solidFill>
                <a:latin typeface="Century Gothic"/>
                <a:ea typeface="Century Gothic"/>
                <a:cs typeface="Century Gothic"/>
                <a:sym typeface="Century Gothic"/>
              </a:rPr>
              <a:t>,</a:t>
            </a:r>
            <a:r>
              <a:rPr lang="en-GB" sz="2400" b="0" i="0" u="none" strike="noStrike" cap="none">
                <a:solidFill>
                  <a:srgbClr val="525050"/>
                </a:solidFill>
                <a:latin typeface="Century Gothic"/>
                <a:ea typeface="Century Gothic"/>
                <a:cs typeface="Century Gothic"/>
                <a:sym typeface="Century Gothic"/>
              </a:rPr>
              <a:t> der 59 Sprachen spricht.</a:t>
            </a:r>
            <a:endParaRPr/>
          </a:p>
          <a:p>
            <a:pPr marL="0" marR="0" lvl="0" indent="0" algn="l" rtl="0">
              <a:lnSpc>
                <a:spcPct val="100000"/>
              </a:lnSpc>
              <a:spcBef>
                <a:spcPts val="0"/>
              </a:spcBef>
              <a:spcAft>
                <a:spcPts val="0"/>
              </a:spcAft>
              <a:buClr>
                <a:schemeClr val="dk1"/>
              </a:buClr>
              <a:buSzPts val="1800"/>
              <a:buFont typeface="Century Gothic"/>
              <a:buNone/>
            </a:pPr>
            <a:endParaRPr sz="1800">
              <a:solidFill>
                <a:srgbClr val="525050"/>
              </a:solidFill>
              <a:latin typeface="Century Gothic"/>
              <a:ea typeface="Century Gothic"/>
              <a:cs typeface="Century Gothic"/>
              <a:sym typeface="Century Gothic"/>
            </a:endParaRPr>
          </a:p>
        </p:txBody>
      </p:sp>
      <p:sp>
        <p:nvSpPr>
          <p:cNvPr id="406" name="Google Shape;406;p8"/>
          <p:cNvSpPr/>
          <p:nvPr/>
        </p:nvSpPr>
        <p:spPr>
          <a:xfrm>
            <a:off x="6817489" y="1928870"/>
            <a:ext cx="2370786" cy="1240972"/>
          </a:xfrm>
          <a:prstGeom prst="wedgeRoundRectCallout">
            <a:avLst>
              <a:gd name="adj1" fmla="val 81729"/>
              <a:gd name="adj2" fmla="val -8026"/>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a:solidFill>
                  <a:srgbClr val="525050"/>
                </a:solidFill>
                <a:latin typeface="Century Gothic"/>
                <a:ea typeface="Century Gothic"/>
                <a:cs typeface="Century Gothic"/>
                <a:sym typeface="Century Gothic"/>
              </a:rPr>
              <a:t>Use </a:t>
            </a:r>
            <a:r>
              <a:rPr lang="en-GB" sz="2000" b="1" i="0" u="none" strike="noStrike" cap="none">
                <a:solidFill>
                  <a:srgbClr val="525050"/>
                </a:solidFill>
                <a:latin typeface="Century Gothic"/>
                <a:ea typeface="Century Gothic"/>
                <a:cs typeface="Century Gothic"/>
                <a:sym typeface="Century Gothic"/>
              </a:rPr>
              <a:t>da ist </a:t>
            </a:r>
            <a:r>
              <a:rPr lang="en-GB" sz="2000" b="0" i="0" u="none" strike="noStrike" cap="none">
                <a:solidFill>
                  <a:srgbClr val="525050"/>
                </a:solidFill>
                <a:latin typeface="Century Gothic"/>
                <a:ea typeface="Century Gothic"/>
                <a:cs typeface="Century Gothic"/>
                <a:sym typeface="Century Gothic"/>
              </a:rPr>
              <a:t>when you are pointing out a specific person.</a:t>
            </a:r>
            <a:endParaRPr sz="2000">
              <a:solidFill>
                <a:schemeClr val="lt1"/>
              </a:solidFill>
              <a:latin typeface="Century Gothic"/>
              <a:ea typeface="Century Gothic"/>
              <a:cs typeface="Century Gothic"/>
              <a:sym typeface="Century Gothic"/>
            </a:endParaRPr>
          </a:p>
        </p:txBody>
      </p:sp>
      <p:sp>
        <p:nvSpPr>
          <p:cNvPr id="407" name="Google Shape;407;p8"/>
          <p:cNvSpPr/>
          <p:nvPr/>
        </p:nvSpPr>
        <p:spPr>
          <a:xfrm>
            <a:off x="94488" y="3617913"/>
            <a:ext cx="4930277" cy="1613943"/>
          </a:xfrm>
          <a:prstGeom prst="wedgeRoundRectCallout">
            <a:avLst>
              <a:gd name="adj1" fmla="val -26354"/>
              <a:gd name="adj2" fmla="val -6392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a:solidFill>
                  <a:srgbClr val="525050"/>
                </a:solidFill>
                <a:latin typeface="Century Gothic"/>
                <a:ea typeface="Century Gothic"/>
                <a:cs typeface="Century Gothic"/>
                <a:sym typeface="Century Gothic"/>
              </a:rPr>
              <a:t>Use ‘</a:t>
            </a:r>
            <a:r>
              <a:rPr lang="en-GB" sz="2000" b="1" i="0" u="none" strike="noStrike" cap="none">
                <a:solidFill>
                  <a:srgbClr val="525050"/>
                </a:solidFill>
                <a:latin typeface="Century Gothic"/>
                <a:ea typeface="Century Gothic"/>
                <a:cs typeface="Century Gothic"/>
                <a:sym typeface="Century Gothic"/>
              </a:rPr>
              <a:t>es gibt</a:t>
            </a:r>
            <a:r>
              <a:rPr lang="en-GB" sz="2000" b="0" i="0" u="none" strike="noStrike" cap="none">
                <a:solidFill>
                  <a:srgbClr val="525050"/>
                </a:solidFill>
                <a:latin typeface="Century Gothic"/>
                <a:ea typeface="Century Gothic"/>
                <a:cs typeface="Century Gothic"/>
                <a:sym typeface="Century Gothic"/>
              </a:rPr>
              <a:t>’ to state the existence of something or someone more generally. You can’t see him/her, but you know there is someone who speaks 59 languages! </a:t>
            </a:r>
            <a:endParaRPr sz="2000">
              <a:solidFill>
                <a:schemeClr val="lt1"/>
              </a:solidFill>
              <a:latin typeface="Century Gothic"/>
              <a:ea typeface="Century Gothic"/>
              <a:cs typeface="Century Gothic"/>
              <a:sym typeface="Century Gothic"/>
            </a:endParaRPr>
          </a:p>
        </p:txBody>
      </p:sp>
      <p:sp>
        <p:nvSpPr>
          <p:cNvPr id="408" name="Google Shape;408;p8"/>
          <p:cNvSpPr/>
          <p:nvPr/>
        </p:nvSpPr>
        <p:spPr>
          <a:xfrm>
            <a:off x="5816211" y="3510112"/>
            <a:ext cx="3683725" cy="1129098"/>
          </a:xfrm>
          <a:prstGeom prst="wedgeRoundRectCallout">
            <a:avLst>
              <a:gd name="adj1" fmla="val -125467"/>
              <a:gd name="adj2" fmla="val -64109"/>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dirty="0">
                <a:solidFill>
                  <a:srgbClr val="525050"/>
                </a:solidFill>
                <a:latin typeface="Century Gothic"/>
                <a:ea typeface="Century Gothic"/>
                <a:cs typeface="Century Gothic"/>
                <a:sym typeface="Century Gothic"/>
              </a:rPr>
              <a:t>After </a:t>
            </a:r>
            <a:r>
              <a:rPr lang="en-GB" sz="2000" b="1" i="0" u="none" strike="noStrike" cap="none" dirty="0">
                <a:solidFill>
                  <a:srgbClr val="525050"/>
                </a:solidFill>
                <a:latin typeface="Century Gothic"/>
                <a:ea typeface="Century Gothic"/>
                <a:cs typeface="Century Gothic"/>
                <a:sym typeface="Century Gothic"/>
              </a:rPr>
              <a:t>es </a:t>
            </a:r>
            <a:r>
              <a:rPr lang="en-GB" sz="2000" b="1" i="0" u="none" strike="noStrike" cap="none" dirty="0" err="1">
                <a:solidFill>
                  <a:srgbClr val="525050"/>
                </a:solidFill>
                <a:latin typeface="Century Gothic"/>
                <a:ea typeface="Century Gothic"/>
                <a:cs typeface="Century Gothic"/>
                <a:sym typeface="Century Gothic"/>
              </a:rPr>
              <a:t>gibt</a:t>
            </a:r>
            <a:r>
              <a:rPr lang="en-GB" sz="2000" b="1" i="0" u="none" strike="noStrike" cap="none" dirty="0">
                <a:solidFill>
                  <a:srgbClr val="525050"/>
                </a:solidFill>
                <a:latin typeface="Century Gothic"/>
                <a:ea typeface="Century Gothic"/>
                <a:cs typeface="Century Gothic"/>
                <a:sym typeface="Century Gothic"/>
              </a:rPr>
              <a:t> </a:t>
            </a:r>
            <a:r>
              <a:rPr lang="en-GB" sz="2000" b="0" i="0" u="none" strike="noStrike" cap="none" dirty="0">
                <a:solidFill>
                  <a:srgbClr val="525050"/>
                </a:solidFill>
                <a:latin typeface="Century Gothic"/>
                <a:ea typeface="Century Gothic"/>
                <a:cs typeface="Century Gothic"/>
                <a:sym typeface="Century Gothic"/>
              </a:rPr>
              <a:t>use </a:t>
            </a:r>
            <a:br>
              <a:rPr lang="en-GB" sz="2000" b="0" i="0" u="none" strike="noStrike" cap="none" dirty="0">
                <a:solidFill>
                  <a:srgbClr val="525050"/>
                </a:solidFill>
                <a:latin typeface="Century Gothic"/>
                <a:ea typeface="Century Gothic"/>
                <a:cs typeface="Century Gothic"/>
                <a:sym typeface="Century Gothic"/>
              </a:rPr>
            </a:br>
            <a:r>
              <a:rPr lang="en-GB" sz="2000" b="0" i="0" u="none" strike="noStrike" cap="none" dirty="0">
                <a:solidFill>
                  <a:srgbClr val="525050"/>
                </a:solidFill>
                <a:latin typeface="Century Gothic"/>
                <a:ea typeface="Century Gothic"/>
                <a:cs typeface="Century Gothic"/>
                <a:sym typeface="Century Gothic"/>
              </a:rPr>
              <a:t>Row 2 (accusative)</a:t>
            </a:r>
            <a:br>
              <a:rPr lang="en-GB" sz="2000" b="0" i="0" u="none" strike="noStrike" cap="none" dirty="0">
                <a:solidFill>
                  <a:srgbClr val="525050"/>
                </a:solidFill>
                <a:latin typeface="Century Gothic"/>
                <a:ea typeface="Century Gothic"/>
                <a:cs typeface="Century Gothic"/>
                <a:sym typeface="Century Gothic"/>
              </a:rPr>
            </a:b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jemand</a:t>
            </a:r>
            <a:r>
              <a:rPr lang="en-GB" sz="2000" b="1" i="0" u="none" strike="noStrike" cap="none" dirty="0" err="1">
                <a:solidFill>
                  <a:srgbClr val="525050"/>
                </a:solidFill>
                <a:latin typeface="Century Gothic"/>
                <a:ea typeface="Century Gothic"/>
                <a:cs typeface="Century Gothic"/>
                <a:sym typeface="Century Gothic"/>
              </a:rPr>
              <a:t>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niemand</a:t>
            </a:r>
            <a:r>
              <a:rPr lang="en-GB" sz="2000" b="1" i="0" u="none" strike="noStrike" cap="none" dirty="0" err="1">
                <a:solidFill>
                  <a:srgbClr val="525050"/>
                </a:solidFill>
                <a:latin typeface="Century Gothic"/>
                <a:ea typeface="Century Gothic"/>
                <a:cs typeface="Century Gothic"/>
                <a:sym typeface="Century Gothic"/>
              </a:rPr>
              <a:t>en</a:t>
            </a:r>
            <a:endParaRPr sz="2000" dirty="0">
              <a:solidFill>
                <a:schemeClr val="lt1"/>
              </a:solidFill>
              <a:latin typeface="Century Gothic"/>
              <a:ea typeface="Century Gothic"/>
              <a:cs typeface="Century Gothic"/>
              <a:sym typeface="Century Gothic"/>
            </a:endParaRPr>
          </a:p>
        </p:txBody>
      </p:sp>
      <p:sp>
        <p:nvSpPr>
          <p:cNvPr id="409" name="Google Shape;409;p8"/>
          <p:cNvSpPr/>
          <p:nvPr/>
        </p:nvSpPr>
        <p:spPr>
          <a:xfrm>
            <a:off x="5303340" y="4998971"/>
            <a:ext cx="6095668" cy="899357"/>
          </a:xfrm>
          <a:prstGeom prst="wedgeRoundRectCallout">
            <a:avLst>
              <a:gd name="adj1" fmla="val -21673"/>
              <a:gd name="adj2" fmla="val 22211"/>
              <a:gd name="adj3" fmla="val 16667"/>
            </a:avLst>
          </a:prstGeom>
          <a:solidFill>
            <a:schemeClr val="accent1"/>
          </a:solidFill>
          <a:ln w="12700" cap="flat" cmpd="sng">
            <a:solidFill>
              <a:srgbClr val="810F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These are relative clauses, so the verb goes to the end (WO3).</a:t>
            </a:r>
            <a:endParaRPr/>
          </a:p>
        </p:txBody>
      </p:sp>
      <p:sp>
        <p:nvSpPr>
          <p:cNvPr id="410" name="Google Shape;410;p8"/>
          <p:cNvSpPr/>
          <p:nvPr/>
        </p:nvSpPr>
        <p:spPr>
          <a:xfrm>
            <a:off x="94488" y="5378838"/>
            <a:ext cx="4930277" cy="937675"/>
          </a:xfrm>
          <a:prstGeom prst="wedgeRoundRectCallout">
            <a:avLst>
              <a:gd name="adj1" fmla="val -19236"/>
              <a:gd name="adj2" fmla="val 4768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525050"/>
                </a:solidFill>
                <a:latin typeface="Century Gothic"/>
                <a:ea typeface="Century Gothic"/>
                <a:cs typeface="Century Gothic"/>
                <a:sym typeface="Century Gothic"/>
              </a:rPr>
              <a:t>Note</a:t>
            </a:r>
            <a:r>
              <a:rPr lang="en-GB" sz="2000" b="0" i="0" u="none" strike="noStrike" cap="none">
                <a:solidFill>
                  <a:srgbClr val="525050"/>
                </a:solidFill>
                <a:latin typeface="Century Gothic"/>
                <a:ea typeface="Century Gothic"/>
                <a:cs typeface="Century Gothic"/>
                <a:sym typeface="Century Gothic"/>
              </a:rPr>
              <a:t>: </a:t>
            </a:r>
            <a:r>
              <a:rPr lang="en-GB" sz="2000">
                <a:solidFill>
                  <a:srgbClr val="525050"/>
                </a:solidFill>
                <a:latin typeface="Century Gothic"/>
                <a:ea typeface="Century Gothic"/>
                <a:cs typeface="Century Gothic"/>
                <a:sym typeface="Century Gothic"/>
              </a:rPr>
              <a:t>After</a:t>
            </a:r>
            <a:r>
              <a:rPr lang="en-GB" sz="2000" b="1">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hier</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da</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oben</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unten</a:t>
            </a:r>
            <a:r>
              <a:rPr lang="en-GB" sz="2000">
                <a:solidFill>
                  <a:srgbClr val="525050"/>
                </a:solidFill>
                <a:latin typeface="Century Gothic"/>
                <a:ea typeface="Century Gothic"/>
                <a:cs typeface="Century Gothic"/>
                <a:sym typeface="Century Gothic"/>
              </a:rPr>
              <a:t> – use es/da ist/sind because these are adverbs of location.</a:t>
            </a:r>
            <a:endParaRPr sz="2000">
              <a:solidFill>
                <a:schemeClr val="lt1"/>
              </a:solidFill>
              <a:latin typeface="Century Gothic"/>
              <a:ea typeface="Century Gothic"/>
              <a:cs typeface="Century Gothic"/>
              <a:sym typeface="Century Gothic"/>
            </a:endParaRPr>
          </a:p>
        </p:txBody>
      </p:sp>
      <p:sp>
        <p:nvSpPr>
          <p:cNvPr id="411" name="Google Shape;411;p8"/>
          <p:cNvSpPr/>
          <p:nvPr/>
        </p:nvSpPr>
        <p:spPr>
          <a:xfrm>
            <a:off x="10454442" y="128743"/>
            <a:ext cx="1606378"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Grammatik</a:t>
            </a:r>
            <a:endParaRPr/>
          </a:p>
        </p:txBody>
      </p:sp>
      <p:sp>
        <p:nvSpPr>
          <p:cNvPr id="412" name="Google Shape;412;p8"/>
          <p:cNvSpPr/>
          <p:nvPr/>
        </p:nvSpPr>
        <p:spPr>
          <a:xfrm>
            <a:off x="5167663" y="2040459"/>
            <a:ext cx="1161634" cy="372546"/>
          </a:xfrm>
          <a:prstGeom prst="roundRect">
            <a:avLst>
              <a:gd name="adj" fmla="val 16667"/>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13" name="Google Shape;413;p8"/>
          <p:cNvSpPr/>
          <p:nvPr/>
        </p:nvSpPr>
        <p:spPr>
          <a:xfrm>
            <a:off x="5655855" y="3001375"/>
            <a:ext cx="1161634" cy="372546"/>
          </a:xfrm>
          <a:prstGeom prst="roundRect">
            <a:avLst>
              <a:gd name="adj" fmla="val 16667"/>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9"/>
          <p:cNvSpPr/>
          <p:nvPr/>
        </p:nvSpPr>
        <p:spPr>
          <a:xfrm>
            <a:off x="11047441" y="5540338"/>
            <a:ext cx="897632"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0" name="Google Shape;420;p9"/>
          <p:cNvSpPr/>
          <p:nvPr/>
        </p:nvSpPr>
        <p:spPr>
          <a:xfrm>
            <a:off x="6174500" y="5528763"/>
            <a:ext cx="897632"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1" name="Google Shape;421;p9"/>
          <p:cNvSpPr/>
          <p:nvPr/>
        </p:nvSpPr>
        <p:spPr>
          <a:xfrm>
            <a:off x="464912" y="4872236"/>
            <a:ext cx="672521"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2" name="Google Shape;422;p9"/>
          <p:cNvSpPr/>
          <p:nvPr/>
        </p:nvSpPr>
        <p:spPr>
          <a:xfrm>
            <a:off x="5119867" y="4316758"/>
            <a:ext cx="672521"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3" name="Google Shape;423;p9"/>
          <p:cNvSpPr/>
          <p:nvPr/>
        </p:nvSpPr>
        <p:spPr>
          <a:xfrm>
            <a:off x="9208619" y="3643568"/>
            <a:ext cx="1403432"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4" name="Google Shape;424;p9"/>
          <p:cNvSpPr/>
          <p:nvPr/>
        </p:nvSpPr>
        <p:spPr>
          <a:xfrm>
            <a:off x="5884758" y="3666648"/>
            <a:ext cx="1403432"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5" name="Google Shape;425;p9"/>
          <p:cNvSpPr/>
          <p:nvPr/>
        </p:nvSpPr>
        <p:spPr>
          <a:xfrm>
            <a:off x="5017625" y="2950213"/>
            <a:ext cx="401256"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6" name="Google Shape;426;p9"/>
          <p:cNvSpPr/>
          <p:nvPr/>
        </p:nvSpPr>
        <p:spPr>
          <a:xfrm>
            <a:off x="2052576" y="2950213"/>
            <a:ext cx="401256"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7" name="Google Shape;427;p9"/>
          <p:cNvSpPr/>
          <p:nvPr/>
        </p:nvSpPr>
        <p:spPr>
          <a:xfrm>
            <a:off x="499637" y="2950213"/>
            <a:ext cx="875818"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8" name="Google Shape;428;p9"/>
          <p:cNvSpPr/>
          <p:nvPr/>
        </p:nvSpPr>
        <p:spPr>
          <a:xfrm>
            <a:off x="6412372" y="2427423"/>
            <a:ext cx="875818"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9" name="Google Shape;429;p9"/>
          <p:cNvSpPr/>
          <p:nvPr/>
        </p:nvSpPr>
        <p:spPr>
          <a:xfrm>
            <a:off x="10370913" y="1732522"/>
            <a:ext cx="1055227"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0" name="Google Shape;430;p9"/>
          <p:cNvSpPr/>
          <p:nvPr/>
        </p:nvSpPr>
        <p:spPr>
          <a:xfrm>
            <a:off x="6769258" y="1738208"/>
            <a:ext cx="1055227"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1" name="Google Shape;431;p9"/>
          <p:cNvSpPr/>
          <p:nvPr/>
        </p:nvSpPr>
        <p:spPr>
          <a:xfrm>
            <a:off x="2258993" y="5505613"/>
            <a:ext cx="3262131" cy="43027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2" name="Google Shape;432;p9"/>
          <p:cNvSpPr/>
          <p:nvPr/>
        </p:nvSpPr>
        <p:spPr>
          <a:xfrm>
            <a:off x="1495064" y="4304934"/>
            <a:ext cx="2936111" cy="43027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3" name="Google Shape;433;p9"/>
          <p:cNvSpPr/>
          <p:nvPr/>
        </p:nvSpPr>
        <p:spPr>
          <a:xfrm>
            <a:off x="1633958" y="3639824"/>
            <a:ext cx="2936111" cy="43027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4" name="Google Shape;434;p9"/>
          <p:cNvSpPr/>
          <p:nvPr/>
        </p:nvSpPr>
        <p:spPr>
          <a:xfrm>
            <a:off x="8272039" y="2418471"/>
            <a:ext cx="2936111" cy="43027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5" name="Google Shape;435;p9"/>
          <p:cNvSpPr/>
          <p:nvPr/>
        </p:nvSpPr>
        <p:spPr>
          <a:xfrm>
            <a:off x="3159889" y="1713053"/>
            <a:ext cx="2936111" cy="43027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6" name="Google Shape;436;p9"/>
          <p:cNvSpPr txBox="1">
            <a:spLocks noGrp="1"/>
          </p:cNvSpPr>
          <p:nvPr>
            <p:ph type="body" idx="1"/>
          </p:nvPr>
        </p:nvSpPr>
        <p:spPr>
          <a:xfrm>
            <a:off x="133850" y="1584431"/>
            <a:ext cx="12058150" cy="4412435"/>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150000"/>
              </a:lnSpc>
              <a:spcBef>
                <a:spcPts val="0"/>
              </a:spcBef>
              <a:spcAft>
                <a:spcPts val="0"/>
              </a:spcAft>
              <a:buClr>
                <a:srgbClr val="525050"/>
              </a:buClr>
              <a:buSzPts val="2400"/>
              <a:buFont typeface="Century Gothic"/>
              <a:buAutoNum type="arabicParenR"/>
            </a:pPr>
            <a:r>
              <a:rPr lang="en-GB"/>
              <a:t>Sandra Bullock ist </a:t>
            </a:r>
            <a:r>
              <a:rPr lang="en-GB" b="1"/>
              <a:t>jemand|jemanden</a:t>
            </a:r>
            <a:r>
              <a:rPr lang="en-GB"/>
              <a:t>, der</a:t>
            </a:r>
            <a:r>
              <a:rPr lang="en-GB" b="1"/>
              <a:t> spricht </a:t>
            </a:r>
            <a:r>
              <a:rPr lang="en-GB"/>
              <a:t>fließend Deutsch </a:t>
            </a:r>
            <a:r>
              <a:rPr lang="en-GB" b="1"/>
              <a:t>spricht</a:t>
            </a:r>
            <a:r>
              <a:rPr lang="en-GB"/>
              <a:t>.</a:t>
            </a:r>
            <a:endParaRPr/>
          </a:p>
          <a:p>
            <a:pPr marL="342900" lvl="0" indent="-342900" algn="l" rtl="0">
              <a:lnSpc>
                <a:spcPct val="150000"/>
              </a:lnSpc>
              <a:spcBef>
                <a:spcPts val="1000"/>
              </a:spcBef>
              <a:spcAft>
                <a:spcPts val="0"/>
              </a:spcAft>
              <a:buClr>
                <a:srgbClr val="525050"/>
              </a:buClr>
              <a:buSzPts val="2400"/>
              <a:buFont typeface="Century Gothic"/>
              <a:buAutoNum type="arabicParenR"/>
            </a:pPr>
            <a:r>
              <a:rPr lang="en-GB"/>
              <a:t>˵Miss Germany” ist ein Wettbewerb, der </a:t>
            </a:r>
            <a:r>
              <a:rPr lang="en-GB" b="1"/>
              <a:t>sucht</a:t>
            </a:r>
            <a:r>
              <a:rPr lang="en-GB"/>
              <a:t> immer </a:t>
            </a:r>
            <a:r>
              <a:rPr lang="en-GB" b="1"/>
              <a:t>jemand|jemanden</a:t>
            </a:r>
            <a:r>
              <a:rPr lang="en-GB"/>
              <a:t> </a:t>
            </a:r>
            <a:r>
              <a:rPr lang="en-GB" b="1"/>
              <a:t>sucht</a:t>
            </a:r>
            <a:r>
              <a:rPr lang="en-GB"/>
              <a:t>, der </a:t>
            </a:r>
            <a:r>
              <a:rPr lang="en-GB" b="1"/>
              <a:t>ist</a:t>
            </a:r>
            <a:r>
              <a:rPr lang="en-GB"/>
              <a:t> besonders schön </a:t>
            </a:r>
            <a:r>
              <a:rPr lang="en-GB" b="1"/>
              <a:t>ist</a:t>
            </a:r>
            <a:r>
              <a:rPr lang="en-GB"/>
              <a:t>.</a:t>
            </a:r>
            <a:endParaRPr/>
          </a:p>
          <a:p>
            <a:pPr marL="342900" lvl="0" indent="-342900" algn="l" rtl="0">
              <a:lnSpc>
                <a:spcPct val="150000"/>
              </a:lnSpc>
              <a:spcBef>
                <a:spcPts val="1000"/>
              </a:spcBef>
              <a:spcAft>
                <a:spcPts val="0"/>
              </a:spcAft>
              <a:buClr>
                <a:srgbClr val="525050"/>
              </a:buClr>
              <a:buSzPts val="2400"/>
              <a:buFont typeface="Century Gothic"/>
              <a:buAutoNum type="arabicParenR"/>
            </a:pPr>
            <a:r>
              <a:rPr lang="en-GB"/>
              <a:t>Gibt es </a:t>
            </a:r>
            <a:r>
              <a:rPr lang="en-GB" b="1"/>
              <a:t>jemand|jemanden </a:t>
            </a:r>
            <a:r>
              <a:rPr lang="en-GB"/>
              <a:t>hier, der </a:t>
            </a:r>
            <a:r>
              <a:rPr lang="en-GB" b="1"/>
              <a:t>übersetzt</a:t>
            </a:r>
            <a:r>
              <a:rPr lang="en-GB"/>
              <a:t> ins Deutsche </a:t>
            </a:r>
            <a:r>
              <a:rPr lang="en-GB" b="1"/>
              <a:t>übersetzt</a:t>
            </a:r>
            <a:r>
              <a:rPr lang="en-GB"/>
              <a:t>?</a:t>
            </a:r>
            <a:endParaRPr/>
          </a:p>
          <a:p>
            <a:pPr marL="342900" lvl="0" indent="-342900" algn="l" rtl="0">
              <a:lnSpc>
                <a:spcPct val="150000"/>
              </a:lnSpc>
              <a:spcBef>
                <a:spcPts val="1000"/>
              </a:spcBef>
              <a:spcAft>
                <a:spcPts val="0"/>
              </a:spcAft>
              <a:buClr>
                <a:srgbClr val="525050"/>
              </a:buClr>
              <a:buSzPts val="2400"/>
              <a:buFont typeface="Century Gothic"/>
              <a:buAutoNum type="arabicParenR"/>
            </a:pPr>
            <a:r>
              <a:rPr lang="en-GB"/>
              <a:t>Hier ist </a:t>
            </a:r>
            <a:r>
              <a:rPr lang="en-GB" b="1"/>
              <a:t>jemand|jemanden</a:t>
            </a:r>
            <a:r>
              <a:rPr lang="en-GB"/>
              <a:t>, der </a:t>
            </a:r>
            <a:r>
              <a:rPr lang="en-GB" b="1"/>
              <a:t>war</a:t>
            </a:r>
            <a:r>
              <a:rPr lang="en-GB"/>
              <a:t> in der Black Lives Matter Bewegung aktiv </a:t>
            </a:r>
            <a:r>
              <a:rPr lang="en-GB" b="1"/>
              <a:t>war</a:t>
            </a:r>
            <a:r>
              <a:rPr lang="en-GB"/>
              <a:t>.</a:t>
            </a:r>
            <a:endParaRPr/>
          </a:p>
          <a:p>
            <a:pPr marL="342900" lvl="0" indent="-342900" algn="l" rtl="0">
              <a:lnSpc>
                <a:spcPct val="150000"/>
              </a:lnSpc>
              <a:spcBef>
                <a:spcPts val="1000"/>
              </a:spcBef>
              <a:spcAft>
                <a:spcPts val="0"/>
              </a:spcAft>
              <a:buClr>
                <a:srgbClr val="525050"/>
              </a:buClr>
              <a:buSzPts val="2400"/>
              <a:buFont typeface="Century Gothic"/>
              <a:buAutoNum type="arabicParenR"/>
            </a:pPr>
            <a:r>
              <a:rPr lang="en-GB"/>
              <a:t>Wir kennen </a:t>
            </a:r>
            <a:r>
              <a:rPr lang="en-GB" b="1"/>
              <a:t>niemand|niemanden</a:t>
            </a:r>
            <a:r>
              <a:rPr lang="en-GB"/>
              <a:t>, der </a:t>
            </a:r>
            <a:r>
              <a:rPr lang="en-GB" b="1"/>
              <a:t>redet </a:t>
            </a:r>
            <a:r>
              <a:rPr lang="en-GB"/>
              <a:t>so gut wie sie auf Spanisch </a:t>
            </a:r>
            <a:r>
              <a:rPr lang="en-GB" b="1"/>
              <a:t>redet</a:t>
            </a:r>
            <a:r>
              <a:rPr lang="en-GB"/>
              <a:t>. </a:t>
            </a:r>
            <a:endParaRPr/>
          </a:p>
        </p:txBody>
      </p:sp>
      <p:sp>
        <p:nvSpPr>
          <p:cNvPr id="437" name="Google Shape;437;p9"/>
          <p:cNvSpPr txBox="1">
            <a:spLocks noGrp="1"/>
          </p:cNvSpPr>
          <p:nvPr>
            <p:ph type="title"/>
          </p:nvPr>
        </p:nvSpPr>
        <p:spPr>
          <a:xfrm>
            <a:off x="-2" y="86235"/>
            <a:ext cx="7072133" cy="647577"/>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Calibri"/>
              <a:buNone/>
            </a:pPr>
            <a:r>
              <a:rPr lang="en-GB">
                <a:latin typeface="Calibri"/>
                <a:ea typeface="Calibri"/>
                <a:cs typeface="Calibri"/>
                <a:sym typeface="Calibri"/>
              </a:rPr>
              <a:t>Bist du Grammatik-Multitasker*in?</a:t>
            </a:r>
            <a:br>
              <a:rPr lang="en-GB">
                <a:latin typeface="Calibri"/>
                <a:ea typeface="Calibri"/>
                <a:cs typeface="Calibri"/>
                <a:sym typeface="Calibri"/>
              </a:rPr>
            </a:br>
            <a:endParaRPr/>
          </a:p>
        </p:txBody>
      </p:sp>
      <p:sp>
        <p:nvSpPr>
          <p:cNvPr id="438" name="Google Shape;438;p9"/>
          <p:cNvSpPr/>
          <p:nvPr/>
        </p:nvSpPr>
        <p:spPr>
          <a:xfrm>
            <a:off x="11185000" y="86234"/>
            <a:ext cx="925975" cy="36517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439" name="Google Shape;439;p9"/>
          <p:cNvSpPr txBox="1"/>
          <p:nvPr/>
        </p:nvSpPr>
        <p:spPr>
          <a:xfrm>
            <a:off x="173620" y="861134"/>
            <a:ext cx="1179460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entury Gothic"/>
                <a:ea typeface="Century Gothic"/>
                <a:cs typeface="Century Gothic"/>
                <a:sym typeface="Century Gothic"/>
              </a:rPr>
              <a:t>Lies die Sätze</a:t>
            </a:r>
            <a:r>
              <a:rPr lang="en-GB" sz="2400">
                <a:solidFill>
                  <a:schemeClr val="dk1"/>
                </a:solidFill>
                <a:latin typeface="Century Gothic"/>
                <a:ea typeface="Century Gothic"/>
                <a:cs typeface="Century Gothic"/>
                <a:sym typeface="Century Gothic"/>
              </a:rPr>
              <a:t>.  </a:t>
            </a:r>
            <a:r>
              <a:rPr lang="en-GB" sz="2400" b="1">
                <a:solidFill>
                  <a:schemeClr val="dk1"/>
                </a:solidFill>
                <a:latin typeface="Century Gothic"/>
                <a:ea typeface="Century Gothic"/>
                <a:cs typeface="Century Gothic"/>
                <a:sym typeface="Century Gothic"/>
              </a:rPr>
              <a:t>Jemand </a:t>
            </a:r>
            <a:r>
              <a:rPr lang="en-GB" sz="2400">
                <a:solidFill>
                  <a:schemeClr val="dk1"/>
                </a:solidFill>
                <a:latin typeface="Century Gothic"/>
                <a:ea typeface="Century Gothic"/>
                <a:cs typeface="Century Gothic"/>
                <a:sym typeface="Century Gothic"/>
              </a:rPr>
              <a:t>oder </a:t>
            </a:r>
            <a:r>
              <a:rPr lang="en-GB" sz="2400" b="1">
                <a:solidFill>
                  <a:schemeClr val="dk1"/>
                </a:solidFill>
                <a:latin typeface="Century Gothic"/>
                <a:ea typeface="Century Gothic"/>
                <a:cs typeface="Century Gothic"/>
                <a:sym typeface="Century Gothic"/>
              </a:rPr>
              <a:t>jemanden?</a:t>
            </a:r>
            <a:r>
              <a:rPr lang="en-GB" sz="2400">
                <a:solidFill>
                  <a:schemeClr val="dk1"/>
                </a:solidFill>
                <a:latin typeface="Century Gothic"/>
                <a:ea typeface="Century Gothic"/>
                <a:cs typeface="Century Gothic"/>
                <a:sym typeface="Century Gothic"/>
              </a:rPr>
              <a:t>  </a:t>
            </a:r>
            <a:r>
              <a:rPr lang="en-GB" sz="2400" b="1">
                <a:solidFill>
                  <a:schemeClr val="dk1"/>
                </a:solidFill>
                <a:latin typeface="Century Gothic"/>
                <a:ea typeface="Century Gothic"/>
                <a:cs typeface="Century Gothic"/>
                <a:sym typeface="Century Gothic"/>
              </a:rPr>
              <a:t>Wo kommt das Verb hin?</a:t>
            </a:r>
            <a:endParaRPr/>
          </a:p>
        </p:txBody>
      </p:sp>
      <p:sp>
        <p:nvSpPr>
          <p:cNvPr id="440" name="Google Shape;440;p9"/>
          <p:cNvSpPr/>
          <p:nvPr/>
        </p:nvSpPr>
        <p:spPr>
          <a:xfrm>
            <a:off x="4372220" y="1652070"/>
            <a:ext cx="1767068"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1" name="Google Shape;441;p9"/>
          <p:cNvSpPr/>
          <p:nvPr/>
        </p:nvSpPr>
        <p:spPr>
          <a:xfrm>
            <a:off x="6769258" y="1674060"/>
            <a:ext cx="1055227"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2" name="Google Shape;442;p9"/>
          <p:cNvSpPr/>
          <p:nvPr/>
        </p:nvSpPr>
        <p:spPr>
          <a:xfrm>
            <a:off x="8261805" y="2334076"/>
            <a:ext cx="1403432"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3" name="Google Shape;443;p9"/>
          <p:cNvSpPr/>
          <p:nvPr/>
        </p:nvSpPr>
        <p:spPr>
          <a:xfrm>
            <a:off x="6370415" y="2344280"/>
            <a:ext cx="917774"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4" name="Google Shape;444;p9"/>
          <p:cNvSpPr/>
          <p:nvPr/>
        </p:nvSpPr>
        <p:spPr>
          <a:xfrm>
            <a:off x="2052576" y="2889485"/>
            <a:ext cx="401256"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5" name="Google Shape;445;p9"/>
          <p:cNvSpPr/>
          <p:nvPr/>
        </p:nvSpPr>
        <p:spPr>
          <a:xfrm>
            <a:off x="1633958" y="3559541"/>
            <a:ext cx="1333177"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6" name="Google Shape;446;p9"/>
          <p:cNvSpPr/>
          <p:nvPr/>
        </p:nvSpPr>
        <p:spPr>
          <a:xfrm>
            <a:off x="5864127" y="3559541"/>
            <a:ext cx="1424061"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7" name="Google Shape;447;p9"/>
          <p:cNvSpPr/>
          <p:nvPr/>
        </p:nvSpPr>
        <p:spPr>
          <a:xfrm>
            <a:off x="2724389" y="4277300"/>
            <a:ext cx="1706786"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8" name="Google Shape;448;p9"/>
          <p:cNvSpPr/>
          <p:nvPr/>
        </p:nvSpPr>
        <p:spPr>
          <a:xfrm>
            <a:off x="5090672" y="4278159"/>
            <a:ext cx="701716"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9" name="Google Shape;449;p9"/>
          <p:cNvSpPr/>
          <p:nvPr/>
        </p:nvSpPr>
        <p:spPr>
          <a:xfrm>
            <a:off x="2199190" y="5463870"/>
            <a:ext cx="1569921"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0" name="Google Shape;450;p9"/>
          <p:cNvSpPr/>
          <p:nvPr/>
        </p:nvSpPr>
        <p:spPr>
          <a:xfrm>
            <a:off x="6148565" y="5427303"/>
            <a:ext cx="923566"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1"/>
                                        </p:tgtEl>
                                        <p:attrNameLst>
                                          <p:attrName>style.visibility</p:attrName>
                                        </p:attrNameLst>
                                      </p:cBhvr>
                                      <p:to>
                                        <p:strVal val="visible"/>
                                      </p:to>
                                    </p:set>
                                    <p:animEffect transition="in" filter="fade">
                                      <p:cBhvr>
                                        <p:cTn id="12" dur="500"/>
                                        <p:tgtEl>
                                          <p:spTgt spid="4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2"/>
                                        </p:tgtEl>
                                        <p:attrNameLst>
                                          <p:attrName>style.visibility</p:attrName>
                                        </p:attrNameLst>
                                      </p:cBhvr>
                                      <p:to>
                                        <p:strVal val="visible"/>
                                      </p:to>
                                    </p:set>
                                    <p:animEffect transition="in" filter="fade">
                                      <p:cBhvr>
                                        <p:cTn id="17" dur="500"/>
                                        <p:tgtEl>
                                          <p:spTgt spid="4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3"/>
                                        </p:tgtEl>
                                        <p:attrNameLst>
                                          <p:attrName>style.visibility</p:attrName>
                                        </p:attrNameLst>
                                      </p:cBhvr>
                                      <p:to>
                                        <p:strVal val="visible"/>
                                      </p:to>
                                    </p:set>
                                    <p:animEffect transition="in" filter="fade">
                                      <p:cBhvr>
                                        <p:cTn id="22" dur="500"/>
                                        <p:tgtEl>
                                          <p:spTgt spid="4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4"/>
                                        </p:tgtEl>
                                        <p:attrNameLst>
                                          <p:attrName>style.visibility</p:attrName>
                                        </p:attrNameLst>
                                      </p:cBhvr>
                                      <p:to>
                                        <p:strVal val="visible"/>
                                      </p:to>
                                    </p:set>
                                    <p:animEffect transition="in" filter="fade">
                                      <p:cBhvr>
                                        <p:cTn id="27" dur="500"/>
                                        <p:tgtEl>
                                          <p:spTgt spid="4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5"/>
                                        </p:tgtEl>
                                        <p:attrNameLst>
                                          <p:attrName>style.visibility</p:attrName>
                                        </p:attrNameLst>
                                      </p:cBhvr>
                                      <p:to>
                                        <p:strVal val="visible"/>
                                      </p:to>
                                    </p:set>
                                    <p:animEffect transition="in" filter="fade">
                                      <p:cBhvr>
                                        <p:cTn id="32" dur="500"/>
                                        <p:tgtEl>
                                          <p:spTgt spid="4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6"/>
                                        </p:tgtEl>
                                        <p:attrNameLst>
                                          <p:attrName>style.visibility</p:attrName>
                                        </p:attrNameLst>
                                      </p:cBhvr>
                                      <p:to>
                                        <p:strVal val="visible"/>
                                      </p:to>
                                    </p:set>
                                    <p:animEffect transition="in" filter="fade">
                                      <p:cBhvr>
                                        <p:cTn id="37" dur="500"/>
                                        <p:tgtEl>
                                          <p:spTgt spid="4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7"/>
                                        </p:tgtEl>
                                        <p:attrNameLst>
                                          <p:attrName>style.visibility</p:attrName>
                                        </p:attrNameLst>
                                      </p:cBhvr>
                                      <p:to>
                                        <p:strVal val="visible"/>
                                      </p:to>
                                    </p:set>
                                    <p:animEffect transition="in" filter="fade">
                                      <p:cBhvr>
                                        <p:cTn id="42" dur="500"/>
                                        <p:tgtEl>
                                          <p:spTgt spid="4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8"/>
                                        </p:tgtEl>
                                        <p:attrNameLst>
                                          <p:attrName>style.visibility</p:attrName>
                                        </p:attrNameLst>
                                      </p:cBhvr>
                                      <p:to>
                                        <p:strVal val="visible"/>
                                      </p:to>
                                    </p:set>
                                    <p:animEffect transition="in" filter="fade">
                                      <p:cBhvr>
                                        <p:cTn id="47" dur="500"/>
                                        <p:tgtEl>
                                          <p:spTgt spid="4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49"/>
                                        </p:tgtEl>
                                        <p:attrNameLst>
                                          <p:attrName>style.visibility</p:attrName>
                                        </p:attrNameLst>
                                      </p:cBhvr>
                                      <p:to>
                                        <p:strVal val="visible"/>
                                      </p:to>
                                    </p:set>
                                    <p:animEffect transition="in" filter="fade">
                                      <p:cBhvr>
                                        <p:cTn id="52" dur="500"/>
                                        <p:tgtEl>
                                          <p:spTgt spid="4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50"/>
                                        </p:tgtEl>
                                        <p:attrNameLst>
                                          <p:attrName>style.visibility</p:attrName>
                                        </p:attrNameLst>
                                      </p:cBhvr>
                                      <p:to>
                                        <p:strVal val="visible"/>
                                      </p:to>
                                    </p:set>
                                    <p:animEffect transition="in" filter="fade">
                                      <p:cBhvr>
                                        <p:cTn id="57" dur="5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12566</Words>
  <Application>Microsoft Office PowerPoint</Application>
  <PresentationFormat>Widescreen</PresentationFormat>
  <Paragraphs>909</Paragraphs>
  <Slides>37</Slides>
  <Notes>37</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Century Gothic</vt:lpstr>
      <vt:lpstr>Quattrocento Sans</vt:lpstr>
      <vt:lpstr>1_NCELP_German_2022</vt:lpstr>
      <vt:lpstr>PowerPoint Presentation</vt:lpstr>
      <vt:lpstr>Richtig oder falsch? </vt:lpstr>
      <vt:lpstr>Es gibt |es/da ist, es/da sind</vt:lpstr>
      <vt:lpstr>Es gibt (existence) |da ist (location)</vt:lpstr>
      <vt:lpstr>Es gibt (existence) |da ist (location)</vt:lpstr>
      <vt:lpstr>Deutschland in Bildern</vt:lpstr>
      <vt:lpstr>Relativsätze</vt:lpstr>
      <vt:lpstr>jemand/niemand</vt:lpstr>
      <vt:lpstr>Bist du Grammatik-Multitasker*in? </vt:lpstr>
      <vt:lpstr>Miss Germany [1/2]</vt:lpstr>
      <vt:lpstr>Miss Germany [2/2]</vt:lpstr>
      <vt:lpstr>Miss Germany [1/2]</vt:lpstr>
      <vt:lpstr>Miss Germany [2/2]</vt:lpstr>
      <vt:lpstr>Miss Germany [1/2]</vt:lpstr>
      <vt:lpstr>Miss Germany [2/2]</vt:lpstr>
      <vt:lpstr>Miss Germany [1/2]</vt:lpstr>
      <vt:lpstr>Miss Germany [2/2]</vt:lpstr>
      <vt:lpstr>Hausaufgaben</vt:lpstr>
      <vt:lpstr>PowerPoint Presentation</vt:lpstr>
      <vt:lpstr>Mia und Alastair [1/2]</vt:lpstr>
      <vt:lpstr>Mia und Alastair [2/2]</vt:lpstr>
      <vt:lpstr>Mia und Alastair [1/2]</vt:lpstr>
      <vt:lpstr>Mia und Alastair [2/2]</vt:lpstr>
      <vt:lpstr>Relativsätze</vt:lpstr>
      <vt:lpstr>Bist du Alman?</vt:lpstr>
      <vt:lpstr>Bist du Alman?</vt:lpstr>
      <vt:lpstr>Bist du Alman?</vt:lpstr>
      <vt:lpstr>Partnerarbeit – Alman ist jemand, der…</vt:lpstr>
      <vt:lpstr>Drei starke Frauen – drei starke Stimmen</vt:lpstr>
      <vt:lpstr>Drei starke Frauen – drei starke Stimmen</vt:lpstr>
      <vt:lpstr>Wer ist das? </vt:lpstr>
      <vt:lpstr>Hausaufgaben</vt:lpstr>
      <vt:lpstr>PowerPoint Presentation</vt:lpstr>
      <vt:lpstr>Dan Stevens </vt:lpstr>
      <vt:lpstr>Dan Stevens</vt:lpstr>
      <vt:lpstr>Eine interessante Person</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13</cp:revision>
  <dcterms:created xsi:type="dcterms:W3CDTF">2024-04-01T13:30:19Z</dcterms:created>
  <dcterms:modified xsi:type="dcterms:W3CDTF">2024-04-01T15:42:15Z</dcterms:modified>
</cp:coreProperties>
</file>